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7099300" cy="10234613"/>
  <p:embeddedFontLst>
    <p:embeddedFont>
      <p:font typeface="Bodoni" panose="020B0604020202020204" charset="0"/>
      <p:bold r:id="rId53"/>
      <p:boldItalic r:id="rId54"/>
    </p:embeddedFont>
    <p:embeddedFont>
      <p:font typeface="Calibri" panose="020F0502020204030204" pitchFamily="34" charset="0"/>
      <p:regular r:id="rId55"/>
      <p:bold r:id="rId56"/>
      <p:italic r:id="rId57"/>
      <p:boldItalic r:id="rId58"/>
    </p:embeddedFont>
    <p:embeddedFont>
      <p:font typeface="Garamond" panose="02020404030301010803" pitchFamily="18" charset="0"/>
      <p:regular r:id="rId59"/>
      <p:bold r:id="rId60"/>
      <p:italic r:id="rId61"/>
      <p:boldItalic r:id="rId62"/>
    </p:embeddedFont>
    <p:embeddedFont>
      <p:font typeface="Helvetica Neue" panose="020B060402020202020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joLd6wDNgly2upd1wDbHNP0pDsK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8E32860-616D-42F5-B194-F7B869FC4C7C}">
  <a:tblStyle styleId="{F8E32860-616D-42F5-B194-F7B869FC4C7C}" styleName="Table_0">
    <a:wholeTbl>
      <a:tcTxStyle b="off" i="off">
        <a:font>
          <a:latin typeface="Calibri"/>
          <a:ea typeface="Calibri"/>
          <a:cs typeface="Calibri"/>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12700" cap="flat" cmpd="sng">
              <a:solidFill>
                <a:schemeClr val="accent1"/>
              </a:solidFill>
              <a:prstDash val="solid"/>
              <a:round/>
              <a:headEnd type="none" w="sm" len="sm"/>
              <a:tailEnd type="none" w="sm" len="sm"/>
            </a:ln>
          </a:insideV>
        </a:tcBdr>
        <a:fill>
          <a:solidFill>
            <a:srgbClr val="EFE8EC"/>
          </a:solidFill>
        </a:fill>
      </a:tcStyle>
    </a:wholeTbl>
    <a:band1H>
      <a:tcTxStyle/>
      <a:tcStyle>
        <a:tcBdr/>
        <a:fill>
          <a:solidFill>
            <a:srgbClr val="DDCED6"/>
          </a:solidFill>
        </a:fill>
      </a:tcStyle>
    </a:band1H>
    <a:band2H>
      <a:tcTxStyle/>
      <a:tcStyle>
        <a:tcBdr/>
      </a:tcStyle>
    </a:band2H>
    <a:band1V>
      <a:tcTxStyle/>
      <a:tcStyle>
        <a:tcBdr/>
        <a:fill>
          <a:solidFill>
            <a:srgbClr val="DDCED6"/>
          </a:solidFill>
        </a:fill>
      </a:tcStyle>
    </a:band1V>
    <a:band2V>
      <a:tcTxStyle/>
      <a:tcStyle>
        <a:tcBdr/>
      </a:tcStyle>
    </a:band2V>
    <a:lastCol>
      <a:tcTxStyle b="on" i="off"/>
      <a:tcStyle>
        <a:tcBdr/>
      </a:tcStyle>
    </a:lastCol>
    <a:firstCol>
      <a:tcTxStyle b="on" i="off"/>
      <a:tcStyle>
        <a:tcBdr/>
      </a:tcStyle>
    </a:firstCol>
    <a:lastRow>
      <a:tcTxStyle b="on" i="off"/>
      <a:tcStyle>
        <a:tcBdr>
          <a:top>
            <a:ln w="25400" cap="flat" cmpd="sng">
              <a:solidFill>
                <a:schemeClr val="accent1"/>
              </a:solidFill>
              <a:prstDash val="solid"/>
              <a:round/>
              <a:headEnd type="none" w="sm" len="sm"/>
              <a:tailEnd type="none" w="sm" len="sm"/>
            </a:ln>
          </a:top>
        </a:tcBdr>
        <a:fill>
          <a:solidFill>
            <a:srgbClr val="EFE8EC"/>
          </a:solidFill>
        </a:fill>
      </a:tcStyle>
    </a:lastRow>
    <a:seCell>
      <a:tcTxStyle/>
      <a:tcStyle>
        <a:tcBdr/>
      </a:tcStyle>
    </a:seCell>
    <a:swCell>
      <a:tcTxStyle/>
      <a:tcStyle>
        <a:tcBdr/>
      </a:tcStyle>
    </a:swCell>
    <a:firstRow>
      <a:tcTxStyle b="on" i="off"/>
      <a:tcStyle>
        <a:tcBdr/>
        <a:fill>
          <a:solidFill>
            <a:srgbClr val="EFE8EC"/>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885" autoAdjust="0"/>
  </p:normalViewPr>
  <p:slideViewPr>
    <p:cSldViewPr snapToGrid="0">
      <p:cViewPr varScale="1">
        <p:scale>
          <a:sx n="65" d="100"/>
          <a:sy n="65" d="100"/>
        </p:scale>
        <p:origin x="70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lvl1pPr marL="457200" marR="0" lvl="0"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1pPr>
            <a:lvl2pPr marL="914400" marR="0" lvl="1"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4" name="Google Shape;4;n"/>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BIENVENUE</a:t>
            </a:r>
            <a:endParaRPr/>
          </a:p>
          <a:p>
            <a:pPr marL="171450" lvl="0" indent="-171450" algn="l" rtl="0">
              <a:spcBef>
                <a:spcPts val="0"/>
              </a:spcBef>
              <a:spcAft>
                <a:spcPts val="0"/>
              </a:spcAft>
              <a:buClr>
                <a:schemeClr val="dk1"/>
              </a:buClr>
              <a:buSzPts val="1200"/>
              <a:buChar char="•"/>
            </a:pPr>
            <a:r>
              <a:rPr lang="en-US"/>
              <a:t>Accueillir les participants et s'assurer que chacun signe la feuille de présence</a:t>
            </a:r>
            <a:endParaRPr/>
          </a:p>
        </p:txBody>
      </p:sp>
      <p:sp>
        <p:nvSpPr>
          <p:cNvPr id="93" name="Google Shape;93;p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0: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Nous allons essayer de décrire les différentes façons d'identifier les enfants à risque.</a:t>
            </a:r>
            <a:endParaRPr/>
          </a:p>
          <a:p>
            <a:pPr marL="171450" lvl="0" indent="-171450" algn="l" rtl="0">
              <a:spcBef>
                <a:spcPts val="0"/>
              </a:spcBef>
              <a:spcAft>
                <a:spcPts val="0"/>
              </a:spcAft>
              <a:buClr>
                <a:schemeClr val="dk1"/>
              </a:buClr>
              <a:buSzPts val="1200"/>
              <a:buChar char="•"/>
            </a:pPr>
            <a:r>
              <a:rPr lang="en-US"/>
              <a:t>Répartissez le groupe en binômes</a:t>
            </a:r>
            <a:endParaRPr/>
          </a:p>
          <a:p>
            <a:pPr marL="171450" lvl="0" indent="-171450" algn="l" rtl="0">
              <a:spcBef>
                <a:spcPts val="0"/>
              </a:spcBef>
              <a:spcAft>
                <a:spcPts val="0"/>
              </a:spcAft>
              <a:buClr>
                <a:schemeClr val="dk1"/>
              </a:buClr>
              <a:buSzPts val="1200"/>
              <a:buChar char="•"/>
            </a:pPr>
            <a:r>
              <a:rPr lang="en-US"/>
              <a:t>Guidez les participants vers la </a:t>
            </a:r>
            <a:r>
              <a:rPr lang="en-US" b="1"/>
              <a:t>page 90 du manuel de travail : Moyens d'identifier les enfants à risque et ayant besoin de protection</a:t>
            </a:r>
            <a:endParaRPr/>
          </a:p>
          <a:p>
            <a:pPr marL="171450" lvl="0" indent="-171450" algn="l" rtl="0">
              <a:spcBef>
                <a:spcPts val="0"/>
              </a:spcBef>
              <a:spcAft>
                <a:spcPts val="0"/>
              </a:spcAft>
              <a:buClr>
                <a:schemeClr val="dk1"/>
              </a:buClr>
              <a:buSzPts val="1200"/>
              <a:buChar char="•"/>
            </a:pPr>
            <a:r>
              <a:rPr lang="en-US" i="1"/>
              <a:t>Avec votre partenaire :</a:t>
            </a:r>
            <a:endParaRPr/>
          </a:p>
          <a:p>
            <a:pPr marL="628650" lvl="1" indent="-171450" algn="l" rtl="0">
              <a:spcBef>
                <a:spcPts val="0"/>
              </a:spcBef>
              <a:spcAft>
                <a:spcPts val="0"/>
              </a:spcAft>
              <a:buClr>
                <a:schemeClr val="dk1"/>
              </a:buClr>
              <a:buSzPts val="1200"/>
              <a:buChar char="•"/>
            </a:pPr>
            <a:r>
              <a:rPr lang="en-US" i="1"/>
              <a:t>Remplir la carte</a:t>
            </a:r>
            <a:endParaRPr/>
          </a:p>
          <a:p>
            <a:pPr marL="628650" lvl="1" indent="-171450" algn="l" rtl="0">
              <a:spcBef>
                <a:spcPts val="0"/>
              </a:spcBef>
              <a:spcAft>
                <a:spcPts val="0"/>
              </a:spcAft>
              <a:buClr>
                <a:schemeClr val="dk1"/>
              </a:buClr>
              <a:buSzPts val="1200"/>
              <a:buChar char="•"/>
            </a:pPr>
            <a:r>
              <a:rPr lang="en-US" i="1"/>
              <a:t>Cartographier les personnes susceptibles de surveiller les enfants à risque</a:t>
            </a:r>
            <a:endParaRPr/>
          </a:p>
          <a:p>
            <a:pPr marL="628650" lvl="1" indent="-171450" algn="l" rtl="0">
              <a:spcBef>
                <a:spcPts val="0"/>
              </a:spcBef>
              <a:spcAft>
                <a:spcPts val="0"/>
              </a:spcAft>
              <a:buClr>
                <a:schemeClr val="dk1"/>
              </a:buClr>
              <a:buSzPts val="1200"/>
              <a:buChar char="•"/>
            </a:pPr>
            <a:r>
              <a:rPr lang="en-US" i="1"/>
              <a:t>Cartographier les endroits où cela pourrait être fait</a:t>
            </a:r>
            <a:endParaRPr/>
          </a:p>
          <a:p>
            <a:pPr marL="171450" lvl="0" indent="-95250" algn="l" rtl="0">
              <a:spcBef>
                <a:spcPts val="0"/>
              </a:spcBef>
              <a:spcAft>
                <a:spcPts val="0"/>
              </a:spcAft>
              <a:buClr>
                <a:schemeClr val="dk1"/>
              </a:buClr>
              <a:buSzPts val="1200"/>
              <a:buNone/>
            </a:pPr>
            <a:endParaRPr/>
          </a:p>
          <a:p>
            <a:pPr marL="0" marR="0" lvl="0" indent="0" algn="l" rtl="0">
              <a:lnSpc>
                <a:spcPct val="100000"/>
              </a:lnSpc>
              <a:spcBef>
                <a:spcPts val="0"/>
              </a:spcBef>
              <a:spcAft>
                <a:spcPts val="0"/>
              </a:spcAft>
              <a:buClr>
                <a:schemeClr val="dk1"/>
              </a:buClr>
              <a:buSzPts val="1200"/>
              <a:buFont typeface="Arial"/>
              <a:buNone/>
            </a:pPr>
            <a:r>
              <a:rPr lang="en-US" b="1"/>
              <a:t>TRAVAIL EN PARTENARIAT (10 minutes)</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(10 minutes)</a:t>
            </a:r>
            <a:endParaRPr/>
          </a:p>
          <a:p>
            <a:pPr marL="171450" lvl="0" indent="-171450" algn="l" rtl="0">
              <a:spcBef>
                <a:spcPts val="0"/>
              </a:spcBef>
              <a:spcAft>
                <a:spcPts val="0"/>
              </a:spcAft>
              <a:buClr>
                <a:schemeClr val="dk1"/>
              </a:buClr>
              <a:buSzPts val="1200"/>
              <a:buChar char="•"/>
            </a:pPr>
            <a:r>
              <a:rPr lang="en-US"/>
              <a:t>Demandez à des volontaires de partager leurs réponses</a:t>
            </a:r>
            <a:endParaRPr/>
          </a:p>
          <a:p>
            <a:pPr marL="171450" lvl="0" indent="-171450" algn="l" rtl="0">
              <a:spcBef>
                <a:spcPts val="0"/>
              </a:spcBef>
              <a:spcAft>
                <a:spcPts val="0"/>
              </a:spcAft>
              <a:buClr>
                <a:schemeClr val="dk1"/>
              </a:buClr>
              <a:buSzPts val="1200"/>
              <a:buChar char="•"/>
            </a:pPr>
            <a:r>
              <a:rPr lang="en-US"/>
              <a:t>Inscrivez leurs réponses sur le tableau à feuilles mobiles</a:t>
            </a:r>
            <a:endParaRPr/>
          </a:p>
          <a:p>
            <a:pPr marL="171450" lvl="0" indent="-171450" algn="l" rtl="0">
              <a:spcBef>
                <a:spcPts val="0"/>
              </a:spcBef>
              <a:spcAft>
                <a:spcPts val="0"/>
              </a:spcAft>
              <a:buClr>
                <a:schemeClr val="dk1"/>
              </a:buClr>
              <a:buSzPts val="1200"/>
              <a:buChar char="•"/>
            </a:pPr>
            <a:r>
              <a:rPr lang="en-US"/>
              <a:t>Complétez avec les réponses possibles ci-dessous</a:t>
            </a:r>
            <a:endParaRPr/>
          </a:p>
          <a:p>
            <a:pPr marL="171450" lvl="0" indent="-171450" algn="l" rtl="0">
              <a:spcBef>
                <a:spcPts val="0"/>
              </a:spcBef>
              <a:spcAft>
                <a:spcPts val="0"/>
              </a:spcAft>
              <a:buClr>
                <a:schemeClr val="dk1"/>
              </a:buClr>
              <a:buSzPts val="1200"/>
              <a:buChar char="•"/>
            </a:pPr>
            <a:r>
              <a:rPr lang="en-US" i="1"/>
              <a:t>Réfléchissons maintenant au rôle le gestionnaire de cas dans tout cela. </a:t>
            </a:r>
            <a:endParaRPr/>
          </a:p>
          <a:p>
            <a:pPr marL="628650" lvl="1" indent="-171450" algn="l" rtl="0">
              <a:spcBef>
                <a:spcPts val="0"/>
              </a:spcBef>
              <a:spcAft>
                <a:spcPts val="0"/>
              </a:spcAft>
              <a:buClr>
                <a:schemeClr val="dk1"/>
              </a:buClr>
              <a:buSzPts val="1200"/>
              <a:buChar char="•"/>
            </a:pPr>
            <a:r>
              <a:rPr lang="en-US" i="1"/>
              <a:t>Un gestionnaire de cas a pour objectif d'identifier les enfants à risque par le biais de ces différents canaux. </a:t>
            </a:r>
            <a:endParaRPr/>
          </a:p>
          <a:p>
            <a:pPr marL="628650" lvl="1" indent="-171450" algn="l" rtl="0">
              <a:spcBef>
                <a:spcPts val="0"/>
              </a:spcBef>
              <a:spcAft>
                <a:spcPts val="0"/>
              </a:spcAft>
              <a:buClr>
                <a:schemeClr val="dk1"/>
              </a:buClr>
              <a:buSzPts val="1200"/>
              <a:buChar char="•"/>
            </a:pPr>
            <a:r>
              <a:rPr lang="en-US" i="1"/>
              <a:t>Mais tout le monde ne va pas automatiquement s'adresser au gestionnaire de cas et demander de l'aide. </a:t>
            </a:r>
            <a:endParaRPr/>
          </a:p>
          <a:p>
            <a:pPr marL="628650" lvl="1" indent="-171450" algn="l" rtl="0">
              <a:spcBef>
                <a:spcPts val="0"/>
              </a:spcBef>
              <a:spcAft>
                <a:spcPts val="0"/>
              </a:spcAft>
              <a:buClr>
                <a:schemeClr val="dk1"/>
              </a:buClr>
              <a:buSzPts val="1200"/>
              <a:buChar char="•"/>
            </a:pPr>
            <a:r>
              <a:rPr lang="en-US" i="1"/>
              <a:t>Dans la prochaine session, nous aborderons également les obstacles à la divulgation.</a:t>
            </a:r>
            <a:endParaRPr i="1"/>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RÉPONSES POSSIBLES</a:t>
            </a:r>
            <a:endParaRPr/>
          </a:p>
          <a:p>
            <a:pPr marL="171450" lvl="0" indent="-171450" algn="l" rtl="0">
              <a:spcBef>
                <a:spcPts val="0"/>
              </a:spcBef>
              <a:spcAft>
                <a:spcPts val="0"/>
              </a:spcAft>
              <a:buClr>
                <a:schemeClr val="dk1"/>
              </a:buClr>
              <a:buSzPts val="1200"/>
              <a:buChar char="•"/>
            </a:pPr>
            <a:r>
              <a:rPr lang="en-US" b="1"/>
              <a:t>L'enfant et la famille</a:t>
            </a:r>
            <a:endParaRPr b="1"/>
          </a:p>
          <a:p>
            <a:pPr marL="628650" lvl="1" indent="-171450" algn="l" rtl="0">
              <a:spcBef>
                <a:spcPts val="0"/>
              </a:spcBef>
              <a:spcAft>
                <a:spcPts val="0"/>
              </a:spcAft>
              <a:buClr>
                <a:schemeClr val="dk1"/>
              </a:buClr>
              <a:buSzPts val="1200"/>
              <a:buChar char="•"/>
            </a:pPr>
            <a:r>
              <a:rPr lang="en-US"/>
              <a:t>L'enfant lui-même déclare</a:t>
            </a:r>
            <a:endParaRPr/>
          </a:p>
          <a:p>
            <a:pPr marL="628650" lvl="1" indent="-171450" algn="l" rtl="0">
              <a:spcBef>
                <a:spcPts val="0"/>
              </a:spcBef>
              <a:spcAft>
                <a:spcPts val="0"/>
              </a:spcAft>
              <a:buClr>
                <a:schemeClr val="dk1"/>
              </a:buClr>
              <a:buSzPts val="1200"/>
              <a:buChar char="•"/>
            </a:pPr>
            <a:r>
              <a:rPr lang="en-US"/>
              <a:t>Les parents ou les soignants signalent le cas</a:t>
            </a:r>
            <a:endParaRPr/>
          </a:p>
          <a:p>
            <a:pPr marL="628650" lvl="1" indent="-171450" algn="l" rtl="0">
              <a:spcBef>
                <a:spcPts val="0"/>
              </a:spcBef>
              <a:spcAft>
                <a:spcPts val="0"/>
              </a:spcAft>
              <a:buClr>
                <a:schemeClr val="dk1"/>
              </a:buClr>
              <a:buSzPts val="1200"/>
              <a:buChar char="•"/>
            </a:pPr>
            <a:r>
              <a:rPr lang="en-US"/>
              <a:t>La famille élargie telle que la tante, l'oncle, la grand-mère ou le grand-père rapporte des préoccupations, etc. </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227" name="Google Shape;227;p1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171450" lvl="0" indent="-171450" algn="l" rtl="0">
              <a:spcBef>
                <a:spcPts val="0"/>
              </a:spcBef>
              <a:spcAft>
                <a:spcPts val="0"/>
              </a:spcAft>
              <a:buClr>
                <a:schemeClr val="dk1"/>
              </a:buClr>
              <a:buSzPts val="1200"/>
              <a:buChar char="•"/>
            </a:pPr>
            <a:r>
              <a:rPr lang="en-US" b="1"/>
              <a:t>Membres de la communauté et société civile </a:t>
            </a:r>
            <a:endParaRPr b="1"/>
          </a:p>
          <a:p>
            <a:pPr marL="628650" lvl="1" indent="-171450" algn="l" rtl="0">
              <a:spcBef>
                <a:spcPts val="0"/>
              </a:spcBef>
              <a:spcAft>
                <a:spcPts val="0"/>
              </a:spcAft>
              <a:buClr>
                <a:schemeClr val="dk1"/>
              </a:buClr>
              <a:buSzPts val="1200"/>
              <a:buChar char="•"/>
            </a:pPr>
            <a:r>
              <a:rPr lang="en-US"/>
              <a:t>Un autre enfant s'inquiète pour son ami.</a:t>
            </a:r>
            <a:endParaRPr/>
          </a:p>
          <a:p>
            <a:pPr marL="628650" lvl="1" indent="-171450" algn="l" rtl="0">
              <a:spcBef>
                <a:spcPts val="0"/>
              </a:spcBef>
              <a:spcAft>
                <a:spcPts val="0"/>
              </a:spcAft>
              <a:buClr>
                <a:schemeClr val="dk1"/>
              </a:buClr>
              <a:buSzPts val="1200"/>
              <a:buChar char="•"/>
            </a:pPr>
            <a:r>
              <a:rPr lang="en-US"/>
              <a:t>Un chef communautaire ou un chef religieux signale le cas.</a:t>
            </a:r>
            <a:endParaRPr/>
          </a:p>
          <a:p>
            <a:pPr marL="628650" lvl="1" indent="-171450" algn="l" rtl="0">
              <a:spcBef>
                <a:spcPts val="0"/>
              </a:spcBef>
              <a:spcAft>
                <a:spcPts val="0"/>
              </a:spcAft>
              <a:buClr>
                <a:schemeClr val="dk1"/>
              </a:buClr>
              <a:buSzPts val="1200"/>
              <a:buChar char="•"/>
            </a:pPr>
            <a:r>
              <a:rPr lang="en-US"/>
              <a:t>Le commerçant ou l'étal du marché est inquiet.</a:t>
            </a:r>
            <a:endParaRPr/>
          </a:p>
          <a:p>
            <a:pPr marL="628650" lvl="1" indent="-171450" algn="l" rtl="0">
              <a:spcBef>
                <a:spcPts val="0"/>
              </a:spcBef>
              <a:spcAft>
                <a:spcPts val="0"/>
              </a:spcAft>
              <a:buClr>
                <a:schemeClr val="dk1"/>
              </a:buClr>
              <a:buSzPts val="1200"/>
              <a:buChar char="•"/>
            </a:pPr>
            <a:r>
              <a:rPr lang="en-US"/>
              <a:t>Bénévoles communautaires Organisation locale de femmes, etc. </a:t>
            </a:r>
            <a:endParaRPr/>
          </a:p>
          <a:p>
            <a:pPr marL="171450" lvl="0" indent="-171450" algn="l" rtl="0">
              <a:spcBef>
                <a:spcPts val="0"/>
              </a:spcBef>
              <a:spcAft>
                <a:spcPts val="0"/>
              </a:spcAft>
              <a:buClr>
                <a:schemeClr val="dk1"/>
              </a:buClr>
              <a:buSzPts val="1200"/>
              <a:buChar char="•"/>
            </a:pPr>
            <a:r>
              <a:rPr lang="en-US" b="1"/>
              <a:t>Autorités gouvernementales </a:t>
            </a:r>
            <a:endParaRPr b="1"/>
          </a:p>
          <a:p>
            <a:pPr marL="628650" lvl="1" indent="-171450" algn="l" rtl="0">
              <a:spcBef>
                <a:spcPts val="0"/>
              </a:spcBef>
              <a:spcAft>
                <a:spcPts val="0"/>
              </a:spcAft>
              <a:buClr>
                <a:schemeClr val="dk1"/>
              </a:buClr>
              <a:buSzPts val="1200"/>
              <a:buChar char="•"/>
            </a:pPr>
            <a:r>
              <a:rPr lang="en-US"/>
              <a:t>Le gestionnaire de cas du gouvernement peut renvoyer le dossier si sa charge de travail est trop élevée ou s'il travaille avec une population différente.</a:t>
            </a:r>
            <a:endParaRPr/>
          </a:p>
          <a:p>
            <a:pPr marL="628650" lvl="1" indent="-171450" algn="l" rtl="0">
              <a:spcBef>
                <a:spcPts val="0"/>
              </a:spcBef>
              <a:spcAft>
                <a:spcPts val="0"/>
              </a:spcAft>
              <a:buClr>
                <a:schemeClr val="dk1"/>
              </a:buClr>
              <a:buSzPts val="1200"/>
              <a:buChar char="•"/>
            </a:pPr>
            <a:r>
              <a:rPr lang="en-US"/>
              <a:t>La police peut faire appel à ce service si elle reçoit une allégation d'abus ou un enfant abandonné/perdu.</a:t>
            </a:r>
            <a:endParaRPr/>
          </a:p>
          <a:p>
            <a:pPr marL="628650" lvl="1" indent="-171450" algn="l" rtl="0">
              <a:spcBef>
                <a:spcPts val="0"/>
              </a:spcBef>
              <a:spcAft>
                <a:spcPts val="0"/>
              </a:spcAft>
              <a:buClr>
                <a:schemeClr val="dk1"/>
              </a:buClr>
              <a:buSzPts val="1200"/>
              <a:buChar char="•"/>
            </a:pPr>
            <a:r>
              <a:rPr lang="en-US"/>
              <a:t>Les militaires peuvent orienter un enfant vers un programme de désarmement, de démobilisation et de réintégration.</a:t>
            </a:r>
            <a:endParaRPr/>
          </a:p>
          <a:p>
            <a:pPr marL="171450" lvl="0" indent="-171450" algn="l" rtl="0">
              <a:spcBef>
                <a:spcPts val="0"/>
              </a:spcBef>
              <a:spcAft>
                <a:spcPts val="0"/>
              </a:spcAft>
              <a:buClr>
                <a:schemeClr val="dk1"/>
              </a:buClr>
              <a:buSzPts val="1200"/>
              <a:buChar char="•"/>
            </a:pPr>
            <a:r>
              <a:rPr lang="en-US" b="1"/>
              <a:t>Acteurs de la protection de l'enfance</a:t>
            </a:r>
            <a:endParaRPr b="1"/>
          </a:p>
          <a:p>
            <a:pPr marL="628650" lvl="1" indent="-171450" algn="l" rtl="0">
              <a:spcBef>
                <a:spcPts val="0"/>
              </a:spcBef>
              <a:spcAft>
                <a:spcPts val="0"/>
              </a:spcAft>
              <a:buClr>
                <a:schemeClr val="dk1"/>
              </a:buClr>
              <a:buSzPts val="1200"/>
              <a:buChar char="•"/>
            </a:pPr>
            <a:r>
              <a:rPr lang="en-US"/>
              <a:t>Espace ami des enfants Les animateurs remarquent un enfant dans un groupe.</a:t>
            </a:r>
            <a:endParaRPr/>
          </a:p>
          <a:p>
            <a:pPr marL="628650" lvl="1" indent="-171450" algn="l" rtl="0">
              <a:spcBef>
                <a:spcPts val="0"/>
              </a:spcBef>
              <a:spcAft>
                <a:spcPts val="0"/>
              </a:spcAft>
              <a:buClr>
                <a:schemeClr val="dk1"/>
              </a:buClr>
              <a:buSzPts val="1200"/>
              <a:buChar char="•"/>
            </a:pPr>
            <a:r>
              <a:rPr lang="en-US"/>
              <a:t>Le personnel de gestion de cas d'un autre endroit envoie un enfant dans votre région.</a:t>
            </a:r>
            <a:endParaRPr/>
          </a:p>
          <a:p>
            <a:pPr marL="171450" lvl="0" indent="-171450" algn="l" rtl="0">
              <a:spcBef>
                <a:spcPts val="0"/>
              </a:spcBef>
              <a:spcAft>
                <a:spcPts val="0"/>
              </a:spcAft>
              <a:buClr>
                <a:schemeClr val="dk1"/>
              </a:buClr>
              <a:buSzPts val="1200"/>
              <a:buChar char="•"/>
            </a:pPr>
            <a:r>
              <a:rPr lang="en-US" b="1"/>
              <a:t>Acteurs humanitaires ne s'occupant pas de la protection de l'enfance </a:t>
            </a:r>
            <a:endParaRPr b="1"/>
          </a:p>
          <a:p>
            <a:pPr marL="628650" lvl="1" indent="-171450" algn="l" rtl="0">
              <a:spcBef>
                <a:spcPts val="0"/>
              </a:spcBef>
              <a:spcAft>
                <a:spcPts val="0"/>
              </a:spcAft>
              <a:buClr>
                <a:schemeClr val="dk1"/>
              </a:buClr>
              <a:buSzPts val="1200"/>
              <a:buChar char="•"/>
            </a:pPr>
            <a:r>
              <a:rPr lang="en-US"/>
              <a:t>L'enseignant ou d'autres membres du personnel de l'école remarquent des changements de comportement</a:t>
            </a:r>
            <a:endParaRPr/>
          </a:p>
          <a:p>
            <a:pPr marL="628650" lvl="1" indent="-171450" algn="l" rtl="0">
              <a:spcBef>
                <a:spcPts val="0"/>
              </a:spcBef>
              <a:spcAft>
                <a:spcPts val="0"/>
              </a:spcAft>
              <a:buClr>
                <a:schemeClr val="dk1"/>
              </a:buClr>
              <a:buSzPts val="1200"/>
              <a:buChar char="•"/>
            </a:pPr>
            <a:r>
              <a:rPr lang="en-US"/>
              <a:t>Une infirmière ou un médecin voit des signes de blessures </a:t>
            </a:r>
            <a:endParaRPr/>
          </a:p>
          <a:p>
            <a:pPr marL="628650" lvl="1" indent="-171450" algn="l" rtl="0">
              <a:spcBef>
                <a:spcPts val="0"/>
              </a:spcBef>
              <a:spcAft>
                <a:spcPts val="0"/>
              </a:spcAft>
              <a:buClr>
                <a:schemeClr val="dk1"/>
              </a:buClr>
              <a:buSzPts val="1200"/>
              <a:buChar char="•"/>
            </a:pPr>
            <a:r>
              <a:rPr lang="en-US"/>
              <a:t>Avis de service de distribution de nourriture pour les enfants qui fréquentent l'école sans être accompagnés d'un adulte.</a:t>
            </a:r>
            <a:endParaRPr/>
          </a:p>
          <a:p>
            <a:pPr marL="628650" lvl="1" indent="-171450" algn="l" rtl="0">
              <a:spcBef>
                <a:spcPts val="0"/>
              </a:spcBef>
              <a:spcAft>
                <a:spcPts val="0"/>
              </a:spcAft>
              <a:buClr>
                <a:schemeClr val="dk1"/>
              </a:buClr>
              <a:buSzPts val="1200"/>
              <a:buChar char="•"/>
            </a:pPr>
            <a:r>
              <a:rPr lang="en-US"/>
              <a:t>Les acteurs de la lutte contre la GBV renvoient le cas.</a:t>
            </a:r>
            <a:endParaRPr/>
          </a:p>
          <a:p>
            <a:pPr marL="628650" lvl="1" indent="-171450" algn="l" rtl="0">
              <a:spcBef>
                <a:spcPts val="0"/>
              </a:spcBef>
              <a:spcAft>
                <a:spcPts val="0"/>
              </a:spcAft>
              <a:buClr>
                <a:schemeClr val="dk1"/>
              </a:buClr>
              <a:buSzPts val="1200"/>
              <a:buChar char="•"/>
            </a:pPr>
            <a:r>
              <a:rPr lang="en-US"/>
              <a:t>Lors de l'enregistrement de la population (par exemple, biométrique ou par distribution), les enfants non accompagnés sont identifiés.</a:t>
            </a:r>
            <a:endParaRPr/>
          </a:p>
        </p:txBody>
      </p:sp>
      <p:sp>
        <p:nvSpPr>
          <p:cNvPr id="249" name="Google Shape;249;p1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
        <p:nvSpPr>
          <p:cNvPr id="250" name="Google Shape;250;p1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Les enfants peuvent être entourés de personnes susceptibles de les aider et de les protéger, mais il existe des obstacles qui empêchent l'enfant, sa famille ou ses soignants de se manifester et de révéler les abus. </a:t>
            </a:r>
            <a:endParaRPr/>
          </a:p>
          <a:p>
            <a:pPr marL="628650" lvl="1" indent="-171450" algn="l" rtl="0">
              <a:spcBef>
                <a:spcPts val="0"/>
              </a:spcBef>
              <a:spcAft>
                <a:spcPts val="0"/>
              </a:spcAft>
              <a:buClr>
                <a:schemeClr val="dk1"/>
              </a:buClr>
              <a:buSzPts val="1200"/>
              <a:buChar char="•"/>
            </a:pPr>
            <a:r>
              <a:rPr lang="en-US" i="1"/>
              <a:t>Il n'est pas facile de trouver et de demander de l'aide. </a:t>
            </a:r>
            <a:endParaRPr/>
          </a:p>
          <a:p>
            <a:pPr marL="628650" lvl="1" indent="-171450" algn="l" rtl="0">
              <a:spcBef>
                <a:spcPts val="0"/>
              </a:spcBef>
              <a:spcAft>
                <a:spcPts val="0"/>
              </a:spcAft>
              <a:buClr>
                <a:schemeClr val="dk1"/>
              </a:buClr>
              <a:buSzPts val="1200"/>
              <a:buChar char="•"/>
            </a:pPr>
            <a:r>
              <a:rPr lang="en-US" i="1"/>
              <a:t>Même lorsqu'ils ont trouvé la bonne personne ou le bon prestataire de services, il leur faut encore faire un grand pas pour dire "Hé, j'ai besoin d'aide". </a:t>
            </a:r>
            <a:endParaRPr/>
          </a:p>
          <a:p>
            <a:pPr marL="171450" lvl="0" indent="-171450" algn="l" rtl="0">
              <a:spcBef>
                <a:spcPts val="0"/>
              </a:spcBef>
              <a:spcAft>
                <a:spcPts val="0"/>
              </a:spcAft>
              <a:buClr>
                <a:schemeClr val="dk1"/>
              </a:buClr>
              <a:buSzPts val="1200"/>
              <a:buChar char="•"/>
            </a:pPr>
            <a:r>
              <a:rPr lang="en-US"/>
              <a:t>Diviser les participants en 3 groupes </a:t>
            </a:r>
            <a:endParaRPr/>
          </a:p>
          <a:p>
            <a:pPr marL="171450" lvl="0" indent="-171450" algn="l" rtl="0">
              <a:spcBef>
                <a:spcPts val="0"/>
              </a:spcBef>
              <a:spcAft>
                <a:spcPts val="0"/>
              </a:spcAft>
              <a:buClr>
                <a:schemeClr val="dk1"/>
              </a:buClr>
              <a:buSzPts val="1200"/>
              <a:buChar char="•"/>
            </a:pPr>
            <a:r>
              <a:rPr lang="en-US"/>
              <a:t>Attribuer un rôle à chaque groupe </a:t>
            </a:r>
            <a:endParaRPr/>
          </a:p>
          <a:p>
            <a:pPr marL="628650" lvl="1" indent="-171450" algn="l" rtl="0">
              <a:spcBef>
                <a:spcPts val="0"/>
              </a:spcBef>
              <a:spcAft>
                <a:spcPts val="0"/>
              </a:spcAft>
              <a:buClr>
                <a:schemeClr val="dk1"/>
              </a:buClr>
              <a:buSzPts val="1200"/>
              <a:buChar char="•"/>
            </a:pPr>
            <a:r>
              <a:rPr lang="en-US"/>
              <a:t>Enfant victime de violences physiques de la part de son parent </a:t>
            </a:r>
            <a:endParaRPr/>
          </a:p>
          <a:p>
            <a:pPr marL="628650" lvl="1" indent="-171450" algn="l" rtl="0">
              <a:spcBef>
                <a:spcPts val="0"/>
              </a:spcBef>
              <a:spcAft>
                <a:spcPts val="0"/>
              </a:spcAft>
              <a:buClr>
                <a:schemeClr val="dk1"/>
              </a:buClr>
              <a:buSzPts val="1200"/>
              <a:buChar char="•"/>
            </a:pPr>
            <a:r>
              <a:rPr lang="en-US"/>
              <a:t>Mère d'un enfant maltraité par le père </a:t>
            </a:r>
            <a:endParaRPr/>
          </a:p>
          <a:p>
            <a:pPr marL="628650" lvl="1" indent="-171450" algn="l" rtl="0">
              <a:spcBef>
                <a:spcPts val="0"/>
              </a:spcBef>
              <a:spcAft>
                <a:spcPts val="0"/>
              </a:spcAft>
              <a:buClr>
                <a:schemeClr val="dk1"/>
              </a:buClr>
              <a:buSzPts val="1200"/>
              <a:buChar char="•"/>
            </a:pPr>
            <a:r>
              <a:rPr lang="en-US"/>
              <a:t>Un ami de la mère qui a de fortes raisons de croire que l'enfant subit des violences physiques. </a:t>
            </a:r>
            <a:endParaRPr/>
          </a:p>
          <a:p>
            <a:pPr marL="171450" lvl="0" indent="-171450" algn="l" rtl="0">
              <a:spcBef>
                <a:spcPts val="0"/>
              </a:spcBef>
              <a:spcAft>
                <a:spcPts val="0"/>
              </a:spcAft>
              <a:buClr>
                <a:schemeClr val="dk1"/>
              </a:buClr>
              <a:buSzPts val="1200"/>
              <a:buChar char="•"/>
            </a:pPr>
            <a:r>
              <a:rPr lang="en-US"/>
              <a:t>Donner à chaque groupe une série de post-it ou de bâtons de couleur différente. </a:t>
            </a:r>
            <a:endParaRPr/>
          </a:p>
          <a:p>
            <a:pPr marL="171450" lvl="0" indent="-171450" algn="l" rtl="0">
              <a:spcBef>
                <a:spcPts val="0"/>
              </a:spcBef>
              <a:spcAft>
                <a:spcPts val="0"/>
              </a:spcAft>
              <a:buClr>
                <a:schemeClr val="dk1"/>
              </a:buClr>
              <a:buSzPts val="1200"/>
              <a:buChar char="•"/>
            </a:pPr>
            <a:r>
              <a:rPr lang="en-US" i="1"/>
              <a:t>Dans vos groupes :</a:t>
            </a:r>
            <a:endParaRPr/>
          </a:p>
          <a:p>
            <a:pPr marL="628650" lvl="1" indent="-171450" algn="l" rtl="0">
              <a:spcBef>
                <a:spcPts val="0"/>
              </a:spcBef>
              <a:spcAft>
                <a:spcPts val="0"/>
              </a:spcAft>
              <a:buClr>
                <a:schemeClr val="dk1"/>
              </a:buClr>
              <a:buSzPts val="1200"/>
              <a:buChar char="•"/>
            </a:pPr>
            <a:r>
              <a:rPr lang="en-US" i="1"/>
              <a:t>Réfléchissez aux obstacles que leur rôle (enfant, mère ou ami) pourrait rencontrer pour révéler l'abus à un gestionnaire de cas ou à tout autre travailleur humanitaire. </a:t>
            </a:r>
            <a:endParaRPr/>
          </a:p>
          <a:p>
            <a:pPr marL="628650" lvl="1" indent="-171450" algn="l" rtl="0">
              <a:spcBef>
                <a:spcPts val="0"/>
              </a:spcBef>
              <a:spcAft>
                <a:spcPts val="0"/>
              </a:spcAft>
              <a:buClr>
                <a:schemeClr val="dk1"/>
              </a:buClr>
              <a:buSzPts val="1200"/>
              <a:buChar char="•"/>
            </a:pPr>
            <a:r>
              <a:rPr lang="en-US" i="1"/>
              <a:t>Notez leur obstacle sur les notes autocollantes reçues (un obstacle par note autocollante).</a:t>
            </a:r>
            <a:endParaRPr/>
          </a:p>
          <a:p>
            <a:pPr marL="628650" lvl="1" indent="-171450" algn="l" rtl="0">
              <a:spcBef>
                <a:spcPts val="0"/>
              </a:spcBef>
              <a:spcAft>
                <a:spcPts val="0"/>
              </a:spcAft>
              <a:buClr>
                <a:schemeClr val="dk1"/>
              </a:buClr>
              <a:buSzPts val="1200"/>
              <a:buChar char="•"/>
            </a:pPr>
            <a:r>
              <a:rPr lang="en-US" i="1"/>
              <a:t>Les obstacles peuvent être différents pour les garçons ou les filles, pour les hommes ou les femmes, pour les enfants plus jeunes ou plus âgés, pour les enfants ou les personnes handicapées.</a:t>
            </a:r>
            <a:endParaRPr/>
          </a:p>
          <a:p>
            <a:pPr marL="628650" lvl="1" indent="-171450" algn="l" rtl="0">
              <a:spcBef>
                <a:spcPts val="0"/>
              </a:spcBef>
              <a:spcAft>
                <a:spcPts val="0"/>
              </a:spcAft>
              <a:buClr>
                <a:schemeClr val="dk1"/>
              </a:buClr>
              <a:buSzPts val="1200"/>
              <a:buChar char="•"/>
            </a:pPr>
            <a:r>
              <a:rPr lang="en-US" i="1"/>
              <a:t>Tenez-en compte lorsque vous dressez la liste des obstacles potentiels.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DE GROUPE (10 minutes)</a:t>
            </a:r>
            <a:endParaRPr/>
          </a:p>
          <a:p>
            <a:pPr marL="171450" lvl="0" indent="-171450" algn="l" rtl="0">
              <a:spcBef>
                <a:spcPts val="0"/>
              </a:spcBef>
              <a:spcAft>
                <a:spcPts val="0"/>
              </a:spcAft>
              <a:buClr>
                <a:schemeClr val="dk1"/>
              </a:buClr>
              <a:buSzPts val="1200"/>
              <a:buChar char="•"/>
            </a:pPr>
            <a:r>
              <a:rPr lang="en-US"/>
              <a:t>Pendant que les participants travaillent, préparez un tableau de papier sur lequel figure le modèle socio-écologique. </a:t>
            </a:r>
            <a:endParaRPr b="1"/>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SUITE 🡪</a:t>
            </a:r>
            <a:endParaRPr b="1"/>
          </a:p>
        </p:txBody>
      </p:sp>
      <p:sp>
        <p:nvSpPr>
          <p:cNvPr id="255" name="Google Shape;255;p1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1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3: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 (20 minutes)</a:t>
            </a:r>
            <a:endParaRPr/>
          </a:p>
          <a:p>
            <a:pPr marL="171450" lvl="0" indent="-171450" algn="l" rtl="0">
              <a:spcBef>
                <a:spcPts val="0"/>
              </a:spcBef>
              <a:spcAft>
                <a:spcPts val="0"/>
              </a:spcAft>
              <a:buClr>
                <a:schemeClr val="dk1"/>
              </a:buClr>
              <a:buSzPts val="1200"/>
              <a:buChar char="•"/>
            </a:pPr>
            <a:r>
              <a:rPr lang="en-US"/>
              <a:t>Demandez à un volontaire de chaque groupe de :</a:t>
            </a:r>
            <a:endParaRPr/>
          </a:p>
          <a:p>
            <a:pPr marL="628650" lvl="1" indent="-171450" algn="l" rtl="0">
              <a:spcBef>
                <a:spcPts val="0"/>
              </a:spcBef>
              <a:spcAft>
                <a:spcPts val="0"/>
              </a:spcAft>
              <a:buClr>
                <a:schemeClr val="dk1"/>
              </a:buClr>
              <a:buSzPts val="1200"/>
              <a:buChar char="•"/>
            </a:pPr>
            <a:r>
              <a:rPr lang="en-US"/>
              <a:t>Avancer </a:t>
            </a:r>
            <a:endParaRPr/>
          </a:p>
          <a:p>
            <a:pPr marL="628650" lvl="1" indent="-171450" algn="l" rtl="0">
              <a:spcBef>
                <a:spcPts val="0"/>
              </a:spcBef>
              <a:spcAft>
                <a:spcPts val="0"/>
              </a:spcAft>
              <a:buClr>
                <a:schemeClr val="dk1"/>
              </a:buClr>
              <a:buSzPts val="1200"/>
              <a:buChar char="•"/>
            </a:pPr>
            <a:r>
              <a:rPr lang="en-US"/>
              <a:t>Coller les notes contenant les barrières possibles dans la bonne couche.</a:t>
            </a:r>
            <a:endParaRPr/>
          </a:p>
          <a:p>
            <a:pPr marL="628650" lvl="1" indent="-171450" algn="l" rtl="0">
              <a:spcBef>
                <a:spcPts val="0"/>
              </a:spcBef>
              <a:spcAft>
                <a:spcPts val="0"/>
              </a:spcAft>
              <a:buClr>
                <a:schemeClr val="dk1"/>
              </a:buClr>
              <a:buSzPts val="1200"/>
              <a:buChar char="•"/>
            </a:pPr>
            <a:r>
              <a:rPr lang="en-US"/>
              <a:t>Les présenter au groupe</a:t>
            </a:r>
            <a:endParaRPr/>
          </a:p>
          <a:p>
            <a:pPr marL="171450" lvl="0" indent="-171450" algn="l" rtl="0">
              <a:spcBef>
                <a:spcPts val="0"/>
              </a:spcBef>
              <a:spcAft>
                <a:spcPts val="0"/>
              </a:spcAft>
              <a:buClr>
                <a:schemeClr val="dk1"/>
              </a:buClr>
              <a:buSzPts val="1200"/>
              <a:buChar char="•"/>
            </a:pPr>
            <a:r>
              <a:rPr lang="en-US"/>
              <a:t>Examinez et complétez avec les réponses possibles ci-dessous</a:t>
            </a:r>
            <a:endParaRPr/>
          </a:p>
          <a:p>
            <a:pPr marL="171450" marR="0" lvl="0" indent="-171450" algn="l" rtl="0">
              <a:lnSpc>
                <a:spcPct val="100000"/>
              </a:lnSpc>
              <a:spcBef>
                <a:spcPts val="0"/>
              </a:spcBef>
              <a:spcAft>
                <a:spcPts val="0"/>
              </a:spcAft>
              <a:buClr>
                <a:schemeClr val="dk1"/>
              </a:buClr>
              <a:buSzPts val="1200"/>
              <a:buFont typeface="Arial"/>
              <a:buChar char="•"/>
            </a:pPr>
            <a:r>
              <a:rPr lang="en-US" i="1"/>
              <a:t>La silhouette des enfants au milieu du modèle est couverte de notes autocollantes et l'enfant n'est plus visible. </a:t>
            </a:r>
            <a:endParaRPr/>
          </a:p>
          <a:p>
            <a:pPr marL="171450" marR="0" lvl="0" indent="-171450" algn="l" rtl="0">
              <a:lnSpc>
                <a:spcPct val="100000"/>
              </a:lnSpc>
              <a:spcBef>
                <a:spcPts val="0"/>
              </a:spcBef>
              <a:spcAft>
                <a:spcPts val="0"/>
              </a:spcAft>
              <a:buClr>
                <a:schemeClr val="dk1"/>
              </a:buClr>
              <a:buSzPts val="1200"/>
              <a:buFont typeface="Arial"/>
              <a:buChar char="•"/>
            </a:pPr>
            <a:r>
              <a:rPr lang="en-US" i="1"/>
              <a:t>Cela signifie que l'enfant n'est pas vu et ne reçoit pas de soutien en matière de gestion de cas parce que personne ne le voit. </a:t>
            </a:r>
            <a:endParaRPr i="1"/>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a:t>RÉPONSES</a:t>
            </a:r>
            <a:r>
              <a:rPr lang="en-US" b="1"/>
              <a:t> POSSIBLES </a:t>
            </a:r>
            <a:endParaRPr/>
          </a:p>
          <a:p>
            <a:pPr marL="171450" lvl="0" indent="-171450" algn="l" rtl="0">
              <a:spcBef>
                <a:spcPts val="0"/>
              </a:spcBef>
              <a:spcAft>
                <a:spcPts val="0"/>
              </a:spcAft>
              <a:buClr>
                <a:schemeClr val="dk1"/>
              </a:buClr>
              <a:buSzPts val="1200"/>
              <a:buChar char="•"/>
            </a:pPr>
            <a:r>
              <a:rPr lang="en-US" b="1"/>
              <a:t>Enfant</a:t>
            </a:r>
            <a:endParaRPr b="1"/>
          </a:p>
          <a:p>
            <a:pPr marL="628650" lvl="1" indent="-171450" algn="l" rtl="0">
              <a:spcBef>
                <a:spcPts val="0"/>
              </a:spcBef>
              <a:spcAft>
                <a:spcPts val="0"/>
              </a:spcAft>
              <a:buClr>
                <a:schemeClr val="dk1"/>
              </a:buClr>
              <a:buSzPts val="1200"/>
              <a:buChar char="•"/>
            </a:pPr>
            <a:r>
              <a:rPr lang="en-US"/>
              <a:t>Ne réalise pas que ce qui s'est passé est mal </a:t>
            </a:r>
            <a:endParaRPr/>
          </a:p>
          <a:p>
            <a:pPr marL="628650" lvl="1" indent="-171450" algn="l" rtl="0">
              <a:spcBef>
                <a:spcPts val="0"/>
              </a:spcBef>
              <a:spcAft>
                <a:spcPts val="0"/>
              </a:spcAft>
              <a:buClr>
                <a:schemeClr val="dk1"/>
              </a:buClr>
              <a:buSzPts val="1200"/>
              <a:buChar char="•"/>
            </a:pPr>
            <a:r>
              <a:rPr lang="en-US"/>
              <a:t>L'enfant handicapé peut ne pas être en mesure de communiquer l'abus.</a:t>
            </a:r>
            <a:endParaRPr/>
          </a:p>
          <a:p>
            <a:pPr marL="628650" lvl="1" indent="-171450" algn="l" rtl="0">
              <a:spcBef>
                <a:spcPts val="0"/>
              </a:spcBef>
              <a:spcAft>
                <a:spcPts val="0"/>
              </a:spcAft>
              <a:buClr>
                <a:schemeClr val="dk1"/>
              </a:buClr>
              <a:buSzPts val="1200"/>
              <a:buChar char="•"/>
            </a:pPr>
            <a:r>
              <a:rPr lang="en-US"/>
              <a:t>Ne possède pas le langage/la terminologie pour parler de ce qui lui est arrivé, en particulier dans les cas de violence sexuelle.</a:t>
            </a:r>
            <a:endParaRPr/>
          </a:p>
          <a:p>
            <a:pPr marL="628650" lvl="1" indent="-171450" algn="l" rtl="0">
              <a:spcBef>
                <a:spcPts val="0"/>
              </a:spcBef>
              <a:spcAft>
                <a:spcPts val="0"/>
              </a:spcAft>
              <a:buClr>
                <a:schemeClr val="dk1"/>
              </a:buClr>
              <a:buSzPts val="1200"/>
              <a:buChar char="•"/>
            </a:pPr>
            <a:r>
              <a:rPr lang="en-US"/>
              <a:t>Peur des répercussions de la part de l'agresseur (par exemple, il a dit qu'il ferait du mal à l'enfant ou tuerait d'autres personnes s'il le révélait).</a:t>
            </a:r>
            <a:endParaRPr/>
          </a:p>
          <a:p>
            <a:pPr marL="628650" lvl="1" indent="-171450" algn="l" rtl="0">
              <a:spcBef>
                <a:spcPts val="0"/>
              </a:spcBef>
              <a:spcAft>
                <a:spcPts val="0"/>
              </a:spcAft>
              <a:buClr>
                <a:schemeClr val="dk1"/>
              </a:buClr>
              <a:buSzPts val="1200"/>
              <a:buChar char="•"/>
            </a:pPr>
            <a:r>
              <a:rPr lang="en-US"/>
              <a:t>Peur des répercussions des autres (par exemple, punition des parents ou de la police, etc.) </a:t>
            </a:r>
            <a:endParaRPr/>
          </a:p>
          <a:p>
            <a:pPr marL="628650" lvl="1" indent="-171450" algn="l" rtl="0">
              <a:spcBef>
                <a:spcPts val="0"/>
              </a:spcBef>
              <a:spcAft>
                <a:spcPts val="0"/>
              </a:spcAft>
              <a:buClr>
                <a:schemeClr val="dk1"/>
              </a:buClr>
              <a:buSzPts val="1200"/>
              <a:buChar char="•"/>
            </a:pPr>
            <a:r>
              <a:rPr lang="en-US"/>
              <a:t>Stigmatisation sociale/culturelle</a:t>
            </a:r>
            <a:endParaRPr/>
          </a:p>
          <a:p>
            <a:pPr marL="628650" lvl="1" indent="-171450" algn="l" rtl="0">
              <a:spcBef>
                <a:spcPts val="0"/>
              </a:spcBef>
              <a:spcAft>
                <a:spcPts val="0"/>
              </a:spcAft>
              <a:buClr>
                <a:schemeClr val="dk1"/>
              </a:buClr>
              <a:buSzPts val="1200"/>
              <a:buChar char="•"/>
            </a:pPr>
            <a:r>
              <a:rPr lang="en-US"/>
              <a:t>Embarras ou honte</a:t>
            </a:r>
            <a:endParaRPr/>
          </a:p>
          <a:p>
            <a:pPr marL="628650" lvl="1" indent="-171450" algn="l" rtl="0">
              <a:spcBef>
                <a:spcPts val="0"/>
              </a:spcBef>
              <a:spcAft>
                <a:spcPts val="0"/>
              </a:spcAft>
              <a:buClr>
                <a:schemeClr val="dk1"/>
              </a:buClr>
              <a:buSzPts val="1200"/>
              <a:buChar char="•"/>
            </a:pPr>
            <a:r>
              <a:rPr lang="en-US"/>
              <a:t>Ne pas savoir à qui s'adresser.</a:t>
            </a:r>
            <a:endParaRPr/>
          </a:p>
          <a:p>
            <a:pPr marL="628650" lvl="1" indent="-171450" algn="l" rtl="0">
              <a:spcBef>
                <a:spcPts val="0"/>
              </a:spcBef>
              <a:spcAft>
                <a:spcPts val="0"/>
              </a:spcAft>
              <a:buClr>
                <a:schemeClr val="dk1"/>
              </a:buClr>
              <a:buSzPts val="1200"/>
              <a:buChar char="•"/>
            </a:pPr>
            <a:r>
              <a:rPr lang="en-US"/>
              <a:t>Ne pas pouvoir quitter la maison/l'école/le travail en toute sécurité pour se présenter.</a:t>
            </a:r>
            <a:endParaRPr/>
          </a:p>
          <a:p>
            <a:pPr marL="628650" lvl="1" indent="-171450" algn="l" rtl="0">
              <a:spcBef>
                <a:spcPts val="0"/>
              </a:spcBef>
              <a:spcAft>
                <a:spcPts val="0"/>
              </a:spcAft>
              <a:buClr>
                <a:schemeClr val="dk1"/>
              </a:buClr>
              <a:buSzPts val="1200"/>
              <a:buChar char="•"/>
            </a:pPr>
            <a:r>
              <a:rPr lang="en-US"/>
              <a:t>avoir peur de ce qui se passera après le signalement (par exemple, la police, les tribunaux, la confrontation avec l'agresseur, etc.)</a:t>
            </a:r>
            <a:endParaRPr/>
          </a:p>
          <a:p>
            <a:pPr marL="628650" lvl="1" indent="-171450" algn="l" rtl="0">
              <a:spcBef>
                <a:spcPts val="0"/>
              </a:spcBef>
              <a:spcAft>
                <a:spcPts val="0"/>
              </a:spcAft>
              <a:buClr>
                <a:schemeClr val="dk1"/>
              </a:buClr>
              <a:buSzPts val="1200"/>
              <a:buChar char="•"/>
            </a:pPr>
            <a:r>
              <a:rPr lang="en-US"/>
              <a:t>Il pense que personne ne peut arrêter la violence, les abus, l'exploitation...</a:t>
            </a:r>
            <a:endParaRPr/>
          </a:p>
          <a:p>
            <a:pPr marL="628650" lvl="1" indent="-171450" algn="l" rtl="0">
              <a:spcBef>
                <a:spcPts val="0"/>
              </a:spcBef>
              <a:spcAft>
                <a:spcPts val="0"/>
              </a:spcAft>
              <a:buClr>
                <a:schemeClr val="dk1"/>
              </a:buClr>
              <a:buSzPts val="1200"/>
              <a:buChar char="•"/>
            </a:pPr>
            <a:r>
              <a:rPr lang="en-US"/>
              <a:t>Peur des représailles et des répercussions négatives, peur de la sécurité</a:t>
            </a:r>
            <a:endParaRPr/>
          </a:p>
          <a:p>
            <a:pPr marL="171450" lvl="0" indent="-171450" algn="l" rtl="0">
              <a:spcBef>
                <a:spcPts val="0"/>
              </a:spcBef>
              <a:spcAft>
                <a:spcPts val="0"/>
              </a:spcAft>
              <a:buClr>
                <a:schemeClr val="dk1"/>
              </a:buClr>
              <a:buSzPts val="1200"/>
              <a:buChar char="•"/>
            </a:pPr>
            <a:r>
              <a:rPr lang="en-US" b="1"/>
              <a:t>Parent/soignant/famille</a:t>
            </a:r>
            <a:endParaRPr b="1"/>
          </a:p>
          <a:p>
            <a:pPr marL="628650" lvl="1" indent="-171450" algn="l" rtl="0">
              <a:spcBef>
                <a:spcPts val="0"/>
              </a:spcBef>
              <a:spcAft>
                <a:spcPts val="0"/>
              </a:spcAft>
              <a:buClr>
                <a:schemeClr val="dk1"/>
              </a:buClr>
              <a:buSzPts val="1200"/>
              <a:buChar char="•"/>
            </a:pPr>
            <a:r>
              <a:rPr lang="en-US"/>
              <a:t>Raisons similaires aux précédentes (par exemple, peur, stigmatisation, honte, etc.)</a:t>
            </a:r>
            <a:endParaRPr/>
          </a:p>
          <a:p>
            <a:pPr marL="628650" lvl="1" indent="-171450" algn="l" rtl="0">
              <a:spcBef>
                <a:spcPts val="0"/>
              </a:spcBef>
              <a:spcAft>
                <a:spcPts val="0"/>
              </a:spcAft>
              <a:buClr>
                <a:schemeClr val="dk1"/>
              </a:buClr>
              <a:buSzPts val="1200"/>
              <a:buChar char="•"/>
            </a:pPr>
            <a:r>
              <a:rPr lang="en-US"/>
              <a:t>Ne peut pas se permettre de s'absenter de son travail/de s'occuper d'un autre enfant ou de payer le transport pour signaler le cas ou accompagner l'enfant.</a:t>
            </a:r>
            <a:endParaRPr/>
          </a:p>
          <a:p>
            <a:pPr marL="628650" lvl="1" indent="-171450" algn="l" rtl="0">
              <a:spcBef>
                <a:spcPts val="0"/>
              </a:spcBef>
              <a:spcAft>
                <a:spcPts val="0"/>
              </a:spcAft>
              <a:buClr>
                <a:schemeClr val="dk1"/>
              </a:buClr>
              <a:buSzPts val="1200"/>
              <a:buChar char="•"/>
            </a:pPr>
            <a:r>
              <a:rPr lang="en-US"/>
              <a:t>La peur de ce que la famille élargie et la communauté penseront.</a:t>
            </a:r>
            <a:endParaRPr/>
          </a:p>
          <a:p>
            <a:pPr marL="628650" lvl="1" indent="-171450" algn="l" rtl="0">
              <a:spcBef>
                <a:spcPts val="0"/>
              </a:spcBef>
              <a:spcAft>
                <a:spcPts val="0"/>
              </a:spcAft>
              <a:buClr>
                <a:schemeClr val="dk1"/>
              </a:buClr>
              <a:buSzPts val="1200"/>
              <a:buChar char="•"/>
            </a:pPr>
            <a:r>
              <a:rPr lang="en-US"/>
              <a:t>La crainte que les perspectives d'emploi ou de mariage à plus long terme de l'enfant soient affectées.</a:t>
            </a:r>
            <a:endParaRPr/>
          </a:p>
          <a:p>
            <a:pPr marL="628650" lvl="1" indent="-171450" algn="l" rtl="0">
              <a:spcBef>
                <a:spcPts val="0"/>
              </a:spcBef>
              <a:spcAft>
                <a:spcPts val="0"/>
              </a:spcAft>
              <a:buClr>
                <a:schemeClr val="dk1"/>
              </a:buClr>
              <a:buSzPts val="1200"/>
              <a:buChar char="•"/>
            </a:pPr>
            <a:r>
              <a:rPr lang="en-US"/>
              <a:t>La peur des répercussions si l'auteur est puissant (par exemple, un dirigeant local, un riche, un employeur, etc.)</a:t>
            </a:r>
            <a:endParaRPr/>
          </a:p>
          <a:p>
            <a:pPr marL="628650" lvl="1" indent="-171450" algn="l" rtl="0">
              <a:spcBef>
                <a:spcPts val="0"/>
              </a:spcBef>
              <a:spcAft>
                <a:spcPts val="0"/>
              </a:spcAft>
              <a:buClr>
                <a:schemeClr val="dk1"/>
              </a:buClr>
              <a:buSzPts val="1200"/>
              <a:buChar char="•"/>
            </a:pPr>
            <a:r>
              <a:rPr lang="en-US"/>
              <a:t>La peur de perdre le logement, l'accès aux services ou aux ressources, etc.</a:t>
            </a:r>
            <a:endParaRPr/>
          </a:p>
          <a:p>
            <a:pPr marL="628650" lvl="1" indent="-171450" algn="l" rtl="0">
              <a:spcBef>
                <a:spcPts val="0"/>
              </a:spcBef>
              <a:spcAft>
                <a:spcPts val="0"/>
              </a:spcAft>
              <a:buClr>
                <a:schemeClr val="dk1"/>
              </a:buClr>
              <a:buSzPts val="1200"/>
              <a:buChar char="•"/>
            </a:pPr>
            <a:r>
              <a:rPr lang="en-US"/>
              <a:t>Le parent ou un membre de la famille peut être l'auteur des faits.</a:t>
            </a:r>
            <a:endParaRPr/>
          </a:p>
          <a:p>
            <a:pPr marL="628650" lvl="1" indent="-171450" algn="l" rtl="0">
              <a:spcBef>
                <a:spcPts val="0"/>
              </a:spcBef>
              <a:spcAft>
                <a:spcPts val="0"/>
              </a:spcAft>
              <a:buClr>
                <a:schemeClr val="dk1"/>
              </a:buClr>
              <a:buSzPts val="1200"/>
              <a:buChar char="•"/>
            </a:pPr>
            <a:r>
              <a:rPr lang="en-US"/>
              <a:t>La peur des représailles et des répercussions négatives, peur de la sécurité</a:t>
            </a:r>
            <a:endParaRPr/>
          </a:p>
          <a:p>
            <a:pPr marL="171450" lvl="0" indent="-171450" algn="l" rtl="0">
              <a:spcBef>
                <a:spcPts val="0"/>
              </a:spcBef>
              <a:spcAft>
                <a:spcPts val="0"/>
              </a:spcAft>
              <a:buClr>
                <a:schemeClr val="dk1"/>
              </a:buClr>
              <a:buSzPts val="1200"/>
              <a:buChar char="•"/>
            </a:pPr>
            <a:r>
              <a:rPr lang="en-US" b="1"/>
              <a:t>Membre de la communauté (par exemple, un enseignant)</a:t>
            </a:r>
            <a:endParaRPr b="1"/>
          </a:p>
          <a:p>
            <a:pPr marL="628650" lvl="1" indent="-171450" algn="l" rtl="0">
              <a:spcBef>
                <a:spcPts val="0"/>
              </a:spcBef>
              <a:spcAft>
                <a:spcPts val="0"/>
              </a:spcAft>
              <a:buClr>
                <a:schemeClr val="dk1"/>
              </a:buClr>
              <a:buSzPts val="1200"/>
              <a:buChar char="•"/>
            </a:pPr>
            <a:r>
              <a:rPr lang="en-US"/>
              <a:t>Normes socioculturelles selon lesquelles la violence contre les enfants (par exemple, les châtiments corporels) est acceptable.</a:t>
            </a:r>
            <a:endParaRPr/>
          </a:p>
          <a:p>
            <a:pPr marL="628650" lvl="1" indent="-171450" algn="l" rtl="0">
              <a:spcBef>
                <a:spcPts val="0"/>
              </a:spcBef>
              <a:spcAft>
                <a:spcPts val="0"/>
              </a:spcAft>
              <a:buClr>
                <a:schemeClr val="dk1"/>
              </a:buClr>
              <a:buSzPts val="1200"/>
              <a:buChar char="•"/>
            </a:pPr>
            <a:r>
              <a:rPr lang="en-US"/>
              <a:t>Les normes socioculturelles selon lesquelles la violence est une affaire de famille et que les autres n'ont pas à s'en mêler.</a:t>
            </a:r>
            <a:endParaRPr/>
          </a:p>
          <a:p>
            <a:pPr marL="628650" lvl="1" indent="-171450" algn="l" rtl="0">
              <a:spcBef>
                <a:spcPts val="0"/>
              </a:spcBef>
              <a:spcAft>
                <a:spcPts val="0"/>
              </a:spcAft>
              <a:buClr>
                <a:schemeClr val="dk1"/>
              </a:buClr>
              <a:buSzPts val="1200"/>
              <a:buChar char="•"/>
            </a:pPr>
            <a:r>
              <a:rPr lang="en-US"/>
              <a:t>Ils craignent de se tromper et de se mettre dans l'embarras.</a:t>
            </a:r>
            <a:endParaRPr/>
          </a:p>
          <a:p>
            <a:pPr marL="628650" lvl="1" indent="-171450" algn="l" rtl="0">
              <a:spcBef>
                <a:spcPts val="0"/>
              </a:spcBef>
              <a:spcAft>
                <a:spcPts val="0"/>
              </a:spcAft>
              <a:buClr>
                <a:schemeClr val="dk1"/>
              </a:buClr>
              <a:buSzPts val="1200"/>
              <a:buChar char="•"/>
            </a:pPr>
            <a:r>
              <a:rPr lang="en-US"/>
              <a:t>La peur des représailles (par exemple, violence, accusations publiques), etc.</a:t>
            </a:r>
            <a:endParaRPr/>
          </a:p>
        </p:txBody>
      </p:sp>
      <p:sp>
        <p:nvSpPr>
          <p:cNvPr id="280" name="Google Shape;280;p1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
        <p:nvSpPr>
          <p:cNvPr id="281" name="Google Shape;281;p1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4: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Nous avons identifié de nombreux obstacles à la divulgation </a:t>
            </a:r>
            <a:endParaRPr/>
          </a:p>
          <a:p>
            <a:pPr marL="171450" lvl="0" indent="-171450" algn="l" rtl="0">
              <a:spcBef>
                <a:spcPts val="0"/>
              </a:spcBef>
              <a:spcAft>
                <a:spcPts val="0"/>
              </a:spcAft>
              <a:buClr>
                <a:schemeClr val="dk1"/>
              </a:buClr>
              <a:buSzPts val="1200"/>
              <a:buChar char="•"/>
            </a:pPr>
            <a:r>
              <a:rPr lang="en-US" i="1"/>
              <a:t>Nous ferons un rapide brainstorming en groupes pour réfléchir aux moyens de surmonter ou d'atténuer certains de ces obstacles. </a:t>
            </a:r>
            <a:endParaRPr/>
          </a:p>
          <a:p>
            <a:pPr marL="171450" lvl="0" indent="-171450" algn="l" rtl="0">
              <a:spcBef>
                <a:spcPts val="0"/>
              </a:spcBef>
              <a:spcAft>
                <a:spcPts val="0"/>
              </a:spcAft>
              <a:buClr>
                <a:schemeClr val="dk1"/>
              </a:buClr>
              <a:buSzPts val="1200"/>
              <a:buChar char="•"/>
            </a:pPr>
            <a:r>
              <a:rPr lang="en-US" i="0"/>
              <a:t>Demandez à une personne de chacun des trois groupes de rassembler ses notes autocollantes de couleur et de les apporter aux groupes.</a:t>
            </a:r>
            <a:endParaRPr/>
          </a:p>
          <a:p>
            <a:pPr marL="171450" lvl="0" indent="-171450" algn="l" rtl="0">
              <a:spcBef>
                <a:spcPts val="0"/>
              </a:spcBef>
              <a:spcAft>
                <a:spcPts val="0"/>
              </a:spcAft>
              <a:buClr>
                <a:schemeClr val="dk1"/>
              </a:buClr>
              <a:buSzPts val="1200"/>
              <a:buChar char="•"/>
            </a:pPr>
            <a:r>
              <a:rPr lang="en-US" i="1"/>
              <a:t>Dans vos groupes :</a:t>
            </a:r>
            <a:endParaRPr/>
          </a:p>
          <a:p>
            <a:pPr marL="628650" lvl="1" indent="-171450" algn="l" rtl="0">
              <a:spcBef>
                <a:spcPts val="0"/>
              </a:spcBef>
              <a:spcAft>
                <a:spcPts val="0"/>
              </a:spcAft>
              <a:buClr>
                <a:schemeClr val="dk1"/>
              </a:buClr>
              <a:buSzPts val="1200"/>
              <a:buChar char="•"/>
            </a:pPr>
            <a:r>
              <a:rPr lang="en-US" i="1"/>
              <a:t>Réfléchissez ensemble </a:t>
            </a:r>
            <a:endParaRPr/>
          </a:p>
          <a:p>
            <a:pPr marL="628650" lvl="1" indent="-171450" algn="l" rtl="0">
              <a:spcBef>
                <a:spcPts val="0"/>
              </a:spcBef>
              <a:spcAft>
                <a:spcPts val="0"/>
              </a:spcAft>
              <a:buClr>
                <a:schemeClr val="dk1"/>
              </a:buClr>
              <a:buSzPts val="1200"/>
              <a:buChar char="•"/>
            </a:pPr>
            <a:r>
              <a:rPr lang="en-US" i="1"/>
              <a:t>Réfléchissez aux moyens possibles de surmonter certains de ces obstacles à la divulgation.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DE GROUPE (10 minutes)</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(10 minutes)</a:t>
            </a:r>
            <a:endParaRPr/>
          </a:p>
          <a:p>
            <a:pPr marL="171450" lvl="0" indent="-171450" algn="l" rtl="0">
              <a:spcBef>
                <a:spcPts val="0"/>
              </a:spcBef>
              <a:spcAft>
                <a:spcPts val="0"/>
              </a:spcAft>
              <a:buClr>
                <a:schemeClr val="dk1"/>
              </a:buClr>
              <a:buSzPts val="1200"/>
              <a:buChar char="•"/>
            </a:pPr>
            <a:r>
              <a:rPr lang="en-US"/>
              <a:t>Demandez à un volontaire de chaque groupe de présenter quelques-unes des idées du groupe.</a:t>
            </a:r>
            <a:endParaRPr/>
          </a:p>
          <a:p>
            <a:pPr marL="171450" lvl="0" indent="-171450" algn="l" rtl="0">
              <a:spcBef>
                <a:spcPts val="0"/>
              </a:spcBef>
              <a:spcAft>
                <a:spcPts val="0"/>
              </a:spcAft>
              <a:buClr>
                <a:schemeClr val="dk1"/>
              </a:buClr>
              <a:buSzPts val="1200"/>
              <a:buChar char="•"/>
            </a:pPr>
            <a:r>
              <a:rPr lang="en-US"/>
              <a:t>Complétez avec les réponses possibles de la page suivante</a:t>
            </a:r>
            <a:endParaRPr/>
          </a:p>
          <a:p>
            <a:pPr marL="171450" lvl="0" indent="-171450" algn="l" rtl="0">
              <a:spcBef>
                <a:spcPts val="0"/>
              </a:spcBef>
              <a:spcAft>
                <a:spcPts val="0"/>
              </a:spcAft>
              <a:buClr>
                <a:schemeClr val="dk1"/>
              </a:buClr>
              <a:buSzPts val="1200"/>
              <a:buChar char="•"/>
            </a:pPr>
            <a:r>
              <a:rPr lang="en-US" i="1"/>
              <a:t>Certains obstacles liés aux normes sociales sont difficiles à atténuer, il faut plus de temps pour les changer - si jamais ils le font.</a:t>
            </a:r>
            <a:endParaRPr/>
          </a:p>
          <a:p>
            <a:pPr marL="171450" lvl="0" indent="-171450" algn="l" rtl="0">
              <a:spcBef>
                <a:spcPts val="0"/>
              </a:spcBef>
              <a:spcAft>
                <a:spcPts val="0"/>
              </a:spcAft>
              <a:buClr>
                <a:schemeClr val="dk1"/>
              </a:buClr>
              <a:buSzPts val="1200"/>
              <a:buChar char="•"/>
            </a:pPr>
            <a:r>
              <a:rPr lang="en-US" i="1"/>
              <a:t>C'est pourquoi il est très important d'approcher en toute sécurité les enfants qui sont en danger et qui ont besoin d'un soutien en matière de gestion de cas afin d'éviter de les exposer à d'autres risques. </a:t>
            </a:r>
            <a:endParaRPr i="1"/>
          </a:p>
          <a:p>
            <a:pPr marL="171450" lvl="0" indent="-171450" algn="l" rtl="0">
              <a:spcBef>
                <a:spcPts val="0"/>
              </a:spcBef>
              <a:spcAft>
                <a:spcPts val="0"/>
              </a:spcAft>
              <a:buClr>
                <a:schemeClr val="dk1"/>
              </a:buClr>
              <a:buSzPts val="1200"/>
              <a:buChar char="•"/>
            </a:pPr>
            <a:r>
              <a:rPr lang="en-US" i="1"/>
              <a:t>Nous allons maintenant voir comment identifier les signes et symptômes indiquant qu'un enfant pourrait avoir besoin de services de gestion de cas. </a:t>
            </a:r>
            <a:endParaRPr i="1"/>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286" name="Google Shape;286;p1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1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5: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RÉPONSES POSSIBLES</a:t>
            </a:r>
            <a:endParaRPr/>
          </a:p>
          <a:p>
            <a:pPr marL="171450" lvl="0" indent="-171450" algn="l" rtl="0">
              <a:spcBef>
                <a:spcPts val="0"/>
              </a:spcBef>
              <a:spcAft>
                <a:spcPts val="0"/>
              </a:spcAft>
              <a:buClr>
                <a:schemeClr val="dk1"/>
              </a:buClr>
              <a:buSzPts val="1200"/>
              <a:buChar char="•"/>
            </a:pPr>
            <a:r>
              <a:rPr lang="en-US"/>
              <a:t>S'assurer que l'identification se fait en toute sécurité, conformément aux Procédures d’Opération Standard (POS) de gestion des cas et aux principes de gestion de l'information (par exemple, point focal désigné pour recevoir les références, formulaires de référence cryptés par mot de passe,...). </a:t>
            </a:r>
            <a:endParaRPr/>
          </a:p>
          <a:p>
            <a:pPr marL="171450" lvl="0" indent="-171450" algn="l" rtl="0">
              <a:spcBef>
                <a:spcPts val="0"/>
              </a:spcBef>
              <a:spcAft>
                <a:spcPts val="0"/>
              </a:spcAft>
              <a:buClr>
                <a:schemeClr val="dk1"/>
              </a:buClr>
              <a:buSzPts val="1200"/>
              <a:buChar char="•"/>
            </a:pPr>
            <a:r>
              <a:rPr lang="en-US"/>
              <a:t>Développer des supports d'information, d'éducation et de communication (IEC) pour informer les enfants, les parents/responsables d'enfants et l'ensemble de la communauté sur les droits et la protection de l'enfant.</a:t>
            </a:r>
            <a:endParaRPr/>
          </a:p>
          <a:p>
            <a:pPr marL="171450" lvl="0" indent="-171450" algn="l" rtl="0">
              <a:spcBef>
                <a:spcPts val="0"/>
              </a:spcBef>
              <a:spcAft>
                <a:spcPts val="0"/>
              </a:spcAft>
              <a:buClr>
                <a:schemeClr val="dk1"/>
              </a:buClr>
              <a:buSzPts val="1200"/>
              <a:buChar char="•"/>
            </a:pPr>
            <a:r>
              <a:rPr lang="en-US"/>
              <a:t>Identifier les adultes de confiance qui peuvent surveiller les risques liés à la protection de l'enfance au sein de leur communauté. </a:t>
            </a:r>
            <a:endParaRPr/>
          </a:p>
          <a:p>
            <a:pPr marL="171450" lvl="0" indent="-171450" algn="l" rtl="0">
              <a:spcBef>
                <a:spcPts val="0"/>
              </a:spcBef>
              <a:spcAft>
                <a:spcPts val="0"/>
              </a:spcAft>
              <a:buClr>
                <a:schemeClr val="dk1"/>
              </a:buClr>
              <a:buSzPts val="1200"/>
              <a:buChar char="•"/>
            </a:pPr>
            <a:r>
              <a:rPr lang="en-US"/>
              <a:t>Informer les chefs et les bénévoles de la communauté sur les services de protection de l'enfance disponibles, les critères d'enregistrement et la manière de référer en toute sécurité.</a:t>
            </a:r>
            <a:endParaRPr/>
          </a:p>
          <a:p>
            <a:pPr marL="171450" lvl="0" indent="-171450" algn="l" rtl="0">
              <a:spcBef>
                <a:spcPts val="0"/>
              </a:spcBef>
              <a:spcAft>
                <a:spcPts val="0"/>
              </a:spcAft>
              <a:buClr>
                <a:schemeClr val="dk1"/>
              </a:buClr>
              <a:buSzPts val="1200"/>
              <a:buChar char="•"/>
            </a:pPr>
            <a:r>
              <a:rPr lang="en-US"/>
              <a:t>Former les acteurs de terrain, y compris les volontaires communautaires, à la protection des enfants et à l'identification sûre.</a:t>
            </a:r>
            <a:endParaRPr/>
          </a:p>
          <a:p>
            <a:pPr marL="171450" lvl="0" indent="-171450" algn="l" rtl="0">
              <a:spcBef>
                <a:spcPts val="0"/>
              </a:spcBef>
              <a:spcAft>
                <a:spcPts val="0"/>
              </a:spcAft>
              <a:buClr>
                <a:schemeClr val="dk1"/>
              </a:buClr>
              <a:buSzPts val="1200"/>
              <a:buChar char="•"/>
            </a:pPr>
            <a:r>
              <a:rPr lang="en-US"/>
              <a:t>Former les enseignants/administrateurs et le personnel de santé sur la manière d'identifier et de signaler en toute sécurité les problèmes de protection des enfants. </a:t>
            </a:r>
            <a:endParaRPr/>
          </a:p>
          <a:p>
            <a:pPr marL="171450" lvl="0" indent="-171450" algn="l" rtl="0">
              <a:spcBef>
                <a:spcPts val="0"/>
              </a:spcBef>
              <a:spcAft>
                <a:spcPts val="0"/>
              </a:spcAft>
              <a:buClr>
                <a:schemeClr val="dk1"/>
              </a:buClr>
              <a:buSzPts val="1200"/>
              <a:buChar char="•"/>
            </a:pPr>
            <a:r>
              <a:rPr lang="en-US"/>
              <a:t>Établir des relations solides avec la police, le personnel de santé, le personnel scolaire et/ou toute autre personne en contact direct avec les enfants afin de s'assurer qu'ils savent à qui s'adresser lorsqu'un enfant a besoin de soutien. </a:t>
            </a:r>
            <a:endParaRPr/>
          </a:p>
          <a:p>
            <a:pPr marL="171450" lvl="0" indent="-171450" algn="l" rtl="0">
              <a:spcBef>
                <a:spcPts val="0"/>
              </a:spcBef>
              <a:spcAft>
                <a:spcPts val="0"/>
              </a:spcAft>
              <a:buClr>
                <a:schemeClr val="dk1"/>
              </a:buClr>
              <a:buSzPts val="1200"/>
              <a:buChar char="•"/>
            </a:pPr>
            <a:r>
              <a:rPr lang="en-US"/>
              <a:t>Créez des espaces adaptés aux enfants ou sûrs afin que les enfants et les adolescents disposent d'un endroit sûr pour se dénoncer.  </a:t>
            </a:r>
            <a:endParaRPr/>
          </a:p>
          <a:p>
            <a:pPr marL="171450" lvl="0" indent="-95250" algn="l" rtl="0">
              <a:spcBef>
                <a:spcPts val="0"/>
              </a:spcBef>
              <a:spcAft>
                <a:spcPts val="0"/>
              </a:spcAft>
              <a:buClr>
                <a:schemeClr val="dk1"/>
              </a:buClr>
              <a:buSzPts val="1200"/>
              <a:buNone/>
            </a:pPr>
            <a:endParaRPr/>
          </a:p>
        </p:txBody>
      </p:sp>
      <p:sp>
        <p:nvSpPr>
          <p:cNvPr id="316" name="Google Shape;316;p1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
        <p:nvSpPr>
          <p:cNvPr id="317" name="Google Shape;317;p1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6: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Il est très difficile d'identifier la violence, les abus, la négligence et l'exploitation. </a:t>
            </a:r>
            <a:endParaRPr/>
          </a:p>
          <a:p>
            <a:pPr marL="628650" lvl="1" indent="-171450" algn="l" rtl="0">
              <a:spcBef>
                <a:spcPts val="0"/>
              </a:spcBef>
              <a:spcAft>
                <a:spcPts val="0"/>
              </a:spcAft>
              <a:buClr>
                <a:schemeClr val="dk1"/>
              </a:buClr>
              <a:buSzPts val="1200"/>
              <a:buChar char="•"/>
            </a:pPr>
            <a:r>
              <a:rPr lang="en-US" i="1"/>
              <a:t>Les obstacles à la divulgation sont multiples</a:t>
            </a:r>
            <a:endParaRPr/>
          </a:p>
          <a:p>
            <a:pPr marL="628650" lvl="1" indent="-171450" algn="l" rtl="0">
              <a:spcBef>
                <a:spcPts val="0"/>
              </a:spcBef>
              <a:spcAft>
                <a:spcPts val="0"/>
              </a:spcAft>
              <a:buClr>
                <a:schemeClr val="dk1"/>
              </a:buClr>
              <a:buSzPts val="1200"/>
              <a:buChar char="•"/>
            </a:pPr>
            <a:r>
              <a:rPr lang="en-US" i="1"/>
              <a:t>Certains signes de violence et d'abus sont difficiles à détecter.</a:t>
            </a:r>
            <a:endParaRPr/>
          </a:p>
          <a:p>
            <a:pPr marL="171450" lvl="0" indent="-171450" algn="l" rtl="0">
              <a:spcBef>
                <a:spcPts val="0"/>
              </a:spcBef>
              <a:spcAft>
                <a:spcPts val="0"/>
              </a:spcAft>
              <a:buClr>
                <a:schemeClr val="dk1"/>
              </a:buClr>
              <a:buSzPts val="1200"/>
              <a:buChar char="•"/>
            </a:pPr>
            <a:r>
              <a:rPr lang="en-US" i="1"/>
              <a:t>Dans le module 1, nous avons appris qu'il est rare qu'un type de problème de protection de l'enfance soit isolé. </a:t>
            </a:r>
            <a:endParaRPr/>
          </a:p>
          <a:p>
            <a:pPr marL="628650" lvl="1" indent="-171450" algn="l" rtl="0">
              <a:spcBef>
                <a:spcPts val="0"/>
              </a:spcBef>
              <a:spcAft>
                <a:spcPts val="0"/>
              </a:spcAft>
              <a:buClr>
                <a:schemeClr val="dk1"/>
              </a:buClr>
              <a:buSzPts val="1200"/>
              <a:buChar char="•"/>
            </a:pPr>
            <a:r>
              <a:rPr lang="en-US" i="1"/>
              <a:t>Lorsqu'un enfant est en danger, il fait souvent l'objet d'un ensemble de préoccupations en matière de protection de l'enfance. </a:t>
            </a:r>
            <a:endParaRPr/>
          </a:p>
          <a:p>
            <a:pPr marL="628650" lvl="1" indent="-171450" algn="l" rtl="0">
              <a:spcBef>
                <a:spcPts val="0"/>
              </a:spcBef>
              <a:spcAft>
                <a:spcPts val="0"/>
              </a:spcAft>
              <a:buClr>
                <a:schemeClr val="dk1"/>
              </a:buClr>
              <a:buSzPts val="1200"/>
              <a:buChar char="•"/>
            </a:pPr>
            <a:r>
              <a:rPr lang="en-US" i="1"/>
              <a:t>Cela s'applique également aux signes : la plupart des signes et des symptômes peuvent renvoyer à plusieurs problèmes de protection de l'enfance.</a:t>
            </a:r>
            <a:endParaRPr/>
          </a:p>
          <a:p>
            <a:pPr marL="171450" lvl="0" indent="-171450" algn="l" rtl="0">
              <a:spcBef>
                <a:spcPts val="0"/>
              </a:spcBef>
              <a:spcAft>
                <a:spcPts val="0"/>
              </a:spcAft>
              <a:buClr>
                <a:schemeClr val="dk1"/>
              </a:buClr>
              <a:buSzPts val="1200"/>
              <a:buChar char="•"/>
            </a:pPr>
            <a:r>
              <a:rPr lang="en-US" i="1"/>
              <a:t>Il est important de ne pas tirer de conclusions hâtives. </a:t>
            </a:r>
            <a:endParaRPr/>
          </a:p>
          <a:p>
            <a:pPr marL="628650" lvl="1" indent="-171450" algn="l" rtl="0">
              <a:spcBef>
                <a:spcPts val="0"/>
              </a:spcBef>
              <a:spcAft>
                <a:spcPts val="0"/>
              </a:spcAft>
              <a:buClr>
                <a:schemeClr val="dk1"/>
              </a:buClr>
              <a:buSzPts val="1200"/>
              <a:buChar char="•"/>
            </a:pPr>
            <a:r>
              <a:rPr lang="en-US" i="1"/>
              <a:t>Lorsque vous détectez un signe, cela n'implique pas automatiquement qu'un enfant est victime de violence, de maltraitance, de négligence ou d'exploitation. </a:t>
            </a:r>
            <a:endParaRPr/>
          </a:p>
          <a:p>
            <a:pPr marL="628650" lvl="1" indent="-171450" algn="l" rtl="0">
              <a:spcBef>
                <a:spcPts val="0"/>
              </a:spcBef>
              <a:spcAft>
                <a:spcPts val="0"/>
              </a:spcAft>
              <a:buClr>
                <a:schemeClr val="dk1"/>
              </a:buClr>
              <a:buSzPts val="1200"/>
              <a:buChar char="•"/>
            </a:pPr>
            <a:r>
              <a:rPr lang="en-US" i="1"/>
              <a:t>Ils nous aident à reconnaître que quelque chose ne va pas, mais il peut être dangereux de supposer qu'un abus a eu lieu sur la simple présence d'un signe !</a:t>
            </a:r>
            <a:endParaRPr i="1"/>
          </a:p>
          <a:p>
            <a:pPr marL="171450" lvl="0" indent="-9525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QUIZ (10 minutes)</a:t>
            </a:r>
            <a:endParaRPr/>
          </a:p>
          <a:p>
            <a:pPr marL="171450" lvl="0" indent="-171450" algn="l" rtl="0">
              <a:spcBef>
                <a:spcPts val="0"/>
              </a:spcBef>
              <a:spcAft>
                <a:spcPts val="0"/>
              </a:spcAft>
              <a:buClr>
                <a:schemeClr val="dk1"/>
              </a:buClr>
              <a:buSzPts val="1200"/>
              <a:buChar char="•"/>
            </a:pPr>
            <a:r>
              <a:rPr lang="en-US"/>
              <a:t>Posez les questions suivantes</a:t>
            </a:r>
            <a:endParaRPr/>
          </a:p>
          <a:p>
            <a:pPr marL="628650" lvl="1" indent="-171450" algn="l" rtl="0">
              <a:spcBef>
                <a:spcPts val="0"/>
              </a:spcBef>
              <a:spcAft>
                <a:spcPts val="0"/>
              </a:spcAft>
              <a:buClr>
                <a:schemeClr val="dk1"/>
              </a:buClr>
              <a:buSzPts val="1200"/>
              <a:buChar char="•"/>
            </a:pPr>
            <a:r>
              <a:rPr lang="en-US"/>
              <a:t>Pour chacune d'entre elles, demandez à un volontaire de partager ses idées.</a:t>
            </a:r>
            <a:endParaRPr/>
          </a:p>
          <a:p>
            <a:pPr marL="628650" lvl="1" indent="-171450" algn="l" rtl="0">
              <a:spcBef>
                <a:spcPts val="0"/>
              </a:spcBef>
              <a:spcAft>
                <a:spcPts val="0"/>
              </a:spcAft>
              <a:buClr>
                <a:schemeClr val="dk1"/>
              </a:buClr>
              <a:buSzPts val="1200"/>
              <a:buChar char="•"/>
            </a:pPr>
            <a:r>
              <a:rPr lang="en-US"/>
              <a:t>Compléter avec la réponse</a:t>
            </a:r>
            <a:endParaRPr/>
          </a:p>
          <a:p>
            <a:pPr marL="171450" lvl="0" indent="-171450" algn="l" rtl="0">
              <a:spcBef>
                <a:spcPts val="0"/>
              </a:spcBef>
              <a:spcAft>
                <a:spcPts val="0"/>
              </a:spcAft>
              <a:buClr>
                <a:schemeClr val="dk1"/>
              </a:buClr>
              <a:buSzPts val="1200"/>
              <a:buChar char="•"/>
            </a:pPr>
            <a:r>
              <a:rPr lang="en-US" b="1" i="1"/>
              <a:t>Quel type d'abus est souvent le plus visible ? </a:t>
            </a:r>
            <a:endParaRPr/>
          </a:p>
          <a:p>
            <a:pPr marL="628650" marR="0" lvl="1" indent="-171450" algn="l" rtl="0">
              <a:lnSpc>
                <a:spcPct val="100000"/>
              </a:lnSpc>
              <a:spcBef>
                <a:spcPts val="0"/>
              </a:spcBef>
              <a:spcAft>
                <a:spcPts val="0"/>
              </a:spcAft>
              <a:buClr>
                <a:schemeClr val="dk1"/>
              </a:buClr>
              <a:buSzPts val="1200"/>
              <a:buFont typeface="Arial"/>
              <a:buChar char="•"/>
            </a:pPr>
            <a:r>
              <a:rPr lang="en-US"/>
              <a:t>Violence physique ou abus</a:t>
            </a:r>
            <a:endParaRPr/>
          </a:p>
          <a:p>
            <a:pPr marL="171450" lvl="0" indent="-95250" algn="l" rtl="0">
              <a:spcBef>
                <a:spcPts val="0"/>
              </a:spcBef>
              <a:spcAft>
                <a:spcPts val="0"/>
              </a:spcAft>
              <a:buClr>
                <a:schemeClr val="dk1"/>
              </a:buClr>
              <a:buSzPts val="1200"/>
              <a:buNone/>
            </a:pPr>
            <a:endParaRPr i="1"/>
          </a:p>
          <a:p>
            <a:pPr marL="0" lvl="0" indent="0" algn="l" rtl="0">
              <a:spcBef>
                <a:spcPts val="0"/>
              </a:spcBef>
              <a:spcAft>
                <a:spcPts val="0"/>
              </a:spcAft>
              <a:buClr>
                <a:schemeClr val="dk1"/>
              </a:buClr>
              <a:buSzPts val="1200"/>
              <a:buNone/>
            </a:pPr>
            <a:r>
              <a:rPr lang="en-US" b="1"/>
              <a:t>SUITE 🡪</a:t>
            </a:r>
            <a:endParaRPr b="1"/>
          </a:p>
        </p:txBody>
      </p:sp>
      <p:sp>
        <p:nvSpPr>
          <p:cNvPr id="322" name="Google Shape;322;p1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1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7: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171450" lvl="0" indent="-171450" algn="l" rtl="0">
              <a:spcBef>
                <a:spcPts val="0"/>
              </a:spcBef>
              <a:spcAft>
                <a:spcPts val="0"/>
              </a:spcAft>
              <a:buClr>
                <a:schemeClr val="dk1"/>
              </a:buClr>
              <a:buSzPts val="1200"/>
              <a:buChar char="•"/>
            </a:pPr>
            <a:r>
              <a:rPr lang="en-US" b="1" i="1"/>
              <a:t>Quels types d'abus sont souvent très difficiles à détecter ?</a:t>
            </a:r>
            <a:endParaRPr/>
          </a:p>
          <a:p>
            <a:pPr marL="628650" lvl="1" indent="-171450" algn="l" rtl="0">
              <a:spcBef>
                <a:spcPts val="0"/>
              </a:spcBef>
              <a:spcAft>
                <a:spcPts val="0"/>
              </a:spcAft>
              <a:buClr>
                <a:schemeClr val="dk1"/>
              </a:buClr>
              <a:buSzPts val="1200"/>
              <a:buChar char="•"/>
            </a:pPr>
            <a:r>
              <a:rPr lang="en-US"/>
              <a:t>Violences ou abus émotionnels et sexuels</a:t>
            </a:r>
            <a:endParaRPr/>
          </a:p>
          <a:p>
            <a:pPr marL="1085850" lvl="2" indent="-171450" algn="l" rtl="0">
              <a:spcBef>
                <a:spcPts val="0"/>
              </a:spcBef>
              <a:spcAft>
                <a:spcPts val="0"/>
              </a:spcAft>
              <a:buClr>
                <a:schemeClr val="dk1"/>
              </a:buClr>
              <a:buSzPts val="1200"/>
              <a:buChar char="•"/>
            </a:pPr>
            <a:r>
              <a:rPr lang="en-US"/>
              <a:t>Violences ou abus émotionnels = extrêmement difficile à détecter car il présente rarement des signes évidents. Souvent, ils ne se manifestent que dans les derniers stades de développement de l'enfant.</a:t>
            </a:r>
            <a:endParaRPr/>
          </a:p>
          <a:p>
            <a:pPr marL="1085850" lvl="2" indent="-171450" algn="l" rtl="0">
              <a:spcBef>
                <a:spcPts val="0"/>
              </a:spcBef>
              <a:spcAft>
                <a:spcPts val="0"/>
              </a:spcAft>
              <a:buClr>
                <a:schemeClr val="dk1"/>
              </a:buClr>
              <a:buSzPts val="1200"/>
              <a:buChar char="•"/>
            </a:pPr>
            <a:r>
              <a:rPr lang="en-US"/>
              <a:t>Violences ou abus sexuels : on sait que les jeunes enfants les subissent pendant de nombreuses années, car ils ne se rendent compte de leur caractère anormal qu'à l'adolescence, lorsqu'ils apprennent à comprendre la sexualité.</a:t>
            </a:r>
            <a:endParaRPr/>
          </a:p>
          <a:p>
            <a:pPr marL="171450" lvl="0" indent="-171450" algn="l" rtl="0">
              <a:spcBef>
                <a:spcPts val="0"/>
              </a:spcBef>
              <a:spcAft>
                <a:spcPts val="0"/>
              </a:spcAft>
              <a:buClr>
                <a:schemeClr val="dk1"/>
              </a:buClr>
              <a:buSzPts val="1200"/>
              <a:buChar char="•"/>
            </a:pPr>
            <a:r>
              <a:rPr lang="en-US" b="1" i="1"/>
              <a:t>Que signifie le terme "négligence" ? Expliquez-le en donnant un exemple. </a:t>
            </a:r>
            <a:endParaRPr/>
          </a:p>
          <a:p>
            <a:pPr marL="628650" marR="0" lvl="1" indent="-171450" algn="l" rtl="0">
              <a:lnSpc>
                <a:spcPct val="100000"/>
              </a:lnSpc>
              <a:spcBef>
                <a:spcPts val="0"/>
              </a:spcBef>
              <a:spcAft>
                <a:spcPts val="0"/>
              </a:spcAft>
              <a:buClr>
                <a:schemeClr val="dk1"/>
              </a:buClr>
              <a:buSzPts val="1200"/>
              <a:buFont typeface="Arial"/>
              <a:buChar char="•"/>
            </a:pPr>
            <a:r>
              <a:rPr lang="en-US"/>
              <a:t>la négligence signifie que, délibérément ou par négligence, on ne pourvoit pas aux besoins d'un enfant ou on ne garantit pas ses droits à la sécurité et au développement.</a:t>
            </a:r>
            <a:endParaRPr i="1"/>
          </a:p>
          <a:p>
            <a:pPr marL="171450" lvl="0" indent="-171450" algn="l" rtl="0">
              <a:spcBef>
                <a:spcPts val="0"/>
              </a:spcBef>
              <a:spcAft>
                <a:spcPts val="0"/>
              </a:spcAft>
              <a:buClr>
                <a:schemeClr val="dk1"/>
              </a:buClr>
              <a:buSzPts val="1200"/>
              <a:buChar char="•"/>
            </a:pPr>
            <a:r>
              <a:rPr lang="en-US" b="1" i="1"/>
              <a:t>Que signifie l'exploitation ? Expliquez-le en donnant un exemple. </a:t>
            </a:r>
            <a:endParaRPr/>
          </a:p>
          <a:p>
            <a:pPr marL="628650" lvl="1" indent="-171450" algn="l" rtl="0">
              <a:spcBef>
                <a:spcPts val="0"/>
              </a:spcBef>
              <a:spcAft>
                <a:spcPts val="0"/>
              </a:spcAft>
              <a:buClr>
                <a:schemeClr val="dk1"/>
              </a:buClr>
              <a:buSzPts val="1200"/>
              <a:buChar char="•"/>
            </a:pPr>
            <a:r>
              <a:rPr lang="en-US"/>
              <a:t>L'utilisation d'enfants pour l'avantage, la gratification ou le profit de quelqu'un d'autre.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marR="0" lvl="0" indent="-171450" algn="l" rtl="0">
              <a:lnSpc>
                <a:spcPct val="100000"/>
              </a:lnSpc>
              <a:spcBef>
                <a:spcPts val="0"/>
              </a:spcBef>
              <a:spcAft>
                <a:spcPts val="0"/>
              </a:spcAft>
              <a:buClr>
                <a:schemeClr val="dk1"/>
              </a:buClr>
              <a:buSzPts val="1200"/>
              <a:buFont typeface="Arial"/>
              <a:buChar char="•"/>
            </a:pPr>
            <a:r>
              <a:rPr lang="en-US"/>
              <a:t>Guidez les participants vers la </a:t>
            </a:r>
            <a:r>
              <a:rPr lang="en-US" b="1"/>
              <a:t>page 91 du manuel : Signes d'inquiétude concernant la protection de l'enfant.</a:t>
            </a:r>
            <a:endParaRPr/>
          </a:p>
          <a:p>
            <a:pPr marL="171450" lvl="0" indent="-171450" algn="l" rtl="0">
              <a:spcBef>
                <a:spcPts val="0"/>
              </a:spcBef>
              <a:spcAft>
                <a:spcPts val="0"/>
              </a:spcAft>
              <a:buClr>
                <a:schemeClr val="dk1"/>
              </a:buClr>
              <a:buSzPts val="1200"/>
              <a:buChar char="•"/>
            </a:pPr>
            <a:r>
              <a:rPr lang="en-US"/>
              <a:t>Demandez à des volontaires de lire à haute voix les signes d'un problème de protection.</a:t>
            </a:r>
            <a:endParaRPr/>
          </a:p>
        </p:txBody>
      </p:sp>
      <p:sp>
        <p:nvSpPr>
          <p:cNvPr id="344" name="Google Shape;344;p1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
        <p:nvSpPr>
          <p:cNvPr id="345" name="Google Shape;345;p1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8: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Est-ce que quelqu'un a des questions ou a besoin d'éclaircissements ?</a:t>
            </a:r>
            <a:endParaRPr i="1"/>
          </a:p>
          <a:p>
            <a:pPr marL="171450" lvl="0" indent="-171450" algn="l" rtl="0">
              <a:spcBef>
                <a:spcPts val="0"/>
              </a:spcBef>
              <a:spcAft>
                <a:spcPts val="0"/>
              </a:spcAft>
              <a:buClr>
                <a:schemeClr val="dk1"/>
              </a:buClr>
              <a:buSzPts val="1200"/>
              <a:buChar char="•"/>
            </a:pPr>
            <a:r>
              <a:rPr lang="en-US" i="1"/>
              <a:t>Dans la prochaine session, nous verrons comment obtenir l'assentiment/consentement de l'enfant et de la personne qui s'en occupe.</a:t>
            </a:r>
            <a:endParaRPr i="1"/>
          </a:p>
        </p:txBody>
      </p:sp>
      <p:sp>
        <p:nvSpPr>
          <p:cNvPr id="350" name="Google Shape;350;p1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9: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SESSION 3 DURÉE : 2h30</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 Dans le module 2, nous avons appris que le consentement éclairé ou l'assentiment doit être demandé aux enfants et à leur famille avant de fournir tout service, y compris la gestion de cas.</a:t>
            </a:r>
            <a:endParaRPr/>
          </a:p>
          <a:p>
            <a:pPr marL="171450" lvl="0" indent="-171450" algn="l" rtl="0">
              <a:spcBef>
                <a:spcPts val="0"/>
              </a:spcBef>
              <a:spcAft>
                <a:spcPts val="0"/>
              </a:spcAft>
              <a:buClr>
                <a:schemeClr val="dk1"/>
              </a:buClr>
              <a:buSzPts val="1200"/>
              <a:buChar char="•"/>
            </a:pPr>
            <a:r>
              <a:rPr lang="en-US" i="1"/>
              <a:t> Au cours de cette session, nous apprendrons :</a:t>
            </a:r>
            <a:endParaRPr/>
          </a:p>
          <a:p>
            <a:pPr marL="628650" lvl="1" indent="-171450" algn="l" rtl="0">
              <a:spcBef>
                <a:spcPts val="0"/>
              </a:spcBef>
              <a:spcAft>
                <a:spcPts val="0"/>
              </a:spcAft>
              <a:buClr>
                <a:schemeClr val="dk1"/>
              </a:buClr>
              <a:buSzPts val="1200"/>
              <a:buChar char="•"/>
            </a:pPr>
            <a:r>
              <a:rPr lang="en-US" i="1"/>
              <a:t>Quand demander le consentement ou l'assentiment éclairé</a:t>
            </a:r>
            <a:endParaRPr/>
          </a:p>
          <a:p>
            <a:pPr marL="628650" lvl="1" indent="-171450" algn="l" rtl="0">
              <a:spcBef>
                <a:spcPts val="0"/>
              </a:spcBef>
              <a:spcAft>
                <a:spcPts val="0"/>
              </a:spcAft>
              <a:buClr>
                <a:schemeClr val="dk1"/>
              </a:buClr>
              <a:buSzPts val="1200"/>
              <a:buChar char="•"/>
            </a:pPr>
            <a:r>
              <a:rPr lang="en-US" i="1"/>
              <a:t>Comment demander le consentement ou l'assentiment éclairé</a:t>
            </a:r>
            <a:endParaRPr/>
          </a:p>
        </p:txBody>
      </p:sp>
      <p:sp>
        <p:nvSpPr>
          <p:cNvPr id="364" name="Google Shape;364;p1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SESSION 1 DURÉE : 0h30</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Nous ouvrirons la session en jetant un coup d'œil sur ce que nous pouvons attendre du module d'aujourd'hui sur l'identification et l'enregistrement.</a:t>
            </a:r>
            <a:endParaRPr/>
          </a:p>
          <a:p>
            <a:pPr marL="171450" lvl="0" indent="-95250" algn="l" rtl="0">
              <a:spcBef>
                <a:spcPts val="0"/>
              </a:spcBef>
              <a:spcAft>
                <a:spcPts val="0"/>
              </a:spcAft>
              <a:buClr>
                <a:schemeClr val="dk1"/>
              </a:buClr>
              <a:buSzPts val="1200"/>
              <a:buNone/>
            </a:pPr>
            <a:endParaRPr/>
          </a:p>
        </p:txBody>
      </p:sp>
      <p:sp>
        <p:nvSpPr>
          <p:cNvPr id="103" name="Google Shape;103;p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0: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L'âge auquel le consentement parental est nécessaire pour un enfant dépend des lois du pays.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Guidez les participants vers la </a:t>
            </a:r>
            <a:r>
              <a:rPr lang="en-US" b="1"/>
              <a:t>page 92 du manuel : Définitions de l'assentiment et du consentement éclairés.</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La capacité fait référence à l'aptitude à utiliser et à comprendre les informations afin de :</a:t>
            </a:r>
            <a:endParaRPr/>
          </a:p>
          <a:p>
            <a:pPr marL="628650" lvl="1" indent="-171450" algn="l" rtl="0">
              <a:spcBef>
                <a:spcPts val="0"/>
              </a:spcBef>
              <a:spcAft>
                <a:spcPts val="0"/>
              </a:spcAft>
              <a:buClr>
                <a:schemeClr val="dk1"/>
              </a:buClr>
              <a:buSzPts val="1200"/>
              <a:buChar char="•"/>
            </a:pPr>
            <a:r>
              <a:rPr lang="en-US" i="1"/>
              <a:t>Prendre des décisions </a:t>
            </a:r>
            <a:endParaRPr/>
          </a:p>
          <a:p>
            <a:pPr marL="628650" lvl="1" indent="-171450" algn="l" rtl="0">
              <a:spcBef>
                <a:spcPts val="0"/>
              </a:spcBef>
              <a:spcAft>
                <a:spcPts val="0"/>
              </a:spcAft>
              <a:buClr>
                <a:schemeClr val="dk1"/>
              </a:buClr>
              <a:buSzPts val="1200"/>
              <a:buChar char="•"/>
            </a:pPr>
            <a:r>
              <a:rPr lang="en-US" i="1"/>
              <a:t>Communiquer les raisons pour lesquelles les décisions sont prises</a:t>
            </a:r>
            <a:endParaRPr/>
          </a:p>
          <a:p>
            <a:pPr marL="171450" lvl="0" indent="-171450" algn="l" rtl="0">
              <a:spcBef>
                <a:spcPts val="0"/>
              </a:spcBef>
              <a:spcAft>
                <a:spcPts val="0"/>
              </a:spcAft>
              <a:buClr>
                <a:schemeClr val="dk1"/>
              </a:buClr>
              <a:buSzPts val="1200"/>
              <a:buChar char="•"/>
            </a:pPr>
            <a:r>
              <a:rPr lang="en-US" i="1"/>
              <a:t>Une personne manque de capacité si elle est incapable de comprendre et d'utiliser les informations pour prendre ses propres décisions.</a:t>
            </a:r>
            <a:endParaRPr/>
          </a:p>
          <a:p>
            <a:pPr marL="628650" lvl="1" indent="-171450" algn="l" rtl="0">
              <a:spcBef>
                <a:spcPts val="0"/>
              </a:spcBef>
              <a:spcAft>
                <a:spcPts val="0"/>
              </a:spcAft>
              <a:buClr>
                <a:schemeClr val="dk1"/>
              </a:buClr>
              <a:buSzPts val="1200"/>
              <a:buChar char="•"/>
            </a:pPr>
            <a:r>
              <a:rPr lang="en-US" i="1"/>
              <a:t>Par exemple, un très jeune âge</a:t>
            </a:r>
            <a:endParaRPr/>
          </a:p>
          <a:p>
            <a:pPr marL="628650" lvl="1" indent="-171450" algn="l" rtl="0">
              <a:spcBef>
                <a:spcPts val="0"/>
              </a:spcBef>
              <a:spcAft>
                <a:spcPts val="0"/>
              </a:spcAft>
              <a:buClr>
                <a:schemeClr val="dk1"/>
              </a:buClr>
              <a:buSzPts val="1200"/>
              <a:buChar char="•"/>
            </a:pPr>
            <a:r>
              <a:rPr lang="en-US" i="1"/>
              <a:t>Par exemple, les déficiences mentales ou les troubles mentaux.</a:t>
            </a:r>
            <a:endParaRPr/>
          </a:p>
          <a:p>
            <a:pPr marL="171450" lvl="0" indent="-171450" algn="l" rtl="0">
              <a:spcBef>
                <a:spcPts val="0"/>
              </a:spcBef>
              <a:spcAft>
                <a:spcPts val="0"/>
              </a:spcAft>
              <a:buClr>
                <a:schemeClr val="dk1"/>
              </a:buClr>
              <a:buSzPts val="1200"/>
              <a:buChar char="•"/>
            </a:pPr>
            <a:r>
              <a:rPr lang="en-US" i="1"/>
              <a:t>En fonction des lois locales, un enfant a besoin du consentement de ses parents jusqu'à un certain âge. </a:t>
            </a:r>
            <a:endParaRPr/>
          </a:p>
          <a:p>
            <a:pPr marL="628650" lvl="1" indent="-171450" algn="l" rtl="0">
              <a:spcBef>
                <a:spcPts val="0"/>
              </a:spcBef>
              <a:spcAft>
                <a:spcPts val="0"/>
              </a:spcAft>
              <a:buClr>
                <a:schemeClr val="dk1"/>
              </a:buClr>
              <a:buSzPts val="1200"/>
              <a:buChar char="•"/>
            </a:pPr>
            <a:r>
              <a:rPr lang="en-US" i="1"/>
              <a:t>Légalement, ils sont alors considérés comme n'ayant pas la capacité de prendre leurs propres décisions. </a:t>
            </a:r>
            <a:endParaRPr/>
          </a:p>
          <a:p>
            <a:pPr marL="171450" lvl="0" indent="-171450" algn="l" rtl="0">
              <a:spcBef>
                <a:spcPts val="0"/>
              </a:spcBef>
              <a:spcAft>
                <a:spcPts val="0"/>
              </a:spcAft>
              <a:buClr>
                <a:schemeClr val="dk1"/>
              </a:buClr>
              <a:buSzPts val="1200"/>
              <a:buChar char="•"/>
            </a:pPr>
            <a:r>
              <a:rPr lang="en-US" i="1"/>
              <a:t>En l'absence de lois claires ou de respect des lois, en règle générale, les enfants de moins de 13 ans doivent obtenir le consentement de leurs parents. </a:t>
            </a:r>
            <a:endParaRPr/>
          </a:p>
          <a:p>
            <a:pPr marL="628650" lvl="1" indent="-171450" algn="l" rtl="0">
              <a:spcBef>
                <a:spcPts val="0"/>
              </a:spcBef>
              <a:spcAft>
                <a:spcPts val="0"/>
              </a:spcAft>
              <a:buClr>
                <a:schemeClr val="dk1"/>
              </a:buClr>
              <a:buSzPts val="1200"/>
              <a:buChar char="•"/>
            </a:pPr>
            <a:r>
              <a:rPr lang="en-US" i="1"/>
              <a:t>Cependant, il y a beaucoup d'autres éléments à prendre en compte que l'âge de l'enfant, comme son stade de développement, l'importance de la décision, etc.</a:t>
            </a:r>
            <a:endParaRPr/>
          </a:p>
        </p:txBody>
      </p:sp>
      <p:sp>
        <p:nvSpPr>
          <p:cNvPr id="370" name="Google Shape;370;p2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2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1: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Les gestionnaires de cas doivent s'assurer que les enfants et les familles participent aux décisions clés et donnent leur assentiment ou leur consentement. </a:t>
            </a:r>
            <a:endParaRPr/>
          </a:p>
          <a:p>
            <a:pPr marL="171450" lvl="0" indent="-171450" algn="l" rtl="0">
              <a:spcBef>
                <a:spcPts val="0"/>
              </a:spcBef>
              <a:spcAft>
                <a:spcPts val="0"/>
              </a:spcAft>
              <a:buClr>
                <a:schemeClr val="dk1"/>
              </a:buClr>
              <a:buSzPts val="1200"/>
              <a:buChar char="•"/>
            </a:pPr>
            <a:r>
              <a:rPr lang="en-US" i="1"/>
              <a:t>La participation des enfants renforce la confiance, nourrit l'espoir et le sentiment d'appartenance.</a:t>
            </a:r>
            <a:endParaRPr/>
          </a:p>
          <a:p>
            <a:pPr marL="171450" lvl="0" indent="-171450" algn="l" rtl="0">
              <a:spcBef>
                <a:spcPts val="0"/>
              </a:spcBef>
              <a:spcAft>
                <a:spcPts val="0"/>
              </a:spcAft>
              <a:buClr>
                <a:schemeClr val="dk1"/>
              </a:buClr>
              <a:buSzPts val="1200"/>
              <a:buChar char="•"/>
            </a:pPr>
            <a:r>
              <a:rPr lang="en-US" i="1"/>
              <a:t>Cela permet aux enfants de réfléchir à leurs forces et à la possibilité d'un changement positif.</a:t>
            </a:r>
            <a:endParaRPr/>
          </a:p>
          <a:p>
            <a:pPr marL="171450" lvl="0" indent="-171450" algn="l" rtl="0">
              <a:spcBef>
                <a:spcPts val="0"/>
              </a:spcBef>
              <a:spcAft>
                <a:spcPts val="0"/>
              </a:spcAft>
              <a:buClr>
                <a:schemeClr val="dk1"/>
              </a:buClr>
              <a:buSzPts val="1200"/>
              <a:buChar char="•"/>
            </a:pPr>
            <a:r>
              <a:rPr lang="en-US" i="1"/>
              <a:t>Quelqu'un a-t-il des questions ou des précisions à apporter sur ces termes ?</a:t>
            </a:r>
            <a:endParaRPr/>
          </a:p>
        </p:txBody>
      </p:sp>
      <p:sp>
        <p:nvSpPr>
          <p:cNvPr id="392" name="Google Shape;392;p2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2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2: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100"/>
              <a:buNone/>
            </a:pPr>
            <a:r>
              <a:rPr lang="en-US" sz="1100" b="1"/>
              <a:t>INTRODUCTION</a:t>
            </a:r>
            <a:endParaRPr/>
          </a:p>
          <a:p>
            <a:pPr marL="171450" lvl="0" indent="-171450" algn="l" rtl="0">
              <a:spcBef>
                <a:spcPts val="0"/>
              </a:spcBef>
              <a:spcAft>
                <a:spcPts val="0"/>
              </a:spcAft>
              <a:buClr>
                <a:schemeClr val="dk1"/>
              </a:buClr>
              <a:buSzPts val="1100"/>
              <a:buChar char="•"/>
            </a:pPr>
            <a:r>
              <a:rPr lang="en-US" sz="1100" i="1"/>
              <a:t>Les enfants doivent recevoir des informations sur la gestion de cas avant de demander le consentement ou l'assentiment. </a:t>
            </a:r>
            <a:endParaRPr/>
          </a:p>
          <a:p>
            <a:pPr marL="171450" lvl="0" indent="-171450" algn="l" rtl="0">
              <a:spcBef>
                <a:spcPts val="0"/>
              </a:spcBef>
              <a:spcAft>
                <a:spcPts val="0"/>
              </a:spcAft>
              <a:buClr>
                <a:schemeClr val="dk1"/>
              </a:buClr>
              <a:buSzPts val="1100"/>
              <a:buChar char="•"/>
            </a:pPr>
            <a:r>
              <a:rPr lang="en-US" sz="1100" i="1"/>
              <a:t>Ce n'est qu'alors qu'ils pourront prendre une décision éclairée ou exprimer leur volonté de participer en connaissance de cause.</a:t>
            </a:r>
            <a:endParaRPr/>
          </a:p>
          <a:p>
            <a:pPr marL="171450" lvl="0" indent="-171450" algn="l" rtl="0">
              <a:spcBef>
                <a:spcPts val="0"/>
              </a:spcBef>
              <a:spcAft>
                <a:spcPts val="0"/>
              </a:spcAft>
              <a:buClr>
                <a:schemeClr val="dk1"/>
              </a:buClr>
              <a:buSzPts val="1100"/>
              <a:buChar char="•"/>
            </a:pPr>
            <a:r>
              <a:rPr lang="en-US" sz="1100"/>
              <a:t>Guidez les participants vers la </a:t>
            </a:r>
            <a:r>
              <a:rPr lang="en-US" sz="1100" b="1"/>
              <a:t>page 93 du cahier de travail : Informé - toutes les informations nécessaires</a:t>
            </a:r>
            <a:endParaRPr/>
          </a:p>
          <a:p>
            <a:pPr marL="171450" lvl="0" indent="-171450" algn="l" rtl="0">
              <a:spcBef>
                <a:spcPts val="0"/>
              </a:spcBef>
              <a:spcAft>
                <a:spcPts val="0"/>
              </a:spcAft>
              <a:buClr>
                <a:schemeClr val="dk1"/>
              </a:buClr>
              <a:buSzPts val="1100"/>
              <a:buChar char="•"/>
            </a:pPr>
            <a:r>
              <a:rPr lang="en-US" sz="1100" i="1"/>
              <a:t>Dans votre cahier de travail, écrivez une liste d'informations dont un enfant a besoin </a:t>
            </a:r>
            <a:endParaRPr/>
          </a:p>
          <a:p>
            <a:pPr marL="0" lvl="0" indent="0" algn="l" rtl="0">
              <a:spcBef>
                <a:spcPts val="0"/>
              </a:spcBef>
              <a:spcAft>
                <a:spcPts val="0"/>
              </a:spcAft>
              <a:buClr>
                <a:schemeClr val="dk1"/>
              </a:buClr>
              <a:buSzPts val="1100"/>
              <a:buNone/>
            </a:pPr>
            <a:endParaRPr sz="1100"/>
          </a:p>
          <a:p>
            <a:pPr marL="0" lvl="0" indent="0" algn="l" rtl="0">
              <a:spcBef>
                <a:spcPts val="0"/>
              </a:spcBef>
              <a:spcAft>
                <a:spcPts val="0"/>
              </a:spcAft>
              <a:buClr>
                <a:schemeClr val="dk1"/>
              </a:buClr>
              <a:buSzPts val="1100"/>
              <a:buNone/>
            </a:pPr>
            <a:r>
              <a:rPr lang="en-US" sz="1100" b="1"/>
              <a:t>TRAVAIL INDIVIDUEL (10 minutes)</a:t>
            </a:r>
            <a:endParaRPr/>
          </a:p>
          <a:p>
            <a:pPr marL="0" lvl="0" indent="0" algn="l" rtl="0">
              <a:spcBef>
                <a:spcPts val="0"/>
              </a:spcBef>
              <a:spcAft>
                <a:spcPts val="0"/>
              </a:spcAft>
              <a:buClr>
                <a:schemeClr val="dk1"/>
              </a:buClr>
              <a:buSzPts val="1100"/>
              <a:buNone/>
            </a:pPr>
            <a:endParaRPr sz="1100" b="1"/>
          </a:p>
          <a:p>
            <a:pPr marL="0" lvl="0" indent="0" algn="l" rtl="0">
              <a:spcBef>
                <a:spcPts val="0"/>
              </a:spcBef>
              <a:spcAft>
                <a:spcPts val="0"/>
              </a:spcAft>
              <a:buClr>
                <a:schemeClr val="dk1"/>
              </a:buClr>
              <a:buSzPts val="1100"/>
              <a:buNone/>
            </a:pPr>
            <a:r>
              <a:rPr lang="en-US" sz="1100" b="1"/>
              <a:t>DISCUSSION PLÉNIÈRE (5 minutes)</a:t>
            </a:r>
            <a:endParaRPr/>
          </a:p>
          <a:p>
            <a:pPr marL="171450" lvl="0" indent="-171450" algn="l" rtl="0">
              <a:spcBef>
                <a:spcPts val="0"/>
              </a:spcBef>
              <a:spcAft>
                <a:spcPts val="0"/>
              </a:spcAft>
              <a:buClr>
                <a:schemeClr val="dk1"/>
              </a:buClr>
              <a:buSzPts val="1100"/>
              <a:buChar char="•"/>
            </a:pPr>
            <a:r>
              <a:rPr lang="en-US" sz="1100"/>
              <a:t>Demandez à des volontaires de :</a:t>
            </a:r>
            <a:endParaRPr/>
          </a:p>
          <a:p>
            <a:pPr marL="628650" lvl="1" indent="-171450" algn="l" rtl="0">
              <a:spcBef>
                <a:spcPts val="0"/>
              </a:spcBef>
              <a:spcAft>
                <a:spcPts val="0"/>
              </a:spcAft>
              <a:buClr>
                <a:schemeClr val="dk1"/>
              </a:buClr>
              <a:buSzPts val="1100"/>
              <a:buChar char="•"/>
            </a:pPr>
            <a:r>
              <a:rPr lang="en-US" sz="1100"/>
              <a:t>Lire leur liste </a:t>
            </a:r>
            <a:endParaRPr/>
          </a:p>
          <a:p>
            <a:pPr marL="628650" lvl="1" indent="-171450" algn="l" rtl="0">
              <a:spcBef>
                <a:spcPts val="0"/>
              </a:spcBef>
              <a:spcAft>
                <a:spcPts val="0"/>
              </a:spcAft>
              <a:buClr>
                <a:schemeClr val="dk1"/>
              </a:buClr>
              <a:buSzPts val="1100"/>
              <a:buChar char="•"/>
            </a:pPr>
            <a:r>
              <a:rPr lang="en-US" sz="1100"/>
              <a:t>Expliquez pourquoi ils pensent qu'il s'agit d'une information importante à partager.</a:t>
            </a:r>
            <a:endParaRPr/>
          </a:p>
          <a:p>
            <a:pPr marL="171450" lvl="0" indent="-171450" algn="l" rtl="0">
              <a:spcBef>
                <a:spcPts val="0"/>
              </a:spcBef>
              <a:spcAft>
                <a:spcPts val="0"/>
              </a:spcAft>
              <a:buClr>
                <a:schemeClr val="dk1"/>
              </a:buClr>
              <a:buSzPts val="1100"/>
              <a:buChar char="•"/>
            </a:pPr>
            <a:r>
              <a:rPr lang="en-US" sz="1100"/>
              <a:t>Examiner et compléter avec les réponses possibles</a:t>
            </a:r>
            <a:endParaRPr/>
          </a:p>
          <a:p>
            <a:pPr marL="0" marR="0" lvl="0" indent="0" algn="l" rtl="0">
              <a:lnSpc>
                <a:spcPct val="100000"/>
              </a:lnSpc>
              <a:spcBef>
                <a:spcPts val="0"/>
              </a:spcBef>
              <a:spcAft>
                <a:spcPts val="0"/>
              </a:spcAft>
              <a:buClr>
                <a:schemeClr val="dk1"/>
              </a:buClr>
              <a:buSzPts val="1100"/>
              <a:buFont typeface="Arial"/>
              <a:buNone/>
            </a:pPr>
            <a:r>
              <a:rPr lang="en-US" sz="1100"/>
              <a:t>______________________________________________________________________________</a:t>
            </a:r>
            <a:endParaRPr/>
          </a:p>
          <a:p>
            <a:pPr marL="0" lvl="0" indent="0" algn="l" rtl="0">
              <a:spcBef>
                <a:spcPts val="0"/>
              </a:spcBef>
              <a:spcAft>
                <a:spcPts val="0"/>
              </a:spcAft>
              <a:buClr>
                <a:schemeClr val="dk1"/>
              </a:buClr>
              <a:buSzPts val="1100"/>
              <a:buNone/>
            </a:pPr>
            <a:endParaRPr sz="1100"/>
          </a:p>
          <a:p>
            <a:pPr marL="0" lvl="0" indent="0" algn="l" rtl="0">
              <a:spcBef>
                <a:spcPts val="0"/>
              </a:spcBef>
              <a:spcAft>
                <a:spcPts val="0"/>
              </a:spcAft>
              <a:buClr>
                <a:schemeClr val="dk1"/>
              </a:buClr>
              <a:buSzPts val="1100"/>
              <a:buNone/>
            </a:pPr>
            <a:r>
              <a:rPr lang="en-US" sz="1100" b="1"/>
              <a:t>RÉPONSES POSSIBLES</a:t>
            </a:r>
            <a:endParaRPr/>
          </a:p>
          <a:p>
            <a:pPr marL="171450" lvl="0" indent="-171450" algn="l" rtl="0">
              <a:spcBef>
                <a:spcPts val="0"/>
              </a:spcBef>
              <a:spcAft>
                <a:spcPts val="0"/>
              </a:spcAft>
              <a:buClr>
                <a:schemeClr val="dk1"/>
              </a:buClr>
              <a:buSzPts val="1100"/>
              <a:buChar char="•"/>
            </a:pPr>
            <a:r>
              <a:rPr lang="en-US" sz="1100"/>
              <a:t>Le nom du gestionnaire de cas et comment le contacter</a:t>
            </a:r>
            <a:endParaRPr/>
          </a:p>
          <a:p>
            <a:pPr marL="171450" lvl="0" indent="-171450" algn="l" rtl="0">
              <a:spcBef>
                <a:spcPts val="0"/>
              </a:spcBef>
              <a:spcAft>
                <a:spcPts val="0"/>
              </a:spcAft>
              <a:buClr>
                <a:schemeClr val="dk1"/>
              </a:buClr>
              <a:buSzPts val="1100"/>
              <a:buChar char="•"/>
            </a:pPr>
            <a:r>
              <a:rPr lang="en-US" sz="1100"/>
              <a:t>L'objectif et le processus de gestion des cas, ainsi que les principes suivis</a:t>
            </a:r>
            <a:endParaRPr/>
          </a:p>
          <a:p>
            <a:pPr marL="171450" lvl="0" indent="-171450" algn="l" rtl="0">
              <a:spcBef>
                <a:spcPts val="0"/>
              </a:spcBef>
              <a:spcAft>
                <a:spcPts val="0"/>
              </a:spcAft>
              <a:buClr>
                <a:schemeClr val="dk1"/>
              </a:buClr>
              <a:buSzPts val="1100"/>
              <a:buChar char="•"/>
            </a:pPr>
            <a:r>
              <a:rPr lang="en-US" sz="1100"/>
              <a:t>Le rôle et les responsabilités du gestionnaire de cas et de l'enfant dans le processus de gestion du dossier.</a:t>
            </a:r>
            <a:endParaRPr sz="1100"/>
          </a:p>
          <a:p>
            <a:pPr marL="171450" lvl="0" indent="-171450" algn="l" rtl="0">
              <a:spcBef>
                <a:spcPts val="0"/>
              </a:spcBef>
              <a:spcAft>
                <a:spcPts val="0"/>
              </a:spcAft>
              <a:buClr>
                <a:schemeClr val="dk1"/>
              </a:buClr>
              <a:buSzPts val="1100"/>
              <a:buChar char="•"/>
            </a:pPr>
            <a:r>
              <a:rPr lang="en-US" sz="1100"/>
              <a:t>Quelles informations et pourquoi les informations concernant leur cas doivent être stockées, ainsi que comment et combien de temps elles seront stockées conformément aux protocoles de protection des données afin de respecter la confidentialité.</a:t>
            </a:r>
            <a:endParaRPr/>
          </a:p>
          <a:p>
            <a:pPr marL="171450" lvl="0" indent="-171450" algn="l" rtl="0">
              <a:spcBef>
                <a:spcPts val="0"/>
              </a:spcBef>
              <a:spcAft>
                <a:spcPts val="0"/>
              </a:spcAft>
              <a:buClr>
                <a:schemeClr val="dk1"/>
              </a:buClr>
              <a:buSzPts val="1100"/>
              <a:buChar char="•"/>
            </a:pPr>
            <a:r>
              <a:rPr lang="en-US" sz="1100"/>
              <a:t>Des informations non identifiables peuvent être partagées à des fins de rapport. </a:t>
            </a:r>
            <a:endParaRPr/>
          </a:p>
          <a:p>
            <a:pPr marL="171450" lvl="0" indent="-171450" algn="l" rtl="0">
              <a:spcBef>
                <a:spcPts val="0"/>
              </a:spcBef>
              <a:spcAft>
                <a:spcPts val="0"/>
              </a:spcAft>
              <a:buClr>
                <a:schemeClr val="dk1"/>
              </a:buClr>
              <a:buSzPts val="1100"/>
              <a:buChar char="•"/>
            </a:pPr>
            <a:r>
              <a:rPr lang="en-US" sz="1100"/>
              <a:t>Ils peuvent toujours consulter leur dossier ou en demander une copie.</a:t>
            </a:r>
            <a:endParaRPr sz="1100"/>
          </a:p>
          <a:p>
            <a:pPr marL="171450" lvl="0" indent="-171450" algn="l" rtl="0">
              <a:spcBef>
                <a:spcPts val="0"/>
              </a:spcBef>
              <a:spcAft>
                <a:spcPts val="0"/>
              </a:spcAft>
              <a:buClr>
                <a:schemeClr val="dk1"/>
              </a:buClr>
              <a:buSzPts val="1100"/>
              <a:buChar char="•"/>
            </a:pPr>
            <a:r>
              <a:rPr lang="en-US" sz="1100"/>
              <a:t>Quelles informations et pourquoi il peut être nécessaire de partager des informations sur leur cas, et comment elles seront partagées conformément aux protocoles de partage d'informations afin de respecter la confidentialité.</a:t>
            </a:r>
            <a:endParaRPr/>
          </a:p>
          <a:p>
            <a:pPr marL="171450" lvl="0" indent="-171450" algn="l" rtl="0">
              <a:spcBef>
                <a:spcPts val="0"/>
              </a:spcBef>
              <a:spcAft>
                <a:spcPts val="0"/>
              </a:spcAft>
              <a:buClr>
                <a:schemeClr val="dk1"/>
              </a:buClr>
              <a:buSzPts val="1100"/>
              <a:buChar char="•"/>
            </a:pPr>
            <a:r>
              <a:rPr lang="en-US" sz="1100"/>
              <a:t>Ils peuvent souligner leurs souhaits spécifiques concernant les informations qu'ils ne souhaitent pas voir partager avec qui.</a:t>
            </a:r>
            <a:endParaRPr/>
          </a:p>
          <a:p>
            <a:pPr marL="171450" marR="0" lvl="0" indent="-171450" algn="l" rtl="0">
              <a:lnSpc>
                <a:spcPct val="100000"/>
              </a:lnSpc>
              <a:spcBef>
                <a:spcPts val="0"/>
              </a:spcBef>
              <a:spcAft>
                <a:spcPts val="0"/>
              </a:spcAft>
              <a:buClr>
                <a:schemeClr val="dk1"/>
              </a:buClr>
              <a:buSzPts val="1100"/>
              <a:buFont typeface="Arial"/>
              <a:buChar char="•"/>
            </a:pPr>
            <a:r>
              <a:rPr lang="en-US" sz="1100"/>
              <a:t>Précisez que, dans certains cas, il peut être nécessaire de partager des informations sans son consentement si lui-même ou d'autres personnes risquent de subir un préjudice important. Si tel est le cas, la personne en sera informée.</a:t>
            </a:r>
            <a:endParaRPr sz="1100"/>
          </a:p>
        </p:txBody>
      </p:sp>
      <p:sp>
        <p:nvSpPr>
          <p:cNvPr id="412" name="Google Shape;412;p2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p2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3: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i="0"/>
              <a:t>INTRODUCTION</a:t>
            </a:r>
            <a:endParaRPr/>
          </a:p>
          <a:p>
            <a:pPr marL="171450" lvl="0" indent="-171450" algn="l" rtl="0">
              <a:spcBef>
                <a:spcPts val="0"/>
              </a:spcBef>
              <a:spcAft>
                <a:spcPts val="0"/>
              </a:spcAft>
              <a:buClr>
                <a:schemeClr val="dk1"/>
              </a:buClr>
              <a:buSzPts val="1200"/>
              <a:buChar char="•"/>
            </a:pPr>
            <a:r>
              <a:rPr lang="en-US" i="1"/>
              <a:t>Nous venons d'apprendre que le consentement éclairé doit être demandé aux enfants qui ont l'âge et la maturité nécessaires pour participer à la prise de décision. </a:t>
            </a:r>
            <a:endParaRPr/>
          </a:p>
          <a:p>
            <a:pPr marL="171450" lvl="0" indent="-171450" algn="l" rtl="0">
              <a:spcBef>
                <a:spcPts val="0"/>
              </a:spcBef>
              <a:spcAft>
                <a:spcPts val="0"/>
              </a:spcAft>
              <a:buClr>
                <a:schemeClr val="dk1"/>
              </a:buClr>
              <a:buSzPts val="1200"/>
              <a:buChar char="•"/>
            </a:pPr>
            <a:r>
              <a:rPr lang="en-US" i="1"/>
              <a:t>Nous allons maintenant réaliser un scénario-questionnaire dans lequel les participants doivent déterminer si un consentement ou un assentiment éclairé doit être recherché.</a:t>
            </a:r>
            <a:endParaRPr/>
          </a:p>
          <a:p>
            <a:pPr marL="171450" lvl="0" indent="-171450" algn="l" rtl="0">
              <a:spcBef>
                <a:spcPts val="0"/>
              </a:spcBef>
              <a:spcAft>
                <a:spcPts val="0"/>
              </a:spcAft>
              <a:buClr>
                <a:schemeClr val="dk1"/>
              </a:buClr>
              <a:buSzPts val="1200"/>
              <a:buChar char="•"/>
            </a:pPr>
            <a:r>
              <a:rPr lang="en-US"/>
              <a:t>Orientez les participants vers la </a:t>
            </a:r>
            <a:r>
              <a:rPr lang="en-US" b="1"/>
              <a:t>page 94 du manuel : Consentement éclairé ou assentiment ?</a:t>
            </a:r>
            <a:endParaRPr/>
          </a:p>
          <a:p>
            <a:pPr marL="171450" lvl="0" indent="-171450" algn="l" rtl="0">
              <a:spcBef>
                <a:spcPts val="0"/>
              </a:spcBef>
              <a:spcAft>
                <a:spcPts val="0"/>
              </a:spcAft>
              <a:buClr>
                <a:schemeClr val="dk1"/>
              </a:buClr>
              <a:buSzPts val="1200"/>
              <a:buChar char="•"/>
            </a:pPr>
            <a:r>
              <a:rPr lang="en-US" i="1"/>
              <a:t>Dans votre classeur :</a:t>
            </a:r>
            <a:endParaRPr/>
          </a:p>
          <a:p>
            <a:pPr marL="628650" lvl="1" indent="-171450" algn="l" rtl="0">
              <a:spcBef>
                <a:spcPts val="0"/>
              </a:spcBef>
              <a:spcAft>
                <a:spcPts val="0"/>
              </a:spcAft>
              <a:buClr>
                <a:schemeClr val="dk1"/>
              </a:buClr>
              <a:buSzPts val="1200"/>
              <a:buChar char="•"/>
            </a:pPr>
            <a:r>
              <a:rPr lang="en-US" i="1"/>
              <a:t>Lire les scénarios </a:t>
            </a:r>
            <a:endParaRPr/>
          </a:p>
          <a:p>
            <a:pPr marL="628650" lvl="1" indent="-171450" algn="l" rtl="0">
              <a:spcBef>
                <a:spcPts val="0"/>
              </a:spcBef>
              <a:spcAft>
                <a:spcPts val="0"/>
              </a:spcAft>
              <a:buClr>
                <a:schemeClr val="dk1"/>
              </a:buClr>
              <a:buSzPts val="1200"/>
              <a:buChar char="•"/>
            </a:pPr>
            <a:r>
              <a:rPr lang="en-US" i="1"/>
              <a:t>Cochez la bonne case (consentement éclairé ou assentiment éclairé) </a:t>
            </a:r>
            <a:endParaRPr/>
          </a:p>
          <a:p>
            <a:pPr marL="628650" lvl="1" indent="-171450" algn="l" rtl="0">
              <a:spcBef>
                <a:spcPts val="0"/>
              </a:spcBef>
              <a:spcAft>
                <a:spcPts val="0"/>
              </a:spcAft>
              <a:buClr>
                <a:schemeClr val="dk1"/>
              </a:buClr>
              <a:buSzPts val="1200"/>
              <a:buChar char="•"/>
            </a:pPr>
            <a:r>
              <a:rPr lang="en-US" i="1"/>
              <a:t>Notez vos considérations pour déterminer si le consentement éclairé ou l'assentiment doit être recherché.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INDIVIDUEL (10 minutes)</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Pour chaque scénario</a:t>
            </a:r>
            <a:endParaRPr/>
          </a:p>
          <a:p>
            <a:pPr marL="628650" lvl="1" indent="-171450" algn="l" rtl="0">
              <a:spcBef>
                <a:spcPts val="0"/>
              </a:spcBef>
              <a:spcAft>
                <a:spcPts val="0"/>
              </a:spcAft>
              <a:buClr>
                <a:schemeClr val="dk1"/>
              </a:buClr>
              <a:buSzPts val="1200"/>
              <a:buChar char="•"/>
            </a:pPr>
            <a:r>
              <a:rPr lang="en-US"/>
              <a:t>Demandez à un volontaire de lire le scénario, de faire part de son choix (consentement éclairé ou assentiment) et d'expliquer ses considérations. </a:t>
            </a:r>
            <a:endParaRPr/>
          </a:p>
          <a:p>
            <a:pPr marL="628650" lvl="1" indent="-171450" algn="l" rtl="0">
              <a:spcBef>
                <a:spcPts val="0"/>
              </a:spcBef>
              <a:spcAft>
                <a:spcPts val="0"/>
              </a:spcAft>
              <a:buClr>
                <a:schemeClr val="dk1"/>
              </a:buClr>
              <a:buSzPts val="1200"/>
              <a:buChar char="•"/>
            </a:pPr>
            <a:r>
              <a:rPr lang="en-US"/>
              <a:t>Examinez et complétez avec les réponses ci-dessous</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RÉPONSES</a:t>
            </a:r>
            <a:endParaRPr/>
          </a:p>
          <a:p>
            <a:pPr marL="171450" lvl="0" indent="-171450" algn="l" rtl="0">
              <a:spcBef>
                <a:spcPts val="0"/>
              </a:spcBef>
              <a:spcAft>
                <a:spcPts val="0"/>
              </a:spcAft>
              <a:buClr>
                <a:schemeClr val="dk1"/>
              </a:buClr>
              <a:buSzPts val="1200"/>
              <a:buChar char="•"/>
            </a:pPr>
            <a:r>
              <a:rPr lang="en-US"/>
              <a:t>Scénario 1 (Saleh, garçon de 3 ans) = assentiment éclairé </a:t>
            </a:r>
            <a:endParaRPr/>
          </a:p>
          <a:p>
            <a:pPr marL="628650" lvl="1" indent="-171450" algn="l" rtl="0">
              <a:spcBef>
                <a:spcPts val="0"/>
              </a:spcBef>
              <a:spcAft>
                <a:spcPts val="0"/>
              </a:spcAft>
              <a:buClr>
                <a:schemeClr val="dk1"/>
              </a:buClr>
              <a:buSzPts val="1200"/>
              <a:buChar char="•"/>
            </a:pPr>
            <a:r>
              <a:rPr lang="en-US"/>
              <a:t>l'enfant est très jeune, mais il est probable qu'il soit capable de donner un assentiment verbal. </a:t>
            </a:r>
            <a:endParaRPr/>
          </a:p>
          <a:p>
            <a:pPr marL="628650" lvl="1" indent="-171450" algn="l" rtl="0">
              <a:spcBef>
                <a:spcPts val="0"/>
              </a:spcBef>
              <a:spcAft>
                <a:spcPts val="0"/>
              </a:spcAft>
              <a:buClr>
                <a:schemeClr val="dk1"/>
              </a:buClr>
              <a:buSzPts val="1200"/>
              <a:buChar char="•"/>
            </a:pPr>
            <a:r>
              <a:rPr lang="en-US"/>
              <a:t>Le gestionnaire de cas doit lui expliquer, dans un langage adapté à son âge, pourquoi un traitement médical est nécessaire, ce qui va se passer et pourquoi.</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431" name="Google Shape;431;p2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2" name="Google Shape;432;p2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4: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171450" lvl="0" indent="-171450" algn="l" rtl="0">
              <a:spcBef>
                <a:spcPts val="0"/>
              </a:spcBef>
              <a:spcAft>
                <a:spcPts val="0"/>
              </a:spcAft>
              <a:buClr>
                <a:schemeClr val="dk1"/>
              </a:buClr>
              <a:buSzPts val="1200"/>
              <a:buChar char="•"/>
            </a:pPr>
            <a:r>
              <a:rPr lang="en-US"/>
              <a:t>Scénario 2 (Selim, garçon de 17 ans) = consentement éclairé</a:t>
            </a:r>
            <a:endParaRPr/>
          </a:p>
          <a:p>
            <a:pPr marL="628650" lvl="1" indent="-171450" algn="l" rtl="0">
              <a:spcBef>
                <a:spcPts val="0"/>
              </a:spcBef>
              <a:spcAft>
                <a:spcPts val="0"/>
              </a:spcAft>
              <a:buClr>
                <a:schemeClr val="dk1"/>
              </a:buClr>
              <a:buSzPts val="1200"/>
              <a:buChar char="•"/>
            </a:pPr>
            <a:r>
              <a:rPr lang="en-US"/>
              <a:t>Le garçon semble avoir l'âge et la maturité pour fournir un consentement éclairé écrit. </a:t>
            </a:r>
            <a:endParaRPr/>
          </a:p>
          <a:p>
            <a:pPr marL="628650" lvl="1" indent="-171450" algn="l" rtl="0">
              <a:spcBef>
                <a:spcPts val="0"/>
              </a:spcBef>
              <a:spcAft>
                <a:spcPts val="0"/>
              </a:spcAft>
              <a:buClr>
                <a:schemeClr val="dk1"/>
              </a:buClr>
              <a:buSzPts val="1200"/>
              <a:buChar char="•"/>
            </a:pPr>
            <a:r>
              <a:rPr lang="en-US"/>
              <a:t>Le gestionnaire de cas doit s'assurer qu'elle dispose des informations correctes sur les options de regroupement familial sont partagées afin de prendre la décision. </a:t>
            </a:r>
            <a:endParaRPr/>
          </a:p>
          <a:p>
            <a:pPr marL="628650" lvl="1" indent="-171450" algn="l" rtl="0">
              <a:spcBef>
                <a:spcPts val="0"/>
              </a:spcBef>
              <a:spcAft>
                <a:spcPts val="0"/>
              </a:spcAft>
              <a:buClr>
                <a:schemeClr val="dk1"/>
              </a:buClr>
              <a:buSzPts val="1200"/>
              <a:buChar char="•"/>
            </a:pPr>
            <a:r>
              <a:rPr lang="en-US"/>
              <a:t>Si cela est approprié et sûr, le consentement des parents peut également être recueilli.</a:t>
            </a:r>
            <a:endParaRPr/>
          </a:p>
          <a:p>
            <a:pPr marL="171450" lvl="0" indent="-171450" algn="l" rtl="0">
              <a:spcBef>
                <a:spcPts val="0"/>
              </a:spcBef>
              <a:spcAft>
                <a:spcPts val="0"/>
              </a:spcAft>
              <a:buClr>
                <a:schemeClr val="dk1"/>
              </a:buClr>
              <a:buSzPts val="1200"/>
              <a:buChar char="•"/>
            </a:pPr>
            <a:r>
              <a:rPr lang="en-US"/>
              <a:t>Scénario 3 (Khalid, garçon de 16 ans) = assentiment éclairé</a:t>
            </a:r>
            <a:endParaRPr/>
          </a:p>
          <a:p>
            <a:pPr marL="628650" lvl="1" indent="-171450" algn="l" rtl="0">
              <a:spcBef>
                <a:spcPts val="0"/>
              </a:spcBef>
              <a:spcAft>
                <a:spcPts val="0"/>
              </a:spcAft>
              <a:buClr>
                <a:schemeClr val="dk1"/>
              </a:buClr>
              <a:buSzPts val="1200"/>
              <a:buChar char="•"/>
            </a:pPr>
            <a:r>
              <a:rPr lang="en-US"/>
              <a:t>Il semble que le handicap de l'enfant affecte sa capacité à comprendre les informations et à prendre des décisions. </a:t>
            </a:r>
            <a:endParaRPr/>
          </a:p>
          <a:p>
            <a:pPr marL="628650" lvl="1" indent="-171450" algn="l" rtl="0">
              <a:spcBef>
                <a:spcPts val="0"/>
              </a:spcBef>
              <a:spcAft>
                <a:spcPts val="0"/>
              </a:spcAft>
              <a:buClr>
                <a:schemeClr val="dk1"/>
              </a:buClr>
              <a:buSzPts val="1200"/>
              <a:buChar char="•"/>
            </a:pPr>
            <a:r>
              <a:rPr lang="en-US"/>
              <a:t>Il semble peu probable qu'ils soient capables de consentir, malgré leur âge, mais ils pourraient être en mesure de donner un assentiment verbal en fonction de leur fonctionnement cognitif et de leurs capacités de communication.</a:t>
            </a:r>
            <a:endParaRPr/>
          </a:p>
        </p:txBody>
      </p:sp>
      <p:sp>
        <p:nvSpPr>
          <p:cNvPr id="450" name="Google Shape;450;p2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
        <p:nvSpPr>
          <p:cNvPr id="451" name="Google Shape;451;p2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25: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Les parents ont des droits, des devoirs et des responsabilités envers leurs enfants. </a:t>
            </a:r>
            <a:endParaRPr/>
          </a:p>
          <a:p>
            <a:pPr marL="628650" lvl="1" indent="-171450" algn="l" rtl="0">
              <a:spcBef>
                <a:spcPts val="0"/>
              </a:spcBef>
              <a:spcAft>
                <a:spcPts val="0"/>
              </a:spcAft>
              <a:buClr>
                <a:schemeClr val="dk1"/>
              </a:buClr>
              <a:buSzPts val="1200"/>
              <a:buChar char="•"/>
            </a:pPr>
            <a:r>
              <a:rPr lang="en-US" i="1"/>
              <a:t>Les parents sont responsables de l'éducation et du développement de leurs enfants, ils doivent les protéger des dangers et agir dans leur meilleur intérêt. </a:t>
            </a:r>
            <a:endParaRPr/>
          </a:p>
          <a:p>
            <a:pPr marL="628650" lvl="1" indent="-171450" algn="l" rtl="0">
              <a:spcBef>
                <a:spcPts val="0"/>
              </a:spcBef>
              <a:spcAft>
                <a:spcPts val="0"/>
              </a:spcAft>
              <a:buClr>
                <a:schemeClr val="dk1"/>
              </a:buClr>
              <a:buSzPts val="1200"/>
              <a:buChar char="•"/>
            </a:pPr>
            <a:r>
              <a:rPr lang="en-US" i="1"/>
              <a:t>Ce sont également les parents qui représentent légalement l'enfant tant qu'il est mineur (moins de 18 ans). </a:t>
            </a:r>
            <a:endParaRPr/>
          </a:p>
          <a:p>
            <a:pPr marL="171450" lvl="0" indent="-171450" algn="l" rtl="0">
              <a:spcBef>
                <a:spcPts val="0"/>
              </a:spcBef>
              <a:spcAft>
                <a:spcPts val="0"/>
              </a:spcAft>
              <a:buClr>
                <a:schemeClr val="dk1"/>
              </a:buClr>
              <a:buSzPts val="1200"/>
              <a:buChar char="•"/>
            </a:pPr>
            <a:r>
              <a:rPr lang="en-US" i="1"/>
              <a:t>Pour cette raison, le consentement éclairé des parents doit toujours être demandé avant de commencer les services de gestion de cas, à moins qu'il ne soit pas dans l'intérêt supérieur de l'enfant d'impliquer les parents/soignants pour leur sécurité et leur bien-être. </a:t>
            </a:r>
            <a:endParaRPr/>
          </a:p>
          <a:p>
            <a:pPr marL="628650" lvl="1" indent="-171450" algn="l" rtl="0">
              <a:spcBef>
                <a:spcPts val="0"/>
              </a:spcBef>
              <a:spcAft>
                <a:spcPts val="0"/>
              </a:spcAft>
              <a:buClr>
                <a:schemeClr val="dk1"/>
              </a:buClr>
              <a:buSzPts val="1200"/>
              <a:buChar char="•"/>
            </a:pPr>
            <a:r>
              <a:rPr lang="en-US" i="1"/>
              <a:t>Par exemple : si le parent ou le soignant est l'auteur de l'abus.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i="1"/>
              <a:t>Quelles pourraient être les raisons de ne pas demander le consentement éclairé des parents ?</a:t>
            </a:r>
            <a:endParaRPr/>
          </a:p>
          <a:p>
            <a:pPr marL="628650" lvl="1" indent="-171450" algn="l" rtl="0">
              <a:spcBef>
                <a:spcPts val="0"/>
              </a:spcBef>
              <a:spcAft>
                <a:spcPts val="0"/>
              </a:spcAft>
              <a:buClr>
                <a:schemeClr val="dk1"/>
              </a:buClr>
              <a:buSzPts val="1200"/>
              <a:buChar char="•"/>
            </a:pPr>
            <a:r>
              <a:rPr lang="en-US"/>
              <a:t>Les parents ne sont plus présents (l'enfant est orphelin ou séparé)</a:t>
            </a:r>
            <a:endParaRPr/>
          </a:p>
          <a:p>
            <a:pPr marL="628650" lvl="1" indent="-171450" algn="l" rtl="0">
              <a:spcBef>
                <a:spcPts val="0"/>
              </a:spcBef>
              <a:spcAft>
                <a:spcPts val="0"/>
              </a:spcAft>
              <a:buClr>
                <a:schemeClr val="dk1"/>
              </a:buClr>
              <a:buSzPts val="1200"/>
              <a:buChar char="•"/>
            </a:pPr>
            <a:r>
              <a:rPr lang="en-US"/>
              <a:t>Les parents n'ont pas la capacité</a:t>
            </a:r>
            <a:endParaRPr/>
          </a:p>
          <a:p>
            <a:pPr marL="628650" lvl="1" indent="-171450" algn="l" rtl="0">
              <a:spcBef>
                <a:spcPts val="0"/>
              </a:spcBef>
              <a:spcAft>
                <a:spcPts val="0"/>
              </a:spcAft>
              <a:buClr>
                <a:schemeClr val="dk1"/>
              </a:buClr>
              <a:buSzPts val="1200"/>
              <a:buChar char="•"/>
            </a:pPr>
            <a:r>
              <a:rPr lang="en-US"/>
              <a:t>Les parents sont susceptibles de causer du tort à l'enfant et n'agissent pas dans son intérêt supérieur.</a:t>
            </a:r>
            <a:endParaRPr/>
          </a:p>
          <a:p>
            <a:pPr marL="171450" lvl="0" indent="-171450" algn="l" rtl="0">
              <a:spcBef>
                <a:spcPts val="0"/>
              </a:spcBef>
              <a:spcAft>
                <a:spcPts val="0"/>
              </a:spcAft>
              <a:buClr>
                <a:schemeClr val="dk1"/>
              </a:buClr>
              <a:buSzPts val="1200"/>
              <a:buChar char="•"/>
            </a:pPr>
            <a:r>
              <a:rPr lang="en-US"/>
              <a:t>Examiner et compléter leurs réponses</a:t>
            </a:r>
            <a:endParaRPr/>
          </a:p>
          <a:p>
            <a:pPr marL="171450" lvl="0" indent="-171450" algn="l" rtl="0">
              <a:spcBef>
                <a:spcPts val="0"/>
              </a:spcBef>
              <a:spcAft>
                <a:spcPts val="0"/>
              </a:spcAft>
              <a:buClr>
                <a:schemeClr val="dk1"/>
              </a:buClr>
              <a:buSzPts val="1200"/>
              <a:buChar char="•"/>
            </a:pPr>
            <a:r>
              <a:rPr lang="en-US" i="1"/>
              <a:t>Si un enfant est séparé de ses parents ou si les deux parents ne sont plus en vie, le consentement peut être sollicité :</a:t>
            </a:r>
            <a:endParaRPr/>
          </a:p>
          <a:p>
            <a:pPr marL="628650" lvl="1" indent="-171450" algn="l" rtl="0">
              <a:spcBef>
                <a:spcPts val="0"/>
              </a:spcBef>
              <a:spcAft>
                <a:spcPts val="0"/>
              </a:spcAft>
              <a:buClr>
                <a:schemeClr val="dk1"/>
              </a:buClr>
              <a:buSzPts val="1200"/>
              <a:buChar char="•"/>
            </a:pPr>
            <a:r>
              <a:rPr lang="en-US" i="1"/>
              <a:t>Les membres de la famille élargie ou de la communauté, conformément à la coutume locale.</a:t>
            </a:r>
            <a:endParaRPr/>
          </a:p>
          <a:p>
            <a:pPr marL="628650" lvl="1" indent="-171450" algn="l" rtl="0">
              <a:spcBef>
                <a:spcPts val="0"/>
              </a:spcBef>
              <a:spcAft>
                <a:spcPts val="0"/>
              </a:spcAft>
              <a:buClr>
                <a:schemeClr val="dk1"/>
              </a:buClr>
              <a:buSzPts val="1200"/>
              <a:buChar char="•"/>
            </a:pPr>
            <a:r>
              <a:rPr lang="en-US" i="1"/>
              <a:t>Les tuteurs légaux </a:t>
            </a:r>
            <a:endParaRPr/>
          </a:p>
          <a:p>
            <a:pPr marL="628650" lvl="1" indent="-171450" algn="l" rtl="0">
              <a:spcBef>
                <a:spcPts val="0"/>
              </a:spcBef>
              <a:spcAft>
                <a:spcPts val="0"/>
              </a:spcAft>
              <a:buClr>
                <a:schemeClr val="dk1"/>
              </a:buClr>
              <a:buSzPts val="1200"/>
              <a:buChar char="•"/>
            </a:pPr>
            <a:r>
              <a:rPr lang="en-US" i="1"/>
              <a:t>Autres personnes légalement responsables de l'enfant</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456" name="Google Shape;456;p2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2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6: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Guidez les participants vers la </a:t>
            </a:r>
            <a:r>
              <a:rPr lang="en-US" b="1"/>
              <a:t>page 95 du manuel : Le consentement éclairé et l'assentiment à différentes étapes</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Est-ce que quelqu'un a des questions ou a besoin d'éclaircissements ?</a:t>
            </a:r>
            <a:endParaRPr/>
          </a:p>
        </p:txBody>
      </p:sp>
      <p:sp>
        <p:nvSpPr>
          <p:cNvPr id="472" name="Google Shape;472;p2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2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27: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Est-ce que quelqu'un a des questions ou a besoin d'éclaircissements ?</a:t>
            </a:r>
            <a:endParaRPr/>
          </a:p>
        </p:txBody>
      </p:sp>
      <p:sp>
        <p:nvSpPr>
          <p:cNvPr id="514" name="Google Shape;514;p2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2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28: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i="0"/>
              <a:t>EXPLICATION</a:t>
            </a:r>
            <a:endParaRPr/>
          </a:p>
          <a:p>
            <a:pPr marL="171450" lvl="0" indent="-171450" algn="l" rtl="0">
              <a:spcBef>
                <a:spcPts val="0"/>
              </a:spcBef>
              <a:spcAft>
                <a:spcPts val="0"/>
              </a:spcAft>
              <a:buClr>
                <a:schemeClr val="dk1"/>
              </a:buClr>
              <a:buSzPts val="1200"/>
              <a:buChar char="•"/>
            </a:pPr>
            <a:r>
              <a:rPr lang="en-US" i="1"/>
              <a:t>Il est possible de passer outre le consentement du parent ou de l'aidant (pour décider de continuer sans consentement) si :</a:t>
            </a:r>
            <a:endParaRPr/>
          </a:p>
          <a:p>
            <a:pPr marL="628650" lvl="1" indent="-171450" algn="l" rtl="0">
              <a:spcBef>
                <a:spcPts val="0"/>
              </a:spcBef>
              <a:spcAft>
                <a:spcPts val="0"/>
              </a:spcAft>
              <a:buClr>
                <a:schemeClr val="dk1"/>
              </a:buClr>
              <a:buSzPts val="1200"/>
              <a:buChar char="•"/>
            </a:pPr>
            <a:r>
              <a:rPr lang="en-US" i="1"/>
              <a:t>Il est dans l'intérêt supérieur de l'enfant </a:t>
            </a:r>
            <a:endParaRPr/>
          </a:p>
          <a:p>
            <a:pPr marL="628650" lvl="1" indent="-171450" algn="l" rtl="0">
              <a:spcBef>
                <a:spcPts val="0"/>
              </a:spcBef>
              <a:spcAft>
                <a:spcPts val="0"/>
              </a:spcAft>
              <a:buClr>
                <a:schemeClr val="dk1"/>
              </a:buClr>
              <a:buSzPts val="1200"/>
              <a:buChar char="•"/>
            </a:pPr>
            <a:r>
              <a:rPr lang="en-US" i="1"/>
              <a:t>Elle est conforme aux lois et au cadre juridique locaux.</a:t>
            </a:r>
            <a:endParaRPr/>
          </a:p>
          <a:p>
            <a:pPr marL="171450" lvl="0" indent="-171450" algn="l" rtl="0">
              <a:spcBef>
                <a:spcPts val="0"/>
              </a:spcBef>
              <a:spcAft>
                <a:spcPts val="0"/>
              </a:spcAft>
              <a:buClr>
                <a:schemeClr val="dk1"/>
              </a:buClr>
              <a:buSzPts val="1200"/>
              <a:buChar char="•"/>
            </a:pPr>
            <a:r>
              <a:rPr lang="en-US" i="1"/>
              <a:t>Il est possible de ne pas impliquer les parents ou les soignants si :</a:t>
            </a:r>
            <a:endParaRPr/>
          </a:p>
          <a:p>
            <a:pPr marL="628650" lvl="1" indent="-171450" algn="l" rtl="0">
              <a:spcBef>
                <a:spcPts val="0"/>
              </a:spcBef>
              <a:spcAft>
                <a:spcPts val="0"/>
              </a:spcAft>
              <a:buClr>
                <a:schemeClr val="dk1"/>
              </a:buClr>
              <a:buSzPts val="1200"/>
              <a:buChar char="•"/>
            </a:pPr>
            <a:r>
              <a:rPr lang="en-US" i="1"/>
              <a:t>Ils sont susceptibles de causer du tort à l'enfant</a:t>
            </a:r>
            <a:endParaRPr/>
          </a:p>
          <a:p>
            <a:pPr marL="628650" lvl="1" indent="-171450" algn="l" rtl="0">
              <a:spcBef>
                <a:spcPts val="0"/>
              </a:spcBef>
              <a:spcAft>
                <a:spcPts val="0"/>
              </a:spcAft>
              <a:buClr>
                <a:schemeClr val="dk1"/>
              </a:buClr>
              <a:buSzPts val="1200"/>
              <a:buChar char="•"/>
            </a:pPr>
            <a:r>
              <a:rPr lang="en-US" i="1"/>
              <a:t>S'ils causent du tort - par exemple, quand :</a:t>
            </a:r>
            <a:endParaRPr/>
          </a:p>
          <a:p>
            <a:pPr marL="1085850" lvl="2" indent="-171450" algn="l" rtl="0">
              <a:spcBef>
                <a:spcPts val="0"/>
              </a:spcBef>
              <a:spcAft>
                <a:spcPts val="0"/>
              </a:spcAft>
              <a:buClr>
                <a:schemeClr val="dk1"/>
              </a:buClr>
              <a:buSzPts val="1200"/>
              <a:buChar char="•"/>
            </a:pPr>
            <a:r>
              <a:rPr lang="en-US" i="1"/>
              <a:t>Ils permettent la violence et les abus</a:t>
            </a:r>
            <a:endParaRPr/>
          </a:p>
          <a:p>
            <a:pPr marL="1085850" lvl="2" indent="-171450" algn="l" rtl="0">
              <a:spcBef>
                <a:spcPts val="0"/>
              </a:spcBef>
              <a:spcAft>
                <a:spcPts val="0"/>
              </a:spcAft>
              <a:buClr>
                <a:schemeClr val="dk1"/>
              </a:buClr>
              <a:buSzPts val="1200"/>
              <a:buChar char="•"/>
            </a:pPr>
            <a:r>
              <a:rPr lang="en-US" i="1"/>
              <a:t>Ils sont les auteurs </a:t>
            </a:r>
            <a:endParaRPr/>
          </a:p>
          <a:p>
            <a:pPr marL="1085850" lvl="2" indent="-171450" algn="l" rtl="0">
              <a:spcBef>
                <a:spcPts val="0"/>
              </a:spcBef>
              <a:spcAft>
                <a:spcPts val="0"/>
              </a:spcAft>
              <a:buClr>
                <a:schemeClr val="dk1"/>
              </a:buClr>
              <a:buSzPts val="1200"/>
              <a:buChar char="•"/>
            </a:pPr>
            <a:r>
              <a:rPr lang="en-US" i="1"/>
              <a:t>Il y aurait des répercussions sur l'enfant s'il apprenait ce qui s'est passé.</a:t>
            </a:r>
            <a:endParaRPr/>
          </a:p>
          <a:p>
            <a:pPr marL="0" marR="0" lvl="0" indent="0" algn="l" rtl="0">
              <a:lnSpc>
                <a:spcPct val="100000"/>
              </a:lnSpc>
              <a:spcBef>
                <a:spcPts val="0"/>
              </a:spcBef>
              <a:spcAft>
                <a:spcPts val="0"/>
              </a:spcAft>
              <a:buClr>
                <a:schemeClr val="dk1"/>
              </a:buClr>
              <a:buSzPts val="1200"/>
              <a:buFont typeface="Arial"/>
              <a:buNone/>
            </a:pPr>
            <a:endParaRPr/>
          </a:p>
          <a:p>
            <a:pPr marL="0" marR="0" lvl="0" indent="0" algn="l" rtl="0">
              <a:lnSpc>
                <a:spcPct val="100000"/>
              </a:lnSpc>
              <a:spcBef>
                <a:spcPts val="0"/>
              </a:spcBef>
              <a:spcAft>
                <a:spcPts val="0"/>
              </a:spcAft>
              <a:buClr>
                <a:schemeClr val="dk1"/>
              </a:buClr>
              <a:buSzPts val="1200"/>
              <a:buFont typeface="Arial"/>
              <a:buNone/>
            </a:pPr>
            <a:r>
              <a:rPr lang="en-US" b="1"/>
              <a:t>INTRODUCTION</a:t>
            </a:r>
            <a:endParaRPr/>
          </a:p>
          <a:p>
            <a:pPr marL="171450" marR="0" lvl="0" indent="-171450" algn="l" rtl="0">
              <a:lnSpc>
                <a:spcPct val="100000"/>
              </a:lnSpc>
              <a:spcBef>
                <a:spcPts val="0"/>
              </a:spcBef>
              <a:spcAft>
                <a:spcPts val="0"/>
              </a:spcAft>
              <a:buClr>
                <a:schemeClr val="dk1"/>
              </a:buClr>
              <a:buSzPts val="1200"/>
              <a:buFont typeface="Arial"/>
              <a:buChar char="•"/>
            </a:pPr>
            <a:r>
              <a:rPr lang="en-US"/>
              <a:t>Guidez les participants vers les </a:t>
            </a:r>
            <a:r>
              <a:rPr lang="en-US" b="1"/>
              <a:t>pages 97-98 du cahier d'exercices : Étude de cas - consentement éclairé des parents</a:t>
            </a:r>
            <a:endParaRPr/>
          </a:p>
          <a:p>
            <a:pPr marL="171450" marR="0" lvl="0" indent="-171450" algn="l" rtl="0">
              <a:lnSpc>
                <a:spcPct val="100000"/>
              </a:lnSpc>
              <a:spcBef>
                <a:spcPts val="0"/>
              </a:spcBef>
              <a:spcAft>
                <a:spcPts val="0"/>
              </a:spcAft>
              <a:buClr>
                <a:schemeClr val="dk1"/>
              </a:buClr>
              <a:buSzPts val="1200"/>
              <a:buFont typeface="Arial"/>
              <a:buChar char="•"/>
            </a:pPr>
            <a:r>
              <a:rPr lang="en-US"/>
              <a:t>Répartissez les participants en 4 groupes</a:t>
            </a:r>
            <a:endParaRPr/>
          </a:p>
          <a:p>
            <a:pPr marL="171450" marR="0" lvl="0" indent="-171450" algn="l" rtl="0">
              <a:lnSpc>
                <a:spcPct val="100000"/>
              </a:lnSpc>
              <a:spcBef>
                <a:spcPts val="0"/>
              </a:spcBef>
              <a:spcAft>
                <a:spcPts val="0"/>
              </a:spcAft>
              <a:buClr>
                <a:schemeClr val="dk1"/>
              </a:buClr>
              <a:buSzPts val="1200"/>
              <a:buFont typeface="Arial"/>
              <a:buChar char="•"/>
            </a:pPr>
            <a:r>
              <a:rPr lang="en-US"/>
              <a:t>Attribuez une étude de cas à chaque groupe.</a:t>
            </a:r>
            <a:endParaRPr/>
          </a:p>
          <a:p>
            <a:pPr marL="171450" marR="0" lvl="0" indent="-171450" algn="l" rtl="0">
              <a:lnSpc>
                <a:spcPct val="100000"/>
              </a:lnSpc>
              <a:spcBef>
                <a:spcPts val="0"/>
              </a:spcBef>
              <a:spcAft>
                <a:spcPts val="0"/>
              </a:spcAft>
              <a:buClr>
                <a:schemeClr val="dk1"/>
              </a:buClr>
              <a:buSzPts val="1200"/>
              <a:buFont typeface="Arial"/>
              <a:buChar char="•"/>
            </a:pPr>
            <a:r>
              <a:rPr lang="en-US" i="1"/>
              <a:t>Dans vos groupes :</a:t>
            </a:r>
            <a:endParaRPr/>
          </a:p>
          <a:p>
            <a:pPr marL="628650" marR="0" lvl="1" indent="-171450" algn="l" rtl="0">
              <a:lnSpc>
                <a:spcPct val="100000"/>
              </a:lnSpc>
              <a:spcBef>
                <a:spcPts val="0"/>
              </a:spcBef>
              <a:spcAft>
                <a:spcPts val="0"/>
              </a:spcAft>
              <a:buClr>
                <a:schemeClr val="dk1"/>
              </a:buClr>
              <a:buSzPts val="1200"/>
              <a:buFont typeface="Arial"/>
              <a:buChar char="•"/>
            </a:pPr>
            <a:r>
              <a:rPr lang="en-US"/>
              <a:t>Lire l'étude de cas </a:t>
            </a:r>
            <a:endParaRPr/>
          </a:p>
          <a:p>
            <a:pPr marL="628650" marR="0" lvl="1" indent="-171450" algn="l" rtl="0">
              <a:lnSpc>
                <a:spcPct val="100000"/>
              </a:lnSpc>
              <a:spcBef>
                <a:spcPts val="0"/>
              </a:spcBef>
              <a:spcAft>
                <a:spcPts val="0"/>
              </a:spcAft>
              <a:buClr>
                <a:schemeClr val="dk1"/>
              </a:buClr>
              <a:buSzPts val="1200"/>
              <a:buFont typeface="Arial"/>
              <a:buChar char="•"/>
            </a:pPr>
            <a:r>
              <a:rPr lang="en-US"/>
              <a:t>Discuter des actions possibles et de ce que le gestionnaire de cas pourrait faire ensuite dans leur cas.</a:t>
            </a:r>
            <a:endParaRPr b="1"/>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DE GROUPE (15 minutes)</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(20 minutes)</a:t>
            </a:r>
            <a:endParaRPr/>
          </a:p>
          <a:p>
            <a:pPr marL="171450" lvl="0" indent="-171450" algn="l" rtl="0">
              <a:spcBef>
                <a:spcPts val="0"/>
              </a:spcBef>
              <a:spcAft>
                <a:spcPts val="0"/>
              </a:spcAft>
              <a:buClr>
                <a:schemeClr val="dk1"/>
              </a:buClr>
              <a:buSzPts val="1200"/>
              <a:buChar char="•"/>
            </a:pPr>
            <a:r>
              <a:rPr lang="en-US"/>
              <a:t>Pour chaque étude de cas</a:t>
            </a:r>
            <a:endParaRPr/>
          </a:p>
          <a:p>
            <a:pPr marL="628650" lvl="1" indent="-171450" algn="l" rtl="0">
              <a:spcBef>
                <a:spcPts val="0"/>
              </a:spcBef>
              <a:spcAft>
                <a:spcPts val="0"/>
              </a:spcAft>
              <a:buClr>
                <a:schemeClr val="dk1"/>
              </a:buClr>
              <a:buSzPts val="1200"/>
              <a:buChar char="•"/>
            </a:pPr>
            <a:r>
              <a:rPr lang="en-US"/>
              <a:t>Demandez à un volontaire de chaque groupe de présenter les prochaines actions possibles.</a:t>
            </a:r>
            <a:endParaRPr/>
          </a:p>
          <a:p>
            <a:pPr marL="628650" lvl="1" indent="-171450" algn="l" rtl="0">
              <a:spcBef>
                <a:spcPts val="0"/>
              </a:spcBef>
              <a:spcAft>
                <a:spcPts val="0"/>
              </a:spcAft>
              <a:buClr>
                <a:schemeClr val="dk1"/>
              </a:buClr>
              <a:buSzPts val="1200"/>
              <a:buChar char="•"/>
            </a:pPr>
            <a:r>
              <a:rPr lang="en-US"/>
              <a:t>Complétez avec les réponses possibles de la page suivante</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556" name="Google Shape;556;p2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2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29: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RÉPONSES POSSIBLES</a:t>
            </a:r>
            <a:endParaRPr/>
          </a:p>
          <a:p>
            <a:pPr marL="171450" lvl="0" indent="-171450" algn="l" rtl="0">
              <a:spcBef>
                <a:spcPts val="0"/>
              </a:spcBef>
              <a:spcAft>
                <a:spcPts val="0"/>
              </a:spcAft>
              <a:buClr>
                <a:schemeClr val="dk1"/>
              </a:buClr>
              <a:buSzPts val="1200"/>
              <a:buChar char="•"/>
            </a:pPr>
            <a:r>
              <a:rPr lang="en-US"/>
              <a:t>Selim</a:t>
            </a:r>
            <a:endParaRPr/>
          </a:p>
          <a:p>
            <a:pPr marL="628650" lvl="1" indent="-171450" algn="l" rtl="0">
              <a:spcBef>
                <a:spcPts val="0"/>
              </a:spcBef>
              <a:spcAft>
                <a:spcPts val="0"/>
              </a:spcAft>
              <a:buClr>
                <a:schemeClr val="dk1"/>
              </a:buClr>
              <a:buSzPts val="1200"/>
              <a:buChar char="•"/>
            </a:pPr>
            <a:r>
              <a:rPr lang="en-US"/>
              <a:t>Prenez plus de temps pour communiquer avec les parents, essayez d'établir la confiance. </a:t>
            </a:r>
            <a:endParaRPr/>
          </a:p>
          <a:p>
            <a:pPr marL="628650" lvl="1" indent="-171450" algn="l" rtl="0">
              <a:spcBef>
                <a:spcPts val="0"/>
              </a:spcBef>
              <a:spcAft>
                <a:spcPts val="0"/>
              </a:spcAft>
              <a:buClr>
                <a:schemeClr val="dk1"/>
              </a:buClr>
              <a:buSzPts val="1200"/>
              <a:buChar char="•"/>
            </a:pPr>
            <a:r>
              <a:rPr lang="en-US"/>
              <a:t>Si cela ne fonctionne pas, Selim a 17 ans et son consentement peut donc suffire à lancer la procédure de gestion du dossier.</a:t>
            </a:r>
            <a:endParaRPr/>
          </a:p>
          <a:p>
            <a:pPr marL="171450" lvl="0" indent="-171450" algn="l" rtl="0">
              <a:spcBef>
                <a:spcPts val="0"/>
              </a:spcBef>
              <a:spcAft>
                <a:spcPts val="0"/>
              </a:spcAft>
              <a:buClr>
                <a:schemeClr val="dk1"/>
              </a:buClr>
              <a:buSzPts val="1200"/>
              <a:buChar char="•"/>
            </a:pPr>
            <a:r>
              <a:rPr lang="en-US"/>
              <a:t>Maimona</a:t>
            </a:r>
            <a:endParaRPr/>
          </a:p>
          <a:p>
            <a:pPr marL="628650" lvl="1" indent="-171450" algn="l" rtl="0">
              <a:spcBef>
                <a:spcPts val="0"/>
              </a:spcBef>
              <a:spcAft>
                <a:spcPts val="0"/>
              </a:spcAft>
              <a:buClr>
                <a:schemeClr val="dk1"/>
              </a:buClr>
              <a:buSzPts val="1200"/>
              <a:buChar char="•"/>
            </a:pPr>
            <a:r>
              <a:rPr lang="en-US"/>
              <a:t>Identifiez si la famille élargie, un membre de la communauté tel que prévu par la coutume locale, les tuteurs légaux ou d'autres personnes légalement responsables de l'enfant pourraient donner leur consentement (par exemple, le chef de la communauté peut peut-être donner son consentement). </a:t>
            </a:r>
            <a:endParaRPr/>
          </a:p>
        </p:txBody>
      </p:sp>
      <p:sp>
        <p:nvSpPr>
          <p:cNvPr id="584" name="Google Shape;584;p2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29</a:t>
            </a:fld>
            <a:endParaRPr sz="1200" b="0" i="0" u="none" strike="noStrike" cap="none">
              <a:solidFill>
                <a:srgbClr val="000000"/>
              </a:solidFill>
              <a:latin typeface="Calibri"/>
              <a:ea typeface="Calibri"/>
              <a:cs typeface="Calibri"/>
              <a:sym typeface="Calibri"/>
            </a:endParaRPr>
          </a:p>
        </p:txBody>
      </p:sp>
      <p:sp>
        <p:nvSpPr>
          <p:cNvPr id="585" name="Google Shape;585;p2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Ce module porte sur la première étape de la gestion des cas :</a:t>
            </a:r>
            <a:endParaRPr/>
          </a:p>
          <a:p>
            <a:pPr marL="628650" lvl="1" indent="-171450" algn="l" rtl="0">
              <a:spcBef>
                <a:spcPts val="0"/>
              </a:spcBef>
              <a:spcAft>
                <a:spcPts val="0"/>
              </a:spcAft>
              <a:buClr>
                <a:schemeClr val="dk1"/>
              </a:buClr>
              <a:buSzPts val="1200"/>
              <a:buChar char="•"/>
            </a:pPr>
            <a:r>
              <a:rPr lang="en-US" i="1"/>
              <a:t>Identification et enregistrement</a:t>
            </a:r>
            <a:endParaRPr/>
          </a:p>
          <a:p>
            <a:pPr marL="628650" lvl="1" indent="-171450" algn="l" rtl="0">
              <a:spcBef>
                <a:spcPts val="0"/>
              </a:spcBef>
              <a:spcAft>
                <a:spcPts val="0"/>
              </a:spcAft>
              <a:buClr>
                <a:schemeClr val="dk1"/>
              </a:buClr>
              <a:buSzPts val="1200"/>
              <a:buChar char="•"/>
            </a:pPr>
            <a:r>
              <a:rPr lang="en-US" i="1"/>
              <a:t>Comment nous identifions les enfants qui ont besoin d'une gestion de cas et enregistrons leur cas.</a:t>
            </a:r>
            <a:endParaRPr/>
          </a:p>
          <a:p>
            <a:pPr marL="171450" lvl="0" indent="-171450" algn="l" rtl="0">
              <a:spcBef>
                <a:spcPts val="0"/>
              </a:spcBef>
              <a:spcAft>
                <a:spcPts val="0"/>
              </a:spcAft>
              <a:buClr>
                <a:schemeClr val="dk1"/>
              </a:buClr>
              <a:buSzPts val="1200"/>
              <a:buChar char="•"/>
            </a:pPr>
            <a:r>
              <a:rPr lang="en-US" i="0"/>
              <a:t>Revoir le </a:t>
            </a:r>
            <a:r>
              <a:rPr lang="en-US" b="1" i="0"/>
              <a:t>cahier d'exercices page x</a:t>
            </a:r>
            <a:endParaRPr/>
          </a:p>
          <a:p>
            <a:pPr marL="628650" lvl="1" indent="-171450" algn="l" rtl="0">
              <a:spcBef>
                <a:spcPts val="0"/>
              </a:spcBef>
              <a:spcAft>
                <a:spcPts val="0"/>
              </a:spcAft>
              <a:buClr>
                <a:schemeClr val="dk1"/>
              </a:buClr>
              <a:buSzPts val="1200"/>
              <a:buChar char="•"/>
            </a:pPr>
            <a:r>
              <a:rPr lang="en-US" i="1"/>
              <a:t>Les normes minimales de protection de l'enfance </a:t>
            </a:r>
            <a:endParaRPr/>
          </a:p>
          <a:p>
            <a:pPr marL="628650" lvl="1" indent="-171450" algn="l" rtl="0">
              <a:spcBef>
                <a:spcPts val="0"/>
              </a:spcBef>
              <a:spcAft>
                <a:spcPts val="0"/>
              </a:spcAft>
              <a:buClr>
                <a:schemeClr val="dk1"/>
              </a:buClr>
              <a:buSzPts val="1200"/>
              <a:buChar char="•"/>
            </a:pPr>
            <a:r>
              <a:rPr lang="en-US" i="1"/>
              <a:t>Lignes directrices interagences pour la gestion des cas</a:t>
            </a:r>
            <a:endParaRPr i="1"/>
          </a:p>
        </p:txBody>
      </p:sp>
      <p:sp>
        <p:nvSpPr>
          <p:cNvPr id="109" name="Google Shape;109;p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30: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b="1" i="0" dirty="0"/>
              <a:t>INTRODUCTION</a:t>
            </a:r>
            <a:endParaRPr dirty="0"/>
          </a:p>
          <a:p>
            <a:pPr marL="171450" marR="0" lvl="0" indent="-171450" algn="l" rtl="0">
              <a:lnSpc>
                <a:spcPct val="100000"/>
              </a:lnSpc>
              <a:spcBef>
                <a:spcPts val="0"/>
              </a:spcBef>
              <a:spcAft>
                <a:spcPts val="0"/>
              </a:spcAft>
              <a:buClr>
                <a:schemeClr val="dk1"/>
              </a:buClr>
              <a:buSzPts val="1200"/>
              <a:buFont typeface="Arial"/>
              <a:buChar char="•"/>
            </a:pPr>
            <a:r>
              <a:rPr lang="en-US" i="1" dirty="0"/>
              <a:t>Nous </a:t>
            </a:r>
            <a:r>
              <a:rPr lang="en-US" i="1" dirty="0" err="1"/>
              <a:t>avons</a:t>
            </a:r>
            <a:r>
              <a:rPr lang="en-US" i="1" dirty="0"/>
              <a:t> </a:t>
            </a:r>
            <a:r>
              <a:rPr lang="en-US" i="1" dirty="0" err="1"/>
              <a:t>appris</a:t>
            </a:r>
            <a:r>
              <a:rPr lang="en-US" i="1" dirty="0"/>
              <a:t> à </a:t>
            </a:r>
            <a:r>
              <a:rPr lang="en-US" i="1" dirty="0" err="1"/>
              <a:t>obtenir</a:t>
            </a:r>
            <a:r>
              <a:rPr lang="en-US" i="1" dirty="0"/>
              <a:t> le </a:t>
            </a:r>
            <a:r>
              <a:rPr lang="en-US" i="1" dirty="0" err="1"/>
              <a:t>consentement</a:t>
            </a:r>
            <a:r>
              <a:rPr lang="en-US" i="1" dirty="0"/>
              <a:t> </a:t>
            </a:r>
            <a:r>
              <a:rPr lang="en-US" i="1" dirty="0" err="1"/>
              <a:t>d'enfants</a:t>
            </a:r>
            <a:r>
              <a:rPr lang="en-US" i="1" dirty="0"/>
              <a:t> </a:t>
            </a:r>
            <a:r>
              <a:rPr lang="en-US" i="1" dirty="0" err="1"/>
              <a:t>d'âges</a:t>
            </a:r>
            <a:r>
              <a:rPr lang="en-US" i="1" dirty="0"/>
              <a:t> </a:t>
            </a:r>
            <a:r>
              <a:rPr lang="en-US" i="1" dirty="0" err="1"/>
              <a:t>différents</a:t>
            </a:r>
            <a:r>
              <a:rPr lang="en-US" i="1" dirty="0"/>
              <a:t> et de </a:t>
            </a:r>
            <a:r>
              <a:rPr lang="en-US" i="1" dirty="0" err="1"/>
              <a:t>leurs</a:t>
            </a:r>
            <a:r>
              <a:rPr lang="en-US" i="1" dirty="0"/>
              <a:t> parents </a:t>
            </a:r>
            <a:r>
              <a:rPr lang="en-US" i="1" dirty="0" err="1"/>
              <a:t>ou</a:t>
            </a:r>
            <a:r>
              <a:rPr lang="en-US" i="1" dirty="0"/>
              <a:t> </a:t>
            </a:r>
            <a:r>
              <a:rPr lang="en-US" i="1" dirty="0" err="1"/>
              <a:t>soignants</a:t>
            </a:r>
            <a:r>
              <a:rPr lang="en-US" i="1" dirty="0"/>
              <a:t>. </a:t>
            </a:r>
            <a:endParaRPr dirty="0"/>
          </a:p>
          <a:p>
            <a:pPr marL="171450" marR="0" lvl="0" indent="-171450" algn="l" rtl="0">
              <a:lnSpc>
                <a:spcPct val="100000"/>
              </a:lnSpc>
              <a:spcBef>
                <a:spcPts val="0"/>
              </a:spcBef>
              <a:spcAft>
                <a:spcPts val="0"/>
              </a:spcAft>
              <a:buClr>
                <a:schemeClr val="dk1"/>
              </a:buClr>
              <a:buSzPts val="1200"/>
              <a:buFont typeface="Arial"/>
              <a:buChar char="•"/>
            </a:pPr>
            <a:r>
              <a:rPr lang="en-US" i="1" dirty="0"/>
              <a:t>Nous </a:t>
            </a:r>
            <a:r>
              <a:rPr lang="en-US" i="1" dirty="0" err="1"/>
              <a:t>allons</a:t>
            </a:r>
            <a:r>
              <a:rPr lang="en-US" i="1" dirty="0"/>
              <a:t> </a:t>
            </a:r>
            <a:r>
              <a:rPr lang="en-US" i="1" dirty="0" err="1"/>
              <a:t>maintenant</a:t>
            </a:r>
            <a:r>
              <a:rPr lang="en-US" i="1" dirty="0"/>
              <a:t> nous </a:t>
            </a:r>
            <a:r>
              <a:rPr lang="en-US" i="1" dirty="0" err="1"/>
              <a:t>entraîner</a:t>
            </a:r>
            <a:r>
              <a:rPr lang="en-US" i="1" dirty="0"/>
              <a:t> à </a:t>
            </a:r>
            <a:r>
              <a:rPr lang="en-US" i="1" dirty="0" err="1"/>
              <a:t>obtenir</a:t>
            </a:r>
            <a:r>
              <a:rPr lang="en-US" i="1" dirty="0"/>
              <a:t> le </a:t>
            </a:r>
            <a:r>
              <a:rPr lang="en-US" i="1" dirty="0" err="1"/>
              <a:t>consentement</a:t>
            </a:r>
            <a:r>
              <a:rPr lang="en-US" i="1" dirty="0"/>
              <a:t> par le </a:t>
            </a:r>
            <a:r>
              <a:rPr lang="en-US" i="1" dirty="0" err="1"/>
              <a:t>biais</a:t>
            </a:r>
            <a:r>
              <a:rPr lang="en-US" i="1" dirty="0"/>
              <a:t> d'un jeu de </a:t>
            </a:r>
            <a:r>
              <a:rPr lang="en-US" i="1" dirty="0" err="1"/>
              <a:t>rôle</a:t>
            </a:r>
            <a:r>
              <a:rPr lang="en-US" i="1" dirty="0"/>
              <a:t>.</a:t>
            </a:r>
            <a:endParaRPr dirty="0"/>
          </a:p>
          <a:p>
            <a:pPr marL="171450" lvl="0" indent="-171450" algn="l" rtl="0">
              <a:spcBef>
                <a:spcPts val="0"/>
              </a:spcBef>
              <a:spcAft>
                <a:spcPts val="0"/>
              </a:spcAft>
              <a:buClr>
                <a:schemeClr val="dk1"/>
              </a:buClr>
              <a:buSzPts val="1200"/>
              <a:buChar char="•"/>
            </a:pPr>
            <a:r>
              <a:rPr lang="en-US" dirty="0" err="1"/>
              <a:t>Guidez</a:t>
            </a:r>
            <a:r>
              <a:rPr lang="en-US" dirty="0"/>
              <a:t> les participants </a:t>
            </a:r>
            <a:r>
              <a:rPr lang="en-US" dirty="0" err="1"/>
              <a:t>vers</a:t>
            </a:r>
            <a:r>
              <a:rPr lang="en-US" dirty="0"/>
              <a:t> les </a:t>
            </a:r>
            <a:r>
              <a:rPr lang="en-US" b="1" dirty="0"/>
              <a:t>pages 99-100 du </a:t>
            </a:r>
            <a:r>
              <a:rPr lang="en-US" b="1" dirty="0" err="1"/>
              <a:t>manuel</a:t>
            </a:r>
            <a:r>
              <a:rPr lang="en-US" b="1" dirty="0"/>
              <a:t> : </a:t>
            </a:r>
            <a:r>
              <a:rPr lang="en-US" b="1" dirty="0" err="1"/>
              <a:t>Formulaire</a:t>
            </a:r>
            <a:r>
              <a:rPr lang="en-US" b="1" dirty="0"/>
              <a:t> de </a:t>
            </a:r>
            <a:r>
              <a:rPr lang="en-US" b="1" dirty="0" err="1"/>
              <a:t>consentement</a:t>
            </a:r>
            <a:r>
              <a:rPr lang="en-US" b="1" dirty="0"/>
              <a:t> et </a:t>
            </a:r>
            <a:r>
              <a:rPr lang="en-US" b="1" dirty="0" err="1"/>
              <a:t>d'assentiment</a:t>
            </a:r>
            <a:endParaRPr dirty="0"/>
          </a:p>
          <a:p>
            <a:pPr marL="171450" lvl="0" indent="-171450" algn="l" rtl="0">
              <a:spcBef>
                <a:spcPts val="0"/>
              </a:spcBef>
              <a:spcAft>
                <a:spcPts val="0"/>
              </a:spcAft>
              <a:buClr>
                <a:schemeClr val="dk1"/>
              </a:buClr>
              <a:buSzPts val="1200"/>
              <a:buChar char="•"/>
            </a:pPr>
            <a:r>
              <a:rPr lang="en-US" i="1" dirty="0"/>
              <a:t>Par </a:t>
            </a:r>
            <a:r>
              <a:rPr lang="en-US" i="1" dirty="0" err="1"/>
              <a:t>toi-même</a:t>
            </a:r>
            <a:r>
              <a:rPr lang="en-US" i="1" dirty="0"/>
              <a:t> :</a:t>
            </a:r>
            <a:endParaRPr dirty="0"/>
          </a:p>
          <a:p>
            <a:pPr marL="628650" lvl="1" indent="-171450" algn="l" rtl="0">
              <a:spcBef>
                <a:spcPts val="0"/>
              </a:spcBef>
              <a:spcAft>
                <a:spcPts val="0"/>
              </a:spcAft>
              <a:buClr>
                <a:schemeClr val="dk1"/>
              </a:buClr>
              <a:buSzPts val="1200"/>
              <a:buChar char="•"/>
            </a:pPr>
            <a:r>
              <a:rPr lang="en-US" i="1" dirty="0"/>
              <a:t>Lire et examiner le </a:t>
            </a:r>
            <a:r>
              <a:rPr lang="en-US" i="1" dirty="0" err="1"/>
              <a:t>formulaire</a:t>
            </a:r>
            <a:r>
              <a:rPr lang="en-US" i="1" dirty="0"/>
              <a:t> de </a:t>
            </a:r>
            <a:r>
              <a:rPr lang="en-US" i="1" dirty="0" err="1"/>
              <a:t>consentement</a:t>
            </a:r>
            <a:r>
              <a:rPr lang="en-US" i="1" dirty="0"/>
              <a:t> </a:t>
            </a:r>
            <a:r>
              <a:rPr lang="en-US" i="1" dirty="0" err="1"/>
              <a:t>éclairé</a:t>
            </a:r>
            <a:r>
              <a:rPr lang="en-US" i="1" dirty="0"/>
              <a:t> </a:t>
            </a:r>
            <a:endParaRPr dirty="0"/>
          </a:p>
          <a:p>
            <a:pPr marL="628650" lvl="1" indent="-171450" algn="l" rtl="0">
              <a:spcBef>
                <a:spcPts val="0"/>
              </a:spcBef>
              <a:spcAft>
                <a:spcPts val="0"/>
              </a:spcAft>
              <a:buClr>
                <a:schemeClr val="dk1"/>
              </a:buClr>
              <a:buSzPts val="1200"/>
              <a:buChar char="•"/>
            </a:pPr>
            <a:r>
              <a:rPr lang="en-US" i="1" dirty="0" err="1"/>
              <a:t>Posez</a:t>
            </a:r>
            <a:r>
              <a:rPr lang="en-US" i="1" dirty="0"/>
              <a:t> </a:t>
            </a:r>
            <a:r>
              <a:rPr lang="en-US" i="1" dirty="0" err="1"/>
              <a:t>toutes</a:t>
            </a:r>
            <a:r>
              <a:rPr lang="en-US" i="1" dirty="0"/>
              <a:t> les questions que </a:t>
            </a:r>
            <a:r>
              <a:rPr lang="en-US" i="1" dirty="0" err="1"/>
              <a:t>vous</a:t>
            </a:r>
            <a:r>
              <a:rPr lang="en-US" i="1" dirty="0"/>
              <a:t> </a:t>
            </a:r>
            <a:r>
              <a:rPr lang="en-US" i="1" dirty="0" err="1"/>
              <a:t>souhaitez</a:t>
            </a:r>
            <a:endParaRPr dirty="0"/>
          </a:p>
          <a:p>
            <a:pPr marL="171450" lvl="0" indent="-95250" algn="l" rtl="0">
              <a:spcBef>
                <a:spcPts val="0"/>
              </a:spcBef>
              <a:spcAft>
                <a:spcPts val="0"/>
              </a:spcAft>
              <a:buClr>
                <a:schemeClr val="dk1"/>
              </a:buClr>
              <a:buSzPts val="1200"/>
              <a:buNone/>
            </a:pPr>
            <a:endParaRPr dirty="0"/>
          </a:p>
          <a:p>
            <a:pPr marL="0" marR="0" lvl="0" indent="0" algn="l" rtl="0">
              <a:lnSpc>
                <a:spcPct val="100000"/>
              </a:lnSpc>
              <a:spcBef>
                <a:spcPts val="0"/>
              </a:spcBef>
              <a:spcAft>
                <a:spcPts val="0"/>
              </a:spcAft>
              <a:buClr>
                <a:schemeClr val="dk1"/>
              </a:buClr>
              <a:buSzPts val="1200"/>
              <a:buFont typeface="Arial"/>
              <a:buNone/>
            </a:pPr>
            <a:r>
              <a:rPr lang="en-US" b="1" i="0" dirty="0"/>
              <a:t>TRAVAIL INDIVIDUEL (10 minutes)</a:t>
            </a:r>
            <a:endParaRPr dirty="0"/>
          </a:p>
          <a:p>
            <a:pPr marL="0" lvl="0" indent="0" algn="l" rtl="0">
              <a:spcBef>
                <a:spcPts val="0"/>
              </a:spcBef>
              <a:spcAft>
                <a:spcPts val="0"/>
              </a:spcAft>
              <a:buClr>
                <a:schemeClr val="dk1"/>
              </a:buClr>
              <a:buSzPts val="1200"/>
              <a:buNone/>
            </a:pPr>
            <a:endParaRPr dirty="0"/>
          </a:p>
          <a:p>
            <a:pPr marL="0" marR="0" lvl="0" indent="0" algn="l" rtl="0">
              <a:lnSpc>
                <a:spcPct val="100000"/>
              </a:lnSpc>
              <a:spcBef>
                <a:spcPts val="0"/>
              </a:spcBef>
              <a:spcAft>
                <a:spcPts val="0"/>
              </a:spcAft>
              <a:buClr>
                <a:schemeClr val="dk1"/>
              </a:buClr>
              <a:buSzPts val="1200"/>
              <a:buFont typeface="Arial"/>
              <a:buNone/>
            </a:pPr>
            <a:r>
              <a:rPr lang="en-US" b="1" i="0" dirty="0"/>
              <a:t>DISCUSSION PLÉNIÈRE</a:t>
            </a:r>
            <a:endParaRPr dirty="0"/>
          </a:p>
          <a:p>
            <a:pPr marL="171450" lvl="0" indent="-171450" algn="l" rtl="0">
              <a:spcBef>
                <a:spcPts val="0"/>
              </a:spcBef>
              <a:spcAft>
                <a:spcPts val="0"/>
              </a:spcAft>
              <a:buClr>
                <a:schemeClr val="dk1"/>
              </a:buClr>
              <a:buSzPts val="1200"/>
              <a:buChar char="•"/>
            </a:pPr>
            <a:r>
              <a:rPr lang="en-US" i="1" dirty="0"/>
              <a:t>Le </a:t>
            </a:r>
            <a:r>
              <a:rPr lang="en-US" i="1" dirty="0" err="1"/>
              <a:t>formulaire</a:t>
            </a:r>
            <a:r>
              <a:rPr lang="en-US" i="1" dirty="0"/>
              <a:t> </a:t>
            </a:r>
            <a:r>
              <a:rPr lang="en-US" i="1" dirty="0" err="1"/>
              <a:t>est</a:t>
            </a:r>
            <a:r>
              <a:rPr lang="en-US" i="1" dirty="0"/>
              <a:t>-il </a:t>
            </a:r>
            <a:r>
              <a:rPr lang="en-US" i="1" dirty="0" err="1"/>
              <a:t>clair</a:t>
            </a:r>
            <a:r>
              <a:rPr lang="en-US" i="1" dirty="0"/>
              <a:t> ?</a:t>
            </a:r>
            <a:endParaRPr dirty="0"/>
          </a:p>
          <a:p>
            <a:pPr marL="171450" lvl="0" indent="-171450" algn="l" rtl="0">
              <a:spcBef>
                <a:spcPts val="0"/>
              </a:spcBef>
              <a:spcAft>
                <a:spcPts val="0"/>
              </a:spcAft>
              <a:buClr>
                <a:schemeClr val="dk1"/>
              </a:buClr>
              <a:buSzPts val="1200"/>
              <a:buChar char="•"/>
            </a:pPr>
            <a:r>
              <a:rPr lang="en-US" i="1" dirty="0"/>
              <a:t>Est-</a:t>
            </a:r>
            <a:r>
              <a:rPr lang="en-US" i="1" dirty="0" err="1"/>
              <a:t>ce</a:t>
            </a:r>
            <a:r>
              <a:rPr lang="en-US" i="1" dirty="0"/>
              <a:t> que </a:t>
            </a:r>
            <a:r>
              <a:rPr lang="en-US" i="1" dirty="0" err="1"/>
              <a:t>quelqu'un</a:t>
            </a:r>
            <a:r>
              <a:rPr lang="en-US" i="1" dirty="0"/>
              <a:t> a des questions </a:t>
            </a:r>
            <a:r>
              <a:rPr lang="en-US" i="1" dirty="0" err="1"/>
              <a:t>ou</a:t>
            </a:r>
            <a:r>
              <a:rPr lang="en-US" i="1" dirty="0"/>
              <a:t> a </a:t>
            </a:r>
            <a:r>
              <a:rPr lang="en-US" i="1" dirty="0" err="1"/>
              <a:t>besoin</a:t>
            </a:r>
            <a:r>
              <a:rPr lang="en-US" i="1" dirty="0"/>
              <a:t> </a:t>
            </a:r>
            <a:r>
              <a:rPr lang="en-US" i="1" dirty="0" err="1"/>
              <a:t>d'éclaircissements</a:t>
            </a:r>
            <a:r>
              <a:rPr lang="en-US" i="1" dirty="0"/>
              <a:t> ?</a:t>
            </a:r>
            <a:endParaRPr dirty="0"/>
          </a:p>
        </p:txBody>
      </p:sp>
      <p:sp>
        <p:nvSpPr>
          <p:cNvPr id="590" name="Google Shape;590;p3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3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31: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Vous avez la possibilité de réaliser le jeu de rôle de différentes manières, en fonction des participants :</a:t>
            </a:r>
            <a:endParaRPr/>
          </a:p>
          <a:p>
            <a:pPr marL="685800" lvl="1" indent="-228600" algn="l" rtl="0">
              <a:spcBef>
                <a:spcPts val="0"/>
              </a:spcBef>
              <a:spcAft>
                <a:spcPts val="0"/>
              </a:spcAft>
              <a:buClr>
                <a:schemeClr val="dk1"/>
              </a:buClr>
              <a:buSzPts val="1200"/>
              <a:buFont typeface="Calibri"/>
              <a:buAutoNum type="arabicPeriod"/>
            </a:pPr>
            <a:r>
              <a:rPr lang="en-US"/>
              <a:t>Les animateurs font la démonstration du jeu de rôle et les participants s'entraînent ensuite.   </a:t>
            </a:r>
            <a:endParaRPr/>
          </a:p>
          <a:p>
            <a:pPr marL="685800" lvl="1" indent="-228600" algn="l" rtl="0">
              <a:spcBef>
                <a:spcPts val="0"/>
              </a:spcBef>
              <a:spcAft>
                <a:spcPts val="0"/>
              </a:spcAft>
              <a:buClr>
                <a:schemeClr val="dk1"/>
              </a:buClr>
              <a:buSzPts val="1200"/>
              <a:buFont typeface="Calibri"/>
              <a:buAutoNum type="arabicPeriod"/>
            </a:pPr>
            <a:r>
              <a:rPr lang="en-US"/>
              <a:t>Les animateurs demandent à 3 volontaires de faire une démonstration</a:t>
            </a:r>
            <a:endParaRPr/>
          </a:p>
          <a:p>
            <a:pPr marL="685800" lvl="1" indent="-228600" algn="l" rtl="0">
              <a:spcBef>
                <a:spcPts val="0"/>
              </a:spcBef>
              <a:spcAft>
                <a:spcPts val="0"/>
              </a:spcAft>
              <a:buClr>
                <a:schemeClr val="dk1"/>
              </a:buClr>
              <a:buSzPts val="1200"/>
              <a:buFont typeface="Calibri"/>
              <a:buAutoNum type="arabicPeriod"/>
            </a:pPr>
            <a:r>
              <a:rPr lang="en-US"/>
              <a:t>L'animateur divise les participants en groupes de 3 et chaque groupe s'entraîne à travers un jeu de rôle.</a:t>
            </a:r>
            <a:endParaRPr b="1"/>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JEU DE RÔLE (10 minutes)</a:t>
            </a:r>
            <a:endParaRPr/>
          </a:p>
          <a:p>
            <a:pPr marL="171450" marR="0" lvl="0" indent="-171450" algn="l" rtl="0">
              <a:lnSpc>
                <a:spcPct val="100000"/>
              </a:lnSpc>
              <a:spcBef>
                <a:spcPts val="0"/>
              </a:spcBef>
              <a:spcAft>
                <a:spcPts val="0"/>
              </a:spcAft>
              <a:buClr>
                <a:schemeClr val="dk1"/>
              </a:buClr>
              <a:buSzPts val="1200"/>
              <a:buFont typeface="Arial"/>
              <a:buChar char="•"/>
            </a:pPr>
            <a:r>
              <a:rPr lang="en-US"/>
              <a:t>Guidez les participants vers la </a:t>
            </a:r>
            <a:r>
              <a:rPr lang="en-US" b="1"/>
              <a:t>page 101 du manuel : Jeu de rôle - consentement éclairé/assentiment</a:t>
            </a:r>
            <a:endParaRPr/>
          </a:p>
          <a:p>
            <a:pPr marL="171450" lvl="0" indent="-171450" algn="l" rtl="0">
              <a:spcBef>
                <a:spcPts val="0"/>
              </a:spcBef>
              <a:spcAft>
                <a:spcPts val="0"/>
              </a:spcAft>
              <a:buClr>
                <a:schemeClr val="dk1"/>
              </a:buClr>
              <a:buSzPts val="1200"/>
              <a:buChar char="•"/>
            </a:pPr>
            <a:r>
              <a:rPr lang="en-US" i="0"/>
              <a:t>Aux joueurs de rôle :</a:t>
            </a:r>
            <a:endParaRPr/>
          </a:p>
          <a:p>
            <a:pPr marL="628650" lvl="1" indent="-171450" algn="l" rtl="0">
              <a:spcBef>
                <a:spcPts val="0"/>
              </a:spcBef>
              <a:spcAft>
                <a:spcPts val="0"/>
              </a:spcAft>
              <a:buClr>
                <a:schemeClr val="dk1"/>
              </a:buClr>
              <a:buSzPts val="1200"/>
              <a:buChar char="•"/>
            </a:pPr>
            <a:r>
              <a:rPr lang="en-US" i="1"/>
              <a:t>Faites de votre mieux pour participer pleinement au jeu de rôle.</a:t>
            </a:r>
            <a:endParaRPr/>
          </a:p>
          <a:p>
            <a:pPr marL="628650" lvl="1" indent="-171450" algn="l" rtl="0">
              <a:spcBef>
                <a:spcPts val="0"/>
              </a:spcBef>
              <a:spcAft>
                <a:spcPts val="0"/>
              </a:spcAft>
              <a:buClr>
                <a:schemeClr val="dk1"/>
              </a:buClr>
              <a:buSzPts val="1200"/>
              <a:buChar char="•"/>
            </a:pPr>
            <a:r>
              <a:rPr lang="en-US" i="1"/>
              <a:t>Vous n'avez pas à vous sentir gêné</a:t>
            </a:r>
            <a:endParaRPr/>
          </a:p>
          <a:p>
            <a:pPr marL="628650" lvl="1" indent="-171450" algn="l" rtl="0">
              <a:spcBef>
                <a:spcPts val="0"/>
              </a:spcBef>
              <a:spcAft>
                <a:spcPts val="0"/>
              </a:spcAft>
              <a:buClr>
                <a:schemeClr val="dk1"/>
              </a:buClr>
              <a:buSzPts val="1200"/>
              <a:buChar char="•"/>
            </a:pPr>
            <a:r>
              <a:rPr lang="en-US" i="1"/>
              <a:t>Il est très important que vous pratiquiez cette conversation. </a:t>
            </a:r>
            <a:endParaRPr b="0"/>
          </a:p>
          <a:p>
            <a:pPr marL="171450" lvl="0" indent="-171450" algn="l" rtl="0">
              <a:spcBef>
                <a:spcPts val="0"/>
              </a:spcBef>
              <a:spcAft>
                <a:spcPts val="0"/>
              </a:spcAft>
              <a:buClr>
                <a:schemeClr val="dk1"/>
              </a:buClr>
              <a:buSzPts val="1200"/>
              <a:buChar char="•"/>
            </a:pPr>
            <a:r>
              <a:rPr lang="en-US" b="0"/>
              <a:t>Les participants doivent se mettre d'accord sur leur rôle et se préparer avant de faire le jeu de rôle.</a:t>
            </a:r>
            <a:endParaRPr/>
          </a:p>
          <a:p>
            <a:pPr marL="0" lvl="0" indent="0" algn="l" rtl="0">
              <a:spcBef>
                <a:spcPts val="0"/>
              </a:spcBef>
              <a:spcAft>
                <a:spcPts val="0"/>
              </a:spcAft>
              <a:buClr>
                <a:schemeClr val="dk1"/>
              </a:buClr>
              <a:buSzPts val="1200"/>
              <a:buNone/>
            </a:pPr>
            <a:endParaRPr/>
          </a:p>
          <a:p>
            <a:pPr marL="0" marR="0" lvl="0" indent="0" algn="l" rtl="0">
              <a:lnSpc>
                <a:spcPct val="100000"/>
              </a:lnSpc>
              <a:spcBef>
                <a:spcPts val="0"/>
              </a:spcBef>
              <a:spcAft>
                <a:spcPts val="0"/>
              </a:spcAft>
              <a:buClr>
                <a:schemeClr val="dk1"/>
              </a:buClr>
              <a:buSzPts val="1200"/>
              <a:buFont typeface="Arial"/>
              <a:buNone/>
            </a:pPr>
            <a:r>
              <a:rPr lang="en-US" b="1"/>
              <a:t>DISCUSSION PLÉNIÈRE (20 minutes)</a:t>
            </a:r>
            <a:endParaRPr/>
          </a:p>
          <a:p>
            <a:pPr marL="171450" lvl="0" indent="-171450" algn="l" rtl="0">
              <a:spcBef>
                <a:spcPts val="0"/>
              </a:spcBef>
              <a:spcAft>
                <a:spcPts val="0"/>
              </a:spcAft>
              <a:buClr>
                <a:schemeClr val="dk1"/>
              </a:buClr>
              <a:buSzPts val="1200"/>
              <a:buChar char="•"/>
            </a:pPr>
            <a:r>
              <a:rPr lang="en-US" i="1"/>
              <a:t>Comment avez-vous adapté votre communication à l'âge et au stade de développement de l'enfant ? </a:t>
            </a:r>
            <a:endParaRPr/>
          </a:p>
          <a:p>
            <a:pPr marL="171450" lvl="0" indent="-171450" algn="l" rtl="0">
              <a:spcBef>
                <a:spcPts val="0"/>
              </a:spcBef>
              <a:spcAft>
                <a:spcPts val="0"/>
              </a:spcAft>
              <a:buClr>
                <a:schemeClr val="dk1"/>
              </a:buClr>
              <a:buSzPts val="1200"/>
              <a:buChar char="•"/>
            </a:pPr>
            <a:r>
              <a:rPr lang="en-US" i="1"/>
              <a:t>Quelles phrases pourraient être utilisées pour expliquer la gestion de cas à une fille de 12 ans comme Amina ?</a:t>
            </a:r>
            <a:endParaRPr i="1"/>
          </a:p>
          <a:p>
            <a:pPr marL="171450" lvl="0" indent="-171450" algn="l" rtl="0">
              <a:spcBef>
                <a:spcPts val="0"/>
              </a:spcBef>
              <a:spcAft>
                <a:spcPts val="0"/>
              </a:spcAft>
              <a:buClr>
                <a:schemeClr val="dk1"/>
              </a:buClr>
              <a:buSzPts val="1200"/>
              <a:buChar char="•"/>
            </a:pPr>
            <a:r>
              <a:rPr lang="en-US" i="1"/>
              <a:t>Comment avez-vous essayé de rassurer la mère d'Amina sur le fait que leurs informations resteront confidentielles ?</a:t>
            </a:r>
            <a:endParaRPr i="1"/>
          </a:p>
          <a:p>
            <a:pPr marL="171450" lvl="0" indent="-171450" algn="l" rtl="0">
              <a:spcBef>
                <a:spcPts val="0"/>
              </a:spcBef>
              <a:spcAft>
                <a:spcPts val="0"/>
              </a:spcAft>
              <a:buClr>
                <a:schemeClr val="dk1"/>
              </a:buClr>
              <a:buSzPts val="1200"/>
              <a:buChar char="•"/>
            </a:pPr>
            <a:r>
              <a:rPr lang="en-US"/>
              <a:t>Révisez et complétez avec les conseils de la diapositive suivante.</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609" name="Google Shape;609;p3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0" name="Google Shape;610;p3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32: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a:t>Complétez avec des exemples tirés du jeu de rôle</a:t>
            </a:r>
            <a:endParaRPr/>
          </a:p>
        </p:txBody>
      </p:sp>
      <p:sp>
        <p:nvSpPr>
          <p:cNvPr id="637" name="Google Shape;637;p3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8" name="Google Shape;638;p3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33: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Est-ce que quelqu'un a des questions ou a besoin d'éclaircissements ?</a:t>
            </a:r>
            <a:endParaRPr/>
          </a:p>
          <a:p>
            <a:pPr marL="171450" lvl="0" indent="-171450" algn="l" rtl="0">
              <a:spcBef>
                <a:spcPts val="0"/>
              </a:spcBef>
              <a:spcAft>
                <a:spcPts val="0"/>
              </a:spcAft>
              <a:buClr>
                <a:schemeClr val="dk1"/>
              </a:buClr>
              <a:buSzPts val="1200"/>
              <a:buChar char="•"/>
            </a:pPr>
            <a:r>
              <a:rPr lang="en-US" i="1"/>
              <a:t>Dans la prochaine session, nous verrons comment enregistrer un cas, y compris les critères d'éligibilité, les critères de priorisation, et le prochain jeu de rôle et le formulaire de gestion de cas. </a:t>
            </a:r>
            <a:endParaRPr i="1"/>
          </a:p>
          <a:p>
            <a:pPr marL="171450" lvl="0"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p:txBody>
      </p:sp>
      <p:sp>
        <p:nvSpPr>
          <p:cNvPr id="663" name="Google Shape;663;p3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4" name="Google Shape;664;p3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34: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SESSION 4 DURÉE : 1h45</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Le cas d'un enfant peut être enregistré après avoir obtenu le consentement éclairé et l'assentiment. </a:t>
            </a:r>
            <a:endParaRPr/>
          </a:p>
          <a:p>
            <a:pPr marL="171450" lvl="0" indent="-171450" algn="l" rtl="0">
              <a:spcBef>
                <a:spcPts val="0"/>
              </a:spcBef>
              <a:spcAft>
                <a:spcPts val="0"/>
              </a:spcAft>
              <a:buClr>
                <a:schemeClr val="dk1"/>
              </a:buClr>
              <a:buSzPts val="1200"/>
              <a:buChar char="•"/>
            </a:pPr>
            <a:r>
              <a:rPr lang="en-US" i="1"/>
              <a:t>Au cours de cette session, nous apprendrons comment réaliser la première étape en enregistrant l'enfant. </a:t>
            </a:r>
            <a:endParaRPr/>
          </a:p>
          <a:p>
            <a:pPr marL="171450" lvl="0" indent="-95250" algn="l" rtl="0">
              <a:spcBef>
                <a:spcPts val="0"/>
              </a:spcBef>
              <a:spcAft>
                <a:spcPts val="0"/>
              </a:spcAft>
              <a:buClr>
                <a:schemeClr val="dk1"/>
              </a:buClr>
              <a:buSzPts val="1200"/>
              <a:buNone/>
            </a:pPr>
            <a:endParaRPr/>
          </a:p>
        </p:txBody>
      </p:sp>
      <p:sp>
        <p:nvSpPr>
          <p:cNvPr id="675" name="Google Shape;675;p3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3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35: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a:t>
            </a:r>
            <a:endParaRPr/>
          </a:p>
          <a:p>
            <a:pPr marL="171450" lvl="0" indent="-171450" algn="l" rtl="0">
              <a:spcBef>
                <a:spcPts val="0"/>
              </a:spcBef>
              <a:spcAft>
                <a:spcPts val="0"/>
              </a:spcAft>
              <a:buClr>
                <a:schemeClr val="dk1"/>
              </a:buClr>
              <a:buSzPts val="1200"/>
              <a:buChar char="•"/>
            </a:pPr>
            <a:r>
              <a:rPr lang="en-US" i="1"/>
              <a:t>Au moment de l'inscription, des informations de base sur l'enfant sont recueillies. </a:t>
            </a:r>
            <a:endParaRPr/>
          </a:p>
          <a:p>
            <a:pPr marL="171450" lvl="0" indent="-171450" algn="l" rtl="0">
              <a:spcBef>
                <a:spcPts val="0"/>
              </a:spcBef>
              <a:spcAft>
                <a:spcPts val="0"/>
              </a:spcAft>
              <a:buClr>
                <a:schemeClr val="dk1"/>
              </a:buClr>
              <a:buSzPts val="1200"/>
              <a:buChar char="•"/>
            </a:pPr>
            <a:r>
              <a:rPr lang="en-US" i="1"/>
              <a:t>Ces informations de base sont utilisées pour 3 raisons :</a:t>
            </a:r>
            <a:endParaRPr/>
          </a:p>
          <a:p>
            <a:pPr marL="628650" lvl="1" indent="-171450" algn="l" rtl="0">
              <a:spcBef>
                <a:spcPts val="0"/>
              </a:spcBef>
              <a:spcAft>
                <a:spcPts val="0"/>
              </a:spcAft>
              <a:buClr>
                <a:schemeClr val="dk1"/>
              </a:buClr>
              <a:buSzPts val="1200"/>
              <a:buChar char="•"/>
            </a:pPr>
            <a:r>
              <a:rPr lang="en-US" i="1"/>
              <a:t>Vérifier l'éligibilité du dossier de l'enfant</a:t>
            </a:r>
            <a:endParaRPr/>
          </a:p>
          <a:p>
            <a:pPr marL="628650" lvl="1" indent="-171450" algn="l" rtl="0">
              <a:spcBef>
                <a:spcPts val="0"/>
              </a:spcBef>
              <a:spcAft>
                <a:spcPts val="0"/>
              </a:spcAft>
              <a:buClr>
                <a:schemeClr val="dk1"/>
              </a:buClr>
              <a:buSzPts val="1200"/>
              <a:buChar char="•"/>
            </a:pPr>
            <a:r>
              <a:rPr lang="en-US" i="1"/>
              <a:t>Niveau de risque du cas de l'enfant</a:t>
            </a:r>
            <a:endParaRPr/>
          </a:p>
          <a:p>
            <a:pPr marL="628650" lvl="1" indent="-171450" algn="l" rtl="0">
              <a:spcBef>
                <a:spcPts val="0"/>
              </a:spcBef>
              <a:spcAft>
                <a:spcPts val="0"/>
              </a:spcAft>
              <a:buClr>
                <a:schemeClr val="dk1"/>
              </a:buClr>
              <a:buSzPts val="1200"/>
              <a:buChar char="•"/>
            </a:pPr>
            <a:r>
              <a:rPr lang="en-US" i="1"/>
              <a:t>S'il y a des besoins urgents qui nécessitent une réponse immédiate </a:t>
            </a:r>
            <a:endParaRPr/>
          </a:p>
          <a:p>
            <a:pPr marL="171450" lvl="0" indent="-171450" algn="l" rtl="0">
              <a:spcBef>
                <a:spcPts val="0"/>
              </a:spcBef>
              <a:spcAft>
                <a:spcPts val="0"/>
              </a:spcAft>
              <a:buClr>
                <a:schemeClr val="dk1"/>
              </a:buClr>
              <a:buSzPts val="1200"/>
              <a:buChar char="•"/>
            </a:pPr>
            <a:r>
              <a:rPr lang="en-US" i="1"/>
              <a:t>Quelles informations de base sont requises au moment de l'inscription ?</a:t>
            </a:r>
            <a:endParaRPr/>
          </a:p>
          <a:p>
            <a:pPr marL="628650" lvl="1" indent="-171450" algn="l" rtl="0">
              <a:spcBef>
                <a:spcPts val="0"/>
              </a:spcBef>
              <a:spcAft>
                <a:spcPts val="0"/>
              </a:spcAft>
              <a:buClr>
                <a:schemeClr val="dk1"/>
              </a:buClr>
              <a:buSzPts val="1200"/>
              <a:buChar char="•"/>
            </a:pPr>
            <a:r>
              <a:rPr lang="en-US"/>
              <a:t>Nom, âge et sexe de l'enfant</a:t>
            </a:r>
            <a:endParaRPr/>
          </a:p>
          <a:p>
            <a:pPr marL="628650" lvl="1" indent="-171450" algn="l" rtl="0">
              <a:spcBef>
                <a:spcPts val="0"/>
              </a:spcBef>
              <a:spcAft>
                <a:spcPts val="0"/>
              </a:spcAft>
              <a:buClr>
                <a:schemeClr val="dk1"/>
              </a:buClr>
              <a:buSzPts val="1200"/>
              <a:buChar char="•"/>
            </a:pPr>
            <a:r>
              <a:rPr lang="en-US"/>
              <a:t>Avec qui l'enfant vit/séjourne (le cas échéant)</a:t>
            </a:r>
            <a:endParaRPr/>
          </a:p>
          <a:p>
            <a:pPr marL="628650" lvl="1" indent="-171450" algn="l" rtl="0">
              <a:spcBef>
                <a:spcPts val="0"/>
              </a:spcBef>
              <a:spcAft>
                <a:spcPts val="0"/>
              </a:spcAft>
              <a:buClr>
                <a:schemeClr val="dk1"/>
              </a:buClr>
              <a:buSzPts val="1200"/>
              <a:buChar char="•"/>
            </a:pPr>
            <a:r>
              <a:rPr lang="en-US"/>
              <a:t>Le lieu de résidence actuel de l'enfant et ses coordonnées</a:t>
            </a:r>
            <a:endParaRPr/>
          </a:p>
          <a:p>
            <a:pPr marL="628650" lvl="1" indent="-171450" algn="l" rtl="0">
              <a:spcBef>
                <a:spcPts val="0"/>
              </a:spcBef>
              <a:spcAft>
                <a:spcPts val="0"/>
              </a:spcAft>
              <a:buClr>
                <a:schemeClr val="dk1"/>
              </a:buClr>
              <a:buSzPts val="1200"/>
              <a:buChar char="•"/>
            </a:pPr>
            <a:r>
              <a:rPr lang="en-US"/>
              <a:t>Date et lieu où ils sont enregistrés</a:t>
            </a:r>
            <a:endParaRPr/>
          </a:p>
          <a:p>
            <a:pPr marL="628650" lvl="1" indent="-171450" algn="l" rtl="0">
              <a:spcBef>
                <a:spcPts val="0"/>
              </a:spcBef>
              <a:spcAft>
                <a:spcPts val="0"/>
              </a:spcAft>
              <a:buClr>
                <a:schemeClr val="dk1"/>
              </a:buClr>
              <a:buSzPts val="1200"/>
              <a:buChar char="•"/>
            </a:pPr>
            <a:r>
              <a:rPr lang="en-US"/>
              <a:t>Préoccupations/besoins initiaux en matière de protection</a:t>
            </a:r>
            <a:endParaRPr i="1"/>
          </a:p>
          <a:p>
            <a:pPr marL="171450" lvl="0" indent="-171450" algn="l" rtl="0">
              <a:spcBef>
                <a:spcPts val="0"/>
              </a:spcBef>
              <a:spcAft>
                <a:spcPts val="0"/>
              </a:spcAft>
              <a:buClr>
                <a:schemeClr val="dk1"/>
              </a:buClr>
              <a:buSzPts val="1200"/>
              <a:buChar char="•"/>
            </a:pPr>
            <a:r>
              <a:rPr lang="en-US"/>
              <a:t>Notez leurs réponses sur un tableau à feuilles mobiles.</a:t>
            </a:r>
            <a:endParaRPr/>
          </a:p>
          <a:p>
            <a:pPr marL="171450" lvl="0" indent="-171450" algn="l" rtl="0">
              <a:spcBef>
                <a:spcPts val="0"/>
              </a:spcBef>
              <a:spcAft>
                <a:spcPts val="0"/>
              </a:spcAft>
              <a:buClr>
                <a:schemeClr val="dk1"/>
              </a:buClr>
              <a:buSzPts val="1200"/>
              <a:buChar char="•"/>
            </a:pPr>
            <a:r>
              <a:rPr lang="en-US"/>
              <a:t>Examiner et compléter leurs réponses</a:t>
            </a:r>
            <a:endParaRPr/>
          </a:p>
        </p:txBody>
      </p:sp>
      <p:sp>
        <p:nvSpPr>
          <p:cNvPr id="681" name="Google Shape;681;p3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2" name="Google Shape;682;p3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p36: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 (15 minutes)</a:t>
            </a:r>
            <a:endParaRPr/>
          </a:p>
          <a:p>
            <a:pPr marL="171450" lvl="0" indent="-171450" algn="l" rtl="0">
              <a:spcBef>
                <a:spcPts val="0"/>
              </a:spcBef>
              <a:spcAft>
                <a:spcPts val="0"/>
              </a:spcAft>
              <a:buClr>
                <a:schemeClr val="dk1"/>
              </a:buClr>
              <a:buSzPts val="1200"/>
              <a:buChar char="•"/>
            </a:pPr>
            <a:r>
              <a:rPr lang="en-US" i="1"/>
              <a:t>La gestion de cas s'adresse aux enfants et à leurs familles qui font face à un problème de protection de l'enfance. </a:t>
            </a:r>
            <a:endParaRPr/>
          </a:p>
          <a:p>
            <a:pPr marL="171450" lvl="0" indent="-171450" algn="l" rtl="0">
              <a:spcBef>
                <a:spcPts val="0"/>
              </a:spcBef>
              <a:spcAft>
                <a:spcPts val="0"/>
              </a:spcAft>
              <a:buClr>
                <a:schemeClr val="dk1"/>
              </a:buClr>
              <a:buSzPts val="1200"/>
              <a:buChar char="•"/>
            </a:pPr>
            <a:r>
              <a:rPr lang="en-US" i="1"/>
              <a:t>Le risque et le problème de protection de l'enfant auquel les enfants sont ou ont été confrontés sont les principaux critères d'éligibilité.</a:t>
            </a:r>
            <a:endParaRPr/>
          </a:p>
          <a:p>
            <a:pPr marL="171450" lvl="0" indent="-171450" algn="l" rtl="0">
              <a:spcBef>
                <a:spcPts val="0"/>
              </a:spcBef>
              <a:spcAft>
                <a:spcPts val="0"/>
              </a:spcAft>
              <a:buClr>
                <a:schemeClr val="dk1"/>
              </a:buClr>
              <a:buSzPts val="1200"/>
              <a:buChar char="•"/>
            </a:pPr>
            <a:r>
              <a:rPr lang="en-US" i="1"/>
              <a:t>Quelles sont les préoccupations en matière de protection de l'enfance ?</a:t>
            </a:r>
            <a:endParaRPr/>
          </a:p>
          <a:p>
            <a:pPr marL="171450" lvl="0" indent="-171450" algn="l" rtl="0">
              <a:spcBef>
                <a:spcPts val="0"/>
              </a:spcBef>
              <a:spcAft>
                <a:spcPts val="0"/>
              </a:spcAft>
              <a:buClr>
                <a:schemeClr val="dk1"/>
              </a:buClr>
              <a:buSzPts val="1200"/>
              <a:buChar char="•"/>
            </a:pPr>
            <a:r>
              <a:rPr lang="en-US"/>
              <a:t>Notez leurs réponses sur un tableau à feuilles mobiles.</a:t>
            </a:r>
            <a:endParaRPr/>
          </a:p>
          <a:p>
            <a:pPr marL="171450" lvl="0" indent="-171450" algn="l" rtl="0">
              <a:spcBef>
                <a:spcPts val="0"/>
              </a:spcBef>
              <a:spcAft>
                <a:spcPts val="0"/>
              </a:spcAft>
              <a:buClr>
                <a:schemeClr val="dk1"/>
              </a:buClr>
              <a:buSzPts val="1200"/>
              <a:buChar char="•"/>
            </a:pPr>
            <a:r>
              <a:rPr lang="en-US"/>
              <a:t>Revoir et compléter avec la diapositive suivante</a:t>
            </a:r>
            <a:endParaRPr/>
          </a:p>
        </p:txBody>
      </p:sp>
      <p:sp>
        <p:nvSpPr>
          <p:cNvPr id="707" name="Google Shape;707;p3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8" name="Google Shape;708;p3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37: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150"/>
              <a:buNone/>
            </a:pPr>
            <a:r>
              <a:rPr lang="en-US" sz="1150" b="1"/>
              <a:t>EXPLICATION</a:t>
            </a:r>
            <a:endParaRPr/>
          </a:p>
          <a:p>
            <a:pPr marL="171450" lvl="0" indent="-171450" algn="l" rtl="0">
              <a:spcBef>
                <a:spcPts val="0"/>
              </a:spcBef>
              <a:spcAft>
                <a:spcPts val="0"/>
              </a:spcAft>
              <a:buClr>
                <a:schemeClr val="dk1"/>
              </a:buClr>
              <a:buSzPts val="1150"/>
              <a:buChar char="•"/>
            </a:pPr>
            <a:r>
              <a:rPr lang="en-US" sz="1150" i="1"/>
              <a:t>La gestion des cas répond aux besoins des enfants qui risquent de subir des dommages et de ceux qui ont subi des dommages.</a:t>
            </a:r>
            <a:endParaRPr/>
          </a:p>
          <a:p>
            <a:pPr marL="171450" lvl="0" indent="-171450" algn="l" rtl="0">
              <a:spcBef>
                <a:spcPts val="0"/>
              </a:spcBef>
              <a:spcAft>
                <a:spcPts val="0"/>
              </a:spcAft>
              <a:buClr>
                <a:schemeClr val="dk1"/>
              </a:buClr>
              <a:buSzPts val="1150"/>
              <a:buChar char="•"/>
            </a:pPr>
            <a:r>
              <a:rPr lang="en-US" sz="1150" i="1"/>
              <a:t>Elle veille à ce que les enfants reçoivent un soutien approprié, systématique et opportun pour minimiser l'impact négatif des abus, de la violence, de la négligence et de l'exploitation. </a:t>
            </a:r>
            <a:endParaRPr/>
          </a:p>
          <a:p>
            <a:pPr marL="171450" lvl="0" indent="-171450" algn="l" rtl="0">
              <a:spcBef>
                <a:spcPts val="0"/>
              </a:spcBef>
              <a:spcAft>
                <a:spcPts val="0"/>
              </a:spcAft>
              <a:buClr>
                <a:schemeClr val="dk1"/>
              </a:buClr>
              <a:buSzPts val="1150"/>
              <a:buChar char="•"/>
            </a:pPr>
            <a:r>
              <a:rPr lang="en-US" sz="1150"/>
              <a:t>Guidez les participants vers les </a:t>
            </a:r>
            <a:r>
              <a:rPr lang="en-US" sz="1150" b="1"/>
              <a:t>pages 102-106 du manuel : Formulaire d'inscription.</a:t>
            </a:r>
            <a:endParaRPr/>
          </a:p>
          <a:p>
            <a:pPr marL="171450" lvl="0" indent="-171450" algn="l" rtl="0">
              <a:spcBef>
                <a:spcPts val="0"/>
              </a:spcBef>
              <a:spcAft>
                <a:spcPts val="0"/>
              </a:spcAft>
              <a:buClr>
                <a:schemeClr val="dk1"/>
              </a:buClr>
              <a:buSzPts val="1150"/>
              <a:buChar char="•"/>
            </a:pPr>
            <a:r>
              <a:rPr lang="en-US" sz="1150"/>
              <a:t>Demandez à un volontaire de lire les problèmes de protection de l'enfant énumérés dans le formulaire (</a:t>
            </a:r>
            <a:r>
              <a:rPr lang="en-US" sz="1150" b="1"/>
              <a:t>Cahier de travail, page 106</a:t>
            </a:r>
            <a:r>
              <a:rPr lang="en-US" sz="1150"/>
              <a:t>).</a:t>
            </a:r>
            <a:endParaRPr/>
          </a:p>
          <a:p>
            <a:pPr marL="628650" lvl="1" indent="-171450" algn="l" rtl="0">
              <a:spcBef>
                <a:spcPts val="0"/>
              </a:spcBef>
              <a:spcAft>
                <a:spcPts val="0"/>
              </a:spcAft>
              <a:buClr>
                <a:schemeClr val="dk1"/>
              </a:buClr>
              <a:buSzPts val="1150"/>
              <a:buChar char="•"/>
            </a:pPr>
            <a:r>
              <a:rPr lang="en-US" sz="1150" i="1"/>
              <a:t>Ces problèmes de protection augmentent considérablement le risque de préjudice.</a:t>
            </a:r>
            <a:endParaRPr/>
          </a:p>
          <a:p>
            <a:pPr marL="171450" lvl="0" indent="-171450" algn="l" rtl="0">
              <a:spcBef>
                <a:spcPts val="0"/>
              </a:spcBef>
              <a:spcAft>
                <a:spcPts val="0"/>
              </a:spcAft>
              <a:buClr>
                <a:schemeClr val="dk1"/>
              </a:buClr>
              <a:buSzPts val="1150"/>
              <a:buChar char="•"/>
            </a:pPr>
            <a:r>
              <a:rPr lang="en-US" sz="1150" i="1"/>
              <a:t>Quelqu'un a-t-il des questions ou des précisions à apporter ?</a:t>
            </a:r>
            <a:endParaRPr/>
          </a:p>
          <a:p>
            <a:pPr marL="0" lvl="0" indent="0" algn="l" rtl="0">
              <a:spcBef>
                <a:spcPts val="0"/>
              </a:spcBef>
              <a:spcAft>
                <a:spcPts val="0"/>
              </a:spcAft>
              <a:buClr>
                <a:schemeClr val="dk1"/>
              </a:buClr>
              <a:buSzPts val="1150"/>
              <a:buNone/>
            </a:pPr>
            <a:endParaRPr sz="1150" i="0"/>
          </a:p>
          <a:p>
            <a:pPr marL="0" marR="0" lvl="0" indent="0" algn="l" rtl="0">
              <a:lnSpc>
                <a:spcPct val="100000"/>
              </a:lnSpc>
              <a:spcBef>
                <a:spcPts val="0"/>
              </a:spcBef>
              <a:spcAft>
                <a:spcPts val="0"/>
              </a:spcAft>
              <a:buClr>
                <a:schemeClr val="dk1"/>
              </a:buClr>
              <a:buSzPts val="1150"/>
              <a:buFont typeface="Arial"/>
              <a:buNone/>
            </a:pPr>
            <a:r>
              <a:rPr lang="en-US" sz="1150" b="1"/>
              <a:t>EXPLICATION</a:t>
            </a:r>
            <a:endParaRPr sz="1150" i="0"/>
          </a:p>
          <a:p>
            <a:pPr marL="171450" lvl="0" indent="-171450" algn="l" rtl="0">
              <a:spcBef>
                <a:spcPts val="0"/>
              </a:spcBef>
              <a:spcAft>
                <a:spcPts val="0"/>
              </a:spcAft>
              <a:buClr>
                <a:schemeClr val="dk1"/>
              </a:buClr>
              <a:buSzPts val="1150"/>
              <a:buChar char="•"/>
            </a:pPr>
            <a:r>
              <a:rPr lang="en-US" sz="1150" i="0"/>
              <a:t>Discutez des critères d'éligibilité</a:t>
            </a:r>
            <a:endParaRPr/>
          </a:p>
          <a:p>
            <a:pPr marL="628650" lvl="1" indent="-171450" algn="l" rtl="0">
              <a:spcBef>
                <a:spcPts val="0"/>
              </a:spcBef>
              <a:spcAft>
                <a:spcPts val="0"/>
              </a:spcAft>
              <a:buClr>
                <a:schemeClr val="dk1"/>
              </a:buClr>
              <a:buSzPts val="1150"/>
              <a:buChar char="•"/>
            </a:pPr>
            <a:r>
              <a:rPr lang="en-US" sz="1150" i="0"/>
              <a:t>Notez l'un des critères suggérés par les participants. </a:t>
            </a:r>
            <a:endParaRPr/>
          </a:p>
          <a:p>
            <a:pPr marL="628650" lvl="1" indent="-171450" algn="l" rtl="0">
              <a:spcBef>
                <a:spcPts val="0"/>
              </a:spcBef>
              <a:spcAft>
                <a:spcPts val="0"/>
              </a:spcAft>
              <a:buClr>
                <a:schemeClr val="dk1"/>
              </a:buClr>
              <a:buSzPts val="1150"/>
              <a:buChar char="•"/>
            </a:pPr>
            <a:r>
              <a:rPr lang="en-US" sz="1150" i="0"/>
              <a:t>Expliquer tout terme nouveau ou potentiellement déroutant.</a:t>
            </a:r>
            <a:endParaRPr sz="1150" i="0"/>
          </a:p>
          <a:p>
            <a:pPr marL="628650" lvl="1" indent="-171450" algn="l" rtl="0">
              <a:spcBef>
                <a:spcPts val="0"/>
              </a:spcBef>
              <a:spcAft>
                <a:spcPts val="0"/>
              </a:spcAft>
              <a:buClr>
                <a:schemeClr val="dk1"/>
              </a:buClr>
              <a:buSzPts val="1150"/>
              <a:buChar char="•"/>
            </a:pPr>
            <a:r>
              <a:rPr lang="en-US" sz="1150" i="0"/>
              <a:t>Clarifier si les participants ne comprennent pas la signification de certains critères ou pourquoi ils sont des critères pour la gestion des cas de protection de l'enfance.</a:t>
            </a:r>
            <a:endParaRPr sz="1150" i="0"/>
          </a:p>
          <a:p>
            <a:pPr marL="171450" lvl="0" indent="-171450" algn="l" rtl="0">
              <a:spcBef>
                <a:spcPts val="0"/>
              </a:spcBef>
              <a:spcAft>
                <a:spcPts val="0"/>
              </a:spcAft>
              <a:buClr>
                <a:schemeClr val="dk1"/>
              </a:buClr>
              <a:buSzPts val="1150"/>
              <a:buChar char="•"/>
            </a:pPr>
            <a:r>
              <a:rPr lang="en-US" sz="1150" i="1"/>
              <a:t>En tant qu'gestionnaire de cas, vous devez être attentif au fait que la situation d'un enfant constitue ou non un cas de protection de l'enfance lié à un ou plusieurs problèmes de protection. </a:t>
            </a:r>
            <a:endParaRPr sz="1150" i="1"/>
          </a:p>
          <a:p>
            <a:pPr marL="171450" lvl="0" indent="-171450" algn="l" rtl="0">
              <a:spcBef>
                <a:spcPts val="0"/>
              </a:spcBef>
              <a:spcAft>
                <a:spcPts val="0"/>
              </a:spcAft>
              <a:buClr>
                <a:schemeClr val="dk1"/>
              </a:buClr>
              <a:buSzPts val="1150"/>
              <a:buChar char="•"/>
            </a:pPr>
            <a:r>
              <a:rPr lang="en-US" sz="1150" i="1"/>
              <a:t>Quels problèmes peuvent être causés si les gestionnaires de cas ne savent pas quels cas leur agence soutient ? </a:t>
            </a:r>
            <a:endParaRPr sz="1150" i="1"/>
          </a:p>
          <a:p>
            <a:pPr marL="628650" lvl="1" indent="-171450" algn="l" rtl="0">
              <a:spcBef>
                <a:spcPts val="0"/>
              </a:spcBef>
              <a:spcAft>
                <a:spcPts val="0"/>
              </a:spcAft>
              <a:buClr>
                <a:schemeClr val="dk1"/>
              </a:buClr>
              <a:buSzPts val="1150"/>
              <a:buChar char="•"/>
            </a:pPr>
            <a:r>
              <a:rPr lang="en-US" sz="1150" i="0"/>
              <a:t>L'enregistrement d'un trop grand nombre de cas surcharge les gestionnaires de cas et le système.</a:t>
            </a:r>
            <a:endParaRPr sz="1150" i="0"/>
          </a:p>
          <a:p>
            <a:pPr marL="628650" lvl="1" indent="-171450" algn="l" rtl="0">
              <a:spcBef>
                <a:spcPts val="0"/>
              </a:spcBef>
              <a:spcAft>
                <a:spcPts val="0"/>
              </a:spcAft>
              <a:buClr>
                <a:schemeClr val="dk1"/>
              </a:buClr>
              <a:buSzPts val="1150"/>
              <a:buChar char="•"/>
            </a:pPr>
            <a:r>
              <a:rPr lang="en-US" sz="1150" i="0"/>
              <a:t>Il est difficile d'identifier les enfants qui ont réellement besoin d'une gestion de cas.</a:t>
            </a:r>
            <a:endParaRPr/>
          </a:p>
          <a:p>
            <a:pPr marL="628650" lvl="1" indent="-171450" algn="l" rtl="0">
              <a:spcBef>
                <a:spcPts val="0"/>
              </a:spcBef>
              <a:spcAft>
                <a:spcPts val="0"/>
              </a:spcAft>
              <a:buClr>
                <a:schemeClr val="dk1"/>
              </a:buClr>
              <a:buSzPts val="1150"/>
              <a:buChar char="•"/>
            </a:pPr>
            <a:r>
              <a:rPr lang="en-US" sz="1150" i="0"/>
              <a:t>Incompréhension de la communauté et des autres agences quant à ce que vous faites, etc.</a:t>
            </a:r>
            <a:endParaRPr sz="1150" i="1"/>
          </a:p>
          <a:p>
            <a:pPr marL="171450" lvl="0" indent="-171450" algn="l" rtl="0">
              <a:spcBef>
                <a:spcPts val="0"/>
              </a:spcBef>
              <a:spcAft>
                <a:spcPts val="0"/>
              </a:spcAft>
              <a:buClr>
                <a:schemeClr val="dk1"/>
              </a:buClr>
              <a:buSzPts val="1150"/>
              <a:buChar char="•"/>
            </a:pPr>
            <a:r>
              <a:rPr lang="en-US" sz="1150" i="1"/>
              <a:t>L'objectif des critères d'éligibilité est de sélectionner les cas pour vérifier qu'ils répondent aux critères des services de gestion de cas.</a:t>
            </a:r>
            <a:endParaRPr/>
          </a:p>
          <a:p>
            <a:pPr marL="628650" lvl="1" indent="-171450" algn="l" rtl="0">
              <a:spcBef>
                <a:spcPts val="0"/>
              </a:spcBef>
              <a:spcAft>
                <a:spcPts val="0"/>
              </a:spcAft>
              <a:buClr>
                <a:schemeClr val="dk1"/>
              </a:buClr>
              <a:buSzPts val="1150"/>
              <a:buChar char="•"/>
            </a:pPr>
            <a:r>
              <a:rPr lang="en-US" sz="1150" i="1"/>
              <a:t>Ceci est particulièrement important lorsqu'il y a un grand nombre d'enfants qui ont besoin d'aide. </a:t>
            </a:r>
            <a:endParaRPr sz="1150" i="1"/>
          </a:p>
          <a:p>
            <a:pPr marL="628650" lvl="1" indent="-171450" algn="l" rtl="0">
              <a:spcBef>
                <a:spcPts val="0"/>
              </a:spcBef>
              <a:spcAft>
                <a:spcPts val="0"/>
              </a:spcAft>
              <a:buClr>
                <a:schemeClr val="dk1"/>
              </a:buClr>
              <a:buSzPts val="1150"/>
              <a:buChar char="•"/>
            </a:pPr>
            <a:r>
              <a:rPr lang="en-US" sz="1150" i="1"/>
              <a:t>Assurez-vous que les autres prestataires de services connaissent vos critères d'éligibilité afin qu'ils ne vous adressent pas des cas que vous ne pouvez pas accepter.</a:t>
            </a:r>
            <a:endParaRPr/>
          </a:p>
          <a:p>
            <a:pPr marL="171450" marR="0" lvl="0" indent="-171450" algn="l" rtl="0">
              <a:lnSpc>
                <a:spcPct val="100000"/>
              </a:lnSpc>
              <a:spcBef>
                <a:spcPts val="0"/>
              </a:spcBef>
              <a:spcAft>
                <a:spcPts val="0"/>
              </a:spcAft>
              <a:buClr>
                <a:schemeClr val="dk1"/>
              </a:buClr>
              <a:buSzPts val="1150"/>
              <a:buFont typeface="Arial"/>
              <a:buChar char="•"/>
            </a:pPr>
            <a:r>
              <a:rPr lang="en-US" sz="1150" i="1"/>
              <a:t>Nous allons maintenant examiner de plus près le risque de protection de l'enfant, basé sur l'interaction entre les forces, les vulnérabilités et les soins et le soutien reçus par l'enfant. </a:t>
            </a:r>
            <a:endParaRPr sz="1150" i="1"/>
          </a:p>
          <a:p>
            <a:pPr marL="171450" lvl="0" indent="-98425" algn="l" rtl="0">
              <a:spcBef>
                <a:spcPts val="0"/>
              </a:spcBef>
              <a:spcAft>
                <a:spcPts val="0"/>
              </a:spcAft>
              <a:buClr>
                <a:schemeClr val="dk1"/>
              </a:buClr>
              <a:buSzPts val="1150"/>
              <a:buNone/>
            </a:pPr>
            <a:endParaRPr sz="1150" i="1"/>
          </a:p>
        </p:txBody>
      </p:sp>
      <p:sp>
        <p:nvSpPr>
          <p:cNvPr id="718" name="Google Shape;718;p3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9" name="Google Shape;719;p3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38: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dirty="0"/>
              <a:t>EXPLICATION</a:t>
            </a:r>
            <a:endParaRPr dirty="0"/>
          </a:p>
          <a:p>
            <a:pPr marL="171450" lvl="0" indent="-171450" algn="l" rtl="0">
              <a:spcBef>
                <a:spcPts val="0"/>
              </a:spcBef>
              <a:spcAft>
                <a:spcPts val="0"/>
              </a:spcAft>
              <a:buClr>
                <a:schemeClr val="dk1"/>
              </a:buClr>
              <a:buSzPts val="1200"/>
              <a:buChar char="•"/>
            </a:pPr>
            <a:r>
              <a:rPr lang="en-US" i="1" dirty="0"/>
              <a:t>Les enfants </a:t>
            </a:r>
            <a:r>
              <a:rPr lang="en-US" i="1" dirty="0" err="1"/>
              <a:t>vivront</a:t>
            </a:r>
            <a:r>
              <a:rPr lang="en-US" i="1" dirty="0"/>
              <a:t> </a:t>
            </a:r>
            <a:r>
              <a:rPr lang="en-US" i="1" dirty="0" err="1"/>
              <a:t>différemment</a:t>
            </a:r>
            <a:r>
              <a:rPr lang="en-US" i="1" dirty="0"/>
              <a:t> les </a:t>
            </a:r>
            <a:r>
              <a:rPr lang="en-US" i="1" dirty="0" err="1"/>
              <a:t>problèmes</a:t>
            </a:r>
            <a:r>
              <a:rPr lang="en-US" i="1" dirty="0"/>
              <a:t> de protection </a:t>
            </a:r>
            <a:r>
              <a:rPr lang="en-US" i="1" dirty="0" err="1"/>
              <a:t>en</a:t>
            </a:r>
            <a:r>
              <a:rPr lang="en-US" i="1" dirty="0"/>
              <a:t> </a:t>
            </a:r>
            <a:r>
              <a:rPr lang="en-US" i="1" dirty="0" err="1"/>
              <a:t>fonction</a:t>
            </a:r>
            <a:r>
              <a:rPr lang="en-US" i="1" dirty="0"/>
              <a:t> de </a:t>
            </a:r>
            <a:r>
              <a:rPr lang="en-US" i="1" dirty="0" err="1"/>
              <a:t>leurs</a:t>
            </a:r>
            <a:r>
              <a:rPr lang="en-US" i="1" dirty="0"/>
              <a:t> </a:t>
            </a:r>
            <a:r>
              <a:rPr lang="en-US" i="1" dirty="0" err="1"/>
              <a:t>autres</a:t>
            </a:r>
            <a:r>
              <a:rPr lang="en-US" i="1" dirty="0"/>
              <a:t> </a:t>
            </a:r>
            <a:r>
              <a:rPr lang="en-US" i="1" dirty="0" err="1"/>
              <a:t>caractéristiques</a:t>
            </a:r>
            <a:r>
              <a:rPr lang="en-US" i="1" dirty="0"/>
              <a:t> (forces et </a:t>
            </a:r>
            <a:r>
              <a:rPr lang="en-US" i="1" dirty="0" err="1"/>
              <a:t>vulnérabilités</a:t>
            </a:r>
            <a:r>
              <a:rPr lang="en-US" i="1" dirty="0"/>
              <a:t>) et des </a:t>
            </a:r>
            <a:r>
              <a:rPr lang="en-US" i="1" dirty="0" err="1"/>
              <a:t>soins</a:t>
            </a:r>
            <a:r>
              <a:rPr lang="en-US" i="1" dirty="0"/>
              <a:t> et du </a:t>
            </a:r>
            <a:r>
              <a:rPr lang="en-US" i="1" dirty="0" err="1"/>
              <a:t>soutien</a:t>
            </a:r>
            <a:r>
              <a:rPr lang="en-US" i="1" dirty="0"/>
              <a:t> </a:t>
            </a:r>
            <a:r>
              <a:rPr lang="en-US" i="1" dirty="0" err="1"/>
              <a:t>qu'ils</a:t>
            </a:r>
            <a:r>
              <a:rPr lang="en-US" i="1" dirty="0"/>
              <a:t> </a:t>
            </a:r>
            <a:r>
              <a:rPr lang="en-US" i="1" dirty="0" err="1"/>
              <a:t>reçoivent</a:t>
            </a:r>
            <a:r>
              <a:rPr lang="en-US" i="1" dirty="0"/>
              <a:t>. </a:t>
            </a:r>
            <a:endParaRPr dirty="0"/>
          </a:p>
          <a:p>
            <a:pPr marL="171450" lvl="0" indent="-171450" algn="l" rtl="0">
              <a:spcBef>
                <a:spcPts val="0"/>
              </a:spcBef>
              <a:spcAft>
                <a:spcPts val="0"/>
              </a:spcAft>
              <a:buClr>
                <a:schemeClr val="dk1"/>
              </a:buClr>
              <a:buSzPts val="1200"/>
              <a:buChar char="•"/>
            </a:pPr>
            <a:r>
              <a:rPr lang="en-US" i="1" dirty="0" err="1"/>
              <a:t>Lors</a:t>
            </a:r>
            <a:r>
              <a:rPr lang="en-US" i="1" dirty="0"/>
              <a:t> de </a:t>
            </a:r>
            <a:r>
              <a:rPr lang="en-US" i="1" dirty="0" err="1"/>
              <a:t>l'analyse</a:t>
            </a:r>
            <a:r>
              <a:rPr lang="en-US" i="1" dirty="0"/>
              <a:t> d'un </a:t>
            </a:r>
            <a:r>
              <a:rPr lang="en-US" i="1" dirty="0" err="1"/>
              <a:t>risque</a:t>
            </a:r>
            <a:r>
              <a:rPr lang="en-US" i="1" dirty="0"/>
              <a:t> de protection de </a:t>
            </a:r>
            <a:r>
              <a:rPr lang="en-US" i="1" dirty="0" err="1"/>
              <a:t>l'enfance</a:t>
            </a:r>
            <a:r>
              <a:rPr lang="en-US" i="1" dirty="0"/>
              <a:t>, il </a:t>
            </a:r>
            <a:r>
              <a:rPr lang="en-US" i="1" dirty="0" err="1"/>
              <a:t>convient</a:t>
            </a:r>
            <a:r>
              <a:rPr lang="en-US" i="1" dirty="0"/>
              <a:t> de prendre </a:t>
            </a:r>
            <a:r>
              <a:rPr lang="en-US" i="1" dirty="0" err="1"/>
              <a:t>en</a:t>
            </a:r>
            <a:r>
              <a:rPr lang="en-US" i="1" dirty="0"/>
              <a:t> </a:t>
            </a:r>
            <a:r>
              <a:rPr lang="en-US" i="1" dirty="0" err="1"/>
              <a:t>compte</a:t>
            </a:r>
            <a:r>
              <a:rPr lang="en-US" i="1" dirty="0"/>
              <a:t> à la </a:t>
            </a:r>
            <a:r>
              <a:rPr lang="en-US" i="1" dirty="0" err="1"/>
              <a:t>fois</a:t>
            </a:r>
            <a:r>
              <a:rPr lang="en-US" i="1" dirty="0"/>
              <a:t> les </a:t>
            </a:r>
            <a:r>
              <a:rPr lang="en-US" i="1" dirty="0" err="1"/>
              <a:t>facteurs</a:t>
            </a:r>
            <a:r>
              <a:rPr lang="en-US" i="1" dirty="0"/>
              <a:t> de </a:t>
            </a:r>
            <a:r>
              <a:rPr lang="en-US" i="1" dirty="0" err="1"/>
              <a:t>risque</a:t>
            </a:r>
            <a:r>
              <a:rPr lang="en-US" i="1" dirty="0"/>
              <a:t> (</a:t>
            </a:r>
            <a:r>
              <a:rPr lang="en-US" i="1" dirty="0" err="1"/>
              <a:t>vulnérabilités</a:t>
            </a:r>
            <a:r>
              <a:rPr lang="en-US" i="1" dirty="0"/>
              <a:t> et </a:t>
            </a:r>
            <a:r>
              <a:rPr lang="en-US" i="1" dirty="0" err="1"/>
              <a:t>préoccupations</a:t>
            </a:r>
            <a:r>
              <a:rPr lang="en-US" i="1" dirty="0"/>
              <a:t> </a:t>
            </a:r>
            <a:r>
              <a:rPr lang="en-US" i="1" dirty="0" err="1"/>
              <a:t>en</a:t>
            </a:r>
            <a:r>
              <a:rPr lang="en-US" i="1" dirty="0"/>
              <a:t> matière de protection de </a:t>
            </a:r>
            <a:r>
              <a:rPr lang="en-US" i="1" dirty="0" err="1"/>
              <a:t>l'enfance</a:t>
            </a:r>
            <a:r>
              <a:rPr lang="en-US" i="1" dirty="0"/>
              <a:t>) et les </a:t>
            </a:r>
            <a:r>
              <a:rPr lang="en-US" i="1" dirty="0" err="1"/>
              <a:t>facteurs</a:t>
            </a:r>
            <a:r>
              <a:rPr lang="en-US" i="1" dirty="0"/>
              <a:t> de protection (forces, </a:t>
            </a:r>
            <a:r>
              <a:rPr lang="en-US" i="1" dirty="0" err="1"/>
              <a:t>soins</a:t>
            </a:r>
            <a:r>
              <a:rPr lang="en-US" i="1" dirty="0"/>
              <a:t> et </a:t>
            </a:r>
            <a:r>
              <a:rPr lang="en-US" i="1" dirty="0" err="1"/>
              <a:t>soutien</a:t>
            </a:r>
            <a:r>
              <a:rPr lang="en-US" i="1" dirty="0"/>
              <a:t>).</a:t>
            </a:r>
            <a:endParaRPr dirty="0"/>
          </a:p>
          <a:p>
            <a:pPr marL="171450" lvl="0" indent="-171450" algn="l" rtl="0">
              <a:spcBef>
                <a:spcPts val="0"/>
              </a:spcBef>
              <a:spcAft>
                <a:spcPts val="0"/>
              </a:spcAft>
              <a:buClr>
                <a:schemeClr val="dk1"/>
              </a:buClr>
              <a:buSzPts val="1200"/>
              <a:buChar char="•"/>
            </a:pPr>
            <a:r>
              <a:rPr lang="en-US" i="1" dirty="0" err="1"/>
              <a:t>Voyons</a:t>
            </a:r>
            <a:r>
              <a:rPr lang="en-US" i="1" dirty="0"/>
              <a:t> </a:t>
            </a:r>
            <a:r>
              <a:rPr lang="en-US" i="1" dirty="0" err="1"/>
              <a:t>ce</a:t>
            </a:r>
            <a:r>
              <a:rPr lang="en-US" i="1" dirty="0"/>
              <a:t> </a:t>
            </a:r>
            <a:r>
              <a:rPr lang="en-US" i="1" dirty="0" err="1"/>
              <a:t>modèle</a:t>
            </a:r>
            <a:r>
              <a:rPr lang="en-US" i="1" dirty="0"/>
              <a:t> qui </a:t>
            </a:r>
            <a:r>
              <a:rPr lang="en-US" i="1" dirty="0" err="1"/>
              <a:t>permet</a:t>
            </a:r>
            <a:r>
              <a:rPr lang="en-US" i="1" dirty="0"/>
              <a:t> de </a:t>
            </a:r>
            <a:r>
              <a:rPr lang="en-US" i="1" dirty="0" err="1"/>
              <a:t>visualiser</a:t>
            </a:r>
            <a:r>
              <a:rPr lang="en-US" i="1" dirty="0"/>
              <a:t> les </a:t>
            </a:r>
            <a:r>
              <a:rPr lang="en-US" i="1" dirty="0" err="1"/>
              <a:t>risques</a:t>
            </a:r>
            <a:r>
              <a:rPr lang="en-US" i="1" dirty="0"/>
              <a:t>.</a:t>
            </a:r>
            <a:endParaRPr dirty="0"/>
          </a:p>
          <a:p>
            <a:pPr marL="171450" lvl="0" indent="-171450" algn="l" rtl="0">
              <a:spcBef>
                <a:spcPts val="0"/>
              </a:spcBef>
              <a:spcAft>
                <a:spcPts val="0"/>
              </a:spcAft>
              <a:buClr>
                <a:schemeClr val="dk1"/>
              </a:buClr>
              <a:buSzPts val="1200"/>
              <a:buChar char="•"/>
            </a:pPr>
            <a:r>
              <a:rPr lang="en-US" i="1" dirty="0"/>
              <a:t>Le </a:t>
            </a:r>
            <a:r>
              <a:rPr lang="en-US" i="1" dirty="0" err="1"/>
              <a:t>modèle</a:t>
            </a:r>
            <a:r>
              <a:rPr lang="en-US" i="1" dirty="0"/>
              <a:t> de </a:t>
            </a:r>
            <a:r>
              <a:rPr lang="en-US" i="1" dirty="0" err="1"/>
              <a:t>risque</a:t>
            </a:r>
            <a:r>
              <a:rPr lang="en-US" i="1" dirty="0"/>
              <a:t> </a:t>
            </a:r>
            <a:r>
              <a:rPr lang="en-US" i="1" dirty="0" err="1"/>
              <a:t>visualisé</a:t>
            </a:r>
            <a:r>
              <a:rPr lang="en-US" i="1" dirty="0"/>
              <a:t> :</a:t>
            </a:r>
            <a:endParaRPr dirty="0"/>
          </a:p>
          <a:p>
            <a:pPr marL="628650" lvl="1" indent="-171450" algn="l" rtl="0">
              <a:spcBef>
                <a:spcPts val="0"/>
              </a:spcBef>
              <a:spcAft>
                <a:spcPts val="0"/>
              </a:spcAft>
              <a:buClr>
                <a:schemeClr val="dk1"/>
              </a:buClr>
              <a:buSzPts val="1200"/>
              <a:buChar char="•"/>
            </a:pPr>
            <a:r>
              <a:rPr lang="en-US" i="1" dirty="0" err="1"/>
              <a:t>L'enfant</a:t>
            </a:r>
            <a:r>
              <a:rPr lang="en-US" i="1" dirty="0"/>
              <a:t> au milieu </a:t>
            </a:r>
            <a:r>
              <a:rPr lang="en-US" i="1" dirty="0" err="1"/>
              <a:t>essaie</a:t>
            </a:r>
            <a:r>
              <a:rPr lang="en-US" i="1" dirty="0"/>
              <a:t> de </a:t>
            </a:r>
            <a:r>
              <a:rPr lang="en-US" i="1" dirty="0" err="1"/>
              <a:t>rester</a:t>
            </a:r>
            <a:r>
              <a:rPr lang="en-US" i="1" dirty="0"/>
              <a:t> </a:t>
            </a:r>
            <a:r>
              <a:rPr lang="en-US" i="1" dirty="0" err="1"/>
              <a:t>debout</a:t>
            </a:r>
            <a:r>
              <a:rPr lang="en-US" i="1" dirty="0"/>
              <a:t>.</a:t>
            </a:r>
            <a:endParaRPr dirty="0"/>
          </a:p>
          <a:p>
            <a:pPr marL="628650" lvl="1" indent="-171450" algn="l" rtl="0">
              <a:spcBef>
                <a:spcPts val="0"/>
              </a:spcBef>
              <a:spcAft>
                <a:spcPts val="0"/>
              </a:spcAft>
              <a:buClr>
                <a:schemeClr val="dk1"/>
              </a:buClr>
              <a:buSzPts val="1200"/>
              <a:buChar char="•"/>
            </a:pPr>
            <a:r>
              <a:rPr lang="en-US" i="1" dirty="0"/>
              <a:t>Les </a:t>
            </a:r>
            <a:r>
              <a:rPr lang="en-US" i="1" dirty="0" err="1"/>
              <a:t>facteurs</a:t>
            </a:r>
            <a:r>
              <a:rPr lang="en-US" i="1" dirty="0"/>
              <a:t> de </a:t>
            </a:r>
            <a:r>
              <a:rPr lang="en-US" i="1" dirty="0" err="1"/>
              <a:t>risque</a:t>
            </a:r>
            <a:r>
              <a:rPr lang="en-US" i="1" dirty="0"/>
              <a:t> </a:t>
            </a:r>
            <a:r>
              <a:rPr lang="en-US" i="1" dirty="0" err="1"/>
              <a:t>tels</a:t>
            </a:r>
            <a:r>
              <a:rPr lang="en-US" i="1" dirty="0"/>
              <a:t> que les </a:t>
            </a:r>
            <a:r>
              <a:rPr lang="en-US" i="1" dirty="0" err="1"/>
              <a:t>vulnérabilités</a:t>
            </a:r>
            <a:r>
              <a:rPr lang="en-US" i="1" dirty="0"/>
              <a:t> et les </a:t>
            </a:r>
            <a:r>
              <a:rPr lang="en-US" i="1" dirty="0" err="1"/>
              <a:t>problèmes</a:t>
            </a:r>
            <a:r>
              <a:rPr lang="en-US" i="1" dirty="0"/>
              <a:t> de protection de </a:t>
            </a:r>
            <a:r>
              <a:rPr lang="en-US" i="1" dirty="0" err="1"/>
              <a:t>l'enfance</a:t>
            </a:r>
            <a:r>
              <a:rPr lang="en-US" i="1" dirty="0"/>
              <a:t> </a:t>
            </a:r>
            <a:r>
              <a:rPr lang="en-US" i="1" dirty="0" err="1"/>
              <a:t>pèsent</a:t>
            </a:r>
            <a:r>
              <a:rPr lang="en-US" i="1" dirty="0"/>
              <a:t> sur </a:t>
            </a:r>
            <a:r>
              <a:rPr lang="en-US" i="1" dirty="0" err="1"/>
              <a:t>eux</a:t>
            </a:r>
            <a:r>
              <a:rPr lang="en-US" i="1" dirty="0"/>
              <a:t>. Les </a:t>
            </a:r>
            <a:r>
              <a:rPr lang="en-US" i="1" dirty="0" err="1"/>
              <a:t>facteurs</a:t>
            </a:r>
            <a:r>
              <a:rPr lang="en-US" i="1" dirty="0"/>
              <a:t> de </a:t>
            </a:r>
            <a:r>
              <a:rPr lang="en-US" i="1" dirty="0" err="1"/>
              <a:t>risque</a:t>
            </a:r>
            <a:r>
              <a:rPr lang="en-US" i="1" dirty="0"/>
              <a:t> </a:t>
            </a:r>
            <a:r>
              <a:rPr lang="en-US" i="1" dirty="0" err="1"/>
              <a:t>sont</a:t>
            </a:r>
            <a:r>
              <a:rPr lang="en-US" i="1" dirty="0"/>
              <a:t> </a:t>
            </a:r>
            <a:r>
              <a:rPr lang="en-US" i="1" dirty="0" err="1"/>
              <a:t>cumulatifs</a:t>
            </a:r>
            <a:r>
              <a:rPr lang="en-US" i="1" dirty="0"/>
              <a:t>, plus il y a de </a:t>
            </a:r>
            <a:r>
              <a:rPr lang="en-US" i="1" dirty="0" err="1"/>
              <a:t>facteurs</a:t>
            </a:r>
            <a:r>
              <a:rPr lang="en-US" i="1" dirty="0"/>
              <a:t> de </a:t>
            </a:r>
            <a:r>
              <a:rPr lang="en-US" i="1" dirty="0" err="1"/>
              <a:t>risque</a:t>
            </a:r>
            <a:r>
              <a:rPr lang="en-US" i="1" dirty="0"/>
              <a:t>, plus le </a:t>
            </a:r>
            <a:r>
              <a:rPr lang="en-US" i="1" dirty="0" err="1"/>
              <a:t>risque</a:t>
            </a:r>
            <a:r>
              <a:rPr lang="en-US" i="1" dirty="0"/>
              <a:t> </a:t>
            </a:r>
            <a:r>
              <a:rPr lang="en-US" i="1" dirty="0" err="1"/>
              <a:t>est</a:t>
            </a:r>
            <a:r>
              <a:rPr lang="en-US" i="1" dirty="0"/>
              <a:t> </a:t>
            </a:r>
            <a:r>
              <a:rPr lang="en-US" i="1" dirty="0" err="1"/>
              <a:t>élevé</a:t>
            </a:r>
            <a:r>
              <a:rPr lang="en-US" i="1" dirty="0"/>
              <a:t>.</a:t>
            </a:r>
            <a:endParaRPr dirty="0"/>
          </a:p>
          <a:p>
            <a:pPr marL="628650" lvl="1" indent="-171450" algn="l" rtl="0">
              <a:spcBef>
                <a:spcPts val="0"/>
              </a:spcBef>
              <a:spcAft>
                <a:spcPts val="0"/>
              </a:spcAft>
              <a:buClr>
                <a:schemeClr val="dk1"/>
              </a:buClr>
              <a:buSzPts val="1200"/>
              <a:buChar char="•"/>
            </a:pPr>
            <a:r>
              <a:rPr lang="en-US" i="1" dirty="0"/>
              <a:t>Les </a:t>
            </a:r>
            <a:r>
              <a:rPr lang="en-US" i="1" dirty="0" err="1"/>
              <a:t>facteurs</a:t>
            </a:r>
            <a:r>
              <a:rPr lang="en-US" i="1" dirty="0"/>
              <a:t> de protection, </a:t>
            </a:r>
            <a:r>
              <a:rPr lang="en-US" i="1" dirty="0" err="1"/>
              <a:t>tels</a:t>
            </a:r>
            <a:r>
              <a:rPr lang="en-US" i="1" dirty="0"/>
              <a:t> que les forces, les </a:t>
            </a:r>
            <a:r>
              <a:rPr lang="en-US" i="1" dirty="0" err="1"/>
              <a:t>soins</a:t>
            </a:r>
            <a:r>
              <a:rPr lang="en-US" i="1" dirty="0"/>
              <a:t> et le </a:t>
            </a:r>
            <a:r>
              <a:rPr lang="en-US" i="1" dirty="0" err="1"/>
              <a:t>soutien</a:t>
            </a:r>
            <a:r>
              <a:rPr lang="en-US" i="1" dirty="0"/>
              <a:t>, </a:t>
            </a:r>
            <a:r>
              <a:rPr lang="en-US" i="1" dirty="0" err="1"/>
              <a:t>aident</a:t>
            </a:r>
            <a:r>
              <a:rPr lang="en-US" i="1" dirty="0"/>
              <a:t> </a:t>
            </a:r>
            <a:r>
              <a:rPr lang="en-US" i="1" dirty="0" err="1"/>
              <a:t>l'enfant</a:t>
            </a:r>
            <a:r>
              <a:rPr lang="en-US" i="1" dirty="0"/>
              <a:t> à </a:t>
            </a:r>
            <a:r>
              <a:rPr lang="en-US" i="1" dirty="0" err="1"/>
              <a:t>rester</a:t>
            </a:r>
            <a:r>
              <a:rPr lang="en-US" i="1" dirty="0"/>
              <a:t> </a:t>
            </a:r>
            <a:r>
              <a:rPr lang="en-US" i="1" dirty="0" err="1"/>
              <a:t>debout</a:t>
            </a:r>
            <a:r>
              <a:rPr lang="en-US" i="1" dirty="0"/>
              <a:t>, à supporter le </a:t>
            </a:r>
            <a:r>
              <a:rPr lang="en-US" i="1" dirty="0" err="1"/>
              <a:t>poids</a:t>
            </a:r>
            <a:r>
              <a:rPr lang="en-US" i="1" dirty="0"/>
              <a:t> que les </a:t>
            </a:r>
            <a:r>
              <a:rPr lang="en-US" i="1" dirty="0" err="1"/>
              <a:t>facteurs</a:t>
            </a:r>
            <a:r>
              <a:rPr lang="en-US" i="1" dirty="0"/>
              <a:t> de </a:t>
            </a:r>
            <a:r>
              <a:rPr lang="en-US" i="1" dirty="0" err="1"/>
              <a:t>risque</a:t>
            </a:r>
            <a:r>
              <a:rPr lang="en-US" i="1" dirty="0"/>
              <a:t> </a:t>
            </a:r>
            <a:r>
              <a:rPr lang="en-US" i="1" dirty="0" err="1"/>
              <a:t>pourraient</a:t>
            </a:r>
            <a:r>
              <a:rPr lang="en-US" i="1" dirty="0"/>
              <a:t> faire </a:t>
            </a:r>
            <a:r>
              <a:rPr lang="en-US" i="1" dirty="0" err="1"/>
              <a:t>peser</a:t>
            </a:r>
            <a:r>
              <a:rPr lang="en-US" i="1" dirty="0"/>
              <a:t> sur </a:t>
            </a:r>
            <a:r>
              <a:rPr lang="en-US" i="1" dirty="0" err="1"/>
              <a:t>lui</a:t>
            </a:r>
            <a:r>
              <a:rPr lang="en-US" i="1" dirty="0"/>
              <a:t>.</a:t>
            </a:r>
            <a:endParaRPr dirty="0"/>
          </a:p>
        </p:txBody>
      </p:sp>
      <p:sp>
        <p:nvSpPr>
          <p:cNvPr id="731" name="Google Shape;731;p3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2" name="Google Shape;732;p3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39: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marR="0" lvl="0" indent="-171450" algn="l" rtl="0">
              <a:lnSpc>
                <a:spcPct val="100000"/>
              </a:lnSpc>
              <a:spcBef>
                <a:spcPts val="0"/>
              </a:spcBef>
              <a:spcAft>
                <a:spcPts val="0"/>
              </a:spcAft>
              <a:buClr>
                <a:schemeClr val="dk1"/>
              </a:buClr>
              <a:buSzPts val="1200"/>
              <a:buChar char="•"/>
            </a:pPr>
            <a:r>
              <a:rPr lang="en-US"/>
              <a:t>Adaptez les niveaux de risque pour qu'ils correspondent aux POS dans votre contexte local (c'est-à-dire faible, moyen, élevé, 0-4, etc.). </a:t>
            </a:r>
            <a:endParaRPr/>
          </a:p>
          <a:p>
            <a:pPr marL="171450" marR="0" lvl="0" indent="-171450" algn="l" rtl="0">
              <a:lnSpc>
                <a:spcPct val="100000"/>
              </a:lnSpc>
              <a:spcBef>
                <a:spcPts val="0"/>
              </a:spcBef>
              <a:spcAft>
                <a:spcPts val="0"/>
              </a:spcAft>
              <a:buClr>
                <a:schemeClr val="dk1"/>
              </a:buClr>
              <a:buSzPts val="1200"/>
              <a:buChar char="•"/>
            </a:pPr>
            <a:r>
              <a:rPr lang="en-US"/>
              <a:t>Modifier la diapositive et le classeur selon les besoins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Le niveau de risque, c'est-à-dire la probabilité qu'un enfant subisse un préjudice, peut être qualifié de élevé, moyen ou faible.</a:t>
            </a:r>
            <a:endParaRPr/>
          </a:p>
          <a:p>
            <a:pPr marL="628650" lvl="1" indent="-171450" algn="l" rtl="0">
              <a:spcBef>
                <a:spcPts val="0"/>
              </a:spcBef>
              <a:spcAft>
                <a:spcPts val="0"/>
              </a:spcAft>
              <a:buClr>
                <a:schemeClr val="dk1"/>
              </a:buClr>
              <a:buSzPts val="1200"/>
              <a:buChar char="•"/>
            </a:pPr>
            <a:r>
              <a:rPr lang="en-US" i="1"/>
              <a:t>Ces étiquettes indiquent l'urgence et les délais d'exécution de chaque étape du processus de gestion des cas sont indiqués dans la POS.</a:t>
            </a:r>
            <a:endParaRPr/>
          </a:p>
          <a:p>
            <a:pPr marL="628650" lvl="1" indent="-171450" algn="l" rtl="0">
              <a:spcBef>
                <a:spcPts val="0"/>
              </a:spcBef>
              <a:spcAft>
                <a:spcPts val="0"/>
              </a:spcAft>
              <a:buClr>
                <a:schemeClr val="dk1"/>
              </a:buClr>
              <a:buSzPts val="1200"/>
              <a:buChar char="•"/>
            </a:pPr>
            <a:r>
              <a:rPr lang="en-US" i="1"/>
              <a:t>Pour chaque niveau de risque, un calendrier des étapes de la gestion des cas a été élaboré. Les cas présentant un risque élevé de préjudice nécessitent une réponse immédiate et doivent être traités en priorité par rapport aux cas présentant un faible risque de préjudice. </a:t>
            </a:r>
            <a:endParaRPr/>
          </a:p>
          <a:p>
            <a:pPr marL="628650" lvl="1" indent="-171450" algn="l" rtl="0">
              <a:spcBef>
                <a:spcPts val="0"/>
              </a:spcBef>
              <a:spcAft>
                <a:spcPts val="0"/>
              </a:spcAft>
              <a:buClr>
                <a:schemeClr val="dk1"/>
              </a:buClr>
              <a:buSzPts val="1200"/>
              <a:buChar char="•"/>
            </a:pPr>
            <a:r>
              <a:rPr lang="en-US" i="1"/>
              <a:t>Par exemple, l'évaluation du cas d'un enfant doit être achevée dans les 48 heures si le risque d'atteinte est élevé, alors que le gestionnaire de cas dispose d'une semaine pour les enfants présentant un risque moyen.</a:t>
            </a:r>
            <a:endParaRPr/>
          </a:p>
        </p:txBody>
      </p:sp>
      <p:sp>
        <p:nvSpPr>
          <p:cNvPr id="789" name="Google Shape;789;p3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3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a:t>Rappelez aux participants :</a:t>
            </a:r>
            <a:endParaRPr/>
          </a:p>
          <a:p>
            <a:pPr marL="628650" lvl="1" indent="-171450" algn="l" rtl="0">
              <a:spcBef>
                <a:spcPts val="0"/>
              </a:spcBef>
              <a:spcAft>
                <a:spcPts val="0"/>
              </a:spcAft>
              <a:buClr>
                <a:schemeClr val="dk1"/>
              </a:buClr>
              <a:buSzPts val="1200"/>
              <a:buChar char="•"/>
            </a:pPr>
            <a:r>
              <a:rPr lang="en-US"/>
              <a:t>Le contrat d'apprentissage </a:t>
            </a:r>
            <a:endParaRPr/>
          </a:p>
          <a:p>
            <a:pPr marL="628650" lvl="1" indent="-171450" algn="l" rtl="0">
              <a:spcBef>
                <a:spcPts val="0"/>
              </a:spcBef>
              <a:spcAft>
                <a:spcPts val="0"/>
              </a:spcAft>
              <a:buClr>
                <a:schemeClr val="dk1"/>
              </a:buClr>
              <a:buSzPts val="1200"/>
              <a:buChar char="•"/>
            </a:pPr>
            <a:r>
              <a:rPr lang="en-US"/>
              <a:t>Tout ce qui concerne l'intendance (par exemple, les pauses, l'emplacement des toilettes, etc.)</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120" name="Google Shape;120;p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p40: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marR="0" lvl="0" indent="-171450" algn="l" rtl="0">
              <a:lnSpc>
                <a:spcPct val="100000"/>
              </a:lnSpc>
              <a:spcBef>
                <a:spcPts val="0"/>
              </a:spcBef>
              <a:spcAft>
                <a:spcPts val="0"/>
              </a:spcAft>
              <a:buClr>
                <a:schemeClr val="dk1"/>
              </a:buClr>
              <a:buSzPts val="1200"/>
              <a:buChar char="•"/>
            </a:pPr>
            <a:r>
              <a:rPr lang="en-US"/>
              <a:t>Adaptez les niveaux de risque pour qu'ils correspondent aux POS dans votre contexte local (c'est-à-dire faible, moyen, élevé, 0-4, etc.).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Présenter la diapositive (le cas de Selim) </a:t>
            </a:r>
            <a:endParaRPr/>
          </a:p>
          <a:p>
            <a:pPr marL="171450" marR="0" lvl="0" indent="-171450" algn="l" rtl="0">
              <a:lnSpc>
                <a:spcPct val="100000"/>
              </a:lnSpc>
              <a:spcBef>
                <a:spcPts val="0"/>
              </a:spcBef>
              <a:spcAft>
                <a:spcPts val="0"/>
              </a:spcAft>
              <a:buClr>
                <a:schemeClr val="dk1"/>
              </a:buClr>
              <a:buSzPts val="1200"/>
              <a:buFont typeface="Arial"/>
              <a:buChar char="•"/>
            </a:pPr>
            <a:r>
              <a:rPr lang="en-US" i="1"/>
              <a:t>Prendre en compte les facteurs de risque et de protection. Quel est le niveau de risque de cet enfant ?</a:t>
            </a:r>
            <a:endParaRPr/>
          </a:p>
          <a:p>
            <a:pPr marL="628650" lvl="1" indent="-171450" algn="l" rtl="0">
              <a:spcBef>
                <a:spcPts val="0"/>
              </a:spcBef>
              <a:spcAft>
                <a:spcPts val="0"/>
              </a:spcAft>
              <a:buClr>
                <a:schemeClr val="dk1"/>
              </a:buClr>
              <a:buSzPts val="1200"/>
              <a:buChar char="•"/>
            </a:pPr>
            <a:r>
              <a:rPr lang="en-US"/>
              <a:t>Le niveau de risque est faible</a:t>
            </a:r>
            <a:endParaRPr/>
          </a:p>
        </p:txBody>
      </p:sp>
      <p:sp>
        <p:nvSpPr>
          <p:cNvPr id="818" name="Google Shape;818;p4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9" name="Google Shape;819;p4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p41: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marR="0" lvl="0" indent="-171450" algn="l" rtl="0">
              <a:lnSpc>
                <a:spcPct val="100000"/>
              </a:lnSpc>
              <a:spcBef>
                <a:spcPts val="0"/>
              </a:spcBef>
              <a:spcAft>
                <a:spcPts val="0"/>
              </a:spcAft>
              <a:buClr>
                <a:schemeClr val="dk1"/>
              </a:buClr>
              <a:buSzPts val="1200"/>
              <a:buChar char="•"/>
            </a:pPr>
            <a:r>
              <a:rPr lang="en-US"/>
              <a:t>Adaptez les niveaux de risque pour qu'ils correspondent aux POS dans votre contexte local (c'est-à-dire faible, moyen, élevé, 0-4, etc.).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Présenter la diapositive (le cas de Maimona) </a:t>
            </a:r>
            <a:endParaRPr/>
          </a:p>
          <a:p>
            <a:pPr marL="171450" marR="0" lvl="0" indent="-171450" algn="l" rtl="0">
              <a:lnSpc>
                <a:spcPct val="100000"/>
              </a:lnSpc>
              <a:spcBef>
                <a:spcPts val="0"/>
              </a:spcBef>
              <a:spcAft>
                <a:spcPts val="0"/>
              </a:spcAft>
              <a:buClr>
                <a:schemeClr val="dk1"/>
              </a:buClr>
              <a:buSzPts val="1200"/>
              <a:buFont typeface="Arial"/>
              <a:buChar char="•"/>
            </a:pPr>
            <a:r>
              <a:rPr lang="en-US" i="1"/>
              <a:t>Prendre en compte les facteurs de risque et de protection. Quel est le niveau de risque de cet enfant ?</a:t>
            </a:r>
            <a:endParaRPr/>
          </a:p>
          <a:p>
            <a:pPr marL="628650" lvl="1" indent="-171450" algn="l" rtl="0">
              <a:spcBef>
                <a:spcPts val="0"/>
              </a:spcBef>
              <a:spcAft>
                <a:spcPts val="0"/>
              </a:spcAft>
              <a:buClr>
                <a:schemeClr val="dk1"/>
              </a:buClr>
              <a:buSzPts val="1200"/>
              <a:buChar char="•"/>
            </a:pPr>
            <a:r>
              <a:rPr lang="en-US"/>
              <a:t>Le niveau de risque est élevé</a:t>
            </a:r>
            <a:endParaRPr/>
          </a:p>
          <a:p>
            <a:pPr marL="171450" lvl="0" indent="-171450" algn="l" rtl="0">
              <a:spcBef>
                <a:spcPts val="0"/>
              </a:spcBef>
              <a:spcAft>
                <a:spcPts val="0"/>
              </a:spcAft>
              <a:buClr>
                <a:schemeClr val="dk1"/>
              </a:buClr>
              <a:buSzPts val="1200"/>
              <a:buChar char="•"/>
            </a:pPr>
            <a:r>
              <a:rPr lang="en-US" i="1"/>
              <a:t>La situation de ces deux enfants est très différente en termes de facteurs de risque et de protection.</a:t>
            </a:r>
            <a:endParaRPr/>
          </a:p>
          <a:p>
            <a:pPr marL="628650" lvl="1" indent="-171450" algn="l" rtl="0">
              <a:spcBef>
                <a:spcPts val="0"/>
              </a:spcBef>
              <a:spcAft>
                <a:spcPts val="0"/>
              </a:spcAft>
              <a:buClr>
                <a:schemeClr val="dk1"/>
              </a:buClr>
              <a:buSzPts val="1200"/>
              <a:buChar char="•"/>
            </a:pPr>
            <a:r>
              <a:rPr lang="en-US" i="1"/>
              <a:t>Un enfant à "faible risque" de subir un préjudice.</a:t>
            </a:r>
            <a:endParaRPr/>
          </a:p>
          <a:p>
            <a:pPr marL="628650" lvl="1" indent="-171450" algn="l" rtl="0">
              <a:spcBef>
                <a:spcPts val="0"/>
              </a:spcBef>
              <a:spcAft>
                <a:spcPts val="0"/>
              </a:spcAft>
              <a:buClr>
                <a:schemeClr val="dk1"/>
              </a:buClr>
              <a:buSzPts val="1200"/>
              <a:buChar char="•"/>
            </a:pPr>
            <a:r>
              <a:rPr lang="en-US" i="1"/>
              <a:t>Un enfant à risque élevé de subir des dommages.</a:t>
            </a:r>
            <a:endParaRPr i="1"/>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883" name="Google Shape;883;p4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4" name="Google Shape;884;p4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p42: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marR="0" lvl="0" indent="-171450" algn="l" rtl="0">
              <a:lnSpc>
                <a:spcPct val="100000"/>
              </a:lnSpc>
              <a:spcBef>
                <a:spcPts val="0"/>
              </a:spcBef>
              <a:spcAft>
                <a:spcPts val="0"/>
              </a:spcAft>
              <a:buClr>
                <a:schemeClr val="dk1"/>
              </a:buClr>
              <a:buSzPts val="1200"/>
              <a:buChar char="•"/>
            </a:pPr>
            <a:r>
              <a:rPr lang="en-US"/>
              <a:t>Adaptez les niveaux de risque pour qu'ils correspondent aux POS dans votre contexte local (c'est-à-dire faible, moyen, élevé, 0-4, etc.).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Présenter la diapositive (le cas de Khalid)</a:t>
            </a:r>
            <a:endParaRPr/>
          </a:p>
          <a:p>
            <a:pPr marL="171450" marR="0" lvl="0" indent="-171450" algn="l" rtl="0">
              <a:lnSpc>
                <a:spcPct val="100000"/>
              </a:lnSpc>
              <a:spcBef>
                <a:spcPts val="0"/>
              </a:spcBef>
              <a:spcAft>
                <a:spcPts val="0"/>
              </a:spcAft>
              <a:buClr>
                <a:schemeClr val="dk1"/>
              </a:buClr>
              <a:buSzPts val="1200"/>
              <a:buFont typeface="Arial"/>
              <a:buChar char="•"/>
            </a:pPr>
            <a:r>
              <a:rPr lang="en-US" i="1"/>
              <a:t>Prendre en compte les facteurs de risque et de protection. Quel est le niveau de risque de cet enfant ?</a:t>
            </a:r>
            <a:endParaRPr/>
          </a:p>
          <a:p>
            <a:pPr marL="628650" lvl="1" indent="-171450" algn="l" rtl="0">
              <a:spcBef>
                <a:spcPts val="0"/>
              </a:spcBef>
              <a:spcAft>
                <a:spcPts val="0"/>
              </a:spcAft>
              <a:buClr>
                <a:schemeClr val="dk1"/>
              </a:buClr>
              <a:buSzPts val="1200"/>
              <a:buChar char="•"/>
            </a:pPr>
            <a:r>
              <a:rPr lang="en-US"/>
              <a:t>Le niveau de risque est faible</a:t>
            </a:r>
            <a:endParaRPr/>
          </a:p>
        </p:txBody>
      </p:sp>
      <p:sp>
        <p:nvSpPr>
          <p:cNvPr id="959" name="Google Shape;959;p4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0" name="Google Shape;960;p4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43: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marR="0" lvl="0" indent="-171450" algn="l" rtl="0">
              <a:lnSpc>
                <a:spcPct val="100000"/>
              </a:lnSpc>
              <a:spcBef>
                <a:spcPts val="0"/>
              </a:spcBef>
              <a:spcAft>
                <a:spcPts val="0"/>
              </a:spcAft>
              <a:buClr>
                <a:schemeClr val="dk1"/>
              </a:buClr>
              <a:buSzPts val="1200"/>
              <a:buChar char="•"/>
            </a:pPr>
            <a:r>
              <a:rPr lang="en-US"/>
              <a:t>Adaptez les niveaux de risque pour qu'ils correspondent aux POS dans votre contexte local (c'est-à-dire faible, moyen, élevé, 0-4, etc.). </a:t>
            </a:r>
            <a:endParaRPr/>
          </a:p>
          <a:p>
            <a:pPr marL="0" marR="0" lvl="0" indent="0" algn="l" rtl="0">
              <a:lnSpc>
                <a:spcPct val="100000"/>
              </a:lnSpc>
              <a:spcBef>
                <a:spcPts val="0"/>
              </a:spcBef>
              <a:spcAft>
                <a:spcPts val="0"/>
              </a:spcAft>
              <a:buClr>
                <a:schemeClr val="dk1"/>
              </a:buClr>
              <a:buSzPts val="1200"/>
              <a:buFont typeface="Arial"/>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Nous allons maintenant essayer d'analyser le risque du cas d'Amina sur la base des informations fournies dans les deux scénarios de jeu de rôle.</a:t>
            </a:r>
            <a:endParaRPr/>
          </a:p>
          <a:p>
            <a:pPr marL="171450" marR="0" lvl="0" indent="-171450" algn="l" rtl="0">
              <a:lnSpc>
                <a:spcPct val="100000"/>
              </a:lnSpc>
              <a:spcBef>
                <a:spcPts val="0"/>
              </a:spcBef>
              <a:spcAft>
                <a:spcPts val="0"/>
              </a:spcAft>
              <a:buClr>
                <a:schemeClr val="dk1"/>
              </a:buClr>
              <a:buSzPts val="1200"/>
              <a:buFont typeface="Arial"/>
              <a:buChar char="•"/>
            </a:pPr>
            <a:r>
              <a:rPr lang="en-US" i="0"/>
              <a:t>Répartissez les participants en 4 groupes </a:t>
            </a:r>
            <a:endParaRPr/>
          </a:p>
          <a:p>
            <a:pPr marL="171450" marR="0" lvl="0" indent="-171450" algn="l" rtl="0">
              <a:lnSpc>
                <a:spcPct val="100000"/>
              </a:lnSpc>
              <a:spcBef>
                <a:spcPts val="0"/>
              </a:spcBef>
              <a:spcAft>
                <a:spcPts val="0"/>
              </a:spcAft>
              <a:buClr>
                <a:schemeClr val="dk1"/>
              </a:buClr>
              <a:buSzPts val="1200"/>
              <a:buFont typeface="Arial"/>
              <a:buChar char="•"/>
            </a:pPr>
            <a:r>
              <a:rPr lang="en-US"/>
              <a:t>Guidez les participants vers les </a:t>
            </a:r>
            <a:r>
              <a:rPr lang="en-US" b="1"/>
              <a:t>pages 107-108 du manuel : Étude de cas - évaluation initiale.</a:t>
            </a:r>
            <a:endParaRPr/>
          </a:p>
          <a:p>
            <a:pPr marL="171450" lvl="0" indent="-171450" algn="l" rtl="0">
              <a:spcBef>
                <a:spcPts val="0"/>
              </a:spcBef>
              <a:spcAft>
                <a:spcPts val="0"/>
              </a:spcAft>
              <a:buClr>
                <a:schemeClr val="dk1"/>
              </a:buClr>
              <a:buSzPts val="1200"/>
              <a:buChar char="•"/>
            </a:pPr>
            <a:r>
              <a:rPr lang="en-US" i="1"/>
              <a:t>Dans vos groupes :</a:t>
            </a:r>
            <a:endParaRPr/>
          </a:p>
          <a:p>
            <a:pPr marL="628650" lvl="1" indent="-171450" algn="l" rtl="0">
              <a:spcBef>
                <a:spcPts val="0"/>
              </a:spcBef>
              <a:spcAft>
                <a:spcPts val="0"/>
              </a:spcAft>
              <a:buClr>
                <a:schemeClr val="dk1"/>
              </a:buClr>
              <a:buSzPts val="1200"/>
              <a:buChar char="•"/>
            </a:pPr>
            <a:r>
              <a:rPr lang="en-US" i="1"/>
              <a:t>Lisez les deux scénarios de jeu de rôle et les informations supplémentaires </a:t>
            </a:r>
            <a:endParaRPr/>
          </a:p>
          <a:p>
            <a:pPr marL="628650" lvl="1" indent="-171450" algn="l" rtl="0">
              <a:spcBef>
                <a:spcPts val="0"/>
              </a:spcBef>
              <a:spcAft>
                <a:spcPts val="0"/>
              </a:spcAft>
              <a:buClr>
                <a:schemeClr val="dk1"/>
              </a:buClr>
              <a:buSzPts val="1200"/>
              <a:buChar char="•"/>
            </a:pPr>
            <a:r>
              <a:rPr lang="en-US" i="1"/>
              <a:t>Mettez en évidence les informations qui sont pertinentes pour l'analyse des risques d'Amina.</a:t>
            </a:r>
            <a:endParaRPr/>
          </a:p>
          <a:p>
            <a:pPr marL="628650" lvl="1" indent="-171450" algn="l" rtl="0">
              <a:spcBef>
                <a:spcPts val="0"/>
              </a:spcBef>
              <a:spcAft>
                <a:spcPts val="0"/>
              </a:spcAft>
              <a:buClr>
                <a:schemeClr val="dk1"/>
              </a:buClr>
              <a:buSzPts val="1200"/>
              <a:buChar char="•"/>
            </a:pPr>
            <a:r>
              <a:rPr lang="en-US" i="1"/>
              <a:t>Remplissez le modèle, en énumérant les vulnérabilités, les problèmes de protection de l'enfance, les forces et les soins et l'assistance pour le cas d'Amina. </a:t>
            </a:r>
            <a:endParaRPr/>
          </a:p>
          <a:p>
            <a:pPr marL="171450" marR="0" lvl="0" indent="-171450" algn="l" rtl="0">
              <a:lnSpc>
                <a:spcPct val="100000"/>
              </a:lnSpc>
              <a:spcBef>
                <a:spcPts val="0"/>
              </a:spcBef>
              <a:spcAft>
                <a:spcPts val="0"/>
              </a:spcAft>
              <a:buClr>
                <a:schemeClr val="dk1"/>
              </a:buClr>
              <a:buSzPts val="1200"/>
              <a:buFont typeface="Arial"/>
              <a:buChar char="•"/>
            </a:pPr>
            <a:r>
              <a:rPr lang="en-US" i="1"/>
              <a:t>Lors de l'évaluation initiale, nous ne disposons que des informations de base, d'autres informations seront recueillies au cours de la phase d'évaluation. </a:t>
            </a:r>
            <a:endParaRPr/>
          </a:p>
          <a:p>
            <a:pPr marL="171450" marR="0" lvl="0" indent="-171450" algn="l" rtl="0">
              <a:lnSpc>
                <a:spcPct val="100000"/>
              </a:lnSpc>
              <a:spcBef>
                <a:spcPts val="0"/>
              </a:spcBef>
              <a:spcAft>
                <a:spcPts val="0"/>
              </a:spcAft>
              <a:buClr>
                <a:schemeClr val="dk1"/>
              </a:buClr>
              <a:buSzPts val="1200"/>
              <a:buFont typeface="Arial"/>
              <a:buChar char="•"/>
            </a:pPr>
            <a:r>
              <a:rPr lang="en-US" i="1"/>
              <a:t>Ne remplissez que les facteurs qui sont mentionnés dans les scénarios. N'inventez pas et ne supposez pas de facteurs !</a:t>
            </a:r>
            <a:endParaRPr b="1" i="1"/>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DE GROUPE (10 minutes)</a:t>
            </a:r>
            <a:endParaRPr/>
          </a:p>
          <a:p>
            <a:pPr marL="171450" marR="0" lvl="0" indent="-171450" algn="l" rtl="0">
              <a:lnSpc>
                <a:spcPct val="100000"/>
              </a:lnSpc>
              <a:spcBef>
                <a:spcPts val="0"/>
              </a:spcBef>
              <a:spcAft>
                <a:spcPts val="0"/>
              </a:spcAft>
              <a:buClr>
                <a:schemeClr val="dk1"/>
              </a:buClr>
              <a:buSzPts val="1200"/>
              <a:buChar char="•"/>
            </a:pPr>
            <a:r>
              <a:rPr lang="en-US"/>
              <a:t>Pendant que les participants travaillent, dessinez le modèle sur un tableau de papier.</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DISCUSSION PLÉNIÈRE (20 minutes)</a:t>
            </a:r>
            <a:endParaRPr/>
          </a:p>
          <a:p>
            <a:pPr marL="171450" marR="0" lvl="0" indent="-171450" algn="l" rtl="0">
              <a:lnSpc>
                <a:spcPct val="100000"/>
              </a:lnSpc>
              <a:spcBef>
                <a:spcPts val="0"/>
              </a:spcBef>
              <a:spcAft>
                <a:spcPts val="0"/>
              </a:spcAft>
              <a:buClr>
                <a:schemeClr val="dk1"/>
              </a:buClr>
              <a:buSzPts val="1200"/>
              <a:buFont typeface="Arial"/>
              <a:buChar char="•"/>
            </a:pPr>
            <a:r>
              <a:rPr lang="en-US"/>
              <a:t>Si vous divisez les participants en 4 groupes, chaque groupe peut présenter l'un des éléments de l'analyse des risques (1, forces, 2, soins et soutien, 3, vulnérabilités, 4, préoccupations en matière de protection).</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a:p>
        </p:txBody>
      </p:sp>
      <p:sp>
        <p:nvSpPr>
          <p:cNvPr id="1030" name="Google Shape;1030;p4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1" name="Google Shape;1031;p4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6"/>
        <p:cNvGrpSpPr/>
        <p:nvPr/>
      </p:nvGrpSpPr>
      <p:grpSpPr>
        <a:xfrm>
          <a:off x="0" y="0"/>
          <a:ext cx="0" cy="0"/>
          <a:chOff x="0" y="0"/>
          <a:chExt cx="0" cy="0"/>
        </a:xfrm>
      </p:grpSpPr>
      <p:sp>
        <p:nvSpPr>
          <p:cNvPr id="1067" name="Google Shape;1067;p44:notes"/>
          <p:cNvSpPr txBox="1">
            <a:spLocks noGrp="1"/>
          </p:cNvSpPr>
          <p:nvPr>
            <p:ph type="body" idx="1"/>
          </p:nvPr>
        </p:nvSpPr>
        <p:spPr>
          <a:xfrm>
            <a:off x="477838" y="460375"/>
            <a:ext cx="6143625" cy="9211334"/>
          </a:xfrm>
          <a:prstGeom prst="rect">
            <a:avLst/>
          </a:prstGeom>
          <a:noFill/>
          <a:ln>
            <a:noFill/>
          </a:ln>
        </p:spPr>
        <p:txBody>
          <a:bodyPr spcFirstLastPara="1" wrap="square" lIns="99025" tIns="49500" rIns="99025" bIns="49500" anchor="t" anchorCtr="0">
            <a:noAutofit/>
          </a:bodyPr>
          <a:lstStyle/>
          <a:p>
            <a:pPr marL="171450" lvl="0" indent="-171450" algn="l" rtl="0">
              <a:spcBef>
                <a:spcPts val="0"/>
              </a:spcBef>
              <a:spcAft>
                <a:spcPts val="0"/>
              </a:spcAft>
              <a:buClr>
                <a:schemeClr val="dk1"/>
              </a:buClr>
              <a:buSzPts val="1200"/>
              <a:buChar char="•"/>
            </a:pPr>
            <a:r>
              <a:rPr lang="en-US"/>
              <a:t>Demandez à un volontaire de chaque groupe de :</a:t>
            </a:r>
            <a:endParaRPr/>
          </a:p>
          <a:p>
            <a:pPr marL="628650" lvl="1" indent="-171450" algn="l" rtl="0">
              <a:spcBef>
                <a:spcPts val="0"/>
              </a:spcBef>
              <a:spcAft>
                <a:spcPts val="0"/>
              </a:spcAft>
              <a:buClr>
                <a:schemeClr val="dk1"/>
              </a:buClr>
              <a:buSzPts val="1200"/>
              <a:buChar char="•"/>
            </a:pPr>
            <a:r>
              <a:rPr lang="en-US"/>
              <a:t>Partager les facteurs de protection qu'ils ont identifiés (séparer les forces des soins et de l'assistance) ou les facteurs de risque (problèmes de protection de l'enfance). </a:t>
            </a:r>
            <a:endParaRPr/>
          </a:p>
          <a:p>
            <a:pPr marL="628650" lvl="1" indent="-171450" algn="l" rtl="0">
              <a:spcBef>
                <a:spcPts val="0"/>
              </a:spcBef>
              <a:spcAft>
                <a:spcPts val="0"/>
              </a:spcAft>
              <a:buClr>
                <a:schemeClr val="dk1"/>
              </a:buClr>
              <a:buSzPts val="1200"/>
              <a:buChar char="•"/>
            </a:pPr>
            <a:r>
              <a:rPr lang="en-US"/>
              <a:t>Écrivez-les sur le tableau à feuilles mobiles</a:t>
            </a:r>
            <a:endParaRPr/>
          </a:p>
          <a:p>
            <a:pPr marL="171450" lvl="0" indent="-171450" algn="l" rtl="0">
              <a:spcBef>
                <a:spcPts val="0"/>
              </a:spcBef>
              <a:spcAft>
                <a:spcPts val="0"/>
              </a:spcAft>
              <a:buClr>
                <a:schemeClr val="dk1"/>
              </a:buClr>
              <a:buSzPts val="1200"/>
              <a:buChar char="•"/>
            </a:pPr>
            <a:r>
              <a:rPr lang="en-US" i="1"/>
              <a:t>Quel niveau de risque donneriez-vous au cas d'Amina ?</a:t>
            </a:r>
            <a:endParaRPr/>
          </a:p>
          <a:p>
            <a:pPr marL="171450" lvl="0" indent="-171450" algn="l" rtl="0">
              <a:spcBef>
                <a:spcPts val="0"/>
              </a:spcBef>
              <a:spcAft>
                <a:spcPts val="0"/>
              </a:spcAft>
              <a:buClr>
                <a:schemeClr val="dk1"/>
              </a:buClr>
              <a:buSzPts val="1200"/>
              <a:buChar char="•"/>
            </a:pPr>
            <a:r>
              <a:rPr lang="en-US"/>
              <a:t>Examiner les contributions des groupes sur la base de l'aperçu des éléments d'analyse des risques énumérés ci-dessous</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RÉPONSES</a:t>
            </a:r>
            <a:endParaRPr/>
          </a:p>
          <a:p>
            <a:pPr marL="171450" lvl="0" indent="-171450" algn="l" rtl="0">
              <a:spcBef>
                <a:spcPts val="0"/>
              </a:spcBef>
              <a:spcAft>
                <a:spcPts val="0"/>
              </a:spcAft>
              <a:buClr>
                <a:schemeClr val="dk1"/>
              </a:buClr>
              <a:buSzPts val="1200"/>
              <a:buChar char="•"/>
            </a:pPr>
            <a:r>
              <a:rPr lang="en-US"/>
              <a:t>Points forts : s'occupe de sa famille, a terminé l'école primaire.</a:t>
            </a:r>
            <a:endParaRPr/>
          </a:p>
          <a:p>
            <a:pPr marL="171450" lvl="0" indent="-171450" algn="l" rtl="0">
              <a:spcBef>
                <a:spcPts val="0"/>
              </a:spcBef>
              <a:spcAft>
                <a:spcPts val="0"/>
              </a:spcAft>
              <a:buClr>
                <a:schemeClr val="dk1"/>
              </a:buClr>
              <a:buSzPts val="1200"/>
              <a:buChar char="•"/>
            </a:pPr>
            <a:r>
              <a:rPr lang="en-US"/>
              <a:t>Soins et soutien : Soins par la mère, un bénévole de la communauté les a identifiés</a:t>
            </a:r>
            <a:endParaRPr/>
          </a:p>
          <a:p>
            <a:pPr marL="171450" lvl="0" indent="-171450" algn="l" rtl="0">
              <a:spcBef>
                <a:spcPts val="0"/>
              </a:spcBef>
              <a:spcAft>
                <a:spcPts val="0"/>
              </a:spcAft>
              <a:buClr>
                <a:schemeClr val="dk1"/>
              </a:buClr>
              <a:buSzPts val="1200"/>
              <a:buChar char="•"/>
            </a:pPr>
            <a:r>
              <a:rPr lang="en-US"/>
              <a:t>Vulnérabilités : pauvreté, détresse (anxieux, effrayé), foyer monoparental,</a:t>
            </a:r>
            <a:endParaRPr/>
          </a:p>
          <a:p>
            <a:pPr marL="171450" lvl="0" indent="-171450" algn="l" rtl="0">
              <a:spcBef>
                <a:spcPts val="0"/>
              </a:spcBef>
              <a:spcAft>
                <a:spcPts val="0"/>
              </a:spcAft>
              <a:buClr>
                <a:schemeClr val="dk1"/>
              </a:buClr>
              <a:buSzPts val="1200"/>
              <a:buChar char="•"/>
            </a:pPr>
            <a:r>
              <a:rPr lang="en-US"/>
              <a:t>Préoccupations en matière de protection de l'enfance : mariage d'enfants, grooming, travail des enfants.</a:t>
            </a:r>
            <a:endParaRPr/>
          </a:p>
          <a:p>
            <a:pPr marL="171450" lvl="0" indent="-171450" algn="l" rtl="0">
              <a:spcBef>
                <a:spcPts val="0"/>
              </a:spcBef>
              <a:spcAft>
                <a:spcPts val="0"/>
              </a:spcAft>
              <a:buClr>
                <a:schemeClr val="dk1"/>
              </a:buClr>
              <a:buSzPts val="1200"/>
              <a:buChar char="•"/>
            </a:pPr>
            <a:r>
              <a:rPr lang="en-US"/>
              <a:t>Niveau de risque : moyen</a:t>
            </a:r>
            <a:endParaRPr/>
          </a:p>
        </p:txBody>
      </p:sp>
      <p:sp>
        <p:nvSpPr>
          <p:cNvPr id="1068" name="Google Shape;1068;p4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44</a:t>
            </a:fld>
            <a:endParaRPr sz="1200" b="0" i="0" u="none" strike="noStrike" cap="none">
              <a:solidFill>
                <a:srgbClr val="000000"/>
              </a:solidFill>
              <a:latin typeface="Calibri"/>
              <a:ea typeface="Calibri"/>
              <a:cs typeface="Calibri"/>
              <a:sym typeface="Calibri"/>
            </a:endParaRPr>
          </a:p>
        </p:txBody>
      </p:sp>
      <p:sp>
        <p:nvSpPr>
          <p:cNvPr id="1069" name="Google Shape;1069;p4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p45: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i="1"/>
              <a:t>Nous avons appris :</a:t>
            </a:r>
            <a:endParaRPr/>
          </a:p>
          <a:p>
            <a:pPr marL="628650" lvl="1" indent="-171450" algn="l" rtl="0">
              <a:spcBef>
                <a:spcPts val="0"/>
              </a:spcBef>
              <a:spcAft>
                <a:spcPts val="0"/>
              </a:spcAft>
              <a:buClr>
                <a:schemeClr val="dk1"/>
              </a:buClr>
              <a:buSzPts val="1200"/>
              <a:buChar char="•"/>
            </a:pPr>
            <a:r>
              <a:rPr lang="en-US" i="1"/>
              <a:t>l'éligibilité des enfants à la gestion des cas </a:t>
            </a:r>
            <a:endParaRPr/>
          </a:p>
          <a:p>
            <a:pPr marL="628650" lvl="1" indent="-171450" algn="l" rtl="0">
              <a:spcBef>
                <a:spcPts val="0"/>
              </a:spcBef>
              <a:spcAft>
                <a:spcPts val="0"/>
              </a:spcAft>
              <a:buClr>
                <a:schemeClr val="dk1"/>
              </a:buClr>
              <a:buSzPts val="1200"/>
              <a:buChar char="•"/>
            </a:pPr>
            <a:r>
              <a:rPr lang="en-US" i="1"/>
              <a:t>l'importance d'identifier les problèmes de protection </a:t>
            </a:r>
            <a:endParaRPr/>
          </a:p>
          <a:p>
            <a:pPr marL="628650" lvl="1" indent="-171450" algn="l" rtl="0">
              <a:spcBef>
                <a:spcPts val="0"/>
              </a:spcBef>
              <a:spcAft>
                <a:spcPts val="0"/>
              </a:spcAft>
              <a:buClr>
                <a:schemeClr val="dk1"/>
              </a:buClr>
              <a:buSzPts val="1200"/>
              <a:buChar char="•"/>
            </a:pPr>
            <a:r>
              <a:rPr lang="en-US" i="1"/>
              <a:t>Comment analyser le niveau de risque en fonction de l'interaction de ces préoccupations avec les forces, les vulnérabilités, les soins et le soutien reçus par l'enfant.</a:t>
            </a:r>
            <a:endParaRPr/>
          </a:p>
          <a:p>
            <a:pPr marL="171450" lvl="0" indent="-171450" algn="l" rtl="0">
              <a:spcBef>
                <a:spcPts val="0"/>
              </a:spcBef>
              <a:spcAft>
                <a:spcPts val="0"/>
              </a:spcAft>
              <a:buClr>
                <a:schemeClr val="dk1"/>
              </a:buClr>
              <a:buSzPts val="1200"/>
              <a:buChar char="•"/>
            </a:pPr>
            <a:r>
              <a:rPr lang="en-US" i="1"/>
              <a:t>Il est également possible que les enfants et leurs familles aient été orientés vers la gestion de cas, mais qu'ils ne répondent pas aux critères d'éligibilité car il n'y a pas de risque pour la protection de l'enfant.</a:t>
            </a:r>
            <a:endParaRPr/>
          </a:p>
          <a:p>
            <a:pPr marL="171450" lvl="0" indent="-171450" algn="l" rtl="0">
              <a:spcBef>
                <a:spcPts val="0"/>
              </a:spcBef>
              <a:spcAft>
                <a:spcPts val="0"/>
              </a:spcAft>
              <a:buClr>
                <a:schemeClr val="dk1"/>
              </a:buClr>
              <a:buSzPts val="1200"/>
              <a:buChar char="•"/>
            </a:pPr>
            <a:r>
              <a:rPr lang="en-US" i="1"/>
              <a:t>Que doit faire un gestionnaire de cas lorsque le cas de l'enfant ne répond pas aux critères d'admissibilité ? </a:t>
            </a:r>
            <a:endParaRPr/>
          </a:p>
          <a:p>
            <a:pPr marL="171450" lvl="0" indent="-171450" algn="l" rtl="0">
              <a:spcBef>
                <a:spcPts val="0"/>
              </a:spcBef>
              <a:spcAft>
                <a:spcPts val="0"/>
              </a:spcAft>
              <a:buClr>
                <a:schemeClr val="dk1"/>
              </a:buClr>
              <a:buSzPts val="1200"/>
              <a:buChar char="•"/>
            </a:pPr>
            <a:r>
              <a:rPr lang="en-US"/>
              <a:t>Complétez leurs réponses avec la diapositive suivante</a:t>
            </a:r>
            <a:endParaRPr/>
          </a:p>
        </p:txBody>
      </p:sp>
      <p:sp>
        <p:nvSpPr>
          <p:cNvPr id="1074" name="Google Shape;1074;p4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5" name="Google Shape;1075;p4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p46: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Même lorsqu'un enfant n'est pas éligible à la gestion de cas, le gestionnaire de cas peut toujours prendre certaines mesures utiles.</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Lorsque des enfants qui ne répondent pas aux critères d'éligibilité de votre organisation sont régulièrement orientés vers votre organisation, assurez un suivi auprès d'autres organisations et des points focaux de la communauté pour clarifier les services offerts par votre agence. </a:t>
            </a:r>
            <a:endParaRPr i="1"/>
          </a:p>
        </p:txBody>
      </p:sp>
      <p:sp>
        <p:nvSpPr>
          <p:cNvPr id="1088" name="Google Shape;1088;p4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9" name="Google Shape;1089;p4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47: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Quelqu'un a-t-il des questions ou des précisions à apporter ?</a:t>
            </a:r>
            <a:endParaRPr/>
          </a:p>
          <a:p>
            <a:pPr marL="171450" lvl="0" indent="-171450" algn="l" rtl="0">
              <a:spcBef>
                <a:spcPts val="0"/>
              </a:spcBef>
              <a:spcAft>
                <a:spcPts val="0"/>
              </a:spcAft>
              <a:buClr>
                <a:schemeClr val="dk1"/>
              </a:buClr>
              <a:buSzPts val="1200"/>
              <a:buChar char="•"/>
            </a:pPr>
            <a:r>
              <a:rPr lang="en-US" i="1"/>
              <a:t>Dans la prochaine session, nous fermerons le module pour aujourd'hui.</a:t>
            </a:r>
            <a:endParaRPr/>
          </a:p>
          <a:p>
            <a:pPr marL="628650" lvl="1" indent="-95250" algn="l" rtl="0">
              <a:spcBef>
                <a:spcPts val="0"/>
              </a:spcBef>
              <a:spcAft>
                <a:spcPts val="0"/>
              </a:spcAft>
              <a:buClr>
                <a:schemeClr val="dk1"/>
              </a:buClr>
              <a:buSzPts val="1200"/>
              <a:buNone/>
            </a:pPr>
            <a:endParaRPr/>
          </a:p>
        </p:txBody>
      </p:sp>
      <p:sp>
        <p:nvSpPr>
          <p:cNvPr id="1103" name="Google Shape;1103;p4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4" name="Google Shape;1104;p4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p48: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SESSION 5 DURÉE : 0h30</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Nous sommes arrivés aux sessions de clôture de ce module</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1115" name="Google Shape;1115;p4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6" name="Google Shape;1116;p4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49: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100"/>
              <a:buNone/>
            </a:pPr>
            <a:r>
              <a:rPr lang="en-US" sz="1100" b="1"/>
              <a:t>INTRODUCTION</a:t>
            </a:r>
            <a:endParaRPr/>
          </a:p>
          <a:p>
            <a:pPr marL="171450" lvl="0" indent="-171450" algn="l" rtl="0">
              <a:spcBef>
                <a:spcPts val="0"/>
              </a:spcBef>
              <a:spcAft>
                <a:spcPts val="0"/>
              </a:spcAft>
              <a:buClr>
                <a:schemeClr val="dk1"/>
              </a:buClr>
              <a:buSzPts val="1100"/>
              <a:buChar char="•"/>
            </a:pPr>
            <a:r>
              <a:rPr lang="en-US" sz="1100"/>
              <a:t>Guidez les participants vers la </a:t>
            </a:r>
            <a:r>
              <a:rPr lang="en-US" sz="1100" b="1"/>
              <a:t>page 109 du cahier d'exercices : Objectifs d'apprentissage</a:t>
            </a:r>
            <a:endParaRPr/>
          </a:p>
          <a:p>
            <a:pPr marL="171450" lvl="0" indent="-171450" algn="l" rtl="0">
              <a:spcBef>
                <a:spcPts val="0"/>
              </a:spcBef>
              <a:spcAft>
                <a:spcPts val="0"/>
              </a:spcAft>
              <a:buClr>
                <a:schemeClr val="dk1"/>
              </a:buClr>
              <a:buSzPts val="1100"/>
              <a:buChar char="•"/>
            </a:pPr>
            <a:r>
              <a:rPr lang="en-US" sz="1100" i="1"/>
              <a:t>Il est important de prendre le temps de revoir les objectifs d'apprentissage (</a:t>
            </a:r>
            <a:r>
              <a:rPr lang="en-US" sz="1100" b="1" i="1"/>
              <a:t>Cahier de travail page 89</a:t>
            </a:r>
            <a:r>
              <a:rPr lang="en-US" sz="1100" i="1"/>
              <a:t>) et de réfléchir à vos réalisations à la fin de cette formation. </a:t>
            </a:r>
            <a:endParaRPr/>
          </a:p>
          <a:p>
            <a:pPr marL="171450" lvl="0" indent="-171450" algn="l" rtl="0">
              <a:spcBef>
                <a:spcPts val="0"/>
              </a:spcBef>
              <a:spcAft>
                <a:spcPts val="0"/>
              </a:spcAft>
              <a:buClr>
                <a:schemeClr val="dk1"/>
              </a:buClr>
              <a:buSzPts val="1100"/>
              <a:buChar char="•"/>
            </a:pPr>
            <a:r>
              <a:rPr lang="en-US" sz="1100" i="1"/>
              <a:t>Certains objectifs d'apprentissage peuvent nécessiter davantage d'informations, de pratique ou de soutien de la part du superviseur pour être pleinement atteints.</a:t>
            </a:r>
            <a:endParaRPr/>
          </a:p>
          <a:p>
            <a:pPr marL="171450" lvl="0" indent="-171450" algn="l" rtl="0">
              <a:spcBef>
                <a:spcPts val="0"/>
              </a:spcBef>
              <a:spcAft>
                <a:spcPts val="0"/>
              </a:spcAft>
              <a:buClr>
                <a:schemeClr val="dk1"/>
              </a:buClr>
              <a:buSzPts val="1100"/>
              <a:buChar char="•"/>
            </a:pPr>
            <a:r>
              <a:rPr lang="en-US" sz="1100" i="1"/>
              <a:t>Regardez la formation d'aujourd'hui et répondez aux questions sur les objectifs d'apprentissage dans leur cahier de travail. </a:t>
            </a:r>
            <a:endParaRPr/>
          </a:p>
          <a:p>
            <a:pPr marL="0" lvl="0" indent="0" algn="l" rtl="0">
              <a:spcBef>
                <a:spcPts val="0"/>
              </a:spcBef>
              <a:spcAft>
                <a:spcPts val="0"/>
              </a:spcAft>
              <a:buClr>
                <a:schemeClr val="dk1"/>
              </a:buClr>
              <a:buSzPts val="1100"/>
              <a:buNone/>
            </a:pPr>
            <a:endParaRPr sz="1100" b="1"/>
          </a:p>
          <a:p>
            <a:pPr marL="0" lvl="0" indent="0" algn="l" rtl="0">
              <a:spcBef>
                <a:spcPts val="0"/>
              </a:spcBef>
              <a:spcAft>
                <a:spcPts val="0"/>
              </a:spcAft>
              <a:buClr>
                <a:schemeClr val="dk1"/>
              </a:buClr>
              <a:buSzPts val="1100"/>
              <a:buNone/>
            </a:pPr>
            <a:r>
              <a:rPr lang="en-US" sz="1100" b="1"/>
              <a:t>TRAVAIL INDIVIDUEL (5 minutes)</a:t>
            </a:r>
            <a:endParaRPr sz="1100" i="1"/>
          </a:p>
          <a:p>
            <a:pPr marL="0" marR="0" lvl="0" indent="0" algn="l" rtl="0">
              <a:lnSpc>
                <a:spcPct val="100000"/>
              </a:lnSpc>
              <a:spcBef>
                <a:spcPts val="0"/>
              </a:spcBef>
              <a:spcAft>
                <a:spcPts val="0"/>
              </a:spcAft>
              <a:buClr>
                <a:schemeClr val="dk1"/>
              </a:buClr>
              <a:buSzPts val="1100"/>
              <a:buNone/>
            </a:pPr>
            <a:endParaRPr sz="1100"/>
          </a:p>
          <a:p>
            <a:pPr marL="0" marR="0" lvl="0" indent="0" algn="l" rtl="0">
              <a:lnSpc>
                <a:spcPct val="100000"/>
              </a:lnSpc>
              <a:spcBef>
                <a:spcPts val="0"/>
              </a:spcBef>
              <a:spcAft>
                <a:spcPts val="0"/>
              </a:spcAft>
              <a:buClr>
                <a:schemeClr val="dk1"/>
              </a:buClr>
              <a:buSzPts val="1100"/>
              <a:buNone/>
            </a:pPr>
            <a:r>
              <a:rPr lang="en-US" sz="1100" b="1"/>
              <a:t>DISCUSSION PLÉNIÈRE (5 minutes)</a:t>
            </a:r>
            <a:endParaRPr/>
          </a:p>
          <a:p>
            <a:pPr marL="171450" lvl="0" indent="-171450" algn="l" rtl="0">
              <a:spcBef>
                <a:spcPts val="0"/>
              </a:spcBef>
              <a:spcAft>
                <a:spcPts val="0"/>
              </a:spcAft>
              <a:buClr>
                <a:schemeClr val="dk1"/>
              </a:buClr>
              <a:buSzPts val="1100"/>
              <a:buChar char="•"/>
            </a:pPr>
            <a:r>
              <a:rPr lang="en-US" sz="1100" i="1"/>
              <a:t>Quelqu'un voudrait-il partager :</a:t>
            </a:r>
            <a:endParaRPr/>
          </a:p>
          <a:p>
            <a:pPr marL="628650" lvl="1" indent="-171450" algn="l" rtl="0">
              <a:spcBef>
                <a:spcPts val="0"/>
              </a:spcBef>
              <a:spcAft>
                <a:spcPts val="0"/>
              </a:spcAft>
              <a:buClr>
                <a:schemeClr val="dk1"/>
              </a:buClr>
              <a:buSzPts val="1100"/>
              <a:buChar char="•"/>
            </a:pPr>
            <a:r>
              <a:rPr lang="en-US" sz="1100" i="1"/>
              <a:t>Quels sont les objectifs d'apprentissage sur lesquels vous avez besoin de plus d'informations, de pratique ou de soutien pour être pleinement atteints ?</a:t>
            </a:r>
            <a:endParaRPr/>
          </a:p>
          <a:p>
            <a:pPr marL="628650" lvl="1" indent="-171450" algn="l" rtl="0">
              <a:spcBef>
                <a:spcPts val="0"/>
              </a:spcBef>
              <a:spcAft>
                <a:spcPts val="0"/>
              </a:spcAft>
              <a:buClr>
                <a:schemeClr val="dk1"/>
              </a:buClr>
              <a:buSzPts val="1100"/>
              <a:buChar char="•"/>
            </a:pPr>
            <a:r>
              <a:rPr lang="en-US" sz="1100" i="1"/>
              <a:t>Quels sont les objectifs d'apprentissage qui vous inspirent confiance ?</a:t>
            </a:r>
            <a:endParaRPr/>
          </a:p>
          <a:p>
            <a:pPr marL="171450" lvl="0" indent="-101600" algn="l" rtl="0">
              <a:spcBef>
                <a:spcPts val="0"/>
              </a:spcBef>
              <a:spcAft>
                <a:spcPts val="0"/>
              </a:spcAft>
              <a:buClr>
                <a:schemeClr val="dk1"/>
              </a:buClr>
              <a:buSzPts val="1100"/>
              <a:buNone/>
            </a:pPr>
            <a:endParaRPr sz="1100" i="1"/>
          </a:p>
          <a:p>
            <a:pPr marL="0" lvl="0" indent="0" algn="l" rtl="0">
              <a:spcBef>
                <a:spcPts val="0"/>
              </a:spcBef>
              <a:spcAft>
                <a:spcPts val="0"/>
              </a:spcAft>
              <a:buClr>
                <a:schemeClr val="dk1"/>
              </a:buClr>
              <a:buSzPts val="1100"/>
              <a:buNone/>
            </a:pPr>
            <a:r>
              <a:rPr lang="en-US" sz="1100" b="1"/>
              <a:t>INTRODUCTION</a:t>
            </a:r>
            <a:endParaRPr/>
          </a:p>
          <a:p>
            <a:pPr marL="171450" lvl="0" indent="-171450" algn="l" rtl="0">
              <a:spcBef>
                <a:spcPts val="0"/>
              </a:spcBef>
              <a:spcAft>
                <a:spcPts val="0"/>
              </a:spcAft>
              <a:buClr>
                <a:schemeClr val="dk1"/>
              </a:buClr>
              <a:buSzPts val="1100"/>
              <a:buChar char="•"/>
            </a:pPr>
            <a:r>
              <a:rPr lang="en-US" sz="1100"/>
              <a:t>Continuez à la </a:t>
            </a:r>
            <a:r>
              <a:rPr lang="en-US" sz="1100" b="1"/>
              <a:t>page 109 du cahier d'exercices : Réflexion</a:t>
            </a:r>
            <a:endParaRPr/>
          </a:p>
          <a:p>
            <a:pPr marL="171450" lvl="0" indent="-171450" algn="l" rtl="0">
              <a:spcBef>
                <a:spcPts val="0"/>
              </a:spcBef>
              <a:spcAft>
                <a:spcPts val="0"/>
              </a:spcAft>
              <a:buClr>
                <a:schemeClr val="dk1"/>
              </a:buClr>
              <a:buSzPts val="1100"/>
              <a:buChar char="•"/>
            </a:pPr>
            <a:r>
              <a:rPr lang="en-US" sz="1100" i="1"/>
              <a:t>Qu'est-ce qui vous a surpris ?</a:t>
            </a:r>
            <a:endParaRPr/>
          </a:p>
          <a:p>
            <a:pPr marL="171450" lvl="0" indent="-171450" algn="l" rtl="0">
              <a:spcBef>
                <a:spcPts val="0"/>
              </a:spcBef>
              <a:spcAft>
                <a:spcPts val="0"/>
              </a:spcAft>
              <a:buClr>
                <a:schemeClr val="dk1"/>
              </a:buClr>
              <a:buSzPts val="1100"/>
              <a:buChar char="•"/>
            </a:pPr>
            <a:r>
              <a:rPr lang="en-US" sz="1100" i="1"/>
              <a:t>Qu'est-ce qui était un défi ?</a:t>
            </a:r>
            <a:endParaRPr/>
          </a:p>
          <a:p>
            <a:pPr marL="171450" lvl="0" indent="-171450" algn="l" rtl="0">
              <a:spcBef>
                <a:spcPts val="0"/>
              </a:spcBef>
              <a:spcAft>
                <a:spcPts val="0"/>
              </a:spcAft>
              <a:buClr>
                <a:schemeClr val="dk1"/>
              </a:buClr>
              <a:buSzPts val="1100"/>
              <a:buChar char="•"/>
            </a:pPr>
            <a:r>
              <a:rPr lang="en-US" sz="1100" i="1"/>
              <a:t>Sur quoi aimeriez-vous en savoir plus ?</a:t>
            </a:r>
            <a:endParaRPr/>
          </a:p>
          <a:p>
            <a:pPr marL="0" lvl="0" indent="0" algn="l" rtl="0">
              <a:spcBef>
                <a:spcPts val="0"/>
              </a:spcBef>
              <a:spcAft>
                <a:spcPts val="0"/>
              </a:spcAft>
              <a:buClr>
                <a:schemeClr val="dk1"/>
              </a:buClr>
              <a:buSzPts val="1100"/>
              <a:buNone/>
            </a:pPr>
            <a:endParaRPr sz="1100"/>
          </a:p>
          <a:p>
            <a:pPr marL="0" lvl="0" indent="0" algn="l" rtl="0">
              <a:spcBef>
                <a:spcPts val="0"/>
              </a:spcBef>
              <a:spcAft>
                <a:spcPts val="0"/>
              </a:spcAft>
              <a:buClr>
                <a:schemeClr val="dk1"/>
              </a:buClr>
              <a:buSzPts val="1100"/>
              <a:buNone/>
            </a:pPr>
            <a:r>
              <a:rPr lang="en-US" sz="1100" b="1"/>
              <a:t>TRAVAIL INDIVIDUEL (5 minutes)</a:t>
            </a:r>
            <a:endParaRPr/>
          </a:p>
          <a:p>
            <a:pPr marL="0" lvl="0" indent="0" algn="l" rtl="0">
              <a:spcBef>
                <a:spcPts val="0"/>
              </a:spcBef>
              <a:spcAft>
                <a:spcPts val="0"/>
              </a:spcAft>
              <a:buClr>
                <a:schemeClr val="dk1"/>
              </a:buClr>
              <a:buSzPts val="1100"/>
              <a:buNone/>
            </a:pPr>
            <a:endParaRPr sz="1100"/>
          </a:p>
          <a:p>
            <a:pPr marL="0" lvl="0" indent="0" algn="l" rtl="0">
              <a:spcBef>
                <a:spcPts val="0"/>
              </a:spcBef>
              <a:spcAft>
                <a:spcPts val="0"/>
              </a:spcAft>
              <a:buClr>
                <a:schemeClr val="dk1"/>
              </a:buClr>
              <a:buSzPts val="1100"/>
              <a:buNone/>
            </a:pPr>
            <a:r>
              <a:rPr lang="en-US" sz="1100" b="1"/>
              <a:t>DISCUSSION PLÉNIÈRE (5 minutes)</a:t>
            </a:r>
            <a:endParaRPr/>
          </a:p>
          <a:p>
            <a:pPr marL="171450" lvl="0" indent="-171450" algn="l" rtl="0">
              <a:spcBef>
                <a:spcPts val="0"/>
              </a:spcBef>
              <a:spcAft>
                <a:spcPts val="0"/>
              </a:spcAft>
              <a:buClr>
                <a:schemeClr val="dk1"/>
              </a:buClr>
              <a:buSzPts val="1100"/>
              <a:buChar char="•"/>
            </a:pPr>
            <a:r>
              <a:rPr lang="en-US" sz="1100" i="1"/>
              <a:t>Quelqu'un voudrait-il partager :</a:t>
            </a:r>
            <a:endParaRPr/>
          </a:p>
          <a:p>
            <a:pPr marL="628650" lvl="1" indent="-171450" algn="l" rtl="0">
              <a:spcBef>
                <a:spcPts val="0"/>
              </a:spcBef>
              <a:spcAft>
                <a:spcPts val="0"/>
              </a:spcAft>
              <a:buClr>
                <a:schemeClr val="dk1"/>
              </a:buClr>
              <a:buSzPts val="1100"/>
              <a:buChar char="•"/>
            </a:pPr>
            <a:r>
              <a:rPr lang="en-US" sz="1100" i="1"/>
              <a:t>Quelque chose que vous avez appris aujourd'hui ?</a:t>
            </a:r>
            <a:endParaRPr/>
          </a:p>
          <a:p>
            <a:pPr marL="628650" lvl="1" indent="-171450" algn="l" rtl="0">
              <a:spcBef>
                <a:spcPts val="0"/>
              </a:spcBef>
              <a:spcAft>
                <a:spcPts val="0"/>
              </a:spcAft>
              <a:buClr>
                <a:schemeClr val="dk1"/>
              </a:buClr>
              <a:buSzPts val="1100"/>
              <a:buChar char="•"/>
            </a:pPr>
            <a:r>
              <a:rPr lang="en-US" sz="1100" i="1"/>
              <a:t>Un sujet sur lequel vous voulez en savoir plus ?</a:t>
            </a:r>
            <a:endParaRPr/>
          </a:p>
          <a:p>
            <a:pPr marL="171450" lvl="0" indent="-171450" algn="l" rtl="0">
              <a:spcBef>
                <a:spcPts val="0"/>
              </a:spcBef>
              <a:spcAft>
                <a:spcPts val="0"/>
              </a:spcAft>
              <a:buClr>
                <a:schemeClr val="dk1"/>
              </a:buClr>
              <a:buSzPts val="1100"/>
              <a:buChar char="•"/>
            </a:pPr>
            <a:r>
              <a:rPr lang="en-US" sz="1100" i="0"/>
              <a:t>Expliquer quand la formation sur le module suivant commencera.</a:t>
            </a:r>
            <a:endParaRPr/>
          </a:p>
          <a:p>
            <a:pPr marL="171450" lvl="0" indent="-171450" algn="l" rtl="0">
              <a:spcBef>
                <a:spcPts val="0"/>
              </a:spcBef>
              <a:spcAft>
                <a:spcPts val="0"/>
              </a:spcAft>
              <a:buClr>
                <a:schemeClr val="dk1"/>
              </a:buClr>
              <a:buSzPts val="1100"/>
              <a:buChar char="•"/>
            </a:pPr>
            <a:r>
              <a:rPr lang="en-US" sz="1100" i="0"/>
              <a:t>Remercier les participants pour leur participation</a:t>
            </a:r>
            <a:endParaRPr sz="1100"/>
          </a:p>
        </p:txBody>
      </p:sp>
      <p:sp>
        <p:nvSpPr>
          <p:cNvPr id="1121" name="Google Shape;1121;p4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2" name="Google Shape;1122;p4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5: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a:t>
            </a:r>
            <a:endParaRPr/>
          </a:p>
          <a:p>
            <a:pPr marL="171450" lvl="0" indent="-171450" algn="l" rtl="0">
              <a:spcBef>
                <a:spcPts val="0"/>
              </a:spcBef>
              <a:spcAft>
                <a:spcPts val="0"/>
              </a:spcAft>
              <a:buClr>
                <a:schemeClr val="dk1"/>
              </a:buClr>
              <a:buSzPts val="1200"/>
              <a:buChar char="•"/>
            </a:pPr>
            <a:r>
              <a:rPr lang="en-US" i="0"/>
              <a:t>Passez en revue les réponses et assurez-vous que tout est clair.</a:t>
            </a:r>
            <a:endParaRPr/>
          </a:p>
          <a:p>
            <a:pPr marL="171450" lvl="0" indent="-171450" algn="l" rtl="0">
              <a:spcBef>
                <a:spcPts val="0"/>
              </a:spcBef>
              <a:spcAft>
                <a:spcPts val="0"/>
              </a:spcAft>
              <a:buClr>
                <a:schemeClr val="dk1"/>
              </a:buClr>
              <a:buSzPts val="1200"/>
              <a:buChar char="•"/>
            </a:pPr>
            <a:r>
              <a:rPr lang="en-US" i="1"/>
              <a:t>Maintenant que nous avons récapitulé le module précédent, nous allons discuter de ce que nous pouvons attendre du module d'</a:t>
            </a:r>
            <a:r>
              <a:rPr lang="en-US"/>
              <a:t>aujourd'hui. </a:t>
            </a:r>
            <a:endParaRPr/>
          </a:p>
        </p:txBody>
      </p:sp>
      <p:sp>
        <p:nvSpPr>
          <p:cNvPr id="141" name="Google Shape;141;p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50: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marR="0" lvl="0" indent="-171450" algn="l" rtl="0">
              <a:lnSpc>
                <a:spcPct val="100000"/>
              </a:lnSpc>
              <a:spcBef>
                <a:spcPts val="0"/>
              </a:spcBef>
              <a:spcAft>
                <a:spcPts val="0"/>
              </a:spcAft>
              <a:buClr>
                <a:schemeClr val="dk1"/>
              </a:buClr>
              <a:buSzPts val="1200"/>
              <a:buFont typeface="Arial"/>
              <a:buChar char="•"/>
            </a:pPr>
            <a:r>
              <a:rPr lang="en-US" i="1"/>
              <a:t>Nous allons faire un exercice qui active les muscles du torse et des jambes.</a:t>
            </a:r>
            <a:endParaRPr/>
          </a:p>
          <a:p>
            <a:pPr marL="171450" marR="0" lvl="0" indent="-171450" algn="l" rtl="0">
              <a:lnSpc>
                <a:spcPct val="100000"/>
              </a:lnSpc>
              <a:spcBef>
                <a:spcPts val="0"/>
              </a:spcBef>
              <a:spcAft>
                <a:spcPts val="0"/>
              </a:spcAft>
              <a:buClr>
                <a:schemeClr val="dk1"/>
              </a:buClr>
              <a:buSzPts val="1200"/>
              <a:buFont typeface="Arial"/>
              <a:buChar char="•"/>
            </a:pPr>
            <a:r>
              <a:rPr lang="en-US" i="1"/>
              <a:t>Cela donne une idée de notre propre force physique et de notre structure corporelle. </a:t>
            </a:r>
            <a:endParaRPr/>
          </a:p>
          <a:p>
            <a:pPr marL="171450" marR="0" lvl="0" indent="-171450" algn="l" rtl="0">
              <a:lnSpc>
                <a:spcPct val="100000"/>
              </a:lnSpc>
              <a:spcBef>
                <a:spcPts val="0"/>
              </a:spcBef>
              <a:spcAft>
                <a:spcPts val="0"/>
              </a:spcAft>
              <a:buClr>
                <a:schemeClr val="dk1"/>
              </a:buClr>
              <a:buSzPts val="1200"/>
              <a:buFont typeface="Arial"/>
              <a:buChar char="•"/>
            </a:pPr>
            <a:r>
              <a:rPr lang="en-US" i="1"/>
              <a:t>Lorsque nous sommes débordés, nos muscles passent souvent d'une tension extrême à un relâchement ; ils passent d'un état très actif à un état de détente excessive.</a:t>
            </a:r>
            <a:endParaRPr/>
          </a:p>
          <a:p>
            <a:pPr marL="171450" marR="0" lvl="0" indent="-171450" algn="l" rtl="0">
              <a:lnSpc>
                <a:spcPct val="100000"/>
              </a:lnSpc>
              <a:spcBef>
                <a:spcPts val="0"/>
              </a:spcBef>
              <a:spcAft>
                <a:spcPts val="0"/>
              </a:spcAft>
              <a:buClr>
                <a:schemeClr val="dk1"/>
              </a:buClr>
              <a:buSzPts val="1200"/>
              <a:buFont typeface="Arial"/>
              <a:buChar char="•"/>
            </a:pPr>
            <a:r>
              <a:rPr lang="en-US" i="1"/>
              <a:t>Lorsque nous sommes en contact avec notre force physique et notre structure corporelle, nous sommes en mesure de traiter nos expériences et de mieux gérer nos sentiments (comme le sentiment d'accablement). </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EXERCICE DE SOIN DE SOI (Ressentir le poids du corps, 10 minutes)</a:t>
            </a:r>
            <a:endParaRPr/>
          </a:p>
          <a:p>
            <a:pPr marL="171450" marR="0" lvl="0" indent="-171450" algn="l" rtl="0">
              <a:lnSpc>
                <a:spcPct val="100000"/>
              </a:lnSpc>
              <a:spcBef>
                <a:spcPts val="0"/>
              </a:spcBef>
              <a:spcAft>
                <a:spcPts val="0"/>
              </a:spcAft>
              <a:buClr>
                <a:schemeClr val="dk1"/>
              </a:buClr>
              <a:buSzPts val="1200"/>
              <a:buFont typeface="Arial"/>
              <a:buChar char="•"/>
            </a:pPr>
            <a:r>
              <a:rPr lang="en-US"/>
              <a:t>Si vous êtes assis sur le sol, demandez à tous les participants de se déplacer sur les côtés de la salle de manière à ce que leur dos soit contre le mur. </a:t>
            </a:r>
            <a:endParaRPr/>
          </a:p>
          <a:p>
            <a:pPr marL="628650" lvl="1" indent="-171450" algn="l" rtl="0">
              <a:spcBef>
                <a:spcPts val="0"/>
              </a:spcBef>
              <a:spcAft>
                <a:spcPts val="0"/>
              </a:spcAft>
              <a:buClr>
                <a:schemeClr val="dk1"/>
              </a:buClr>
              <a:buSzPts val="1200"/>
              <a:buChar char="•"/>
            </a:pPr>
            <a:r>
              <a:rPr lang="en-US" i="1"/>
              <a:t>Asseyez-vous dans une position confortable. </a:t>
            </a:r>
            <a:endParaRPr/>
          </a:p>
          <a:p>
            <a:pPr marL="628650" lvl="1" indent="-171450" algn="l" rtl="0">
              <a:spcBef>
                <a:spcPts val="0"/>
              </a:spcBef>
              <a:spcAft>
                <a:spcPts val="0"/>
              </a:spcAft>
              <a:buClr>
                <a:schemeClr val="dk1"/>
              </a:buClr>
              <a:buSzPts val="1200"/>
              <a:buChar char="•"/>
            </a:pPr>
            <a:r>
              <a:rPr lang="en-US" i="1"/>
              <a:t>Sentez vos pieds sur le sol. </a:t>
            </a:r>
            <a:endParaRPr/>
          </a:p>
          <a:p>
            <a:pPr marL="171450" lvl="0" indent="-171450" algn="l" rtl="0">
              <a:spcBef>
                <a:spcPts val="0"/>
              </a:spcBef>
              <a:spcAft>
                <a:spcPts val="0"/>
              </a:spcAft>
              <a:buClr>
                <a:schemeClr val="dk1"/>
              </a:buClr>
              <a:buSzPts val="1200"/>
              <a:buChar char="•"/>
            </a:pPr>
            <a:r>
              <a:rPr lang="en-US" i="0"/>
              <a:t>Faites une pause de 5 secondes. </a:t>
            </a:r>
            <a:endParaRPr/>
          </a:p>
          <a:p>
            <a:pPr marL="628650" lvl="1" indent="-171450" algn="l" rtl="0">
              <a:spcBef>
                <a:spcPts val="0"/>
              </a:spcBef>
              <a:spcAft>
                <a:spcPts val="0"/>
              </a:spcAft>
              <a:buClr>
                <a:schemeClr val="dk1"/>
              </a:buClr>
              <a:buSzPts val="1200"/>
              <a:buChar char="•"/>
            </a:pPr>
            <a:r>
              <a:rPr lang="en-US" i="1"/>
              <a:t>Sentez le poids de vos jambes. </a:t>
            </a:r>
            <a:endParaRPr/>
          </a:p>
          <a:p>
            <a:pPr marL="171450" lvl="0" indent="-171450" algn="l" rtl="0">
              <a:spcBef>
                <a:spcPts val="0"/>
              </a:spcBef>
              <a:spcAft>
                <a:spcPts val="0"/>
              </a:spcAft>
              <a:buClr>
                <a:schemeClr val="dk1"/>
              </a:buClr>
              <a:buSzPts val="1200"/>
              <a:buChar char="•"/>
            </a:pPr>
            <a:r>
              <a:rPr lang="en-US" i="0"/>
              <a:t>Faites une pause de 5 secondes. </a:t>
            </a:r>
            <a:endParaRPr/>
          </a:p>
          <a:p>
            <a:pPr marL="628650" lvl="1" indent="-171450" algn="l" rtl="0">
              <a:spcBef>
                <a:spcPts val="0"/>
              </a:spcBef>
              <a:spcAft>
                <a:spcPts val="0"/>
              </a:spcAft>
              <a:buClr>
                <a:schemeClr val="dk1"/>
              </a:buClr>
              <a:buSzPts val="1200"/>
              <a:buChar char="•"/>
            </a:pPr>
            <a:r>
              <a:rPr lang="en-US" i="1"/>
              <a:t>Essayez de taper du pied prudemment et lentement de gauche à droite, gauche, droite, gauche, droite. </a:t>
            </a:r>
            <a:endParaRPr/>
          </a:p>
          <a:p>
            <a:pPr marL="628650" lvl="1" indent="-171450" algn="l" rtl="0">
              <a:spcBef>
                <a:spcPts val="0"/>
              </a:spcBef>
              <a:spcAft>
                <a:spcPts val="0"/>
              </a:spcAft>
              <a:buClr>
                <a:schemeClr val="dk1"/>
              </a:buClr>
              <a:buSzPts val="1200"/>
              <a:buChar char="•"/>
            </a:pPr>
            <a:r>
              <a:rPr lang="en-US" i="1"/>
              <a:t>Sentez vos fesses et vos cuisses toucher le siège de la chaise (ou le sol). </a:t>
            </a:r>
            <a:endParaRPr/>
          </a:p>
          <a:p>
            <a:pPr marL="171450" lvl="0" indent="-171450" algn="l" rtl="0">
              <a:spcBef>
                <a:spcPts val="0"/>
              </a:spcBef>
              <a:spcAft>
                <a:spcPts val="0"/>
              </a:spcAft>
              <a:buClr>
                <a:schemeClr val="dk1"/>
              </a:buClr>
              <a:buSzPts val="1200"/>
              <a:buChar char="•"/>
            </a:pPr>
            <a:r>
              <a:rPr lang="en-US" i="0"/>
              <a:t>Faites une pause de 5 secondes. </a:t>
            </a:r>
            <a:endParaRPr/>
          </a:p>
          <a:p>
            <a:pPr marL="628650" lvl="1" indent="-171450" algn="l" rtl="0">
              <a:spcBef>
                <a:spcPts val="0"/>
              </a:spcBef>
              <a:spcAft>
                <a:spcPts val="0"/>
              </a:spcAft>
              <a:buClr>
                <a:schemeClr val="dk1"/>
              </a:buClr>
              <a:buSzPts val="1200"/>
              <a:buChar char="•"/>
            </a:pPr>
            <a:r>
              <a:rPr lang="en-US" i="1"/>
              <a:t>Sentez votre dos contre le dossier de la chaise (ou le mur).  </a:t>
            </a:r>
            <a:endParaRPr/>
          </a:p>
          <a:p>
            <a:pPr marL="628650" lvl="1" indent="-171450" algn="l" rtl="0">
              <a:spcBef>
                <a:spcPts val="0"/>
              </a:spcBef>
              <a:spcAft>
                <a:spcPts val="0"/>
              </a:spcAft>
              <a:buClr>
                <a:schemeClr val="dk1"/>
              </a:buClr>
              <a:buSzPts val="1200"/>
              <a:buChar char="•"/>
            </a:pPr>
            <a:r>
              <a:rPr lang="en-US" i="1"/>
              <a:t>Restez comme ça et remarquez si vous sentez une différence. </a:t>
            </a:r>
            <a:endParaRPr/>
          </a:p>
          <a:p>
            <a:pPr marL="171450" lvl="0" indent="-171450" algn="l" rtl="0">
              <a:spcBef>
                <a:spcPts val="0"/>
              </a:spcBef>
              <a:spcAft>
                <a:spcPts val="0"/>
              </a:spcAft>
              <a:buClr>
                <a:schemeClr val="dk1"/>
              </a:buClr>
              <a:buSzPts val="1200"/>
              <a:buChar char="•"/>
            </a:pPr>
            <a:r>
              <a:rPr lang="en-US" i="0"/>
              <a:t>Pause pendant 30 secondes</a:t>
            </a:r>
            <a:endParaRPr/>
          </a:p>
        </p:txBody>
      </p:sp>
      <p:sp>
        <p:nvSpPr>
          <p:cNvPr id="1138" name="Google Shape;1138;p5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9" name="Google Shape;1139;p5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50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6: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DISCUSSION PLÉNIÈRE</a:t>
            </a:r>
            <a:endParaRPr/>
          </a:p>
          <a:p>
            <a:pPr marL="171450" lvl="0" indent="-171450" algn="l" rtl="0">
              <a:spcBef>
                <a:spcPts val="0"/>
              </a:spcBef>
              <a:spcAft>
                <a:spcPts val="0"/>
              </a:spcAft>
              <a:buClr>
                <a:schemeClr val="dk1"/>
              </a:buClr>
              <a:buSzPts val="1200"/>
              <a:buChar char="•"/>
            </a:pPr>
            <a:r>
              <a:rPr lang="en-US" i="0"/>
              <a:t>Passez en revue les réponses et assurez-vous que tout est clair.</a:t>
            </a:r>
            <a:endParaRPr/>
          </a:p>
          <a:p>
            <a:pPr marL="171450" lvl="0" indent="-171450" algn="l" rtl="0">
              <a:spcBef>
                <a:spcPts val="0"/>
              </a:spcBef>
              <a:spcAft>
                <a:spcPts val="0"/>
              </a:spcAft>
              <a:buClr>
                <a:schemeClr val="dk1"/>
              </a:buClr>
              <a:buSzPts val="1200"/>
              <a:buChar char="•"/>
            </a:pPr>
            <a:r>
              <a:rPr lang="en-US" i="1"/>
              <a:t>Maintenant que nous avons récapitulé le module précédent, nous allons discuter de ce que nous pouvons attendre du module d'</a:t>
            </a:r>
            <a:r>
              <a:rPr lang="en-US"/>
              <a:t>aujourd'hui. </a:t>
            </a:r>
            <a:endParaRPr/>
          </a:p>
        </p:txBody>
      </p:sp>
      <p:sp>
        <p:nvSpPr>
          <p:cNvPr id="149" name="Google Shape;149;p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7: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dirty="0"/>
              <a:t>EXPLICATION</a:t>
            </a:r>
            <a:endParaRPr dirty="0"/>
          </a:p>
          <a:p>
            <a:pPr marL="171450" lvl="0" indent="-171450" algn="l" rtl="0">
              <a:spcBef>
                <a:spcPts val="0"/>
              </a:spcBef>
              <a:spcAft>
                <a:spcPts val="0"/>
              </a:spcAft>
              <a:buClr>
                <a:schemeClr val="dk1"/>
              </a:buClr>
              <a:buSzPts val="1200"/>
              <a:buChar char="•"/>
            </a:pPr>
            <a:r>
              <a:rPr lang="en-US" i="1" dirty="0" err="1"/>
              <a:t>Examinons</a:t>
            </a:r>
            <a:r>
              <a:rPr lang="en-US" i="1" dirty="0"/>
              <a:t> très </a:t>
            </a:r>
            <a:r>
              <a:rPr lang="en-US" i="1" dirty="0" err="1"/>
              <a:t>rapidement</a:t>
            </a:r>
            <a:r>
              <a:rPr lang="en-US" i="1" dirty="0"/>
              <a:t> le </a:t>
            </a:r>
            <a:r>
              <a:rPr lang="en-US" i="1" dirty="0" err="1"/>
              <a:t>déroulement</a:t>
            </a:r>
            <a:r>
              <a:rPr lang="en-US" i="1" dirty="0"/>
              <a:t> du </a:t>
            </a:r>
            <a:r>
              <a:rPr lang="en-US" i="1" dirty="0" err="1"/>
              <a:t>processus</a:t>
            </a:r>
            <a:r>
              <a:rPr lang="en-US" i="1" dirty="0"/>
              <a:t> de gestion des dossiers. </a:t>
            </a:r>
            <a:endParaRPr dirty="0"/>
          </a:p>
          <a:p>
            <a:pPr marL="171450" lvl="0" indent="-171450" algn="l" rtl="0">
              <a:spcBef>
                <a:spcPts val="0"/>
              </a:spcBef>
              <a:spcAft>
                <a:spcPts val="0"/>
              </a:spcAft>
              <a:buClr>
                <a:schemeClr val="dk1"/>
              </a:buClr>
              <a:buSzPts val="1200"/>
              <a:buChar char="•"/>
            </a:pPr>
            <a:r>
              <a:rPr lang="en-US" i="0" dirty="0"/>
              <a:t>Revoir </a:t>
            </a:r>
            <a:r>
              <a:rPr lang="en-US" dirty="0"/>
              <a:t>le </a:t>
            </a:r>
            <a:r>
              <a:rPr lang="en-US" dirty="0" err="1"/>
              <a:t>processus</a:t>
            </a:r>
            <a:r>
              <a:rPr lang="en-US" dirty="0"/>
              <a:t> de gestion des </a:t>
            </a:r>
            <a:r>
              <a:rPr lang="en-US" dirty="0" err="1"/>
              <a:t>cas</a:t>
            </a:r>
            <a:endParaRPr dirty="0"/>
          </a:p>
          <a:p>
            <a:pPr marL="171450" lvl="0" indent="-171450" algn="l" rtl="0">
              <a:spcBef>
                <a:spcPts val="0"/>
              </a:spcBef>
              <a:spcAft>
                <a:spcPts val="0"/>
              </a:spcAft>
              <a:buClr>
                <a:schemeClr val="dk1"/>
              </a:buClr>
              <a:buSzPts val="1200"/>
              <a:buChar char="•"/>
            </a:pPr>
            <a:r>
              <a:rPr lang="en-US" dirty="0" err="1"/>
              <a:t>Référez-vous</a:t>
            </a:r>
            <a:r>
              <a:rPr lang="en-US" dirty="0"/>
              <a:t> à </a:t>
            </a:r>
            <a:r>
              <a:rPr lang="en-US" dirty="0" err="1"/>
              <a:t>l'agenda</a:t>
            </a:r>
            <a:r>
              <a:rPr lang="en-US" dirty="0"/>
              <a:t> de la formation et </a:t>
            </a:r>
            <a:r>
              <a:rPr lang="en-US" dirty="0" err="1"/>
              <a:t>indiquez</a:t>
            </a:r>
            <a:r>
              <a:rPr lang="en-US" dirty="0"/>
              <a:t> à </a:t>
            </a:r>
            <a:r>
              <a:rPr lang="en-US" dirty="0" err="1"/>
              <a:t>quels</a:t>
            </a:r>
            <a:r>
              <a:rPr lang="en-US" dirty="0"/>
              <a:t> </a:t>
            </a:r>
            <a:r>
              <a:rPr lang="en-US" dirty="0" err="1"/>
              <a:t>jours</a:t>
            </a:r>
            <a:r>
              <a:rPr lang="en-US" dirty="0"/>
              <a:t> et sous </a:t>
            </a:r>
            <a:r>
              <a:rPr lang="en-US" dirty="0" err="1"/>
              <a:t>quel</a:t>
            </a:r>
            <a:r>
              <a:rPr lang="en-US" dirty="0"/>
              <a:t> module </a:t>
            </a:r>
            <a:r>
              <a:rPr lang="en-US" dirty="0" err="1"/>
              <a:t>chaque</a:t>
            </a:r>
            <a:r>
              <a:rPr lang="en-US" dirty="0"/>
              <a:t> étape sera </a:t>
            </a:r>
            <a:r>
              <a:rPr lang="en-US" dirty="0" err="1"/>
              <a:t>abordée</a:t>
            </a:r>
            <a:r>
              <a:rPr lang="en-US" dirty="0"/>
              <a:t>.</a:t>
            </a:r>
            <a:endParaRPr dirty="0"/>
          </a:p>
          <a:p>
            <a:pPr marL="171450" lvl="0" indent="-171450" algn="l" rtl="0">
              <a:spcBef>
                <a:spcPts val="0"/>
              </a:spcBef>
              <a:spcAft>
                <a:spcPts val="0"/>
              </a:spcAft>
              <a:buClr>
                <a:schemeClr val="dk1"/>
              </a:buClr>
              <a:buSzPts val="1200"/>
              <a:buChar char="•"/>
            </a:pPr>
            <a:r>
              <a:rPr lang="en-US" i="1" dirty="0"/>
              <a:t>Dans le module </a:t>
            </a:r>
            <a:r>
              <a:rPr lang="en-US" i="1" dirty="0" err="1"/>
              <a:t>d'aujourd'hui</a:t>
            </a:r>
            <a:r>
              <a:rPr lang="en-US" i="1" dirty="0"/>
              <a:t>, nous </a:t>
            </a:r>
            <a:r>
              <a:rPr lang="en-US" i="1" dirty="0" err="1"/>
              <a:t>allons</a:t>
            </a:r>
            <a:r>
              <a:rPr lang="en-US" i="1" dirty="0"/>
              <a:t> </a:t>
            </a:r>
            <a:r>
              <a:rPr lang="en-US" i="1" dirty="0" err="1"/>
              <a:t>apprendre</a:t>
            </a:r>
            <a:r>
              <a:rPr lang="en-US" i="1" dirty="0"/>
              <a:t> la première étape du </a:t>
            </a:r>
            <a:r>
              <a:rPr lang="en-US" i="1" dirty="0" err="1"/>
              <a:t>processus</a:t>
            </a:r>
            <a:r>
              <a:rPr lang="en-US" i="1" dirty="0"/>
              <a:t> de gestion des </a:t>
            </a:r>
            <a:r>
              <a:rPr lang="en-US" i="1" dirty="0" err="1"/>
              <a:t>cas</a:t>
            </a:r>
            <a:r>
              <a:rPr lang="en-US" i="1" dirty="0"/>
              <a:t>, </a:t>
            </a:r>
            <a:r>
              <a:rPr lang="en-US" i="1" dirty="0" err="1"/>
              <a:t>l'identification</a:t>
            </a:r>
            <a:r>
              <a:rPr lang="en-US" i="1" dirty="0"/>
              <a:t> et </a:t>
            </a:r>
            <a:r>
              <a:rPr lang="en-US" i="1" dirty="0" err="1"/>
              <a:t>l'enregistrement</a:t>
            </a:r>
            <a:r>
              <a:rPr lang="en-US" i="1" dirty="0"/>
              <a:t>. </a:t>
            </a:r>
            <a:endParaRPr dirty="0"/>
          </a:p>
        </p:txBody>
      </p:sp>
      <p:sp>
        <p:nvSpPr>
          <p:cNvPr id="157" name="Google Shape;157;p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8: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Vous trouverez ces objectifs d'apprentissage à la </a:t>
            </a:r>
            <a:r>
              <a:rPr lang="en-US" b="1" i="1"/>
              <a:t>page 89 du cahier d'exercices : Objectifs d'apprentissage</a:t>
            </a:r>
            <a:endParaRPr/>
          </a:p>
          <a:p>
            <a:pPr marL="171450" lvl="0" indent="-171450" algn="l" rtl="0">
              <a:spcBef>
                <a:spcPts val="0"/>
              </a:spcBef>
              <a:spcAft>
                <a:spcPts val="0"/>
              </a:spcAft>
              <a:buClr>
                <a:schemeClr val="dk1"/>
              </a:buClr>
              <a:buSzPts val="1200"/>
              <a:buChar char="•"/>
            </a:pPr>
            <a:r>
              <a:rPr lang="en-US" i="1"/>
              <a:t>Quelqu'un a-t-il des questions ou des précisions à apporter ?</a:t>
            </a:r>
            <a:endParaRPr i="1"/>
          </a:p>
          <a:p>
            <a:pPr marL="171450" lvl="0" indent="-95250" algn="l" rtl="0">
              <a:spcBef>
                <a:spcPts val="0"/>
              </a:spcBef>
              <a:spcAft>
                <a:spcPts val="0"/>
              </a:spcAft>
              <a:buClr>
                <a:schemeClr val="dk1"/>
              </a:buClr>
              <a:buSzPts val="1200"/>
              <a:buNone/>
            </a:pPr>
            <a:endParaRPr/>
          </a:p>
        </p:txBody>
      </p:sp>
      <p:sp>
        <p:nvSpPr>
          <p:cNvPr id="182" name="Google Shape;182;p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9:notes"/>
          <p:cNvSpPr txBox="1">
            <a:spLocks noGrp="1"/>
          </p:cNvSpPr>
          <p:nvPr>
            <p:ph type="body" idx="1"/>
          </p:nvPr>
        </p:nvSpPr>
        <p:spPr>
          <a:xfrm>
            <a:off x="477838" y="4229101"/>
            <a:ext cx="6143625" cy="5442608"/>
          </a:xfrm>
          <a:prstGeom prst="rect">
            <a:avLst/>
          </a:prstGeom>
          <a:noFill/>
          <a:ln>
            <a:noFill/>
          </a:ln>
        </p:spPr>
        <p:txBody>
          <a:bodyPr spcFirstLastPara="1" wrap="square" lIns="99025" tIns="49500" rIns="99025" bIns="49500" anchor="t" anchorCtr="0">
            <a:noAutofit/>
          </a:bodyPr>
          <a:lstStyle/>
          <a:p>
            <a:pPr marL="0" lvl="0" indent="0" algn="l" rtl="0">
              <a:spcBef>
                <a:spcPts val="0"/>
              </a:spcBef>
              <a:spcAft>
                <a:spcPts val="0"/>
              </a:spcAft>
              <a:buClr>
                <a:schemeClr val="dk1"/>
              </a:buClr>
              <a:buSzPts val="1200"/>
              <a:buNone/>
            </a:pPr>
            <a:r>
              <a:rPr lang="en-US" b="1"/>
              <a:t>SESSION 2 DUREE : 1h30</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Dans la première session du module d'aujourd'hui, nous commencerons par identifier les enfants qui ont besoin d'une gestion de cas. </a:t>
            </a:r>
            <a:endParaRPr/>
          </a:p>
          <a:p>
            <a:pPr marL="628650" lvl="1" indent="-171450" algn="l" rtl="0">
              <a:spcBef>
                <a:spcPts val="0"/>
              </a:spcBef>
              <a:spcAft>
                <a:spcPts val="0"/>
              </a:spcAft>
              <a:buClr>
                <a:schemeClr val="dk1"/>
              </a:buClr>
              <a:buSzPts val="1200"/>
              <a:buChar char="•"/>
            </a:pPr>
            <a:r>
              <a:rPr lang="en-US" i="1"/>
              <a:t>Un système de protection de l'enfance bien développé doit disposer de moyens d'identifier les enfants ayant besoin de protection, y compris la gestion des cas. </a:t>
            </a:r>
            <a:endParaRPr/>
          </a:p>
          <a:p>
            <a:pPr marL="628650" lvl="1" indent="-171450" algn="l" rtl="0">
              <a:spcBef>
                <a:spcPts val="0"/>
              </a:spcBef>
              <a:spcAft>
                <a:spcPts val="0"/>
              </a:spcAft>
              <a:buClr>
                <a:schemeClr val="dk1"/>
              </a:buClr>
              <a:buSzPts val="1200"/>
              <a:buChar char="•"/>
            </a:pPr>
            <a:r>
              <a:rPr lang="en-US" i="1"/>
              <a:t>Il est important de chercher activement à identifier les enfants en danger et ayant besoin de protection. </a:t>
            </a:r>
            <a:endParaRPr/>
          </a:p>
          <a:p>
            <a:pPr marL="171450" lvl="0" indent="-171450" algn="l" rtl="0">
              <a:spcBef>
                <a:spcPts val="0"/>
              </a:spcBef>
              <a:spcAft>
                <a:spcPts val="0"/>
              </a:spcAft>
              <a:buClr>
                <a:schemeClr val="dk1"/>
              </a:buClr>
              <a:buSzPts val="1200"/>
              <a:buChar char="•"/>
            </a:pPr>
            <a:r>
              <a:rPr lang="en-US" i="1"/>
              <a:t>Pourquoi est-il important de tendre activement la main pour identifier les enfants à risque ? Pourquoi un gestionnaire de cas ne doit-il pas se contenter d'attendre qu'ils demandent de l'aide ? </a:t>
            </a:r>
            <a:endParaRPr/>
          </a:p>
          <a:p>
            <a:pPr marL="628650" lvl="1" indent="-171450" algn="l" rtl="0">
              <a:spcBef>
                <a:spcPts val="0"/>
              </a:spcBef>
              <a:spcAft>
                <a:spcPts val="0"/>
              </a:spcAft>
              <a:buClr>
                <a:schemeClr val="dk1"/>
              </a:buClr>
              <a:buSzPts val="1200"/>
              <a:buChar char="•"/>
            </a:pPr>
            <a:r>
              <a:rPr lang="en-US"/>
              <a:t>Les enfants et les familles peuvent avoir peur de se manifester.</a:t>
            </a:r>
            <a:endParaRPr/>
          </a:p>
          <a:p>
            <a:pPr marL="628650" lvl="1" indent="-171450" algn="l" rtl="0">
              <a:spcBef>
                <a:spcPts val="0"/>
              </a:spcBef>
              <a:spcAft>
                <a:spcPts val="0"/>
              </a:spcAft>
              <a:buClr>
                <a:schemeClr val="dk1"/>
              </a:buClr>
              <a:buSzPts val="1200"/>
              <a:buChar char="•"/>
            </a:pPr>
            <a:r>
              <a:rPr lang="en-US"/>
              <a:t>Les enfants et les familles peuvent ne pas savoir comment se manifester ou à qui s'adresser, etc.</a:t>
            </a:r>
            <a:endParaRPr/>
          </a:p>
          <a:p>
            <a:pPr marL="171450" lvl="0" indent="-171450" algn="l" rtl="0">
              <a:spcBef>
                <a:spcPts val="0"/>
              </a:spcBef>
              <a:spcAft>
                <a:spcPts val="0"/>
              </a:spcAft>
              <a:buClr>
                <a:schemeClr val="dk1"/>
              </a:buClr>
              <a:buSzPts val="1200"/>
              <a:buChar char="•"/>
            </a:pPr>
            <a:r>
              <a:rPr lang="en-US" i="1"/>
              <a:t> Commençons par examiner les différentes façons d'identifier les enfants à risque.  </a:t>
            </a:r>
            <a:endParaRPr/>
          </a:p>
        </p:txBody>
      </p:sp>
      <p:sp>
        <p:nvSpPr>
          <p:cNvPr id="221" name="Google Shape;221;p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p6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6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5" name="Google Shape;65;p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Google Shape;70;p6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62"/>
          <p:cNvSpPr>
            <a:spLocks noGrp="1"/>
          </p:cNvSpPr>
          <p:nvPr>
            <p:ph type="pic" idx="2"/>
          </p:nvPr>
        </p:nvSpPr>
        <p:spPr>
          <a:xfrm>
            <a:off x="5183188" y="987425"/>
            <a:ext cx="6172200" cy="4873625"/>
          </a:xfrm>
          <a:prstGeom prst="rect">
            <a:avLst/>
          </a:prstGeom>
          <a:noFill/>
          <a:ln>
            <a:noFill/>
          </a:ln>
        </p:spPr>
      </p:sp>
      <p:sp>
        <p:nvSpPr>
          <p:cNvPr id="72" name="Google Shape;72;p6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6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p6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6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DAAECB"/>
        </a:solidFill>
        <a:effectLst/>
      </p:bgPr>
    </p:bg>
    <p:spTree>
      <p:nvGrpSpPr>
        <p:cNvPr id="1" name="Shape 88"/>
        <p:cNvGrpSpPr/>
        <p:nvPr/>
      </p:nvGrpSpPr>
      <p:grpSpPr>
        <a:xfrm>
          <a:off x="0" y="0"/>
          <a:ext cx="0" cy="0"/>
          <a:chOff x="0" y="0"/>
          <a:chExt cx="0" cy="0"/>
        </a:xfrm>
      </p:grpSpPr>
      <p:sp>
        <p:nvSpPr>
          <p:cNvPr id="89" name="Google Shape;89;p65"/>
          <p:cNvSpPr/>
          <p:nvPr/>
        </p:nvSpPr>
        <p:spPr>
          <a:xfrm>
            <a:off x="0" y="0"/>
            <a:ext cx="5811000" cy="6858000"/>
          </a:xfrm>
          <a:prstGeom prst="homePlate">
            <a:avLst>
              <a:gd name="adj" fmla="val 25259"/>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65"/>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4800"/>
              <a:buFont typeface="Garamond"/>
              <a:buNone/>
              <a:defRPr sz="4800" b="1">
                <a:solidFill>
                  <a:schemeClr val="accen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rgbClr val="DAAECB"/>
        </a:solidFill>
        <a:effectLst/>
      </p:bgPr>
    </p:bg>
    <p:spTree>
      <p:nvGrpSpPr>
        <p:cNvPr id="1" name="Shape 15"/>
        <p:cNvGrpSpPr/>
        <p:nvPr/>
      </p:nvGrpSpPr>
      <p:grpSpPr>
        <a:xfrm>
          <a:off x="0" y="0"/>
          <a:ext cx="0" cy="0"/>
          <a:chOff x="0" y="0"/>
          <a:chExt cx="0" cy="0"/>
        </a:xfrm>
      </p:grpSpPr>
      <p:sp>
        <p:nvSpPr>
          <p:cNvPr id="16" name="Google Shape;16;p53"/>
          <p:cNvSpPr/>
          <p:nvPr/>
        </p:nvSpPr>
        <p:spPr>
          <a:xfrm rot="1782986">
            <a:off x="657418" y="1353464"/>
            <a:ext cx="4749573" cy="4094457"/>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7;p53"/>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1"/>
              </a:buClr>
              <a:buSzPts val="4800"/>
              <a:buFont typeface="Garamond"/>
              <a:buNone/>
              <a:defRPr sz="4800" b="1">
                <a:solidFill>
                  <a:schemeClr val="accen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8"/>
        <p:cNvGrpSpPr/>
        <p:nvPr/>
      </p:nvGrpSpPr>
      <p:grpSpPr>
        <a:xfrm>
          <a:off x="0" y="0"/>
          <a:ext cx="0" cy="0"/>
          <a:chOff x="0" y="0"/>
          <a:chExt cx="0" cy="0"/>
        </a:xfrm>
      </p:grpSpPr>
      <p:sp>
        <p:nvSpPr>
          <p:cNvPr id="19" name="Google Shape;19;p54"/>
          <p:cNvSpPr/>
          <p:nvPr/>
        </p:nvSpPr>
        <p:spPr>
          <a:xfrm>
            <a:off x="0" y="-1"/>
            <a:ext cx="12192000" cy="98552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20;p5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Arial"/>
              <a:buNone/>
              <a:defRPr sz="3200" b="1">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1" name="Google Shape;21;p54"/>
          <p:cNvPicPr preferRelativeResize="0"/>
          <p:nvPr/>
        </p:nvPicPr>
        <p:blipFill rotWithShape="1">
          <a:blip r:embed="rId2">
            <a:alphaModFix/>
          </a:blip>
          <a:srcRect/>
          <a:stretch/>
        </p:blipFill>
        <p:spPr>
          <a:xfrm>
            <a:off x="335817" y="6230028"/>
            <a:ext cx="349714" cy="402608"/>
          </a:xfrm>
          <a:prstGeom prst="rect">
            <a:avLst/>
          </a:prstGeom>
          <a:noFill/>
          <a:ln>
            <a:noFill/>
          </a:ln>
        </p:spPr>
      </p:pic>
      <p:sp>
        <p:nvSpPr>
          <p:cNvPr id="22" name="Google Shape;22;p54"/>
          <p:cNvSpPr/>
          <p:nvPr/>
        </p:nvSpPr>
        <p:spPr>
          <a:xfrm>
            <a:off x="766809" y="6277443"/>
            <a:ext cx="459038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AEABAB"/>
              </a:buClr>
              <a:buSzPts val="1400"/>
              <a:buFont typeface="Arial"/>
              <a:buNone/>
            </a:pPr>
            <a:r>
              <a:rPr lang="en-US" sz="1400" b="0" i="0" u="none" strike="noStrike" cap="none">
                <a:solidFill>
                  <a:srgbClr val="AEABAB"/>
                </a:solidFill>
                <a:latin typeface="Arial"/>
                <a:ea typeface="Arial"/>
                <a:cs typeface="Arial"/>
                <a:sym typeface="Arial"/>
              </a:rPr>
              <a:t>Niveau 1 Module 6: </a:t>
            </a:r>
            <a:r>
              <a:rPr lang="en-US" sz="1400" b="1" i="0" u="none" strike="noStrike" cap="none">
                <a:solidFill>
                  <a:srgbClr val="AEABAB"/>
                </a:solidFill>
                <a:latin typeface="Arial"/>
                <a:ea typeface="Arial"/>
                <a:cs typeface="Arial"/>
                <a:sym typeface="Arial"/>
              </a:rPr>
              <a:t>Identification et Enregistrement</a:t>
            </a:r>
            <a:endParaRPr sz="1400" b="1" i="0" u="none" strike="noStrike" cap="none">
              <a:solidFill>
                <a:srgbClr val="AEABAB"/>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
        <p:cNvGrpSpPr/>
        <p:nvPr/>
      </p:nvGrpSpPr>
      <p:grpSpPr>
        <a:xfrm>
          <a:off x="0" y="0"/>
          <a:ext cx="0" cy="0"/>
          <a:chOff x="0" y="0"/>
          <a:chExt cx="0" cy="0"/>
        </a:xfrm>
      </p:grpSpPr>
      <p:sp>
        <p:nvSpPr>
          <p:cNvPr id="24" name="Google Shape;24;p5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5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6" name="Google Shape;26;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5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8" name="Google Shape;38;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1"/>
        <p:cNvGrpSpPr/>
        <p:nvPr/>
      </p:nvGrpSpPr>
      <p:grpSpPr>
        <a:xfrm>
          <a:off x="0" y="0"/>
          <a:ext cx="0" cy="0"/>
          <a:chOff x="0" y="0"/>
          <a:chExt cx="0" cy="0"/>
        </a:xfrm>
      </p:grpSpPr>
      <p:sp>
        <p:nvSpPr>
          <p:cNvPr id="42" name="Google Shape;42;p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5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5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8"/>
        <p:cNvGrpSpPr/>
        <p:nvPr/>
      </p:nvGrpSpPr>
      <p:grpSpPr>
        <a:xfrm>
          <a:off x="0" y="0"/>
          <a:ext cx="0" cy="0"/>
          <a:chOff x="0" y="0"/>
          <a:chExt cx="0" cy="0"/>
        </a:xfrm>
      </p:grpSpPr>
      <p:sp>
        <p:nvSpPr>
          <p:cNvPr id="49" name="Google Shape;49;p5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5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5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5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3" name="Google Shape;53;p5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Google Shape;58;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txBox="1"/>
          <p:nvPr/>
        </p:nvSpPr>
        <p:spPr>
          <a:xfrm>
            <a:off x="851850" y="1347228"/>
            <a:ext cx="5140411" cy="26161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1" i="0" u="none" strike="noStrike" cap="none" dirty="0">
                <a:solidFill>
                  <a:schemeClr val="accent1"/>
                </a:solidFill>
                <a:latin typeface="Garamond"/>
                <a:ea typeface="Garamond"/>
                <a:cs typeface="Garamond"/>
                <a:sym typeface="Garamond"/>
              </a:rPr>
              <a:t>Identification et </a:t>
            </a:r>
            <a:r>
              <a:rPr lang="en-US" sz="5400" b="1" i="0" u="none" strike="noStrike" cap="none" dirty="0" err="1">
                <a:solidFill>
                  <a:schemeClr val="accent1"/>
                </a:solidFill>
                <a:latin typeface="Garamond"/>
                <a:ea typeface="Garamond"/>
                <a:cs typeface="Garamond"/>
                <a:sym typeface="Garamond"/>
              </a:rPr>
              <a:t>enregistrement</a:t>
            </a:r>
            <a:endParaRPr dirty="0"/>
          </a:p>
          <a:p>
            <a:pPr marL="0" marR="0" lvl="0" indent="0" algn="l" rtl="0">
              <a:spcBef>
                <a:spcPts val="0"/>
              </a:spcBef>
              <a:spcAft>
                <a:spcPts val="0"/>
              </a:spcAft>
              <a:buNone/>
            </a:pPr>
            <a:endParaRPr sz="2800" b="1" dirty="0">
              <a:solidFill>
                <a:schemeClr val="accent1"/>
              </a:solidFill>
              <a:latin typeface="Garamond"/>
              <a:ea typeface="Garamond"/>
              <a:cs typeface="Garamond"/>
              <a:sym typeface="Garamond"/>
            </a:endParaRPr>
          </a:p>
          <a:p>
            <a:pPr marL="0" marR="0" lvl="0" indent="0" algn="l" rtl="0">
              <a:spcBef>
                <a:spcPts val="0"/>
              </a:spcBef>
              <a:spcAft>
                <a:spcPts val="0"/>
              </a:spcAft>
              <a:buNone/>
            </a:pPr>
            <a:r>
              <a:rPr lang="en-US" sz="2800" b="1" dirty="0">
                <a:solidFill>
                  <a:schemeClr val="accent1"/>
                </a:solidFill>
                <a:latin typeface="Garamond"/>
                <a:ea typeface="Garamond"/>
                <a:cs typeface="Garamond"/>
                <a:sym typeface="Garamond"/>
              </a:rPr>
              <a:t>NIVEAU 1 MODULE 6</a:t>
            </a:r>
            <a:endParaRPr dirty="0"/>
          </a:p>
        </p:txBody>
      </p:sp>
      <p:pic>
        <p:nvPicPr>
          <p:cNvPr id="97" name="Google Shape;97;p1" descr="Logo&#10;&#10;Description automatically generated"/>
          <p:cNvPicPr preferRelativeResize="0"/>
          <p:nvPr/>
        </p:nvPicPr>
        <p:blipFill rotWithShape="1">
          <a:blip r:embed="rId3">
            <a:alphaModFix/>
          </a:blip>
          <a:srcRect/>
          <a:stretch/>
        </p:blipFill>
        <p:spPr>
          <a:xfrm>
            <a:off x="2983079" y="4258960"/>
            <a:ext cx="2405008" cy="923462"/>
          </a:xfrm>
          <a:prstGeom prst="rect">
            <a:avLst/>
          </a:prstGeom>
          <a:noFill/>
          <a:ln>
            <a:noFill/>
          </a:ln>
        </p:spPr>
      </p:pic>
      <p:pic>
        <p:nvPicPr>
          <p:cNvPr id="98" name="Google Shape;98;p1" descr="Text&#10;&#10;Description automatically generated"/>
          <p:cNvPicPr preferRelativeResize="0"/>
          <p:nvPr/>
        </p:nvPicPr>
        <p:blipFill rotWithShape="1">
          <a:blip r:embed="rId4">
            <a:alphaModFix/>
          </a:blip>
          <a:srcRect/>
          <a:stretch/>
        </p:blipFill>
        <p:spPr>
          <a:xfrm>
            <a:off x="764892" y="4360601"/>
            <a:ext cx="2405009" cy="685884"/>
          </a:xfrm>
          <a:prstGeom prst="rect">
            <a:avLst/>
          </a:prstGeom>
          <a:noFill/>
          <a:ln>
            <a:noFill/>
          </a:ln>
        </p:spPr>
      </p:pic>
      <p:sp>
        <p:nvSpPr>
          <p:cNvPr id="99" name="Google Shape;99;p1"/>
          <p:cNvSpPr/>
          <p:nvPr/>
        </p:nvSpPr>
        <p:spPr>
          <a:xfrm rot="1782986">
            <a:off x="6596435" y="1550461"/>
            <a:ext cx="4536237" cy="3910539"/>
          </a:xfrm>
          <a:prstGeom prst="hexagon">
            <a:avLst>
              <a:gd name="adj" fmla="val 28965"/>
              <a:gd name="vf" fmla="val 115470"/>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100" name="Google Shape;100;p1"/>
          <p:cNvSpPr/>
          <p:nvPr/>
        </p:nvSpPr>
        <p:spPr>
          <a:xfrm>
            <a:off x="8210448" y="2368683"/>
            <a:ext cx="1291292" cy="267780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Les moyens d'identifier les enfants à risque</a:t>
            </a:r>
            <a:endParaRPr/>
          </a:p>
        </p:txBody>
      </p:sp>
      <p:sp>
        <p:nvSpPr>
          <p:cNvPr id="231" name="Google Shape;231;p10"/>
          <p:cNvSpPr txBox="1"/>
          <p:nvPr/>
        </p:nvSpPr>
        <p:spPr>
          <a:xfrm>
            <a:off x="5953077" y="2289767"/>
            <a:ext cx="5196840" cy="255454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4000"/>
              <a:buFont typeface="Arial"/>
              <a:buNone/>
            </a:pPr>
            <a:r>
              <a:rPr lang="en-US" sz="4000" b="1" dirty="0">
                <a:solidFill>
                  <a:schemeClr val="dk1"/>
                </a:solidFill>
                <a:latin typeface="Arial"/>
                <a:ea typeface="Arial"/>
                <a:cs typeface="Arial"/>
                <a:sym typeface="Arial"/>
              </a:rPr>
              <a:t>Par qui et </a:t>
            </a:r>
            <a:r>
              <a:rPr lang="en-US" sz="4000" b="1" dirty="0" err="1">
                <a:solidFill>
                  <a:schemeClr val="dk1"/>
                </a:solidFill>
                <a:latin typeface="Arial"/>
                <a:ea typeface="Arial"/>
                <a:cs typeface="Arial"/>
                <a:sym typeface="Arial"/>
              </a:rPr>
              <a:t>où</a:t>
            </a:r>
            <a:r>
              <a:rPr lang="en-US" sz="4000" b="1" dirty="0">
                <a:solidFill>
                  <a:schemeClr val="dk1"/>
                </a:solidFill>
                <a:latin typeface="Arial"/>
                <a:ea typeface="Arial"/>
                <a:cs typeface="Arial"/>
                <a:sym typeface="Arial"/>
              </a:rPr>
              <a:t> les enfants </a:t>
            </a:r>
            <a:r>
              <a:rPr lang="en-US" sz="4000" b="1" dirty="0" err="1">
                <a:solidFill>
                  <a:schemeClr val="dk1"/>
                </a:solidFill>
                <a:latin typeface="Arial"/>
                <a:ea typeface="Arial"/>
                <a:cs typeface="Arial"/>
                <a:sym typeface="Arial"/>
              </a:rPr>
              <a:t>ayant</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besoin</a:t>
            </a:r>
            <a:r>
              <a:rPr lang="en-US" sz="4000" b="1" dirty="0">
                <a:solidFill>
                  <a:schemeClr val="dk1"/>
                </a:solidFill>
                <a:latin typeface="Arial"/>
                <a:ea typeface="Arial"/>
                <a:cs typeface="Arial"/>
                <a:sym typeface="Arial"/>
              </a:rPr>
              <a:t> de protection </a:t>
            </a:r>
            <a:r>
              <a:rPr lang="en-US" sz="4000" b="1" dirty="0" err="1">
                <a:solidFill>
                  <a:schemeClr val="dk1"/>
                </a:solidFill>
                <a:latin typeface="Arial"/>
                <a:ea typeface="Arial"/>
                <a:cs typeface="Arial"/>
                <a:sym typeface="Arial"/>
              </a:rPr>
              <a:t>peuvent-ils</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être</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identifiés</a:t>
            </a:r>
            <a:r>
              <a:rPr lang="en-US" sz="4000" b="1" dirty="0">
                <a:solidFill>
                  <a:schemeClr val="dk1"/>
                </a:solidFill>
                <a:latin typeface="Arial"/>
                <a:ea typeface="Arial"/>
                <a:cs typeface="Arial"/>
                <a:sym typeface="Arial"/>
              </a:rPr>
              <a:t> ? </a:t>
            </a:r>
            <a:endParaRPr dirty="0"/>
          </a:p>
        </p:txBody>
      </p:sp>
      <p:grpSp>
        <p:nvGrpSpPr>
          <p:cNvPr id="232" name="Google Shape;232;p10"/>
          <p:cNvGrpSpPr/>
          <p:nvPr/>
        </p:nvGrpSpPr>
        <p:grpSpPr>
          <a:xfrm>
            <a:off x="9994118" y="33917"/>
            <a:ext cx="2057602" cy="1975956"/>
            <a:chOff x="9994118" y="33917"/>
            <a:chExt cx="2057602" cy="1975956"/>
          </a:xfrm>
        </p:grpSpPr>
        <p:sp>
          <p:nvSpPr>
            <p:cNvPr id="233" name="Google Shape;233;p10"/>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34" name="Google Shape;234;p10"/>
            <p:cNvGrpSpPr/>
            <p:nvPr/>
          </p:nvGrpSpPr>
          <p:grpSpPr>
            <a:xfrm>
              <a:off x="10621771" y="762700"/>
              <a:ext cx="562136" cy="634675"/>
              <a:chOff x="760175" y="830142"/>
              <a:chExt cx="867619" cy="979579"/>
            </a:xfrm>
          </p:grpSpPr>
          <p:sp>
            <p:nvSpPr>
              <p:cNvPr id="235" name="Google Shape;235;p10"/>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90</a:t>
                </a:r>
                <a:endParaRPr/>
              </a:p>
            </p:txBody>
          </p:sp>
          <p:sp>
            <p:nvSpPr>
              <p:cNvPr id="236" name="Google Shape;236;p10"/>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37" name="Google Shape;237;p10"/>
            <p:cNvGrpSpPr/>
            <p:nvPr/>
          </p:nvGrpSpPr>
          <p:grpSpPr>
            <a:xfrm>
              <a:off x="11325415" y="762701"/>
              <a:ext cx="182192" cy="634674"/>
              <a:chOff x="2121762" y="2323619"/>
              <a:chExt cx="200378" cy="825210"/>
            </a:xfrm>
          </p:grpSpPr>
          <p:sp>
            <p:nvSpPr>
              <p:cNvPr id="238" name="Google Shape;238;p10"/>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9" name="Google Shape;239;p10"/>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240" name="Google Shape;240;p10"/>
          <p:cNvGrpSpPr/>
          <p:nvPr/>
        </p:nvGrpSpPr>
        <p:grpSpPr>
          <a:xfrm>
            <a:off x="1046906" y="2522661"/>
            <a:ext cx="4065243" cy="2554545"/>
            <a:chOff x="979745" y="2354141"/>
            <a:chExt cx="3652916" cy="2295444"/>
          </a:xfrm>
        </p:grpSpPr>
        <p:grpSp>
          <p:nvGrpSpPr>
            <p:cNvPr id="241" name="Google Shape;241;p10"/>
            <p:cNvGrpSpPr/>
            <p:nvPr/>
          </p:nvGrpSpPr>
          <p:grpSpPr>
            <a:xfrm>
              <a:off x="1005867" y="2522662"/>
              <a:ext cx="3626794" cy="2126923"/>
              <a:chOff x="1148814" y="2839157"/>
              <a:chExt cx="4770763" cy="1930400"/>
            </a:xfrm>
          </p:grpSpPr>
          <p:sp>
            <p:nvSpPr>
              <p:cNvPr id="242" name="Google Shape;242;p10"/>
              <p:cNvSpPr/>
              <p:nvPr/>
            </p:nvSpPr>
            <p:spPr>
              <a:xfrm rot="-5400000">
                <a:off x="1378914" y="2609057"/>
                <a:ext cx="1930400" cy="2390600"/>
              </a:xfrm>
              <a:prstGeom prst="chevron">
                <a:avLst>
                  <a:gd name="adj" fmla="val 20395"/>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3" name="Google Shape;243;p10"/>
              <p:cNvSpPr/>
              <p:nvPr/>
            </p:nvSpPr>
            <p:spPr>
              <a:xfrm rot="-5400000">
                <a:off x="3759077" y="2609057"/>
                <a:ext cx="1930400" cy="2390600"/>
              </a:xfrm>
              <a:prstGeom prst="chevron">
                <a:avLst>
                  <a:gd name="adj" fmla="val 20395"/>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244" name="Google Shape;244;p10" descr="Marker with solid fill"/>
            <p:cNvPicPr preferRelativeResize="0"/>
            <p:nvPr/>
          </p:nvPicPr>
          <p:blipFill rotWithShape="1">
            <a:blip r:embed="rId3">
              <a:alphaModFix/>
            </a:blip>
            <a:srcRect/>
            <a:stretch/>
          </p:blipFill>
          <p:spPr>
            <a:xfrm>
              <a:off x="979745" y="2871287"/>
              <a:ext cx="1007490" cy="1007490"/>
            </a:xfrm>
            <a:prstGeom prst="rect">
              <a:avLst/>
            </a:prstGeom>
            <a:noFill/>
            <a:ln>
              <a:noFill/>
            </a:ln>
          </p:spPr>
        </p:pic>
        <p:pic>
          <p:nvPicPr>
            <p:cNvPr id="245" name="Google Shape;245;p10" descr="Marker with solid fill"/>
            <p:cNvPicPr preferRelativeResize="0"/>
            <p:nvPr/>
          </p:nvPicPr>
          <p:blipFill rotWithShape="1">
            <a:blip r:embed="rId3">
              <a:alphaModFix/>
            </a:blip>
            <a:srcRect/>
            <a:stretch/>
          </p:blipFill>
          <p:spPr>
            <a:xfrm>
              <a:off x="2003647" y="3194323"/>
              <a:ext cx="1007490" cy="1007490"/>
            </a:xfrm>
            <a:prstGeom prst="rect">
              <a:avLst/>
            </a:prstGeom>
            <a:noFill/>
            <a:ln>
              <a:noFill/>
            </a:ln>
          </p:spPr>
        </p:pic>
        <p:pic>
          <p:nvPicPr>
            <p:cNvPr id="246" name="Google Shape;246;p10" descr="Marker with solid fill"/>
            <p:cNvPicPr preferRelativeResize="0"/>
            <p:nvPr/>
          </p:nvPicPr>
          <p:blipFill rotWithShape="1">
            <a:blip r:embed="rId3">
              <a:alphaModFix/>
            </a:blip>
            <a:srcRect/>
            <a:stretch/>
          </p:blipFill>
          <p:spPr>
            <a:xfrm>
              <a:off x="3027550" y="2354141"/>
              <a:ext cx="1007490" cy="100749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251"/>
        <p:cNvGrpSpPr/>
        <p:nvPr/>
      </p:nvGrpSpPr>
      <p:grpSpPr>
        <a:xfrm>
          <a:off x="0" y="0"/>
          <a:ext cx="0" cy="0"/>
          <a:chOff x="0" y="0"/>
          <a:chExt cx="0" cy="0"/>
        </a:xfrm>
      </p:grpSpPr>
      <p:sp>
        <p:nvSpPr>
          <p:cNvPr id="252" name="Google Shape;252;p11"/>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2"/>
          <p:cNvSpPr txBox="1"/>
          <p:nvPr/>
        </p:nvSpPr>
        <p:spPr>
          <a:xfrm>
            <a:off x="1765505" y="4999299"/>
            <a:ext cx="4677292" cy="628708"/>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600" b="1">
                <a:solidFill>
                  <a:schemeClr val="dk1"/>
                </a:solidFill>
                <a:latin typeface="Arial"/>
                <a:ea typeface="Arial"/>
                <a:cs typeface="Arial"/>
                <a:sym typeface="Arial"/>
              </a:rPr>
              <a:t>Enfant</a:t>
            </a:r>
            <a:endParaRPr/>
          </a:p>
        </p:txBody>
      </p:sp>
      <p:sp>
        <p:nvSpPr>
          <p:cNvPr id="259" name="Google Shape;259;p1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t>Obstacles à la divulgation et à la demande d'aide à chaque niveau</a:t>
            </a:r>
            <a:endParaRPr/>
          </a:p>
        </p:txBody>
      </p:sp>
      <p:grpSp>
        <p:nvGrpSpPr>
          <p:cNvPr id="260" name="Google Shape;260;p12"/>
          <p:cNvGrpSpPr/>
          <p:nvPr/>
        </p:nvGrpSpPr>
        <p:grpSpPr>
          <a:xfrm>
            <a:off x="3586172" y="1346805"/>
            <a:ext cx="7801386" cy="7801386"/>
            <a:chOff x="3943574" y="1346805"/>
            <a:chExt cx="7801386" cy="7801386"/>
          </a:xfrm>
        </p:grpSpPr>
        <p:sp>
          <p:nvSpPr>
            <p:cNvPr id="261" name="Google Shape;261;p12"/>
            <p:cNvSpPr/>
            <p:nvPr/>
          </p:nvSpPr>
          <p:spPr>
            <a:xfrm>
              <a:off x="3943574" y="1346805"/>
              <a:ext cx="7801386" cy="780138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12"/>
            <p:cNvSpPr/>
            <p:nvPr/>
          </p:nvSpPr>
          <p:spPr>
            <a:xfrm>
              <a:off x="4541599" y="1956118"/>
              <a:ext cx="6574444" cy="6574444"/>
            </a:xfrm>
            <a:prstGeom prst="ellipse">
              <a:avLst/>
            </a:prstGeom>
            <a:solidFill>
              <a:srgbClr val="C886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3" name="Google Shape;263;p12"/>
            <p:cNvSpPr/>
            <p:nvPr/>
          </p:nvSpPr>
          <p:spPr>
            <a:xfrm>
              <a:off x="5121643" y="2523285"/>
              <a:ext cx="5385038" cy="5385038"/>
            </a:xfrm>
            <a:prstGeom prst="ellipse">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4" name="Google Shape;264;p12"/>
            <p:cNvSpPr/>
            <p:nvPr/>
          </p:nvSpPr>
          <p:spPr>
            <a:xfrm>
              <a:off x="5741231" y="3105543"/>
              <a:ext cx="4145862" cy="4145862"/>
            </a:xfrm>
            <a:prstGeom prst="ellipse">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5" name="Google Shape;265;p12"/>
            <p:cNvSpPr/>
            <p:nvPr/>
          </p:nvSpPr>
          <p:spPr>
            <a:xfrm>
              <a:off x="6442797" y="3734452"/>
              <a:ext cx="2802940" cy="280294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266" name="Google Shape;266;p12"/>
            <p:cNvGrpSpPr/>
            <p:nvPr/>
          </p:nvGrpSpPr>
          <p:grpSpPr>
            <a:xfrm>
              <a:off x="6902427" y="4350344"/>
              <a:ext cx="674144" cy="1491620"/>
              <a:chOff x="3242521" y="2659030"/>
              <a:chExt cx="328597" cy="727057"/>
            </a:xfrm>
          </p:grpSpPr>
          <p:sp>
            <p:nvSpPr>
              <p:cNvPr id="267" name="Google Shape;267;p12"/>
              <p:cNvSpPr/>
              <p:nvPr/>
            </p:nvSpPr>
            <p:spPr>
              <a:xfrm>
                <a:off x="3242521" y="3041941"/>
                <a:ext cx="323729" cy="344146"/>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8" name="Google Shape;268;p12"/>
              <p:cNvSpPr/>
              <p:nvPr/>
            </p:nvSpPr>
            <p:spPr>
              <a:xfrm>
                <a:off x="3243709" y="2659030"/>
                <a:ext cx="327409" cy="327409"/>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sp>
        <p:nvSpPr>
          <p:cNvPr id="269" name="Google Shape;269;p12"/>
          <p:cNvSpPr txBox="1"/>
          <p:nvPr/>
        </p:nvSpPr>
        <p:spPr>
          <a:xfrm>
            <a:off x="577899" y="1643075"/>
            <a:ext cx="5507496" cy="5868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None/>
            </a:pPr>
            <a:r>
              <a:rPr lang="en-US" sz="1600" b="1">
                <a:solidFill>
                  <a:schemeClr val="lt1"/>
                </a:solidFill>
                <a:latin typeface="Arial"/>
                <a:ea typeface="Arial"/>
                <a:cs typeface="Arial"/>
                <a:sym typeface="Arial"/>
              </a:rPr>
              <a:t>	Normes socioculturelles</a:t>
            </a:r>
            <a:endParaRPr/>
          </a:p>
        </p:txBody>
      </p:sp>
      <p:sp>
        <p:nvSpPr>
          <p:cNvPr id="270" name="Google Shape;270;p12"/>
          <p:cNvSpPr txBox="1"/>
          <p:nvPr/>
        </p:nvSpPr>
        <p:spPr>
          <a:xfrm>
            <a:off x="811620" y="2485203"/>
            <a:ext cx="4935657" cy="586868"/>
          </a:xfrm>
          <a:prstGeom prst="rect">
            <a:avLst/>
          </a:prstGeom>
          <a:solidFill>
            <a:srgbClr val="C886B2"/>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None/>
            </a:pPr>
            <a:r>
              <a:rPr lang="en-US" sz="1600" b="1">
                <a:solidFill>
                  <a:schemeClr val="lt1"/>
                </a:solidFill>
                <a:latin typeface="Arial"/>
                <a:ea typeface="Arial"/>
                <a:cs typeface="Arial"/>
                <a:sym typeface="Arial"/>
              </a:rPr>
              <a:t>	Société</a:t>
            </a:r>
            <a:endParaRPr/>
          </a:p>
        </p:txBody>
      </p:sp>
      <p:sp>
        <p:nvSpPr>
          <p:cNvPr id="271" name="Google Shape;271;p12"/>
          <p:cNvSpPr txBox="1"/>
          <p:nvPr/>
        </p:nvSpPr>
        <p:spPr>
          <a:xfrm>
            <a:off x="1135623" y="3331480"/>
            <a:ext cx="4611654" cy="586868"/>
          </a:xfrm>
          <a:prstGeom prst="rect">
            <a:avLst/>
          </a:prstGeom>
          <a:solidFill>
            <a:srgbClr val="DAAECB"/>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None/>
            </a:pPr>
            <a:r>
              <a:rPr lang="en-US" sz="1600" b="1">
                <a:solidFill>
                  <a:schemeClr val="dk1"/>
                </a:solidFill>
                <a:latin typeface="Arial"/>
                <a:ea typeface="Arial"/>
                <a:cs typeface="Arial"/>
                <a:sym typeface="Arial"/>
              </a:rPr>
              <a:t>	Communauté</a:t>
            </a:r>
            <a:endParaRPr/>
          </a:p>
        </p:txBody>
      </p:sp>
      <p:sp>
        <p:nvSpPr>
          <p:cNvPr id="272" name="Google Shape;272;p12"/>
          <p:cNvSpPr txBox="1"/>
          <p:nvPr/>
        </p:nvSpPr>
        <p:spPr>
          <a:xfrm>
            <a:off x="1462108" y="4177757"/>
            <a:ext cx="4356191" cy="586868"/>
          </a:xfrm>
          <a:prstGeom prst="rect">
            <a:avLst/>
          </a:prstGeom>
          <a:solidFill>
            <a:srgbClr val="EDD5E4"/>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None/>
            </a:pPr>
            <a:r>
              <a:rPr lang="en-US" sz="1600" b="1">
                <a:solidFill>
                  <a:schemeClr val="dk1"/>
                </a:solidFill>
                <a:latin typeface="Arial"/>
                <a:ea typeface="Arial"/>
                <a:cs typeface="Arial"/>
                <a:sym typeface="Arial"/>
              </a:rPr>
              <a:t>	Famille</a:t>
            </a:r>
            <a:endParaRPr/>
          </a:p>
        </p:txBody>
      </p:sp>
      <p:sp>
        <p:nvSpPr>
          <p:cNvPr id="273" name="Google Shape;273;p12"/>
          <p:cNvSpPr txBox="1"/>
          <p:nvPr/>
        </p:nvSpPr>
        <p:spPr>
          <a:xfrm>
            <a:off x="1867737" y="5024034"/>
            <a:ext cx="4554244" cy="586868"/>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None/>
            </a:pPr>
            <a:r>
              <a:rPr lang="en-US" sz="1600" b="1">
                <a:solidFill>
                  <a:schemeClr val="dk1"/>
                </a:solidFill>
                <a:latin typeface="Arial"/>
                <a:ea typeface="Arial"/>
                <a:cs typeface="Arial"/>
                <a:sym typeface="Arial"/>
              </a:rPr>
              <a:t>	Enfant</a:t>
            </a:r>
            <a:endParaRPr/>
          </a:p>
        </p:txBody>
      </p:sp>
      <p:grpSp>
        <p:nvGrpSpPr>
          <p:cNvPr id="274" name="Google Shape;274;p12"/>
          <p:cNvGrpSpPr/>
          <p:nvPr/>
        </p:nvGrpSpPr>
        <p:grpSpPr>
          <a:xfrm>
            <a:off x="7498353" y="4350345"/>
            <a:ext cx="894757" cy="1491620"/>
            <a:chOff x="718822" y="3315817"/>
            <a:chExt cx="473004" cy="822818"/>
          </a:xfrm>
        </p:grpSpPr>
        <p:sp>
          <p:nvSpPr>
            <p:cNvPr id="275" name="Google Shape;275;p12"/>
            <p:cNvSpPr/>
            <p:nvPr/>
          </p:nvSpPr>
          <p:spPr>
            <a:xfrm>
              <a:off x="718822" y="3905716"/>
              <a:ext cx="473004" cy="232919"/>
            </a:xfrm>
            <a:prstGeom prst="trapezoid">
              <a:avLst>
                <a:gd name="adj" fmla="val 27944"/>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6" name="Google Shape;276;p12"/>
            <p:cNvSpPr/>
            <p:nvPr/>
          </p:nvSpPr>
          <p:spPr>
            <a:xfrm>
              <a:off x="776140" y="3745391"/>
              <a:ext cx="362490" cy="393243"/>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7" name="Google Shape;277;p12"/>
            <p:cNvSpPr/>
            <p:nvPr/>
          </p:nvSpPr>
          <p:spPr>
            <a:xfrm>
              <a:off x="772020" y="3315817"/>
              <a:ext cx="366610" cy="36661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Shape 282"/>
        <p:cNvGrpSpPr/>
        <p:nvPr/>
      </p:nvGrpSpPr>
      <p:grpSpPr>
        <a:xfrm>
          <a:off x="0" y="0"/>
          <a:ext cx="0" cy="0"/>
          <a:chOff x="0" y="0"/>
          <a:chExt cx="0" cy="0"/>
        </a:xfrm>
      </p:grpSpPr>
      <p:sp>
        <p:nvSpPr>
          <p:cNvPr id="283" name="Google Shape;283;p13"/>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4"/>
          <p:cNvSpPr txBox="1">
            <a:spLocks noGrp="1"/>
          </p:cNvSpPr>
          <p:nvPr>
            <p:ph type="title"/>
          </p:nvPr>
        </p:nvSpPr>
        <p:spPr>
          <a:xfrm>
            <a:off x="-96820" y="120516"/>
            <a:ext cx="12288819"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latin typeface="Arial"/>
                <a:ea typeface="Arial"/>
                <a:cs typeface="Arial"/>
                <a:sym typeface="Arial"/>
              </a:rPr>
              <a:t>Moyens d'atténuer ces obstacles à la divulgation et à la demande d'aide</a:t>
            </a:r>
            <a:endParaRPr/>
          </a:p>
        </p:txBody>
      </p:sp>
      <p:sp>
        <p:nvSpPr>
          <p:cNvPr id="290" name="Google Shape;290;p14"/>
          <p:cNvSpPr/>
          <p:nvPr/>
        </p:nvSpPr>
        <p:spPr>
          <a:xfrm>
            <a:off x="1378857" y="3429000"/>
            <a:ext cx="580571" cy="184331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1" name="Google Shape;291;p14"/>
          <p:cNvSpPr/>
          <p:nvPr/>
        </p:nvSpPr>
        <p:spPr>
          <a:xfrm>
            <a:off x="1281483" y="2913889"/>
            <a:ext cx="775317" cy="7165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2" name="Google Shape;292;p14"/>
          <p:cNvSpPr/>
          <p:nvPr/>
        </p:nvSpPr>
        <p:spPr>
          <a:xfrm>
            <a:off x="3982975" y="3429000"/>
            <a:ext cx="580571" cy="184331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3" name="Google Shape;293;p14"/>
          <p:cNvSpPr/>
          <p:nvPr/>
        </p:nvSpPr>
        <p:spPr>
          <a:xfrm>
            <a:off x="3885601" y="2913889"/>
            <a:ext cx="775317" cy="7165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4" name="Google Shape;294;p14"/>
          <p:cNvSpPr/>
          <p:nvPr/>
        </p:nvSpPr>
        <p:spPr>
          <a:xfrm>
            <a:off x="1865543" y="3064403"/>
            <a:ext cx="2028690" cy="36459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295" name="Google Shape;295;p14"/>
          <p:cNvCxnSpPr/>
          <p:nvPr/>
        </p:nvCxnSpPr>
        <p:spPr>
          <a:xfrm flipH="1">
            <a:off x="2157115"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296" name="Google Shape;296;p14"/>
          <p:cNvCxnSpPr/>
          <p:nvPr/>
        </p:nvCxnSpPr>
        <p:spPr>
          <a:xfrm flipH="1">
            <a:off x="2505457"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297" name="Google Shape;297;p14"/>
          <p:cNvCxnSpPr/>
          <p:nvPr/>
        </p:nvCxnSpPr>
        <p:spPr>
          <a:xfrm flipH="1">
            <a:off x="2853799"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298" name="Google Shape;298;p14"/>
          <p:cNvCxnSpPr/>
          <p:nvPr/>
        </p:nvCxnSpPr>
        <p:spPr>
          <a:xfrm flipH="1">
            <a:off x="3173758"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299" name="Google Shape;299;p14"/>
          <p:cNvCxnSpPr/>
          <p:nvPr/>
        </p:nvCxnSpPr>
        <p:spPr>
          <a:xfrm flipH="1">
            <a:off x="3507908" y="2951552"/>
            <a:ext cx="284226" cy="590297"/>
          </a:xfrm>
          <a:prstGeom prst="straightConnector1">
            <a:avLst/>
          </a:prstGeom>
          <a:noFill/>
          <a:ln w="38100" cap="flat" cmpd="sng">
            <a:solidFill>
              <a:schemeClr val="lt1"/>
            </a:solidFill>
            <a:prstDash val="solid"/>
            <a:miter lim="800000"/>
            <a:headEnd type="none" w="sm" len="sm"/>
            <a:tailEnd type="none" w="sm" len="sm"/>
          </a:ln>
        </p:spPr>
      </p:cxnSp>
      <p:sp>
        <p:nvSpPr>
          <p:cNvPr id="300" name="Google Shape;300;p14"/>
          <p:cNvSpPr/>
          <p:nvPr/>
        </p:nvSpPr>
        <p:spPr>
          <a:xfrm>
            <a:off x="5921829" y="3294889"/>
            <a:ext cx="775317" cy="868968"/>
          </a:xfrm>
          <a:prstGeom prst="rightArrow">
            <a:avLst>
              <a:gd name="adj1" fmla="val 50000"/>
              <a:gd name="adj2"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1" name="Google Shape;301;p14"/>
          <p:cNvSpPr/>
          <p:nvPr/>
        </p:nvSpPr>
        <p:spPr>
          <a:xfrm>
            <a:off x="7725830" y="3429000"/>
            <a:ext cx="580571" cy="184331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2" name="Google Shape;302;p14"/>
          <p:cNvSpPr/>
          <p:nvPr/>
        </p:nvSpPr>
        <p:spPr>
          <a:xfrm>
            <a:off x="10329948" y="3429000"/>
            <a:ext cx="580571" cy="184331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4"/>
          <p:cNvSpPr/>
          <p:nvPr/>
        </p:nvSpPr>
        <p:spPr>
          <a:xfrm>
            <a:off x="10232574" y="2913889"/>
            <a:ext cx="775317" cy="7165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04" name="Google Shape;304;p14"/>
          <p:cNvGrpSpPr/>
          <p:nvPr/>
        </p:nvGrpSpPr>
        <p:grpSpPr>
          <a:xfrm rot="-1635000">
            <a:off x="7522132" y="2555605"/>
            <a:ext cx="2612750" cy="716568"/>
            <a:chOff x="7628456" y="2913889"/>
            <a:chExt cx="2612750" cy="716568"/>
          </a:xfrm>
        </p:grpSpPr>
        <p:sp>
          <p:nvSpPr>
            <p:cNvPr id="305" name="Google Shape;305;p14"/>
            <p:cNvSpPr/>
            <p:nvPr/>
          </p:nvSpPr>
          <p:spPr>
            <a:xfrm>
              <a:off x="7628456" y="2913889"/>
              <a:ext cx="775317" cy="7165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Google Shape;306;p14"/>
            <p:cNvSpPr/>
            <p:nvPr/>
          </p:nvSpPr>
          <p:spPr>
            <a:xfrm>
              <a:off x="8212516" y="3064403"/>
              <a:ext cx="2028690" cy="36459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07" name="Google Shape;307;p14"/>
            <p:cNvCxnSpPr/>
            <p:nvPr/>
          </p:nvCxnSpPr>
          <p:spPr>
            <a:xfrm flipH="1">
              <a:off x="8504088"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308" name="Google Shape;308;p14"/>
            <p:cNvCxnSpPr/>
            <p:nvPr/>
          </p:nvCxnSpPr>
          <p:spPr>
            <a:xfrm flipH="1">
              <a:off x="8852430"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309" name="Google Shape;309;p14"/>
            <p:cNvCxnSpPr/>
            <p:nvPr/>
          </p:nvCxnSpPr>
          <p:spPr>
            <a:xfrm flipH="1">
              <a:off x="9200772"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310" name="Google Shape;310;p14"/>
            <p:cNvCxnSpPr/>
            <p:nvPr/>
          </p:nvCxnSpPr>
          <p:spPr>
            <a:xfrm flipH="1">
              <a:off x="9520731" y="2951552"/>
              <a:ext cx="284226" cy="590297"/>
            </a:xfrm>
            <a:prstGeom prst="straightConnector1">
              <a:avLst/>
            </a:prstGeom>
            <a:noFill/>
            <a:ln w="38100" cap="flat" cmpd="sng">
              <a:solidFill>
                <a:schemeClr val="lt1"/>
              </a:solidFill>
              <a:prstDash val="solid"/>
              <a:miter lim="800000"/>
              <a:headEnd type="none" w="sm" len="sm"/>
              <a:tailEnd type="none" w="sm" len="sm"/>
            </a:ln>
          </p:spPr>
        </p:cxnSp>
        <p:cxnSp>
          <p:nvCxnSpPr>
            <p:cNvPr id="311" name="Google Shape;311;p14"/>
            <p:cNvCxnSpPr/>
            <p:nvPr/>
          </p:nvCxnSpPr>
          <p:spPr>
            <a:xfrm flipH="1">
              <a:off x="9854881" y="2951552"/>
              <a:ext cx="284226" cy="590297"/>
            </a:xfrm>
            <a:prstGeom prst="straightConnector1">
              <a:avLst/>
            </a:prstGeom>
            <a:noFill/>
            <a:ln w="38100" cap="flat" cmpd="sng">
              <a:solidFill>
                <a:schemeClr val="lt1"/>
              </a:solidFill>
              <a:prstDash val="solid"/>
              <a:miter lim="800000"/>
              <a:headEnd type="none" w="sm" len="sm"/>
              <a:tailEnd type="none" w="sm" len="sm"/>
            </a:ln>
          </p:spPr>
        </p:cxnSp>
      </p:grpSp>
      <p:sp>
        <p:nvSpPr>
          <p:cNvPr id="312" name="Google Shape;312;p14"/>
          <p:cNvSpPr/>
          <p:nvPr/>
        </p:nvSpPr>
        <p:spPr>
          <a:xfrm>
            <a:off x="8984343" y="1901371"/>
            <a:ext cx="348343" cy="217715"/>
          </a:xfrm>
          <a:custGeom>
            <a:avLst/>
            <a:gdLst/>
            <a:ahLst/>
            <a:cxnLst/>
            <a:rect l="l" t="t" r="r" b="b"/>
            <a:pathLst>
              <a:path w="348343" h="217715" extrusionOk="0">
                <a:moveTo>
                  <a:pt x="348343" y="217715"/>
                </a:moveTo>
                <a:cubicBezTo>
                  <a:pt x="297543" y="163286"/>
                  <a:pt x="246743" y="108858"/>
                  <a:pt x="188686" y="72572"/>
                </a:cubicBezTo>
                <a:cubicBezTo>
                  <a:pt x="130629" y="36286"/>
                  <a:pt x="65314" y="18143"/>
                  <a:pt x="0" y="0"/>
                </a:cubicBezTo>
              </a:path>
            </a:pathLst>
          </a:cu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3" name="Google Shape;313;p14"/>
          <p:cNvSpPr/>
          <p:nvPr/>
        </p:nvSpPr>
        <p:spPr>
          <a:xfrm>
            <a:off x="8520437" y="1973810"/>
            <a:ext cx="571863" cy="217715"/>
          </a:xfrm>
          <a:custGeom>
            <a:avLst/>
            <a:gdLst/>
            <a:ahLst/>
            <a:cxnLst/>
            <a:rect l="l" t="t" r="r" b="b"/>
            <a:pathLst>
              <a:path w="348343" h="217715" extrusionOk="0">
                <a:moveTo>
                  <a:pt x="348343" y="217715"/>
                </a:moveTo>
                <a:cubicBezTo>
                  <a:pt x="297543" y="163286"/>
                  <a:pt x="246743" y="108858"/>
                  <a:pt x="188686" y="72572"/>
                </a:cubicBezTo>
                <a:cubicBezTo>
                  <a:pt x="130629" y="36286"/>
                  <a:pt x="65314" y="18143"/>
                  <a:pt x="0" y="0"/>
                </a:cubicBezTo>
              </a:path>
            </a:pathLst>
          </a:cu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318"/>
        <p:cNvGrpSpPr/>
        <p:nvPr/>
      </p:nvGrpSpPr>
      <p:grpSpPr>
        <a:xfrm>
          <a:off x="0" y="0"/>
          <a:ext cx="0" cy="0"/>
          <a:chOff x="0" y="0"/>
          <a:chExt cx="0" cy="0"/>
        </a:xfrm>
      </p:grpSpPr>
      <p:sp>
        <p:nvSpPr>
          <p:cNvPr id="319" name="Google Shape;319;p15"/>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Signes de maltraitance des enfants</a:t>
            </a:r>
            <a:endParaRPr/>
          </a:p>
        </p:txBody>
      </p:sp>
      <p:sp>
        <p:nvSpPr>
          <p:cNvPr id="326" name="Google Shape;326;p16"/>
          <p:cNvSpPr txBox="1"/>
          <p:nvPr/>
        </p:nvSpPr>
        <p:spPr>
          <a:xfrm>
            <a:off x="716280" y="4075713"/>
            <a:ext cx="1742440"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Violence physique / abus</a:t>
            </a:r>
            <a:endParaRPr/>
          </a:p>
        </p:txBody>
      </p:sp>
      <p:sp>
        <p:nvSpPr>
          <p:cNvPr id="327" name="Google Shape;327;p16"/>
          <p:cNvSpPr txBox="1"/>
          <p:nvPr/>
        </p:nvSpPr>
        <p:spPr>
          <a:xfrm>
            <a:off x="2940050" y="4075713"/>
            <a:ext cx="1592193"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Violence sexuelle / abus</a:t>
            </a:r>
            <a:endParaRPr/>
          </a:p>
        </p:txBody>
      </p:sp>
      <p:sp>
        <p:nvSpPr>
          <p:cNvPr id="328" name="Google Shape;328;p16"/>
          <p:cNvSpPr txBox="1"/>
          <p:nvPr/>
        </p:nvSpPr>
        <p:spPr>
          <a:xfrm>
            <a:off x="5163820" y="4075713"/>
            <a:ext cx="1742440"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Violence émotionnelle / abus</a:t>
            </a:r>
            <a:endParaRPr/>
          </a:p>
        </p:txBody>
      </p:sp>
      <p:sp>
        <p:nvSpPr>
          <p:cNvPr id="329" name="Google Shape;329;p16"/>
          <p:cNvSpPr txBox="1"/>
          <p:nvPr/>
        </p:nvSpPr>
        <p:spPr>
          <a:xfrm>
            <a:off x="7387590" y="4075713"/>
            <a:ext cx="174244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Négligence</a:t>
            </a:r>
            <a:endParaRPr/>
          </a:p>
        </p:txBody>
      </p:sp>
      <p:sp>
        <p:nvSpPr>
          <p:cNvPr id="330" name="Google Shape;330;p16"/>
          <p:cNvSpPr txBox="1"/>
          <p:nvPr/>
        </p:nvSpPr>
        <p:spPr>
          <a:xfrm>
            <a:off x="9611360" y="4075713"/>
            <a:ext cx="174244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Exploitation</a:t>
            </a:r>
            <a:endParaRPr/>
          </a:p>
        </p:txBody>
      </p:sp>
      <p:sp>
        <p:nvSpPr>
          <p:cNvPr id="331" name="Google Shape;331;p16"/>
          <p:cNvSpPr/>
          <p:nvPr/>
        </p:nvSpPr>
        <p:spPr>
          <a:xfrm>
            <a:off x="1219200" y="2327927"/>
            <a:ext cx="792480" cy="142973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16"/>
          <p:cNvSpPr/>
          <p:nvPr/>
        </p:nvSpPr>
        <p:spPr>
          <a:xfrm>
            <a:off x="3415030" y="2327927"/>
            <a:ext cx="792480" cy="142973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3" name="Google Shape;333;p16"/>
          <p:cNvSpPr/>
          <p:nvPr/>
        </p:nvSpPr>
        <p:spPr>
          <a:xfrm>
            <a:off x="5610860" y="2327927"/>
            <a:ext cx="792480" cy="142973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4" name="Google Shape;334;p16"/>
          <p:cNvSpPr/>
          <p:nvPr/>
        </p:nvSpPr>
        <p:spPr>
          <a:xfrm>
            <a:off x="7862570" y="2327927"/>
            <a:ext cx="792480" cy="142973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5" name="Google Shape;335;p16"/>
          <p:cNvSpPr/>
          <p:nvPr/>
        </p:nvSpPr>
        <p:spPr>
          <a:xfrm>
            <a:off x="10086340" y="2327927"/>
            <a:ext cx="792480" cy="1429732"/>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6" name="Google Shape;336;p16"/>
          <p:cNvSpPr/>
          <p:nvPr/>
        </p:nvSpPr>
        <p:spPr>
          <a:xfrm>
            <a:off x="8641815" y="4917031"/>
            <a:ext cx="2485571" cy="1120912"/>
          </a:xfrm>
          <a:prstGeom prst="wedgeRoundRectCallout">
            <a:avLst>
              <a:gd name="adj1" fmla="val -24337"/>
              <a:gd name="adj2" fmla="val -68281"/>
              <a:gd name="adj3" fmla="val 16667"/>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dk1"/>
                </a:solidFill>
                <a:latin typeface="Arial"/>
                <a:ea typeface="Arial"/>
                <a:cs typeface="Arial"/>
                <a:sym typeface="Arial"/>
              </a:rPr>
              <a:t>MAIS ne tirez pas de conclusions hâtives !</a:t>
            </a:r>
            <a:endParaRPr sz="1800">
              <a:solidFill>
                <a:schemeClr val="dk1"/>
              </a:solidFill>
              <a:latin typeface="Arial"/>
              <a:ea typeface="Arial"/>
              <a:cs typeface="Arial"/>
              <a:sym typeface="Arial"/>
            </a:endParaRPr>
          </a:p>
        </p:txBody>
      </p:sp>
      <p:grpSp>
        <p:nvGrpSpPr>
          <p:cNvPr id="337" name="Google Shape;337;p16"/>
          <p:cNvGrpSpPr/>
          <p:nvPr/>
        </p:nvGrpSpPr>
        <p:grpSpPr>
          <a:xfrm>
            <a:off x="9994118" y="33917"/>
            <a:ext cx="2057602" cy="1975956"/>
            <a:chOff x="9994118" y="33917"/>
            <a:chExt cx="2057602" cy="1975956"/>
          </a:xfrm>
        </p:grpSpPr>
        <p:sp>
          <p:nvSpPr>
            <p:cNvPr id="338" name="Google Shape;338;p16"/>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39" name="Google Shape;339;p16"/>
            <p:cNvGrpSpPr/>
            <p:nvPr/>
          </p:nvGrpSpPr>
          <p:grpSpPr>
            <a:xfrm>
              <a:off x="10741851" y="707024"/>
              <a:ext cx="562136" cy="634675"/>
              <a:chOff x="760175" y="830141"/>
              <a:chExt cx="867619" cy="979580"/>
            </a:xfrm>
          </p:grpSpPr>
          <p:sp>
            <p:nvSpPr>
              <p:cNvPr id="340" name="Google Shape;340;p16"/>
              <p:cNvSpPr/>
              <p:nvPr/>
            </p:nvSpPr>
            <p:spPr>
              <a:xfrm>
                <a:off x="864636" y="830141"/>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91</a:t>
                </a:r>
                <a:endParaRPr/>
              </a:p>
            </p:txBody>
          </p:sp>
          <p:sp>
            <p:nvSpPr>
              <p:cNvPr id="341" name="Google Shape;341;p16"/>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Shape 346"/>
        <p:cNvGrpSpPr/>
        <p:nvPr/>
      </p:nvGrpSpPr>
      <p:grpSpPr>
        <a:xfrm>
          <a:off x="0" y="0"/>
          <a:ext cx="0" cy="0"/>
          <a:chOff x="0" y="0"/>
          <a:chExt cx="0" cy="0"/>
        </a:xfrm>
      </p:grpSpPr>
      <p:sp>
        <p:nvSpPr>
          <p:cNvPr id="347" name="Google Shape;347;p17"/>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Principaux points d'apprentissage</a:t>
            </a:r>
            <a:endParaRPr/>
          </a:p>
        </p:txBody>
      </p:sp>
      <p:sp>
        <p:nvSpPr>
          <p:cNvPr id="354" name="Google Shape;354;p18"/>
          <p:cNvSpPr txBox="1"/>
          <p:nvPr/>
        </p:nvSpPr>
        <p:spPr>
          <a:xfrm>
            <a:off x="838200" y="3386626"/>
            <a:ext cx="2473576" cy="163121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Les acteurs de la protection de l'enfance doivent s'assurer que des systèmes sont en place pour identifier les enfants à risque.</a:t>
            </a:r>
            <a:endParaRPr sz="2000">
              <a:solidFill>
                <a:schemeClr val="dk1"/>
              </a:solidFill>
              <a:latin typeface="Arial"/>
              <a:ea typeface="Arial"/>
              <a:cs typeface="Arial"/>
              <a:sym typeface="Arial"/>
            </a:endParaRPr>
          </a:p>
        </p:txBody>
      </p:sp>
      <p:sp>
        <p:nvSpPr>
          <p:cNvPr id="355" name="Google Shape;355;p18"/>
          <p:cNvSpPr txBox="1"/>
          <p:nvPr/>
        </p:nvSpPr>
        <p:spPr>
          <a:xfrm>
            <a:off x="3708466" y="3386626"/>
            <a:ext cx="2231658" cy="255454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Les gestionnaires de cas doivent analyser les obstacles à la divulgation et tendre activement la main aux enfants.</a:t>
            </a:r>
            <a:endParaRPr/>
          </a:p>
        </p:txBody>
      </p:sp>
      <p:sp>
        <p:nvSpPr>
          <p:cNvPr id="356" name="Google Shape;356;p18"/>
          <p:cNvSpPr/>
          <p:nvPr/>
        </p:nvSpPr>
        <p:spPr>
          <a:xfrm>
            <a:off x="1549208" y="19711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7" name="Google Shape;357;p18"/>
          <p:cNvSpPr/>
          <p:nvPr/>
        </p:nvSpPr>
        <p:spPr>
          <a:xfrm>
            <a:off x="4298515" y="19711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8" name="Google Shape;358;p18"/>
          <p:cNvSpPr/>
          <p:nvPr/>
        </p:nvSpPr>
        <p:spPr>
          <a:xfrm>
            <a:off x="6990555" y="19711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9" name="Google Shape;359;p18"/>
          <p:cNvSpPr/>
          <p:nvPr/>
        </p:nvSpPr>
        <p:spPr>
          <a:xfrm>
            <a:off x="9682595" y="19711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0" name="Google Shape;360;p18"/>
          <p:cNvSpPr txBox="1"/>
          <p:nvPr/>
        </p:nvSpPr>
        <p:spPr>
          <a:xfrm>
            <a:off x="6345618" y="3396500"/>
            <a:ext cx="2341433" cy="132343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Des procédures d'identification sûres doivent être mises en place pour éviter tout préjudice</a:t>
            </a:r>
            <a:endParaRPr sz="2000">
              <a:solidFill>
                <a:schemeClr val="dk1"/>
              </a:solidFill>
              <a:latin typeface="Arial"/>
              <a:ea typeface="Arial"/>
              <a:cs typeface="Arial"/>
              <a:sym typeface="Arial"/>
            </a:endParaRPr>
          </a:p>
        </p:txBody>
      </p:sp>
      <p:sp>
        <p:nvSpPr>
          <p:cNvPr id="361" name="Google Shape;361;p18"/>
          <p:cNvSpPr txBox="1"/>
          <p:nvPr/>
        </p:nvSpPr>
        <p:spPr>
          <a:xfrm>
            <a:off x="9135176" y="3396500"/>
            <a:ext cx="2780100" cy="2247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chemeClr val="dk1"/>
                </a:solidFill>
                <a:latin typeface="Arial"/>
                <a:ea typeface="Arial"/>
                <a:cs typeface="Arial"/>
                <a:sym typeface="Arial"/>
              </a:rPr>
              <a:t>Les problèmes de protection de l'enfance peuvent être difficiles à identifier, mais certains signes peuvent guider les gestionnaires de cas.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AAECB"/>
        </a:solidFill>
        <a:effectLst/>
      </p:bgPr>
    </p:bg>
    <p:spTree>
      <p:nvGrpSpPr>
        <p:cNvPr id="1" name="Shape 366"/>
        <p:cNvGrpSpPr/>
        <p:nvPr/>
      </p:nvGrpSpPr>
      <p:grpSpPr>
        <a:xfrm>
          <a:off x="0" y="0"/>
          <a:ext cx="0" cy="0"/>
          <a:chOff x="0" y="0"/>
          <a:chExt cx="0" cy="0"/>
        </a:xfrm>
      </p:grpSpPr>
      <p:sp>
        <p:nvSpPr>
          <p:cNvPr id="367" name="Google Shape;367;p19"/>
          <p:cNvSpPr txBox="1"/>
          <p:nvPr/>
        </p:nvSpPr>
        <p:spPr>
          <a:xfrm>
            <a:off x="796386" y="3099692"/>
            <a:ext cx="10126172"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2400"/>
              <a:buFont typeface="Garamond"/>
              <a:buNone/>
            </a:pPr>
            <a:r>
              <a:rPr lang="en-US" sz="2400" b="1">
                <a:solidFill>
                  <a:schemeClr val="accent1"/>
                </a:solidFill>
                <a:latin typeface="Garamond"/>
                <a:ea typeface="Garamond"/>
                <a:cs typeface="Garamond"/>
                <a:sym typeface="Garamond"/>
              </a:rPr>
              <a:t>SESSION 3</a:t>
            </a:r>
            <a:endParaRPr/>
          </a:p>
          <a:p>
            <a:pPr marL="0" marR="0" lvl="0" indent="0" algn="l" rtl="0">
              <a:lnSpc>
                <a:spcPct val="90000"/>
              </a:lnSpc>
              <a:spcBef>
                <a:spcPts val="0"/>
              </a:spcBef>
              <a:spcAft>
                <a:spcPts val="0"/>
              </a:spcAft>
              <a:buClr>
                <a:schemeClr val="accent1"/>
              </a:buClr>
              <a:buSzPts val="4400"/>
              <a:buFont typeface="Garamond"/>
              <a:buNone/>
            </a:pPr>
            <a:br>
              <a:rPr lang="en-US" sz="4400" b="1">
                <a:solidFill>
                  <a:schemeClr val="accent1"/>
                </a:solidFill>
                <a:latin typeface="Garamond"/>
                <a:ea typeface="Garamond"/>
                <a:cs typeface="Garamond"/>
                <a:sym typeface="Garamond"/>
              </a:rPr>
            </a:br>
            <a:r>
              <a:rPr lang="en-US" sz="5400" b="1">
                <a:solidFill>
                  <a:schemeClr val="accent1"/>
                </a:solidFill>
                <a:latin typeface="Garamond"/>
                <a:ea typeface="Garamond"/>
                <a:cs typeface="Garamond"/>
                <a:sym typeface="Garamond"/>
              </a:rPr>
              <a:t>Comment demander l'assentiment/consentement éclairé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AAECB"/>
        </a:solidFill>
        <a:effectLst/>
      </p:bgPr>
    </p:bg>
    <p:spTree>
      <p:nvGrpSpPr>
        <p:cNvPr id="1" name="Shape 105"/>
        <p:cNvGrpSpPr/>
        <p:nvPr/>
      </p:nvGrpSpPr>
      <p:grpSpPr>
        <a:xfrm>
          <a:off x="0" y="0"/>
          <a:ext cx="0" cy="0"/>
          <a:chOff x="0" y="0"/>
          <a:chExt cx="0" cy="0"/>
        </a:xfrm>
      </p:grpSpPr>
      <p:sp>
        <p:nvSpPr>
          <p:cNvPr id="106" name="Google Shape;106;p2"/>
          <p:cNvSpPr txBox="1"/>
          <p:nvPr/>
        </p:nvSpPr>
        <p:spPr>
          <a:xfrm>
            <a:off x="796386" y="3099692"/>
            <a:ext cx="10126172"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2400"/>
              <a:buFont typeface="Garamond"/>
              <a:buNone/>
            </a:pPr>
            <a:r>
              <a:rPr lang="en-US" sz="2400" b="1">
                <a:solidFill>
                  <a:schemeClr val="accent1"/>
                </a:solidFill>
                <a:latin typeface="Garamond"/>
                <a:ea typeface="Garamond"/>
                <a:cs typeface="Garamond"/>
                <a:sym typeface="Garamond"/>
              </a:rPr>
              <a:t>SESSION 1</a:t>
            </a:r>
            <a:endParaRPr/>
          </a:p>
          <a:p>
            <a:pPr marL="0" marR="0" lvl="0" indent="0" algn="l" rtl="0">
              <a:lnSpc>
                <a:spcPct val="90000"/>
              </a:lnSpc>
              <a:spcBef>
                <a:spcPts val="0"/>
              </a:spcBef>
              <a:spcAft>
                <a:spcPts val="0"/>
              </a:spcAft>
              <a:buClr>
                <a:schemeClr val="accent1"/>
              </a:buClr>
              <a:buSzPts val="4400"/>
              <a:buFont typeface="Garamond"/>
              <a:buNone/>
            </a:pPr>
            <a:br>
              <a:rPr lang="en-US" sz="4400" b="1">
                <a:solidFill>
                  <a:schemeClr val="accent1"/>
                </a:solidFill>
                <a:latin typeface="Garamond"/>
                <a:ea typeface="Garamond"/>
                <a:cs typeface="Garamond"/>
                <a:sym typeface="Garamond"/>
              </a:rPr>
            </a:br>
            <a:r>
              <a:rPr lang="en-US" sz="5400" b="1">
                <a:solidFill>
                  <a:schemeClr val="accent1"/>
                </a:solidFill>
                <a:latin typeface="Garamond"/>
                <a:ea typeface="Garamond"/>
                <a:cs typeface="Garamond"/>
                <a:sym typeface="Garamond"/>
              </a:rPr>
              <a:t>Ouverture du module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0"/>
          <p:cNvSpPr/>
          <p:nvPr/>
        </p:nvSpPr>
        <p:spPr>
          <a:xfrm>
            <a:off x="4028258" y="3799640"/>
            <a:ext cx="1296540" cy="556147"/>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4" name="Google Shape;374;p20"/>
          <p:cNvSpPr/>
          <p:nvPr/>
        </p:nvSpPr>
        <p:spPr>
          <a:xfrm>
            <a:off x="6874630" y="3149393"/>
            <a:ext cx="2358270" cy="556147"/>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5" name="Google Shape;375;p20"/>
          <p:cNvSpPr/>
          <p:nvPr/>
        </p:nvSpPr>
        <p:spPr>
          <a:xfrm>
            <a:off x="4049434" y="4947185"/>
            <a:ext cx="4396066" cy="481635"/>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6" name="Google Shape;376;p2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Consentement ou assentiment éclairé</a:t>
            </a:r>
            <a:endParaRPr/>
          </a:p>
        </p:txBody>
      </p:sp>
      <p:sp>
        <p:nvSpPr>
          <p:cNvPr id="377" name="Google Shape;377;p20"/>
          <p:cNvSpPr txBox="1"/>
          <p:nvPr/>
        </p:nvSpPr>
        <p:spPr>
          <a:xfrm>
            <a:off x="3399379" y="3053994"/>
            <a:ext cx="6009211" cy="2418867"/>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2600">
                <a:solidFill>
                  <a:schemeClr val="dk1"/>
                </a:solidFill>
                <a:latin typeface="Arial"/>
                <a:ea typeface="Arial"/>
                <a:cs typeface="Arial"/>
                <a:sym typeface="Arial"/>
              </a:rPr>
              <a:t>Il convient d'obtenir le </a:t>
            </a:r>
            <a:r>
              <a:rPr lang="en-US" sz="2600" b="1">
                <a:solidFill>
                  <a:schemeClr val="dk1"/>
                </a:solidFill>
                <a:latin typeface="Arial"/>
                <a:ea typeface="Arial"/>
                <a:cs typeface="Arial"/>
                <a:sym typeface="Arial"/>
              </a:rPr>
              <a:t>consentement éclairé </a:t>
            </a:r>
            <a:r>
              <a:rPr lang="en-US" sz="2600">
                <a:solidFill>
                  <a:schemeClr val="dk1"/>
                </a:solidFill>
                <a:latin typeface="Arial"/>
                <a:ea typeface="Arial"/>
                <a:cs typeface="Arial"/>
                <a:sym typeface="Arial"/>
              </a:rPr>
              <a:t>des enfants et/ou des parents/soignants/adultes de confiance avant de fournir des services.</a:t>
            </a:r>
            <a:endParaRPr/>
          </a:p>
        </p:txBody>
      </p:sp>
      <p:sp>
        <p:nvSpPr>
          <p:cNvPr id="378" name="Google Shape;378;p20"/>
          <p:cNvSpPr txBox="1"/>
          <p:nvPr/>
        </p:nvSpPr>
        <p:spPr>
          <a:xfrm>
            <a:off x="303726" y="3349234"/>
            <a:ext cx="2132563" cy="2031325"/>
          </a:xfrm>
          <a:prstGeom prst="rect">
            <a:avLst/>
          </a:prstGeom>
          <a:no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err="1">
                <a:solidFill>
                  <a:schemeClr val="dk1"/>
                </a:solidFill>
                <a:latin typeface="Arial"/>
                <a:ea typeface="Arial"/>
                <a:cs typeface="Arial"/>
                <a:sym typeface="Arial"/>
              </a:rPr>
              <a:t>Informé</a:t>
            </a:r>
            <a:r>
              <a:rPr lang="en-US" sz="1800" b="1" dirty="0">
                <a:solidFill>
                  <a:schemeClr val="dk1"/>
                </a:solidFill>
                <a:latin typeface="Arial"/>
                <a:ea typeface="Arial"/>
                <a:cs typeface="Arial"/>
                <a:sym typeface="Arial"/>
              </a:rPr>
              <a:t> : la </a:t>
            </a:r>
            <a:r>
              <a:rPr lang="en-US" sz="1800" dirty="0" err="1">
                <a:solidFill>
                  <a:schemeClr val="dk1"/>
                </a:solidFill>
                <a:latin typeface="Arial"/>
                <a:ea typeface="Arial"/>
                <a:cs typeface="Arial"/>
                <a:sym typeface="Arial"/>
              </a:rPr>
              <a:t>personne</a:t>
            </a:r>
            <a:r>
              <a:rPr lang="en-US" sz="1800" dirty="0">
                <a:solidFill>
                  <a:schemeClr val="dk1"/>
                </a:solidFill>
                <a:latin typeface="Arial"/>
                <a:ea typeface="Arial"/>
                <a:cs typeface="Arial"/>
                <a:sym typeface="Arial"/>
              </a:rPr>
              <a:t> dispose de </a:t>
            </a:r>
            <a:r>
              <a:rPr lang="en-US" sz="1800" dirty="0" err="1">
                <a:solidFill>
                  <a:schemeClr val="dk1"/>
                </a:solidFill>
                <a:latin typeface="Arial"/>
                <a:ea typeface="Arial"/>
                <a:cs typeface="Arial"/>
                <a:sym typeface="Arial"/>
              </a:rPr>
              <a:t>toutes</a:t>
            </a:r>
            <a:r>
              <a:rPr lang="en-US" sz="1800" dirty="0">
                <a:solidFill>
                  <a:schemeClr val="dk1"/>
                </a:solidFill>
                <a:latin typeface="Arial"/>
                <a:ea typeface="Arial"/>
                <a:cs typeface="Arial"/>
                <a:sym typeface="Arial"/>
              </a:rPr>
              <a:t> les </a:t>
            </a:r>
            <a:r>
              <a:rPr lang="en-US" sz="1800" dirty="0" err="1">
                <a:solidFill>
                  <a:schemeClr val="dk1"/>
                </a:solidFill>
                <a:latin typeface="Arial"/>
                <a:ea typeface="Arial"/>
                <a:cs typeface="Arial"/>
                <a:sym typeface="Arial"/>
              </a:rPr>
              <a:t>informations</a:t>
            </a:r>
            <a:r>
              <a:rPr lang="en-US" sz="1800" dirty="0">
                <a:solidFill>
                  <a:schemeClr val="dk1"/>
                </a:solidFill>
                <a:latin typeface="Arial"/>
                <a:ea typeface="Arial"/>
                <a:cs typeface="Arial"/>
                <a:sym typeface="Arial"/>
              </a:rPr>
              <a:t> </a:t>
            </a:r>
            <a:r>
              <a:rPr lang="en-US" sz="1800" dirty="0" err="1">
                <a:solidFill>
                  <a:schemeClr val="dk1"/>
                </a:solidFill>
                <a:latin typeface="Arial"/>
                <a:ea typeface="Arial"/>
                <a:cs typeface="Arial"/>
                <a:sym typeface="Arial"/>
              </a:rPr>
              <a:t>dont</a:t>
            </a:r>
            <a:r>
              <a:rPr lang="en-US" sz="1800" dirty="0">
                <a:solidFill>
                  <a:schemeClr val="dk1"/>
                </a:solidFill>
                <a:latin typeface="Arial"/>
                <a:ea typeface="Arial"/>
                <a:cs typeface="Arial"/>
                <a:sym typeface="Arial"/>
              </a:rPr>
              <a:t> </a:t>
            </a:r>
            <a:r>
              <a:rPr lang="en-US" sz="1800" dirty="0" err="1">
                <a:solidFill>
                  <a:schemeClr val="dk1"/>
                </a:solidFill>
                <a:latin typeface="Arial"/>
                <a:ea typeface="Arial"/>
                <a:cs typeface="Arial"/>
                <a:sym typeface="Arial"/>
              </a:rPr>
              <a:t>elle</a:t>
            </a:r>
            <a:r>
              <a:rPr lang="en-US" sz="1800" dirty="0">
                <a:solidFill>
                  <a:schemeClr val="dk1"/>
                </a:solidFill>
                <a:latin typeface="Arial"/>
                <a:ea typeface="Arial"/>
                <a:cs typeface="Arial"/>
                <a:sym typeface="Arial"/>
              </a:rPr>
              <a:t> a </a:t>
            </a:r>
            <a:r>
              <a:rPr lang="en-US" sz="1800" dirty="0" err="1">
                <a:solidFill>
                  <a:schemeClr val="dk1"/>
                </a:solidFill>
                <a:latin typeface="Arial"/>
                <a:ea typeface="Arial"/>
                <a:cs typeface="Arial"/>
                <a:sym typeface="Arial"/>
              </a:rPr>
              <a:t>besoin</a:t>
            </a:r>
            <a:r>
              <a:rPr lang="en-US" sz="1800" dirty="0">
                <a:solidFill>
                  <a:schemeClr val="dk1"/>
                </a:solidFill>
                <a:latin typeface="Arial"/>
                <a:ea typeface="Arial"/>
                <a:cs typeface="Arial"/>
                <a:sym typeface="Arial"/>
              </a:rPr>
              <a:t> pour prendre </a:t>
            </a:r>
            <a:r>
              <a:rPr lang="en-US" sz="1800" dirty="0" err="1">
                <a:solidFill>
                  <a:schemeClr val="dk1"/>
                </a:solidFill>
                <a:latin typeface="Arial"/>
                <a:ea typeface="Arial"/>
                <a:cs typeface="Arial"/>
                <a:sym typeface="Arial"/>
              </a:rPr>
              <a:t>une</a:t>
            </a:r>
            <a:r>
              <a:rPr lang="en-US" sz="1800" dirty="0">
                <a:solidFill>
                  <a:schemeClr val="dk1"/>
                </a:solidFill>
                <a:latin typeface="Arial"/>
                <a:ea typeface="Arial"/>
                <a:cs typeface="Arial"/>
                <a:sym typeface="Arial"/>
              </a:rPr>
              <a:t> </a:t>
            </a:r>
            <a:r>
              <a:rPr lang="en-US" sz="1800" dirty="0" err="1">
                <a:solidFill>
                  <a:schemeClr val="dk1"/>
                </a:solidFill>
                <a:latin typeface="Arial"/>
                <a:ea typeface="Arial"/>
                <a:cs typeface="Arial"/>
                <a:sym typeface="Arial"/>
              </a:rPr>
              <a:t>décision</a:t>
            </a:r>
            <a:r>
              <a:rPr lang="en-US" sz="1800" dirty="0">
                <a:solidFill>
                  <a:schemeClr val="dk1"/>
                </a:solidFill>
                <a:latin typeface="Arial"/>
                <a:ea typeface="Arial"/>
                <a:cs typeface="Arial"/>
                <a:sym typeface="Arial"/>
              </a:rPr>
              <a:t> </a:t>
            </a:r>
            <a:r>
              <a:rPr lang="en-US" sz="1800" dirty="0" err="1">
                <a:solidFill>
                  <a:schemeClr val="dk1"/>
                </a:solidFill>
                <a:latin typeface="Arial"/>
                <a:ea typeface="Arial"/>
                <a:cs typeface="Arial"/>
                <a:sym typeface="Arial"/>
              </a:rPr>
              <a:t>éclairée</a:t>
            </a:r>
            <a:r>
              <a:rPr lang="en-US" sz="1800" dirty="0">
                <a:solidFill>
                  <a:schemeClr val="dk1"/>
                </a:solidFill>
                <a:latin typeface="Arial"/>
                <a:ea typeface="Arial"/>
                <a:cs typeface="Arial"/>
                <a:sym typeface="Arial"/>
              </a:rPr>
              <a:t>.</a:t>
            </a:r>
            <a:endParaRPr dirty="0"/>
          </a:p>
        </p:txBody>
      </p:sp>
      <p:cxnSp>
        <p:nvCxnSpPr>
          <p:cNvPr id="379" name="Google Shape;379;p20"/>
          <p:cNvCxnSpPr/>
          <p:nvPr/>
        </p:nvCxnSpPr>
        <p:spPr>
          <a:xfrm rot="10800000" flipH="1">
            <a:off x="2425594" y="4077713"/>
            <a:ext cx="1602664" cy="10186"/>
          </a:xfrm>
          <a:prstGeom prst="straightConnector1">
            <a:avLst/>
          </a:prstGeom>
          <a:noFill/>
          <a:ln w="12700" cap="flat" cmpd="sng">
            <a:solidFill>
              <a:schemeClr val="accent1"/>
            </a:solidFill>
            <a:prstDash val="solid"/>
            <a:miter lim="800000"/>
            <a:headEnd type="none" w="sm" len="sm"/>
            <a:tailEnd type="none" w="sm" len="sm"/>
          </a:ln>
        </p:spPr>
      </p:cxnSp>
      <p:sp>
        <p:nvSpPr>
          <p:cNvPr id="380" name="Google Shape;380;p20"/>
          <p:cNvSpPr txBox="1"/>
          <p:nvPr/>
        </p:nvSpPr>
        <p:spPr>
          <a:xfrm>
            <a:off x="4539759" y="1347642"/>
            <a:ext cx="3112481" cy="1200329"/>
          </a:xfrm>
          <a:prstGeom prst="rect">
            <a:avLst/>
          </a:prstGeom>
          <a:no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Consentement : </a:t>
            </a:r>
            <a:r>
              <a:rPr lang="en-US" sz="1800">
                <a:solidFill>
                  <a:schemeClr val="dk1"/>
                </a:solidFill>
                <a:latin typeface="Arial"/>
                <a:ea typeface="Arial"/>
                <a:cs typeface="Arial"/>
                <a:sym typeface="Arial"/>
              </a:rPr>
              <a:t>une personne qui a la capacité de prendre des décisions accepte de son plein gré</a:t>
            </a:r>
            <a:endParaRPr/>
          </a:p>
        </p:txBody>
      </p:sp>
      <p:cxnSp>
        <p:nvCxnSpPr>
          <p:cNvPr id="381" name="Google Shape;381;p20"/>
          <p:cNvCxnSpPr/>
          <p:nvPr/>
        </p:nvCxnSpPr>
        <p:spPr>
          <a:xfrm>
            <a:off x="7391061" y="2547971"/>
            <a:ext cx="0" cy="601422"/>
          </a:xfrm>
          <a:prstGeom prst="straightConnector1">
            <a:avLst/>
          </a:prstGeom>
          <a:noFill/>
          <a:ln w="12700" cap="flat" cmpd="sng">
            <a:solidFill>
              <a:schemeClr val="accent1"/>
            </a:solidFill>
            <a:prstDash val="solid"/>
            <a:miter lim="800000"/>
            <a:headEnd type="none" w="sm" len="sm"/>
            <a:tailEnd type="none" w="sm" len="sm"/>
          </a:ln>
        </p:spPr>
      </p:cxnSp>
      <p:sp>
        <p:nvSpPr>
          <p:cNvPr id="382" name="Google Shape;382;p20"/>
          <p:cNvSpPr txBox="1"/>
          <p:nvPr/>
        </p:nvSpPr>
        <p:spPr>
          <a:xfrm>
            <a:off x="9562410" y="4734197"/>
            <a:ext cx="1791390" cy="1477328"/>
          </a:xfrm>
          <a:prstGeom prst="rect">
            <a:avLst/>
          </a:prstGeom>
          <a:solidFill>
            <a:srgbClr val="EDD5E4"/>
          </a:solid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Avant de fournir des services : </a:t>
            </a:r>
            <a:r>
              <a:rPr lang="en-US" sz="1800">
                <a:solidFill>
                  <a:schemeClr val="dk1"/>
                </a:solidFill>
                <a:latin typeface="Arial"/>
                <a:ea typeface="Arial"/>
                <a:cs typeface="Arial"/>
                <a:sym typeface="Arial"/>
              </a:rPr>
              <a:t>avant de commencer !</a:t>
            </a:r>
            <a:endParaRPr/>
          </a:p>
        </p:txBody>
      </p:sp>
      <p:cxnSp>
        <p:nvCxnSpPr>
          <p:cNvPr id="383" name="Google Shape;383;p20"/>
          <p:cNvCxnSpPr/>
          <p:nvPr/>
        </p:nvCxnSpPr>
        <p:spPr>
          <a:xfrm>
            <a:off x="8445500" y="5290321"/>
            <a:ext cx="1116910" cy="0"/>
          </a:xfrm>
          <a:prstGeom prst="straightConnector1">
            <a:avLst/>
          </a:prstGeom>
          <a:noFill/>
          <a:ln w="12700" cap="flat" cmpd="sng">
            <a:solidFill>
              <a:schemeClr val="accent1"/>
            </a:solidFill>
            <a:prstDash val="solid"/>
            <a:miter lim="800000"/>
            <a:headEnd type="none" w="sm" len="sm"/>
            <a:tailEnd type="none" w="sm" len="sm"/>
          </a:ln>
        </p:spPr>
      </p:cxnSp>
      <p:grpSp>
        <p:nvGrpSpPr>
          <p:cNvPr id="384" name="Google Shape;384;p20"/>
          <p:cNvGrpSpPr/>
          <p:nvPr/>
        </p:nvGrpSpPr>
        <p:grpSpPr>
          <a:xfrm>
            <a:off x="9994118" y="33917"/>
            <a:ext cx="2057602" cy="1975956"/>
            <a:chOff x="9994118" y="33917"/>
            <a:chExt cx="2057602" cy="1975956"/>
          </a:xfrm>
        </p:grpSpPr>
        <p:sp>
          <p:nvSpPr>
            <p:cNvPr id="385" name="Google Shape;385;p20"/>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86" name="Google Shape;386;p20"/>
            <p:cNvGrpSpPr/>
            <p:nvPr/>
          </p:nvGrpSpPr>
          <p:grpSpPr>
            <a:xfrm>
              <a:off x="10741851" y="707024"/>
              <a:ext cx="562136" cy="634675"/>
              <a:chOff x="760175" y="830141"/>
              <a:chExt cx="867619" cy="979580"/>
            </a:xfrm>
          </p:grpSpPr>
          <p:sp>
            <p:nvSpPr>
              <p:cNvPr id="387" name="Google Shape;387;p20"/>
              <p:cNvSpPr/>
              <p:nvPr/>
            </p:nvSpPr>
            <p:spPr>
              <a:xfrm>
                <a:off x="864636" y="830141"/>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92</a:t>
                </a:r>
                <a:endParaRPr/>
              </a:p>
            </p:txBody>
          </p:sp>
          <p:sp>
            <p:nvSpPr>
              <p:cNvPr id="388" name="Google Shape;388;p20"/>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389" name="Google Shape;389;p20"/>
          <p:cNvSpPr txBox="1"/>
          <p:nvPr/>
        </p:nvSpPr>
        <p:spPr>
          <a:xfrm>
            <a:off x="469055" y="306914"/>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21"/>
          <p:cNvSpPr/>
          <p:nvPr/>
        </p:nvSpPr>
        <p:spPr>
          <a:xfrm>
            <a:off x="3502000" y="4678477"/>
            <a:ext cx="4026150" cy="555050"/>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6" name="Google Shape;396;p21"/>
          <p:cNvSpPr/>
          <p:nvPr/>
        </p:nvSpPr>
        <p:spPr>
          <a:xfrm>
            <a:off x="2945613" y="4104624"/>
            <a:ext cx="3380031" cy="555058"/>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97" name="Google Shape;397;p21"/>
          <p:cNvCxnSpPr/>
          <p:nvPr/>
        </p:nvCxnSpPr>
        <p:spPr>
          <a:xfrm>
            <a:off x="5639235" y="5233516"/>
            <a:ext cx="0" cy="223936"/>
          </a:xfrm>
          <a:prstGeom prst="straightConnector1">
            <a:avLst/>
          </a:prstGeom>
          <a:noFill/>
          <a:ln w="12700" cap="flat" cmpd="sng">
            <a:solidFill>
              <a:schemeClr val="accent1"/>
            </a:solidFill>
            <a:prstDash val="solid"/>
            <a:miter lim="800000"/>
            <a:headEnd type="none" w="sm" len="sm"/>
            <a:tailEnd type="none" w="sm" len="sm"/>
          </a:ln>
        </p:spPr>
      </p:cxnSp>
      <p:sp>
        <p:nvSpPr>
          <p:cNvPr id="398" name="Google Shape;398;p21"/>
          <p:cNvSpPr txBox="1"/>
          <p:nvPr/>
        </p:nvSpPr>
        <p:spPr>
          <a:xfrm>
            <a:off x="1610173" y="1764999"/>
            <a:ext cx="6599400" cy="32325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400">
                <a:solidFill>
                  <a:srgbClr val="000000"/>
                </a:solidFill>
                <a:latin typeface="Arial"/>
                <a:ea typeface="Arial"/>
                <a:cs typeface="Arial"/>
                <a:sym typeface="Arial"/>
              </a:rPr>
              <a:t>Les enfants qui sont, par nature ou par la loi, trop jeunes pour donner un consentement éclairé, mais suffisamment âgés pour comprendre et accepter de participer aux services, l</a:t>
            </a:r>
            <a:r>
              <a:rPr lang="en-US" sz="2400" b="1">
                <a:solidFill>
                  <a:srgbClr val="000000"/>
                </a:solidFill>
                <a:latin typeface="Arial"/>
                <a:ea typeface="Arial"/>
                <a:cs typeface="Arial"/>
                <a:sym typeface="Arial"/>
              </a:rPr>
              <a:t>'"assentiment </a:t>
            </a:r>
            <a:r>
              <a:rPr lang="en-US" sz="2400" b="1"/>
              <a:t>éclairé” de</a:t>
            </a:r>
            <a:r>
              <a:rPr lang="en-US" sz="2400">
                <a:solidFill>
                  <a:srgbClr val="000000"/>
                </a:solidFill>
                <a:latin typeface="Arial"/>
                <a:ea typeface="Arial"/>
                <a:cs typeface="Arial"/>
                <a:sym typeface="Arial"/>
              </a:rPr>
              <a:t> l'enfant est demandé avant de fournir les services.</a:t>
            </a:r>
            <a:endParaRPr sz="2400" b="1">
              <a:solidFill>
                <a:srgbClr val="945E7A"/>
              </a:solidFill>
              <a:latin typeface="Arial"/>
              <a:ea typeface="Arial"/>
              <a:cs typeface="Arial"/>
              <a:sym typeface="Arial"/>
            </a:endParaRPr>
          </a:p>
        </p:txBody>
      </p:sp>
      <p:sp>
        <p:nvSpPr>
          <p:cNvPr id="399" name="Google Shape;399;p2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Consentement éclairé ou assentiment</a:t>
            </a:r>
            <a:endParaRPr/>
          </a:p>
        </p:txBody>
      </p:sp>
      <p:sp>
        <p:nvSpPr>
          <p:cNvPr id="400" name="Google Shape;400;p21"/>
          <p:cNvSpPr txBox="1"/>
          <p:nvPr/>
        </p:nvSpPr>
        <p:spPr>
          <a:xfrm>
            <a:off x="9140866" y="2009873"/>
            <a:ext cx="2377115" cy="1477328"/>
          </a:xfrm>
          <a:prstGeom prst="rect">
            <a:avLst/>
          </a:prstGeom>
          <a:no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Informé : la </a:t>
            </a:r>
            <a:r>
              <a:rPr lang="en-US" sz="1800">
                <a:solidFill>
                  <a:schemeClr val="dk1"/>
                </a:solidFill>
                <a:latin typeface="Arial"/>
                <a:ea typeface="Arial"/>
                <a:cs typeface="Arial"/>
                <a:sym typeface="Arial"/>
              </a:rPr>
              <a:t>personne dispose de toutes les informations dont elle a besoin.</a:t>
            </a:r>
            <a:endParaRPr/>
          </a:p>
        </p:txBody>
      </p:sp>
      <p:sp>
        <p:nvSpPr>
          <p:cNvPr id="401" name="Google Shape;401;p21"/>
          <p:cNvSpPr txBox="1"/>
          <p:nvPr/>
        </p:nvSpPr>
        <p:spPr>
          <a:xfrm>
            <a:off x="9132279" y="3761071"/>
            <a:ext cx="2377115" cy="2585323"/>
          </a:xfrm>
          <a:prstGeom prst="rect">
            <a:avLst/>
          </a:prstGeom>
          <a:no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Assentiment : </a:t>
            </a:r>
            <a:r>
              <a:rPr lang="en-US" sz="1800">
                <a:solidFill>
                  <a:schemeClr val="dk1"/>
                </a:solidFill>
                <a:latin typeface="Arial"/>
                <a:ea typeface="Arial"/>
                <a:cs typeface="Arial"/>
                <a:sym typeface="Arial"/>
              </a:rPr>
              <a:t>une personne qui n'a pas la capacité de prendre des décisions exprime sa volonté, mais elle ne peut pas donner son accord légalement ou formellement.</a:t>
            </a:r>
            <a:endParaRPr/>
          </a:p>
        </p:txBody>
      </p:sp>
      <p:sp>
        <p:nvSpPr>
          <p:cNvPr id="402" name="Google Shape;402;p21"/>
          <p:cNvSpPr txBox="1"/>
          <p:nvPr/>
        </p:nvSpPr>
        <p:spPr>
          <a:xfrm>
            <a:off x="3501989" y="5457452"/>
            <a:ext cx="3548971" cy="646331"/>
          </a:xfrm>
          <a:prstGeom prst="rect">
            <a:avLst/>
          </a:prstGeom>
          <a:solidFill>
            <a:srgbClr val="EDD5E4"/>
          </a:solidFill>
          <a:ln w="127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Avant de fournir des services : </a:t>
            </a:r>
            <a:r>
              <a:rPr lang="en-US" sz="1800">
                <a:solidFill>
                  <a:schemeClr val="dk1"/>
                </a:solidFill>
                <a:latin typeface="Arial"/>
                <a:ea typeface="Arial"/>
                <a:cs typeface="Arial"/>
                <a:sym typeface="Arial"/>
              </a:rPr>
              <a:t>avant de commencer !</a:t>
            </a:r>
            <a:endParaRPr sz="1800">
              <a:solidFill>
                <a:schemeClr val="dk1"/>
              </a:solidFill>
              <a:latin typeface="Arial"/>
              <a:ea typeface="Arial"/>
              <a:cs typeface="Arial"/>
              <a:sym typeface="Arial"/>
            </a:endParaRPr>
          </a:p>
        </p:txBody>
      </p:sp>
      <p:cxnSp>
        <p:nvCxnSpPr>
          <p:cNvPr id="403" name="Google Shape;403;p21"/>
          <p:cNvCxnSpPr/>
          <p:nvPr/>
        </p:nvCxnSpPr>
        <p:spPr>
          <a:xfrm rot="10800000">
            <a:off x="6321351" y="4558841"/>
            <a:ext cx="2819515" cy="0"/>
          </a:xfrm>
          <a:prstGeom prst="straightConnector1">
            <a:avLst/>
          </a:prstGeom>
          <a:noFill/>
          <a:ln w="12700" cap="flat" cmpd="sng">
            <a:solidFill>
              <a:schemeClr val="accent1"/>
            </a:solidFill>
            <a:prstDash val="solid"/>
            <a:miter lim="800000"/>
            <a:headEnd type="none" w="sm" len="sm"/>
            <a:tailEnd type="none" w="sm" len="sm"/>
          </a:ln>
        </p:spPr>
      </p:cxnSp>
      <p:cxnSp>
        <p:nvCxnSpPr>
          <p:cNvPr id="404" name="Google Shape;404;p21"/>
          <p:cNvCxnSpPr>
            <a:stCxn id="400" idx="1"/>
          </p:cNvCxnSpPr>
          <p:nvPr/>
        </p:nvCxnSpPr>
        <p:spPr>
          <a:xfrm flipH="1">
            <a:off x="8209666" y="2748537"/>
            <a:ext cx="931200" cy="1810200"/>
          </a:xfrm>
          <a:prstGeom prst="bentConnector2">
            <a:avLst/>
          </a:prstGeom>
          <a:noFill/>
          <a:ln w="12700" cap="flat" cmpd="sng">
            <a:solidFill>
              <a:schemeClr val="accent1"/>
            </a:solidFill>
            <a:prstDash val="solid"/>
            <a:miter lim="800000"/>
            <a:headEnd type="none" w="sm" len="sm"/>
            <a:tailEnd type="none" w="sm" len="sm"/>
          </a:ln>
        </p:spPr>
      </p:cxnSp>
      <p:grpSp>
        <p:nvGrpSpPr>
          <p:cNvPr id="405" name="Google Shape;405;p21"/>
          <p:cNvGrpSpPr/>
          <p:nvPr/>
        </p:nvGrpSpPr>
        <p:grpSpPr>
          <a:xfrm>
            <a:off x="9994118" y="33917"/>
            <a:ext cx="2057602" cy="1975956"/>
            <a:chOff x="9994118" y="33917"/>
            <a:chExt cx="2057602" cy="1975956"/>
          </a:xfrm>
        </p:grpSpPr>
        <p:sp>
          <p:nvSpPr>
            <p:cNvPr id="406" name="Google Shape;406;p21"/>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07" name="Google Shape;407;p21"/>
            <p:cNvGrpSpPr/>
            <p:nvPr/>
          </p:nvGrpSpPr>
          <p:grpSpPr>
            <a:xfrm>
              <a:off x="10741851" y="707024"/>
              <a:ext cx="562136" cy="634675"/>
              <a:chOff x="760175" y="830141"/>
              <a:chExt cx="867619" cy="979580"/>
            </a:xfrm>
          </p:grpSpPr>
          <p:sp>
            <p:nvSpPr>
              <p:cNvPr id="408" name="Google Shape;408;p21"/>
              <p:cNvSpPr/>
              <p:nvPr/>
            </p:nvSpPr>
            <p:spPr>
              <a:xfrm>
                <a:off x="864636" y="830141"/>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92</a:t>
                </a:r>
                <a:endParaRPr/>
              </a:p>
            </p:txBody>
          </p:sp>
          <p:sp>
            <p:nvSpPr>
              <p:cNvPr id="409" name="Google Shape;409;p21"/>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2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Informé </a:t>
            </a:r>
            <a:endParaRPr/>
          </a:p>
        </p:txBody>
      </p:sp>
      <p:sp>
        <p:nvSpPr>
          <p:cNvPr id="416" name="Google Shape;416;p22"/>
          <p:cNvSpPr txBox="1"/>
          <p:nvPr/>
        </p:nvSpPr>
        <p:spPr>
          <a:xfrm>
            <a:off x="5399725" y="1814680"/>
            <a:ext cx="5536954" cy="26776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200" b="1" dirty="0">
                <a:solidFill>
                  <a:schemeClr val="dk1"/>
                </a:solidFill>
                <a:latin typeface="Arial"/>
                <a:ea typeface="Arial"/>
                <a:cs typeface="Arial"/>
                <a:sym typeface="Arial"/>
              </a:rPr>
              <a:t>De </a:t>
            </a:r>
            <a:r>
              <a:rPr lang="en-US" sz="4200" b="1" dirty="0" err="1">
                <a:solidFill>
                  <a:schemeClr val="dk1"/>
                </a:solidFill>
                <a:latin typeface="Arial"/>
                <a:ea typeface="Arial"/>
                <a:cs typeface="Arial"/>
                <a:sym typeface="Arial"/>
              </a:rPr>
              <a:t>quelles</a:t>
            </a:r>
            <a:r>
              <a:rPr lang="en-US" sz="4200" b="1" dirty="0">
                <a:solidFill>
                  <a:schemeClr val="dk1"/>
                </a:solidFill>
                <a:latin typeface="Arial"/>
                <a:ea typeface="Arial"/>
                <a:cs typeface="Arial"/>
                <a:sym typeface="Arial"/>
              </a:rPr>
              <a:t> </a:t>
            </a:r>
            <a:r>
              <a:rPr lang="en-US" sz="4200" b="1" dirty="0" err="1">
                <a:solidFill>
                  <a:schemeClr val="dk1"/>
                </a:solidFill>
                <a:latin typeface="Arial"/>
                <a:ea typeface="Arial"/>
                <a:cs typeface="Arial"/>
                <a:sym typeface="Arial"/>
              </a:rPr>
              <a:t>informations</a:t>
            </a:r>
            <a:r>
              <a:rPr lang="en-US" sz="4200" b="1" dirty="0">
                <a:solidFill>
                  <a:schemeClr val="dk1"/>
                </a:solidFill>
                <a:latin typeface="Arial"/>
                <a:ea typeface="Arial"/>
                <a:cs typeface="Arial"/>
                <a:sym typeface="Arial"/>
              </a:rPr>
              <a:t> les enfants, les parents, les </a:t>
            </a:r>
            <a:r>
              <a:rPr lang="en-US" sz="4200" b="1" dirty="0" err="1">
                <a:solidFill>
                  <a:schemeClr val="dk1"/>
                </a:solidFill>
                <a:latin typeface="Arial"/>
                <a:ea typeface="Arial"/>
                <a:cs typeface="Arial"/>
                <a:sym typeface="Arial"/>
              </a:rPr>
              <a:t>soignants</a:t>
            </a:r>
            <a:r>
              <a:rPr lang="en-US" sz="4200" b="1" dirty="0">
                <a:solidFill>
                  <a:schemeClr val="dk1"/>
                </a:solidFill>
                <a:latin typeface="Arial"/>
                <a:ea typeface="Arial"/>
                <a:cs typeface="Arial"/>
                <a:sym typeface="Arial"/>
              </a:rPr>
              <a:t> </a:t>
            </a:r>
            <a:r>
              <a:rPr lang="en-US" sz="4200" b="1" dirty="0" err="1">
                <a:solidFill>
                  <a:schemeClr val="dk1"/>
                </a:solidFill>
                <a:latin typeface="Arial"/>
                <a:ea typeface="Arial"/>
                <a:cs typeface="Arial"/>
                <a:sym typeface="Arial"/>
              </a:rPr>
              <a:t>ou</a:t>
            </a:r>
            <a:r>
              <a:rPr lang="en-US" sz="4200" b="1" dirty="0">
                <a:solidFill>
                  <a:schemeClr val="dk1"/>
                </a:solidFill>
                <a:latin typeface="Arial"/>
                <a:ea typeface="Arial"/>
                <a:cs typeface="Arial"/>
                <a:sym typeface="Arial"/>
              </a:rPr>
              <a:t> les </a:t>
            </a:r>
            <a:r>
              <a:rPr lang="en-US" sz="4200" b="1" dirty="0" err="1">
                <a:solidFill>
                  <a:schemeClr val="dk1"/>
                </a:solidFill>
                <a:latin typeface="Arial"/>
                <a:ea typeface="Arial"/>
                <a:cs typeface="Arial"/>
                <a:sym typeface="Arial"/>
              </a:rPr>
              <a:t>adultes</a:t>
            </a:r>
            <a:r>
              <a:rPr lang="en-US" sz="4200" b="1" dirty="0">
                <a:solidFill>
                  <a:schemeClr val="dk1"/>
                </a:solidFill>
                <a:latin typeface="Arial"/>
                <a:ea typeface="Arial"/>
                <a:cs typeface="Arial"/>
                <a:sym typeface="Arial"/>
              </a:rPr>
              <a:t> de </a:t>
            </a:r>
            <a:r>
              <a:rPr lang="en-US" sz="4200" b="1" dirty="0" err="1">
                <a:solidFill>
                  <a:schemeClr val="dk1"/>
                </a:solidFill>
                <a:latin typeface="Arial"/>
                <a:ea typeface="Arial"/>
                <a:cs typeface="Arial"/>
                <a:sym typeface="Arial"/>
              </a:rPr>
              <a:t>confiance</a:t>
            </a:r>
            <a:r>
              <a:rPr lang="en-US" sz="4200" b="1" dirty="0">
                <a:solidFill>
                  <a:schemeClr val="dk1"/>
                </a:solidFill>
                <a:latin typeface="Arial"/>
                <a:ea typeface="Arial"/>
                <a:cs typeface="Arial"/>
                <a:sym typeface="Arial"/>
              </a:rPr>
              <a:t> </a:t>
            </a:r>
            <a:r>
              <a:rPr lang="en-US" sz="4200" b="1" dirty="0" err="1">
                <a:solidFill>
                  <a:schemeClr val="dk1"/>
                </a:solidFill>
                <a:latin typeface="Arial"/>
                <a:ea typeface="Arial"/>
                <a:cs typeface="Arial"/>
                <a:sym typeface="Arial"/>
              </a:rPr>
              <a:t>ont-ils</a:t>
            </a:r>
            <a:r>
              <a:rPr lang="en-US" sz="4200" b="1" dirty="0">
                <a:solidFill>
                  <a:schemeClr val="dk1"/>
                </a:solidFill>
                <a:latin typeface="Arial"/>
                <a:ea typeface="Arial"/>
                <a:cs typeface="Arial"/>
                <a:sym typeface="Arial"/>
              </a:rPr>
              <a:t> </a:t>
            </a:r>
            <a:r>
              <a:rPr lang="en-US" sz="4200" b="1" dirty="0" err="1">
                <a:solidFill>
                  <a:schemeClr val="dk1"/>
                </a:solidFill>
                <a:latin typeface="Arial"/>
                <a:ea typeface="Arial"/>
                <a:cs typeface="Arial"/>
                <a:sym typeface="Arial"/>
              </a:rPr>
              <a:t>besoin</a:t>
            </a:r>
            <a:r>
              <a:rPr lang="en-US" sz="4200" b="1" dirty="0">
                <a:solidFill>
                  <a:schemeClr val="dk1"/>
                </a:solidFill>
                <a:latin typeface="Arial"/>
                <a:ea typeface="Arial"/>
                <a:cs typeface="Arial"/>
                <a:sym typeface="Arial"/>
              </a:rPr>
              <a:t> ?</a:t>
            </a:r>
            <a:endParaRPr sz="4200" b="1" dirty="0">
              <a:solidFill>
                <a:schemeClr val="dk1"/>
              </a:solidFill>
              <a:latin typeface="Arial"/>
              <a:ea typeface="Arial"/>
              <a:cs typeface="Arial"/>
              <a:sym typeface="Arial"/>
            </a:endParaRPr>
          </a:p>
        </p:txBody>
      </p:sp>
      <p:sp>
        <p:nvSpPr>
          <p:cNvPr id="417" name="Google Shape;417;p22"/>
          <p:cNvSpPr/>
          <p:nvPr/>
        </p:nvSpPr>
        <p:spPr>
          <a:xfrm>
            <a:off x="1606009" y="2076285"/>
            <a:ext cx="2836432" cy="3137742"/>
          </a:xfrm>
          <a:prstGeom prst="snip1Rect">
            <a:avLst>
              <a:gd name="adj" fmla="val 23266"/>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18" name="Google Shape;418;p22" descr="Information with solid fill"/>
          <p:cNvPicPr preferRelativeResize="0"/>
          <p:nvPr/>
        </p:nvPicPr>
        <p:blipFill rotWithShape="1">
          <a:blip r:embed="rId3">
            <a:alphaModFix/>
          </a:blip>
          <a:srcRect/>
          <a:stretch/>
        </p:blipFill>
        <p:spPr>
          <a:xfrm>
            <a:off x="1770132" y="2286837"/>
            <a:ext cx="866671" cy="866671"/>
          </a:xfrm>
          <a:prstGeom prst="rect">
            <a:avLst/>
          </a:prstGeom>
          <a:noFill/>
          <a:ln>
            <a:noFill/>
          </a:ln>
        </p:spPr>
      </p:pic>
      <p:pic>
        <p:nvPicPr>
          <p:cNvPr id="419" name="Google Shape;419;p22" descr="Information with solid fill"/>
          <p:cNvPicPr preferRelativeResize="0"/>
          <p:nvPr/>
        </p:nvPicPr>
        <p:blipFill rotWithShape="1">
          <a:blip r:embed="rId3">
            <a:alphaModFix/>
          </a:blip>
          <a:srcRect/>
          <a:stretch/>
        </p:blipFill>
        <p:spPr>
          <a:xfrm>
            <a:off x="1770132" y="3153508"/>
            <a:ext cx="866671" cy="866671"/>
          </a:xfrm>
          <a:prstGeom prst="rect">
            <a:avLst/>
          </a:prstGeom>
          <a:noFill/>
          <a:ln>
            <a:noFill/>
          </a:ln>
        </p:spPr>
      </p:pic>
      <p:pic>
        <p:nvPicPr>
          <p:cNvPr id="420" name="Google Shape;420;p22" descr="Information with solid fill"/>
          <p:cNvPicPr preferRelativeResize="0"/>
          <p:nvPr/>
        </p:nvPicPr>
        <p:blipFill rotWithShape="1">
          <a:blip r:embed="rId3">
            <a:alphaModFix/>
          </a:blip>
          <a:srcRect/>
          <a:stretch/>
        </p:blipFill>
        <p:spPr>
          <a:xfrm>
            <a:off x="1770132" y="4020179"/>
            <a:ext cx="866671" cy="866671"/>
          </a:xfrm>
          <a:prstGeom prst="rect">
            <a:avLst/>
          </a:prstGeom>
          <a:noFill/>
          <a:ln>
            <a:noFill/>
          </a:ln>
        </p:spPr>
      </p:pic>
      <p:grpSp>
        <p:nvGrpSpPr>
          <p:cNvPr id="421" name="Google Shape;421;p22"/>
          <p:cNvGrpSpPr/>
          <p:nvPr/>
        </p:nvGrpSpPr>
        <p:grpSpPr>
          <a:xfrm>
            <a:off x="9994118" y="33917"/>
            <a:ext cx="2057602" cy="1975956"/>
            <a:chOff x="9994118" y="33917"/>
            <a:chExt cx="2057602" cy="1975956"/>
          </a:xfrm>
        </p:grpSpPr>
        <p:sp>
          <p:nvSpPr>
            <p:cNvPr id="422" name="Google Shape;422;p22"/>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23" name="Google Shape;423;p22"/>
            <p:cNvGrpSpPr/>
            <p:nvPr/>
          </p:nvGrpSpPr>
          <p:grpSpPr>
            <a:xfrm>
              <a:off x="10621771" y="762700"/>
              <a:ext cx="562136" cy="634675"/>
              <a:chOff x="760175" y="830142"/>
              <a:chExt cx="867619" cy="979579"/>
            </a:xfrm>
          </p:grpSpPr>
          <p:sp>
            <p:nvSpPr>
              <p:cNvPr id="424" name="Google Shape;424;p22"/>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93</a:t>
                </a:r>
                <a:endParaRPr/>
              </a:p>
            </p:txBody>
          </p:sp>
          <p:sp>
            <p:nvSpPr>
              <p:cNvPr id="425" name="Google Shape;425;p22"/>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26" name="Google Shape;426;p22"/>
            <p:cNvGrpSpPr/>
            <p:nvPr/>
          </p:nvGrpSpPr>
          <p:grpSpPr>
            <a:xfrm>
              <a:off x="11325415" y="762701"/>
              <a:ext cx="182192" cy="634674"/>
              <a:chOff x="2121762" y="2323619"/>
              <a:chExt cx="200378" cy="825210"/>
            </a:xfrm>
          </p:grpSpPr>
          <p:sp>
            <p:nvSpPr>
              <p:cNvPr id="427" name="Google Shape;427;p22"/>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8" name="Google Shape;428;p22"/>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23"/>
          <p:cNvSpPr/>
          <p:nvPr/>
        </p:nvSpPr>
        <p:spPr>
          <a:xfrm>
            <a:off x="6991134" y="2009873"/>
            <a:ext cx="3965627" cy="3727938"/>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5" name="Google Shape;435;p2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Consentement éclairé ou assentiment ?</a:t>
            </a:r>
            <a:endParaRPr/>
          </a:p>
        </p:txBody>
      </p:sp>
      <p:sp>
        <p:nvSpPr>
          <p:cNvPr id="436" name="Google Shape;436;p23"/>
          <p:cNvSpPr txBox="1"/>
          <p:nvPr/>
        </p:nvSpPr>
        <p:spPr>
          <a:xfrm>
            <a:off x="838200" y="1924399"/>
            <a:ext cx="5662382" cy="37856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dirty="0">
                <a:solidFill>
                  <a:schemeClr val="dk1"/>
                </a:solidFill>
                <a:latin typeface="Arial"/>
                <a:ea typeface="Arial"/>
                <a:cs typeface="Arial"/>
                <a:sym typeface="Arial"/>
              </a:rPr>
              <a:t>Le </a:t>
            </a:r>
            <a:r>
              <a:rPr lang="en-US" sz="4000" b="1" dirty="0" err="1">
                <a:solidFill>
                  <a:schemeClr val="dk1"/>
                </a:solidFill>
                <a:latin typeface="Arial"/>
                <a:ea typeface="Arial"/>
                <a:cs typeface="Arial"/>
                <a:sym typeface="Arial"/>
              </a:rPr>
              <a:t>gestionnaire</a:t>
            </a:r>
            <a:r>
              <a:rPr lang="en-US" sz="4000" b="1" dirty="0">
                <a:solidFill>
                  <a:schemeClr val="dk1"/>
                </a:solidFill>
                <a:latin typeface="Arial"/>
                <a:ea typeface="Arial"/>
                <a:cs typeface="Arial"/>
                <a:sym typeface="Arial"/>
              </a:rPr>
              <a:t> de </a:t>
            </a:r>
            <a:r>
              <a:rPr lang="en-US" sz="4000" b="1" dirty="0" err="1">
                <a:solidFill>
                  <a:schemeClr val="dk1"/>
                </a:solidFill>
                <a:latin typeface="Arial"/>
                <a:ea typeface="Arial"/>
                <a:cs typeface="Arial"/>
                <a:sym typeface="Arial"/>
              </a:rPr>
              <a:t>cas</a:t>
            </a:r>
            <a:r>
              <a:rPr lang="en-US" sz="4000" b="1" dirty="0">
                <a:solidFill>
                  <a:schemeClr val="dk1"/>
                </a:solidFill>
                <a:latin typeface="Arial"/>
                <a:ea typeface="Arial"/>
                <a:cs typeface="Arial"/>
                <a:sym typeface="Arial"/>
              </a:rPr>
              <a:t> doit-il </a:t>
            </a:r>
            <a:r>
              <a:rPr lang="en-US" sz="4000" b="1" dirty="0" err="1">
                <a:solidFill>
                  <a:schemeClr val="dk1"/>
                </a:solidFill>
                <a:latin typeface="Arial"/>
                <a:ea typeface="Arial"/>
                <a:cs typeface="Arial"/>
                <a:sym typeface="Arial"/>
              </a:rPr>
              <a:t>chercher</a:t>
            </a:r>
            <a:r>
              <a:rPr lang="en-US" sz="4000" b="1" dirty="0">
                <a:solidFill>
                  <a:schemeClr val="dk1"/>
                </a:solidFill>
                <a:latin typeface="Arial"/>
                <a:ea typeface="Arial"/>
                <a:cs typeface="Arial"/>
                <a:sym typeface="Arial"/>
              </a:rPr>
              <a:t> à </a:t>
            </a:r>
            <a:r>
              <a:rPr lang="en-US" sz="4000" b="1" dirty="0" err="1">
                <a:solidFill>
                  <a:schemeClr val="dk1"/>
                </a:solidFill>
                <a:latin typeface="Arial"/>
                <a:ea typeface="Arial"/>
                <a:cs typeface="Arial"/>
                <a:sym typeface="Arial"/>
              </a:rPr>
              <a:t>obtenir</a:t>
            </a:r>
            <a:r>
              <a:rPr lang="en-US" sz="4000" b="1" dirty="0">
                <a:solidFill>
                  <a:schemeClr val="dk1"/>
                </a:solidFill>
                <a:latin typeface="Arial"/>
                <a:ea typeface="Arial"/>
                <a:cs typeface="Arial"/>
                <a:sym typeface="Arial"/>
              </a:rPr>
              <a:t> un </a:t>
            </a:r>
            <a:r>
              <a:rPr lang="en-US" sz="4000" b="1" dirty="0" err="1">
                <a:solidFill>
                  <a:schemeClr val="dk1"/>
                </a:solidFill>
                <a:latin typeface="Arial"/>
                <a:ea typeface="Arial"/>
                <a:cs typeface="Arial"/>
                <a:sym typeface="Arial"/>
              </a:rPr>
              <a:t>consentement</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éclairé</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ou</a:t>
            </a:r>
            <a:r>
              <a:rPr lang="en-US" sz="4000" b="1" dirty="0">
                <a:solidFill>
                  <a:schemeClr val="dk1"/>
                </a:solidFill>
                <a:latin typeface="Arial"/>
                <a:ea typeface="Arial"/>
                <a:cs typeface="Arial"/>
                <a:sym typeface="Arial"/>
              </a:rPr>
              <a:t> un </a:t>
            </a:r>
            <a:r>
              <a:rPr lang="en-US" sz="4000" b="1" dirty="0" err="1">
                <a:solidFill>
                  <a:schemeClr val="dk1"/>
                </a:solidFill>
                <a:latin typeface="Arial"/>
                <a:ea typeface="Arial"/>
                <a:cs typeface="Arial"/>
                <a:sym typeface="Arial"/>
              </a:rPr>
              <a:t>assentiment</a:t>
            </a:r>
            <a:r>
              <a:rPr lang="en-US" sz="4000" b="1" dirty="0">
                <a:solidFill>
                  <a:schemeClr val="dk1"/>
                </a:solidFill>
                <a:latin typeface="Arial"/>
                <a:ea typeface="Arial"/>
                <a:cs typeface="Arial"/>
                <a:sym typeface="Arial"/>
              </a:rPr>
              <a:t> </a:t>
            </a:r>
            <a:r>
              <a:rPr lang="en-US" sz="4000" b="1" dirty="0" err="1">
                <a:solidFill>
                  <a:schemeClr val="dk1"/>
                </a:solidFill>
                <a:latin typeface="Arial"/>
                <a:ea typeface="Arial"/>
                <a:cs typeface="Arial"/>
                <a:sym typeface="Arial"/>
              </a:rPr>
              <a:t>éclairé</a:t>
            </a:r>
            <a:r>
              <a:rPr lang="en-US" sz="4000" b="1" dirty="0">
                <a:solidFill>
                  <a:schemeClr val="dk1"/>
                </a:solidFill>
                <a:latin typeface="Arial"/>
                <a:ea typeface="Arial"/>
                <a:cs typeface="Arial"/>
                <a:sym typeface="Arial"/>
              </a:rPr>
              <a:t> ?</a:t>
            </a:r>
            <a:endParaRPr sz="4000" b="1" dirty="0">
              <a:solidFill>
                <a:schemeClr val="dk1"/>
              </a:solidFill>
              <a:latin typeface="Arial"/>
              <a:ea typeface="Arial"/>
              <a:cs typeface="Arial"/>
              <a:sym typeface="Arial"/>
            </a:endParaRPr>
          </a:p>
        </p:txBody>
      </p:sp>
      <p:sp>
        <p:nvSpPr>
          <p:cNvPr id="437" name="Google Shape;437;p23"/>
          <p:cNvSpPr txBox="1"/>
          <p:nvPr/>
        </p:nvSpPr>
        <p:spPr>
          <a:xfrm>
            <a:off x="8335100" y="2655175"/>
            <a:ext cx="2621700" cy="2324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900">
                <a:solidFill>
                  <a:schemeClr val="lt1"/>
                </a:solidFill>
                <a:latin typeface="Arial"/>
                <a:ea typeface="Arial"/>
                <a:cs typeface="Arial"/>
                <a:sym typeface="Arial"/>
              </a:rPr>
              <a:t>Consentement éclairé</a:t>
            </a:r>
            <a:endParaRPr sz="1100"/>
          </a:p>
          <a:p>
            <a:pPr marL="0" marR="0" lvl="0" indent="0" algn="l" rtl="0">
              <a:spcBef>
                <a:spcPts val="0"/>
              </a:spcBef>
              <a:spcAft>
                <a:spcPts val="0"/>
              </a:spcAft>
              <a:buNone/>
            </a:pPr>
            <a:endParaRPr sz="2900">
              <a:solidFill>
                <a:schemeClr val="lt1"/>
              </a:solidFill>
              <a:latin typeface="Arial"/>
              <a:ea typeface="Arial"/>
              <a:cs typeface="Arial"/>
              <a:sym typeface="Arial"/>
            </a:endParaRPr>
          </a:p>
          <a:p>
            <a:pPr marL="0" marR="0" lvl="0" indent="0" algn="l" rtl="0">
              <a:spcBef>
                <a:spcPts val="0"/>
              </a:spcBef>
              <a:spcAft>
                <a:spcPts val="0"/>
              </a:spcAft>
              <a:buNone/>
            </a:pPr>
            <a:r>
              <a:rPr lang="en-US" sz="2900">
                <a:solidFill>
                  <a:schemeClr val="lt1"/>
                </a:solidFill>
                <a:latin typeface="Arial"/>
                <a:ea typeface="Arial"/>
                <a:cs typeface="Arial"/>
                <a:sym typeface="Arial"/>
              </a:rPr>
              <a:t>Consentement éclairé</a:t>
            </a:r>
            <a:endParaRPr sz="2900">
              <a:solidFill>
                <a:schemeClr val="lt1"/>
              </a:solidFill>
              <a:latin typeface="Arial"/>
              <a:ea typeface="Arial"/>
              <a:cs typeface="Arial"/>
              <a:sym typeface="Arial"/>
            </a:endParaRPr>
          </a:p>
        </p:txBody>
      </p:sp>
      <p:sp>
        <p:nvSpPr>
          <p:cNvPr id="438" name="Google Shape;438;p23"/>
          <p:cNvSpPr/>
          <p:nvPr/>
        </p:nvSpPr>
        <p:spPr>
          <a:xfrm>
            <a:off x="7573108" y="2808426"/>
            <a:ext cx="438070" cy="43807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9" name="Google Shape;439;p23"/>
          <p:cNvSpPr/>
          <p:nvPr/>
        </p:nvSpPr>
        <p:spPr>
          <a:xfrm>
            <a:off x="7573108" y="4214503"/>
            <a:ext cx="438070" cy="43807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40" name="Google Shape;440;p23"/>
          <p:cNvGrpSpPr/>
          <p:nvPr/>
        </p:nvGrpSpPr>
        <p:grpSpPr>
          <a:xfrm>
            <a:off x="9994118" y="33917"/>
            <a:ext cx="2057602" cy="1975956"/>
            <a:chOff x="9994118" y="33917"/>
            <a:chExt cx="2057602" cy="1975956"/>
          </a:xfrm>
        </p:grpSpPr>
        <p:sp>
          <p:nvSpPr>
            <p:cNvPr id="441" name="Google Shape;441;p23"/>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42" name="Google Shape;442;p23"/>
            <p:cNvGrpSpPr/>
            <p:nvPr/>
          </p:nvGrpSpPr>
          <p:grpSpPr>
            <a:xfrm>
              <a:off x="10621771" y="762700"/>
              <a:ext cx="562136" cy="634675"/>
              <a:chOff x="760175" y="830142"/>
              <a:chExt cx="867619" cy="979579"/>
            </a:xfrm>
          </p:grpSpPr>
          <p:sp>
            <p:nvSpPr>
              <p:cNvPr id="443" name="Google Shape;443;p23"/>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94</a:t>
                </a:r>
                <a:endParaRPr/>
              </a:p>
            </p:txBody>
          </p:sp>
          <p:sp>
            <p:nvSpPr>
              <p:cNvPr id="444" name="Google Shape;444;p23"/>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45" name="Google Shape;445;p23"/>
            <p:cNvGrpSpPr/>
            <p:nvPr/>
          </p:nvGrpSpPr>
          <p:grpSpPr>
            <a:xfrm>
              <a:off x="11325415" y="762701"/>
              <a:ext cx="182192" cy="634674"/>
              <a:chOff x="2121762" y="2323619"/>
              <a:chExt cx="200378" cy="825210"/>
            </a:xfrm>
          </p:grpSpPr>
          <p:sp>
            <p:nvSpPr>
              <p:cNvPr id="446" name="Google Shape;446;p23"/>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47" name="Google Shape;447;p23"/>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452"/>
        <p:cNvGrpSpPr/>
        <p:nvPr/>
      </p:nvGrpSpPr>
      <p:grpSpPr>
        <a:xfrm>
          <a:off x="0" y="0"/>
          <a:ext cx="0" cy="0"/>
          <a:chOff x="0" y="0"/>
          <a:chExt cx="0" cy="0"/>
        </a:xfrm>
      </p:grpSpPr>
      <p:sp>
        <p:nvSpPr>
          <p:cNvPr id="453" name="Google Shape;453;p24"/>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2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Consentement éclairé du parent ou du soignant</a:t>
            </a:r>
            <a:endParaRPr/>
          </a:p>
        </p:txBody>
      </p:sp>
      <p:sp>
        <p:nvSpPr>
          <p:cNvPr id="460" name="Google Shape;460;p25"/>
          <p:cNvSpPr txBox="1"/>
          <p:nvPr/>
        </p:nvSpPr>
        <p:spPr>
          <a:xfrm>
            <a:off x="4686340" y="2090172"/>
            <a:ext cx="6368764"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Arial"/>
                <a:ea typeface="Arial"/>
                <a:cs typeface="Arial"/>
                <a:sym typeface="Arial"/>
              </a:rPr>
              <a:t>Les parents </a:t>
            </a:r>
            <a:r>
              <a:rPr lang="en-US" sz="2800" dirty="0" err="1">
                <a:solidFill>
                  <a:schemeClr val="dk1"/>
                </a:solidFill>
                <a:latin typeface="Arial"/>
                <a:ea typeface="Arial"/>
                <a:cs typeface="Arial"/>
                <a:sym typeface="Arial"/>
              </a:rPr>
              <a:t>ont</a:t>
            </a:r>
            <a:r>
              <a:rPr lang="en-US" sz="2800" dirty="0">
                <a:solidFill>
                  <a:schemeClr val="dk1"/>
                </a:solidFill>
                <a:latin typeface="Arial"/>
                <a:ea typeface="Arial"/>
                <a:cs typeface="Arial"/>
                <a:sym typeface="Arial"/>
              </a:rPr>
              <a:t> des droits, des devoirs et des </a:t>
            </a:r>
            <a:r>
              <a:rPr lang="en-US" sz="2800" dirty="0" err="1">
                <a:solidFill>
                  <a:schemeClr val="dk1"/>
                </a:solidFill>
                <a:latin typeface="Arial"/>
                <a:ea typeface="Arial"/>
                <a:cs typeface="Arial"/>
                <a:sym typeface="Arial"/>
              </a:rPr>
              <a:t>responsabilités</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envers</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leurs</a:t>
            </a:r>
            <a:r>
              <a:rPr lang="en-US" sz="2800" dirty="0">
                <a:solidFill>
                  <a:schemeClr val="dk1"/>
                </a:solidFill>
                <a:latin typeface="Arial"/>
                <a:ea typeface="Arial"/>
                <a:cs typeface="Arial"/>
                <a:sym typeface="Arial"/>
              </a:rPr>
              <a:t> enfants.</a:t>
            </a:r>
            <a:endParaRPr dirty="0"/>
          </a:p>
          <a:p>
            <a:pPr marL="0" marR="0" lvl="0" indent="0" algn="l" rtl="0">
              <a:spcBef>
                <a:spcPts val="0"/>
              </a:spcBef>
              <a:spcAft>
                <a:spcPts val="0"/>
              </a:spcAft>
              <a:buNone/>
            </a:pPr>
            <a:endParaRPr sz="2800" dirty="0">
              <a:solidFill>
                <a:schemeClr val="dk1"/>
              </a:solidFill>
              <a:latin typeface="Arial"/>
              <a:ea typeface="Arial"/>
              <a:cs typeface="Arial"/>
              <a:sym typeface="Arial"/>
            </a:endParaRPr>
          </a:p>
          <a:p>
            <a:pPr marL="0" marR="0" lvl="0" indent="0" algn="l" rtl="0">
              <a:spcBef>
                <a:spcPts val="0"/>
              </a:spcBef>
              <a:spcAft>
                <a:spcPts val="0"/>
              </a:spcAft>
              <a:buNone/>
            </a:pPr>
            <a:r>
              <a:rPr lang="en-US" sz="2800" dirty="0">
                <a:solidFill>
                  <a:schemeClr val="dk1"/>
                </a:solidFill>
                <a:latin typeface="Arial"/>
                <a:ea typeface="Arial"/>
                <a:cs typeface="Arial"/>
                <a:sym typeface="Arial"/>
              </a:rPr>
              <a:t>Les </a:t>
            </a:r>
            <a:r>
              <a:rPr lang="en-US" sz="2800" dirty="0" err="1">
                <a:solidFill>
                  <a:schemeClr val="dk1"/>
                </a:solidFill>
                <a:latin typeface="Arial"/>
                <a:ea typeface="Arial"/>
                <a:cs typeface="Arial"/>
                <a:sym typeface="Arial"/>
              </a:rPr>
              <a:t>États</a:t>
            </a:r>
            <a:r>
              <a:rPr lang="en-US" sz="2800" dirty="0">
                <a:solidFill>
                  <a:schemeClr val="dk1"/>
                </a:solidFill>
                <a:latin typeface="Arial"/>
                <a:ea typeface="Arial"/>
                <a:cs typeface="Arial"/>
                <a:sym typeface="Arial"/>
              </a:rPr>
              <a:t> parties et les </a:t>
            </a:r>
            <a:r>
              <a:rPr lang="en-US" sz="2800" dirty="0" err="1">
                <a:solidFill>
                  <a:schemeClr val="dk1"/>
                </a:solidFill>
                <a:latin typeface="Arial"/>
                <a:ea typeface="Arial"/>
                <a:cs typeface="Arial"/>
                <a:sym typeface="Arial"/>
              </a:rPr>
              <a:t>organisations</a:t>
            </a:r>
            <a:r>
              <a:rPr lang="en-US" sz="2800" dirty="0">
                <a:solidFill>
                  <a:schemeClr val="dk1"/>
                </a:solidFill>
                <a:latin typeface="Arial"/>
                <a:ea typeface="Arial"/>
                <a:cs typeface="Arial"/>
                <a:sym typeface="Arial"/>
              </a:rPr>
              <a:t> non </a:t>
            </a:r>
            <a:r>
              <a:rPr lang="en-US" sz="2800" dirty="0" err="1">
                <a:solidFill>
                  <a:schemeClr val="dk1"/>
                </a:solidFill>
                <a:latin typeface="Arial"/>
                <a:ea typeface="Arial"/>
                <a:cs typeface="Arial"/>
                <a:sym typeface="Arial"/>
              </a:rPr>
              <a:t>gouvernementales</a:t>
            </a:r>
            <a:r>
              <a:rPr lang="en-US" sz="2800" dirty="0">
                <a:solidFill>
                  <a:schemeClr val="dk1"/>
                </a:solidFill>
                <a:latin typeface="Arial"/>
                <a:ea typeface="Arial"/>
                <a:cs typeface="Arial"/>
                <a:sym typeface="Arial"/>
              </a:rPr>
              <a:t> (y </a:t>
            </a:r>
            <a:r>
              <a:rPr lang="en-US" sz="2800" dirty="0" err="1">
                <a:solidFill>
                  <a:schemeClr val="dk1"/>
                </a:solidFill>
                <a:latin typeface="Arial"/>
                <a:ea typeface="Arial"/>
                <a:cs typeface="Arial"/>
                <a:sym typeface="Arial"/>
              </a:rPr>
              <a:t>compris</a:t>
            </a:r>
            <a:r>
              <a:rPr lang="en-US" sz="2800" dirty="0">
                <a:solidFill>
                  <a:schemeClr val="dk1"/>
                </a:solidFill>
                <a:latin typeface="Arial"/>
                <a:ea typeface="Arial"/>
                <a:cs typeface="Arial"/>
                <a:sym typeface="Arial"/>
              </a:rPr>
              <a:t> les </a:t>
            </a:r>
            <a:r>
              <a:rPr lang="en-US" sz="2800" dirty="0" err="1">
                <a:solidFill>
                  <a:schemeClr val="dk1"/>
                </a:solidFill>
                <a:latin typeface="Arial"/>
                <a:ea typeface="Arial"/>
                <a:cs typeface="Arial"/>
                <a:sym typeface="Arial"/>
              </a:rPr>
              <a:t>acteurs</a:t>
            </a:r>
            <a:r>
              <a:rPr lang="en-US" sz="2800" dirty="0">
                <a:solidFill>
                  <a:schemeClr val="dk1"/>
                </a:solidFill>
                <a:latin typeface="Arial"/>
                <a:ea typeface="Arial"/>
                <a:cs typeface="Arial"/>
                <a:sym typeface="Arial"/>
              </a:rPr>
              <a:t> de la protection de </a:t>
            </a:r>
            <a:r>
              <a:rPr lang="en-US" sz="2800" dirty="0" err="1">
                <a:solidFill>
                  <a:schemeClr val="dk1"/>
                </a:solidFill>
                <a:latin typeface="Arial"/>
                <a:ea typeface="Arial"/>
                <a:cs typeface="Arial"/>
                <a:sym typeface="Arial"/>
              </a:rPr>
              <a:t>l'enfance</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doivent</a:t>
            </a:r>
            <a:r>
              <a:rPr lang="en-US" sz="2800" dirty="0">
                <a:solidFill>
                  <a:schemeClr val="dk1"/>
                </a:solidFill>
                <a:latin typeface="Arial"/>
                <a:ea typeface="Arial"/>
                <a:cs typeface="Arial"/>
                <a:sym typeface="Arial"/>
              </a:rPr>
              <a:t> les respecter !</a:t>
            </a:r>
            <a:endParaRPr dirty="0"/>
          </a:p>
        </p:txBody>
      </p:sp>
      <p:grpSp>
        <p:nvGrpSpPr>
          <p:cNvPr id="461" name="Google Shape;461;p25"/>
          <p:cNvGrpSpPr/>
          <p:nvPr/>
        </p:nvGrpSpPr>
        <p:grpSpPr>
          <a:xfrm>
            <a:off x="1570887" y="2462932"/>
            <a:ext cx="2037361" cy="2402595"/>
            <a:chOff x="8440399" y="3758191"/>
            <a:chExt cx="693208" cy="817478"/>
          </a:xfrm>
        </p:grpSpPr>
        <p:grpSp>
          <p:nvGrpSpPr>
            <p:cNvPr id="462" name="Google Shape;462;p25"/>
            <p:cNvGrpSpPr/>
            <p:nvPr/>
          </p:nvGrpSpPr>
          <p:grpSpPr>
            <a:xfrm>
              <a:off x="8880158" y="3758191"/>
              <a:ext cx="253449" cy="817478"/>
              <a:chOff x="4107675" y="1684320"/>
              <a:chExt cx="350098" cy="1129211"/>
            </a:xfrm>
          </p:grpSpPr>
          <p:sp>
            <p:nvSpPr>
              <p:cNvPr id="463" name="Google Shape;463;p25"/>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4" name="Google Shape;464;p25"/>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65" name="Google Shape;465;p25"/>
            <p:cNvGrpSpPr/>
            <p:nvPr/>
          </p:nvGrpSpPr>
          <p:grpSpPr>
            <a:xfrm>
              <a:off x="8440399" y="3758191"/>
              <a:ext cx="363228" cy="817478"/>
              <a:chOff x="3000654" y="1516217"/>
              <a:chExt cx="245039" cy="551483"/>
            </a:xfrm>
          </p:grpSpPr>
          <p:grpSp>
            <p:nvGrpSpPr>
              <p:cNvPr id="466" name="Google Shape;466;p25"/>
              <p:cNvGrpSpPr/>
              <p:nvPr/>
            </p:nvGrpSpPr>
            <p:grpSpPr>
              <a:xfrm>
                <a:off x="3036509" y="1516217"/>
                <a:ext cx="172158" cy="551483"/>
                <a:chOff x="4043172" y="1684320"/>
                <a:chExt cx="352508" cy="1129211"/>
              </a:xfrm>
            </p:grpSpPr>
            <p:sp>
              <p:nvSpPr>
                <p:cNvPr id="467" name="Google Shape;467;p25"/>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8" name="Google Shape;468;p25"/>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69" name="Google Shape;469;p25"/>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26"/>
          <p:cNvSpPr txBox="1">
            <a:spLocks noGrp="1"/>
          </p:cNvSpPr>
          <p:nvPr>
            <p:ph type="title"/>
          </p:nvPr>
        </p:nvSpPr>
        <p:spPr>
          <a:xfrm>
            <a:off x="838200" y="120516"/>
            <a:ext cx="9642062" cy="77489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t>Consentement éclairé et assentiment à différents âges</a:t>
            </a:r>
            <a:endParaRPr/>
          </a:p>
        </p:txBody>
      </p:sp>
      <p:sp>
        <p:nvSpPr>
          <p:cNvPr id="476" name="Google Shape;476;p26"/>
          <p:cNvSpPr/>
          <p:nvPr/>
        </p:nvSpPr>
        <p:spPr>
          <a:xfrm>
            <a:off x="638707" y="1442534"/>
            <a:ext cx="5200390" cy="1564583"/>
          </a:xfrm>
          <a:prstGeom prst="roundRect">
            <a:avLst>
              <a:gd name="adj" fmla="val 16667"/>
            </a:avLst>
          </a:prstGeom>
          <a:solidFill>
            <a:srgbClr val="EDD5E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AGE 0-5</a:t>
            </a:r>
            <a:endParaRPr/>
          </a:p>
          <a:p>
            <a:pPr marL="0" marR="0" lvl="0" indent="0" algn="l" rtl="0">
              <a:spcBef>
                <a:spcPts val="0"/>
              </a:spcBef>
              <a:spcAft>
                <a:spcPts val="0"/>
              </a:spcAft>
              <a:buNone/>
            </a:pPr>
            <a:endParaRPr sz="1300" b="1">
              <a:solidFill>
                <a:schemeClr val="dk1"/>
              </a:solidFill>
              <a:latin typeface="Arial"/>
              <a:ea typeface="Arial"/>
              <a:cs typeface="Arial"/>
              <a:sym typeface="Arial"/>
            </a:endParaRPr>
          </a:p>
          <a:p>
            <a:pPr marL="0" marR="0" lvl="0" indent="0" algn="l" rtl="0">
              <a:spcBef>
                <a:spcPts val="0"/>
              </a:spcBef>
              <a:spcAft>
                <a:spcPts val="0"/>
              </a:spcAft>
              <a:buNone/>
            </a:pPr>
            <a:r>
              <a:rPr lang="en-US" sz="1300" b="1">
                <a:solidFill>
                  <a:schemeClr val="dk1"/>
                </a:solidFill>
                <a:latin typeface="Arial"/>
                <a:ea typeface="Arial"/>
                <a:cs typeface="Arial"/>
                <a:sym typeface="Arial"/>
              </a:rPr>
              <a:t>Les très jeunes enfants ont une capacité limitée à comprendre les décisions complexes concernant leurs soins et leur traitement.</a:t>
            </a:r>
            <a:endParaRPr sz="1300" b="1">
              <a:solidFill>
                <a:schemeClr val="dk1"/>
              </a:solidFill>
              <a:latin typeface="Arial"/>
              <a:ea typeface="Arial"/>
              <a:cs typeface="Arial"/>
              <a:sym typeface="Arial"/>
            </a:endParaRPr>
          </a:p>
        </p:txBody>
      </p:sp>
      <p:sp>
        <p:nvSpPr>
          <p:cNvPr id="477" name="Google Shape;477;p26"/>
          <p:cNvSpPr txBox="1"/>
          <p:nvPr/>
        </p:nvSpPr>
        <p:spPr>
          <a:xfrm>
            <a:off x="1692797" y="3045163"/>
            <a:ext cx="3957596" cy="2893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b="1">
                <a:solidFill>
                  <a:schemeClr val="accent1"/>
                </a:solidFill>
                <a:latin typeface="Arial"/>
                <a:ea typeface="Arial"/>
                <a:cs typeface="Arial"/>
                <a:sym typeface="Arial"/>
              </a:rPr>
              <a:t>CONSENTEMENT ÉCLAIRÉ DE L'ENFANT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Expliquez à l'enfant ce qui se passe de manière très simple et appropriée. Obtenez un assentiment verbal pour les décisions plus simples qu'il peut comprendre. Consignez cela sur le formulaire de consentement éclairé.</a:t>
            </a:r>
            <a:endParaRPr/>
          </a:p>
          <a:p>
            <a:pPr marL="0" marR="0" lvl="0" indent="0" algn="l" rtl="0">
              <a:spcBef>
                <a:spcPts val="0"/>
              </a:spcBef>
              <a:spcAft>
                <a:spcPts val="0"/>
              </a:spcAft>
              <a:buNone/>
            </a:pPr>
            <a:endParaRPr sz="1300">
              <a:solidFill>
                <a:schemeClr val="dk1"/>
              </a:solidFill>
              <a:latin typeface="Arial"/>
              <a:ea typeface="Arial"/>
              <a:cs typeface="Arial"/>
              <a:sym typeface="Arial"/>
            </a:endParaRPr>
          </a:p>
          <a:p>
            <a:pPr marL="0" marR="0" lvl="0" indent="0" algn="l" rtl="0">
              <a:spcBef>
                <a:spcPts val="0"/>
              </a:spcBef>
              <a:spcAft>
                <a:spcPts val="0"/>
              </a:spcAft>
              <a:buNone/>
            </a:pPr>
            <a:r>
              <a:rPr lang="en-US" sz="1300" b="1">
                <a:solidFill>
                  <a:schemeClr val="accent1"/>
                </a:solidFill>
                <a:latin typeface="Arial"/>
                <a:ea typeface="Arial"/>
                <a:cs typeface="Arial"/>
                <a:sym typeface="Arial"/>
              </a:rPr>
              <a:t>LE CONSENTEMENT ÉCLAIRÉ DU PARENT / DE L'AIDANT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Vous devez obtenir le consentement écrit du parent/responsable de l'enfant ou d'un autre adulte de confiance dans la vie de l'enfant. Si aucune de ces personnes n'est présente, vous devrez peut-être consentir pour l'enfant, conformément à son intérêt supérieur. Consignez-le sur le formulaire de consentement éclairé.</a:t>
            </a:r>
            <a:endParaRPr sz="1300">
              <a:solidFill>
                <a:schemeClr val="dk1"/>
              </a:solidFill>
              <a:latin typeface="Arial"/>
              <a:ea typeface="Arial"/>
              <a:cs typeface="Arial"/>
              <a:sym typeface="Arial"/>
            </a:endParaRPr>
          </a:p>
        </p:txBody>
      </p:sp>
      <p:grpSp>
        <p:nvGrpSpPr>
          <p:cNvPr id="478" name="Google Shape;478;p26"/>
          <p:cNvGrpSpPr/>
          <p:nvPr/>
        </p:nvGrpSpPr>
        <p:grpSpPr>
          <a:xfrm>
            <a:off x="638707" y="4618309"/>
            <a:ext cx="765913" cy="903217"/>
            <a:chOff x="8440399" y="3758191"/>
            <a:chExt cx="693208" cy="817478"/>
          </a:xfrm>
        </p:grpSpPr>
        <p:grpSp>
          <p:nvGrpSpPr>
            <p:cNvPr id="479" name="Google Shape;479;p26"/>
            <p:cNvGrpSpPr/>
            <p:nvPr/>
          </p:nvGrpSpPr>
          <p:grpSpPr>
            <a:xfrm>
              <a:off x="8880158" y="3758191"/>
              <a:ext cx="253449" cy="817478"/>
              <a:chOff x="4107675" y="1684320"/>
              <a:chExt cx="350098" cy="1129211"/>
            </a:xfrm>
          </p:grpSpPr>
          <p:sp>
            <p:nvSpPr>
              <p:cNvPr id="480" name="Google Shape;480;p26"/>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1" name="Google Shape;481;p26"/>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82" name="Google Shape;482;p26"/>
            <p:cNvGrpSpPr/>
            <p:nvPr/>
          </p:nvGrpSpPr>
          <p:grpSpPr>
            <a:xfrm>
              <a:off x="8440399" y="3758191"/>
              <a:ext cx="363228" cy="817478"/>
              <a:chOff x="3000654" y="1516217"/>
              <a:chExt cx="245039" cy="551483"/>
            </a:xfrm>
          </p:grpSpPr>
          <p:grpSp>
            <p:nvGrpSpPr>
              <p:cNvPr id="483" name="Google Shape;483;p26"/>
              <p:cNvGrpSpPr/>
              <p:nvPr/>
            </p:nvGrpSpPr>
            <p:grpSpPr>
              <a:xfrm>
                <a:off x="3036509" y="1516217"/>
                <a:ext cx="172158" cy="551483"/>
                <a:chOff x="4043172" y="1684320"/>
                <a:chExt cx="352508" cy="1129211"/>
              </a:xfrm>
            </p:grpSpPr>
            <p:sp>
              <p:nvSpPr>
                <p:cNvPr id="484" name="Google Shape;484;p26"/>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5" name="Google Shape;485;p26"/>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86" name="Google Shape;486;p26"/>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487" name="Google Shape;487;p26"/>
          <p:cNvGrpSpPr/>
          <p:nvPr/>
        </p:nvGrpSpPr>
        <p:grpSpPr>
          <a:xfrm>
            <a:off x="868631" y="3418025"/>
            <a:ext cx="221517" cy="411954"/>
            <a:chOff x="8225553" y="3000145"/>
            <a:chExt cx="221517" cy="411954"/>
          </a:xfrm>
        </p:grpSpPr>
        <p:sp>
          <p:nvSpPr>
            <p:cNvPr id="488" name="Google Shape;488;p26"/>
            <p:cNvSpPr/>
            <p:nvPr/>
          </p:nvSpPr>
          <p:spPr>
            <a:xfrm>
              <a:off x="8227177" y="3259708"/>
              <a:ext cx="219027" cy="152391"/>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9" name="Google Shape;489;p26"/>
            <p:cNvSpPr/>
            <p:nvPr/>
          </p:nvSpPr>
          <p:spPr>
            <a:xfrm>
              <a:off x="8225553" y="3000145"/>
              <a:ext cx="221517" cy="221517"/>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sp>
        <p:nvSpPr>
          <p:cNvPr id="490" name="Google Shape;490;p26"/>
          <p:cNvSpPr/>
          <p:nvPr/>
        </p:nvSpPr>
        <p:spPr>
          <a:xfrm>
            <a:off x="6242802" y="1442535"/>
            <a:ext cx="5552958" cy="1549360"/>
          </a:xfrm>
          <a:prstGeom prst="roundRect">
            <a:avLst>
              <a:gd name="adj" fmla="val 16667"/>
            </a:avLst>
          </a:prstGeom>
          <a:solidFill>
            <a:srgbClr val="EDD5E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AGE 6-11</a:t>
            </a:r>
            <a:endParaRPr/>
          </a:p>
          <a:p>
            <a:pPr marL="0" marR="0" lvl="0" indent="0" algn="l" rtl="0">
              <a:spcBef>
                <a:spcPts val="0"/>
              </a:spcBef>
              <a:spcAft>
                <a:spcPts val="0"/>
              </a:spcAft>
              <a:buNone/>
            </a:pPr>
            <a:endParaRPr sz="1300" b="1">
              <a:solidFill>
                <a:schemeClr val="dk1"/>
              </a:solidFill>
              <a:latin typeface="Arial"/>
              <a:ea typeface="Arial"/>
              <a:cs typeface="Arial"/>
              <a:sym typeface="Arial"/>
            </a:endParaRPr>
          </a:p>
          <a:p>
            <a:pPr marL="0" marR="0" lvl="0" indent="0" algn="l" rtl="0">
              <a:spcBef>
                <a:spcPts val="0"/>
              </a:spcBef>
              <a:spcAft>
                <a:spcPts val="0"/>
              </a:spcAft>
              <a:buNone/>
            </a:pPr>
            <a:r>
              <a:rPr lang="en-US" sz="1300" b="1">
                <a:solidFill>
                  <a:schemeClr val="dk1"/>
                </a:solidFill>
                <a:latin typeface="Arial"/>
                <a:ea typeface="Arial"/>
                <a:cs typeface="Arial"/>
                <a:sym typeface="Arial"/>
              </a:rPr>
              <a:t>En général, les enfants de cette tranche d'âge ne peuvent pas légalement consentir, mais ils peuvent donner leur consentement éclairé ou indiquer leur "volonté" de participer aux services de gestion de cas. </a:t>
            </a:r>
            <a:endParaRPr sz="1300" b="1">
              <a:solidFill>
                <a:schemeClr val="dk1"/>
              </a:solidFill>
              <a:latin typeface="Arial"/>
              <a:ea typeface="Arial"/>
              <a:cs typeface="Arial"/>
              <a:sym typeface="Arial"/>
            </a:endParaRPr>
          </a:p>
        </p:txBody>
      </p:sp>
      <p:sp>
        <p:nvSpPr>
          <p:cNvPr id="491" name="Google Shape;491;p26"/>
          <p:cNvSpPr txBox="1"/>
          <p:nvPr/>
        </p:nvSpPr>
        <p:spPr>
          <a:xfrm>
            <a:off x="7236250" y="2992971"/>
            <a:ext cx="4317043" cy="2893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b="1">
                <a:solidFill>
                  <a:schemeClr val="accent1"/>
                </a:solidFill>
                <a:latin typeface="Arial"/>
                <a:ea typeface="Arial"/>
                <a:cs typeface="Arial"/>
                <a:sym typeface="Arial"/>
              </a:rPr>
              <a:t>CONSENTEMENT ÉCLAIRÉ DE L'ENFANT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Vous devez obtenir un consentement verbal pour procéder aux services. Faites participer l'enfant à la prise de décision et demandez-lui son avis après lui avoir expliqué ce qui se passe et les avantages et inconvénients des différentes options. Consignez cela sur le formulaire de consentement éclairé.</a:t>
            </a:r>
            <a:endParaRPr/>
          </a:p>
          <a:p>
            <a:pPr marL="0" marR="0" lvl="0" indent="0" algn="l" rtl="0">
              <a:spcBef>
                <a:spcPts val="0"/>
              </a:spcBef>
              <a:spcAft>
                <a:spcPts val="0"/>
              </a:spcAft>
              <a:buNone/>
            </a:pPr>
            <a:endParaRPr sz="1300" b="1">
              <a:solidFill>
                <a:schemeClr val="accent1"/>
              </a:solidFill>
              <a:latin typeface="Arial"/>
              <a:ea typeface="Arial"/>
              <a:cs typeface="Arial"/>
              <a:sym typeface="Arial"/>
            </a:endParaRPr>
          </a:p>
          <a:p>
            <a:pPr marL="0" marR="0" lvl="0" indent="0" algn="l" rtl="0">
              <a:spcBef>
                <a:spcPts val="0"/>
              </a:spcBef>
              <a:spcAft>
                <a:spcPts val="0"/>
              </a:spcAft>
              <a:buNone/>
            </a:pPr>
            <a:r>
              <a:rPr lang="en-US" sz="1300" b="1">
                <a:solidFill>
                  <a:schemeClr val="accent1"/>
                </a:solidFill>
                <a:latin typeface="Arial"/>
                <a:ea typeface="Arial"/>
                <a:cs typeface="Arial"/>
                <a:sym typeface="Arial"/>
              </a:rPr>
              <a:t>LE CONSENTEMENT ÉCLAIRÉ DU PARENT / DE L'AIDANT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Outre le consentement éclairé de l'enfant, vous devez obtenir le consentement écrit de ses parents ou de son tuteur, ou d'un autre adulte de confiance dans la vie de l'enfant. Si aucune de ces personnes n'est présente, vous devrez peut-être consentir pour l'enfant, conformément à son intérêt supérieur. Consignez cela sur le formulaire de consentement éclairé.</a:t>
            </a:r>
            <a:endParaRPr sz="1300">
              <a:solidFill>
                <a:schemeClr val="dk1"/>
              </a:solidFill>
              <a:latin typeface="Arial"/>
              <a:ea typeface="Arial"/>
              <a:cs typeface="Arial"/>
              <a:sym typeface="Arial"/>
            </a:endParaRPr>
          </a:p>
        </p:txBody>
      </p:sp>
      <p:grpSp>
        <p:nvGrpSpPr>
          <p:cNvPr id="492" name="Google Shape;492;p26"/>
          <p:cNvGrpSpPr/>
          <p:nvPr/>
        </p:nvGrpSpPr>
        <p:grpSpPr>
          <a:xfrm>
            <a:off x="6220198" y="4618309"/>
            <a:ext cx="765913" cy="903217"/>
            <a:chOff x="8440399" y="3758191"/>
            <a:chExt cx="693208" cy="817478"/>
          </a:xfrm>
        </p:grpSpPr>
        <p:grpSp>
          <p:nvGrpSpPr>
            <p:cNvPr id="493" name="Google Shape;493;p26"/>
            <p:cNvGrpSpPr/>
            <p:nvPr/>
          </p:nvGrpSpPr>
          <p:grpSpPr>
            <a:xfrm>
              <a:off x="8880158" y="3758191"/>
              <a:ext cx="253449" cy="817478"/>
              <a:chOff x="4107675" y="1684320"/>
              <a:chExt cx="350098" cy="1129211"/>
            </a:xfrm>
          </p:grpSpPr>
          <p:sp>
            <p:nvSpPr>
              <p:cNvPr id="494" name="Google Shape;494;p26"/>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5" name="Google Shape;495;p26"/>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96" name="Google Shape;496;p26"/>
            <p:cNvGrpSpPr/>
            <p:nvPr/>
          </p:nvGrpSpPr>
          <p:grpSpPr>
            <a:xfrm>
              <a:off x="8440399" y="3758191"/>
              <a:ext cx="363228" cy="817478"/>
              <a:chOff x="3000654" y="1516217"/>
              <a:chExt cx="245039" cy="551483"/>
            </a:xfrm>
          </p:grpSpPr>
          <p:grpSp>
            <p:nvGrpSpPr>
              <p:cNvPr id="497" name="Google Shape;497;p26"/>
              <p:cNvGrpSpPr/>
              <p:nvPr/>
            </p:nvGrpSpPr>
            <p:grpSpPr>
              <a:xfrm>
                <a:off x="3036509" y="1516217"/>
                <a:ext cx="172158" cy="551483"/>
                <a:chOff x="4043172" y="1684320"/>
                <a:chExt cx="352508" cy="1129211"/>
              </a:xfrm>
            </p:grpSpPr>
            <p:sp>
              <p:nvSpPr>
                <p:cNvPr id="498" name="Google Shape;498;p26"/>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9" name="Google Shape;499;p26"/>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00" name="Google Shape;500;p26"/>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501" name="Google Shape;501;p26"/>
          <p:cNvGrpSpPr/>
          <p:nvPr/>
        </p:nvGrpSpPr>
        <p:grpSpPr>
          <a:xfrm>
            <a:off x="6510763" y="3361176"/>
            <a:ext cx="221517" cy="522632"/>
            <a:chOff x="8225553" y="3000145"/>
            <a:chExt cx="221517" cy="522632"/>
          </a:xfrm>
        </p:grpSpPr>
        <p:sp>
          <p:nvSpPr>
            <p:cNvPr id="502" name="Google Shape;502;p26"/>
            <p:cNvSpPr/>
            <p:nvPr/>
          </p:nvSpPr>
          <p:spPr>
            <a:xfrm>
              <a:off x="8227177" y="3259708"/>
              <a:ext cx="219893" cy="263069"/>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3" name="Google Shape;503;p26"/>
            <p:cNvSpPr/>
            <p:nvPr/>
          </p:nvSpPr>
          <p:spPr>
            <a:xfrm>
              <a:off x="8225553" y="3000145"/>
              <a:ext cx="221517" cy="221517"/>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nvGrpSpPr>
          <p:cNvPr id="504" name="Google Shape;504;p26"/>
          <p:cNvGrpSpPr/>
          <p:nvPr/>
        </p:nvGrpSpPr>
        <p:grpSpPr>
          <a:xfrm>
            <a:off x="9994118" y="33917"/>
            <a:ext cx="2057602" cy="1975956"/>
            <a:chOff x="9994118" y="33917"/>
            <a:chExt cx="2057602" cy="1975956"/>
          </a:xfrm>
        </p:grpSpPr>
        <p:sp>
          <p:nvSpPr>
            <p:cNvPr id="505" name="Google Shape;505;p26"/>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06" name="Google Shape;506;p26"/>
            <p:cNvGrpSpPr/>
            <p:nvPr/>
          </p:nvGrpSpPr>
          <p:grpSpPr>
            <a:xfrm>
              <a:off x="10621771" y="762700"/>
              <a:ext cx="562136" cy="634675"/>
              <a:chOff x="760175" y="830142"/>
              <a:chExt cx="867619" cy="979579"/>
            </a:xfrm>
          </p:grpSpPr>
          <p:sp>
            <p:nvSpPr>
              <p:cNvPr id="507" name="Google Shape;507;p26"/>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95</a:t>
                </a:r>
                <a:endParaRPr/>
              </a:p>
            </p:txBody>
          </p:sp>
          <p:sp>
            <p:nvSpPr>
              <p:cNvPr id="508" name="Google Shape;508;p26"/>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09" name="Google Shape;509;p26"/>
            <p:cNvGrpSpPr/>
            <p:nvPr/>
          </p:nvGrpSpPr>
          <p:grpSpPr>
            <a:xfrm>
              <a:off x="11325415" y="762701"/>
              <a:ext cx="182192" cy="634674"/>
              <a:chOff x="2121762" y="2323619"/>
              <a:chExt cx="200378" cy="825210"/>
            </a:xfrm>
          </p:grpSpPr>
          <p:sp>
            <p:nvSpPr>
              <p:cNvPr id="510" name="Google Shape;510;p26"/>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1" name="Google Shape;511;p26"/>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27"/>
          <p:cNvSpPr txBox="1">
            <a:spLocks noGrp="1"/>
          </p:cNvSpPr>
          <p:nvPr>
            <p:ph type="title"/>
          </p:nvPr>
        </p:nvSpPr>
        <p:spPr>
          <a:xfrm>
            <a:off x="600038" y="165361"/>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a:t>Consentement éclairé et assentiment à différents âges</a:t>
            </a:r>
            <a:endParaRPr/>
          </a:p>
        </p:txBody>
      </p:sp>
      <p:sp>
        <p:nvSpPr>
          <p:cNvPr id="518" name="Google Shape;518;p27"/>
          <p:cNvSpPr/>
          <p:nvPr/>
        </p:nvSpPr>
        <p:spPr>
          <a:xfrm>
            <a:off x="638706" y="1371456"/>
            <a:ext cx="5310491" cy="1566386"/>
          </a:xfrm>
          <a:prstGeom prst="roundRect">
            <a:avLst>
              <a:gd name="adj" fmla="val 16667"/>
            </a:avLst>
          </a:prstGeom>
          <a:solidFill>
            <a:srgbClr val="EDD5E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AGE 11-14</a:t>
            </a:r>
            <a:endParaRPr/>
          </a:p>
          <a:p>
            <a:pPr marL="0" marR="0" lvl="0" indent="0" algn="l" rtl="0">
              <a:spcBef>
                <a:spcPts val="0"/>
              </a:spcBef>
              <a:spcAft>
                <a:spcPts val="0"/>
              </a:spcAft>
              <a:buNone/>
            </a:pPr>
            <a:endParaRPr sz="1400" b="1">
              <a:solidFill>
                <a:schemeClr val="dk1"/>
              </a:solidFill>
              <a:latin typeface="Arial"/>
              <a:ea typeface="Arial"/>
              <a:cs typeface="Arial"/>
              <a:sym typeface="Arial"/>
            </a:endParaRPr>
          </a:p>
          <a:p>
            <a:pPr marL="0" marR="0" lvl="0" indent="0" algn="l" rtl="0">
              <a:spcBef>
                <a:spcPts val="0"/>
              </a:spcBef>
              <a:spcAft>
                <a:spcPts val="0"/>
              </a:spcAft>
              <a:buNone/>
            </a:pPr>
            <a:r>
              <a:rPr lang="en-US" sz="1300" b="1">
                <a:solidFill>
                  <a:schemeClr val="dk1"/>
                </a:solidFill>
                <a:latin typeface="Arial"/>
                <a:ea typeface="Arial"/>
                <a:cs typeface="Arial"/>
                <a:sym typeface="Arial"/>
              </a:rPr>
              <a:t>En général, les enfants de cette tranche d'âge ne peuvent pas légalement consentir mais peuvent consentir à participer aux services de gestion de cas et, selon l'évolution de leurs capacités, consentir aux décisions concernant leurs soins. </a:t>
            </a:r>
            <a:endParaRPr sz="1300" b="1">
              <a:solidFill>
                <a:schemeClr val="dk1"/>
              </a:solidFill>
              <a:latin typeface="Arial"/>
              <a:ea typeface="Arial"/>
              <a:cs typeface="Arial"/>
              <a:sym typeface="Arial"/>
            </a:endParaRPr>
          </a:p>
        </p:txBody>
      </p:sp>
      <p:sp>
        <p:nvSpPr>
          <p:cNvPr id="519" name="Google Shape;519;p27"/>
          <p:cNvSpPr txBox="1"/>
          <p:nvPr/>
        </p:nvSpPr>
        <p:spPr>
          <a:xfrm>
            <a:off x="1630222" y="3165001"/>
            <a:ext cx="4416074" cy="30931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b="1">
                <a:solidFill>
                  <a:schemeClr val="accent1"/>
                </a:solidFill>
                <a:latin typeface="Arial"/>
                <a:ea typeface="Arial"/>
                <a:cs typeface="Arial"/>
                <a:sym typeface="Arial"/>
              </a:rPr>
              <a:t>CONSENTEMENT ÉCLAIRÉ DE L'ENFANT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Vous devez obtenir un consentement verbal ou écrit pour bénéficier des services et prendre des décisions concernant les soins et le traitement. Consignez-le sur le formulaire de consentement éclairé.</a:t>
            </a:r>
            <a:endParaRPr/>
          </a:p>
          <a:p>
            <a:pPr marL="0" marR="0" lvl="0" indent="0" algn="l" rtl="0">
              <a:spcBef>
                <a:spcPts val="0"/>
              </a:spcBef>
              <a:spcAft>
                <a:spcPts val="0"/>
              </a:spcAft>
              <a:buNone/>
            </a:pPr>
            <a:endParaRPr sz="1300" b="1">
              <a:solidFill>
                <a:schemeClr val="accent1"/>
              </a:solidFill>
              <a:latin typeface="Arial"/>
              <a:ea typeface="Arial"/>
              <a:cs typeface="Arial"/>
              <a:sym typeface="Arial"/>
            </a:endParaRPr>
          </a:p>
          <a:p>
            <a:pPr marL="0" marR="0" lvl="0" indent="0" algn="l" rtl="0">
              <a:spcBef>
                <a:spcPts val="0"/>
              </a:spcBef>
              <a:spcAft>
                <a:spcPts val="0"/>
              </a:spcAft>
              <a:buNone/>
            </a:pPr>
            <a:r>
              <a:rPr lang="en-US" sz="1300" b="1">
                <a:solidFill>
                  <a:schemeClr val="accent1"/>
                </a:solidFill>
                <a:latin typeface="Arial"/>
                <a:ea typeface="Arial"/>
                <a:cs typeface="Arial"/>
                <a:sym typeface="Arial"/>
              </a:rPr>
              <a:t>LE CONSENTEMENT ÉCLAIRÉ DU PARENT / DE L'AIDANT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Vous devez obtenir le consentement écrit du parent/responsable de l'enfant ou d'un autre adulte de confiance dans la vie de l'enfant. Si aucune de ces personnes n'est présente, vous devrez peut-être consentir pour l'enfant, conformément à son intérêt supérieur. Consignez-le sur le formulaire de consentement éclairé.</a:t>
            </a:r>
            <a:endParaRPr sz="1300">
              <a:solidFill>
                <a:schemeClr val="dk1"/>
              </a:solidFill>
              <a:latin typeface="Arial"/>
              <a:ea typeface="Arial"/>
              <a:cs typeface="Arial"/>
              <a:sym typeface="Arial"/>
            </a:endParaRPr>
          </a:p>
        </p:txBody>
      </p:sp>
      <p:grpSp>
        <p:nvGrpSpPr>
          <p:cNvPr id="520" name="Google Shape;520;p27"/>
          <p:cNvGrpSpPr/>
          <p:nvPr/>
        </p:nvGrpSpPr>
        <p:grpSpPr>
          <a:xfrm>
            <a:off x="638707" y="4535809"/>
            <a:ext cx="765913" cy="903217"/>
            <a:chOff x="8440399" y="3758191"/>
            <a:chExt cx="693208" cy="817478"/>
          </a:xfrm>
        </p:grpSpPr>
        <p:grpSp>
          <p:nvGrpSpPr>
            <p:cNvPr id="521" name="Google Shape;521;p27"/>
            <p:cNvGrpSpPr/>
            <p:nvPr/>
          </p:nvGrpSpPr>
          <p:grpSpPr>
            <a:xfrm>
              <a:off x="8880158" y="3758191"/>
              <a:ext cx="253449" cy="817478"/>
              <a:chOff x="4107675" y="1684320"/>
              <a:chExt cx="350098" cy="1129211"/>
            </a:xfrm>
          </p:grpSpPr>
          <p:sp>
            <p:nvSpPr>
              <p:cNvPr id="522" name="Google Shape;522;p27"/>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3" name="Google Shape;523;p27"/>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24" name="Google Shape;524;p27"/>
            <p:cNvGrpSpPr/>
            <p:nvPr/>
          </p:nvGrpSpPr>
          <p:grpSpPr>
            <a:xfrm>
              <a:off x="8440399" y="3758191"/>
              <a:ext cx="363228" cy="817478"/>
              <a:chOff x="3000654" y="1516217"/>
              <a:chExt cx="245039" cy="551483"/>
            </a:xfrm>
          </p:grpSpPr>
          <p:grpSp>
            <p:nvGrpSpPr>
              <p:cNvPr id="525" name="Google Shape;525;p27"/>
              <p:cNvGrpSpPr/>
              <p:nvPr/>
            </p:nvGrpSpPr>
            <p:grpSpPr>
              <a:xfrm>
                <a:off x="3036509" y="1516217"/>
                <a:ext cx="172158" cy="551483"/>
                <a:chOff x="4043172" y="1684320"/>
                <a:chExt cx="352508" cy="1129211"/>
              </a:xfrm>
            </p:grpSpPr>
            <p:sp>
              <p:nvSpPr>
                <p:cNvPr id="526" name="Google Shape;526;p27"/>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7" name="Google Shape;527;p27"/>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28" name="Google Shape;528;p27"/>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529" name="Google Shape;529;p27"/>
          <p:cNvGrpSpPr/>
          <p:nvPr/>
        </p:nvGrpSpPr>
        <p:grpSpPr>
          <a:xfrm>
            <a:off x="868631" y="3292947"/>
            <a:ext cx="221517" cy="688625"/>
            <a:chOff x="8225553" y="3000145"/>
            <a:chExt cx="221517" cy="688625"/>
          </a:xfrm>
        </p:grpSpPr>
        <p:sp>
          <p:nvSpPr>
            <p:cNvPr id="530" name="Google Shape;530;p27"/>
            <p:cNvSpPr/>
            <p:nvPr/>
          </p:nvSpPr>
          <p:spPr>
            <a:xfrm>
              <a:off x="8227178" y="3259708"/>
              <a:ext cx="217959" cy="42906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1" name="Google Shape;531;p27"/>
            <p:cNvSpPr/>
            <p:nvPr/>
          </p:nvSpPr>
          <p:spPr>
            <a:xfrm>
              <a:off x="8225553" y="3000145"/>
              <a:ext cx="221517" cy="221517"/>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sp>
        <p:nvSpPr>
          <p:cNvPr id="532" name="Google Shape;532;p27"/>
          <p:cNvSpPr/>
          <p:nvPr/>
        </p:nvSpPr>
        <p:spPr>
          <a:xfrm>
            <a:off x="6242802" y="1356403"/>
            <a:ext cx="5474581" cy="1787723"/>
          </a:xfrm>
          <a:prstGeom prst="roundRect">
            <a:avLst>
              <a:gd name="adj" fmla="val 16667"/>
            </a:avLst>
          </a:prstGeom>
          <a:solidFill>
            <a:srgbClr val="EDD5E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15 ANS ET PLUS</a:t>
            </a:r>
            <a:endParaRPr/>
          </a:p>
          <a:p>
            <a:pPr marL="0" marR="0" lvl="0" indent="0" algn="l" rtl="0">
              <a:spcBef>
                <a:spcPts val="0"/>
              </a:spcBef>
              <a:spcAft>
                <a:spcPts val="0"/>
              </a:spcAft>
              <a:buNone/>
            </a:pPr>
            <a:endParaRPr sz="1400" b="1">
              <a:solidFill>
                <a:schemeClr val="dk1"/>
              </a:solidFill>
              <a:latin typeface="Arial"/>
              <a:ea typeface="Arial"/>
              <a:cs typeface="Arial"/>
              <a:sym typeface="Arial"/>
            </a:endParaRPr>
          </a:p>
          <a:p>
            <a:pPr marL="0" marR="0" lvl="0" indent="0" algn="l" rtl="0">
              <a:spcBef>
                <a:spcPts val="0"/>
              </a:spcBef>
              <a:spcAft>
                <a:spcPts val="0"/>
              </a:spcAft>
              <a:buNone/>
            </a:pPr>
            <a:r>
              <a:rPr lang="en-US" sz="1300" b="1">
                <a:solidFill>
                  <a:schemeClr val="dk1"/>
                </a:solidFill>
                <a:latin typeface="Arial"/>
                <a:ea typeface="Arial"/>
                <a:cs typeface="Arial"/>
                <a:sym typeface="Arial"/>
              </a:rPr>
              <a:t>En général, les enfants âgés de 15 ans et plus sont considérés comme suffisamment matures pour prendre des décisions concernant leurs soins et leur traitement. En fonction des lois locales, cette tranche d'âge peut donner son consentement éclairé. </a:t>
            </a:r>
            <a:endParaRPr sz="1300" b="1">
              <a:solidFill>
                <a:schemeClr val="dk1"/>
              </a:solidFill>
              <a:latin typeface="Arial"/>
              <a:ea typeface="Arial"/>
              <a:cs typeface="Arial"/>
              <a:sym typeface="Arial"/>
            </a:endParaRPr>
          </a:p>
        </p:txBody>
      </p:sp>
      <p:sp>
        <p:nvSpPr>
          <p:cNvPr id="533" name="Google Shape;533;p27"/>
          <p:cNvSpPr txBox="1"/>
          <p:nvPr/>
        </p:nvSpPr>
        <p:spPr>
          <a:xfrm>
            <a:off x="7435264" y="3165001"/>
            <a:ext cx="4616456" cy="32932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b="1">
                <a:solidFill>
                  <a:schemeClr val="accent1"/>
                </a:solidFill>
                <a:latin typeface="Arial"/>
                <a:ea typeface="Arial"/>
                <a:cs typeface="Arial"/>
                <a:sym typeface="Arial"/>
              </a:rPr>
              <a:t>CONSENTEMENT ÉCLAIRÉ DE L'ENFANT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Vous devez obtenir un consentement écrit, à moins qu'il n'y ait un doute sur la capacité et la maturité de l'enfant (par exemple, une déficience cognitive grave). Consignez-le sur le formulaire de consentement éclairé.</a:t>
            </a:r>
            <a:endParaRPr/>
          </a:p>
          <a:p>
            <a:pPr marL="0" marR="0" lvl="0" indent="0" algn="l" rtl="0">
              <a:spcBef>
                <a:spcPts val="0"/>
              </a:spcBef>
              <a:spcAft>
                <a:spcPts val="0"/>
              </a:spcAft>
              <a:buNone/>
            </a:pPr>
            <a:endParaRPr sz="1300" b="1">
              <a:solidFill>
                <a:schemeClr val="accent1"/>
              </a:solidFill>
              <a:latin typeface="Arial"/>
              <a:ea typeface="Arial"/>
              <a:cs typeface="Arial"/>
              <a:sym typeface="Arial"/>
            </a:endParaRPr>
          </a:p>
          <a:p>
            <a:pPr marL="0" marR="0" lvl="0" indent="0" algn="l" rtl="0">
              <a:spcBef>
                <a:spcPts val="0"/>
              </a:spcBef>
              <a:spcAft>
                <a:spcPts val="0"/>
              </a:spcAft>
              <a:buNone/>
            </a:pPr>
            <a:r>
              <a:rPr lang="en-US" sz="1300" b="1">
                <a:solidFill>
                  <a:schemeClr val="accent1"/>
                </a:solidFill>
                <a:latin typeface="Arial"/>
                <a:ea typeface="Arial"/>
                <a:cs typeface="Arial"/>
                <a:sym typeface="Arial"/>
              </a:rPr>
              <a:t>LE CONSENTEMENT ÉCLAIRÉ DU PARENT / DE L'AIDANT</a:t>
            </a:r>
            <a:endParaRPr/>
          </a:p>
          <a:p>
            <a:pPr marL="0" marR="0" lvl="0" indent="0" algn="l" rtl="0">
              <a:spcBef>
                <a:spcPts val="0"/>
              </a:spcBef>
              <a:spcAft>
                <a:spcPts val="0"/>
              </a:spcAft>
              <a:buNone/>
            </a:pPr>
            <a:r>
              <a:rPr lang="en-US" sz="1300">
                <a:solidFill>
                  <a:schemeClr val="dk1"/>
                </a:solidFill>
                <a:latin typeface="Arial"/>
                <a:ea typeface="Arial"/>
                <a:cs typeface="Arial"/>
                <a:sym typeface="Arial"/>
              </a:rPr>
              <a:t>L'implication des parents/responsables d'enfants dépend des lois et politiques locales ainsi que des souhaits de l'enfant. Idéalement, vous devriez obtenir le consentement écrit du parent/responsable ou d'un autre adulte de confiance dans la vie de l'enfant. Si aucune de ces personnes n'est présente, vous devrez peut-être consentir pour l'enfant, conformément à son intérêt supérieur. Consignez cela sur le formulaire de consentement éclairé.</a:t>
            </a:r>
            <a:endParaRPr/>
          </a:p>
        </p:txBody>
      </p:sp>
      <p:grpSp>
        <p:nvGrpSpPr>
          <p:cNvPr id="534" name="Google Shape;534;p27"/>
          <p:cNvGrpSpPr/>
          <p:nvPr/>
        </p:nvGrpSpPr>
        <p:grpSpPr>
          <a:xfrm>
            <a:off x="6362702" y="4844381"/>
            <a:ext cx="765913" cy="903217"/>
            <a:chOff x="8440399" y="3758191"/>
            <a:chExt cx="693208" cy="817478"/>
          </a:xfrm>
        </p:grpSpPr>
        <p:grpSp>
          <p:nvGrpSpPr>
            <p:cNvPr id="535" name="Google Shape;535;p27"/>
            <p:cNvGrpSpPr/>
            <p:nvPr/>
          </p:nvGrpSpPr>
          <p:grpSpPr>
            <a:xfrm>
              <a:off x="8880158" y="3758191"/>
              <a:ext cx="253449" cy="817478"/>
              <a:chOff x="4107675" y="1684320"/>
              <a:chExt cx="350098" cy="1129211"/>
            </a:xfrm>
          </p:grpSpPr>
          <p:sp>
            <p:nvSpPr>
              <p:cNvPr id="536" name="Google Shape;536;p27"/>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7" name="Google Shape;537;p27"/>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38" name="Google Shape;538;p27"/>
            <p:cNvGrpSpPr/>
            <p:nvPr/>
          </p:nvGrpSpPr>
          <p:grpSpPr>
            <a:xfrm>
              <a:off x="8440399" y="3758191"/>
              <a:ext cx="363228" cy="817478"/>
              <a:chOff x="3000654" y="1516217"/>
              <a:chExt cx="245039" cy="551483"/>
            </a:xfrm>
          </p:grpSpPr>
          <p:grpSp>
            <p:nvGrpSpPr>
              <p:cNvPr id="539" name="Google Shape;539;p27"/>
              <p:cNvGrpSpPr/>
              <p:nvPr/>
            </p:nvGrpSpPr>
            <p:grpSpPr>
              <a:xfrm>
                <a:off x="3036509" y="1516217"/>
                <a:ext cx="172158" cy="551483"/>
                <a:chOff x="4043172" y="1684320"/>
                <a:chExt cx="352508" cy="1129211"/>
              </a:xfrm>
            </p:grpSpPr>
            <p:sp>
              <p:nvSpPr>
                <p:cNvPr id="540" name="Google Shape;540;p27"/>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1" name="Google Shape;541;p27"/>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42" name="Google Shape;542;p27"/>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543" name="Google Shape;543;p27"/>
          <p:cNvGrpSpPr/>
          <p:nvPr/>
        </p:nvGrpSpPr>
        <p:grpSpPr>
          <a:xfrm>
            <a:off x="6580070" y="3319584"/>
            <a:ext cx="221517" cy="854801"/>
            <a:chOff x="8225553" y="3000145"/>
            <a:chExt cx="221517" cy="854801"/>
          </a:xfrm>
        </p:grpSpPr>
        <p:sp>
          <p:nvSpPr>
            <p:cNvPr id="544" name="Google Shape;544;p27"/>
            <p:cNvSpPr/>
            <p:nvPr/>
          </p:nvSpPr>
          <p:spPr>
            <a:xfrm>
              <a:off x="8227177" y="3259708"/>
              <a:ext cx="219893" cy="595238"/>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5" name="Google Shape;545;p27"/>
            <p:cNvSpPr/>
            <p:nvPr/>
          </p:nvSpPr>
          <p:spPr>
            <a:xfrm>
              <a:off x="8225553" y="3000145"/>
              <a:ext cx="221517" cy="221517"/>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nvGrpSpPr>
          <p:cNvPr id="546" name="Google Shape;546;p27"/>
          <p:cNvGrpSpPr/>
          <p:nvPr/>
        </p:nvGrpSpPr>
        <p:grpSpPr>
          <a:xfrm>
            <a:off x="9994118" y="33917"/>
            <a:ext cx="2057602" cy="1975956"/>
            <a:chOff x="9994118" y="33917"/>
            <a:chExt cx="2057602" cy="1975956"/>
          </a:xfrm>
        </p:grpSpPr>
        <p:sp>
          <p:nvSpPr>
            <p:cNvPr id="547" name="Google Shape;547;p27"/>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48" name="Google Shape;548;p27"/>
            <p:cNvGrpSpPr/>
            <p:nvPr/>
          </p:nvGrpSpPr>
          <p:grpSpPr>
            <a:xfrm>
              <a:off x="10621771" y="762700"/>
              <a:ext cx="562136" cy="634675"/>
              <a:chOff x="760175" y="830142"/>
              <a:chExt cx="867619" cy="979579"/>
            </a:xfrm>
          </p:grpSpPr>
          <p:sp>
            <p:nvSpPr>
              <p:cNvPr id="549" name="Google Shape;549;p27"/>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95</a:t>
                </a:r>
                <a:endParaRPr/>
              </a:p>
            </p:txBody>
          </p:sp>
          <p:sp>
            <p:nvSpPr>
              <p:cNvPr id="550" name="Google Shape;550;p27"/>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51" name="Google Shape;551;p27"/>
            <p:cNvGrpSpPr/>
            <p:nvPr/>
          </p:nvGrpSpPr>
          <p:grpSpPr>
            <a:xfrm>
              <a:off x="11325415" y="762701"/>
              <a:ext cx="182192" cy="634674"/>
              <a:chOff x="2121762" y="2323619"/>
              <a:chExt cx="200378" cy="825210"/>
            </a:xfrm>
          </p:grpSpPr>
          <p:sp>
            <p:nvSpPr>
              <p:cNvPr id="552" name="Google Shape;552;p27"/>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53" name="Google Shape;553;p27"/>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2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Consentement du parent ou du soignant</a:t>
            </a:r>
            <a:endParaRPr/>
          </a:p>
        </p:txBody>
      </p:sp>
      <p:sp>
        <p:nvSpPr>
          <p:cNvPr id="560" name="Google Shape;560;p28"/>
          <p:cNvSpPr txBox="1"/>
          <p:nvPr/>
        </p:nvSpPr>
        <p:spPr>
          <a:xfrm>
            <a:off x="6352786" y="2512280"/>
            <a:ext cx="4799097" cy="22467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dirty="0">
                <a:solidFill>
                  <a:schemeClr val="dk1"/>
                </a:solidFill>
                <a:latin typeface="Arial"/>
                <a:ea typeface="Arial"/>
                <a:cs typeface="Arial"/>
                <a:sym typeface="Arial"/>
              </a:rPr>
              <a:t>Le </a:t>
            </a:r>
            <a:r>
              <a:rPr lang="en-US" sz="2800" dirty="0" err="1">
                <a:solidFill>
                  <a:schemeClr val="dk1"/>
                </a:solidFill>
                <a:latin typeface="Arial"/>
                <a:ea typeface="Arial"/>
                <a:cs typeface="Arial"/>
                <a:sym typeface="Arial"/>
              </a:rPr>
              <a:t>consentement</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éclairé</a:t>
            </a:r>
            <a:r>
              <a:rPr lang="en-US" sz="2800" dirty="0">
                <a:solidFill>
                  <a:schemeClr val="dk1"/>
                </a:solidFill>
                <a:latin typeface="Arial"/>
                <a:ea typeface="Arial"/>
                <a:cs typeface="Arial"/>
                <a:sym typeface="Arial"/>
              </a:rPr>
              <a:t> du parent </a:t>
            </a:r>
            <a:r>
              <a:rPr lang="en-US" sz="2800" dirty="0" err="1">
                <a:solidFill>
                  <a:schemeClr val="dk1"/>
                </a:solidFill>
                <a:latin typeface="Arial"/>
                <a:ea typeface="Arial"/>
                <a:cs typeface="Arial"/>
                <a:sym typeface="Arial"/>
              </a:rPr>
              <a:t>ou</a:t>
            </a:r>
            <a:r>
              <a:rPr lang="en-US" sz="2800" dirty="0">
                <a:solidFill>
                  <a:schemeClr val="dk1"/>
                </a:solidFill>
                <a:latin typeface="Arial"/>
                <a:ea typeface="Arial"/>
                <a:cs typeface="Arial"/>
                <a:sym typeface="Arial"/>
              </a:rPr>
              <a:t> du </a:t>
            </a:r>
            <a:r>
              <a:rPr lang="en-US" sz="2800" dirty="0" err="1">
                <a:solidFill>
                  <a:schemeClr val="dk1"/>
                </a:solidFill>
                <a:latin typeface="Arial"/>
                <a:ea typeface="Arial"/>
                <a:cs typeface="Arial"/>
                <a:sym typeface="Arial"/>
              </a:rPr>
              <a:t>responsable</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légal</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ou</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coutumier</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peut</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être</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annulé</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si</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cela</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est</a:t>
            </a:r>
            <a:r>
              <a:rPr lang="en-US" sz="2800" dirty="0">
                <a:solidFill>
                  <a:schemeClr val="dk1"/>
                </a:solidFill>
                <a:latin typeface="Arial"/>
                <a:ea typeface="Arial"/>
                <a:cs typeface="Arial"/>
                <a:sym typeface="Arial"/>
              </a:rPr>
              <a:t> dans </a:t>
            </a:r>
            <a:r>
              <a:rPr lang="en-US" sz="2800" dirty="0" err="1">
                <a:solidFill>
                  <a:schemeClr val="dk1"/>
                </a:solidFill>
                <a:latin typeface="Arial"/>
                <a:ea typeface="Arial"/>
                <a:cs typeface="Arial"/>
                <a:sym typeface="Arial"/>
              </a:rPr>
              <a:t>l'intérêt</a:t>
            </a:r>
            <a:r>
              <a:rPr lang="en-US" sz="2800" dirty="0">
                <a:solidFill>
                  <a:schemeClr val="dk1"/>
                </a:solidFill>
                <a:latin typeface="Arial"/>
                <a:ea typeface="Arial"/>
                <a:cs typeface="Arial"/>
                <a:sym typeface="Arial"/>
              </a:rPr>
              <a:t> </a:t>
            </a:r>
            <a:r>
              <a:rPr lang="en-US" sz="2800" dirty="0" err="1">
                <a:solidFill>
                  <a:schemeClr val="dk1"/>
                </a:solidFill>
                <a:latin typeface="Arial"/>
                <a:ea typeface="Arial"/>
                <a:cs typeface="Arial"/>
                <a:sym typeface="Arial"/>
              </a:rPr>
              <a:t>supérieur</a:t>
            </a:r>
            <a:r>
              <a:rPr lang="en-US" sz="2800" dirty="0">
                <a:solidFill>
                  <a:schemeClr val="dk1"/>
                </a:solidFill>
                <a:latin typeface="Arial"/>
                <a:ea typeface="Arial"/>
                <a:cs typeface="Arial"/>
                <a:sym typeface="Arial"/>
              </a:rPr>
              <a:t> de </a:t>
            </a:r>
            <a:r>
              <a:rPr lang="en-US" sz="2800" dirty="0" err="1">
                <a:solidFill>
                  <a:schemeClr val="dk1"/>
                </a:solidFill>
                <a:latin typeface="Arial"/>
                <a:ea typeface="Arial"/>
                <a:cs typeface="Arial"/>
                <a:sym typeface="Arial"/>
              </a:rPr>
              <a:t>l'enfant</a:t>
            </a:r>
            <a:r>
              <a:rPr lang="en-US" sz="2800" dirty="0">
                <a:solidFill>
                  <a:schemeClr val="dk1"/>
                </a:solidFill>
                <a:latin typeface="Arial"/>
                <a:ea typeface="Arial"/>
                <a:cs typeface="Arial"/>
                <a:sym typeface="Arial"/>
              </a:rPr>
              <a:t>.</a:t>
            </a:r>
            <a:endParaRPr sz="2800" dirty="0">
              <a:solidFill>
                <a:schemeClr val="dk1"/>
              </a:solidFill>
              <a:latin typeface="Arial"/>
              <a:ea typeface="Arial"/>
              <a:cs typeface="Arial"/>
              <a:sym typeface="Arial"/>
            </a:endParaRPr>
          </a:p>
        </p:txBody>
      </p:sp>
      <p:grpSp>
        <p:nvGrpSpPr>
          <p:cNvPr id="561" name="Google Shape;561;p28"/>
          <p:cNvGrpSpPr/>
          <p:nvPr/>
        </p:nvGrpSpPr>
        <p:grpSpPr>
          <a:xfrm>
            <a:off x="1765059" y="1934197"/>
            <a:ext cx="3663284" cy="3663284"/>
            <a:chOff x="5766254" y="1589758"/>
            <a:chExt cx="4310743" cy="4310743"/>
          </a:xfrm>
        </p:grpSpPr>
        <p:grpSp>
          <p:nvGrpSpPr>
            <p:cNvPr id="562" name="Google Shape;562;p28"/>
            <p:cNvGrpSpPr/>
            <p:nvPr/>
          </p:nvGrpSpPr>
          <p:grpSpPr>
            <a:xfrm>
              <a:off x="6854087" y="2892175"/>
              <a:ext cx="2037361" cy="2402595"/>
              <a:chOff x="8440399" y="3758191"/>
              <a:chExt cx="693208" cy="817478"/>
            </a:xfrm>
          </p:grpSpPr>
          <p:grpSp>
            <p:nvGrpSpPr>
              <p:cNvPr id="563" name="Google Shape;563;p28"/>
              <p:cNvGrpSpPr/>
              <p:nvPr/>
            </p:nvGrpSpPr>
            <p:grpSpPr>
              <a:xfrm>
                <a:off x="8880158" y="3758191"/>
                <a:ext cx="253449" cy="817478"/>
                <a:chOff x="4107675" y="1684320"/>
                <a:chExt cx="350098" cy="1129211"/>
              </a:xfrm>
            </p:grpSpPr>
            <p:sp>
              <p:nvSpPr>
                <p:cNvPr id="564" name="Google Shape;564;p28"/>
                <p:cNvSpPr/>
                <p:nvPr/>
              </p:nvSpPr>
              <p:spPr>
                <a:xfrm>
                  <a:off x="4107675"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5" name="Google Shape;565;p28"/>
                <p:cNvSpPr/>
                <p:nvPr/>
              </p:nvSpPr>
              <p:spPr>
                <a:xfrm>
                  <a:off x="4126467" y="1684320"/>
                  <a:ext cx="328890"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66" name="Google Shape;566;p28"/>
              <p:cNvGrpSpPr/>
              <p:nvPr/>
            </p:nvGrpSpPr>
            <p:grpSpPr>
              <a:xfrm>
                <a:off x="8440399" y="3758191"/>
                <a:ext cx="363228" cy="817478"/>
                <a:chOff x="3000654" y="1516217"/>
                <a:chExt cx="245039" cy="551483"/>
              </a:xfrm>
            </p:grpSpPr>
            <p:grpSp>
              <p:nvGrpSpPr>
                <p:cNvPr id="567" name="Google Shape;567;p28"/>
                <p:cNvGrpSpPr/>
                <p:nvPr/>
              </p:nvGrpSpPr>
              <p:grpSpPr>
                <a:xfrm>
                  <a:off x="3036509" y="1516217"/>
                  <a:ext cx="172158" cy="551483"/>
                  <a:chOff x="4043172" y="1684320"/>
                  <a:chExt cx="352508" cy="1129211"/>
                </a:xfrm>
              </p:grpSpPr>
              <p:sp>
                <p:nvSpPr>
                  <p:cNvPr id="568" name="Google Shape;568;p28"/>
                  <p:cNvSpPr/>
                  <p:nvPr/>
                </p:nvSpPr>
                <p:spPr>
                  <a:xfrm>
                    <a:off x="4045582" y="2069359"/>
                    <a:ext cx="350098" cy="744172"/>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9" name="Google Shape;569;p28"/>
                  <p:cNvSpPr/>
                  <p:nvPr/>
                </p:nvSpPr>
                <p:spPr>
                  <a:xfrm>
                    <a:off x="4043172" y="1684320"/>
                    <a:ext cx="328891" cy="32889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70" name="Google Shape;570;p28"/>
                <p:cNvSpPr/>
                <p:nvPr/>
              </p:nvSpPr>
              <p:spPr>
                <a:xfrm rot="10800000">
                  <a:off x="3000654" y="1805724"/>
                  <a:ext cx="245039" cy="261975"/>
                </a:xfrm>
                <a:prstGeom prst="flowChartManualOperation">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571" name="Google Shape;571;p28"/>
            <p:cNvSpPr/>
            <p:nvPr/>
          </p:nvSpPr>
          <p:spPr>
            <a:xfrm>
              <a:off x="7710069" y="2009873"/>
              <a:ext cx="783771" cy="508000"/>
            </a:xfrm>
            <a:prstGeom prst="wedgeRoundRectCallout">
              <a:avLst>
                <a:gd name="adj1" fmla="val -20833"/>
                <a:gd name="adj2" fmla="val 82500"/>
                <a:gd name="adj3"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2" name="Google Shape;572;p28"/>
            <p:cNvSpPr/>
            <p:nvPr/>
          </p:nvSpPr>
          <p:spPr>
            <a:xfrm>
              <a:off x="5766254" y="1589758"/>
              <a:ext cx="4310743" cy="4310743"/>
            </a:xfrm>
            <a:prstGeom prst="ellipse">
              <a:avLst/>
            </a:prstGeom>
            <a:no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73" name="Google Shape;573;p28"/>
            <p:cNvCxnSpPr>
              <a:stCxn id="572" idx="7"/>
              <a:endCxn id="572" idx="3"/>
            </p:cNvCxnSpPr>
            <p:nvPr/>
          </p:nvCxnSpPr>
          <p:spPr>
            <a:xfrm flipH="1">
              <a:off x="6397403" y="2221052"/>
              <a:ext cx="3048300" cy="3048300"/>
            </a:xfrm>
            <a:prstGeom prst="straightConnector1">
              <a:avLst/>
            </a:prstGeom>
            <a:noFill/>
            <a:ln w="38100" cap="flat" cmpd="sng">
              <a:solidFill>
                <a:schemeClr val="accent1"/>
              </a:solidFill>
              <a:prstDash val="solid"/>
              <a:miter lim="800000"/>
              <a:headEnd type="none" w="sm" len="sm"/>
              <a:tailEnd type="none" w="sm" len="sm"/>
            </a:ln>
          </p:spPr>
        </p:cxnSp>
      </p:grpSp>
      <p:grpSp>
        <p:nvGrpSpPr>
          <p:cNvPr id="574" name="Google Shape;574;p28"/>
          <p:cNvGrpSpPr/>
          <p:nvPr/>
        </p:nvGrpSpPr>
        <p:grpSpPr>
          <a:xfrm>
            <a:off x="9994118" y="33917"/>
            <a:ext cx="2057602" cy="1975956"/>
            <a:chOff x="9994118" y="33917"/>
            <a:chExt cx="2057602" cy="1975956"/>
          </a:xfrm>
        </p:grpSpPr>
        <p:sp>
          <p:nvSpPr>
            <p:cNvPr id="575" name="Google Shape;575;p28"/>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76" name="Google Shape;576;p28"/>
            <p:cNvGrpSpPr/>
            <p:nvPr/>
          </p:nvGrpSpPr>
          <p:grpSpPr>
            <a:xfrm>
              <a:off x="10621771" y="762700"/>
              <a:ext cx="562136" cy="634675"/>
              <a:chOff x="760175" y="830142"/>
              <a:chExt cx="867619" cy="979579"/>
            </a:xfrm>
          </p:grpSpPr>
          <p:sp>
            <p:nvSpPr>
              <p:cNvPr id="577" name="Google Shape;577;p28"/>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accent1"/>
                    </a:solidFill>
                    <a:latin typeface="Arial"/>
                    <a:ea typeface="Arial"/>
                    <a:cs typeface="Arial"/>
                    <a:sym typeface="Arial"/>
                  </a:rPr>
                  <a:t>97-98</a:t>
                </a:r>
                <a:endParaRPr/>
              </a:p>
            </p:txBody>
          </p:sp>
          <p:sp>
            <p:nvSpPr>
              <p:cNvPr id="578" name="Google Shape;578;p28"/>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79" name="Google Shape;579;p28"/>
            <p:cNvGrpSpPr/>
            <p:nvPr/>
          </p:nvGrpSpPr>
          <p:grpSpPr>
            <a:xfrm>
              <a:off x="11325415" y="762701"/>
              <a:ext cx="182192" cy="634674"/>
              <a:chOff x="2121762" y="2323619"/>
              <a:chExt cx="200378" cy="825210"/>
            </a:xfrm>
          </p:grpSpPr>
          <p:sp>
            <p:nvSpPr>
              <p:cNvPr id="580" name="Google Shape;580;p28"/>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1" name="Google Shape;581;p28"/>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586"/>
        <p:cNvGrpSpPr/>
        <p:nvPr/>
      </p:nvGrpSpPr>
      <p:grpSpPr>
        <a:xfrm>
          <a:off x="0" y="0"/>
          <a:ext cx="0" cy="0"/>
          <a:chOff x="0" y="0"/>
          <a:chExt cx="0" cy="0"/>
        </a:xfrm>
      </p:grpSpPr>
      <p:sp>
        <p:nvSpPr>
          <p:cNvPr id="587" name="Google Shape;587;p29"/>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p:nvPr/>
        </p:nvSpPr>
        <p:spPr>
          <a:xfrm>
            <a:off x="5631542" y="3585029"/>
            <a:ext cx="2873829" cy="45630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3" name="Google Shape;113;p3"/>
          <p:cNvSpPr/>
          <p:nvPr/>
        </p:nvSpPr>
        <p:spPr>
          <a:xfrm>
            <a:off x="9313744" y="6412704"/>
            <a:ext cx="1414605" cy="40918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4" name="Google Shape;114;p3"/>
          <p:cNvSpPr/>
          <p:nvPr/>
        </p:nvSpPr>
        <p:spPr>
          <a:xfrm>
            <a:off x="5979886" y="3099692"/>
            <a:ext cx="2525485" cy="45630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5" name="Google Shape;115;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800"/>
              <a:buFont typeface="Garamond"/>
              <a:buNone/>
            </a:pPr>
            <a:r>
              <a:rPr lang="en-US"/>
              <a:t>Objectif du module</a:t>
            </a:r>
            <a:endParaRPr/>
          </a:p>
        </p:txBody>
      </p:sp>
      <p:sp>
        <p:nvSpPr>
          <p:cNvPr id="116" name="Google Shape;116;p3"/>
          <p:cNvSpPr/>
          <p:nvPr/>
        </p:nvSpPr>
        <p:spPr>
          <a:xfrm>
            <a:off x="10627804" y="4831266"/>
            <a:ext cx="762603" cy="1581439"/>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
          <p:cNvSpPr txBox="1"/>
          <p:nvPr/>
        </p:nvSpPr>
        <p:spPr>
          <a:xfrm>
            <a:off x="5631542" y="1760864"/>
            <a:ext cx="4664111"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Arial"/>
                <a:ea typeface="Arial"/>
                <a:cs typeface="Arial"/>
                <a:sym typeface="Arial"/>
              </a:rPr>
              <a:t>Fournir aux participants les connaissances et les compétences nécessaires à l'identification et à l'enregistrement des enfants, conformément aux directives et aux normes inter-agences. </a:t>
            </a:r>
            <a:endParaRPr sz="2800" b="1">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3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Examiner le formulaire de gestion des cas</a:t>
            </a:r>
            <a:endParaRPr/>
          </a:p>
        </p:txBody>
      </p:sp>
      <p:grpSp>
        <p:nvGrpSpPr>
          <p:cNvPr id="594" name="Google Shape;594;p30"/>
          <p:cNvGrpSpPr/>
          <p:nvPr/>
        </p:nvGrpSpPr>
        <p:grpSpPr>
          <a:xfrm>
            <a:off x="4143658" y="2257295"/>
            <a:ext cx="3531070" cy="3157798"/>
            <a:chOff x="1574957" y="2192954"/>
            <a:chExt cx="2894383" cy="2588416"/>
          </a:xfrm>
        </p:grpSpPr>
        <p:grpSp>
          <p:nvGrpSpPr>
            <p:cNvPr id="595" name="Google Shape;595;p30"/>
            <p:cNvGrpSpPr/>
            <p:nvPr/>
          </p:nvGrpSpPr>
          <p:grpSpPr>
            <a:xfrm>
              <a:off x="1574957" y="2192954"/>
              <a:ext cx="2894383" cy="2588416"/>
              <a:chOff x="1330362" y="2812046"/>
              <a:chExt cx="2205152" cy="1972046"/>
            </a:xfrm>
          </p:grpSpPr>
          <p:sp>
            <p:nvSpPr>
              <p:cNvPr id="596" name="Google Shape;596;p30"/>
              <p:cNvSpPr/>
              <p:nvPr/>
            </p:nvSpPr>
            <p:spPr>
              <a:xfrm rot="-621676">
                <a:off x="1459832" y="2999874"/>
                <a:ext cx="1283368" cy="1556084"/>
              </a:xfrm>
              <a:prstGeom prst="snip1Rect">
                <a:avLst>
                  <a:gd name="adj" fmla="val 16667"/>
                </a:avLst>
              </a:prstGeom>
              <a:solidFill>
                <a:schemeClr val="accent1"/>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97" name="Google Shape;597;p30"/>
              <p:cNvSpPr/>
              <p:nvPr/>
            </p:nvSpPr>
            <p:spPr>
              <a:xfrm>
                <a:off x="1871174" y="2812046"/>
                <a:ext cx="1283368" cy="1556084"/>
              </a:xfrm>
              <a:prstGeom prst="snip1Rect">
                <a:avLst>
                  <a:gd name="adj" fmla="val 16667"/>
                </a:avLst>
              </a:prstGeom>
              <a:solidFill>
                <a:schemeClr val="accent1"/>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98" name="Google Shape;598;p30"/>
              <p:cNvSpPr/>
              <p:nvPr/>
            </p:nvSpPr>
            <p:spPr>
              <a:xfrm rot="582585">
                <a:off x="2130116" y="3130929"/>
                <a:ext cx="1283368" cy="1556084"/>
              </a:xfrm>
              <a:prstGeom prst="snip1Rect">
                <a:avLst>
                  <a:gd name="adj" fmla="val 16667"/>
                </a:avLst>
              </a:prstGeom>
              <a:solidFill>
                <a:schemeClr val="accent1"/>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99" name="Google Shape;599;p30"/>
            <p:cNvGrpSpPr/>
            <p:nvPr/>
          </p:nvGrpSpPr>
          <p:grpSpPr>
            <a:xfrm rot="619501">
              <a:off x="3224746" y="3087487"/>
              <a:ext cx="506112" cy="1135915"/>
              <a:chOff x="5960196" y="3632825"/>
              <a:chExt cx="324376" cy="728028"/>
            </a:xfrm>
          </p:grpSpPr>
          <p:sp>
            <p:nvSpPr>
              <p:cNvPr id="600" name="Google Shape;600;p30"/>
              <p:cNvSpPr/>
              <p:nvPr/>
            </p:nvSpPr>
            <p:spPr>
              <a:xfrm>
                <a:off x="5962575" y="4012912"/>
                <a:ext cx="320731" cy="347941"/>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01" name="Google Shape;601;p30"/>
              <p:cNvSpPr/>
              <p:nvPr/>
            </p:nvSpPr>
            <p:spPr>
              <a:xfrm>
                <a:off x="5960196" y="3632825"/>
                <a:ext cx="324376" cy="32437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grpSp>
        <p:nvGrpSpPr>
          <p:cNvPr id="602" name="Google Shape;602;p30"/>
          <p:cNvGrpSpPr/>
          <p:nvPr/>
        </p:nvGrpSpPr>
        <p:grpSpPr>
          <a:xfrm>
            <a:off x="9994118" y="33917"/>
            <a:ext cx="2057602" cy="1975956"/>
            <a:chOff x="9994118" y="33917"/>
            <a:chExt cx="2057602" cy="1975956"/>
          </a:xfrm>
        </p:grpSpPr>
        <p:sp>
          <p:nvSpPr>
            <p:cNvPr id="603" name="Google Shape;603;p30"/>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04" name="Google Shape;604;p30"/>
            <p:cNvGrpSpPr/>
            <p:nvPr/>
          </p:nvGrpSpPr>
          <p:grpSpPr>
            <a:xfrm>
              <a:off x="10741851" y="707024"/>
              <a:ext cx="562136" cy="634675"/>
              <a:chOff x="760175" y="830141"/>
              <a:chExt cx="867619" cy="979580"/>
            </a:xfrm>
          </p:grpSpPr>
          <p:sp>
            <p:nvSpPr>
              <p:cNvPr id="605" name="Google Shape;605;p30"/>
              <p:cNvSpPr/>
              <p:nvPr/>
            </p:nvSpPr>
            <p:spPr>
              <a:xfrm>
                <a:off x="864636" y="830141"/>
                <a:ext cx="763158" cy="979577"/>
              </a:xfrm>
              <a:prstGeom prst="rect">
                <a:avLst/>
              </a:prstGeom>
              <a:solidFill>
                <a:srgbClr val="DAAEC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chemeClr val="accent1"/>
                    </a:solidFill>
                    <a:latin typeface="Arial"/>
                    <a:ea typeface="Arial"/>
                    <a:cs typeface="Arial"/>
                    <a:sym typeface="Arial"/>
                  </a:rPr>
                  <a:t>99-100</a:t>
                </a:r>
                <a:endParaRPr/>
              </a:p>
            </p:txBody>
          </p:sp>
          <p:sp>
            <p:nvSpPr>
              <p:cNvPr id="606" name="Google Shape;606;p30"/>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3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Jeu de rôle</a:t>
            </a:r>
            <a:endParaRPr/>
          </a:p>
        </p:txBody>
      </p:sp>
      <p:grpSp>
        <p:nvGrpSpPr>
          <p:cNvPr id="613" name="Google Shape;613;p31"/>
          <p:cNvGrpSpPr/>
          <p:nvPr/>
        </p:nvGrpSpPr>
        <p:grpSpPr>
          <a:xfrm>
            <a:off x="1256493" y="1938962"/>
            <a:ext cx="1931926" cy="2269849"/>
            <a:chOff x="6805603" y="1046705"/>
            <a:chExt cx="1097888" cy="1277895"/>
          </a:xfrm>
        </p:grpSpPr>
        <p:sp>
          <p:nvSpPr>
            <p:cNvPr id="614" name="Google Shape;614;p31"/>
            <p:cNvSpPr/>
            <p:nvPr/>
          </p:nvSpPr>
          <p:spPr>
            <a:xfrm rot="1100420">
              <a:off x="7141985" y="1874813"/>
              <a:ext cx="152400" cy="43690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5" name="Google Shape;615;p31"/>
            <p:cNvSpPr/>
            <p:nvPr/>
          </p:nvSpPr>
          <p:spPr>
            <a:xfrm rot="826591">
              <a:off x="6902427" y="1141103"/>
              <a:ext cx="904241" cy="92241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6" name="Google Shape;616;p31"/>
            <p:cNvSpPr/>
            <p:nvPr/>
          </p:nvSpPr>
          <p:spPr>
            <a:xfrm rot="826591">
              <a:off x="6846848" y="1323092"/>
              <a:ext cx="197662" cy="32612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7" name="Google Shape;617;p31"/>
            <p:cNvSpPr/>
            <p:nvPr/>
          </p:nvSpPr>
          <p:spPr>
            <a:xfrm rot="826591">
              <a:off x="7648389" y="1519621"/>
              <a:ext cx="197662" cy="32612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8" name="Google Shape;618;p31"/>
            <p:cNvSpPr/>
            <p:nvPr/>
          </p:nvSpPr>
          <p:spPr>
            <a:xfrm rot="-9880359">
              <a:off x="7178956" y="1637818"/>
              <a:ext cx="306872" cy="247075"/>
            </a:xfrm>
            <a:prstGeom prst="blockArc">
              <a:avLst>
                <a:gd name="adj1" fmla="val 10800000"/>
                <a:gd name="adj2" fmla="val 0"/>
                <a:gd name="adj3" fmla="val 25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grpSp>
      <p:grpSp>
        <p:nvGrpSpPr>
          <p:cNvPr id="619" name="Google Shape;619;p31"/>
          <p:cNvGrpSpPr/>
          <p:nvPr/>
        </p:nvGrpSpPr>
        <p:grpSpPr>
          <a:xfrm rot="-1967241">
            <a:off x="3233597" y="2721416"/>
            <a:ext cx="1931924" cy="2296463"/>
            <a:chOff x="6805604" y="1046705"/>
            <a:chExt cx="1097888" cy="1292882"/>
          </a:xfrm>
        </p:grpSpPr>
        <p:sp>
          <p:nvSpPr>
            <p:cNvPr id="620" name="Google Shape;620;p31"/>
            <p:cNvSpPr/>
            <p:nvPr/>
          </p:nvSpPr>
          <p:spPr>
            <a:xfrm rot="582262">
              <a:off x="7185878" y="1892961"/>
              <a:ext cx="152400" cy="436908"/>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1" name="Google Shape;621;p31"/>
            <p:cNvSpPr/>
            <p:nvPr/>
          </p:nvSpPr>
          <p:spPr>
            <a:xfrm rot="826591">
              <a:off x="6902428" y="1141103"/>
              <a:ext cx="904241" cy="92241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2" name="Google Shape;622;p31"/>
            <p:cNvSpPr/>
            <p:nvPr/>
          </p:nvSpPr>
          <p:spPr>
            <a:xfrm rot="826591">
              <a:off x="6846848" y="1323092"/>
              <a:ext cx="197662" cy="32612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3" name="Google Shape;623;p31"/>
            <p:cNvSpPr/>
            <p:nvPr/>
          </p:nvSpPr>
          <p:spPr>
            <a:xfrm rot="826591">
              <a:off x="7648389" y="1519621"/>
              <a:ext cx="197662" cy="326121"/>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4" name="Google Shape;624;p31"/>
            <p:cNvSpPr/>
            <p:nvPr/>
          </p:nvSpPr>
          <p:spPr>
            <a:xfrm rot="726908">
              <a:off x="7119521" y="1730088"/>
              <a:ext cx="306872" cy="247075"/>
            </a:xfrm>
            <a:prstGeom prst="blockArc">
              <a:avLst>
                <a:gd name="adj1" fmla="val 10800000"/>
                <a:gd name="adj2" fmla="val 0"/>
                <a:gd name="adj3" fmla="val 25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grpSp>
      <p:sp>
        <p:nvSpPr>
          <p:cNvPr id="625" name="Google Shape;625;p31"/>
          <p:cNvSpPr txBox="1"/>
          <p:nvPr/>
        </p:nvSpPr>
        <p:spPr>
          <a:xfrm>
            <a:off x="5954233" y="2719524"/>
            <a:ext cx="4678325" cy="1938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dk1"/>
                </a:solidFill>
                <a:latin typeface="Arial"/>
                <a:ea typeface="Arial"/>
                <a:cs typeface="Arial"/>
                <a:sym typeface="Arial"/>
              </a:rPr>
              <a:t>Entraînez-vous à rechercher le consentement et l'assentiment éclairés dans un jeu de rôle !</a:t>
            </a:r>
            <a:endParaRPr sz="3000" b="1">
              <a:solidFill>
                <a:schemeClr val="dk1"/>
              </a:solidFill>
              <a:latin typeface="Arial"/>
              <a:ea typeface="Arial"/>
              <a:cs typeface="Arial"/>
              <a:sym typeface="Arial"/>
            </a:endParaRPr>
          </a:p>
        </p:txBody>
      </p:sp>
      <p:grpSp>
        <p:nvGrpSpPr>
          <p:cNvPr id="626" name="Google Shape;626;p31"/>
          <p:cNvGrpSpPr/>
          <p:nvPr/>
        </p:nvGrpSpPr>
        <p:grpSpPr>
          <a:xfrm>
            <a:off x="9994118" y="33917"/>
            <a:ext cx="2057602" cy="1975956"/>
            <a:chOff x="9994118" y="33917"/>
            <a:chExt cx="2057602" cy="1975956"/>
          </a:xfrm>
        </p:grpSpPr>
        <p:sp>
          <p:nvSpPr>
            <p:cNvPr id="627" name="Google Shape;627;p31"/>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28" name="Google Shape;628;p31"/>
            <p:cNvGrpSpPr/>
            <p:nvPr/>
          </p:nvGrpSpPr>
          <p:grpSpPr>
            <a:xfrm>
              <a:off x="10621771" y="762700"/>
              <a:ext cx="562136" cy="634675"/>
              <a:chOff x="760175" y="830142"/>
              <a:chExt cx="867619" cy="979579"/>
            </a:xfrm>
          </p:grpSpPr>
          <p:sp>
            <p:nvSpPr>
              <p:cNvPr id="629" name="Google Shape;629;p31"/>
              <p:cNvSpPr/>
              <p:nvPr/>
            </p:nvSpPr>
            <p:spPr>
              <a:xfrm>
                <a:off x="864636" y="830142"/>
                <a:ext cx="763158" cy="979577"/>
              </a:xfrm>
              <a:prstGeom prst="rect">
                <a:avLst/>
              </a:prstGeom>
              <a:solidFill>
                <a:srgbClr val="DAAEC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101</a:t>
                </a:r>
                <a:endParaRPr/>
              </a:p>
            </p:txBody>
          </p:sp>
          <p:sp>
            <p:nvSpPr>
              <p:cNvPr id="630" name="Google Shape;630;p31"/>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1" name="Google Shape;631;p31"/>
            <p:cNvGrpSpPr/>
            <p:nvPr/>
          </p:nvGrpSpPr>
          <p:grpSpPr>
            <a:xfrm>
              <a:off x="11325415" y="762701"/>
              <a:ext cx="182192" cy="634674"/>
              <a:chOff x="2121762" y="2323619"/>
              <a:chExt cx="200378" cy="825210"/>
            </a:xfrm>
          </p:grpSpPr>
          <p:sp>
            <p:nvSpPr>
              <p:cNvPr id="632" name="Google Shape;632;p31"/>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3" name="Google Shape;633;p31"/>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634" name="Google Shape;634;p31"/>
          <p:cNvSpPr txBox="1"/>
          <p:nvPr/>
        </p:nvSpPr>
        <p:spPr>
          <a:xfrm>
            <a:off x="469055" y="306914"/>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3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Conseils pour obtenir l'assentiment éclairé</a:t>
            </a:r>
            <a:endParaRPr/>
          </a:p>
        </p:txBody>
      </p:sp>
      <p:sp>
        <p:nvSpPr>
          <p:cNvPr id="641" name="Google Shape;641;p32"/>
          <p:cNvSpPr txBox="1"/>
          <p:nvPr/>
        </p:nvSpPr>
        <p:spPr>
          <a:xfrm>
            <a:off x="1539240" y="1484539"/>
            <a:ext cx="4676503" cy="47705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Arial"/>
                <a:ea typeface="Arial"/>
                <a:cs typeface="Arial"/>
                <a:sym typeface="Arial"/>
              </a:rPr>
              <a:t>Ne lisez pas directement le formulaire de consentement/avis éclairé !</a:t>
            </a:r>
            <a:endParaRPr/>
          </a:p>
          <a:p>
            <a:pPr marL="0" marR="0" lvl="0" indent="0" algn="l" rtl="0">
              <a:spcBef>
                <a:spcPts val="0"/>
              </a:spcBef>
              <a:spcAft>
                <a:spcPts val="0"/>
              </a:spcAft>
              <a:buNone/>
            </a:pPr>
            <a:endParaRPr sz="1600">
              <a:solidFill>
                <a:schemeClr val="dk1"/>
              </a:solidFill>
              <a:latin typeface="Arial"/>
              <a:ea typeface="Arial"/>
              <a:cs typeface="Arial"/>
              <a:sym typeface="Arial"/>
            </a:endParaRPr>
          </a:p>
          <a:p>
            <a:pPr marL="0" marR="0" lvl="0" indent="0" algn="l" rtl="0">
              <a:spcBef>
                <a:spcPts val="0"/>
              </a:spcBef>
              <a:spcAft>
                <a:spcPts val="0"/>
              </a:spcAft>
              <a:buNone/>
            </a:pPr>
            <a:r>
              <a:rPr lang="en-US" sz="1600">
                <a:solidFill>
                  <a:schemeClr val="dk1"/>
                </a:solidFill>
                <a:latin typeface="Arial"/>
                <a:ea typeface="Arial"/>
                <a:cs typeface="Arial"/>
                <a:sym typeface="Arial"/>
              </a:rPr>
              <a:t>Appliquer les différentes techniques de communication :</a:t>
            </a:r>
            <a:endParaRPr/>
          </a:p>
          <a:p>
            <a:pPr marL="447675" marR="0" lvl="1" indent="-285750" algn="l" rtl="0">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Adapter les mots et les phrases utilisés à l'âge, au stade de développement et aux capacités de l'enfant (par exemple, dire "Je veillerai à la sécurité de vos informations" plutôt que "Je respecterai les protocoles de protection des données")</a:t>
            </a:r>
            <a:endParaRPr/>
          </a:p>
          <a:p>
            <a:pPr marL="447675" marR="0" lvl="1" indent="-285750" algn="l" rtl="0">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Le formulaire d'assentiment doit être suffisamment simple pour que l'enfant comprenne ce qu'il accepte de faire.</a:t>
            </a:r>
            <a:endParaRPr sz="1600" b="0" i="0" u="none" strike="noStrike" cap="none">
              <a:solidFill>
                <a:schemeClr val="dk1"/>
              </a:solidFill>
              <a:latin typeface="Arial"/>
              <a:ea typeface="Arial"/>
              <a:cs typeface="Arial"/>
              <a:sym typeface="Arial"/>
            </a:endParaRPr>
          </a:p>
          <a:p>
            <a:pPr marL="447675" marR="0" lvl="1" indent="-285750" algn="l" rtl="0">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Utilisez la communication non verbale pour essayer d'établir une relation de confiance avec l'enfant et essayez également de lire sa communication non verbale car elle peut donner une indication de ce qu'il ressent. </a:t>
            </a:r>
            <a:endParaRPr sz="1600" b="0" i="0" u="none" strike="noStrike" cap="none">
              <a:solidFill>
                <a:schemeClr val="dk1"/>
              </a:solidFill>
              <a:latin typeface="Arial"/>
              <a:ea typeface="Arial"/>
              <a:cs typeface="Arial"/>
              <a:sym typeface="Arial"/>
            </a:endParaRPr>
          </a:p>
        </p:txBody>
      </p:sp>
      <p:grpSp>
        <p:nvGrpSpPr>
          <p:cNvPr id="642" name="Google Shape;642;p32"/>
          <p:cNvGrpSpPr/>
          <p:nvPr/>
        </p:nvGrpSpPr>
        <p:grpSpPr>
          <a:xfrm>
            <a:off x="788776" y="1484539"/>
            <a:ext cx="513497" cy="536576"/>
            <a:chOff x="7345680" y="2484120"/>
            <a:chExt cx="904240" cy="944880"/>
          </a:xfrm>
        </p:grpSpPr>
        <p:sp>
          <p:nvSpPr>
            <p:cNvPr id="643" name="Google Shape;643;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4" name="Google Shape;644;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45" name="Google Shape;645;p32"/>
          <p:cNvSpPr txBox="1"/>
          <p:nvPr/>
        </p:nvSpPr>
        <p:spPr>
          <a:xfrm>
            <a:off x="7244644" y="1408339"/>
            <a:ext cx="3868800" cy="5264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Arial"/>
                <a:ea typeface="Arial"/>
                <a:cs typeface="Arial"/>
                <a:sym typeface="Arial"/>
              </a:rPr>
              <a:t>Assurez-vous qu'ils comprennent que leur </a:t>
            </a:r>
            <a:r>
              <a:rPr lang="en-US" sz="1600" b="0">
                <a:solidFill>
                  <a:schemeClr val="dk1"/>
                </a:solidFill>
                <a:latin typeface="Arial"/>
                <a:ea typeface="Arial"/>
                <a:cs typeface="Arial"/>
                <a:sym typeface="Arial"/>
              </a:rPr>
              <a:t>participation est volontaire et qu'ils peuvent choisir de ne pas commencer la gestion de cas ou de l'arrêter à tout moment.</a:t>
            </a:r>
            <a:endParaRPr/>
          </a:p>
          <a:p>
            <a:pPr marL="0" marR="0" lvl="0" indent="0" algn="l" rtl="0">
              <a:spcBef>
                <a:spcPts val="0"/>
              </a:spcBef>
              <a:spcAft>
                <a:spcPts val="0"/>
              </a:spcAft>
              <a:buNone/>
            </a:pPr>
            <a:endParaRPr sz="1600">
              <a:solidFill>
                <a:schemeClr val="dk1"/>
              </a:solidFill>
              <a:latin typeface="Arial"/>
              <a:ea typeface="Arial"/>
              <a:cs typeface="Arial"/>
              <a:sym typeface="Arial"/>
            </a:endParaRPr>
          </a:p>
          <a:p>
            <a:pPr marL="0" marR="0" lvl="0" indent="0" algn="l" rtl="0">
              <a:spcBef>
                <a:spcPts val="0"/>
              </a:spcBef>
              <a:spcAft>
                <a:spcPts val="0"/>
              </a:spcAft>
              <a:buNone/>
            </a:pPr>
            <a:r>
              <a:rPr lang="en-US" sz="1600">
                <a:solidFill>
                  <a:schemeClr val="dk1"/>
                </a:solidFill>
                <a:latin typeface="Arial"/>
                <a:ea typeface="Arial"/>
                <a:cs typeface="Arial"/>
                <a:sym typeface="Arial"/>
              </a:rPr>
              <a:t>Donnez la possibilité à l'enfant, mais aussi à ses parents, aux personnes qui s'occupent de lui ou à des adultes de confiance, de poser des questions.</a:t>
            </a:r>
            <a:endParaRPr/>
          </a:p>
          <a:p>
            <a:pPr marL="0" marR="0" lvl="0" indent="0" algn="l" rtl="0">
              <a:spcBef>
                <a:spcPts val="0"/>
              </a:spcBef>
              <a:spcAft>
                <a:spcPts val="0"/>
              </a:spcAft>
              <a:buNone/>
            </a:pPr>
            <a:endParaRPr sz="1600">
              <a:solidFill>
                <a:schemeClr val="dk1"/>
              </a:solidFill>
              <a:latin typeface="Arial"/>
              <a:ea typeface="Arial"/>
              <a:cs typeface="Arial"/>
              <a:sym typeface="Arial"/>
            </a:endParaRPr>
          </a:p>
          <a:p>
            <a:pPr marL="0" marR="0" lvl="0" indent="0" algn="l" rtl="0">
              <a:spcBef>
                <a:spcPts val="0"/>
              </a:spcBef>
              <a:spcAft>
                <a:spcPts val="0"/>
              </a:spcAft>
              <a:buNone/>
            </a:pPr>
            <a:r>
              <a:rPr lang="en-US" sz="1600">
                <a:solidFill>
                  <a:schemeClr val="dk1"/>
                </a:solidFill>
                <a:latin typeface="Arial"/>
                <a:ea typeface="Arial"/>
                <a:cs typeface="Arial"/>
                <a:sym typeface="Arial"/>
              </a:rPr>
              <a:t>Dites-leur qu'ils peuvent demander </a:t>
            </a:r>
            <a:r>
              <a:rPr lang="en-US" sz="1600">
                <a:solidFill>
                  <a:schemeClr val="dk1"/>
                </a:solidFill>
              </a:rPr>
              <a:t>au gestionnaire</a:t>
            </a:r>
            <a:r>
              <a:rPr lang="en-US" sz="1600">
                <a:solidFill>
                  <a:schemeClr val="dk1"/>
                </a:solidFill>
                <a:latin typeface="Arial"/>
                <a:ea typeface="Arial"/>
                <a:cs typeface="Arial"/>
                <a:sym typeface="Arial"/>
              </a:rPr>
              <a:t> de cas, mais aussi à leurs parents, à la personne qui s'occupe d'eux ou à un adulte de confiance, toutes les questions qu'ils ont sur la gestion des cas.</a:t>
            </a:r>
            <a:endParaRPr/>
          </a:p>
          <a:p>
            <a:pPr marL="0" marR="0" lvl="0" indent="0" algn="l" rtl="0">
              <a:spcBef>
                <a:spcPts val="0"/>
              </a:spcBef>
              <a:spcAft>
                <a:spcPts val="0"/>
              </a:spcAft>
              <a:buNone/>
            </a:pPr>
            <a:endParaRPr sz="1600" b="0" i="0" u="none" strike="noStrike">
              <a:solidFill>
                <a:schemeClr val="dk1"/>
              </a:solidFill>
              <a:latin typeface="Arial"/>
              <a:ea typeface="Arial"/>
              <a:cs typeface="Arial"/>
              <a:sym typeface="Arial"/>
            </a:endParaRPr>
          </a:p>
          <a:p>
            <a:pPr marL="0" marR="0" lvl="0" indent="0" algn="l" rtl="0">
              <a:spcBef>
                <a:spcPts val="0"/>
              </a:spcBef>
              <a:spcAft>
                <a:spcPts val="0"/>
              </a:spcAft>
              <a:buNone/>
            </a:pPr>
            <a:r>
              <a:rPr lang="en-US" sz="1600" b="0" i="0" u="none" strike="noStrike">
                <a:solidFill>
                  <a:schemeClr val="dk1"/>
                </a:solidFill>
                <a:latin typeface="Arial"/>
                <a:ea typeface="Arial"/>
                <a:cs typeface="Arial"/>
                <a:sym typeface="Arial"/>
              </a:rPr>
              <a:t>Vérifiez que l'enfant a compris ce qu'implique la gestion de cas avant de lui demander son assentiment.</a:t>
            </a:r>
            <a:endParaRPr sz="1600">
              <a:solidFill>
                <a:schemeClr val="dk1"/>
              </a:solidFill>
              <a:latin typeface="Arial"/>
              <a:ea typeface="Arial"/>
              <a:cs typeface="Arial"/>
              <a:sym typeface="Arial"/>
            </a:endParaRPr>
          </a:p>
        </p:txBody>
      </p:sp>
      <p:grpSp>
        <p:nvGrpSpPr>
          <p:cNvPr id="646" name="Google Shape;646;p32"/>
          <p:cNvGrpSpPr/>
          <p:nvPr/>
        </p:nvGrpSpPr>
        <p:grpSpPr>
          <a:xfrm>
            <a:off x="788776" y="2217964"/>
            <a:ext cx="513497" cy="536576"/>
            <a:chOff x="7345680" y="2484120"/>
            <a:chExt cx="904240" cy="944880"/>
          </a:xfrm>
        </p:grpSpPr>
        <p:sp>
          <p:nvSpPr>
            <p:cNvPr id="647" name="Google Shape;647;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8" name="Google Shape;648;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49" name="Google Shape;649;p32"/>
          <p:cNvGrpSpPr/>
          <p:nvPr/>
        </p:nvGrpSpPr>
        <p:grpSpPr>
          <a:xfrm>
            <a:off x="6642995" y="1484539"/>
            <a:ext cx="513497" cy="536576"/>
            <a:chOff x="7345680" y="2484120"/>
            <a:chExt cx="904240" cy="944880"/>
          </a:xfrm>
        </p:grpSpPr>
        <p:sp>
          <p:nvSpPr>
            <p:cNvPr id="650" name="Google Shape;650;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1" name="Google Shape;651;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2" name="Google Shape;652;p32"/>
          <p:cNvGrpSpPr/>
          <p:nvPr/>
        </p:nvGrpSpPr>
        <p:grpSpPr>
          <a:xfrm>
            <a:off x="6585756" y="2817416"/>
            <a:ext cx="513497" cy="536576"/>
            <a:chOff x="7345680" y="2484120"/>
            <a:chExt cx="904240" cy="944880"/>
          </a:xfrm>
        </p:grpSpPr>
        <p:sp>
          <p:nvSpPr>
            <p:cNvPr id="653" name="Google Shape;653;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4" name="Google Shape;654;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5" name="Google Shape;655;p32"/>
          <p:cNvGrpSpPr/>
          <p:nvPr/>
        </p:nvGrpSpPr>
        <p:grpSpPr>
          <a:xfrm>
            <a:off x="6607957" y="3966802"/>
            <a:ext cx="513497" cy="536576"/>
            <a:chOff x="7345680" y="2484120"/>
            <a:chExt cx="904240" cy="944880"/>
          </a:xfrm>
        </p:grpSpPr>
        <p:sp>
          <p:nvSpPr>
            <p:cNvPr id="656" name="Google Shape;656;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7" name="Google Shape;657;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8" name="Google Shape;658;p32"/>
          <p:cNvGrpSpPr/>
          <p:nvPr/>
        </p:nvGrpSpPr>
        <p:grpSpPr>
          <a:xfrm>
            <a:off x="6653299" y="5718500"/>
            <a:ext cx="513497" cy="536576"/>
            <a:chOff x="7345680" y="2484120"/>
            <a:chExt cx="904240" cy="944880"/>
          </a:xfrm>
        </p:grpSpPr>
        <p:sp>
          <p:nvSpPr>
            <p:cNvPr id="659" name="Google Shape;659;p32"/>
            <p:cNvSpPr/>
            <p:nvPr/>
          </p:nvSpPr>
          <p:spPr>
            <a:xfrm>
              <a:off x="7345680" y="2484120"/>
              <a:ext cx="904240" cy="94488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0" name="Google Shape;660;p32"/>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3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Principaux points d'apprentissage</a:t>
            </a:r>
            <a:endParaRPr/>
          </a:p>
        </p:txBody>
      </p:sp>
      <p:sp>
        <p:nvSpPr>
          <p:cNvPr id="667" name="Google Shape;667;p33"/>
          <p:cNvSpPr txBox="1"/>
          <p:nvPr/>
        </p:nvSpPr>
        <p:spPr>
          <a:xfrm>
            <a:off x="838201" y="3598762"/>
            <a:ext cx="3135602" cy="246221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a:solidFill>
                  <a:schemeClr val="dk1"/>
                </a:solidFill>
                <a:latin typeface="Arial"/>
                <a:ea typeface="Arial"/>
                <a:cs typeface="Arial"/>
                <a:sym typeface="Arial"/>
              </a:rPr>
              <a:t>Les gestionnaires de cas doivent s'assurer que les enfants participent au processus de consentement et d'assentiment éclairés.</a:t>
            </a:r>
            <a:endParaRPr/>
          </a:p>
        </p:txBody>
      </p:sp>
      <p:sp>
        <p:nvSpPr>
          <p:cNvPr id="668" name="Google Shape;668;p33"/>
          <p:cNvSpPr txBox="1"/>
          <p:nvPr/>
        </p:nvSpPr>
        <p:spPr>
          <a:xfrm>
            <a:off x="4446649" y="3598762"/>
            <a:ext cx="3298701" cy="178510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a:solidFill>
                  <a:srgbClr val="000000"/>
                </a:solidFill>
                <a:latin typeface="Arial"/>
                <a:ea typeface="Arial"/>
                <a:cs typeface="Arial"/>
                <a:sym typeface="Arial"/>
              </a:rPr>
              <a:t>La capacité de l'enfant à comprendre les informations et à prendre des décisions dépend de son âge et de sa maturité.</a:t>
            </a:r>
            <a:endParaRPr sz="2200">
              <a:solidFill>
                <a:schemeClr val="dk1"/>
              </a:solidFill>
              <a:latin typeface="Arial"/>
              <a:ea typeface="Arial"/>
              <a:cs typeface="Arial"/>
              <a:sym typeface="Arial"/>
            </a:endParaRPr>
          </a:p>
        </p:txBody>
      </p:sp>
      <p:sp>
        <p:nvSpPr>
          <p:cNvPr id="669" name="Google Shape;669;p33"/>
          <p:cNvSpPr/>
          <p:nvPr/>
        </p:nvSpPr>
        <p:spPr>
          <a:xfrm>
            <a:off x="1880222" y="1976232"/>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0" name="Google Shape;670;p33"/>
          <p:cNvSpPr/>
          <p:nvPr/>
        </p:nvSpPr>
        <p:spPr>
          <a:xfrm>
            <a:off x="5570219" y="2006313"/>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1" name="Google Shape;671;p33"/>
          <p:cNvSpPr/>
          <p:nvPr/>
        </p:nvSpPr>
        <p:spPr>
          <a:xfrm>
            <a:off x="9260218" y="2006313"/>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2" name="Google Shape;672;p33"/>
          <p:cNvSpPr txBox="1"/>
          <p:nvPr/>
        </p:nvSpPr>
        <p:spPr>
          <a:xfrm>
            <a:off x="8218197" y="3524334"/>
            <a:ext cx="3135603" cy="144655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a:solidFill>
                  <a:schemeClr val="dk1"/>
                </a:solidFill>
                <a:latin typeface="Arial"/>
                <a:ea typeface="Arial"/>
                <a:cs typeface="Arial"/>
                <a:sym typeface="Arial"/>
              </a:rPr>
              <a:t>Le consentement éclairé des parents peut être ignoré dans l'intérêt supérieur de l'enfant.</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DAAECB"/>
        </a:solidFill>
        <a:effectLst/>
      </p:bgPr>
    </p:bg>
    <p:spTree>
      <p:nvGrpSpPr>
        <p:cNvPr id="1" name="Shape 677"/>
        <p:cNvGrpSpPr/>
        <p:nvPr/>
      </p:nvGrpSpPr>
      <p:grpSpPr>
        <a:xfrm>
          <a:off x="0" y="0"/>
          <a:ext cx="0" cy="0"/>
          <a:chOff x="0" y="0"/>
          <a:chExt cx="0" cy="0"/>
        </a:xfrm>
      </p:grpSpPr>
      <p:sp>
        <p:nvSpPr>
          <p:cNvPr id="678" name="Google Shape;678;p34"/>
          <p:cNvSpPr txBox="1"/>
          <p:nvPr/>
        </p:nvSpPr>
        <p:spPr>
          <a:xfrm>
            <a:off x="796386" y="3099692"/>
            <a:ext cx="10126172"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2400"/>
              <a:buFont typeface="Garamond"/>
              <a:buNone/>
            </a:pPr>
            <a:r>
              <a:rPr lang="en-US" sz="2400" b="1">
                <a:solidFill>
                  <a:schemeClr val="accent1"/>
                </a:solidFill>
                <a:latin typeface="Garamond"/>
                <a:ea typeface="Garamond"/>
                <a:cs typeface="Garamond"/>
                <a:sym typeface="Garamond"/>
              </a:rPr>
              <a:t>SESSION 4</a:t>
            </a:r>
            <a:endParaRPr/>
          </a:p>
          <a:p>
            <a:pPr marL="0" marR="0" lvl="0" indent="0" algn="l" rtl="0">
              <a:lnSpc>
                <a:spcPct val="90000"/>
              </a:lnSpc>
              <a:spcBef>
                <a:spcPts val="0"/>
              </a:spcBef>
              <a:spcAft>
                <a:spcPts val="0"/>
              </a:spcAft>
              <a:buClr>
                <a:schemeClr val="accent1"/>
              </a:buClr>
              <a:buSzPts val="4400"/>
              <a:buFont typeface="Garamond"/>
              <a:buNone/>
            </a:pPr>
            <a:br>
              <a:rPr lang="en-US" sz="4400" b="1">
                <a:solidFill>
                  <a:schemeClr val="accent1"/>
                </a:solidFill>
                <a:latin typeface="Garamond"/>
                <a:ea typeface="Garamond"/>
                <a:cs typeface="Garamond"/>
                <a:sym typeface="Garamond"/>
              </a:rPr>
            </a:br>
            <a:r>
              <a:rPr lang="en-US" sz="5400" b="1">
                <a:solidFill>
                  <a:schemeClr val="accent1"/>
                </a:solidFill>
                <a:latin typeface="Garamond"/>
                <a:ea typeface="Garamond"/>
                <a:cs typeface="Garamond"/>
                <a:sym typeface="Garamond"/>
              </a:rPr>
              <a:t>Comment enregistrer le cas d'un enfant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3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Enregistrement du cas d'un enfant</a:t>
            </a:r>
            <a:endParaRPr/>
          </a:p>
        </p:txBody>
      </p:sp>
      <p:sp>
        <p:nvSpPr>
          <p:cNvPr id="685" name="Google Shape;685;p35"/>
          <p:cNvSpPr txBox="1"/>
          <p:nvPr/>
        </p:nvSpPr>
        <p:spPr>
          <a:xfrm>
            <a:off x="969678" y="3897011"/>
            <a:ext cx="2870612" cy="178510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L'éligibilité ou le cas de l'enfant </a:t>
            </a:r>
            <a:endParaRPr/>
          </a:p>
          <a:p>
            <a:pPr marL="0" marR="0" lvl="0" indent="0" algn="ctr" rtl="0">
              <a:spcBef>
                <a:spcPts val="1200"/>
              </a:spcBef>
              <a:spcAft>
                <a:spcPts val="0"/>
              </a:spcAft>
              <a:buNone/>
            </a:pPr>
            <a:r>
              <a:rPr lang="en-US" sz="2000">
                <a:solidFill>
                  <a:schemeClr val="dk1"/>
                </a:solidFill>
                <a:latin typeface="Arial"/>
                <a:ea typeface="Arial"/>
                <a:cs typeface="Arial"/>
                <a:sym typeface="Arial"/>
              </a:rPr>
              <a:t>Le cas de l'enfant répond-il aux critères d'admissibilité ? </a:t>
            </a:r>
            <a:endParaRPr sz="2000">
              <a:solidFill>
                <a:schemeClr val="dk1"/>
              </a:solidFill>
              <a:latin typeface="Arial"/>
              <a:ea typeface="Arial"/>
              <a:cs typeface="Arial"/>
              <a:sym typeface="Arial"/>
            </a:endParaRPr>
          </a:p>
        </p:txBody>
      </p:sp>
      <p:sp>
        <p:nvSpPr>
          <p:cNvPr id="686" name="Google Shape;686;p35"/>
          <p:cNvSpPr txBox="1"/>
          <p:nvPr/>
        </p:nvSpPr>
        <p:spPr>
          <a:xfrm>
            <a:off x="4906938" y="3897011"/>
            <a:ext cx="2667760" cy="178510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Niveau de risque du cas de l'enfant</a:t>
            </a:r>
            <a:endParaRPr/>
          </a:p>
          <a:p>
            <a:pPr marL="0" marR="0" lvl="0" indent="0" algn="ctr" rtl="0">
              <a:spcBef>
                <a:spcPts val="1200"/>
              </a:spcBef>
              <a:spcAft>
                <a:spcPts val="0"/>
              </a:spcAft>
              <a:buNone/>
            </a:pPr>
            <a:r>
              <a:rPr lang="en-US" sz="2000">
                <a:solidFill>
                  <a:schemeClr val="dk1"/>
                </a:solidFill>
                <a:latin typeface="Arial"/>
                <a:ea typeface="Arial"/>
                <a:cs typeface="Arial"/>
                <a:sym typeface="Arial"/>
              </a:rPr>
              <a:t>L'enfant est-il en sécurité ? Quels besoins ont été identifiés ?</a:t>
            </a:r>
            <a:endParaRPr sz="2000">
              <a:solidFill>
                <a:schemeClr val="dk1"/>
              </a:solidFill>
              <a:latin typeface="Arial"/>
              <a:ea typeface="Arial"/>
              <a:cs typeface="Arial"/>
              <a:sym typeface="Arial"/>
            </a:endParaRPr>
          </a:p>
        </p:txBody>
      </p:sp>
      <p:sp>
        <p:nvSpPr>
          <p:cNvPr id="687" name="Google Shape;687;p35"/>
          <p:cNvSpPr txBox="1"/>
          <p:nvPr/>
        </p:nvSpPr>
        <p:spPr>
          <a:xfrm>
            <a:off x="8533244" y="3897011"/>
            <a:ext cx="2964239" cy="116955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Besoins urgents</a:t>
            </a:r>
            <a:endParaRPr/>
          </a:p>
          <a:p>
            <a:pPr marL="0" marR="0" lvl="0" indent="0" algn="ctr" rtl="0">
              <a:spcBef>
                <a:spcPts val="1200"/>
              </a:spcBef>
              <a:spcAft>
                <a:spcPts val="0"/>
              </a:spcAft>
              <a:buNone/>
            </a:pPr>
            <a:r>
              <a:rPr lang="en-US" sz="2000">
                <a:solidFill>
                  <a:schemeClr val="dk1"/>
                </a:solidFill>
                <a:latin typeface="Arial"/>
                <a:ea typeface="Arial"/>
                <a:cs typeface="Arial"/>
                <a:sym typeface="Arial"/>
              </a:rPr>
              <a:t>Une réponse immédiate est-elle nécessaire ?</a:t>
            </a:r>
            <a:endParaRPr sz="2000">
              <a:solidFill>
                <a:schemeClr val="dk1"/>
              </a:solidFill>
              <a:latin typeface="Arial"/>
              <a:ea typeface="Arial"/>
              <a:cs typeface="Arial"/>
              <a:sym typeface="Arial"/>
            </a:endParaRPr>
          </a:p>
        </p:txBody>
      </p:sp>
      <p:grpSp>
        <p:nvGrpSpPr>
          <p:cNvPr id="688" name="Google Shape;688;p35"/>
          <p:cNvGrpSpPr/>
          <p:nvPr/>
        </p:nvGrpSpPr>
        <p:grpSpPr>
          <a:xfrm>
            <a:off x="5958596" y="1923872"/>
            <a:ext cx="487680" cy="1361438"/>
            <a:chOff x="6784897" y="1140182"/>
            <a:chExt cx="487680" cy="1361438"/>
          </a:xfrm>
        </p:grpSpPr>
        <p:sp>
          <p:nvSpPr>
            <p:cNvPr id="689" name="Google Shape;689;p35"/>
            <p:cNvSpPr/>
            <p:nvPr/>
          </p:nvSpPr>
          <p:spPr>
            <a:xfrm>
              <a:off x="6784897" y="1546860"/>
              <a:ext cx="487680" cy="954760"/>
            </a:xfrm>
            <a:prstGeom prst="rect">
              <a:avLst/>
            </a:prstGeom>
            <a:solidFill>
              <a:schemeClr val="accent1"/>
            </a:solidFill>
            <a:ln w="762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a:solidFill>
                    <a:schemeClr val="lt1"/>
                  </a:solidFill>
                  <a:latin typeface="Federo"/>
                  <a:ea typeface="Federo"/>
                  <a:cs typeface="Federo"/>
                  <a:sym typeface="Federo"/>
                </a:rPr>
                <a:t>!</a:t>
              </a:r>
              <a:endParaRPr/>
            </a:p>
          </p:txBody>
        </p:sp>
        <p:sp>
          <p:nvSpPr>
            <p:cNvPr id="690" name="Google Shape;690;p35"/>
            <p:cNvSpPr/>
            <p:nvPr/>
          </p:nvSpPr>
          <p:spPr>
            <a:xfrm>
              <a:off x="6784897" y="1140182"/>
              <a:ext cx="487680" cy="406678"/>
            </a:xfrm>
            <a:prstGeom prst="rect">
              <a:avLst/>
            </a:prstGeom>
            <a:solidFill>
              <a:schemeClr val="lt1"/>
            </a:solidFill>
            <a:ln w="762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endParaRPr sz="3200" b="1">
                <a:solidFill>
                  <a:schemeClr val="lt1"/>
                </a:solidFill>
                <a:latin typeface="Bodoni"/>
                <a:ea typeface="Bodoni"/>
                <a:cs typeface="Bodoni"/>
                <a:sym typeface="Bodoni"/>
              </a:endParaRPr>
            </a:p>
          </p:txBody>
        </p:sp>
      </p:grpSp>
      <p:grpSp>
        <p:nvGrpSpPr>
          <p:cNvPr id="691" name="Google Shape;691;p35"/>
          <p:cNvGrpSpPr/>
          <p:nvPr/>
        </p:nvGrpSpPr>
        <p:grpSpPr>
          <a:xfrm>
            <a:off x="2002357" y="1911643"/>
            <a:ext cx="629238" cy="1409046"/>
            <a:chOff x="6156686" y="3348091"/>
            <a:chExt cx="619972" cy="1388298"/>
          </a:xfrm>
        </p:grpSpPr>
        <p:sp>
          <p:nvSpPr>
            <p:cNvPr id="692" name="Google Shape;692;p35"/>
            <p:cNvSpPr/>
            <p:nvPr/>
          </p:nvSpPr>
          <p:spPr>
            <a:xfrm rot="14111">
              <a:off x="6159417" y="4072841"/>
              <a:ext cx="610505" cy="662298"/>
            </a:xfrm>
            <a:prstGeom prst="round2SameRect">
              <a:avLst>
                <a:gd name="adj1" fmla="val 50000"/>
                <a:gd name="adj2" fmla="val 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93" name="Google Shape;693;p35"/>
            <p:cNvSpPr/>
            <p:nvPr/>
          </p:nvSpPr>
          <p:spPr>
            <a:xfrm rot="14111">
              <a:off x="6157951" y="3349356"/>
              <a:ext cx="617443" cy="61744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Arial"/>
                <a:ea typeface="Arial"/>
                <a:cs typeface="Arial"/>
                <a:sym typeface="Arial"/>
              </a:endParaRPr>
            </a:p>
          </p:txBody>
        </p:sp>
      </p:grpSp>
      <p:grpSp>
        <p:nvGrpSpPr>
          <p:cNvPr id="694" name="Google Shape;694;p35"/>
          <p:cNvGrpSpPr/>
          <p:nvPr/>
        </p:nvGrpSpPr>
        <p:grpSpPr>
          <a:xfrm>
            <a:off x="2495296" y="2672769"/>
            <a:ext cx="513497" cy="536576"/>
            <a:chOff x="7345680" y="2484120"/>
            <a:chExt cx="904240" cy="944880"/>
          </a:xfrm>
        </p:grpSpPr>
        <p:sp>
          <p:nvSpPr>
            <p:cNvPr id="695" name="Google Shape;695;p35"/>
            <p:cNvSpPr/>
            <p:nvPr/>
          </p:nvSpPr>
          <p:spPr>
            <a:xfrm>
              <a:off x="7345680" y="2484120"/>
              <a:ext cx="904240" cy="944880"/>
            </a:xfrm>
            <a:prstGeom prst="ellipse">
              <a:avLst/>
            </a:prstGeom>
            <a:solidFill>
              <a:schemeClr val="accent1"/>
            </a:solidFill>
            <a:ln w="381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96" name="Google Shape;696;p35"/>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97" name="Google Shape;697;p35"/>
          <p:cNvGrpSpPr/>
          <p:nvPr/>
        </p:nvGrpSpPr>
        <p:grpSpPr>
          <a:xfrm>
            <a:off x="9469420" y="1994250"/>
            <a:ext cx="1091019" cy="1379610"/>
            <a:chOff x="6552775" y="3385093"/>
            <a:chExt cx="997833" cy="1261775"/>
          </a:xfrm>
        </p:grpSpPr>
        <p:grpSp>
          <p:nvGrpSpPr>
            <p:cNvPr id="698" name="Google Shape;698;p35"/>
            <p:cNvGrpSpPr/>
            <p:nvPr/>
          </p:nvGrpSpPr>
          <p:grpSpPr>
            <a:xfrm>
              <a:off x="6552775" y="3385093"/>
              <a:ext cx="997833" cy="1261775"/>
              <a:chOff x="2742000" y="3039417"/>
              <a:chExt cx="1237785" cy="1565198"/>
            </a:xfrm>
          </p:grpSpPr>
          <p:sp>
            <p:nvSpPr>
              <p:cNvPr id="699" name="Google Shape;699;p35"/>
              <p:cNvSpPr/>
              <p:nvPr/>
            </p:nvSpPr>
            <p:spPr>
              <a:xfrm>
                <a:off x="2780231" y="3268017"/>
                <a:ext cx="1162307" cy="8622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700" name="Google Shape;700;p35"/>
              <p:cNvSpPr/>
              <p:nvPr/>
            </p:nvSpPr>
            <p:spPr>
              <a:xfrm rot="-7610534">
                <a:off x="3349123" y="3854894"/>
                <a:ext cx="426233" cy="724133"/>
              </a:xfrm>
              <a:prstGeom prst="flowChartOnlineStorag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701" name="Google Shape;701;p35"/>
              <p:cNvSpPr/>
              <p:nvPr/>
            </p:nvSpPr>
            <p:spPr>
              <a:xfrm rot="-3178657">
                <a:off x="2946281" y="3849609"/>
                <a:ext cx="426233" cy="724134"/>
              </a:xfrm>
              <a:prstGeom prst="flowChartOnlineStorag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702" name="Google Shape;702;p35"/>
              <p:cNvSpPr/>
              <p:nvPr/>
            </p:nvSpPr>
            <p:spPr>
              <a:xfrm>
                <a:off x="2966276" y="3704343"/>
                <a:ext cx="790215" cy="50733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703" name="Google Shape;703;p35"/>
              <p:cNvSpPr/>
              <p:nvPr/>
            </p:nvSpPr>
            <p:spPr>
              <a:xfrm>
                <a:off x="2780231" y="3039417"/>
                <a:ext cx="1162307" cy="22860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grpSp>
        <p:sp>
          <p:nvSpPr>
            <p:cNvPr id="704" name="Google Shape;704;p35"/>
            <p:cNvSpPr/>
            <p:nvPr/>
          </p:nvSpPr>
          <p:spPr>
            <a:xfrm>
              <a:off x="6602642" y="3392652"/>
              <a:ext cx="886622" cy="1184526"/>
            </a:xfrm>
            <a:prstGeom prst="mathPlus">
              <a:avLst>
                <a:gd name="adj1" fmla="val 17014"/>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36"/>
          <p:cNvSpPr/>
          <p:nvPr/>
        </p:nvSpPr>
        <p:spPr>
          <a:xfrm rot="-5400000">
            <a:off x="9176108" y="1767839"/>
            <a:ext cx="2709465" cy="3322320"/>
          </a:xfrm>
          <a:prstGeom prst="round2SameRect">
            <a:avLst>
              <a:gd name="adj1" fmla="val 16667"/>
              <a:gd name="adj2" fmla="val 0"/>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11" name="Google Shape;711;p36"/>
          <p:cNvSpPr/>
          <p:nvPr/>
        </p:nvSpPr>
        <p:spPr>
          <a:xfrm>
            <a:off x="2017420" y="2074267"/>
            <a:ext cx="6411897" cy="2709465"/>
          </a:xfrm>
          <a:prstGeom prst="roundRect">
            <a:avLst>
              <a:gd name="adj" fmla="val 16667"/>
            </a:avLst>
          </a:prstGeom>
          <a:solidFill>
            <a:srgbClr val="EDD5E4"/>
          </a:solidFill>
          <a:ln>
            <a:noFill/>
          </a:ln>
        </p:spPr>
        <p:txBody>
          <a:bodyPr spcFirstLastPara="1" wrap="square" lIns="91425" tIns="45700" rIns="91425" bIns="45700" anchor="ctr" anchorCtr="0">
            <a:noAutofit/>
          </a:bodyPr>
          <a:lstStyle/>
          <a:p>
            <a:pPr marL="533400" marR="0" lvl="0" indent="0" algn="l" rtl="0">
              <a:lnSpc>
                <a:spcPct val="107000"/>
              </a:lnSpc>
              <a:spcBef>
                <a:spcPts val="0"/>
              </a:spcBef>
              <a:spcAft>
                <a:spcPts val="0"/>
              </a:spcAft>
              <a:buNone/>
            </a:pPr>
            <a:r>
              <a:rPr lang="en-US" sz="1900" i="1">
                <a:solidFill>
                  <a:schemeClr val="dk1"/>
                </a:solidFill>
                <a:latin typeface="Arial"/>
                <a:ea typeface="Arial"/>
                <a:cs typeface="Arial"/>
                <a:sym typeface="Arial"/>
              </a:rPr>
              <a:t>"Les enfants et les familles qui sont </a:t>
            </a:r>
            <a:r>
              <a:rPr lang="en-US" sz="1900" b="1" i="1">
                <a:solidFill>
                  <a:schemeClr val="dk1"/>
                </a:solidFill>
                <a:latin typeface="Arial"/>
                <a:ea typeface="Arial"/>
                <a:cs typeface="Arial"/>
                <a:sym typeface="Arial"/>
              </a:rPr>
              <a:t>confrontés à des problèmes de protection de l'enfance dans des contextes humanitaires </a:t>
            </a:r>
            <a:r>
              <a:rPr lang="en-US" sz="1900" i="1">
                <a:solidFill>
                  <a:schemeClr val="dk1"/>
                </a:solidFill>
                <a:latin typeface="Arial"/>
                <a:ea typeface="Arial"/>
                <a:cs typeface="Arial"/>
                <a:sym typeface="Arial"/>
              </a:rPr>
              <a:t>sont identifiés et voient leurs besoins pris en compte par le biais d'un processus de gestion de cas individualisé comprenant un soutien individuel direct et des connexions avec les prestataires de services pertinents."</a:t>
            </a:r>
            <a:endParaRPr sz="1900" i="1">
              <a:solidFill>
                <a:schemeClr val="dk1"/>
              </a:solidFill>
              <a:latin typeface="Arial"/>
              <a:ea typeface="Arial"/>
              <a:cs typeface="Arial"/>
              <a:sym typeface="Arial"/>
            </a:endParaRPr>
          </a:p>
        </p:txBody>
      </p:sp>
      <p:sp>
        <p:nvSpPr>
          <p:cNvPr id="712" name="Google Shape;712;p3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Eligibilité du dossier d'un enfant</a:t>
            </a:r>
            <a:endParaRPr/>
          </a:p>
        </p:txBody>
      </p:sp>
      <p:pic>
        <p:nvPicPr>
          <p:cNvPr id="713" name="Google Shape;713;p36"/>
          <p:cNvPicPr preferRelativeResize="0"/>
          <p:nvPr/>
        </p:nvPicPr>
        <p:blipFill rotWithShape="1">
          <a:blip r:embed="rId3">
            <a:alphaModFix/>
          </a:blip>
          <a:srcRect/>
          <a:stretch/>
        </p:blipFill>
        <p:spPr>
          <a:xfrm>
            <a:off x="683184" y="2195703"/>
            <a:ext cx="1787745" cy="2466590"/>
          </a:xfrm>
          <a:prstGeom prst="rect">
            <a:avLst/>
          </a:prstGeom>
          <a:noFill/>
          <a:ln w="9525" cap="flat" cmpd="sng">
            <a:solidFill>
              <a:schemeClr val="accent1"/>
            </a:solidFill>
            <a:prstDash val="solid"/>
            <a:round/>
            <a:headEnd type="none" w="sm" len="sm"/>
            <a:tailEnd type="none" w="sm" len="sm"/>
          </a:ln>
        </p:spPr>
      </p:pic>
      <p:sp>
        <p:nvSpPr>
          <p:cNvPr id="714" name="Google Shape;714;p36"/>
          <p:cNvSpPr txBox="1"/>
          <p:nvPr/>
        </p:nvSpPr>
        <p:spPr>
          <a:xfrm>
            <a:off x="9248620" y="2644188"/>
            <a:ext cx="2782944"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dirty="0" err="1">
                <a:solidFill>
                  <a:schemeClr val="dk1"/>
                </a:solidFill>
                <a:latin typeface="Arial"/>
                <a:ea typeface="Arial"/>
                <a:cs typeface="Arial"/>
                <a:sym typeface="Arial"/>
              </a:rPr>
              <a:t>Qu'est-ce</a:t>
            </a:r>
            <a:r>
              <a:rPr lang="en-US" sz="2400" b="1" dirty="0">
                <a:solidFill>
                  <a:schemeClr val="dk1"/>
                </a:solidFill>
                <a:latin typeface="Arial"/>
                <a:ea typeface="Arial"/>
                <a:cs typeface="Arial"/>
                <a:sym typeface="Arial"/>
              </a:rPr>
              <a:t> </a:t>
            </a:r>
            <a:r>
              <a:rPr lang="en-US" sz="2400" b="1" dirty="0" err="1">
                <a:solidFill>
                  <a:schemeClr val="dk1"/>
                </a:solidFill>
                <a:latin typeface="Arial"/>
                <a:ea typeface="Arial"/>
                <a:cs typeface="Arial"/>
                <a:sym typeface="Arial"/>
              </a:rPr>
              <a:t>qu'un</a:t>
            </a:r>
            <a:r>
              <a:rPr lang="en-US" sz="2400" b="1" dirty="0">
                <a:solidFill>
                  <a:schemeClr val="dk1"/>
                </a:solidFill>
                <a:latin typeface="Arial"/>
                <a:ea typeface="Arial"/>
                <a:cs typeface="Arial"/>
                <a:sym typeface="Arial"/>
              </a:rPr>
              <a:t> </a:t>
            </a:r>
            <a:r>
              <a:rPr lang="en-US" sz="2400" b="1" dirty="0" err="1">
                <a:solidFill>
                  <a:schemeClr val="dk1"/>
                </a:solidFill>
                <a:latin typeface="Arial"/>
                <a:ea typeface="Arial"/>
                <a:cs typeface="Arial"/>
                <a:sym typeface="Arial"/>
              </a:rPr>
              <a:t>problème</a:t>
            </a:r>
            <a:r>
              <a:rPr lang="en-US" sz="2400" b="1" dirty="0">
                <a:solidFill>
                  <a:schemeClr val="dk1"/>
                </a:solidFill>
                <a:latin typeface="Arial"/>
                <a:ea typeface="Arial"/>
                <a:cs typeface="Arial"/>
                <a:sym typeface="Arial"/>
              </a:rPr>
              <a:t> de protection de </a:t>
            </a:r>
            <a:r>
              <a:rPr lang="en-US" sz="2400" b="1" dirty="0" err="1">
                <a:solidFill>
                  <a:schemeClr val="dk1"/>
                </a:solidFill>
                <a:latin typeface="Arial"/>
                <a:ea typeface="Arial"/>
                <a:cs typeface="Arial"/>
                <a:sym typeface="Arial"/>
              </a:rPr>
              <a:t>l'enfance</a:t>
            </a:r>
            <a:r>
              <a:rPr lang="en-US" sz="2400" b="1" dirty="0">
                <a:solidFill>
                  <a:schemeClr val="dk1"/>
                </a:solidFill>
                <a:latin typeface="Arial"/>
                <a:ea typeface="Arial"/>
                <a:cs typeface="Arial"/>
                <a:sym typeface="Arial"/>
              </a:rPr>
              <a:t> ?</a:t>
            </a:r>
            <a:endParaRPr sz="2400" b="1" dirty="0">
              <a:solidFill>
                <a:schemeClr val="dk1"/>
              </a:solidFill>
              <a:latin typeface="Arial"/>
              <a:ea typeface="Arial"/>
              <a:cs typeface="Arial"/>
              <a:sym typeface="Arial"/>
            </a:endParaRPr>
          </a:p>
        </p:txBody>
      </p:sp>
      <p:sp>
        <p:nvSpPr>
          <p:cNvPr id="715" name="Google Shape;715;p36"/>
          <p:cNvSpPr txBox="1"/>
          <p:nvPr/>
        </p:nvSpPr>
        <p:spPr>
          <a:xfrm>
            <a:off x="2625422" y="4986929"/>
            <a:ext cx="5803895"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chemeClr val="accent1"/>
                </a:solidFill>
                <a:latin typeface="Arial"/>
                <a:ea typeface="Arial"/>
                <a:cs typeface="Arial"/>
                <a:sym typeface="Arial"/>
              </a:rPr>
              <a:t>Source : Alliance pour la protection de l'enfance dans l'action humanitaire. (2019). Normes minimales pour la protection des enfants dans l'action humanitaire. Norme 18.</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3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Problèmes de protection de l'enfance</a:t>
            </a:r>
            <a:endParaRPr/>
          </a:p>
        </p:txBody>
      </p:sp>
      <p:grpSp>
        <p:nvGrpSpPr>
          <p:cNvPr id="722" name="Google Shape;722;p37"/>
          <p:cNvGrpSpPr/>
          <p:nvPr/>
        </p:nvGrpSpPr>
        <p:grpSpPr>
          <a:xfrm>
            <a:off x="9994118" y="33917"/>
            <a:ext cx="2057602" cy="1975956"/>
            <a:chOff x="9994118" y="33917"/>
            <a:chExt cx="2057602" cy="1975956"/>
          </a:xfrm>
        </p:grpSpPr>
        <p:sp>
          <p:nvSpPr>
            <p:cNvPr id="723" name="Google Shape;723;p37"/>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724" name="Google Shape;724;p37"/>
            <p:cNvGrpSpPr/>
            <p:nvPr/>
          </p:nvGrpSpPr>
          <p:grpSpPr>
            <a:xfrm>
              <a:off x="10741851" y="707024"/>
              <a:ext cx="562136" cy="634675"/>
              <a:chOff x="760175" y="830141"/>
              <a:chExt cx="867619" cy="979580"/>
            </a:xfrm>
          </p:grpSpPr>
          <p:sp>
            <p:nvSpPr>
              <p:cNvPr id="725" name="Google Shape;725;p37"/>
              <p:cNvSpPr/>
              <p:nvPr/>
            </p:nvSpPr>
            <p:spPr>
              <a:xfrm>
                <a:off x="864636" y="830141"/>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b="1">
                    <a:solidFill>
                      <a:schemeClr val="accent1"/>
                    </a:solidFill>
                    <a:latin typeface="Arial"/>
                    <a:ea typeface="Arial"/>
                    <a:cs typeface="Arial"/>
                    <a:sym typeface="Arial"/>
                  </a:rPr>
                  <a:t>102-</a:t>
                </a:r>
                <a:br>
                  <a:rPr lang="en-US" b="1">
                    <a:solidFill>
                      <a:schemeClr val="accent1"/>
                    </a:solidFill>
                    <a:latin typeface="Arial"/>
                    <a:ea typeface="Arial"/>
                    <a:cs typeface="Arial"/>
                    <a:sym typeface="Arial"/>
                  </a:rPr>
                </a:br>
                <a:r>
                  <a:rPr lang="en-US" b="1">
                    <a:solidFill>
                      <a:schemeClr val="accent1"/>
                    </a:solidFill>
                    <a:latin typeface="Arial"/>
                    <a:ea typeface="Arial"/>
                    <a:cs typeface="Arial"/>
                    <a:sym typeface="Arial"/>
                  </a:rPr>
                  <a:t>106</a:t>
                </a:r>
                <a:endParaRPr sz="1200"/>
              </a:p>
            </p:txBody>
          </p:sp>
          <p:sp>
            <p:nvSpPr>
              <p:cNvPr id="726" name="Google Shape;726;p37"/>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727" name="Google Shape;727;p37"/>
          <p:cNvSpPr txBox="1"/>
          <p:nvPr/>
        </p:nvSpPr>
        <p:spPr>
          <a:xfrm>
            <a:off x="296595" y="1341697"/>
            <a:ext cx="6215771" cy="5016758"/>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Abus physique / violence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Abus sexuel / violence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Viol</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Abus/violence émotionnelle ou psychologique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Négligence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Abandon</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Travail des enfants (pas les pires formes)</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Travaux dangereux</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Exploitation sexuelle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Esclavage / vente / enlèvement / trafic / travail forcé</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En conflit avec la loi</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Associé à des forces ou groupes armés</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Privé de liberté / en détention</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État pathologique grave</a:t>
            </a:r>
            <a:endParaRPr sz="16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 fonctionnelle (voir, même en portant des lunettes)</a:t>
            </a:r>
            <a:endParaRPr sz="16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 fonctionnelle (audition, même en utilisant des appareils auditifs)</a:t>
            </a:r>
            <a:endParaRPr sz="16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 fonctionnelle (marcher ou utiliser certaines parties de son corps)</a:t>
            </a:r>
            <a:endParaRPr/>
          </a:p>
          <a:p>
            <a:pPr marL="285750" marR="0" lvl="0" indent="-285750" algn="l" rtl="0">
              <a:lnSpc>
                <a:spcPct val="100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Difficultés fonctionnelles (mémoire ou concentration)</a:t>
            </a:r>
            <a:endParaRPr sz="1600">
              <a:solidFill>
                <a:schemeClr val="dk1"/>
              </a:solidFill>
              <a:latin typeface="Arial"/>
              <a:ea typeface="Arial"/>
              <a:cs typeface="Arial"/>
              <a:sym typeface="Arial"/>
            </a:endParaRPr>
          </a:p>
        </p:txBody>
      </p:sp>
      <p:sp>
        <p:nvSpPr>
          <p:cNvPr id="728" name="Google Shape;728;p37"/>
          <p:cNvSpPr txBox="1"/>
          <p:nvPr/>
        </p:nvSpPr>
        <p:spPr>
          <a:xfrm>
            <a:off x="6323630" y="1380438"/>
            <a:ext cx="5728090" cy="4770537"/>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Non accompagné</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Séparé</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Orphelin </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Détresse psychosociale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Trouble mental</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Toxicomanie et dépendance (enfant)</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Appartenance à un groupe marginalisé / discriminé</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Absence de documents / d'enregistrement des naissances</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Le mariage des enfants</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Mutilation génitale féminine (MGF)</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Grossesse / enfant parent</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Refus de ressources, d'opportunités ou de services</a:t>
            </a:r>
            <a:endParaRPr sz="16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Modalités de prise en charge très vulnérables, par exemple, &gt;8 enfants dans le ménage, toxicomanie de la personne en charge, personne seule vulnérable.</a:t>
            </a:r>
            <a:endParaRPr sz="1600">
              <a:solidFill>
                <a:schemeClr val="dk1"/>
              </a:solidFill>
              <a:latin typeface="Arial"/>
              <a:ea typeface="Arial"/>
              <a:cs typeface="Arial"/>
              <a:sym typeface="Arial"/>
            </a:endParaRPr>
          </a:p>
          <a:p>
            <a:pPr marL="285750" marR="0" lvl="0" indent="-285750" algn="just"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Enfant survivant d'un engin explosif (EO)</a:t>
            </a:r>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 à prendre soin de soi, comme se nourrir ou s'habiller (par rapport aux autres enfants du même âge).</a:t>
            </a:r>
            <a:endParaRPr sz="160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Difficulté à communiquer </a:t>
            </a:r>
            <a:endParaRPr sz="1600">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3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Analyse des risques liés à la protection de l'enfance</a:t>
            </a:r>
            <a:endParaRPr/>
          </a:p>
        </p:txBody>
      </p:sp>
      <p:sp>
        <p:nvSpPr>
          <p:cNvPr id="735" name="Google Shape;735;p38"/>
          <p:cNvSpPr txBox="1"/>
          <p:nvPr/>
        </p:nvSpPr>
        <p:spPr>
          <a:xfrm>
            <a:off x="1163637" y="2022407"/>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RISQUE</a:t>
            </a:r>
            <a:endParaRPr sz="2000" b="1">
              <a:solidFill>
                <a:schemeClr val="dk1"/>
              </a:solidFill>
              <a:latin typeface="Arial"/>
              <a:ea typeface="Arial"/>
              <a:cs typeface="Arial"/>
              <a:sym typeface="Arial"/>
            </a:endParaRPr>
          </a:p>
        </p:txBody>
      </p:sp>
      <p:sp>
        <p:nvSpPr>
          <p:cNvPr id="736" name="Google Shape;736;p38"/>
          <p:cNvSpPr txBox="1"/>
          <p:nvPr/>
        </p:nvSpPr>
        <p:spPr>
          <a:xfrm>
            <a:off x="1163637" y="3626841"/>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PROTECTION</a:t>
            </a:r>
            <a:endParaRPr sz="2000" b="1">
              <a:solidFill>
                <a:schemeClr val="dk1"/>
              </a:solidFill>
              <a:latin typeface="Arial"/>
              <a:ea typeface="Arial"/>
              <a:cs typeface="Arial"/>
              <a:sym typeface="Arial"/>
            </a:endParaRPr>
          </a:p>
        </p:txBody>
      </p:sp>
      <p:sp>
        <p:nvSpPr>
          <p:cNvPr id="737" name="Google Shape;737;p38"/>
          <p:cNvSpPr/>
          <p:nvPr/>
        </p:nvSpPr>
        <p:spPr>
          <a:xfrm>
            <a:off x="940280" y="3109314"/>
            <a:ext cx="9973445" cy="142471"/>
          </a:xfrm>
          <a:prstGeom prst="roundRect">
            <a:avLst>
              <a:gd name="adj" fmla="val 16667"/>
            </a:avLst>
          </a:prstGeom>
          <a:solidFill>
            <a:srgbClr val="B9C4CE"/>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grpSp>
        <p:nvGrpSpPr>
          <p:cNvPr id="738" name="Google Shape;738;p38"/>
          <p:cNvGrpSpPr/>
          <p:nvPr/>
        </p:nvGrpSpPr>
        <p:grpSpPr>
          <a:xfrm>
            <a:off x="6389108" y="3491153"/>
            <a:ext cx="1870486" cy="2789147"/>
            <a:chOff x="6523884" y="3384475"/>
            <a:chExt cx="1870486" cy="2789147"/>
          </a:xfrm>
        </p:grpSpPr>
        <p:grpSp>
          <p:nvGrpSpPr>
            <p:cNvPr id="739" name="Google Shape;739;p38"/>
            <p:cNvGrpSpPr/>
            <p:nvPr/>
          </p:nvGrpSpPr>
          <p:grpSpPr>
            <a:xfrm>
              <a:off x="6523884" y="3384475"/>
              <a:ext cx="1870486" cy="2789147"/>
              <a:chOff x="6255261" y="3216713"/>
              <a:chExt cx="2083852" cy="3107300"/>
            </a:xfrm>
          </p:grpSpPr>
          <p:sp>
            <p:nvSpPr>
              <p:cNvPr id="740" name="Google Shape;740;p38"/>
              <p:cNvSpPr/>
              <p:nvPr/>
            </p:nvSpPr>
            <p:spPr>
              <a:xfrm>
                <a:off x="6879614" y="3222632"/>
                <a:ext cx="868194" cy="868193"/>
              </a:xfrm>
              <a:prstGeom prst="ellipse">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741" name="Google Shape;741;p38"/>
              <p:cNvGrpSpPr/>
              <p:nvPr/>
            </p:nvGrpSpPr>
            <p:grpSpPr>
              <a:xfrm>
                <a:off x="6255261" y="3216713"/>
                <a:ext cx="2083852" cy="3107300"/>
                <a:chOff x="6108581" y="3076496"/>
                <a:chExt cx="2345860" cy="3497989"/>
              </a:xfrm>
            </p:grpSpPr>
            <p:sp>
              <p:nvSpPr>
                <p:cNvPr id="742" name="Google Shape;742;p38"/>
                <p:cNvSpPr/>
                <p:nvPr/>
              </p:nvSpPr>
              <p:spPr>
                <a:xfrm>
                  <a:off x="6837950" y="4251503"/>
                  <a:ext cx="906678" cy="1189003"/>
                </a:xfrm>
                <a:prstGeom prst="roundRect">
                  <a:avLst>
                    <a:gd name="adj" fmla="val 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3" name="Google Shape;743;p38"/>
                <p:cNvSpPr/>
                <p:nvPr/>
              </p:nvSpPr>
              <p:spPr>
                <a:xfrm rot="2358309">
                  <a:off x="6683264" y="4857233"/>
                  <a:ext cx="417071" cy="114934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4" name="Google Shape;744;p38"/>
                <p:cNvSpPr/>
                <p:nvPr/>
              </p:nvSpPr>
              <p:spPr>
                <a:xfrm rot="9538565">
                  <a:off x="7532715" y="5053814"/>
                  <a:ext cx="403525" cy="1498152"/>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5" name="Google Shape;745;p38"/>
                <p:cNvSpPr/>
                <p:nvPr/>
              </p:nvSpPr>
              <p:spPr>
                <a:xfrm rot="10441727">
                  <a:off x="6466525" y="5566826"/>
                  <a:ext cx="412721" cy="96608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6" name="Google Shape;746;p38"/>
                <p:cNvSpPr/>
                <p:nvPr/>
              </p:nvSpPr>
              <p:spPr>
                <a:xfrm rot="-397246">
                  <a:off x="7927941" y="3095705"/>
                  <a:ext cx="389349" cy="97050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7" name="Google Shape;747;p38"/>
                <p:cNvSpPr/>
                <p:nvPr/>
              </p:nvSpPr>
              <p:spPr>
                <a:xfrm rot="2846291">
                  <a:off x="7655283" y="3612100"/>
                  <a:ext cx="417128" cy="1220625"/>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8" name="Google Shape;748;p38"/>
                <p:cNvSpPr/>
                <p:nvPr/>
              </p:nvSpPr>
              <p:spPr>
                <a:xfrm rot="7497251">
                  <a:off x="6458770" y="3665817"/>
                  <a:ext cx="418716" cy="107270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9" name="Google Shape;749;p38"/>
                <p:cNvSpPr/>
                <p:nvPr/>
              </p:nvSpPr>
              <p:spPr>
                <a:xfrm rot="461185">
                  <a:off x="6232794" y="3158218"/>
                  <a:ext cx="397535" cy="102195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pic>
          <p:nvPicPr>
            <p:cNvPr id="750" name="Google Shape;750;p38" descr="Water with solid fill"/>
            <p:cNvPicPr preferRelativeResize="0"/>
            <p:nvPr/>
          </p:nvPicPr>
          <p:blipFill rotWithShape="1">
            <a:blip r:embed="rId3">
              <a:alphaModFix/>
            </a:blip>
            <a:srcRect/>
            <a:stretch/>
          </p:blipFill>
          <p:spPr>
            <a:xfrm>
              <a:off x="7628170" y="3530974"/>
              <a:ext cx="200226" cy="200226"/>
            </a:xfrm>
            <a:prstGeom prst="rect">
              <a:avLst/>
            </a:prstGeom>
            <a:noFill/>
            <a:ln>
              <a:noFill/>
            </a:ln>
          </p:spPr>
        </p:pic>
      </p:grpSp>
      <p:grpSp>
        <p:nvGrpSpPr>
          <p:cNvPr id="751" name="Google Shape;751;p38"/>
          <p:cNvGrpSpPr/>
          <p:nvPr/>
        </p:nvGrpSpPr>
        <p:grpSpPr>
          <a:xfrm>
            <a:off x="3885441" y="3656748"/>
            <a:ext cx="2178464" cy="1001631"/>
            <a:chOff x="5182484" y="4377092"/>
            <a:chExt cx="2934260" cy="1349137"/>
          </a:xfrm>
        </p:grpSpPr>
        <p:grpSp>
          <p:nvGrpSpPr>
            <p:cNvPr id="752" name="Google Shape;752;p38"/>
            <p:cNvGrpSpPr/>
            <p:nvPr/>
          </p:nvGrpSpPr>
          <p:grpSpPr>
            <a:xfrm>
              <a:off x="5182484" y="4377092"/>
              <a:ext cx="2934260" cy="1349137"/>
              <a:chOff x="2799225" y="1528989"/>
              <a:chExt cx="4843224" cy="991572"/>
            </a:xfrm>
          </p:grpSpPr>
          <p:sp>
            <p:nvSpPr>
              <p:cNvPr id="753" name="Google Shape;753;p38"/>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54" name="Google Shape;754;p38"/>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55" name="Google Shape;755;p38"/>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56" name="Google Shape;756;p38"/>
            <p:cNvSpPr txBox="1"/>
            <p:nvPr/>
          </p:nvSpPr>
          <p:spPr>
            <a:xfrm>
              <a:off x="5350143" y="4918847"/>
              <a:ext cx="2005010" cy="4352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Points forts</a:t>
              </a:r>
              <a:endParaRPr sz="1500" b="1">
                <a:solidFill>
                  <a:schemeClr val="lt1"/>
                </a:solidFill>
                <a:latin typeface="Arial"/>
                <a:ea typeface="Arial"/>
                <a:cs typeface="Arial"/>
                <a:sym typeface="Arial"/>
              </a:endParaRPr>
            </a:p>
          </p:txBody>
        </p:sp>
      </p:grpSp>
      <p:grpSp>
        <p:nvGrpSpPr>
          <p:cNvPr id="757" name="Google Shape;757;p38"/>
          <p:cNvGrpSpPr/>
          <p:nvPr/>
        </p:nvGrpSpPr>
        <p:grpSpPr>
          <a:xfrm>
            <a:off x="8583849" y="3634021"/>
            <a:ext cx="2178464" cy="1001631"/>
            <a:chOff x="8583849" y="4353499"/>
            <a:chExt cx="2934260" cy="1349137"/>
          </a:xfrm>
        </p:grpSpPr>
        <p:grpSp>
          <p:nvGrpSpPr>
            <p:cNvPr id="758" name="Google Shape;758;p38"/>
            <p:cNvGrpSpPr/>
            <p:nvPr/>
          </p:nvGrpSpPr>
          <p:grpSpPr>
            <a:xfrm>
              <a:off x="8583849" y="4353499"/>
              <a:ext cx="2934260" cy="1349137"/>
              <a:chOff x="2799225" y="1528989"/>
              <a:chExt cx="4843224" cy="991572"/>
            </a:xfrm>
          </p:grpSpPr>
          <p:sp>
            <p:nvSpPr>
              <p:cNvPr id="759" name="Google Shape;759;p38"/>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60" name="Google Shape;760;p38"/>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61" name="Google Shape;761;p38"/>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62" name="Google Shape;762;p38"/>
            <p:cNvSpPr txBox="1"/>
            <p:nvPr/>
          </p:nvSpPr>
          <p:spPr>
            <a:xfrm>
              <a:off x="8787366" y="4820828"/>
              <a:ext cx="2005010" cy="74614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Soins et soutien</a:t>
              </a:r>
              <a:endParaRPr sz="1500" b="1">
                <a:solidFill>
                  <a:schemeClr val="lt1"/>
                </a:solidFill>
                <a:latin typeface="Arial"/>
                <a:ea typeface="Arial"/>
                <a:cs typeface="Arial"/>
                <a:sym typeface="Arial"/>
              </a:endParaRPr>
            </a:p>
          </p:txBody>
        </p:sp>
      </p:grpSp>
      <p:grpSp>
        <p:nvGrpSpPr>
          <p:cNvPr id="763" name="Google Shape;763;p38"/>
          <p:cNvGrpSpPr/>
          <p:nvPr/>
        </p:nvGrpSpPr>
        <p:grpSpPr>
          <a:xfrm>
            <a:off x="3885441" y="1760027"/>
            <a:ext cx="2178464" cy="1001631"/>
            <a:chOff x="5182484" y="1929774"/>
            <a:chExt cx="2934260" cy="1349137"/>
          </a:xfrm>
        </p:grpSpPr>
        <p:grpSp>
          <p:nvGrpSpPr>
            <p:cNvPr id="764" name="Google Shape;764;p38"/>
            <p:cNvGrpSpPr/>
            <p:nvPr/>
          </p:nvGrpSpPr>
          <p:grpSpPr>
            <a:xfrm>
              <a:off x="5182484" y="1929774"/>
              <a:ext cx="2934260" cy="1349137"/>
              <a:chOff x="2799225" y="1528989"/>
              <a:chExt cx="4843224" cy="991572"/>
            </a:xfrm>
          </p:grpSpPr>
          <p:sp>
            <p:nvSpPr>
              <p:cNvPr id="765" name="Google Shape;765;p38"/>
              <p:cNvSpPr/>
              <p:nvPr/>
            </p:nvSpPr>
            <p:spPr>
              <a:xfrm>
                <a:off x="2799233" y="1651593"/>
                <a:ext cx="3981250" cy="86896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66" name="Google Shape;766;p38"/>
              <p:cNvSpPr/>
              <p:nvPr/>
            </p:nvSpPr>
            <p:spPr>
              <a:xfrm rot="-5400000" flipH="1">
                <a:off x="6778251" y="1648160"/>
                <a:ext cx="941305" cy="787089"/>
              </a:xfrm>
              <a:prstGeom prst="parallelogram">
                <a:avLst>
                  <a:gd name="adj"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67" name="Google Shape;767;p38"/>
              <p:cNvSpPr/>
              <p:nvPr/>
            </p:nvSpPr>
            <p:spPr>
              <a:xfrm rot="10800000">
                <a:off x="2799225" y="1528989"/>
                <a:ext cx="4843224" cy="88106"/>
              </a:xfrm>
              <a:prstGeom prst="parallelogram">
                <a:avLst>
                  <a:gd name="adj" fmla="val 4127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68" name="Google Shape;768;p38"/>
            <p:cNvSpPr txBox="1"/>
            <p:nvPr/>
          </p:nvSpPr>
          <p:spPr>
            <a:xfrm>
              <a:off x="5350143" y="2207850"/>
              <a:ext cx="2005010" cy="10570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Problèmes de protection de l'enfance</a:t>
              </a:r>
              <a:endParaRPr sz="1500" b="1">
                <a:solidFill>
                  <a:schemeClr val="lt1"/>
                </a:solidFill>
                <a:latin typeface="Arial"/>
                <a:ea typeface="Arial"/>
                <a:cs typeface="Arial"/>
                <a:sym typeface="Arial"/>
              </a:endParaRPr>
            </a:p>
          </p:txBody>
        </p:sp>
      </p:grpSp>
      <p:grpSp>
        <p:nvGrpSpPr>
          <p:cNvPr id="769" name="Google Shape;769;p38"/>
          <p:cNvGrpSpPr/>
          <p:nvPr/>
        </p:nvGrpSpPr>
        <p:grpSpPr>
          <a:xfrm>
            <a:off x="8583849" y="1757842"/>
            <a:ext cx="2178464" cy="1001631"/>
            <a:chOff x="8583849" y="1906181"/>
            <a:chExt cx="2934260" cy="1349137"/>
          </a:xfrm>
        </p:grpSpPr>
        <p:grpSp>
          <p:nvGrpSpPr>
            <p:cNvPr id="770" name="Google Shape;770;p38"/>
            <p:cNvGrpSpPr/>
            <p:nvPr/>
          </p:nvGrpSpPr>
          <p:grpSpPr>
            <a:xfrm>
              <a:off x="8583849" y="1906181"/>
              <a:ext cx="2934260" cy="1349137"/>
              <a:chOff x="2799225" y="1528989"/>
              <a:chExt cx="4843224" cy="991572"/>
            </a:xfrm>
          </p:grpSpPr>
          <p:sp>
            <p:nvSpPr>
              <p:cNvPr id="771" name="Google Shape;771;p38"/>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72" name="Google Shape;772;p38"/>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73" name="Google Shape;773;p38"/>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74" name="Google Shape;774;p38"/>
            <p:cNvSpPr txBox="1"/>
            <p:nvPr/>
          </p:nvSpPr>
          <p:spPr>
            <a:xfrm>
              <a:off x="8787366" y="2503084"/>
              <a:ext cx="2005010" cy="4352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Vulnérabilités</a:t>
              </a:r>
              <a:endParaRPr sz="1500" b="1">
                <a:solidFill>
                  <a:schemeClr val="lt1"/>
                </a:solidFill>
                <a:latin typeface="Arial"/>
                <a:ea typeface="Arial"/>
                <a:cs typeface="Arial"/>
                <a:sym typeface="Arial"/>
              </a:endParaRPr>
            </a:p>
          </p:txBody>
        </p:sp>
      </p:grpSp>
      <p:grpSp>
        <p:nvGrpSpPr>
          <p:cNvPr id="775" name="Google Shape;775;p38"/>
          <p:cNvGrpSpPr/>
          <p:nvPr/>
        </p:nvGrpSpPr>
        <p:grpSpPr>
          <a:xfrm>
            <a:off x="3885441" y="4755558"/>
            <a:ext cx="2178464" cy="1001631"/>
            <a:chOff x="5182484" y="4377092"/>
            <a:chExt cx="2934260" cy="1349137"/>
          </a:xfrm>
        </p:grpSpPr>
        <p:grpSp>
          <p:nvGrpSpPr>
            <p:cNvPr id="776" name="Google Shape;776;p38"/>
            <p:cNvGrpSpPr/>
            <p:nvPr/>
          </p:nvGrpSpPr>
          <p:grpSpPr>
            <a:xfrm>
              <a:off x="5182484" y="4377092"/>
              <a:ext cx="2934260" cy="1349137"/>
              <a:chOff x="2799225" y="1528989"/>
              <a:chExt cx="4843224" cy="991572"/>
            </a:xfrm>
          </p:grpSpPr>
          <p:sp>
            <p:nvSpPr>
              <p:cNvPr id="777" name="Google Shape;777;p38"/>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78" name="Google Shape;778;p38"/>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79" name="Google Shape;779;p38"/>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80" name="Google Shape;780;p38"/>
            <p:cNvSpPr txBox="1"/>
            <p:nvPr/>
          </p:nvSpPr>
          <p:spPr>
            <a:xfrm>
              <a:off x="5350143" y="4918847"/>
              <a:ext cx="2005010" cy="4352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Points forts</a:t>
              </a:r>
              <a:endParaRPr sz="1500" b="1">
                <a:solidFill>
                  <a:schemeClr val="lt1"/>
                </a:solidFill>
                <a:latin typeface="Arial"/>
                <a:ea typeface="Arial"/>
                <a:cs typeface="Arial"/>
                <a:sym typeface="Arial"/>
              </a:endParaRPr>
            </a:p>
          </p:txBody>
        </p:sp>
      </p:grpSp>
      <p:grpSp>
        <p:nvGrpSpPr>
          <p:cNvPr id="781" name="Google Shape;781;p38"/>
          <p:cNvGrpSpPr/>
          <p:nvPr/>
        </p:nvGrpSpPr>
        <p:grpSpPr>
          <a:xfrm>
            <a:off x="8583849" y="4747271"/>
            <a:ext cx="2178464" cy="1001631"/>
            <a:chOff x="8583849" y="4353499"/>
            <a:chExt cx="2934260" cy="1349137"/>
          </a:xfrm>
        </p:grpSpPr>
        <p:grpSp>
          <p:nvGrpSpPr>
            <p:cNvPr id="782" name="Google Shape;782;p38"/>
            <p:cNvGrpSpPr/>
            <p:nvPr/>
          </p:nvGrpSpPr>
          <p:grpSpPr>
            <a:xfrm>
              <a:off x="8583849" y="4353499"/>
              <a:ext cx="2934260" cy="1349137"/>
              <a:chOff x="2799225" y="1528989"/>
              <a:chExt cx="4843224" cy="991572"/>
            </a:xfrm>
          </p:grpSpPr>
          <p:sp>
            <p:nvSpPr>
              <p:cNvPr id="783" name="Google Shape;783;p38"/>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dk1"/>
                  </a:solidFill>
                  <a:latin typeface="Calibri"/>
                  <a:ea typeface="Calibri"/>
                  <a:cs typeface="Calibri"/>
                  <a:sym typeface="Calibri"/>
                </a:endParaRPr>
              </a:p>
            </p:txBody>
          </p:sp>
          <p:sp>
            <p:nvSpPr>
              <p:cNvPr id="784" name="Google Shape;784;p38"/>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85" name="Google Shape;785;p38"/>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grpSp>
        <p:sp>
          <p:nvSpPr>
            <p:cNvPr id="786" name="Google Shape;786;p38"/>
            <p:cNvSpPr txBox="1"/>
            <p:nvPr/>
          </p:nvSpPr>
          <p:spPr>
            <a:xfrm>
              <a:off x="8787366" y="4820828"/>
              <a:ext cx="2005010" cy="74614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500" b="1">
                  <a:solidFill>
                    <a:schemeClr val="lt1"/>
                  </a:solidFill>
                  <a:latin typeface="Arial"/>
                  <a:ea typeface="Arial"/>
                  <a:cs typeface="Arial"/>
                  <a:sym typeface="Arial"/>
                </a:rPr>
                <a:t>Soins et soutien</a:t>
              </a:r>
              <a:endParaRPr sz="1500" b="1">
                <a:solidFill>
                  <a:schemeClr val="lt1"/>
                </a:solidFill>
                <a:latin typeface="Arial"/>
                <a:ea typeface="Arial"/>
                <a:cs typeface="Arial"/>
                <a:sym typeface="Arial"/>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cxnSp>
        <p:nvCxnSpPr>
          <p:cNvPr id="792" name="Google Shape;792;p39"/>
          <p:cNvCxnSpPr/>
          <p:nvPr/>
        </p:nvCxnSpPr>
        <p:spPr>
          <a:xfrm rot="10800000">
            <a:off x="3994162" y="1463041"/>
            <a:ext cx="0" cy="3528124"/>
          </a:xfrm>
          <a:prstGeom prst="straightConnector1">
            <a:avLst/>
          </a:prstGeom>
          <a:noFill/>
          <a:ln w="76200" cap="flat" cmpd="sng">
            <a:solidFill>
              <a:srgbClr val="B9C4CE"/>
            </a:solidFill>
            <a:prstDash val="solid"/>
            <a:miter lim="800000"/>
            <a:headEnd type="none" w="sm" len="sm"/>
            <a:tailEnd type="triangle" w="med" len="med"/>
          </a:ln>
        </p:spPr>
      </p:cxnSp>
      <p:sp>
        <p:nvSpPr>
          <p:cNvPr id="793" name="Google Shape;793;p3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Déterminer le niveau de risque de préjudice</a:t>
            </a:r>
            <a:endParaRPr/>
          </a:p>
        </p:txBody>
      </p:sp>
      <p:sp>
        <p:nvSpPr>
          <p:cNvPr id="794" name="Google Shape;794;p39"/>
          <p:cNvSpPr/>
          <p:nvPr/>
        </p:nvSpPr>
        <p:spPr>
          <a:xfrm rot="5400000">
            <a:off x="7419154" y="3980396"/>
            <a:ext cx="714293" cy="725091"/>
          </a:xfrm>
          <a:prstGeom prst="roundRect">
            <a:avLst>
              <a:gd name="adj" fmla="val 16667"/>
            </a:avLst>
          </a:prstGeom>
          <a:solidFill>
            <a:srgbClr val="68B04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95" name="Google Shape;795;p39"/>
          <p:cNvSpPr/>
          <p:nvPr/>
        </p:nvSpPr>
        <p:spPr>
          <a:xfrm rot="5400000">
            <a:off x="5863285" y="3048986"/>
            <a:ext cx="714294" cy="725091"/>
          </a:xfrm>
          <a:prstGeom prst="roundRect">
            <a:avLst>
              <a:gd name="adj" fmla="val 16667"/>
            </a:avLst>
          </a:prstGeom>
          <a:solidFill>
            <a:srgbClr val="FFC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96" name="Google Shape;796;p39"/>
          <p:cNvSpPr/>
          <p:nvPr/>
        </p:nvSpPr>
        <p:spPr>
          <a:xfrm rot="5400000">
            <a:off x="4366394" y="2181562"/>
            <a:ext cx="714294" cy="725091"/>
          </a:xfrm>
          <a:prstGeom prst="roundRect">
            <a:avLst>
              <a:gd name="adj" fmla="val 16667"/>
            </a:avLst>
          </a:prstGeom>
          <a:solidFill>
            <a:srgbClr val="E057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97" name="Google Shape;797;p39"/>
          <p:cNvSpPr/>
          <p:nvPr/>
        </p:nvSpPr>
        <p:spPr>
          <a:xfrm>
            <a:off x="5939314" y="4975724"/>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98" name="Google Shape;798;p39"/>
          <p:cNvSpPr txBox="1"/>
          <p:nvPr/>
        </p:nvSpPr>
        <p:spPr>
          <a:xfrm>
            <a:off x="574571" y="1552495"/>
            <a:ext cx="3165024" cy="3693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800">
                <a:solidFill>
                  <a:schemeClr val="dk1"/>
                </a:solidFill>
                <a:latin typeface="Arial"/>
                <a:ea typeface="Arial"/>
                <a:cs typeface="Arial"/>
                <a:sym typeface="Arial"/>
              </a:rPr>
              <a:t>Niveau de risque de préjudice</a:t>
            </a:r>
            <a:endParaRPr sz="1800">
              <a:solidFill>
                <a:schemeClr val="dk1"/>
              </a:solidFill>
              <a:latin typeface="Arial"/>
              <a:ea typeface="Arial"/>
              <a:cs typeface="Arial"/>
              <a:sym typeface="Arial"/>
            </a:endParaRPr>
          </a:p>
        </p:txBody>
      </p:sp>
      <p:sp>
        <p:nvSpPr>
          <p:cNvPr id="799" name="Google Shape;799;p39"/>
          <p:cNvSpPr txBox="1"/>
          <p:nvPr/>
        </p:nvSpPr>
        <p:spPr>
          <a:xfrm>
            <a:off x="8622784" y="5300361"/>
            <a:ext cx="286951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a:ea typeface="Arial"/>
                <a:cs typeface="Arial"/>
                <a:sym typeface="Arial"/>
              </a:rPr>
              <a:t>Calendrier des étapes de la gestion du dossier</a:t>
            </a:r>
            <a:endParaRPr sz="1800">
              <a:solidFill>
                <a:schemeClr val="dk1"/>
              </a:solidFill>
              <a:latin typeface="Arial"/>
              <a:ea typeface="Arial"/>
              <a:cs typeface="Arial"/>
              <a:sym typeface="Arial"/>
            </a:endParaRPr>
          </a:p>
        </p:txBody>
      </p:sp>
      <p:pic>
        <p:nvPicPr>
          <p:cNvPr id="800" name="Google Shape;800;p39" descr="Stopwatch 50% with solid fill"/>
          <p:cNvPicPr preferRelativeResize="0"/>
          <p:nvPr/>
        </p:nvPicPr>
        <p:blipFill rotWithShape="1">
          <a:blip r:embed="rId3">
            <a:alphaModFix/>
          </a:blip>
          <a:srcRect/>
          <a:stretch/>
        </p:blipFill>
        <p:spPr>
          <a:xfrm>
            <a:off x="5878361" y="5276912"/>
            <a:ext cx="684144" cy="684144"/>
          </a:xfrm>
          <a:prstGeom prst="rect">
            <a:avLst/>
          </a:prstGeom>
          <a:noFill/>
          <a:ln>
            <a:noFill/>
          </a:ln>
        </p:spPr>
      </p:pic>
      <p:pic>
        <p:nvPicPr>
          <p:cNvPr id="801" name="Google Shape;801;p39" descr="Stopwatch 75% with solid fill"/>
          <p:cNvPicPr preferRelativeResize="0"/>
          <p:nvPr/>
        </p:nvPicPr>
        <p:blipFill rotWithShape="1">
          <a:blip r:embed="rId4">
            <a:alphaModFix/>
          </a:blip>
          <a:srcRect/>
          <a:stretch/>
        </p:blipFill>
        <p:spPr>
          <a:xfrm>
            <a:off x="7514789" y="5238430"/>
            <a:ext cx="684144" cy="684144"/>
          </a:xfrm>
          <a:prstGeom prst="rect">
            <a:avLst/>
          </a:prstGeom>
          <a:noFill/>
          <a:ln>
            <a:noFill/>
          </a:ln>
        </p:spPr>
      </p:pic>
      <p:pic>
        <p:nvPicPr>
          <p:cNvPr id="802" name="Google Shape;802;p39" descr="Stopwatch 25% with solid fill"/>
          <p:cNvPicPr preferRelativeResize="0"/>
          <p:nvPr/>
        </p:nvPicPr>
        <p:blipFill rotWithShape="1">
          <a:blip r:embed="rId5">
            <a:alphaModFix/>
          </a:blip>
          <a:srcRect/>
          <a:stretch/>
        </p:blipFill>
        <p:spPr>
          <a:xfrm>
            <a:off x="4381470" y="5276912"/>
            <a:ext cx="684144" cy="684144"/>
          </a:xfrm>
          <a:prstGeom prst="rect">
            <a:avLst/>
          </a:prstGeom>
          <a:noFill/>
          <a:ln>
            <a:noFill/>
          </a:ln>
        </p:spPr>
      </p:pic>
      <p:grpSp>
        <p:nvGrpSpPr>
          <p:cNvPr id="803" name="Google Shape;803;p39"/>
          <p:cNvGrpSpPr/>
          <p:nvPr/>
        </p:nvGrpSpPr>
        <p:grpSpPr>
          <a:xfrm>
            <a:off x="2618141" y="2361353"/>
            <a:ext cx="1121453" cy="507173"/>
            <a:chOff x="2618141" y="2485731"/>
            <a:chExt cx="1121453" cy="507173"/>
          </a:xfrm>
        </p:grpSpPr>
        <p:sp>
          <p:nvSpPr>
            <p:cNvPr id="804" name="Google Shape;804;p39"/>
            <p:cNvSpPr/>
            <p:nvPr/>
          </p:nvSpPr>
          <p:spPr>
            <a:xfrm>
              <a:off x="3037284" y="2485731"/>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E057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5" name="Google Shape;805;p39"/>
            <p:cNvSpPr/>
            <p:nvPr/>
          </p:nvSpPr>
          <p:spPr>
            <a:xfrm>
              <a:off x="3458475" y="2485731"/>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E057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6" name="Google Shape;806;p39"/>
            <p:cNvSpPr/>
            <p:nvPr/>
          </p:nvSpPr>
          <p:spPr>
            <a:xfrm>
              <a:off x="2618141" y="2485731"/>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E057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807" name="Google Shape;807;p39"/>
          <p:cNvGrpSpPr/>
          <p:nvPr/>
        </p:nvGrpSpPr>
        <p:grpSpPr>
          <a:xfrm>
            <a:off x="3037284" y="3226112"/>
            <a:ext cx="702310" cy="507173"/>
            <a:chOff x="3037284" y="3357924"/>
            <a:chExt cx="702310" cy="507173"/>
          </a:xfrm>
        </p:grpSpPr>
        <p:sp>
          <p:nvSpPr>
            <p:cNvPr id="808" name="Google Shape;808;p39"/>
            <p:cNvSpPr/>
            <p:nvPr/>
          </p:nvSpPr>
          <p:spPr>
            <a:xfrm>
              <a:off x="3037284" y="3357924"/>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FFC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9" name="Google Shape;809;p39"/>
            <p:cNvSpPr/>
            <p:nvPr/>
          </p:nvSpPr>
          <p:spPr>
            <a:xfrm>
              <a:off x="3458475" y="3357924"/>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FFC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810" name="Google Shape;810;p39"/>
          <p:cNvSpPr/>
          <p:nvPr/>
        </p:nvSpPr>
        <p:spPr>
          <a:xfrm>
            <a:off x="3458475" y="4089354"/>
            <a:ext cx="281119" cy="50717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68B04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811" name="Google Shape;811;p39"/>
          <p:cNvCxnSpPr/>
          <p:nvPr/>
        </p:nvCxnSpPr>
        <p:spPr>
          <a:xfrm>
            <a:off x="3994162" y="4991165"/>
            <a:ext cx="5256518" cy="0"/>
          </a:xfrm>
          <a:prstGeom prst="straightConnector1">
            <a:avLst/>
          </a:prstGeom>
          <a:noFill/>
          <a:ln w="76200" cap="flat" cmpd="sng">
            <a:solidFill>
              <a:srgbClr val="B9C4CE"/>
            </a:solidFill>
            <a:prstDash val="solid"/>
            <a:miter lim="800000"/>
            <a:headEnd type="none" w="sm" len="sm"/>
            <a:tailEnd type="triangle" w="med" len="med"/>
          </a:ln>
        </p:spPr>
      </p:cxnSp>
      <p:sp>
        <p:nvSpPr>
          <p:cNvPr id="812" name="Google Shape;812;p39"/>
          <p:cNvSpPr txBox="1"/>
          <p:nvPr/>
        </p:nvSpPr>
        <p:spPr>
          <a:xfrm>
            <a:off x="5268761" y="2380050"/>
            <a:ext cx="316502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HAUT RISQUE</a:t>
            </a:r>
            <a:endParaRPr sz="2000" b="1">
              <a:solidFill>
                <a:schemeClr val="dk1"/>
              </a:solidFill>
              <a:latin typeface="Arial"/>
              <a:ea typeface="Arial"/>
              <a:cs typeface="Arial"/>
              <a:sym typeface="Arial"/>
            </a:endParaRPr>
          </a:p>
        </p:txBody>
      </p:sp>
      <p:sp>
        <p:nvSpPr>
          <p:cNvPr id="813" name="Google Shape;813;p39"/>
          <p:cNvSpPr txBox="1"/>
          <p:nvPr/>
        </p:nvSpPr>
        <p:spPr>
          <a:xfrm>
            <a:off x="6896417" y="3293599"/>
            <a:ext cx="316502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RISQUE MOYEN</a:t>
            </a:r>
            <a:endParaRPr sz="2000" b="1">
              <a:solidFill>
                <a:schemeClr val="dk1"/>
              </a:solidFill>
              <a:latin typeface="Arial"/>
              <a:ea typeface="Arial"/>
              <a:cs typeface="Arial"/>
              <a:sym typeface="Arial"/>
            </a:endParaRPr>
          </a:p>
        </p:txBody>
      </p:sp>
      <p:sp>
        <p:nvSpPr>
          <p:cNvPr id="814" name="Google Shape;814;p39"/>
          <p:cNvSpPr txBox="1"/>
          <p:nvPr/>
        </p:nvSpPr>
        <p:spPr>
          <a:xfrm>
            <a:off x="8393414" y="4196417"/>
            <a:ext cx="316502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FAIBLE RISQUE</a:t>
            </a:r>
            <a:endParaRPr sz="2000" b="1">
              <a:solidFill>
                <a:schemeClr val="dk1"/>
              </a:solidFill>
              <a:latin typeface="Arial"/>
              <a:ea typeface="Arial"/>
              <a:cs typeface="Arial"/>
              <a:sym typeface="Arial"/>
            </a:endParaRPr>
          </a:p>
        </p:txBody>
      </p:sp>
      <p:sp>
        <p:nvSpPr>
          <p:cNvPr id="815" name="Google Shape;815;p39"/>
          <p:cNvSpPr txBox="1"/>
          <p:nvPr/>
        </p:nvSpPr>
        <p:spPr>
          <a:xfrm>
            <a:off x="469055" y="306914"/>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cxnSp>
        <p:nvCxnSpPr>
          <p:cNvPr id="123" name="Google Shape;123;p4"/>
          <p:cNvCxnSpPr/>
          <p:nvPr/>
        </p:nvCxnSpPr>
        <p:spPr>
          <a:xfrm>
            <a:off x="7911764" y="570272"/>
            <a:ext cx="0" cy="5685241"/>
          </a:xfrm>
          <a:prstGeom prst="straightConnector1">
            <a:avLst/>
          </a:prstGeom>
          <a:noFill/>
          <a:ln w="28575" cap="flat" cmpd="sng">
            <a:solidFill>
              <a:schemeClr val="accent1"/>
            </a:solidFill>
            <a:prstDash val="solid"/>
            <a:miter lim="800000"/>
            <a:headEnd type="none" w="sm" len="sm"/>
            <a:tailEnd type="none" w="sm" len="sm"/>
          </a:ln>
        </p:spPr>
      </p:cxnSp>
      <p:sp>
        <p:nvSpPr>
          <p:cNvPr id="124" name="Google Shape;124;p4"/>
          <p:cNvSpPr txBox="1"/>
          <p:nvPr/>
        </p:nvSpPr>
        <p:spPr>
          <a:xfrm>
            <a:off x="8194089" y="277885"/>
            <a:ext cx="258567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Ouverture du module</a:t>
            </a:r>
            <a:endParaRPr/>
          </a:p>
          <a:p>
            <a:pPr marL="0" marR="0" lvl="0" indent="0" algn="l" rtl="0">
              <a:spcBef>
                <a:spcPts val="0"/>
              </a:spcBef>
              <a:spcAft>
                <a:spcPts val="0"/>
              </a:spcAft>
              <a:buClr>
                <a:schemeClr val="dk1"/>
              </a:buClr>
              <a:buSzPts val="1600"/>
              <a:buFont typeface="Arial"/>
              <a:buNone/>
            </a:pPr>
            <a:r>
              <a:rPr lang="en-US" sz="1600" i="1">
                <a:solidFill>
                  <a:schemeClr val="dk1"/>
                </a:solidFill>
                <a:latin typeface="Arial"/>
                <a:ea typeface="Arial"/>
                <a:cs typeface="Arial"/>
                <a:sym typeface="Arial"/>
              </a:rPr>
              <a:t>30 minutes</a:t>
            </a:r>
            <a:endParaRPr/>
          </a:p>
        </p:txBody>
      </p:sp>
      <p:sp>
        <p:nvSpPr>
          <p:cNvPr id="125" name="Google Shape;125;p4"/>
          <p:cNvSpPr txBox="1"/>
          <p:nvPr/>
        </p:nvSpPr>
        <p:spPr>
          <a:xfrm>
            <a:off x="8194089" y="1248531"/>
            <a:ext cx="3284738"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Comment puis-je identifier les enfants qui ont besoin d'une gestion de cas ?</a:t>
            </a:r>
            <a:endParaRPr/>
          </a:p>
          <a:p>
            <a:pPr marL="0" marR="0" lvl="0" indent="0" algn="l" rtl="0">
              <a:spcBef>
                <a:spcPts val="0"/>
              </a:spcBef>
              <a:spcAft>
                <a:spcPts val="0"/>
              </a:spcAft>
              <a:buClr>
                <a:schemeClr val="dk1"/>
              </a:buClr>
              <a:buSzPts val="1600"/>
              <a:buFont typeface="Arial"/>
              <a:buNone/>
            </a:pPr>
            <a:r>
              <a:rPr lang="en-US" sz="1600" i="1">
                <a:solidFill>
                  <a:schemeClr val="dk1"/>
                </a:solidFill>
                <a:latin typeface="Arial"/>
                <a:ea typeface="Arial"/>
                <a:cs typeface="Arial"/>
                <a:sym typeface="Arial"/>
              </a:rPr>
              <a:t>1 heure 30 minutes</a:t>
            </a:r>
            <a:endParaRPr/>
          </a:p>
        </p:txBody>
      </p:sp>
      <p:sp>
        <p:nvSpPr>
          <p:cNvPr id="126" name="Google Shape;126;p4"/>
          <p:cNvSpPr txBox="1"/>
          <p:nvPr/>
        </p:nvSpPr>
        <p:spPr>
          <a:xfrm>
            <a:off x="6220286" y="2323551"/>
            <a:ext cx="1349407"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Pause</a:t>
            </a:r>
            <a:endParaRPr sz="1600" b="1" i="1">
              <a:solidFill>
                <a:schemeClr val="dk1"/>
              </a:solidFill>
              <a:latin typeface="Arial"/>
              <a:ea typeface="Arial"/>
              <a:cs typeface="Arial"/>
              <a:sym typeface="Arial"/>
            </a:endParaRPr>
          </a:p>
        </p:txBody>
      </p:sp>
      <p:sp>
        <p:nvSpPr>
          <p:cNvPr id="127" name="Google Shape;127;p4"/>
          <p:cNvSpPr txBox="1"/>
          <p:nvPr/>
        </p:nvSpPr>
        <p:spPr>
          <a:xfrm>
            <a:off x="8253835" y="3131261"/>
            <a:ext cx="328473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Comment obtenir l'assentiment / le consentement ?</a:t>
            </a:r>
            <a:endParaRPr/>
          </a:p>
          <a:p>
            <a:pPr marL="0" marR="0" lvl="0" indent="0" algn="l" rtl="0">
              <a:spcBef>
                <a:spcPts val="0"/>
              </a:spcBef>
              <a:spcAft>
                <a:spcPts val="0"/>
              </a:spcAft>
              <a:buClr>
                <a:schemeClr val="dk1"/>
              </a:buClr>
              <a:buSzPts val="1600"/>
              <a:buFont typeface="Arial"/>
              <a:buNone/>
            </a:pPr>
            <a:r>
              <a:rPr lang="en-US" sz="1600" i="1">
                <a:solidFill>
                  <a:schemeClr val="dk1"/>
                </a:solidFill>
                <a:latin typeface="Arial"/>
                <a:ea typeface="Arial"/>
                <a:cs typeface="Arial"/>
                <a:sym typeface="Arial"/>
              </a:rPr>
              <a:t>2 heures 30 minutes</a:t>
            </a:r>
            <a:endParaRPr/>
          </a:p>
        </p:txBody>
      </p:sp>
      <p:sp>
        <p:nvSpPr>
          <p:cNvPr id="128" name="Google Shape;128;p4"/>
          <p:cNvSpPr txBox="1"/>
          <p:nvPr/>
        </p:nvSpPr>
        <p:spPr>
          <a:xfrm>
            <a:off x="6220286" y="4248908"/>
            <a:ext cx="1349407"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Déjeuner</a:t>
            </a:r>
            <a:endParaRPr sz="1600" b="1" i="1">
              <a:solidFill>
                <a:schemeClr val="dk1"/>
              </a:solidFill>
              <a:latin typeface="Arial"/>
              <a:ea typeface="Arial"/>
              <a:cs typeface="Arial"/>
              <a:sym typeface="Arial"/>
            </a:endParaRPr>
          </a:p>
        </p:txBody>
      </p:sp>
      <p:sp>
        <p:nvSpPr>
          <p:cNvPr id="129" name="Google Shape;129;p4"/>
          <p:cNvSpPr txBox="1"/>
          <p:nvPr/>
        </p:nvSpPr>
        <p:spPr>
          <a:xfrm>
            <a:off x="8253835" y="4692774"/>
            <a:ext cx="3284738"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Comment enregistrer le cas d'un enfant ?</a:t>
            </a:r>
            <a:endParaRPr/>
          </a:p>
          <a:p>
            <a:pPr marL="0" marR="0" lvl="0" indent="0" algn="l" rtl="0">
              <a:spcBef>
                <a:spcPts val="0"/>
              </a:spcBef>
              <a:spcAft>
                <a:spcPts val="0"/>
              </a:spcAft>
              <a:buClr>
                <a:schemeClr val="dk1"/>
              </a:buClr>
              <a:buSzPts val="1600"/>
              <a:buFont typeface="Arial"/>
              <a:buNone/>
            </a:pPr>
            <a:r>
              <a:rPr lang="en-US" sz="1600" i="1">
                <a:solidFill>
                  <a:schemeClr val="dk1"/>
                </a:solidFill>
                <a:latin typeface="Arial"/>
                <a:ea typeface="Arial"/>
                <a:cs typeface="Arial"/>
                <a:sym typeface="Arial"/>
              </a:rPr>
              <a:t>1 heure 45 minutes</a:t>
            </a:r>
            <a:endParaRPr/>
          </a:p>
        </p:txBody>
      </p:sp>
      <p:sp>
        <p:nvSpPr>
          <p:cNvPr id="130" name="Google Shape;130;p4"/>
          <p:cNvSpPr txBox="1"/>
          <p:nvPr/>
        </p:nvSpPr>
        <p:spPr>
          <a:xfrm>
            <a:off x="8253835" y="5889401"/>
            <a:ext cx="322499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Clôture du module</a:t>
            </a:r>
            <a:endParaRPr/>
          </a:p>
          <a:p>
            <a:pPr marL="0" marR="0" lvl="0" indent="0" algn="l" rtl="0">
              <a:spcBef>
                <a:spcPts val="0"/>
              </a:spcBef>
              <a:spcAft>
                <a:spcPts val="0"/>
              </a:spcAft>
              <a:buClr>
                <a:schemeClr val="dk1"/>
              </a:buClr>
              <a:buSzPts val="1600"/>
              <a:buFont typeface="Arial"/>
              <a:buNone/>
            </a:pPr>
            <a:r>
              <a:rPr lang="en-US" sz="1600" i="1">
                <a:solidFill>
                  <a:schemeClr val="dk1"/>
                </a:solidFill>
                <a:latin typeface="Arial"/>
                <a:ea typeface="Arial"/>
                <a:cs typeface="Arial"/>
                <a:sym typeface="Arial"/>
              </a:rPr>
              <a:t>30 minutes</a:t>
            </a:r>
            <a:endParaRPr/>
          </a:p>
        </p:txBody>
      </p:sp>
      <p:sp>
        <p:nvSpPr>
          <p:cNvPr id="131" name="Google Shape;131;p4"/>
          <p:cNvSpPr/>
          <p:nvPr/>
        </p:nvSpPr>
        <p:spPr>
          <a:xfrm rot="1782986">
            <a:off x="7743967" y="480284"/>
            <a:ext cx="335595" cy="289306"/>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4"/>
          <p:cNvSpPr/>
          <p:nvPr/>
        </p:nvSpPr>
        <p:spPr>
          <a:xfrm rot="1782986">
            <a:off x="7739846" y="1418713"/>
            <a:ext cx="335595" cy="289306"/>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3" name="Google Shape;133;p4"/>
          <p:cNvSpPr/>
          <p:nvPr/>
        </p:nvSpPr>
        <p:spPr>
          <a:xfrm rot="1782986">
            <a:off x="7743966" y="235714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4" name="Google Shape;134;p4"/>
          <p:cNvSpPr/>
          <p:nvPr/>
        </p:nvSpPr>
        <p:spPr>
          <a:xfrm rot="1782986">
            <a:off x="7739846" y="3295571"/>
            <a:ext cx="335595" cy="289306"/>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5" name="Google Shape;135;p4"/>
          <p:cNvSpPr/>
          <p:nvPr/>
        </p:nvSpPr>
        <p:spPr>
          <a:xfrm rot="1782986">
            <a:off x="7743967" y="423400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6" name="Google Shape;136;p4"/>
          <p:cNvSpPr/>
          <p:nvPr/>
        </p:nvSpPr>
        <p:spPr>
          <a:xfrm rot="1782986">
            <a:off x="7743967" y="5172429"/>
            <a:ext cx="335595" cy="289306"/>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7" name="Google Shape;137;p4"/>
          <p:cNvSpPr/>
          <p:nvPr/>
        </p:nvSpPr>
        <p:spPr>
          <a:xfrm rot="1782986">
            <a:off x="7743967" y="6110860"/>
            <a:ext cx="335595" cy="289306"/>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8" name="Google Shape;138;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800"/>
              <a:buFont typeface="Garamond"/>
              <a:buNone/>
            </a:pPr>
            <a:r>
              <a:rPr lang="en-US"/>
              <a:t>Ordre du Jour</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40"/>
          <p:cNvSpPr txBox="1">
            <a:spLocks noGrp="1"/>
          </p:cNvSpPr>
          <p:nvPr>
            <p:ph type="title"/>
          </p:nvPr>
        </p:nvSpPr>
        <p:spPr>
          <a:xfrm>
            <a:off x="1336891" y="105860"/>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Analyse des risques liés à la protection de l'enfance</a:t>
            </a:r>
            <a:endParaRPr/>
          </a:p>
        </p:txBody>
      </p:sp>
      <p:sp>
        <p:nvSpPr>
          <p:cNvPr id="822" name="Google Shape;822;p40"/>
          <p:cNvSpPr txBox="1"/>
          <p:nvPr/>
        </p:nvSpPr>
        <p:spPr>
          <a:xfrm>
            <a:off x="1163637" y="2022407"/>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RISQUE</a:t>
            </a:r>
            <a:endParaRPr sz="2000" b="1">
              <a:solidFill>
                <a:schemeClr val="dk1"/>
              </a:solidFill>
              <a:latin typeface="Arial"/>
              <a:ea typeface="Arial"/>
              <a:cs typeface="Arial"/>
              <a:sym typeface="Arial"/>
            </a:endParaRPr>
          </a:p>
        </p:txBody>
      </p:sp>
      <p:sp>
        <p:nvSpPr>
          <p:cNvPr id="823" name="Google Shape;823;p40"/>
          <p:cNvSpPr txBox="1"/>
          <p:nvPr/>
        </p:nvSpPr>
        <p:spPr>
          <a:xfrm>
            <a:off x="1163624" y="3626850"/>
            <a:ext cx="21783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 FACTEURS DE PROTECTION</a:t>
            </a:r>
            <a:endParaRPr sz="2000" b="1">
              <a:solidFill>
                <a:schemeClr val="dk1"/>
              </a:solidFill>
              <a:latin typeface="Arial"/>
              <a:ea typeface="Arial"/>
              <a:cs typeface="Arial"/>
              <a:sym typeface="Arial"/>
            </a:endParaRPr>
          </a:p>
        </p:txBody>
      </p:sp>
      <p:sp>
        <p:nvSpPr>
          <p:cNvPr id="824" name="Google Shape;824;p40"/>
          <p:cNvSpPr/>
          <p:nvPr/>
        </p:nvSpPr>
        <p:spPr>
          <a:xfrm>
            <a:off x="940280" y="3109314"/>
            <a:ext cx="9973445" cy="142471"/>
          </a:xfrm>
          <a:prstGeom prst="roundRect">
            <a:avLst>
              <a:gd name="adj" fmla="val 16667"/>
            </a:avLst>
          </a:prstGeom>
          <a:solidFill>
            <a:srgbClr val="B9C4CE"/>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grpSp>
        <p:nvGrpSpPr>
          <p:cNvPr id="825" name="Google Shape;825;p40"/>
          <p:cNvGrpSpPr/>
          <p:nvPr/>
        </p:nvGrpSpPr>
        <p:grpSpPr>
          <a:xfrm>
            <a:off x="6389108" y="3491153"/>
            <a:ext cx="1870486" cy="2789147"/>
            <a:chOff x="6523884" y="3384475"/>
            <a:chExt cx="1870486" cy="2789147"/>
          </a:xfrm>
        </p:grpSpPr>
        <p:grpSp>
          <p:nvGrpSpPr>
            <p:cNvPr id="826" name="Google Shape;826;p40"/>
            <p:cNvGrpSpPr/>
            <p:nvPr/>
          </p:nvGrpSpPr>
          <p:grpSpPr>
            <a:xfrm>
              <a:off x="6523884" y="3384475"/>
              <a:ext cx="1870486" cy="2789147"/>
              <a:chOff x="6255261" y="3216713"/>
              <a:chExt cx="2083852" cy="3107300"/>
            </a:xfrm>
          </p:grpSpPr>
          <p:sp>
            <p:nvSpPr>
              <p:cNvPr id="827" name="Google Shape;827;p40"/>
              <p:cNvSpPr/>
              <p:nvPr/>
            </p:nvSpPr>
            <p:spPr>
              <a:xfrm>
                <a:off x="6879614" y="3222632"/>
                <a:ext cx="868194" cy="868193"/>
              </a:xfrm>
              <a:prstGeom prst="ellipse">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828" name="Google Shape;828;p40"/>
              <p:cNvGrpSpPr/>
              <p:nvPr/>
            </p:nvGrpSpPr>
            <p:grpSpPr>
              <a:xfrm>
                <a:off x="6255261" y="3216713"/>
                <a:ext cx="2083852" cy="3107300"/>
                <a:chOff x="6108581" y="3076496"/>
                <a:chExt cx="2345860" cy="3497989"/>
              </a:xfrm>
            </p:grpSpPr>
            <p:sp>
              <p:nvSpPr>
                <p:cNvPr id="829" name="Google Shape;829;p40"/>
                <p:cNvSpPr/>
                <p:nvPr/>
              </p:nvSpPr>
              <p:spPr>
                <a:xfrm>
                  <a:off x="6837950" y="4251503"/>
                  <a:ext cx="906678" cy="1189003"/>
                </a:xfrm>
                <a:prstGeom prst="roundRect">
                  <a:avLst>
                    <a:gd name="adj" fmla="val 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0" name="Google Shape;830;p40"/>
                <p:cNvSpPr/>
                <p:nvPr/>
              </p:nvSpPr>
              <p:spPr>
                <a:xfrm rot="2358309">
                  <a:off x="6683264" y="4857233"/>
                  <a:ext cx="417071" cy="114934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1" name="Google Shape;831;p40"/>
                <p:cNvSpPr/>
                <p:nvPr/>
              </p:nvSpPr>
              <p:spPr>
                <a:xfrm rot="9538565">
                  <a:off x="7532715" y="5053814"/>
                  <a:ext cx="403525" cy="1498152"/>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2" name="Google Shape;832;p40"/>
                <p:cNvSpPr/>
                <p:nvPr/>
              </p:nvSpPr>
              <p:spPr>
                <a:xfrm rot="10441727">
                  <a:off x="6466525" y="5566826"/>
                  <a:ext cx="412721" cy="96608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3" name="Google Shape;833;p40"/>
                <p:cNvSpPr/>
                <p:nvPr/>
              </p:nvSpPr>
              <p:spPr>
                <a:xfrm rot="-397246">
                  <a:off x="7927941" y="3095705"/>
                  <a:ext cx="389349" cy="97050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4" name="Google Shape;834;p40"/>
                <p:cNvSpPr/>
                <p:nvPr/>
              </p:nvSpPr>
              <p:spPr>
                <a:xfrm rot="2846291">
                  <a:off x="7655283" y="3612100"/>
                  <a:ext cx="417128" cy="1220625"/>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5" name="Google Shape;835;p40"/>
                <p:cNvSpPr/>
                <p:nvPr/>
              </p:nvSpPr>
              <p:spPr>
                <a:xfrm rot="7497251">
                  <a:off x="6458770" y="3665817"/>
                  <a:ext cx="418716" cy="107270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6" name="Google Shape;836;p40"/>
                <p:cNvSpPr/>
                <p:nvPr/>
              </p:nvSpPr>
              <p:spPr>
                <a:xfrm rot="461185">
                  <a:off x="6232794" y="3158218"/>
                  <a:ext cx="397535" cy="102195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pic>
          <p:nvPicPr>
            <p:cNvPr id="837" name="Google Shape;837;p40" descr="Water with solid fill"/>
            <p:cNvPicPr preferRelativeResize="0"/>
            <p:nvPr/>
          </p:nvPicPr>
          <p:blipFill rotWithShape="1">
            <a:blip r:embed="rId3">
              <a:alphaModFix/>
            </a:blip>
            <a:srcRect/>
            <a:stretch/>
          </p:blipFill>
          <p:spPr>
            <a:xfrm>
              <a:off x="7628170" y="3530974"/>
              <a:ext cx="200226" cy="200226"/>
            </a:xfrm>
            <a:prstGeom prst="rect">
              <a:avLst/>
            </a:prstGeom>
            <a:noFill/>
            <a:ln>
              <a:noFill/>
            </a:ln>
          </p:spPr>
        </p:pic>
      </p:grpSp>
      <p:grpSp>
        <p:nvGrpSpPr>
          <p:cNvPr id="838" name="Google Shape;838;p40"/>
          <p:cNvGrpSpPr/>
          <p:nvPr/>
        </p:nvGrpSpPr>
        <p:grpSpPr>
          <a:xfrm>
            <a:off x="3885441" y="3656748"/>
            <a:ext cx="2178464" cy="1001631"/>
            <a:chOff x="5182484" y="4377092"/>
            <a:chExt cx="2934260" cy="1349137"/>
          </a:xfrm>
        </p:grpSpPr>
        <p:grpSp>
          <p:nvGrpSpPr>
            <p:cNvPr id="839" name="Google Shape;839;p40"/>
            <p:cNvGrpSpPr/>
            <p:nvPr/>
          </p:nvGrpSpPr>
          <p:grpSpPr>
            <a:xfrm>
              <a:off x="5182484" y="4377092"/>
              <a:ext cx="2934260" cy="1349137"/>
              <a:chOff x="2799225" y="1528989"/>
              <a:chExt cx="4843224" cy="991572"/>
            </a:xfrm>
          </p:grpSpPr>
          <p:sp>
            <p:nvSpPr>
              <p:cNvPr id="840" name="Google Shape;840;p40"/>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41" name="Google Shape;841;p40"/>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42" name="Google Shape;842;p40"/>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43" name="Google Shape;843;p40"/>
            <p:cNvSpPr txBox="1"/>
            <p:nvPr/>
          </p:nvSpPr>
          <p:spPr>
            <a:xfrm>
              <a:off x="5350143" y="4918847"/>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Se développe bien</a:t>
              </a:r>
              <a:endParaRPr/>
            </a:p>
          </p:txBody>
        </p:sp>
      </p:grpSp>
      <p:grpSp>
        <p:nvGrpSpPr>
          <p:cNvPr id="844" name="Google Shape;844;p40"/>
          <p:cNvGrpSpPr/>
          <p:nvPr/>
        </p:nvGrpSpPr>
        <p:grpSpPr>
          <a:xfrm>
            <a:off x="8583849" y="3634021"/>
            <a:ext cx="2178464" cy="1001631"/>
            <a:chOff x="8583849" y="4353499"/>
            <a:chExt cx="2934260" cy="1349137"/>
          </a:xfrm>
        </p:grpSpPr>
        <p:grpSp>
          <p:nvGrpSpPr>
            <p:cNvPr id="845" name="Google Shape;845;p40"/>
            <p:cNvGrpSpPr/>
            <p:nvPr/>
          </p:nvGrpSpPr>
          <p:grpSpPr>
            <a:xfrm>
              <a:off x="8583849" y="4353499"/>
              <a:ext cx="2934260" cy="1349137"/>
              <a:chOff x="2799225" y="1528989"/>
              <a:chExt cx="4843224" cy="991572"/>
            </a:xfrm>
          </p:grpSpPr>
          <p:sp>
            <p:nvSpPr>
              <p:cNvPr id="846" name="Google Shape;846;p40"/>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47" name="Google Shape;847;p40"/>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48" name="Google Shape;848;p40"/>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49" name="Google Shape;849;p40"/>
            <p:cNvSpPr txBox="1"/>
            <p:nvPr/>
          </p:nvSpPr>
          <p:spPr>
            <a:xfrm>
              <a:off x="8685609" y="4660158"/>
              <a:ext cx="2208522" cy="9949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Accord de soins durables avec une tante</a:t>
              </a:r>
              <a:endParaRPr/>
            </a:p>
          </p:txBody>
        </p:sp>
      </p:grpSp>
      <p:grpSp>
        <p:nvGrpSpPr>
          <p:cNvPr id="850" name="Google Shape;850;p40"/>
          <p:cNvGrpSpPr/>
          <p:nvPr/>
        </p:nvGrpSpPr>
        <p:grpSpPr>
          <a:xfrm>
            <a:off x="3885441" y="1760027"/>
            <a:ext cx="2178464" cy="1001631"/>
            <a:chOff x="5182484" y="1929774"/>
            <a:chExt cx="2934260" cy="1349137"/>
          </a:xfrm>
        </p:grpSpPr>
        <p:grpSp>
          <p:nvGrpSpPr>
            <p:cNvPr id="851" name="Google Shape;851;p40"/>
            <p:cNvGrpSpPr/>
            <p:nvPr/>
          </p:nvGrpSpPr>
          <p:grpSpPr>
            <a:xfrm>
              <a:off x="5182484" y="1929774"/>
              <a:ext cx="2934260" cy="1349137"/>
              <a:chOff x="2799225" y="1528989"/>
              <a:chExt cx="4843224" cy="991572"/>
            </a:xfrm>
          </p:grpSpPr>
          <p:sp>
            <p:nvSpPr>
              <p:cNvPr id="852" name="Google Shape;852;p40"/>
              <p:cNvSpPr/>
              <p:nvPr/>
            </p:nvSpPr>
            <p:spPr>
              <a:xfrm>
                <a:off x="2799233" y="1651593"/>
                <a:ext cx="3981250" cy="86896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53" name="Google Shape;853;p40"/>
              <p:cNvSpPr/>
              <p:nvPr/>
            </p:nvSpPr>
            <p:spPr>
              <a:xfrm rot="-5400000" flipH="1">
                <a:off x="6778251" y="1648160"/>
                <a:ext cx="941305" cy="787089"/>
              </a:xfrm>
              <a:prstGeom prst="parallelogram">
                <a:avLst>
                  <a:gd name="adj"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54" name="Google Shape;854;p40"/>
              <p:cNvSpPr/>
              <p:nvPr/>
            </p:nvSpPr>
            <p:spPr>
              <a:xfrm rot="10800000">
                <a:off x="2799225" y="1528989"/>
                <a:ext cx="4843224" cy="88106"/>
              </a:xfrm>
              <a:prstGeom prst="parallelogram">
                <a:avLst>
                  <a:gd name="adj" fmla="val 4127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55" name="Google Shape;855;p40"/>
            <p:cNvSpPr txBox="1"/>
            <p:nvPr/>
          </p:nvSpPr>
          <p:spPr>
            <a:xfrm>
              <a:off x="5350143" y="2451421"/>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Séparé</a:t>
              </a:r>
              <a:endParaRPr/>
            </a:p>
          </p:txBody>
        </p:sp>
      </p:grpSp>
      <p:grpSp>
        <p:nvGrpSpPr>
          <p:cNvPr id="856" name="Google Shape;856;p40"/>
          <p:cNvGrpSpPr/>
          <p:nvPr/>
        </p:nvGrpSpPr>
        <p:grpSpPr>
          <a:xfrm>
            <a:off x="8583849" y="1760027"/>
            <a:ext cx="2178464" cy="1001631"/>
            <a:chOff x="8583849" y="1906181"/>
            <a:chExt cx="2934260" cy="1349137"/>
          </a:xfrm>
        </p:grpSpPr>
        <p:grpSp>
          <p:nvGrpSpPr>
            <p:cNvPr id="857" name="Google Shape;857;p40"/>
            <p:cNvGrpSpPr/>
            <p:nvPr/>
          </p:nvGrpSpPr>
          <p:grpSpPr>
            <a:xfrm>
              <a:off x="8583849" y="1906181"/>
              <a:ext cx="2934260" cy="1349137"/>
              <a:chOff x="2799225" y="1528989"/>
              <a:chExt cx="4843224" cy="991572"/>
            </a:xfrm>
          </p:grpSpPr>
          <p:sp>
            <p:nvSpPr>
              <p:cNvPr id="858" name="Google Shape;858;p40"/>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59" name="Google Shape;859;p40"/>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60" name="Google Shape;860;p40"/>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61" name="Google Shape;861;p40"/>
            <p:cNvSpPr txBox="1"/>
            <p:nvPr/>
          </p:nvSpPr>
          <p:spPr>
            <a:xfrm>
              <a:off x="8787366" y="2503084"/>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Déplacés</a:t>
              </a:r>
              <a:endParaRPr/>
            </a:p>
          </p:txBody>
        </p:sp>
      </p:grpSp>
      <p:grpSp>
        <p:nvGrpSpPr>
          <p:cNvPr id="862" name="Google Shape;862;p40"/>
          <p:cNvGrpSpPr/>
          <p:nvPr/>
        </p:nvGrpSpPr>
        <p:grpSpPr>
          <a:xfrm>
            <a:off x="3885441" y="4755558"/>
            <a:ext cx="2178464" cy="1001631"/>
            <a:chOff x="5182484" y="4377092"/>
            <a:chExt cx="2934260" cy="1349137"/>
          </a:xfrm>
        </p:grpSpPr>
        <p:grpSp>
          <p:nvGrpSpPr>
            <p:cNvPr id="863" name="Google Shape;863;p40"/>
            <p:cNvGrpSpPr/>
            <p:nvPr/>
          </p:nvGrpSpPr>
          <p:grpSpPr>
            <a:xfrm>
              <a:off x="5182484" y="4377092"/>
              <a:ext cx="2934260" cy="1349137"/>
              <a:chOff x="2799225" y="1528989"/>
              <a:chExt cx="4843224" cy="991572"/>
            </a:xfrm>
          </p:grpSpPr>
          <p:sp>
            <p:nvSpPr>
              <p:cNvPr id="864" name="Google Shape;864;p40"/>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65" name="Google Shape;865;p40"/>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66" name="Google Shape;866;p40"/>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67" name="Google Shape;867;p40"/>
            <p:cNvSpPr txBox="1"/>
            <p:nvPr/>
          </p:nvSpPr>
          <p:spPr>
            <a:xfrm>
              <a:off x="5350143" y="4782695"/>
              <a:ext cx="2005010" cy="7047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Fréquente l'école maternelle </a:t>
              </a:r>
              <a:endParaRPr/>
            </a:p>
          </p:txBody>
        </p:sp>
      </p:grpSp>
      <p:grpSp>
        <p:nvGrpSpPr>
          <p:cNvPr id="868" name="Google Shape;868;p40"/>
          <p:cNvGrpSpPr/>
          <p:nvPr/>
        </p:nvGrpSpPr>
        <p:grpSpPr>
          <a:xfrm>
            <a:off x="8583849" y="4747271"/>
            <a:ext cx="2178464" cy="1001631"/>
            <a:chOff x="8583849" y="4353499"/>
            <a:chExt cx="2934260" cy="1349137"/>
          </a:xfrm>
        </p:grpSpPr>
        <p:grpSp>
          <p:nvGrpSpPr>
            <p:cNvPr id="869" name="Google Shape;869;p40"/>
            <p:cNvGrpSpPr/>
            <p:nvPr/>
          </p:nvGrpSpPr>
          <p:grpSpPr>
            <a:xfrm>
              <a:off x="8583849" y="4353499"/>
              <a:ext cx="2934260" cy="1349137"/>
              <a:chOff x="2799225" y="1528989"/>
              <a:chExt cx="4843224" cy="991572"/>
            </a:xfrm>
          </p:grpSpPr>
          <p:sp>
            <p:nvSpPr>
              <p:cNvPr id="870" name="Google Shape;870;p40"/>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71" name="Google Shape;871;p40"/>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72" name="Google Shape;872;p40"/>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73" name="Google Shape;873;p40"/>
            <p:cNvSpPr txBox="1"/>
            <p:nvPr/>
          </p:nvSpPr>
          <p:spPr>
            <a:xfrm>
              <a:off x="8662926" y="4759102"/>
              <a:ext cx="2253886" cy="7047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Soutenir la famille élargie</a:t>
              </a:r>
              <a:endParaRPr/>
            </a:p>
          </p:txBody>
        </p:sp>
      </p:grpSp>
      <p:grpSp>
        <p:nvGrpSpPr>
          <p:cNvPr id="874" name="Google Shape;874;p40"/>
          <p:cNvGrpSpPr/>
          <p:nvPr/>
        </p:nvGrpSpPr>
        <p:grpSpPr>
          <a:xfrm>
            <a:off x="6214997" y="1760027"/>
            <a:ext cx="2178464" cy="1001631"/>
            <a:chOff x="8583849" y="1906181"/>
            <a:chExt cx="2934260" cy="1349137"/>
          </a:xfrm>
        </p:grpSpPr>
        <p:grpSp>
          <p:nvGrpSpPr>
            <p:cNvPr id="875" name="Google Shape;875;p40"/>
            <p:cNvGrpSpPr/>
            <p:nvPr/>
          </p:nvGrpSpPr>
          <p:grpSpPr>
            <a:xfrm>
              <a:off x="8583849" y="1906181"/>
              <a:ext cx="2934260" cy="1349137"/>
              <a:chOff x="2799225" y="1528989"/>
              <a:chExt cx="4843224" cy="991572"/>
            </a:xfrm>
          </p:grpSpPr>
          <p:sp>
            <p:nvSpPr>
              <p:cNvPr id="876" name="Google Shape;876;p40"/>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877" name="Google Shape;877;p40"/>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78" name="Google Shape;878;p40"/>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879" name="Google Shape;879;p40"/>
            <p:cNvSpPr txBox="1"/>
            <p:nvPr/>
          </p:nvSpPr>
          <p:spPr>
            <a:xfrm>
              <a:off x="8787366" y="2503084"/>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3 ans</a:t>
              </a:r>
              <a:endParaRPr/>
            </a:p>
          </p:txBody>
        </p:sp>
      </p:grpSp>
      <p:sp>
        <p:nvSpPr>
          <p:cNvPr id="880" name="Google Shape;880;p40"/>
          <p:cNvSpPr txBox="1"/>
          <p:nvPr/>
        </p:nvSpPr>
        <p:spPr>
          <a:xfrm>
            <a:off x="159190" y="354999"/>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41"/>
          <p:cNvSpPr txBox="1">
            <a:spLocks noGrp="1"/>
          </p:cNvSpPr>
          <p:nvPr>
            <p:ph type="title"/>
          </p:nvPr>
        </p:nvSpPr>
        <p:spPr>
          <a:xfrm>
            <a:off x="1446770" y="121227"/>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Analyse des risques liés à la protection de l'enfance</a:t>
            </a:r>
            <a:endParaRPr/>
          </a:p>
        </p:txBody>
      </p:sp>
      <p:grpSp>
        <p:nvGrpSpPr>
          <p:cNvPr id="887" name="Google Shape;887;p41"/>
          <p:cNvGrpSpPr/>
          <p:nvPr/>
        </p:nvGrpSpPr>
        <p:grpSpPr>
          <a:xfrm>
            <a:off x="6139450" y="4140569"/>
            <a:ext cx="2314600" cy="1948278"/>
            <a:chOff x="6259687" y="4130191"/>
            <a:chExt cx="2314600" cy="1948278"/>
          </a:xfrm>
        </p:grpSpPr>
        <p:sp>
          <p:nvSpPr>
            <p:cNvPr id="888" name="Google Shape;888;p41"/>
            <p:cNvSpPr/>
            <p:nvPr/>
          </p:nvSpPr>
          <p:spPr>
            <a:xfrm>
              <a:off x="6259687" y="4130191"/>
              <a:ext cx="755183" cy="755182"/>
            </a:xfrm>
            <a:prstGeom prst="ellipse">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89" name="Google Shape;889;p41"/>
            <p:cNvSpPr/>
            <p:nvPr/>
          </p:nvSpPr>
          <p:spPr>
            <a:xfrm rot="-3424983">
              <a:off x="7114646" y="4482418"/>
              <a:ext cx="755258" cy="1101316"/>
            </a:xfrm>
            <a:prstGeom prst="roundRect">
              <a:avLst>
                <a:gd name="adj" fmla="val 44386"/>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0" name="Google Shape;890;p41"/>
            <p:cNvSpPr/>
            <p:nvPr/>
          </p:nvSpPr>
          <p:spPr>
            <a:xfrm rot="2833693">
              <a:off x="7462045" y="5184310"/>
              <a:ext cx="312942" cy="55582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1" name="Google Shape;891;p41"/>
            <p:cNvSpPr/>
            <p:nvPr/>
          </p:nvSpPr>
          <p:spPr>
            <a:xfrm rot="9538565">
              <a:off x="7427004" y="5418232"/>
              <a:ext cx="308549" cy="625717"/>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2" name="Google Shape;892;p41"/>
            <p:cNvSpPr/>
            <p:nvPr/>
          </p:nvSpPr>
          <p:spPr>
            <a:xfrm rot="9538565">
              <a:off x="7839999" y="4926558"/>
              <a:ext cx="310445" cy="91208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3" name="Google Shape;893;p41"/>
            <p:cNvSpPr/>
            <p:nvPr/>
          </p:nvSpPr>
          <p:spPr>
            <a:xfrm rot="7638124">
              <a:off x="8078098" y="5454895"/>
              <a:ext cx="310445" cy="620776"/>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4" name="Google Shape;894;p41"/>
            <p:cNvSpPr/>
            <p:nvPr/>
          </p:nvSpPr>
          <p:spPr>
            <a:xfrm rot="3168656">
              <a:off x="7293969" y="4091882"/>
              <a:ext cx="318606" cy="90107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95" name="Google Shape;895;p41"/>
            <p:cNvSpPr/>
            <p:nvPr/>
          </p:nvSpPr>
          <p:spPr>
            <a:xfrm rot="5220404">
              <a:off x="7755334" y="3963787"/>
              <a:ext cx="306290" cy="738096"/>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96" name="Google Shape;896;p41" descr="Water with solid fill"/>
            <p:cNvPicPr preferRelativeResize="0"/>
            <p:nvPr/>
          </p:nvPicPr>
          <p:blipFill rotWithShape="1">
            <a:blip r:embed="rId3">
              <a:alphaModFix/>
            </a:blip>
            <a:srcRect/>
            <a:stretch/>
          </p:blipFill>
          <p:spPr>
            <a:xfrm rot="-2422723">
              <a:off x="6695155" y="4232721"/>
              <a:ext cx="200226" cy="200226"/>
            </a:xfrm>
            <a:prstGeom prst="rect">
              <a:avLst/>
            </a:prstGeom>
            <a:noFill/>
            <a:ln>
              <a:noFill/>
            </a:ln>
          </p:spPr>
        </p:pic>
        <p:sp>
          <p:nvSpPr>
            <p:cNvPr id="897" name="Google Shape;897;p41"/>
            <p:cNvSpPr/>
            <p:nvPr/>
          </p:nvSpPr>
          <p:spPr>
            <a:xfrm rot="2024775">
              <a:off x="6744743" y="4729150"/>
              <a:ext cx="318606" cy="100856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98" name="Google Shape;898;p41" descr="Water with solid fill"/>
            <p:cNvPicPr preferRelativeResize="0"/>
            <p:nvPr/>
          </p:nvPicPr>
          <p:blipFill rotWithShape="1">
            <a:blip r:embed="rId3">
              <a:alphaModFix/>
            </a:blip>
            <a:srcRect/>
            <a:stretch/>
          </p:blipFill>
          <p:spPr>
            <a:xfrm rot="-2422723">
              <a:off x="6532454" y="4188872"/>
              <a:ext cx="200226" cy="200226"/>
            </a:xfrm>
            <a:prstGeom prst="rect">
              <a:avLst/>
            </a:prstGeom>
            <a:noFill/>
            <a:ln>
              <a:noFill/>
            </a:ln>
          </p:spPr>
        </p:pic>
      </p:grpSp>
      <p:sp>
        <p:nvSpPr>
          <p:cNvPr id="899" name="Google Shape;899;p41"/>
          <p:cNvSpPr txBox="1"/>
          <p:nvPr/>
        </p:nvSpPr>
        <p:spPr>
          <a:xfrm>
            <a:off x="1163637" y="2772447"/>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RISQUE</a:t>
            </a:r>
            <a:endParaRPr sz="2000" b="1">
              <a:solidFill>
                <a:schemeClr val="dk1"/>
              </a:solidFill>
              <a:latin typeface="Arial"/>
              <a:ea typeface="Arial"/>
              <a:cs typeface="Arial"/>
              <a:sym typeface="Arial"/>
            </a:endParaRPr>
          </a:p>
        </p:txBody>
      </p:sp>
      <p:sp>
        <p:nvSpPr>
          <p:cNvPr id="900" name="Google Shape;900;p41"/>
          <p:cNvSpPr txBox="1"/>
          <p:nvPr/>
        </p:nvSpPr>
        <p:spPr>
          <a:xfrm>
            <a:off x="1163637" y="4054709"/>
            <a:ext cx="20088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PROTECTION</a:t>
            </a:r>
            <a:endParaRPr sz="2000" b="1">
              <a:solidFill>
                <a:schemeClr val="dk1"/>
              </a:solidFill>
              <a:latin typeface="Arial"/>
              <a:ea typeface="Arial"/>
              <a:cs typeface="Arial"/>
              <a:sym typeface="Arial"/>
            </a:endParaRPr>
          </a:p>
        </p:txBody>
      </p:sp>
      <p:sp>
        <p:nvSpPr>
          <p:cNvPr id="901" name="Google Shape;901;p41"/>
          <p:cNvSpPr/>
          <p:nvPr/>
        </p:nvSpPr>
        <p:spPr>
          <a:xfrm>
            <a:off x="940280" y="3691097"/>
            <a:ext cx="9973445" cy="142471"/>
          </a:xfrm>
          <a:prstGeom prst="roundRect">
            <a:avLst>
              <a:gd name="adj" fmla="val 16667"/>
            </a:avLst>
          </a:prstGeom>
          <a:solidFill>
            <a:srgbClr val="B9C4CE"/>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grpSp>
        <p:nvGrpSpPr>
          <p:cNvPr id="902" name="Google Shape;902;p41"/>
          <p:cNvGrpSpPr/>
          <p:nvPr/>
        </p:nvGrpSpPr>
        <p:grpSpPr>
          <a:xfrm>
            <a:off x="3885441" y="3964726"/>
            <a:ext cx="2178464" cy="1001631"/>
            <a:chOff x="5182484" y="4377092"/>
            <a:chExt cx="2934260" cy="1349137"/>
          </a:xfrm>
        </p:grpSpPr>
        <p:grpSp>
          <p:nvGrpSpPr>
            <p:cNvPr id="903" name="Google Shape;903;p41"/>
            <p:cNvGrpSpPr/>
            <p:nvPr/>
          </p:nvGrpSpPr>
          <p:grpSpPr>
            <a:xfrm>
              <a:off x="5182484" y="4377092"/>
              <a:ext cx="2934260" cy="1349137"/>
              <a:chOff x="2799225" y="1528989"/>
              <a:chExt cx="4843224" cy="991572"/>
            </a:xfrm>
          </p:grpSpPr>
          <p:sp>
            <p:nvSpPr>
              <p:cNvPr id="904" name="Google Shape;904;p41"/>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05" name="Google Shape;905;p41"/>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06" name="Google Shape;906;p41"/>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07" name="Google Shape;907;p41"/>
            <p:cNvSpPr txBox="1"/>
            <p:nvPr/>
          </p:nvSpPr>
          <p:spPr>
            <a:xfrm>
              <a:off x="5350143" y="4773754"/>
              <a:ext cx="2005010" cy="704746"/>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Mature et autonome</a:t>
              </a:r>
              <a:endParaRPr/>
            </a:p>
          </p:txBody>
        </p:sp>
      </p:grpSp>
      <p:grpSp>
        <p:nvGrpSpPr>
          <p:cNvPr id="908" name="Google Shape;908;p41"/>
          <p:cNvGrpSpPr/>
          <p:nvPr/>
        </p:nvGrpSpPr>
        <p:grpSpPr>
          <a:xfrm>
            <a:off x="8583849" y="3941999"/>
            <a:ext cx="2178464" cy="1001631"/>
            <a:chOff x="8583849" y="4353499"/>
            <a:chExt cx="2934260" cy="1349137"/>
          </a:xfrm>
        </p:grpSpPr>
        <p:grpSp>
          <p:nvGrpSpPr>
            <p:cNvPr id="909" name="Google Shape;909;p41"/>
            <p:cNvGrpSpPr/>
            <p:nvPr/>
          </p:nvGrpSpPr>
          <p:grpSpPr>
            <a:xfrm>
              <a:off x="8583849" y="4353499"/>
              <a:ext cx="2934260" cy="1349137"/>
              <a:chOff x="2799225" y="1528989"/>
              <a:chExt cx="4843224" cy="991572"/>
            </a:xfrm>
          </p:grpSpPr>
          <p:sp>
            <p:nvSpPr>
              <p:cNvPr id="910" name="Google Shape;910;p41"/>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11" name="Google Shape;911;p41"/>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12" name="Google Shape;912;p41"/>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13" name="Google Shape;913;p41"/>
            <p:cNvSpPr txBox="1"/>
            <p:nvPr/>
          </p:nvSpPr>
          <p:spPr>
            <a:xfrm>
              <a:off x="8685609" y="4950347"/>
              <a:ext cx="2208522" cy="414557"/>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Tante attentionnée</a:t>
              </a:r>
              <a:endParaRPr/>
            </a:p>
          </p:txBody>
        </p:sp>
      </p:grpSp>
      <p:grpSp>
        <p:nvGrpSpPr>
          <p:cNvPr id="914" name="Google Shape;914;p41"/>
          <p:cNvGrpSpPr/>
          <p:nvPr/>
        </p:nvGrpSpPr>
        <p:grpSpPr>
          <a:xfrm>
            <a:off x="3885441" y="2461129"/>
            <a:ext cx="2178464" cy="1001631"/>
            <a:chOff x="5182484" y="1929774"/>
            <a:chExt cx="2934260" cy="1349137"/>
          </a:xfrm>
        </p:grpSpPr>
        <p:grpSp>
          <p:nvGrpSpPr>
            <p:cNvPr id="915" name="Google Shape;915;p41"/>
            <p:cNvGrpSpPr/>
            <p:nvPr/>
          </p:nvGrpSpPr>
          <p:grpSpPr>
            <a:xfrm>
              <a:off x="5182484" y="1929774"/>
              <a:ext cx="2934260" cy="1349137"/>
              <a:chOff x="2799225" y="1528989"/>
              <a:chExt cx="4843224" cy="991572"/>
            </a:xfrm>
          </p:grpSpPr>
          <p:sp>
            <p:nvSpPr>
              <p:cNvPr id="916" name="Google Shape;916;p41"/>
              <p:cNvSpPr/>
              <p:nvPr/>
            </p:nvSpPr>
            <p:spPr>
              <a:xfrm>
                <a:off x="2799233" y="1651593"/>
                <a:ext cx="3981250" cy="86896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17" name="Google Shape;917;p41"/>
              <p:cNvSpPr/>
              <p:nvPr/>
            </p:nvSpPr>
            <p:spPr>
              <a:xfrm rot="-5400000" flipH="1">
                <a:off x="6778251" y="1648160"/>
                <a:ext cx="941305" cy="787089"/>
              </a:xfrm>
              <a:prstGeom prst="parallelogram">
                <a:avLst>
                  <a:gd name="adj"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18" name="Google Shape;918;p41"/>
              <p:cNvSpPr/>
              <p:nvPr/>
            </p:nvSpPr>
            <p:spPr>
              <a:xfrm rot="10800000">
                <a:off x="2799225" y="1528989"/>
                <a:ext cx="4843224" cy="88106"/>
              </a:xfrm>
              <a:prstGeom prst="parallelogram">
                <a:avLst>
                  <a:gd name="adj" fmla="val 4127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19" name="Google Shape;919;p41"/>
            <p:cNvSpPr txBox="1"/>
            <p:nvPr/>
          </p:nvSpPr>
          <p:spPr>
            <a:xfrm>
              <a:off x="5350143" y="2306327"/>
              <a:ext cx="2005010" cy="704746"/>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Exploitation sexuelle</a:t>
              </a:r>
              <a:endParaRPr/>
            </a:p>
          </p:txBody>
        </p:sp>
      </p:grpSp>
      <p:grpSp>
        <p:nvGrpSpPr>
          <p:cNvPr id="920" name="Google Shape;920;p41"/>
          <p:cNvGrpSpPr/>
          <p:nvPr/>
        </p:nvGrpSpPr>
        <p:grpSpPr>
          <a:xfrm>
            <a:off x="8583849" y="2490822"/>
            <a:ext cx="2178464" cy="1001631"/>
            <a:chOff x="8583849" y="1906181"/>
            <a:chExt cx="2934260" cy="1349137"/>
          </a:xfrm>
        </p:grpSpPr>
        <p:grpSp>
          <p:nvGrpSpPr>
            <p:cNvPr id="921" name="Google Shape;921;p41"/>
            <p:cNvGrpSpPr/>
            <p:nvPr/>
          </p:nvGrpSpPr>
          <p:grpSpPr>
            <a:xfrm>
              <a:off x="8583849" y="1906181"/>
              <a:ext cx="2934260" cy="1349137"/>
              <a:chOff x="2799225" y="1528989"/>
              <a:chExt cx="4843224" cy="991572"/>
            </a:xfrm>
          </p:grpSpPr>
          <p:sp>
            <p:nvSpPr>
              <p:cNvPr id="922" name="Google Shape;922;p41"/>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23" name="Google Shape;923;p41"/>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24" name="Google Shape;924;p41"/>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25" name="Google Shape;925;p41"/>
            <p:cNvSpPr txBox="1"/>
            <p:nvPr/>
          </p:nvSpPr>
          <p:spPr>
            <a:xfrm>
              <a:off x="8787366" y="2503084"/>
              <a:ext cx="2005010" cy="414557"/>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Extrêmement pauvre</a:t>
              </a:r>
              <a:endParaRPr/>
            </a:p>
          </p:txBody>
        </p:sp>
      </p:grpSp>
      <p:grpSp>
        <p:nvGrpSpPr>
          <p:cNvPr id="926" name="Google Shape;926;p41"/>
          <p:cNvGrpSpPr/>
          <p:nvPr/>
        </p:nvGrpSpPr>
        <p:grpSpPr>
          <a:xfrm>
            <a:off x="3885441" y="5063536"/>
            <a:ext cx="2178464" cy="1001631"/>
            <a:chOff x="5182484" y="4377092"/>
            <a:chExt cx="2934260" cy="1349137"/>
          </a:xfrm>
        </p:grpSpPr>
        <p:grpSp>
          <p:nvGrpSpPr>
            <p:cNvPr id="927" name="Google Shape;927;p41"/>
            <p:cNvGrpSpPr/>
            <p:nvPr/>
          </p:nvGrpSpPr>
          <p:grpSpPr>
            <a:xfrm>
              <a:off x="5182484" y="4377092"/>
              <a:ext cx="2934260" cy="1349137"/>
              <a:chOff x="2799225" y="1528989"/>
              <a:chExt cx="4843224" cy="991572"/>
            </a:xfrm>
          </p:grpSpPr>
          <p:sp>
            <p:nvSpPr>
              <p:cNvPr id="928" name="Google Shape;928;p41"/>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29" name="Google Shape;929;p41"/>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30" name="Google Shape;930;p41"/>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31" name="Google Shape;931;p41"/>
            <p:cNvSpPr txBox="1"/>
            <p:nvPr/>
          </p:nvSpPr>
          <p:spPr>
            <a:xfrm>
              <a:off x="5350143" y="4782695"/>
              <a:ext cx="2005010" cy="704746"/>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Bonne santé physique</a:t>
              </a:r>
              <a:endParaRPr/>
            </a:p>
          </p:txBody>
        </p:sp>
      </p:grpSp>
      <p:grpSp>
        <p:nvGrpSpPr>
          <p:cNvPr id="932" name="Google Shape;932;p41"/>
          <p:cNvGrpSpPr/>
          <p:nvPr/>
        </p:nvGrpSpPr>
        <p:grpSpPr>
          <a:xfrm>
            <a:off x="8583849" y="5055249"/>
            <a:ext cx="2178464" cy="1001631"/>
            <a:chOff x="8583849" y="4353499"/>
            <a:chExt cx="2934260" cy="1349137"/>
          </a:xfrm>
        </p:grpSpPr>
        <p:grpSp>
          <p:nvGrpSpPr>
            <p:cNvPr id="933" name="Google Shape;933;p41"/>
            <p:cNvGrpSpPr/>
            <p:nvPr/>
          </p:nvGrpSpPr>
          <p:grpSpPr>
            <a:xfrm>
              <a:off x="8583849" y="4353499"/>
              <a:ext cx="2934260" cy="1349137"/>
              <a:chOff x="2799225" y="1528989"/>
              <a:chExt cx="4843224" cy="991572"/>
            </a:xfrm>
          </p:grpSpPr>
          <p:sp>
            <p:nvSpPr>
              <p:cNvPr id="934" name="Google Shape;934;p41"/>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35" name="Google Shape;935;p41"/>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36" name="Google Shape;936;p41"/>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37" name="Google Shape;937;p41"/>
            <p:cNvSpPr txBox="1"/>
            <p:nvPr/>
          </p:nvSpPr>
          <p:spPr>
            <a:xfrm>
              <a:off x="8662926" y="4614007"/>
              <a:ext cx="2253886" cy="994936"/>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Soutenir le leader de la communauté</a:t>
              </a:r>
              <a:endParaRPr/>
            </a:p>
          </p:txBody>
        </p:sp>
      </p:grpSp>
      <p:grpSp>
        <p:nvGrpSpPr>
          <p:cNvPr id="938" name="Google Shape;938;p41"/>
          <p:cNvGrpSpPr/>
          <p:nvPr/>
        </p:nvGrpSpPr>
        <p:grpSpPr>
          <a:xfrm>
            <a:off x="6214997" y="2461129"/>
            <a:ext cx="2178464" cy="1001631"/>
            <a:chOff x="8583849" y="1906181"/>
            <a:chExt cx="2934260" cy="1349137"/>
          </a:xfrm>
        </p:grpSpPr>
        <p:grpSp>
          <p:nvGrpSpPr>
            <p:cNvPr id="939" name="Google Shape;939;p41"/>
            <p:cNvGrpSpPr/>
            <p:nvPr/>
          </p:nvGrpSpPr>
          <p:grpSpPr>
            <a:xfrm>
              <a:off x="8583849" y="1906181"/>
              <a:ext cx="2934260" cy="1349137"/>
              <a:chOff x="2799225" y="1528989"/>
              <a:chExt cx="4843224" cy="991572"/>
            </a:xfrm>
          </p:grpSpPr>
          <p:sp>
            <p:nvSpPr>
              <p:cNvPr id="940" name="Google Shape;940;p41"/>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41" name="Google Shape;941;p41"/>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42" name="Google Shape;942;p41"/>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43" name="Google Shape;943;p41"/>
            <p:cNvSpPr txBox="1"/>
            <p:nvPr/>
          </p:nvSpPr>
          <p:spPr>
            <a:xfrm>
              <a:off x="8787366" y="2503084"/>
              <a:ext cx="2005010" cy="414557"/>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Déplacés</a:t>
              </a:r>
              <a:endParaRPr/>
            </a:p>
          </p:txBody>
        </p:sp>
      </p:grpSp>
      <p:grpSp>
        <p:nvGrpSpPr>
          <p:cNvPr id="944" name="Google Shape;944;p41"/>
          <p:cNvGrpSpPr/>
          <p:nvPr/>
        </p:nvGrpSpPr>
        <p:grpSpPr>
          <a:xfrm>
            <a:off x="8583849" y="1365303"/>
            <a:ext cx="2178464" cy="1001631"/>
            <a:chOff x="8583849" y="1906181"/>
            <a:chExt cx="2934260" cy="1349137"/>
          </a:xfrm>
        </p:grpSpPr>
        <p:grpSp>
          <p:nvGrpSpPr>
            <p:cNvPr id="945" name="Google Shape;945;p41"/>
            <p:cNvGrpSpPr/>
            <p:nvPr/>
          </p:nvGrpSpPr>
          <p:grpSpPr>
            <a:xfrm>
              <a:off x="8583849" y="1906181"/>
              <a:ext cx="2934260" cy="1349137"/>
              <a:chOff x="2799225" y="1528989"/>
              <a:chExt cx="4843224" cy="991572"/>
            </a:xfrm>
          </p:grpSpPr>
          <p:sp>
            <p:nvSpPr>
              <p:cNvPr id="946" name="Google Shape;946;p41"/>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47" name="Google Shape;947;p41"/>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48" name="Google Shape;948;p41"/>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49" name="Google Shape;949;p41"/>
            <p:cNvSpPr txBox="1"/>
            <p:nvPr/>
          </p:nvSpPr>
          <p:spPr>
            <a:xfrm>
              <a:off x="8787366" y="2503084"/>
              <a:ext cx="2005010" cy="414557"/>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En détresse</a:t>
              </a:r>
              <a:endParaRPr/>
            </a:p>
          </p:txBody>
        </p:sp>
      </p:grpSp>
      <p:grpSp>
        <p:nvGrpSpPr>
          <p:cNvPr id="950" name="Google Shape;950;p41"/>
          <p:cNvGrpSpPr/>
          <p:nvPr/>
        </p:nvGrpSpPr>
        <p:grpSpPr>
          <a:xfrm>
            <a:off x="6214997" y="1335610"/>
            <a:ext cx="2178464" cy="1001631"/>
            <a:chOff x="8583849" y="1906181"/>
            <a:chExt cx="2934260" cy="1349137"/>
          </a:xfrm>
        </p:grpSpPr>
        <p:grpSp>
          <p:nvGrpSpPr>
            <p:cNvPr id="951" name="Google Shape;951;p41"/>
            <p:cNvGrpSpPr/>
            <p:nvPr/>
          </p:nvGrpSpPr>
          <p:grpSpPr>
            <a:xfrm>
              <a:off x="8583849" y="1906181"/>
              <a:ext cx="2934260" cy="1349137"/>
              <a:chOff x="2799225" y="1528989"/>
              <a:chExt cx="4843224" cy="991572"/>
            </a:xfrm>
          </p:grpSpPr>
          <p:sp>
            <p:nvSpPr>
              <p:cNvPr id="952" name="Google Shape;952;p41"/>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53" name="Google Shape;953;p41"/>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54" name="Google Shape;954;p41"/>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55" name="Google Shape;955;p41"/>
            <p:cNvSpPr txBox="1"/>
            <p:nvPr/>
          </p:nvSpPr>
          <p:spPr>
            <a:xfrm>
              <a:off x="8787366" y="2503084"/>
              <a:ext cx="2005010" cy="414557"/>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12 ans</a:t>
              </a:r>
              <a:endParaRPr/>
            </a:p>
          </p:txBody>
        </p:sp>
      </p:grpSp>
      <p:sp>
        <p:nvSpPr>
          <p:cNvPr id="956" name="Google Shape;956;p41"/>
          <p:cNvSpPr txBox="1"/>
          <p:nvPr/>
        </p:nvSpPr>
        <p:spPr>
          <a:xfrm>
            <a:off x="159190" y="355656"/>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962" name="Google Shape;962;p42"/>
          <p:cNvSpPr txBox="1">
            <a:spLocks noGrp="1"/>
          </p:cNvSpPr>
          <p:nvPr>
            <p:ph type="title"/>
          </p:nvPr>
        </p:nvSpPr>
        <p:spPr>
          <a:xfrm>
            <a:off x="1388838" y="121901"/>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Analyse des risques liés à la protection de l'enfance</a:t>
            </a:r>
            <a:endParaRPr/>
          </a:p>
        </p:txBody>
      </p:sp>
      <p:sp>
        <p:nvSpPr>
          <p:cNvPr id="963" name="Google Shape;963;p42"/>
          <p:cNvSpPr txBox="1"/>
          <p:nvPr/>
        </p:nvSpPr>
        <p:spPr>
          <a:xfrm>
            <a:off x="1163637" y="2479449"/>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RISQUE</a:t>
            </a:r>
            <a:endParaRPr sz="2000" b="1">
              <a:solidFill>
                <a:schemeClr val="dk1"/>
              </a:solidFill>
              <a:latin typeface="Arial"/>
              <a:ea typeface="Arial"/>
              <a:cs typeface="Arial"/>
              <a:sym typeface="Arial"/>
            </a:endParaRPr>
          </a:p>
        </p:txBody>
      </p:sp>
      <p:sp>
        <p:nvSpPr>
          <p:cNvPr id="964" name="Google Shape;964;p42"/>
          <p:cNvSpPr txBox="1"/>
          <p:nvPr/>
        </p:nvSpPr>
        <p:spPr>
          <a:xfrm>
            <a:off x="1163637" y="4052577"/>
            <a:ext cx="20088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FACTEURS DE PROTECTION</a:t>
            </a:r>
            <a:endParaRPr sz="2000" b="1">
              <a:solidFill>
                <a:schemeClr val="dk1"/>
              </a:solidFill>
              <a:latin typeface="Arial"/>
              <a:ea typeface="Arial"/>
              <a:cs typeface="Arial"/>
              <a:sym typeface="Arial"/>
            </a:endParaRPr>
          </a:p>
        </p:txBody>
      </p:sp>
      <p:sp>
        <p:nvSpPr>
          <p:cNvPr id="965" name="Google Shape;965;p42"/>
          <p:cNvSpPr/>
          <p:nvPr/>
        </p:nvSpPr>
        <p:spPr>
          <a:xfrm>
            <a:off x="940280" y="3535050"/>
            <a:ext cx="9973445" cy="142471"/>
          </a:xfrm>
          <a:prstGeom prst="roundRect">
            <a:avLst>
              <a:gd name="adj" fmla="val 16667"/>
            </a:avLst>
          </a:prstGeom>
          <a:solidFill>
            <a:srgbClr val="B9C4CE"/>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grpSp>
        <p:nvGrpSpPr>
          <p:cNvPr id="966" name="Google Shape;966;p42"/>
          <p:cNvGrpSpPr/>
          <p:nvPr/>
        </p:nvGrpSpPr>
        <p:grpSpPr>
          <a:xfrm>
            <a:off x="6389108" y="3841577"/>
            <a:ext cx="1870486" cy="2789147"/>
            <a:chOff x="6523884" y="3384475"/>
            <a:chExt cx="1870486" cy="2789147"/>
          </a:xfrm>
        </p:grpSpPr>
        <p:grpSp>
          <p:nvGrpSpPr>
            <p:cNvPr id="967" name="Google Shape;967;p42"/>
            <p:cNvGrpSpPr/>
            <p:nvPr/>
          </p:nvGrpSpPr>
          <p:grpSpPr>
            <a:xfrm>
              <a:off x="6523884" y="3384475"/>
              <a:ext cx="1870486" cy="2789147"/>
              <a:chOff x="6255261" y="3216713"/>
              <a:chExt cx="2083852" cy="3107300"/>
            </a:xfrm>
          </p:grpSpPr>
          <p:sp>
            <p:nvSpPr>
              <p:cNvPr id="968" name="Google Shape;968;p42"/>
              <p:cNvSpPr/>
              <p:nvPr/>
            </p:nvSpPr>
            <p:spPr>
              <a:xfrm>
                <a:off x="6879614" y="3222632"/>
                <a:ext cx="868194" cy="868193"/>
              </a:xfrm>
              <a:prstGeom prst="ellipse">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969" name="Google Shape;969;p42"/>
              <p:cNvGrpSpPr/>
              <p:nvPr/>
            </p:nvGrpSpPr>
            <p:grpSpPr>
              <a:xfrm>
                <a:off x="6255261" y="3216713"/>
                <a:ext cx="2083852" cy="3107300"/>
                <a:chOff x="6108581" y="3076496"/>
                <a:chExt cx="2345860" cy="3497989"/>
              </a:xfrm>
            </p:grpSpPr>
            <p:sp>
              <p:nvSpPr>
                <p:cNvPr id="970" name="Google Shape;970;p42"/>
                <p:cNvSpPr/>
                <p:nvPr/>
              </p:nvSpPr>
              <p:spPr>
                <a:xfrm>
                  <a:off x="6837950" y="4251503"/>
                  <a:ext cx="906678" cy="1189003"/>
                </a:xfrm>
                <a:prstGeom prst="roundRect">
                  <a:avLst>
                    <a:gd name="adj" fmla="val 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1" name="Google Shape;971;p42"/>
                <p:cNvSpPr/>
                <p:nvPr/>
              </p:nvSpPr>
              <p:spPr>
                <a:xfrm rot="2358309">
                  <a:off x="6683264" y="4857233"/>
                  <a:ext cx="417071" cy="114934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2" name="Google Shape;972;p42"/>
                <p:cNvSpPr/>
                <p:nvPr/>
              </p:nvSpPr>
              <p:spPr>
                <a:xfrm rot="9538565">
                  <a:off x="7532715" y="5053814"/>
                  <a:ext cx="403525" cy="1498152"/>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3" name="Google Shape;973;p42"/>
                <p:cNvSpPr/>
                <p:nvPr/>
              </p:nvSpPr>
              <p:spPr>
                <a:xfrm rot="10441727">
                  <a:off x="6466525" y="5566826"/>
                  <a:ext cx="412721" cy="96608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4" name="Google Shape;974;p42"/>
                <p:cNvSpPr/>
                <p:nvPr/>
              </p:nvSpPr>
              <p:spPr>
                <a:xfrm rot="-397246">
                  <a:off x="7927941" y="3095705"/>
                  <a:ext cx="389349" cy="97050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5" name="Google Shape;975;p42"/>
                <p:cNvSpPr/>
                <p:nvPr/>
              </p:nvSpPr>
              <p:spPr>
                <a:xfrm rot="2846291">
                  <a:off x="7655283" y="3612100"/>
                  <a:ext cx="417128" cy="1220625"/>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6" name="Google Shape;976;p42"/>
                <p:cNvSpPr/>
                <p:nvPr/>
              </p:nvSpPr>
              <p:spPr>
                <a:xfrm rot="7497251">
                  <a:off x="6458770" y="3665817"/>
                  <a:ext cx="418716" cy="107270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77" name="Google Shape;977;p42"/>
                <p:cNvSpPr/>
                <p:nvPr/>
              </p:nvSpPr>
              <p:spPr>
                <a:xfrm rot="461185">
                  <a:off x="6232794" y="3158218"/>
                  <a:ext cx="397535" cy="102195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pic>
          <p:nvPicPr>
            <p:cNvPr id="978" name="Google Shape;978;p42" descr="Water with solid fill"/>
            <p:cNvPicPr preferRelativeResize="0"/>
            <p:nvPr/>
          </p:nvPicPr>
          <p:blipFill rotWithShape="1">
            <a:blip r:embed="rId3">
              <a:alphaModFix/>
            </a:blip>
            <a:srcRect/>
            <a:stretch/>
          </p:blipFill>
          <p:spPr>
            <a:xfrm>
              <a:off x="7628170" y="3530974"/>
              <a:ext cx="200226" cy="200226"/>
            </a:xfrm>
            <a:prstGeom prst="rect">
              <a:avLst/>
            </a:prstGeom>
            <a:noFill/>
            <a:ln>
              <a:noFill/>
            </a:ln>
          </p:spPr>
        </p:pic>
      </p:grpSp>
      <p:grpSp>
        <p:nvGrpSpPr>
          <p:cNvPr id="979" name="Google Shape;979;p42"/>
          <p:cNvGrpSpPr/>
          <p:nvPr/>
        </p:nvGrpSpPr>
        <p:grpSpPr>
          <a:xfrm>
            <a:off x="3885441" y="3908737"/>
            <a:ext cx="2178464" cy="1001631"/>
            <a:chOff x="5182484" y="4377092"/>
            <a:chExt cx="2934260" cy="1349137"/>
          </a:xfrm>
        </p:grpSpPr>
        <p:grpSp>
          <p:nvGrpSpPr>
            <p:cNvPr id="980" name="Google Shape;980;p42"/>
            <p:cNvGrpSpPr/>
            <p:nvPr/>
          </p:nvGrpSpPr>
          <p:grpSpPr>
            <a:xfrm>
              <a:off x="5182484" y="4377092"/>
              <a:ext cx="2934260" cy="1349137"/>
              <a:chOff x="2799225" y="1528989"/>
              <a:chExt cx="4843224" cy="991572"/>
            </a:xfrm>
          </p:grpSpPr>
          <p:sp>
            <p:nvSpPr>
              <p:cNvPr id="981" name="Google Shape;981;p42"/>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82" name="Google Shape;982;p42"/>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83" name="Google Shape;983;p42"/>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84" name="Google Shape;984;p42"/>
            <p:cNvSpPr txBox="1"/>
            <p:nvPr/>
          </p:nvSpPr>
          <p:spPr>
            <a:xfrm>
              <a:off x="5350143" y="4918847"/>
              <a:ext cx="2005010" cy="7047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Intelligent, bon apprenant</a:t>
              </a:r>
              <a:endParaRPr/>
            </a:p>
          </p:txBody>
        </p:sp>
      </p:grpSp>
      <p:grpSp>
        <p:nvGrpSpPr>
          <p:cNvPr id="985" name="Google Shape;985;p42"/>
          <p:cNvGrpSpPr/>
          <p:nvPr/>
        </p:nvGrpSpPr>
        <p:grpSpPr>
          <a:xfrm>
            <a:off x="8583849" y="3886010"/>
            <a:ext cx="2178464" cy="1001631"/>
            <a:chOff x="8583849" y="4353499"/>
            <a:chExt cx="2934260" cy="1349137"/>
          </a:xfrm>
        </p:grpSpPr>
        <p:grpSp>
          <p:nvGrpSpPr>
            <p:cNvPr id="986" name="Google Shape;986;p42"/>
            <p:cNvGrpSpPr/>
            <p:nvPr/>
          </p:nvGrpSpPr>
          <p:grpSpPr>
            <a:xfrm>
              <a:off x="8583849" y="4353499"/>
              <a:ext cx="2934260" cy="1349137"/>
              <a:chOff x="2799225" y="1528989"/>
              <a:chExt cx="4843224" cy="991572"/>
            </a:xfrm>
          </p:grpSpPr>
          <p:sp>
            <p:nvSpPr>
              <p:cNvPr id="987" name="Google Shape;987;p42"/>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88" name="Google Shape;988;p42"/>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89" name="Google Shape;989;p42"/>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90" name="Google Shape;990;p42"/>
            <p:cNvSpPr txBox="1"/>
            <p:nvPr/>
          </p:nvSpPr>
          <p:spPr>
            <a:xfrm>
              <a:off x="8685608" y="4673910"/>
              <a:ext cx="2208522" cy="7047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Personnel du Centre de soutien</a:t>
              </a:r>
              <a:endParaRPr/>
            </a:p>
          </p:txBody>
        </p:sp>
      </p:grpSp>
      <p:grpSp>
        <p:nvGrpSpPr>
          <p:cNvPr id="991" name="Google Shape;991;p42"/>
          <p:cNvGrpSpPr/>
          <p:nvPr/>
        </p:nvGrpSpPr>
        <p:grpSpPr>
          <a:xfrm>
            <a:off x="3885441" y="2400424"/>
            <a:ext cx="2178464" cy="1001631"/>
            <a:chOff x="5182484" y="1929774"/>
            <a:chExt cx="2934260" cy="1349137"/>
          </a:xfrm>
        </p:grpSpPr>
        <p:grpSp>
          <p:nvGrpSpPr>
            <p:cNvPr id="992" name="Google Shape;992;p42"/>
            <p:cNvGrpSpPr/>
            <p:nvPr/>
          </p:nvGrpSpPr>
          <p:grpSpPr>
            <a:xfrm>
              <a:off x="5182484" y="1929774"/>
              <a:ext cx="2934260" cy="1349137"/>
              <a:chOff x="2799225" y="1528989"/>
              <a:chExt cx="4843224" cy="991572"/>
            </a:xfrm>
          </p:grpSpPr>
          <p:sp>
            <p:nvSpPr>
              <p:cNvPr id="993" name="Google Shape;993;p42"/>
              <p:cNvSpPr/>
              <p:nvPr/>
            </p:nvSpPr>
            <p:spPr>
              <a:xfrm>
                <a:off x="2799233" y="1651593"/>
                <a:ext cx="3981250" cy="86896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994" name="Google Shape;994;p42"/>
              <p:cNvSpPr/>
              <p:nvPr/>
            </p:nvSpPr>
            <p:spPr>
              <a:xfrm rot="-5400000" flipH="1">
                <a:off x="6778251" y="1648160"/>
                <a:ext cx="941305" cy="787089"/>
              </a:xfrm>
              <a:prstGeom prst="parallelogram">
                <a:avLst>
                  <a:gd name="adj"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995" name="Google Shape;995;p42"/>
              <p:cNvSpPr/>
              <p:nvPr/>
            </p:nvSpPr>
            <p:spPr>
              <a:xfrm rot="10800000">
                <a:off x="2799225" y="1528989"/>
                <a:ext cx="4843224" cy="88106"/>
              </a:xfrm>
              <a:prstGeom prst="parallelogram">
                <a:avLst>
                  <a:gd name="adj" fmla="val 4127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996" name="Google Shape;996;p42"/>
            <p:cNvSpPr txBox="1"/>
            <p:nvPr/>
          </p:nvSpPr>
          <p:spPr>
            <a:xfrm>
              <a:off x="5244919" y="2451421"/>
              <a:ext cx="2191451"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Non accompagné</a:t>
              </a:r>
              <a:endParaRPr/>
            </a:p>
          </p:txBody>
        </p:sp>
      </p:grpSp>
      <p:grpSp>
        <p:nvGrpSpPr>
          <p:cNvPr id="997" name="Google Shape;997;p42"/>
          <p:cNvGrpSpPr/>
          <p:nvPr/>
        </p:nvGrpSpPr>
        <p:grpSpPr>
          <a:xfrm>
            <a:off x="8583849" y="2400424"/>
            <a:ext cx="2178464" cy="1001631"/>
            <a:chOff x="8583849" y="1906181"/>
            <a:chExt cx="2934260" cy="1349137"/>
          </a:xfrm>
        </p:grpSpPr>
        <p:grpSp>
          <p:nvGrpSpPr>
            <p:cNvPr id="998" name="Google Shape;998;p42"/>
            <p:cNvGrpSpPr/>
            <p:nvPr/>
          </p:nvGrpSpPr>
          <p:grpSpPr>
            <a:xfrm>
              <a:off x="8583849" y="1906181"/>
              <a:ext cx="2934260" cy="1349137"/>
              <a:chOff x="2799225" y="1528989"/>
              <a:chExt cx="4843224" cy="991572"/>
            </a:xfrm>
          </p:grpSpPr>
          <p:sp>
            <p:nvSpPr>
              <p:cNvPr id="999" name="Google Shape;999;p42"/>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1000" name="Google Shape;1000;p42"/>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001" name="Google Shape;1001;p42"/>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1002" name="Google Shape;1002;p42"/>
            <p:cNvSpPr txBox="1"/>
            <p:nvPr/>
          </p:nvSpPr>
          <p:spPr>
            <a:xfrm>
              <a:off x="8787366" y="2503084"/>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Réfugiés</a:t>
              </a:r>
              <a:endParaRPr/>
            </a:p>
          </p:txBody>
        </p:sp>
      </p:grpSp>
      <p:grpSp>
        <p:nvGrpSpPr>
          <p:cNvPr id="1003" name="Google Shape;1003;p42"/>
          <p:cNvGrpSpPr/>
          <p:nvPr/>
        </p:nvGrpSpPr>
        <p:grpSpPr>
          <a:xfrm>
            <a:off x="3885441" y="5007547"/>
            <a:ext cx="2178464" cy="1001631"/>
            <a:chOff x="5182484" y="4377092"/>
            <a:chExt cx="2934260" cy="1349137"/>
          </a:xfrm>
        </p:grpSpPr>
        <p:grpSp>
          <p:nvGrpSpPr>
            <p:cNvPr id="1004" name="Google Shape;1004;p42"/>
            <p:cNvGrpSpPr/>
            <p:nvPr/>
          </p:nvGrpSpPr>
          <p:grpSpPr>
            <a:xfrm>
              <a:off x="5182484" y="4377092"/>
              <a:ext cx="2934260" cy="1349137"/>
              <a:chOff x="2799225" y="1528989"/>
              <a:chExt cx="4843224" cy="991572"/>
            </a:xfrm>
          </p:grpSpPr>
          <p:sp>
            <p:nvSpPr>
              <p:cNvPr id="1005" name="Google Shape;1005;p42"/>
              <p:cNvSpPr/>
              <p:nvPr/>
            </p:nvSpPr>
            <p:spPr>
              <a:xfrm>
                <a:off x="2799233" y="1651593"/>
                <a:ext cx="398125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1006" name="Google Shape;1006;p42"/>
              <p:cNvSpPr/>
              <p:nvPr/>
            </p:nvSpPr>
            <p:spPr>
              <a:xfrm rot="-5400000" flipH="1">
                <a:off x="6778251" y="1648160"/>
                <a:ext cx="941305" cy="787089"/>
              </a:xfrm>
              <a:prstGeom prst="parallelogram">
                <a:avLst>
                  <a:gd name="adj" fmla="val 25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007" name="Google Shape;1007;p42"/>
              <p:cNvSpPr/>
              <p:nvPr/>
            </p:nvSpPr>
            <p:spPr>
              <a:xfrm rot="10800000">
                <a:off x="2799225" y="1528989"/>
                <a:ext cx="4843224" cy="88106"/>
              </a:xfrm>
              <a:prstGeom prst="parallelogram">
                <a:avLst>
                  <a:gd name="adj" fmla="val 4127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1008" name="Google Shape;1008;p42"/>
            <p:cNvSpPr txBox="1"/>
            <p:nvPr/>
          </p:nvSpPr>
          <p:spPr>
            <a:xfrm>
              <a:off x="5350143" y="4898739"/>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Fréquente l'école</a:t>
              </a:r>
              <a:endParaRPr/>
            </a:p>
          </p:txBody>
        </p:sp>
      </p:grpSp>
      <p:grpSp>
        <p:nvGrpSpPr>
          <p:cNvPr id="1009" name="Google Shape;1009;p42"/>
          <p:cNvGrpSpPr/>
          <p:nvPr/>
        </p:nvGrpSpPr>
        <p:grpSpPr>
          <a:xfrm>
            <a:off x="8583849" y="4999260"/>
            <a:ext cx="2178464" cy="1001631"/>
            <a:chOff x="8583849" y="4353499"/>
            <a:chExt cx="2934260" cy="1349137"/>
          </a:xfrm>
        </p:grpSpPr>
        <p:grpSp>
          <p:nvGrpSpPr>
            <p:cNvPr id="1010" name="Google Shape;1010;p42"/>
            <p:cNvGrpSpPr/>
            <p:nvPr/>
          </p:nvGrpSpPr>
          <p:grpSpPr>
            <a:xfrm>
              <a:off x="8583849" y="4353499"/>
              <a:ext cx="2934260" cy="1349137"/>
              <a:chOff x="2799225" y="1528989"/>
              <a:chExt cx="4843224" cy="991572"/>
            </a:xfrm>
          </p:grpSpPr>
          <p:sp>
            <p:nvSpPr>
              <p:cNvPr id="1011" name="Google Shape;1011;p42"/>
              <p:cNvSpPr/>
              <p:nvPr/>
            </p:nvSpPr>
            <p:spPr>
              <a:xfrm>
                <a:off x="2799233" y="1651593"/>
                <a:ext cx="3981250" cy="86896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1012" name="Google Shape;1012;p42"/>
              <p:cNvSpPr/>
              <p:nvPr/>
            </p:nvSpPr>
            <p:spPr>
              <a:xfrm rot="-5400000" flipH="1">
                <a:off x="6778251" y="1648160"/>
                <a:ext cx="941305" cy="787089"/>
              </a:xfrm>
              <a:prstGeom prst="parallelogram">
                <a:avLst>
                  <a:gd name="adj" fmla="val 25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013" name="Google Shape;1013;p42"/>
              <p:cNvSpPr/>
              <p:nvPr/>
            </p:nvSpPr>
            <p:spPr>
              <a:xfrm rot="10800000">
                <a:off x="2799225" y="1528989"/>
                <a:ext cx="4843224" cy="88106"/>
              </a:xfrm>
              <a:prstGeom prst="parallelogram">
                <a:avLst>
                  <a:gd name="adj" fmla="val 4127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1014" name="Google Shape;1014;p42"/>
            <p:cNvSpPr txBox="1"/>
            <p:nvPr/>
          </p:nvSpPr>
          <p:spPr>
            <a:xfrm>
              <a:off x="8662925" y="4689148"/>
              <a:ext cx="2253886" cy="7047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Des parents attentifs et aimants</a:t>
              </a:r>
              <a:endParaRPr/>
            </a:p>
          </p:txBody>
        </p:sp>
      </p:grpSp>
      <p:grpSp>
        <p:nvGrpSpPr>
          <p:cNvPr id="1015" name="Google Shape;1015;p42"/>
          <p:cNvGrpSpPr/>
          <p:nvPr/>
        </p:nvGrpSpPr>
        <p:grpSpPr>
          <a:xfrm>
            <a:off x="6214997" y="2400424"/>
            <a:ext cx="2178464" cy="1001631"/>
            <a:chOff x="8583849" y="1906181"/>
            <a:chExt cx="2934260" cy="1349137"/>
          </a:xfrm>
        </p:grpSpPr>
        <p:grpSp>
          <p:nvGrpSpPr>
            <p:cNvPr id="1016" name="Google Shape;1016;p42"/>
            <p:cNvGrpSpPr/>
            <p:nvPr/>
          </p:nvGrpSpPr>
          <p:grpSpPr>
            <a:xfrm>
              <a:off x="8583849" y="1906181"/>
              <a:ext cx="2934260" cy="1349137"/>
              <a:chOff x="2799225" y="1528989"/>
              <a:chExt cx="4843224" cy="991572"/>
            </a:xfrm>
          </p:grpSpPr>
          <p:sp>
            <p:nvSpPr>
              <p:cNvPr id="1017" name="Google Shape;1017;p42"/>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1018" name="Google Shape;1018;p42"/>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019" name="Google Shape;1019;p42"/>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1020" name="Google Shape;1020;p42"/>
            <p:cNvSpPr txBox="1"/>
            <p:nvPr/>
          </p:nvSpPr>
          <p:spPr>
            <a:xfrm>
              <a:off x="8787366" y="2216253"/>
              <a:ext cx="2005010" cy="9949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Pas de dispositif de soins adéquat</a:t>
              </a:r>
              <a:endParaRPr/>
            </a:p>
          </p:txBody>
        </p:sp>
      </p:grpSp>
      <p:grpSp>
        <p:nvGrpSpPr>
          <p:cNvPr id="1021" name="Google Shape;1021;p42"/>
          <p:cNvGrpSpPr/>
          <p:nvPr/>
        </p:nvGrpSpPr>
        <p:grpSpPr>
          <a:xfrm>
            <a:off x="7409105" y="1242077"/>
            <a:ext cx="2178464" cy="1001631"/>
            <a:chOff x="8583849" y="1906181"/>
            <a:chExt cx="2934260" cy="1349137"/>
          </a:xfrm>
        </p:grpSpPr>
        <p:grpSp>
          <p:nvGrpSpPr>
            <p:cNvPr id="1022" name="Google Shape;1022;p42"/>
            <p:cNvGrpSpPr/>
            <p:nvPr/>
          </p:nvGrpSpPr>
          <p:grpSpPr>
            <a:xfrm>
              <a:off x="8583849" y="1906181"/>
              <a:ext cx="2934260" cy="1349137"/>
              <a:chOff x="2799225" y="1528989"/>
              <a:chExt cx="4843224" cy="991572"/>
            </a:xfrm>
          </p:grpSpPr>
          <p:sp>
            <p:nvSpPr>
              <p:cNvPr id="1023" name="Google Shape;1023;p42"/>
              <p:cNvSpPr/>
              <p:nvPr/>
            </p:nvSpPr>
            <p:spPr>
              <a:xfrm>
                <a:off x="2799233" y="1651593"/>
                <a:ext cx="3981250" cy="86896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Calibri"/>
                  <a:ea typeface="Calibri"/>
                  <a:cs typeface="Calibri"/>
                  <a:sym typeface="Calibri"/>
                </a:endParaRPr>
              </a:p>
            </p:txBody>
          </p:sp>
          <p:sp>
            <p:nvSpPr>
              <p:cNvPr id="1024" name="Google Shape;1024;p42"/>
              <p:cNvSpPr/>
              <p:nvPr/>
            </p:nvSpPr>
            <p:spPr>
              <a:xfrm rot="-5400000" flipH="1">
                <a:off x="6778251" y="1648160"/>
                <a:ext cx="941305" cy="787089"/>
              </a:xfrm>
              <a:prstGeom prst="parallelogram">
                <a:avLst>
                  <a:gd name="adj" fmla="val 25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025" name="Google Shape;1025;p42"/>
              <p:cNvSpPr/>
              <p:nvPr/>
            </p:nvSpPr>
            <p:spPr>
              <a:xfrm rot="10800000">
                <a:off x="2799225" y="1528989"/>
                <a:ext cx="4843224" cy="88106"/>
              </a:xfrm>
              <a:prstGeom prst="parallelogram">
                <a:avLst>
                  <a:gd name="adj" fmla="val 4127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grpSp>
        <p:sp>
          <p:nvSpPr>
            <p:cNvPr id="1026" name="Google Shape;1026;p42"/>
            <p:cNvSpPr txBox="1"/>
            <p:nvPr/>
          </p:nvSpPr>
          <p:spPr>
            <a:xfrm>
              <a:off x="8787366" y="2503084"/>
              <a:ext cx="2005010" cy="4145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chemeClr val="lt1"/>
                  </a:solidFill>
                  <a:latin typeface="Arial"/>
                  <a:ea typeface="Arial"/>
                  <a:cs typeface="Arial"/>
                  <a:sym typeface="Arial"/>
                </a:rPr>
                <a:t>16 ans</a:t>
              </a:r>
              <a:endParaRPr/>
            </a:p>
          </p:txBody>
        </p:sp>
      </p:grpSp>
      <p:sp>
        <p:nvSpPr>
          <p:cNvPr id="1027" name="Google Shape;1027;p42"/>
          <p:cNvSpPr txBox="1"/>
          <p:nvPr/>
        </p:nvSpPr>
        <p:spPr>
          <a:xfrm>
            <a:off x="159190" y="356330"/>
            <a:ext cx="200889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sp>
        <p:nvSpPr>
          <p:cNvPr id="1033" name="Google Shape;1033;p43"/>
          <p:cNvSpPr txBox="1">
            <a:spLocks noGrp="1"/>
          </p:cNvSpPr>
          <p:nvPr>
            <p:ph type="title"/>
          </p:nvPr>
        </p:nvSpPr>
        <p:spPr>
          <a:xfrm>
            <a:off x="1057850" y="27541"/>
            <a:ext cx="9156000" cy="9567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t>Analyse des risques en matière de protection de l'enfance - Le cas d'Amina</a:t>
            </a:r>
            <a:endParaRPr/>
          </a:p>
        </p:txBody>
      </p:sp>
      <p:sp>
        <p:nvSpPr>
          <p:cNvPr id="1034" name="Google Shape;1034;p43"/>
          <p:cNvSpPr/>
          <p:nvPr/>
        </p:nvSpPr>
        <p:spPr>
          <a:xfrm>
            <a:off x="3969329" y="2500867"/>
            <a:ext cx="2008893" cy="967403"/>
          </a:xfrm>
          <a:prstGeom prst="cube">
            <a:avLst>
              <a:gd name="adj" fmla="val 25000"/>
            </a:avLst>
          </a:prstGeom>
          <a:solidFill>
            <a:schemeClr val="lt1"/>
          </a:solidFill>
          <a:ln w="12700" cap="flat" cmpd="sng">
            <a:solidFill>
              <a:srgbClr val="C886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35" name="Google Shape;1035;p43"/>
          <p:cNvSpPr/>
          <p:nvPr/>
        </p:nvSpPr>
        <p:spPr>
          <a:xfrm>
            <a:off x="3969329" y="1560117"/>
            <a:ext cx="2008893" cy="967403"/>
          </a:xfrm>
          <a:prstGeom prst="cube">
            <a:avLst>
              <a:gd name="adj" fmla="val 25000"/>
            </a:avLst>
          </a:prstGeom>
          <a:solidFill>
            <a:schemeClr val="lt1"/>
          </a:solidFill>
          <a:ln w="12700" cap="flat" cmpd="sng">
            <a:solidFill>
              <a:srgbClr val="C886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36" name="Google Shape;1036;p43"/>
          <p:cNvSpPr/>
          <p:nvPr/>
        </p:nvSpPr>
        <p:spPr>
          <a:xfrm>
            <a:off x="8680558" y="2512930"/>
            <a:ext cx="2008893" cy="967403"/>
          </a:xfrm>
          <a:prstGeom prst="cube">
            <a:avLst>
              <a:gd name="adj" fmla="val 25000"/>
            </a:avLst>
          </a:prstGeom>
          <a:solidFill>
            <a:schemeClr val="lt1"/>
          </a:solidFill>
          <a:ln w="12700" cap="flat" cmpd="sng">
            <a:solidFill>
              <a:srgbClr val="945E7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37" name="Google Shape;1037;p43"/>
          <p:cNvSpPr/>
          <p:nvPr/>
        </p:nvSpPr>
        <p:spPr>
          <a:xfrm>
            <a:off x="8680558" y="1532178"/>
            <a:ext cx="2008893" cy="967403"/>
          </a:xfrm>
          <a:prstGeom prst="cube">
            <a:avLst>
              <a:gd name="adj" fmla="val 25000"/>
            </a:avLst>
          </a:prstGeom>
          <a:solidFill>
            <a:schemeClr val="lt1"/>
          </a:solidFill>
          <a:ln w="12700" cap="flat" cmpd="sng">
            <a:solidFill>
              <a:srgbClr val="945E7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38" name="Google Shape;1038;p43"/>
          <p:cNvSpPr/>
          <p:nvPr/>
        </p:nvSpPr>
        <p:spPr>
          <a:xfrm>
            <a:off x="3969329" y="4985001"/>
            <a:ext cx="2008893" cy="967403"/>
          </a:xfrm>
          <a:prstGeom prst="cube">
            <a:avLst>
              <a:gd name="adj" fmla="val 2500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39" name="Google Shape;1039;p43"/>
          <p:cNvSpPr/>
          <p:nvPr/>
        </p:nvSpPr>
        <p:spPr>
          <a:xfrm>
            <a:off x="3969329" y="4065497"/>
            <a:ext cx="2008893" cy="967403"/>
          </a:xfrm>
          <a:prstGeom prst="cube">
            <a:avLst>
              <a:gd name="adj" fmla="val 2500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40" name="Google Shape;1040;p43"/>
          <p:cNvSpPr/>
          <p:nvPr/>
        </p:nvSpPr>
        <p:spPr>
          <a:xfrm>
            <a:off x="8709605" y="4977806"/>
            <a:ext cx="2008893" cy="967403"/>
          </a:xfrm>
          <a:prstGeom prst="cube">
            <a:avLst>
              <a:gd name="adj" fmla="val 25000"/>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sp>
        <p:nvSpPr>
          <p:cNvPr id="1041" name="Google Shape;1041;p43"/>
          <p:cNvSpPr/>
          <p:nvPr/>
        </p:nvSpPr>
        <p:spPr>
          <a:xfrm>
            <a:off x="8709605" y="4058302"/>
            <a:ext cx="2008893" cy="967403"/>
          </a:xfrm>
          <a:prstGeom prst="cube">
            <a:avLst>
              <a:gd name="adj" fmla="val 25000"/>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Arial"/>
              <a:ea typeface="Arial"/>
              <a:cs typeface="Arial"/>
              <a:sym typeface="Arial"/>
            </a:endParaRPr>
          </a:p>
        </p:txBody>
      </p:sp>
      <p:grpSp>
        <p:nvGrpSpPr>
          <p:cNvPr id="1042" name="Google Shape;1042;p43"/>
          <p:cNvGrpSpPr/>
          <p:nvPr/>
        </p:nvGrpSpPr>
        <p:grpSpPr>
          <a:xfrm>
            <a:off x="6139450" y="4140569"/>
            <a:ext cx="2314600" cy="1948278"/>
            <a:chOff x="6259687" y="4130191"/>
            <a:chExt cx="2314600" cy="1948278"/>
          </a:xfrm>
        </p:grpSpPr>
        <p:sp>
          <p:nvSpPr>
            <p:cNvPr id="1043" name="Google Shape;1043;p43"/>
            <p:cNvSpPr/>
            <p:nvPr/>
          </p:nvSpPr>
          <p:spPr>
            <a:xfrm>
              <a:off x="6259687" y="4130191"/>
              <a:ext cx="755183" cy="755182"/>
            </a:xfrm>
            <a:prstGeom prst="ellipse">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4" name="Google Shape;1044;p43"/>
            <p:cNvSpPr/>
            <p:nvPr/>
          </p:nvSpPr>
          <p:spPr>
            <a:xfrm rot="-3424983">
              <a:off x="7114646" y="4482418"/>
              <a:ext cx="755258" cy="1101316"/>
            </a:xfrm>
            <a:prstGeom prst="roundRect">
              <a:avLst>
                <a:gd name="adj" fmla="val 44386"/>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5" name="Google Shape;1045;p43"/>
            <p:cNvSpPr/>
            <p:nvPr/>
          </p:nvSpPr>
          <p:spPr>
            <a:xfrm rot="2833693">
              <a:off x="7462045" y="5184310"/>
              <a:ext cx="312942" cy="55582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6" name="Google Shape;1046;p43"/>
            <p:cNvSpPr/>
            <p:nvPr/>
          </p:nvSpPr>
          <p:spPr>
            <a:xfrm rot="9538565">
              <a:off x="7427004" y="5418232"/>
              <a:ext cx="308549" cy="625717"/>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7" name="Google Shape;1047;p43"/>
            <p:cNvSpPr/>
            <p:nvPr/>
          </p:nvSpPr>
          <p:spPr>
            <a:xfrm rot="9538565">
              <a:off x="7839999" y="4926558"/>
              <a:ext cx="310445" cy="91208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8" name="Google Shape;1048;p43"/>
            <p:cNvSpPr/>
            <p:nvPr/>
          </p:nvSpPr>
          <p:spPr>
            <a:xfrm rot="7638124">
              <a:off x="8078098" y="5454895"/>
              <a:ext cx="310445" cy="620776"/>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9" name="Google Shape;1049;p43"/>
            <p:cNvSpPr/>
            <p:nvPr/>
          </p:nvSpPr>
          <p:spPr>
            <a:xfrm rot="3168656">
              <a:off x="7293969" y="4091882"/>
              <a:ext cx="318606" cy="901070"/>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50" name="Google Shape;1050;p43"/>
            <p:cNvSpPr/>
            <p:nvPr/>
          </p:nvSpPr>
          <p:spPr>
            <a:xfrm rot="5220404">
              <a:off x="7755334" y="3963787"/>
              <a:ext cx="306290" cy="738096"/>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51" name="Google Shape;1051;p43" descr="Water with solid fill"/>
            <p:cNvPicPr preferRelativeResize="0"/>
            <p:nvPr/>
          </p:nvPicPr>
          <p:blipFill rotWithShape="1">
            <a:blip r:embed="rId3">
              <a:alphaModFix/>
            </a:blip>
            <a:srcRect/>
            <a:stretch/>
          </p:blipFill>
          <p:spPr>
            <a:xfrm rot="-2422723">
              <a:off x="6695155" y="4232721"/>
              <a:ext cx="200226" cy="200226"/>
            </a:xfrm>
            <a:prstGeom prst="rect">
              <a:avLst/>
            </a:prstGeom>
            <a:noFill/>
            <a:ln>
              <a:noFill/>
            </a:ln>
          </p:spPr>
        </p:pic>
        <p:sp>
          <p:nvSpPr>
            <p:cNvPr id="1052" name="Google Shape;1052;p43"/>
            <p:cNvSpPr/>
            <p:nvPr/>
          </p:nvSpPr>
          <p:spPr>
            <a:xfrm rot="2024775">
              <a:off x="6744743" y="4729150"/>
              <a:ext cx="318606" cy="1008568"/>
            </a:xfrm>
            <a:prstGeom prst="roundRect">
              <a:avLst>
                <a:gd name="adj" fmla="val 50000"/>
              </a:avLst>
            </a:prstGeom>
            <a:solidFill>
              <a:srgbClr val="B9C4C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53" name="Google Shape;1053;p43" descr="Water with solid fill"/>
            <p:cNvPicPr preferRelativeResize="0"/>
            <p:nvPr/>
          </p:nvPicPr>
          <p:blipFill rotWithShape="1">
            <a:blip r:embed="rId3">
              <a:alphaModFix/>
            </a:blip>
            <a:srcRect/>
            <a:stretch/>
          </p:blipFill>
          <p:spPr>
            <a:xfrm rot="-2422723">
              <a:off x="6532454" y="4188872"/>
              <a:ext cx="200226" cy="200226"/>
            </a:xfrm>
            <a:prstGeom prst="rect">
              <a:avLst/>
            </a:prstGeom>
            <a:noFill/>
            <a:ln>
              <a:noFill/>
            </a:ln>
          </p:spPr>
        </p:pic>
      </p:grpSp>
      <p:sp>
        <p:nvSpPr>
          <p:cNvPr id="1054" name="Google Shape;1054;p43"/>
          <p:cNvSpPr txBox="1"/>
          <p:nvPr/>
        </p:nvSpPr>
        <p:spPr>
          <a:xfrm>
            <a:off x="1163637" y="2772447"/>
            <a:ext cx="2347806"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LES FACTEURS DE RISQUE</a:t>
            </a:r>
            <a:endParaRPr sz="2000" b="1">
              <a:solidFill>
                <a:schemeClr val="dk1"/>
              </a:solidFill>
              <a:latin typeface="Arial"/>
              <a:ea typeface="Arial"/>
              <a:cs typeface="Arial"/>
              <a:sym typeface="Arial"/>
            </a:endParaRPr>
          </a:p>
        </p:txBody>
      </p:sp>
      <p:sp>
        <p:nvSpPr>
          <p:cNvPr id="1055" name="Google Shape;1055;p43"/>
          <p:cNvSpPr txBox="1"/>
          <p:nvPr/>
        </p:nvSpPr>
        <p:spPr>
          <a:xfrm>
            <a:off x="1163637" y="4054709"/>
            <a:ext cx="200889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LES FACTEURS DE PROTECTION</a:t>
            </a:r>
            <a:endParaRPr sz="2000" b="1">
              <a:solidFill>
                <a:schemeClr val="dk1"/>
              </a:solidFill>
              <a:latin typeface="Arial"/>
              <a:ea typeface="Arial"/>
              <a:cs typeface="Arial"/>
              <a:sym typeface="Arial"/>
            </a:endParaRPr>
          </a:p>
        </p:txBody>
      </p:sp>
      <p:sp>
        <p:nvSpPr>
          <p:cNvPr id="1056" name="Google Shape;1056;p43"/>
          <p:cNvSpPr/>
          <p:nvPr/>
        </p:nvSpPr>
        <p:spPr>
          <a:xfrm>
            <a:off x="940280" y="3691097"/>
            <a:ext cx="9973445" cy="142471"/>
          </a:xfrm>
          <a:prstGeom prst="roundRect">
            <a:avLst>
              <a:gd name="adj" fmla="val 16667"/>
            </a:avLst>
          </a:prstGeom>
          <a:solidFill>
            <a:srgbClr val="B9C4CE"/>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grpSp>
        <p:nvGrpSpPr>
          <p:cNvPr id="1057" name="Google Shape;1057;p43"/>
          <p:cNvGrpSpPr/>
          <p:nvPr/>
        </p:nvGrpSpPr>
        <p:grpSpPr>
          <a:xfrm>
            <a:off x="9994118" y="33917"/>
            <a:ext cx="2057602" cy="1975956"/>
            <a:chOff x="9994118" y="33917"/>
            <a:chExt cx="2057602" cy="1975956"/>
          </a:xfrm>
        </p:grpSpPr>
        <p:sp>
          <p:nvSpPr>
            <p:cNvPr id="1058" name="Google Shape;1058;p43"/>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059" name="Google Shape;1059;p43"/>
            <p:cNvGrpSpPr/>
            <p:nvPr/>
          </p:nvGrpSpPr>
          <p:grpSpPr>
            <a:xfrm>
              <a:off x="10621771" y="762700"/>
              <a:ext cx="562136" cy="634675"/>
              <a:chOff x="760175" y="830142"/>
              <a:chExt cx="867619" cy="979579"/>
            </a:xfrm>
          </p:grpSpPr>
          <p:sp>
            <p:nvSpPr>
              <p:cNvPr id="1060" name="Google Shape;1060;p43"/>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300" b="1">
                    <a:solidFill>
                      <a:schemeClr val="accent1"/>
                    </a:solidFill>
                    <a:latin typeface="Arial"/>
                    <a:ea typeface="Arial"/>
                    <a:cs typeface="Arial"/>
                    <a:sym typeface="Arial"/>
                  </a:rPr>
                  <a:t>107-</a:t>
                </a:r>
                <a:endParaRPr sz="1100"/>
              </a:p>
              <a:p>
                <a:pPr marL="0" marR="0" lvl="0" indent="0" algn="ctr" rtl="0">
                  <a:spcBef>
                    <a:spcPts val="0"/>
                  </a:spcBef>
                  <a:spcAft>
                    <a:spcPts val="0"/>
                  </a:spcAft>
                  <a:buNone/>
                </a:pPr>
                <a:r>
                  <a:rPr lang="en-US" sz="1300" b="1">
                    <a:solidFill>
                      <a:schemeClr val="accent1"/>
                    </a:solidFill>
                    <a:latin typeface="Arial"/>
                    <a:ea typeface="Arial"/>
                    <a:cs typeface="Arial"/>
                    <a:sym typeface="Arial"/>
                  </a:rPr>
                  <a:t>108</a:t>
                </a:r>
                <a:endParaRPr sz="1100"/>
              </a:p>
            </p:txBody>
          </p:sp>
          <p:sp>
            <p:nvSpPr>
              <p:cNvPr id="1061" name="Google Shape;1061;p43"/>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062" name="Google Shape;1062;p43"/>
            <p:cNvGrpSpPr/>
            <p:nvPr/>
          </p:nvGrpSpPr>
          <p:grpSpPr>
            <a:xfrm>
              <a:off x="11325415" y="762701"/>
              <a:ext cx="182192" cy="634674"/>
              <a:chOff x="2121762" y="2323619"/>
              <a:chExt cx="200378" cy="825210"/>
            </a:xfrm>
          </p:grpSpPr>
          <p:sp>
            <p:nvSpPr>
              <p:cNvPr id="1063" name="Google Shape;1063;p43"/>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4" name="Google Shape;1064;p43"/>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1065" name="Google Shape;1065;p43"/>
          <p:cNvSpPr txBox="1"/>
          <p:nvPr/>
        </p:nvSpPr>
        <p:spPr>
          <a:xfrm>
            <a:off x="103985" y="537538"/>
            <a:ext cx="20088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highlight>
                  <a:srgbClr val="FFFF00"/>
                </a:highlight>
                <a:latin typeface="Arial"/>
                <a:ea typeface="Arial"/>
                <a:cs typeface="Arial"/>
                <a:sym typeface="Arial"/>
              </a:rPr>
              <a:t>ADAPTER</a:t>
            </a:r>
            <a:endParaRPr sz="2000" b="1">
              <a:solidFill>
                <a:schemeClr val="dk1"/>
              </a:solidFill>
              <a:highlight>
                <a:srgbClr val="FFFF00"/>
              </a:highlight>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1070"/>
        <p:cNvGrpSpPr/>
        <p:nvPr/>
      </p:nvGrpSpPr>
      <p:grpSpPr>
        <a:xfrm>
          <a:off x="0" y="0"/>
          <a:ext cx="0" cy="0"/>
          <a:chOff x="0" y="0"/>
          <a:chExt cx="0" cy="0"/>
        </a:xfrm>
      </p:grpSpPr>
      <p:sp>
        <p:nvSpPr>
          <p:cNvPr id="1071" name="Google Shape;1071;p44"/>
          <p:cNvSpPr txBox="1"/>
          <p:nvPr/>
        </p:nvSpPr>
        <p:spPr>
          <a:xfrm>
            <a:off x="796386" y="3117980"/>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sp>
        <p:nvSpPr>
          <p:cNvPr id="1077" name="Google Shape;1077;p4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t>Processus de gestion des cas - Identification et enregistrement</a:t>
            </a:r>
            <a:endParaRPr/>
          </a:p>
        </p:txBody>
      </p:sp>
      <p:sp>
        <p:nvSpPr>
          <p:cNvPr id="1078" name="Google Shape;1078;p45"/>
          <p:cNvSpPr/>
          <p:nvPr/>
        </p:nvSpPr>
        <p:spPr>
          <a:xfrm>
            <a:off x="1696716" y="1591962"/>
            <a:ext cx="3823950" cy="1207218"/>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Étape 1 : Identification et enregistrement</a:t>
            </a:r>
            <a:endParaRPr sz="1800" b="1">
              <a:solidFill>
                <a:schemeClr val="lt1"/>
              </a:solidFill>
              <a:latin typeface="Arial"/>
              <a:ea typeface="Arial"/>
              <a:cs typeface="Arial"/>
              <a:sym typeface="Arial"/>
            </a:endParaRPr>
          </a:p>
        </p:txBody>
      </p:sp>
      <p:sp>
        <p:nvSpPr>
          <p:cNvPr id="1079" name="Google Shape;1079;p45"/>
          <p:cNvSpPr/>
          <p:nvPr/>
        </p:nvSpPr>
        <p:spPr>
          <a:xfrm>
            <a:off x="1696716" y="2806325"/>
            <a:ext cx="3823950" cy="719705"/>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dk1"/>
                </a:solidFill>
                <a:latin typeface="Arial"/>
                <a:ea typeface="Arial"/>
                <a:cs typeface="Arial"/>
                <a:sym typeface="Arial"/>
              </a:rPr>
              <a:t>Y a-t-il un risque pour la protection des enfants ?</a:t>
            </a:r>
            <a:endParaRPr sz="1800">
              <a:solidFill>
                <a:schemeClr val="dk1"/>
              </a:solidFill>
              <a:latin typeface="Arial"/>
              <a:ea typeface="Arial"/>
              <a:cs typeface="Arial"/>
              <a:sym typeface="Arial"/>
            </a:endParaRPr>
          </a:p>
        </p:txBody>
      </p:sp>
      <p:cxnSp>
        <p:nvCxnSpPr>
          <p:cNvPr id="1080" name="Google Shape;1080;p45"/>
          <p:cNvCxnSpPr>
            <a:stCxn id="1079" idx="2"/>
            <a:endCxn id="1081" idx="0"/>
          </p:cNvCxnSpPr>
          <p:nvPr/>
        </p:nvCxnSpPr>
        <p:spPr>
          <a:xfrm>
            <a:off x="3608691" y="3526030"/>
            <a:ext cx="0" cy="865500"/>
          </a:xfrm>
          <a:prstGeom prst="straightConnector1">
            <a:avLst/>
          </a:prstGeom>
          <a:noFill/>
          <a:ln w="38100" cap="flat" cmpd="sng">
            <a:solidFill>
              <a:schemeClr val="accent1"/>
            </a:solidFill>
            <a:prstDash val="solid"/>
            <a:miter lim="800000"/>
            <a:headEnd type="none" w="sm" len="sm"/>
            <a:tailEnd type="triangle" w="med" len="med"/>
          </a:ln>
        </p:spPr>
      </p:cxnSp>
      <p:sp>
        <p:nvSpPr>
          <p:cNvPr id="1081" name="Google Shape;1081;p45"/>
          <p:cNvSpPr/>
          <p:nvPr/>
        </p:nvSpPr>
        <p:spPr>
          <a:xfrm>
            <a:off x="1696716" y="4391382"/>
            <a:ext cx="3823950" cy="1207218"/>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Passez à l'étape suivante </a:t>
            </a:r>
            <a:br>
              <a:rPr lang="en-US" sz="1800" b="1">
                <a:solidFill>
                  <a:schemeClr val="lt1"/>
                </a:solidFill>
                <a:latin typeface="Arial"/>
                <a:ea typeface="Arial"/>
                <a:cs typeface="Arial"/>
                <a:sym typeface="Arial"/>
              </a:rPr>
            </a:br>
            <a:r>
              <a:rPr lang="en-US" sz="1800" b="1">
                <a:solidFill>
                  <a:schemeClr val="lt1"/>
                </a:solidFill>
                <a:latin typeface="Arial"/>
                <a:ea typeface="Arial"/>
                <a:cs typeface="Arial"/>
                <a:sym typeface="Arial"/>
              </a:rPr>
              <a:t>étape de gestion de cas</a:t>
            </a:r>
            <a:endParaRPr sz="1800" b="1">
              <a:solidFill>
                <a:schemeClr val="lt1"/>
              </a:solidFill>
              <a:latin typeface="Arial"/>
              <a:ea typeface="Arial"/>
              <a:cs typeface="Arial"/>
              <a:sym typeface="Arial"/>
            </a:endParaRPr>
          </a:p>
        </p:txBody>
      </p:sp>
      <p:cxnSp>
        <p:nvCxnSpPr>
          <p:cNvPr id="1082" name="Google Shape;1082;p45"/>
          <p:cNvCxnSpPr>
            <a:stCxn id="1079" idx="3"/>
          </p:cNvCxnSpPr>
          <p:nvPr/>
        </p:nvCxnSpPr>
        <p:spPr>
          <a:xfrm>
            <a:off x="5520666" y="3166178"/>
            <a:ext cx="1871700" cy="0"/>
          </a:xfrm>
          <a:prstGeom prst="straightConnector1">
            <a:avLst/>
          </a:prstGeom>
          <a:noFill/>
          <a:ln w="38100" cap="flat" cmpd="sng">
            <a:solidFill>
              <a:schemeClr val="accent1"/>
            </a:solidFill>
            <a:prstDash val="solid"/>
            <a:miter lim="800000"/>
            <a:headEnd type="none" w="sm" len="sm"/>
            <a:tailEnd type="triangle" w="med" len="med"/>
          </a:ln>
        </p:spPr>
      </p:cxnSp>
      <p:sp>
        <p:nvSpPr>
          <p:cNvPr id="1083" name="Google Shape;1083;p45"/>
          <p:cNvSpPr/>
          <p:nvPr/>
        </p:nvSpPr>
        <p:spPr>
          <a:xfrm>
            <a:off x="7392498" y="1591961"/>
            <a:ext cx="3343634" cy="4006639"/>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69850" marR="0" lvl="0" indent="0" algn="ctr" rtl="0">
              <a:spcBef>
                <a:spcPts val="0"/>
              </a:spcBef>
              <a:spcAft>
                <a:spcPts val="0"/>
              </a:spcAft>
              <a:buNone/>
            </a:pPr>
            <a:r>
              <a:rPr lang="en-US" sz="2000" b="1">
                <a:solidFill>
                  <a:schemeClr val="lt1"/>
                </a:solidFill>
                <a:latin typeface="Arial"/>
                <a:ea typeface="Arial"/>
                <a:cs typeface="Arial"/>
                <a:sym typeface="Arial"/>
              </a:rPr>
              <a:t>? ??</a:t>
            </a:r>
            <a:endParaRPr/>
          </a:p>
          <a:p>
            <a:pPr marL="69850" marR="0" lvl="0" indent="0" algn="ctr" rtl="0">
              <a:spcBef>
                <a:spcPts val="600"/>
              </a:spcBef>
              <a:spcAft>
                <a:spcPts val="0"/>
              </a:spcAft>
              <a:buNone/>
            </a:pPr>
            <a:endParaRPr sz="2000" b="1">
              <a:solidFill>
                <a:schemeClr val="lt1"/>
              </a:solidFill>
              <a:latin typeface="Arial"/>
              <a:ea typeface="Arial"/>
              <a:cs typeface="Arial"/>
              <a:sym typeface="Arial"/>
            </a:endParaRPr>
          </a:p>
        </p:txBody>
      </p:sp>
      <p:sp>
        <p:nvSpPr>
          <p:cNvPr id="1084" name="Google Shape;1084;p45"/>
          <p:cNvSpPr txBox="1"/>
          <p:nvPr/>
        </p:nvSpPr>
        <p:spPr>
          <a:xfrm>
            <a:off x="6151333" y="2594123"/>
            <a:ext cx="76303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NON</a:t>
            </a:r>
            <a:endParaRPr sz="1800">
              <a:solidFill>
                <a:schemeClr val="dk1"/>
              </a:solidFill>
              <a:latin typeface="Calibri"/>
              <a:ea typeface="Calibri"/>
              <a:cs typeface="Calibri"/>
              <a:sym typeface="Calibri"/>
            </a:endParaRPr>
          </a:p>
        </p:txBody>
      </p:sp>
      <p:sp>
        <p:nvSpPr>
          <p:cNvPr id="1085" name="Google Shape;1085;p45"/>
          <p:cNvSpPr txBox="1"/>
          <p:nvPr/>
        </p:nvSpPr>
        <p:spPr>
          <a:xfrm>
            <a:off x="3823247" y="3777517"/>
            <a:ext cx="7810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OUI</a:t>
            </a:r>
            <a:endParaRPr sz="1800">
              <a:solidFill>
                <a:schemeClr val="dk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90"/>
        <p:cNvGrpSpPr/>
        <p:nvPr/>
      </p:nvGrpSpPr>
      <p:grpSpPr>
        <a:xfrm>
          <a:off x="0" y="0"/>
          <a:ext cx="0" cy="0"/>
          <a:chOff x="0" y="0"/>
          <a:chExt cx="0" cy="0"/>
        </a:xfrm>
      </p:grpSpPr>
      <p:sp>
        <p:nvSpPr>
          <p:cNvPr id="1091" name="Google Shape;1091;p4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Arial"/>
              <a:buNone/>
            </a:pPr>
            <a:r>
              <a:rPr lang="en-US"/>
              <a:t>Processus de gestion des cas - Identification et enregistrement</a:t>
            </a:r>
            <a:endParaRPr/>
          </a:p>
        </p:txBody>
      </p:sp>
      <p:sp>
        <p:nvSpPr>
          <p:cNvPr id="1092" name="Google Shape;1092;p46"/>
          <p:cNvSpPr/>
          <p:nvPr/>
        </p:nvSpPr>
        <p:spPr>
          <a:xfrm>
            <a:off x="1675201" y="1591962"/>
            <a:ext cx="3823950" cy="1207218"/>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Étape 1 : Identification et enregistrement</a:t>
            </a:r>
            <a:endParaRPr sz="1800" b="1">
              <a:solidFill>
                <a:schemeClr val="lt1"/>
              </a:solidFill>
              <a:latin typeface="Arial"/>
              <a:ea typeface="Arial"/>
              <a:cs typeface="Arial"/>
              <a:sym typeface="Arial"/>
            </a:endParaRPr>
          </a:p>
        </p:txBody>
      </p:sp>
      <p:sp>
        <p:nvSpPr>
          <p:cNvPr id="1093" name="Google Shape;1093;p46"/>
          <p:cNvSpPr/>
          <p:nvPr/>
        </p:nvSpPr>
        <p:spPr>
          <a:xfrm>
            <a:off x="1675201" y="2806325"/>
            <a:ext cx="3823950" cy="719705"/>
          </a:xfrm>
          <a:prstGeom prst="flowChartProcess">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dk1"/>
                </a:solidFill>
                <a:latin typeface="Arial"/>
                <a:ea typeface="Arial"/>
                <a:cs typeface="Arial"/>
                <a:sym typeface="Arial"/>
              </a:rPr>
              <a:t>Y a-t-il un risque pour la protection des enfants ?</a:t>
            </a:r>
            <a:endParaRPr sz="1800">
              <a:solidFill>
                <a:schemeClr val="dk1"/>
              </a:solidFill>
              <a:latin typeface="Arial"/>
              <a:ea typeface="Arial"/>
              <a:cs typeface="Arial"/>
              <a:sym typeface="Arial"/>
            </a:endParaRPr>
          </a:p>
        </p:txBody>
      </p:sp>
      <p:cxnSp>
        <p:nvCxnSpPr>
          <p:cNvPr id="1094" name="Google Shape;1094;p46"/>
          <p:cNvCxnSpPr>
            <a:stCxn id="1093" idx="2"/>
            <a:endCxn id="1095" idx="0"/>
          </p:cNvCxnSpPr>
          <p:nvPr/>
        </p:nvCxnSpPr>
        <p:spPr>
          <a:xfrm>
            <a:off x="3587176" y="3526030"/>
            <a:ext cx="0" cy="865500"/>
          </a:xfrm>
          <a:prstGeom prst="straightConnector1">
            <a:avLst/>
          </a:prstGeom>
          <a:noFill/>
          <a:ln w="38100" cap="flat" cmpd="sng">
            <a:solidFill>
              <a:schemeClr val="accent1"/>
            </a:solidFill>
            <a:prstDash val="solid"/>
            <a:miter lim="800000"/>
            <a:headEnd type="none" w="sm" len="sm"/>
            <a:tailEnd type="triangle" w="med" len="med"/>
          </a:ln>
        </p:spPr>
      </p:cxnSp>
      <p:sp>
        <p:nvSpPr>
          <p:cNvPr id="1095" name="Google Shape;1095;p46"/>
          <p:cNvSpPr/>
          <p:nvPr/>
        </p:nvSpPr>
        <p:spPr>
          <a:xfrm>
            <a:off x="1675201" y="4391382"/>
            <a:ext cx="3823950" cy="1207218"/>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Passez à l'étape suivante </a:t>
            </a:r>
            <a:br>
              <a:rPr lang="en-US" sz="1800" b="1">
                <a:solidFill>
                  <a:schemeClr val="lt1"/>
                </a:solidFill>
                <a:latin typeface="Arial"/>
                <a:ea typeface="Arial"/>
                <a:cs typeface="Arial"/>
                <a:sym typeface="Arial"/>
              </a:rPr>
            </a:br>
            <a:r>
              <a:rPr lang="en-US" sz="1800" b="1">
                <a:solidFill>
                  <a:schemeClr val="lt1"/>
                </a:solidFill>
                <a:latin typeface="Arial"/>
                <a:ea typeface="Arial"/>
                <a:cs typeface="Arial"/>
                <a:sym typeface="Arial"/>
              </a:rPr>
              <a:t>étape de gestion de cas</a:t>
            </a:r>
            <a:endParaRPr sz="1800" b="1">
              <a:solidFill>
                <a:schemeClr val="lt1"/>
              </a:solidFill>
              <a:latin typeface="Arial"/>
              <a:ea typeface="Arial"/>
              <a:cs typeface="Arial"/>
              <a:sym typeface="Arial"/>
            </a:endParaRPr>
          </a:p>
        </p:txBody>
      </p:sp>
      <p:cxnSp>
        <p:nvCxnSpPr>
          <p:cNvPr id="1096" name="Google Shape;1096;p46"/>
          <p:cNvCxnSpPr>
            <a:stCxn id="1093" idx="3"/>
          </p:cNvCxnSpPr>
          <p:nvPr/>
        </p:nvCxnSpPr>
        <p:spPr>
          <a:xfrm>
            <a:off x="5499151" y="3166178"/>
            <a:ext cx="1871700" cy="0"/>
          </a:xfrm>
          <a:prstGeom prst="straightConnector1">
            <a:avLst/>
          </a:prstGeom>
          <a:noFill/>
          <a:ln w="38100" cap="flat" cmpd="sng">
            <a:solidFill>
              <a:schemeClr val="accent1"/>
            </a:solidFill>
            <a:prstDash val="solid"/>
            <a:miter lim="800000"/>
            <a:headEnd type="none" w="sm" len="sm"/>
            <a:tailEnd type="triangle" w="med" len="med"/>
          </a:ln>
        </p:spPr>
      </p:cxnSp>
      <p:sp>
        <p:nvSpPr>
          <p:cNvPr id="1097" name="Google Shape;1097;p46"/>
          <p:cNvSpPr/>
          <p:nvPr/>
        </p:nvSpPr>
        <p:spPr>
          <a:xfrm>
            <a:off x="7370982" y="1591961"/>
            <a:ext cx="4131901" cy="4106456"/>
          </a:xfrm>
          <a:prstGeom prst="flowChartProcess">
            <a:avLst/>
          </a:prstGeom>
          <a:solidFill>
            <a:schemeClr val="accent1"/>
          </a:solidFill>
          <a:ln w="12700" cap="flat" cmpd="sng">
            <a:solidFill>
              <a:srgbClr val="6E335A"/>
            </a:solidFill>
            <a:prstDash val="solid"/>
            <a:miter lim="800000"/>
            <a:headEnd type="none" w="sm" len="sm"/>
            <a:tailEnd type="none" w="sm" len="sm"/>
          </a:ln>
        </p:spPr>
        <p:txBody>
          <a:bodyPr spcFirstLastPara="1" wrap="square" lIns="91425" tIns="45700" rIns="91425" bIns="45700" anchor="ctr" anchorCtr="0">
            <a:noAutofit/>
          </a:bodyPr>
          <a:lstStyle/>
          <a:p>
            <a:pPr marL="355600" marR="0" lvl="0" indent="-285750" algn="l" rtl="0">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Connaître les autres services auxquels vous pouvez adresser l'enfant</a:t>
            </a:r>
            <a:endParaRPr/>
          </a:p>
          <a:p>
            <a:pPr marL="355600" marR="0" lvl="0" indent="-285750" algn="l" rtl="0">
              <a:spcBef>
                <a:spcPts val="600"/>
              </a:spcBef>
              <a:spcAft>
                <a:spcPts val="0"/>
              </a:spcAft>
              <a:buClr>
                <a:schemeClr val="lt1"/>
              </a:buClr>
              <a:buSzPts val="1800"/>
              <a:buFont typeface="Arial"/>
              <a:buChar char="•"/>
            </a:pPr>
            <a:r>
              <a:rPr lang="en-US" sz="1800">
                <a:solidFill>
                  <a:schemeClr val="lt1"/>
                </a:solidFill>
                <a:latin typeface="Arial"/>
                <a:ea typeface="Arial"/>
                <a:cs typeface="Arial"/>
                <a:sym typeface="Arial"/>
              </a:rPr>
              <a:t>Expliquer de manière sensible à l'enfant et au parent ou à la personne qui s'en occupe les raisons pour lesquelles votre agence ne peut pas soutenir tout le monde.</a:t>
            </a:r>
            <a:endParaRPr/>
          </a:p>
          <a:p>
            <a:pPr marL="355600" marR="0" lvl="0" indent="-285750" algn="l" rtl="0">
              <a:spcBef>
                <a:spcPts val="600"/>
              </a:spcBef>
              <a:spcAft>
                <a:spcPts val="0"/>
              </a:spcAft>
              <a:buClr>
                <a:schemeClr val="lt1"/>
              </a:buClr>
              <a:buSzPts val="1800"/>
              <a:buFont typeface="Arial"/>
              <a:buChar char="•"/>
            </a:pPr>
            <a:r>
              <a:rPr lang="en-US" sz="1800">
                <a:solidFill>
                  <a:schemeClr val="lt1"/>
                </a:solidFill>
                <a:latin typeface="Arial"/>
                <a:ea typeface="Arial"/>
                <a:cs typeface="Arial"/>
                <a:sym typeface="Arial"/>
              </a:rPr>
              <a:t>Fournir des informations sur les personnes qui peuvent les aider</a:t>
            </a:r>
            <a:endParaRPr/>
          </a:p>
          <a:p>
            <a:pPr marL="355600" marR="0" lvl="0" indent="-285750" algn="l" rtl="0">
              <a:spcBef>
                <a:spcPts val="600"/>
              </a:spcBef>
              <a:spcAft>
                <a:spcPts val="0"/>
              </a:spcAft>
              <a:buClr>
                <a:schemeClr val="lt1"/>
              </a:buClr>
              <a:buSzPts val="1800"/>
              <a:buFont typeface="Arial"/>
              <a:buChar char="•"/>
            </a:pPr>
            <a:r>
              <a:rPr lang="en-US" sz="1800">
                <a:solidFill>
                  <a:schemeClr val="lt1"/>
                </a:solidFill>
                <a:latin typeface="Arial"/>
                <a:ea typeface="Arial"/>
                <a:cs typeface="Arial"/>
                <a:sym typeface="Arial"/>
              </a:rPr>
              <a:t>Aidez-les à accéder à ces services dès que possible</a:t>
            </a:r>
            <a:endParaRPr sz="2000" b="1">
              <a:solidFill>
                <a:schemeClr val="lt1"/>
              </a:solidFill>
              <a:latin typeface="Arial"/>
              <a:ea typeface="Arial"/>
              <a:cs typeface="Arial"/>
              <a:sym typeface="Arial"/>
            </a:endParaRPr>
          </a:p>
        </p:txBody>
      </p:sp>
      <p:sp>
        <p:nvSpPr>
          <p:cNvPr id="1098" name="Google Shape;1098;p46"/>
          <p:cNvSpPr txBox="1"/>
          <p:nvPr/>
        </p:nvSpPr>
        <p:spPr>
          <a:xfrm>
            <a:off x="6129818" y="2594123"/>
            <a:ext cx="61049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NON</a:t>
            </a:r>
            <a:endParaRPr sz="1800">
              <a:solidFill>
                <a:schemeClr val="dk1"/>
              </a:solidFill>
              <a:latin typeface="Calibri"/>
              <a:ea typeface="Calibri"/>
              <a:cs typeface="Calibri"/>
              <a:sym typeface="Calibri"/>
            </a:endParaRPr>
          </a:p>
        </p:txBody>
      </p:sp>
      <p:sp>
        <p:nvSpPr>
          <p:cNvPr id="1099" name="Google Shape;1099;p46"/>
          <p:cNvSpPr txBox="1"/>
          <p:nvPr/>
        </p:nvSpPr>
        <p:spPr>
          <a:xfrm>
            <a:off x="3801732" y="3777517"/>
            <a:ext cx="7810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Arial"/>
                <a:ea typeface="Arial"/>
                <a:cs typeface="Arial"/>
                <a:sym typeface="Arial"/>
              </a:rPr>
              <a:t>OUI</a:t>
            </a:r>
            <a:endParaRPr sz="1800">
              <a:solidFill>
                <a:schemeClr val="dk1"/>
              </a:solidFill>
              <a:latin typeface="Calibri"/>
              <a:ea typeface="Calibri"/>
              <a:cs typeface="Calibri"/>
              <a:sym typeface="Calibri"/>
            </a:endParaRPr>
          </a:p>
        </p:txBody>
      </p:sp>
      <p:sp>
        <p:nvSpPr>
          <p:cNvPr id="1100" name="Google Shape;1100;p46"/>
          <p:cNvSpPr txBox="1"/>
          <p:nvPr/>
        </p:nvSpPr>
        <p:spPr>
          <a:xfrm>
            <a:off x="6250193" y="5850087"/>
            <a:ext cx="560473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chemeClr val="accent1"/>
                </a:solidFill>
                <a:latin typeface="Arial"/>
                <a:ea typeface="Arial"/>
                <a:cs typeface="Arial"/>
                <a:sym typeface="Arial"/>
              </a:rPr>
              <a:t>Source : Alliance pour la protection de l'enfance dans l'action humanitaire. (2014). Lignes directrices inter-agences pour la protection de l'enfance et la gestion des cas.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4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Principaux points d'apprentissage</a:t>
            </a:r>
            <a:endParaRPr/>
          </a:p>
        </p:txBody>
      </p:sp>
      <p:sp>
        <p:nvSpPr>
          <p:cNvPr id="1107" name="Google Shape;1107;p47"/>
          <p:cNvSpPr txBox="1"/>
          <p:nvPr/>
        </p:nvSpPr>
        <p:spPr>
          <a:xfrm>
            <a:off x="1239149" y="3682900"/>
            <a:ext cx="3122100" cy="1939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S'assurer que le cas de l'enfant répond aux critères d'éligibilité de la gestion des cas.</a:t>
            </a:r>
            <a:endParaRPr sz="2400">
              <a:solidFill>
                <a:schemeClr val="dk1"/>
              </a:solidFill>
              <a:latin typeface="Arial"/>
              <a:ea typeface="Arial"/>
              <a:cs typeface="Arial"/>
              <a:sym typeface="Arial"/>
            </a:endParaRPr>
          </a:p>
        </p:txBody>
      </p:sp>
      <p:sp>
        <p:nvSpPr>
          <p:cNvPr id="1108" name="Google Shape;1108;p47"/>
          <p:cNvSpPr txBox="1"/>
          <p:nvPr/>
        </p:nvSpPr>
        <p:spPr>
          <a:xfrm>
            <a:off x="4956600" y="3682900"/>
            <a:ext cx="2568900" cy="1939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rgbClr val="000000"/>
                </a:solidFill>
                <a:latin typeface="Arial"/>
                <a:ea typeface="Arial"/>
                <a:cs typeface="Arial"/>
                <a:sym typeface="Arial"/>
              </a:rPr>
              <a:t>Compléter l'évaluation initiale et identifier le niveau de risque </a:t>
            </a:r>
            <a:endParaRPr sz="2400">
              <a:solidFill>
                <a:schemeClr val="dk1"/>
              </a:solidFill>
              <a:latin typeface="Arial"/>
              <a:ea typeface="Arial"/>
              <a:cs typeface="Arial"/>
              <a:sym typeface="Arial"/>
            </a:endParaRPr>
          </a:p>
        </p:txBody>
      </p:sp>
      <p:sp>
        <p:nvSpPr>
          <p:cNvPr id="1109" name="Google Shape;1109;p47"/>
          <p:cNvSpPr/>
          <p:nvPr/>
        </p:nvSpPr>
        <p:spPr>
          <a:xfrm>
            <a:off x="2007430" y="2093463"/>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0" name="Google Shape;1110;p47"/>
          <p:cNvSpPr/>
          <p:nvPr/>
        </p:nvSpPr>
        <p:spPr>
          <a:xfrm>
            <a:off x="5570220" y="21235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1" name="Google Shape;1111;p47"/>
          <p:cNvSpPr/>
          <p:nvPr/>
        </p:nvSpPr>
        <p:spPr>
          <a:xfrm>
            <a:off x="9133010" y="2123544"/>
            <a:ext cx="1051560" cy="1051560"/>
          </a:xfrm>
          <a:prstGeom prst="star5">
            <a:avLst>
              <a:gd name="adj" fmla="val 28143"/>
              <a:gd name="hf" fmla="val 105146"/>
              <a:gd name="vf" fmla="val 11055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2" name="Google Shape;1112;p47"/>
          <p:cNvSpPr txBox="1"/>
          <p:nvPr/>
        </p:nvSpPr>
        <p:spPr>
          <a:xfrm>
            <a:off x="8231664" y="3682897"/>
            <a:ext cx="3122135" cy="23083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Comme lors de chaque contact avec l'enfant, appliquer les techniques de communication et de soutien psychosocial.</a:t>
            </a:r>
            <a:endParaRPr sz="2400">
              <a:solidFill>
                <a:schemeClr val="dk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DAAECB"/>
        </a:solidFill>
        <a:effectLst/>
      </p:bgPr>
    </p:bg>
    <p:spTree>
      <p:nvGrpSpPr>
        <p:cNvPr id="1" name="Shape 1117"/>
        <p:cNvGrpSpPr/>
        <p:nvPr/>
      </p:nvGrpSpPr>
      <p:grpSpPr>
        <a:xfrm>
          <a:off x="0" y="0"/>
          <a:ext cx="0" cy="0"/>
          <a:chOff x="0" y="0"/>
          <a:chExt cx="0" cy="0"/>
        </a:xfrm>
      </p:grpSpPr>
      <p:sp>
        <p:nvSpPr>
          <p:cNvPr id="1118" name="Google Shape;1118;p48"/>
          <p:cNvSpPr txBox="1"/>
          <p:nvPr/>
        </p:nvSpPr>
        <p:spPr>
          <a:xfrm>
            <a:off x="796386" y="3099692"/>
            <a:ext cx="10126172"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2400"/>
              <a:buFont typeface="Garamond"/>
              <a:buNone/>
            </a:pPr>
            <a:r>
              <a:rPr lang="en-US" sz="2400" b="1">
                <a:solidFill>
                  <a:schemeClr val="accent1"/>
                </a:solidFill>
                <a:latin typeface="Garamond"/>
                <a:ea typeface="Garamond"/>
                <a:cs typeface="Garamond"/>
                <a:sym typeface="Garamond"/>
              </a:rPr>
              <a:t>SESSION 5</a:t>
            </a:r>
            <a:endParaRPr/>
          </a:p>
          <a:p>
            <a:pPr marL="0" marR="0" lvl="0" indent="0" algn="l" rtl="0">
              <a:lnSpc>
                <a:spcPct val="90000"/>
              </a:lnSpc>
              <a:spcBef>
                <a:spcPts val="0"/>
              </a:spcBef>
              <a:spcAft>
                <a:spcPts val="0"/>
              </a:spcAft>
              <a:buClr>
                <a:schemeClr val="accent1"/>
              </a:buClr>
              <a:buSzPts val="4400"/>
              <a:buFont typeface="Garamond"/>
              <a:buNone/>
            </a:pPr>
            <a:br>
              <a:rPr lang="en-US" sz="4400" b="1">
                <a:solidFill>
                  <a:schemeClr val="accent1"/>
                </a:solidFill>
                <a:latin typeface="Garamond"/>
                <a:ea typeface="Garamond"/>
                <a:cs typeface="Garamond"/>
                <a:sym typeface="Garamond"/>
              </a:rPr>
            </a:br>
            <a:r>
              <a:rPr lang="en-US" sz="5400" b="1">
                <a:solidFill>
                  <a:schemeClr val="accent1"/>
                </a:solidFill>
                <a:latin typeface="Garamond"/>
                <a:ea typeface="Garamond"/>
                <a:cs typeface="Garamond"/>
                <a:sym typeface="Garamond"/>
              </a:rPr>
              <a:t>Clôture du module</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4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Fin du module 6</a:t>
            </a:r>
            <a:endParaRPr/>
          </a:p>
        </p:txBody>
      </p:sp>
      <p:sp>
        <p:nvSpPr>
          <p:cNvPr id="1125" name="Google Shape;1125;p49"/>
          <p:cNvSpPr/>
          <p:nvPr/>
        </p:nvSpPr>
        <p:spPr>
          <a:xfrm>
            <a:off x="1384531" y="2419405"/>
            <a:ext cx="2821709" cy="2611120"/>
          </a:xfrm>
          <a:prstGeom prst="wedgeRoundRectCallout">
            <a:avLst>
              <a:gd name="adj1" fmla="val -62814"/>
              <a:gd name="adj2" fmla="val -19017"/>
              <a:gd name="adj3" fmla="val 16667"/>
            </a:avLst>
          </a:prstGeom>
          <a:solidFill>
            <a:srgbClr val="EDD5E4"/>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Revoir les objectifs d'apprentissage</a:t>
            </a:r>
            <a:endParaRPr sz="2400">
              <a:solidFill>
                <a:schemeClr val="dk1"/>
              </a:solidFill>
              <a:latin typeface="Arial"/>
              <a:ea typeface="Arial"/>
              <a:cs typeface="Arial"/>
              <a:sym typeface="Arial"/>
            </a:endParaRPr>
          </a:p>
        </p:txBody>
      </p:sp>
      <p:sp>
        <p:nvSpPr>
          <p:cNvPr id="1126" name="Google Shape;1126;p49"/>
          <p:cNvSpPr/>
          <p:nvPr/>
        </p:nvSpPr>
        <p:spPr>
          <a:xfrm>
            <a:off x="4828771" y="2419405"/>
            <a:ext cx="2821709" cy="2611120"/>
          </a:xfrm>
          <a:prstGeom prst="wedgeRoundRectCallout">
            <a:avLst>
              <a:gd name="adj1" fmla="val -19246"/>
              <a:gd name="adj2" fmla="val 59595"/>
              <a:gd name="adj3" fmla="val 16667"/>
            </a:avLst>
          </a:prstGeom>
          <a:solidFill>
            <a:srgbClr val="EDD5E4"/>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Réflexion et retour d'information </a:t>
            </a:r>
            <a:endParaRPr/>
          </a:p>
        </p:txBody>
      </p:sp>
      <p:sp>
        <p:nvSpPr>
          <p:cNvPr id="1127" name="Google Shape;1127;p49"/>
          <p:cNvSpPr/>
          <p:nvPr/>
        </p:nvSpPr>
        <p:spPr>
          <a:xfrm>
            <a:off x="8273011" y="2419405"/>
            <a:ext cx="2821709" cy="2611120"/>
          </a:xfrm>
          <a:prstGeom prst="wedgeRoundRectCallout">
            <a:avLst>
              <a:gd name="adj1" fmla="val 59608"/>
              <a:gd name="adj2" fmla="val -20186"/>
              <a:gd name="adj3" fmla="val 16667"/>
            </a:avLst>
          </a:prstGeom>
          <a:solidFill>
            <a:srgbClr val="EDD5E4"/>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Clôture</a:t>
            </a:r>
            <a:endParaRPr sz="2400">
              <a:solidFill>
                <a:schemeClr val="dk1"/>
              </a:solidFill>
              <a:latin typeface="Arial"/>
              <a:ea typeface="Arial"/>
              <a:cs typeface="Arial"/>
              <a:sym typeface="Arial"/>
            </a:endParaRPr>
          </a:p>
        </p:txBody>
      </p:sp>
      <p:grpSp>
        <p:nvGrpSpPr>
          <p:cNvPr id="1128" name="Google Shape;1128;p49"/>
          <p:cNvGrpSpPr/>
          <p:nvPr/>
        </p:nvGrpSpPr>
        <p:grpSpPr>
          <a:xfrm>
            <a:off x="9994118" y="33917"/>
            <a:ext cx="2057602" cy="1975956"/>
            <a:chOff x="9994118" y="33917"/>
            <a:chExt cx="2057602" cy="1975956"/>
          </a:xfrm>
        </p:grpSpPr>
        <p:sp>
          <p:nvSpPr>
            <p:cNvPr id="1129" name="Google Shape;1129;p49"/>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130" name="Google Shape;1130;p49"/>
            <p:cNvGrpSpPr/>
            <p:nvPr/>
          </p:nvGrpSpPr>
          <p:grpSpPr>
            <a:xfrm>
              <a:off x="10621771" y="762700"/>
              <a:ext cx="562136" cy="634675"/>
              <a:chOff x="760175" y="830142"/>
              <a:chExt cx="867619" cy="979579"/>
            </a:xfrm>
          </p:grpSpPr>
          <p:sp>
            <p:nvSpPr>
              <p:cNvPr id="1131" name="Google Shape;1131;p49"/>
              <p:cNvSpPr/>
              <p:nvPr/>
            </p:nvSpPr>
            <p:spPr>
              <a:xfrm>
                <a:off x="864636" y="830142"/>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accent1"/>
                    </a:solidFill>
                    <a:latin typeface="Arial"/>
                    <a:ea typeface="Arial"/>
                    <a:cs typeface="Arial"/>
                    <a:sym typeface="Arial"/>
                  </a:rPr>
                  <a:t>109</a:t>
                </a:r>
                <a:endParaRPr/>
              </a:p>
            </p:txBody>
          </p:sp>
          <p:sp>
            <p:nvSpPr>
              <p:cNvPr id="1132" name="Google Shape;1132;p49"/>
              <p:cNvSpPr/>
              <p:nvPr/>
            </p:nvSpPr>
            <p:spPr>
              <a:xfrm>
                <a:off x="760175" y="830144"/>
                <a:ext cx="149292" cy="97957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133" name="Google Shape;1133;p49"/>
            <p:cNvGrpSpPr/>
            <p:nvPr/>
          </p:nvGrpSpPr>
          <p:grpSpPr>
            <a:xfrm>
              <a:off x="11325415" y="762701"/>
              <a:ext cx="182192" cy="634674"/>
              <a:chOff x="2121762" y="2323619"/>
              <a:chExt cx="200378" cy="825210"/>
            </a:xfrm>
          </p:grpSpPr>
          <p:sp>
            <p:nvSpPr>
              <p:cNvPr id="1134" name="Google Shape;1134;p49"/>
              <p:cNvSpPr/>
              <p:nvPr/>
            </p:nvSpPr>
            <p:spPr>
              <a:xfrm>
                <a:off x="2121763" y="2323619"/>
                <a:ext cx="200377" cy="172739"/>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35" name="Google Shape;1135;p49"/>
              <p:cNvSpPr/>
              <p:nvPr/>
            </p:nvSpPr>
            <p:spPr>
              <a:xfrm>
                <a:off x="2121762" y="2496169"/>
                <a:ext cx="200377" cy="652660"/>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Récapitulatif</a:t>
            </a:r>
            <a:endParaRPr/>
          </a:p>
        </p:txBody>
      </p:sp>
      <p:sp>
        <p:nvSpPr>
          <p:cNvPr id="145" name="Google Shape;145;p5"/>
          <p:cNvSpPr/>
          <p:nvPr/>
        </p:nvSpPr>
        <p:spPr>
          <a:xfrm>
            <a:off x="7262445" y="1255930"/>
            <a:ext cx="4562761" cy="5453420"/>
          </a:xfrm>
          <a:prstGeom prst="roundRect">
            <a:avLst>
              <a:gd name="adj" fmla="val 16667"/>
            </a:avLst>
          </a:prstGeom>
          <a:solidFill>
            <a:srgbClr val="EDD5E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chemeClr val="dk1"/>
                </a:solidFill>
                <a:latin typeface="Arial"/>
                <a:ea typeface="Arial"/>
                <a:cs typeface="Arial"/>
                <a:sym typeface="Arial"/>
              </a:rPr>
              <a:t>Mots croisés </a:t>
            </a:r>
            <a:endParaRPr/>
          </a:p>
          <a:p>
            <a:pPr marL="342900" marR="0" lvl="0" indent="-241300" algn="l" rtl="0">
              <a:spcBef>
                <a:spcPts val="0"/>
              </a:spcBef>
              <a:spcAft>
                <a:spcPts val="0"/>
              </a:spcAft>
              <a:buClr>
                <a:schemeClr val="dk1"/>
              </a:buClr>
              <a:buSzPts val="1600"/>
              <a:buFont typeface="Calibri"/>
              <a:buNone/>
            </a:pP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REGARDER, ______, LIER</a:t>
            </a: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Lorsqu'une personne souffre d'une maladie ou d'un trouble de la santé mentale, elle peut avoir besoin d'un soutien ______.</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Comment établir un plan  de sécurité avec un plan de  ______  pour les jeunes enfants</a:t>
            </a: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Un plan de sécurité est créé ______ avec l'enfant.</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C'est l'une des raisons pour lesquelles il faut assurer des soins de santé en temps utile aux enfants survivants de violences sexuelles : ______ de grossesse ou de MST</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Besoins en matière de santé physique, de santé  ______  et de santé sexuelle et reproductive</a:t>
            </a:r>
            <a:endParaRPr/>
          </a:p>
        </p:txBody>
      </p:sp>
      <p:pic>
        <p:nvPicPr>
          <p:cNvPr id="3" name="Picture 2">
            <a:extLst>
              <a:ext uri="{FF2B5EF4-FFF2-40B4-BE49-F238E27FC236}">
                <a16:creationId xmlns:a16="http://schemas.microsoft.com/office/drawing/2014/main" id="{10A23A01-4606-9163-6537-67E416C23E8F}"/>
              </a:ext>
            </a:extLst>
          </p:cNvPr>
          <p:cNvPicPr>
            <a:picLocks noChangeAspect="1"/>
          </p:cNvPicPr>
          <p:nvPr/>
        </p:nvPicPr>
        <p:blipFill>
          <a:blip r:embed="rId3"/>
          <a:stretch>
            <a:fillRect/>
          </a:stretch>
        </p:blipFill>
        <p:spPr>
          <a:xfrm>
            <a:off x="258188" y="1055852"/>
            <a:ext cx="6843160" cy="521747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1141" name="Google Shape;1141;p5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BE" dirty="0" err="1">
                <a:effectLst/>
                <a:ea typeface="Calibri" panose="020F0502020204030204" pitchFamily="34" charset="0"/>
              </a:rPr>
              <a:t>Autosoin</a:t>
            </a:r>
            <a:endParaRPr dirty="0"/>
          </a:p>
        </p:txBody>
      </p:sp>
      <p:sp>
        <p:nvSpPr>
          <p:cNvPr id="1142" name="Google Shape;1142;p50"/>
          <p:cNvSpPr txBox="1"/>
          <p:nvPr/>
        </p:nvSpPr>
        <p:spPr>
          <a:xfrm>
            <a:off x="8647545" y="3437143"/>
            <a:ext cx="2072639" cy="428259"/>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chemeClr val="lt1"/>
              </a:buClr>
              <a:buSzPts val="2200"/>
              <a:buFont typeface="Helvetica Neue"/>
              <a:buNone/>
            </a:pPr>
            <a:r>
              <a:rPr lang="en-US" sz="2200" b="1">
                <a:solidFill>
                  <a:schemeClr val="lt1"/>
                </a:solidFill>
                <a:latin typeface="Helvetica Neue"/>
                <a:ea typeface="Helvetica Neue"/>
                <a:cs typeface="Helvetica Neue"/>
                <a:sym typeface="Helvetica Neue"/>
              </a:rPr>
              <a:t>Fermeture</a:t>
            </a:r>
            <a:endParaRPr sz="1800">
              <a:solidFill>
                <a:schemeClr val="dk1"/>
              </a:solidFill>
              <a:latin typeface="Calibri"/>
              <a:ea typeface="Calibri"/>
              <a:cs typeface="Calibri"/>
              <a:sym typeface="Calibri"/>
            </a:endParaRPr>
          </a:p>
        </p:txBody>
      </p:sp>
      <p:sp>
        <p:nvSpPr>
          <p:cNvPr id="1143" name="Google Shape;1143;p50"/>
          <p:cNvSpPr/>
          <p:nvPr/>
        </p:nvSpPr>
        <p:spPr>
          <a:xfrm>
            <a:off x="4674820" y="2453495"/>
            <a:ext cx="2842360" cy="2539419"/>
          </a:xfrm>
          <a:prstGeom prst="hear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44" name="Google Shape;1144;p50"/>
          <p:cNvSpPr/>
          <p:nvPr/>
        </p:nvSpPr>
        <p:spPr>
          <a:xfrm rot="10800000">
            <a:off x="5628782" y="3499014"/>
            <a:ext cx="934434" cy="752350"/>
          </a:xfrm>
          <a:prstGeom prst="blockArc">
            <a:avLst>
              <a:gd name="adj1" fmla="val 10800000"/>
              <a:gd name="adj2" fmla="val 0"/>
              <a:gd name="adj3" fmla="val 25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Récapitulatif</a:t>
            </a:r>
            <a:endParaRPr/>
          </a:p>
        </p:txBody>
      </p:sp>
      <p:sp>
        <p:nvSpPr>
          <p:cNvPr id="153" name="Google Shape;153;p6"/>
          <p:cNvSpPr/>
          <p:nvPr/>
        </p:nvSpPr>
        <p:spPr>
          <a:xfrm>
            <a:off x="7262445" y="1255930"/>
            <a:ext cx="4562761" cy="5453420"/>
          </a:xfrm>
          <a:prstGeom prst="roundRect">
            <a:avLst>
              <a:gd name="adj" fmla="val 16667"/>
            </a:avLst>
          </a:prstGeom>
          <a:solidFill>
            <a:srgbClr val="EDD5E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chemeClr val="dk1"/>
                </a:solidFill>
                <a:latin typeface="Arial"/>
                <a:ea typeface="Arial"/>
                <a:cs typeface="Arial"/>
                <a:sym typeface="Arial"/>
              </a:rPr>
              <a:t>Mots croisés </a:t>
            </a:r>
            <a:endParaRPr/>
          </a:p>
          <a:p>
            <a:pPr marL="342900" marR="0" lvl="0" indent="-241300" algn="l" rtl="0">
              <a:spcBef>
                <a:spcPts val="0"/>
              </a:spcBef>
              <a:spcAft>
                <a:spcPts val="0"/>
              </a:spcAft>
              <a:buClr>
                <a:schemeClr val="dk1"/>
              </a:buClr>
              <a:buSzPts val="1600"/>
              <a:buFont typeface="Calibri"/>
              <a:buNone/>
            </a:pP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REGARDER, ______, LIER</a:t>
            </a: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Lorsqu'une personne souffre d'une maladie ou d'un trouble de la santé mentale, elle peut avoir besoin d'un soutien ______.</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Comment établir un plan  de sécurité avec un plan de  ______  pour les jeunes enfants</a:t>
            </a:r>
            <a:endParaRPr sz="16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Un plan de sécurité est créé ______ avec l'enfant.</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C'est l'une des raisons pour lesquelles il faut assurer des soins de santé en temps utile aux enfants survivants de violences sexuelles : ______ de grossesse ou de MST</a:t>
            </a:r>
            <a:endParaRPr/>
          </a:p>
          <a:p>
            <a:pPr marL="342900" marR="0" lvl="0" indent="-342900" algn="l" rtl="0">
              <a:spcBef>
                <a:spcPts val="0"/>
              </a:spcBef>
              <a:spcAft>
                <a:spcPts val="0"/>
              </a:spcAft>
              <a:buClr>
                <a:schemeClr val="dk1"/>
              </a:buClr>
              <a:buSzPts val="1600"/>
              <a:buFont typeface="Calibri"/>
              <a:buAutoNum type="arabicPeriod"/>
            </a:pPr>
            <a:r>
              <a:rPr lang="en-US" sz="1600">
                <a:solidFill>
                  <a:schemeClr val="dk1"/>
                </a:solidFill>
                <a:latin typeface="Arial"/>
                <a:ea typeface="Arial"/>
                <a:cs typeface="Arial"/>
                <a:sym typeface="Arial"/>
              </a:rPr>
              <a:t>Besoins en matière de santé physique, de ______ santé et de santé sexuelle et reproductive</a:t>
            </a:r>
            <a:endParaRPr/>
          </a:p>
        </p:txBody>
      </p:sp>
      <p:pic>
        <p:nvPicPr>
          <p:cNvPr id="3" name="Picture 2">
            <a:extLst>
              <a:ext uri="{FF2B5EF4-FFF2-40B4-BE49-F238E27FC236}">
                <a16:creationId xmlns:a16="http://schemas.microsoft.com/office/drawing/2014/main" id="{994F6C5F-76F8-EB1A-E0B4-D67FDB77B1ED}"/>
              </a:ext>
            </a:extLst>
          </p:cNvPr>
          <p:cNvPicPr>
            <a:picLocks noChangeAspect="1"/>
          </p:cNvPicPr>
          <p:nvPr/>
        </p:nvPicPr>
        <p:blipFill>
          <a:blip r:embed="rId3"/>
          <a:stretch>
            <a:fillRect/>
          </a:stretch>
        </p:blipFill>
        <p:spPr>
          <a:xfrm>
            <a:off x="366794" y="1047135"/>
            <a:ext cx="6663860" cy="519880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7"/>
          <p:cNvSpPr txBox="1">
            <a:spLocks noGrp="1"/>
          </p:cNvSpPr>
          <p:nvPr>
            <p:ph type="title"/>
          </p:nvPr>
        </p:nvSpPr>
        <p:spPr>
          <a:xfrm>
            <a:off x="220337" y="131654"/>
            <a:ext cx="11751325"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2800"/>
              <a:buFont typeface="Arial"/>
              <a:buNone/>
            </a:pPr>
            <a:r>
              <a:rPr lang="en-US" sz="2800"/>
              <a:t>Processus de gestion des cas</a:t>
            </a:r>
            <a:endParaRPr sz="2800"/>
          </a:p>
        </p:txBody>
      </p:sp>
      <p:sp>
        <p:nvSpPr>
          <p:cNvPr id="161" name="Google Shape;161;p7"/>
          <p:cNvSpPr/>
          <p:nvPr/>
        </p:nvSpPr>
        <p:spPr>
          <a:xfrm>
            <a:off x="838200" y="1603482"/>
            <a:ext cx="3249708" cy="1947316"/>
          </a:xfrm>
          <a:prstGeom prst="roundRect">
            <a:avLst>
              <a:gd name="adj" fmla="val 10821"/>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Identifier les </a:t>
            </a:r>
            <a:r>
              <a:rPr lang="en-US" sz="1800">
                <a:solidFill>
                  <a:schemeClr val="lt1"/>
                </a:solidFill>
                <a:latin typeface="Arial"/>
                <a:ea typeface="Arial"/>
                <a:cs typeface="Arial"/>
                <a:sym typeface="Arial"/>
              </a:rPr>
              <a:t>enfants vulnérables et les enregistrer selon les critères d'éligibilité.</a:t>
            </a:r>
            <a:endParaRPr/>
          </a:p>
        </p:txBody>
      </p:sp>
      <p:sp>
        <p:nvSpPr>
          <p:cNvPr id="162" name="Google Shape;162;p7"/>
          <p:cNvSpPr/>
          <p:nvPr/>
        </p:nvSpPr>
        <p:spPr>
          <a:xfrm>
            <a:off x="450376" y="1397374"/>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1</a:t>
            </a:r>
            <a:endParaRPr/>
          </a:p>
        </p:txBody>
      </p:sp>
      <p:sp>
        <p:nvSpPr>
          <p:cNvPr id="163" name="Google Shape;163;p7"/>
          <p:cNvSpPr/>
          <p:nvPr/>
        </p:nvSpPr>
        <p:spPr>
          <a:xfrm>
            <a:off x="4740457" y="1603482"/>
            <a:ext cx="3249708" cy="1947316"/>
          </a:xfrm>
          <a:prstGeom prst="roundRect">
            <a:avLst>
              <a:gd name="adj" fmla="val 10821"/>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Évaluer les </a:t>
            </a:r>
            <a:r>
              <a:rPr lang="en-US" sz="1800">
                <a:solidFill>
                  <a:schemeClr val="dk1"/>
                </a:solidFill>
                <a:latin typeface="Arial"/>
                <a:ea typeface="Arial"/>
                <a:cs typeface="Arial"/>
                <a:sym typeface="Arial"/>
              </a:rPr>
              <a:t>besoins et les forces de l'enfant et de sa famille</a:t>
            </a:r>
            <a:endParaRPr/>
          </a:p>
        </p:txBody>
      </p:sp>
      <p:sp>
        <p:nvSpPr>
          <p:cNvPr id="164" name="Google Shape;164;p7"/>
          <p:cNvSpPr/>
          <p:nvPr/>
        </p:nvSpPr>
        <p:spPr>
          <a:xfrm>
            <a:off x="4352633" y="1397374"/>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2</a:t>
            </a:r>
            <a:endParaRPr/>
          </a:p>
        </p:txBody>
      </p:sp>
      <p:sp>
        <p:nvSpPr>
          <p:cNvPr id="165" name="Google Shape;165;p7"/>
          <p:cNvSpPr/>
          <p:nvPr/>
        </p:nvSpPr>
        <p:spPr>
          <a:xfrm>
            <a:off x="8501188" y="1603482"/>
            <a:ext cx="3249708" cy="1947316"/>
          </a:xfrm>
          <a:prstGeom prst="roundRect">
            <a:avLst>
              <a:gd name="adj" fmla="val 10821"/>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dk1"/>
                </a:solidFill>
                <a:latin typeface="Arial"/>
                <a:ea typeface="Arial"/>
                <a:cs typeface="Arial"/>
                <a:sym typeface="Arial"/>
              </a:rPr>
              <a:t>Élaborer un </a:t>
            </a:r>
            <a:r>
              <a:rPr lang="en-US" sz="1800" b="1">
                <a:solidFill>
                  <a:schemeClr val="dk1"/>
                </a:solidFill>
                <a:latin typeface="Arial"/>
                <a:ea typeface="Arial"/>
                <a:cs typeface="Arial"/>
                <a:sym typeface="Arial"/>
              </a:rPr>
              <a:t>plan d'action </a:t>
            </a:r>
            <a:r>
              <a:rPr lang="en-US" sz="1800">
                <a:solidFill>
                  <a:schemeClr val="dk1"/>
                </a:solidFill>
                <a:latin typeface="Arial"/>
                <a:ea typeface="Arial"/>
                <a:cs typeface="Arial"/>
                <a:sym typeface="Arial"/>
              </a:rPr>
              <a:t>individuel pour l'enfant répondant aux besoins identifiés. Définir des actions limitées dans le temps et des objectifs mesurables</a:t>
            </a:r>
            <a:endParaRPr/>
          </a:p>
        </p:txBody>
      </p:sp>
      <p:sp>
        <p:nvSpPr>
          <p:cNvPr id="166" name="Google Shape;166;p7"/>
          <p:cNvSpPr/>
          <p:nvPr/>
        </p:nvSpPr>
        <p:spPr>
          <a:xfrm>
            <a:off x="8113364" y="1397374"/>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3</a:t>
            </a:r>
            <a:endParaRPr/>
          </a:p>
        </p:txBody>
      </p:sp>
      <p:sp>
        <p:nvSpPr>
          <p:cNvPr id="167" name="Google Shape;167;p7"/>
          <p:cNvSpPr/>
          <p:nvPr/>
        </p:nvSpPr>
        <p:spPr>
          <a:xfrm>
            <a:off x="838200" y="3896005"/>
            <a:ext cx="3249708" cy="2133121"/>
          </a:xfrm>
          <a:prstGeom prst="roundRect">
            <a:avLst>
              <a:gd name="adj" fmla="val 10821"/>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Fermer le dossier</a:t>
            </a:r>
            <a:endParaRPr/>
          </a:p>
        </p:txBody>
      </p:sp>
      <p:sp>
        <p:nvSpPr>
          <p:cNvPr id="168" name="Google Shape;168;p7"/>
          <p:cNvSpPr/>
          <p:nvPr/>
        </p:nvSpPr>
        <p:spPr>
          <a:xfrm>
            <a:off x="450376" y="3689898"/>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6</a:t>
            </a:r>
            <a:endParaRPr/>
          </a:p>
        </p:txBody>
      </p:sp>
      <p:sp>
        <p:nvSpPr>
          <p:cNvPr id="169" name="Google Shape;169;p7"/>
          <p:cNvSpPr/>
          <p:nvPr/>
        </p:nvSpPr>
        <p:spPr>
          <a:xfrm>
            <a:off x="4740457" y="3896005"/>
            <a:ext cx="3249708" cy="2133121"/>
          </a:xfrm>
          <a:prstGeom prst="roundRect">
            <a:avLst>
              <a:gd name="adj" fmla="val 10821"/>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dirty="0" err="1">
                <a:solidFill>
                  <a:schemeClr val="dk1"/>
                </a:solidFill>
                <a:latin typeface="Arial"/>
                <a:ea typeface="Arial"/>
                <a:cs typeface="Arial"/>
                <a:sym typeface="Arial"/>
              </a:rPr>
              <a:t>Suivi</a:t>
            </a:r>
            <a:r>
              <a:rPr lang="en-US" sz="1800" b="1" dirty="0">
                <a:solidFill>
                  <a:schemeClr val="dk1"/>
                </a:solidFill>
                <a:latin typeface="Arial"/>
                <a:ea typeface="Arial"/>
                <a:cs typeface="Arial"/>
                <a:sym typeface="Arial"/>
              </a:rPr>
              <a:t> et revue</a:t>
            </a:r>
            <a:endParaRPr dirty="0"/>
          </a:p>
        </p:txBody>
      </p:sp>
      <p:sp>
        <p:nvSpPr>
          <p:cNvPr id="170" name="Google Shape;170;p7"/>
          <p:cNvSpPr/>
          <p:nvPr/>
        </p:nvSpPr>
        <p:spPr>
          <a:xfrm>
            <a:off x="4352633" y="3689898"/>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5</a:t>
            </a:r>
            <a:endParaRPr/>
          </a:p>
        </p:txBody>
      </p:sp>
      <p:sp>
        <p:nvSpPr>
          <p:cNvPr id="171" name="Google Shape;171;p7"/>
          <p:cNvSpPr/>
          <p:nvPr/>
        </p:nvSpPr>
        <p:spPr>
          <a:xfrm>
            <a:off x="8501188" y="3896005"/>
            <a:ext cx="3249708" cy="2133121"/>
          </a:xfrm>
          <a:prstGeom prst="roundRect">
            <a:avLst>
              <a:gd name="adj" fmla="val 10821"/>
            </a:avLst>
          </a:prstGeom>
          <a:solidFill>
            <a:srgbClr val="EDD5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Mettre en œuvre le </a:t>
            </a:r>
            <a:r>
              <a:rPr lang="en-US" sz="1800">
                <a:solidFill>
                  <a:schemeClr val="dk1"/>
                </a:solidFill>
                <a:latin typeface="Arial"/>
                <a:ea typeface="Arial"/>
                <a:cs typeface="Arial"/>
                <a:sym typeface="Arial"/>
              </a:rPr>
              <a:t>plan d'action, y compris le soutien direct et l'aiguillage.</a:t>
            </a:r>
            <a:endParaRPr/>
          </a:p>
        </p:txBody>
      </p:sp>
      <p:sp>
        <p:nvSpPr>
          <p:cNvPr id="172" name="Google Shape;172;p7"/>
          <p:cNvSpPr/>
          <p:nvPr/>
        </p:nvSpPr>
        <p:spPr>
          <a:xfrm>
            <a:off x="8113364" y="3689898"/>
            <a:ext cx="557717" cy="557717"/>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4</a:t>
            </a:r>
            <a:endParaRPr/>
          </a:p>
        </p:txBody>
      </p:sp>
      <p:cxnSp>
        <p:nvCxnSpPr>
          <p:cNvPr id="173" name="Google Shape;173;p7"/>
          <p:cNvCxnSpPr>
            <a:stCxn id="161" idx="3"/>
            <a:endCxn id="163" idx="1"/>
          </p:cNvCxnSpPr>
          <p:nvPr/>
        </p:nvCxnSpPr>
        <p:spPr>
          <a:xfrm>
            <a:off x="4087908" y="2577140"/>
            <a:ext cx="652500"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174" name="Google Shape;174;p7"/>
          <p:cNvCxnSpPr>
            <a:stCxn id="163" idx="3"/>
            <a:endCxn id="165" idx="1"/>
          </p:cNvCxnSpPr>
          <p:nvPr/>
        </p:nvCxnSpPr>
        <p:spPr>
          <a:xfrm>
            <a:off x="7990165" y="2577140"/>
            <a:ext cx="510900"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175" name="Google Shape;175;p7"/>
          <p:cNvCxnSpPr>
            <a:stCxn id="165" idx="2"/>
            <a:endCxn id="171" idx="0"/>
          </p:cNvCxnSpPr>
          <p:nvPr/>
        </p:nvCxnSpPr>
        <p:spPr>
          <a:xfrm>
            <a:off x="10126042" y="3550798"/>
            <a:ext cx="0" cy="345300"/>
          </a:xfrm>
          <a:prstGeom prst="straightConnector1">
            <a:avLst/>
          </a:prstGeom>
          <a:noFill/>
          <a:ln w="38100" cap="flat" cmpd="sng">
            <a:solidFill>
              <a:schemeClr val="accent1"/>
            </a:solidFill>
            <a:prstDash val="solid"/>
            <a:miter lim="800000"/>
            <a:headEnd type="none" w="sm" len="sm"/>
            <a:tailEnd type="triangle" w="med" len="med"/>
          </a:ln>
        </p:spPr>
      </p:cxnSp>
      <p:cxnSp>
        <p:nvCxnSpPr>
          <p:cNvPr id="176" name="Google Shape;176;p7"/>
          <p:cNvCxnSpPr>
            <a:stCxn id="171" idx="1"/>
            <a:endCxn id="169" idx="3"/>
          </p:cNvCxnSpPr>
          <p:nvPr/>
        </p:nvCxnSpPr>
        <p:spPr>
          <a:xfrm rot="10800000">
            <a:off x="7990288" y="4962566"/>
            <a:ext cx="510900"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177" name="Google Shape;177;p7"/>
          <p:cNvCxnSpPr>
            <a:stCxn id="169" idx="1"/>
            <a:endCxn id="167" idx="3"/>
          </p:cNvCxnSpPr>
          <p:nvPr/>
        </p:nvCxnSpPr>
        <p:spPr>
          <a:xfrm rot="10800000">
            <a:off x="4087957" y="4962566"/>
            <a:ext cx="652500" cy="0"/>
          </a:xfrm>
          <a:prstGeom prst="straightConnector1">
            <a:avLst/>
          </a:prstGeom>
          <a:noFill/>
          <a:ln w="38100" cap="flat" cmpd="sng">
            <a:solidFill>
              <a:schemeClr val="accent1"/>
            </a:solidFill>
            <a:prstDash val="solid"/>
            <a:miter lim="800000"/>
            <a:headEnd type="none" w="sm" len="sm"/>
            <a:tailEnd type="triangle" w="med" len="med"/>
          </a:ln>
        </p:spPr>
      </p:cxnSp>
      <p:cxnSp>
        <p:nvCxnSpPr>
          <p:cNvPr id="178" name="Google Shape;178;p7"/>
          <p:cNvCxnSpPr>
            <a:stCxn id="169" idx="0"/>
            <a:endCxn id="163" idx="2"/>
          </p:cNvCxnSpPr>
          <p:nvPr/>
        </p:nvCxnSpPr>
        <p:spPr>
          <a:xfrm rot="10800000">
            <a:off x="6365311" y="3550705"/>
            <a:ext cx="0" cy="345300"/>
          </a:xfrm>
          <a:prstGeom prst="straightConnector1">
            <a:avLst/>
          </a:prstGeom>
          <a:noFill/>
          <a:ln w="38100" cap="flat" cmpd="sng">
            <a:solidFill>
              <a:schemeClr val="accent1"/>
            </a:solidFill>
            <a:prstDash val="dot"/>
            <a:miter lim="800000"/>
            <a:headEnd type="none" w="sm" len="sm"/>
            <a:tailEnd type="triangle" w="med" len="med"/>
          </a:ln>
        </p:spPr>
      </p:cxnSp>
      <p:cxnSp>
        <p:nvCxnSpPr>
          <p:cNvPr id="179" name="Google Shape;179;p7"/>
          <p:cNvCxnSpPr>
            <a:stCxn id="169" idx="0"/>
          </p:cNvCxnSpPr>
          <p:nvPr/>
        </p:nvCxnSpPr>
        <p:spPr>
          <a:xfrm rot="10800000" flipH="1">
            <a:off x="6365311" y="3428905"/>
            <a:ext cx="2136000" cy="467100"/>
          </a:xfrm>
          <a:prstGeom prst="straightConnector1">
            <a:avLst/>
          </a:prstGeom>
          <a:noFill/>
          <a:ln w="38100" cap="flat" cmpd="sng">
            <a:solidFill>
              <a:schemeClr val="accent1"/>
            </a:solidFill>
            <a:prstDash val="dot"/>
            <a:miter lim="800000"/>
            <a:headEnd type="none" w="sm" len="sm"/>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a:t>Objectifs d'apprentissage</a:t>
            </a:r>
            <a:endParaRPr/>
          </a:p>
        </p:txBody>
      </p:sp>
      <p:sp>
        <p:nvSpPr>
          <p:cNvPr id="186" name="Google Shape;186;p8"/>
          <p:cNvSpPr txBox="1"/>
          <p:nvPr/>
        </p:nvSpPr>
        <p:spPr>
          <a:xfrm>
            <a:off x="3432674" y="3603539"/>
            <a:ext cx="2193858"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Comparer et contraster les différents signes d'abus</a:t>
            </a:r>
            <a:endParaRPr sz="2400">
              <a:solidFill>
                <a:schemeClr val="dk1"/>
              </a:solidFill>
              <a:latin typeface="Arial"/>
              <a:ea typeface="Arial"/>
              <a:cs typeface="Arial"/>
              <a:sym typeface="Arial"/>
            </a:endParaRPr>
          </a:p>
        </p:txBody>
      </p:sp>
      <p:sp>
        <p:nvSpPr>
          <p:cNvPr id="187" name="Google Shape;187;p8"/>
          <p:cNvSpPr txBox="1"/>
          <p:nvPr/>
        </p:nvSpPr>
        <p:spPr>
          <a:xfrm>
            <a:off x="661813" y="3603539"/>
            <a:ext cx="2352727"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Cartographier les sources d'identification </a:t>
            </a:r>
            <a:endParaRPr sz="2400">
              <a:solidFill>
                <a:schemeClr val="dk1"/>
              </a:solidFill>
              <a:latin typeface="Arial"/>
              <a:ea typeface="Arial"/>
              <a:cs typeface="Arial"/>
              <a:sym typeface="Arial"/>
            </a:endParaRPr>
          </a:p>
        </p:txBody>
      </p:sp>
      <p:sp>
        <p:nvSpPr>
          <p:cNvPr id="188" name="Google Shape;188;p8"/>
          <p:cNvSpPr txBox="1"/>
          <p:nvPr/>
        </p:nvSpPr>
        <p:spPr>
          <a:xfrm>
            <a:off x="8924074" y="3603539"/>
            <a:ext cx="2508739" cy="19389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Démontrer comment obtenir le consentement et comment enregistrer le cas d'un enfant.</a:t>
            </a:r>
            <a:endParaRPr sz="1800">
              <a:solidFill>
                <a:schemeClr val="dk1"/>
              </a:solidFill>
              <a:latin typeface="Arial"/>
              <a:ea typeface="Arial"/>
              <a:cs typeface="Arial"/>
              <a:sym typeface="Arial"/>
            </a:endParaRPr>
          </a:p>
        </p:txBody>
      </p:sp>
      <p:grpSp>
        <p:nvGrpSpPr>
          <p:cNvPr id="189" name="Google Shape;189;p8"/>
          <p:cNvGrpSpPr/>
          <p:nvPr/>
        </p:nvGrpSpPr>
        <p:grpSpPr>
          <a:xfrm>
            <a:off x="9580256" y="2201844"/>
            <a:ext cx="1196375" cy="868968"/>
            <a:chOff x="6878053" y="1156317"/>
            <a:chExt cx="1431178" cy="1039513"/>
          </a:xfrm>
        </p:grpSpPr>
        <p:grpSp>
          <p:nvGrpSpPr>
            <p:cNvPr id="190" name="Google Shape;190;p8"/>
            <p:cNvGrpSpPr/>
            <p:nvPr/>
          </p:nvGrpSpPr>
          <p:grpSpPr>
            <a:xfrm>
              <a:off x="7672978" y="1156317"/>
              <a:ext cx="412941" cy="436880"/>
              <a:chOff x="243840" y="1676400"/>
              <a:chExt cx="701040" cy="741680"/>
            </a:xfrm>
          </p:grpSpPr>
          <p:sp>
            <p:nvSpPr>
              <p:cNvPr id="191" name="Google Shape;191;p8"/>
              <p:cNvSpPr/>
              <p:nvPr/>
            </p:nvSpPr>
            <p:spPr>
              <a:xfrm>
                <a:off x="243840" y="1676400"/>
                <a:ext cx="116839" cy="7416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192" name="Google Shape;192;p8"/>
              <p:cNvSpPr/>
              <p:nvPr/>
            </p:nvSpPr>
            <p:spPr>
              <a:xfrm>
                <a:off x="314960" y="1676400"/>
                <a:ext cx="629920" cy="4368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sp>
          <p:nvSpPr>
            <p:cNvPr id="193" name="Google Shape;193;p8"/>
            <p:cNvSpPr/>
            <p:nvPr/>
          </p:nvSpPr>
          <p:spPr>
            <a:xfrm>
              <a:off x="7120511" y="1517650"/>
              <a:ext cx="1188720" cy="67818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194" name="Google Shape;194;p8"/>
            <p:cNvSpPr/>
            <p:nvPr/>
          </p:nvSpPr>
          <p:spPr>
            <a:xfrm>
              <a:off x="6878053" y="1727035"/>
              <a:ext cx="821708" cy="468795"/>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grpSp>
        <p:nvGrpSpPr>
          <p:cNvPr id="195" name="Google Shape;195;p8"/>
          <p:cNvGrpSpPr/>
          <p:nvPr/>
        </p:nvGrpSpPr>
        <p:grpSpPr>
          <a:xfrm>
            <a:off x="1173670" y="2201844"/>
            <a:ext cx="1196375" cy="868968"/>
            <a:chOff x="6878053" y="1156317"/>
            <a:chExt cx="1431178" cy="1039513"/>
          </a:xfrm>
        </p:grpSpPr>
        <p:grpSp>
          <p:nvGrpSpPr>
            <p:cNvPr id="196" name="Google Shape;196;p8"/>
            <p:cNvGrpSpPr/>
            <p:nvPr/>
          </p:nvGrpSpPr>
          <p:grpSpPr>
            <a:xfrm>
              <a:off x="7672978" y="1156317"/>
              <a:ext cx="412941" cy="436880"/>
              <a:chOff x="243840" y="1676400"/>
              <a:chExt cx="701040" cy="741680"/>
            </a:xfrm>
          </p:grpSpPr>
          <p:sp>
            <p:nvSpPr>
              <p:cNvPr id="197" name="Google Shape;197;p8"/>
              <p:cNvSpPr/>
              <p:nvPr/>
            </p:nvSpPr>
            <p:spPr>
              <a:xfrm>
                <a:off x="243840" y="1676400"/>
                <a:ext cx="116839" cy="7416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198" name="Google Shape;198;p8"/>
              <p:cNvSpPr/>
              <p:nvPr/>
            </p:nvSpPr>
            <p:spPr>
              <a:xfrm>
                <a:off x="314960" y="1676400"/>
                <a:ext cx="629920" cy="4368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sp>
          <p:nvSpPr>
            <p:cNvPr id="199" name="Google Shape;199;p8"/>
            <p:cNvSpPr/>
            <p:nvPr/>
          </p:nvSpPr>
          <p:spPr>
            <a:xfrm>
              <a:off x="7120511" y="1517650"/>
              <a:ext cx="1188720" cy="67818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200" name="Google Shape;200;p8"/>
            <p:cNvSpPr/>
            <p:nvPr/>
          </p:nvSpPr>
          <p:spPr>
            <a:xfrm>
              <a:off x="6878053" y="1727035"/>
              <a:ext cx="821708" cy="468795"/>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grpSp>
        <p:nvGrpSpPr>
          <p:cNvPr id="201" name="Google Shape;201;p8"/>
          <p:cNvGrpSpPr/>
          <p:nvPr/>
        </p:nvGrpSpPr>
        <p:grpSpPr>
          <a:xfrm>
            <a:off x="3842707" y="2201844"/>
            <a:ext cx="1196375" cy="868968"/>
            <a:chOff x="6878053" y="1156317"/>
            <a:chExt cx="1431178" cy="1039513"/>
          </a:xfrm>
        </p:grpSpPr>
        <p:grpSp>
          <p:nvGrpSpPr>
            <p:cNvPr id="202" name="Google Shape;202;p8"/>
            <p:cNvGrpSpPr/>
            <p:nvPr/>
          </p:nvGrpSpPr>
          <p:grpSpPr>
            <a:xfrm>
              <a:off x="7672978" y="1156317"/>
              <a:ext cx="412941" cy="436880"/>
              <a:chOff x="243840" y="1676400"/>
              <a:chExt cx="701040" cy="741680"/>
            </a:xfrm>
          </p:grpSpPr>
          <p:sp>
            <p:nvSpPr>
              <p:cNvPr id="203" name="Google Shape;203;p8"/>
              <p:cNvSpPr/>
              <p:nvPr/>
            </p:nvSpPr>
            <p:spPr>
              <a:xfrm>
                <a:off x="243840" y="1676400"/>
                <a:ext cx="116839" cy="7416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204" name="Google Shape;204;p8"/>
              <p:cNvSpPr/>
              <p:nvPr/>
            </p:nvSpPr>
            <p:spPr>
              <a:xfrm>
                <a:off x="314960" y="1676400"/>
                <a:ext cx="629920" cy="4368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sp>
          <p:nvSpPr>
            <p:cNvPr id="205" name="Google Shape;205;p8"/>
            <p:cNvSpPr/>
            <p:nvPr/>
          </p:nvSpPr>
          <p:spPr>
            <a:xfrm>
              <a:off x="7120511" y="1517650"/>
              <a:ext cx="1188720" cy="67818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206" name="Google Shape;206;p8"/>
            <p:cNvSpPr/>
            <p:nvPr/>
          </p:nvSpPr>
          <p:spPr>
            <a:xfrm>
              <a:off x="6878053" y="1727035"/>
              <a:ext cx="821708" cy="468795"/>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sp>
        <p:nvSpPr>
          <p:cNvPr id="207" name="Google Shape;207;p8"/>
          <p:cNvSpPr txBox="1"/>
          <p:nvPr/>
        </p:nvSpPr>
        <p:spPr>
          <a:xfrm>
            <a:off x="6116439" y="3603539"/>
            <a:ext cx="2508739"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Liste des critères d'enregistrement et des critères de priorisation</a:t>
            </a:r>
            <a:endParaRPr sz="2400">
              <a:solidFill>
                <a:schemeClr val="dk1"/>
              </a:solidFill>
              <a:latin typeface="Arial"/>
              <a:ea typeface="Arial"/>
              <a:cs typeface="Arial"/>
              <a:sym typeface="Arial"/>
            </a:endParaRPr>
          </a:p>
        </p:txBody>
      </p:sp>
      <p:grpSp>
        <p:nvGrpSpPr>
          <p:cNvPr id="208" name="Google Shape;208;p8"/>
          <p:cNvGrpSpPr/>
          <p:nvPr/>
        </p:nvGrpSpPr>
        <p:grpSpPr>
          <a:xfrm>
            <a:off x="6683913" y="2201844"/>
            <a:ext cx="1196375" cy="868968"/>
            <a:chOff x="6878053" y="1156317"/>
            <a:chExt cx="1431178" cy="1039513"/>
          </a:xfrm>
        </p:grpSpPr>
        <p:grpSp>
          <p:nvGrpSpPr>
            <p:cNvPr id="209" name="Google Shape;209;p8"/>
            <p:cNvGrpSpPr/>
            <p:nvPr/>
          </p:nvGrpSpPr>
          <p:grpSpPr>
            <a:xfrm>
              <a:off x="7672978" y="1156317"/>
              <a:ext cx="412941" cy="436880"/>
              <a:chOff x="243840" y="1676400"/>
              <a:chExt cx="701040" cy="741680"/>
            </a:xfrm>
          </p:grpSpPr>
          <p:sp>
            <p:nvSpPr>
              <p:cNvPr id="210" name="Google Shape;210;p8"/>
              <p:cNvSpPr/>
              <p:nvPr/>
            </p:nvSpPr>
            <p:spPr>
              <a:xfrm>
                <a:off x="243840" y="1676400"/>
                <a:ext cx="116839" cy="7416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211" name="Google Shape;211;p8"/>
              <p:cNvSpPr/>
              <p:nvPr/>
            </p:nvSpPr>
            <p:spPr>
              <a:xfrm>
                <a:off x="314960" y="1676400"/>
                <a:ext cx="629920" cy="43688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sp>
          <p:nvSpPr>
            <p:cNvPr id="212" name="Google Shape;212;p8"/>
            <p:cNvSpPr/>
            <p:nvPr/>
          </p:nvSpPr>
          <p:spPr>
            <a:xfrm>
              <a:off x="7120511" y="1517650"/>
              <a:ext cx="1188720" cy="678180"/>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sp>
          <p:nvSpPr>
            <p:cNvPr id="213" name="Google Shape;213;p8"/>
            <p:cNvSpPr/>
            <p:nvPr/>
          </p:nvSpPr>
          <p:spPr>
            <a:xfrm>
              <a:off x="6878053" y="1727035"/>
              <a:ext cx="821708" cy="468795"/>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Arial"/>
                <a:ea typeface="Arial"/>
                <a:cs typeface="Arial"/>
                <a:sym typeface="Arial"/>
              </a:endParaRPr>
            </a:p>
          </p:txBody>
        </p:sp>
      </p:grpSp>
      <p:grpSp>
        <p:nvGrpSpPr>
          <p:cNvPr id="214" name="Google Shape;214;p8"/>
          <p:cNvGrpSpPr/>
          <p:nvPr/>
        </p:nvGrpSpPr>
        <p:grpSpPr>
          <a:xfrm>
            <a:off x="9994118" y="33917"/>
            <a:ext cx="2057602" cy="1975956"/>
            <a:chOff x="9994118" y="33917"/>
            <a:chExt cx="2057602" cy="1975956"/>
          </a:xfrm>
        </p:grpSpPr>
        <p:sp>
          <p:nvSpPr>
            <p:cNvPr id="215" name="Google Shape;215;p8"/>
            <p:cNvSpPr/>
            <p:nvPr/>
          </p:nvSpPr>
          <p:spPr>
            <a:xfrm rot="1782986">
              <a:off x="10228983" y="337468"/>
              <a:ext cx="1587872" cy="1368854"/>
            </a:xfrm>
            <a:prstGeom prst="hexagon">
              <a:avLst>
                <a:gd name="adj" fmla="val 28965"/>
                <a:gd name="vf" fmla="val 115470"/>
              </a:avLst>
            </a:prstGeom>
            <a:solidFill>
              <a:schemeClr val="lt1"/>
            </a:solidFill>
            <a:ln w="12700" cap="flat" cmpd="sng">
              <a:solidFill>
                <a:srgbClr val="DAAEC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16" name="Google Shape;216;p8"/>
            <p:cNvGrpSpPr/>
            <p:nvPr/>
          </p:nvGrpSpPr>
          <p:grpSpPr>
            <a:xfrm>
              <a:off x="10741851" y="707024"/>
              <a:ext cx="562136" cy="634675"/>
              <a:chOff x="760175" y="830141"/>
              <a:chExt cx="867619" cy="979580"/>
            </a:xfrm>
          </p:grpSpPr>
          <p:sp>
            <p:nvSpPr>
              <p:cNvPr id="217" name="Google Shape;217;p8"/>
              <p:cNvSpPr/>
              <p:nvPr/>
            </p:nvSpPr>
            <p:spPr>
              <a:xfrm>
                <a:off x="864636" y="830141"/>
                <a:ext cx="763158" cy="979577"/>
              </a:xfrm>
              <a:prstGeom prst="rect">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accent1"/>
                    </a:solidFill>
                    <a:latin typeface="Arial"/>
                    <a:ea typeface="Arial"/>
                    <a:cs typeface="Arial"/>
                    <a:sym typeface="Arial"/>
                  </a:rPr>
                  <a:t>89</a:t>
                </a:r>
                <a:endParaRPr/>
              </a:p>
            </p:txBody>
          </p:sp>
          <p:sp>
            <p:nvSpPr>
              <p:cNvPr id="218" name="Google Shape;218;p8"/>
              <p:cNvSpPr/>
              <p:nvPr/>
            </p:nvSpPr>
            <p:spPr>
              <a:xfrm>
                <a:off x="760175" y="830143"/>
                <a:ext cx="149292" cy="97957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AAECB"/>
        </a:solidFill>
        <a:effectLst/>
      </p:bgPr>
    </p:bg>
    <p:spTree>
      <p:nvGrpSpPr>
        <p:cNvPr id="1" name="Shape 223"/>
        <p:cNvGrpSpPr/>
        <p:nvPr/>
      </p:nvGrpSpPr>
      <p:grpSpPr>
        <a:xfrm>
          <a:off x="0" y="0"/>
          <a:ext cx="0" cy="0"/>
          <a:chOff x="0" y="0"/>
          <a:chExt cx="0" cy="0"/>
        </a:xfrm>
      </p:grpSpPr>
      <p:sp>
        <p:nvSpPr>
          <p:cNvPr id="224" name="Google Shape;224;p9"/>
          <p:cNvSpPr txBox="1"/>
          <p:nvPr/>
        </p:nvSpPr>
        <p:spPr>
          <a:xfrm>
            <a:off x="796386" y="3099692"/>
            <a:ext cx="10126172"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2400"/>
              <a:buFont typeface="Garamond"/>
              <a:buNone/>
            </a:pPr>
            <a:r>
              <a:rPr lang="en-US" sz="2400" b="1">
                <a:solidFill>
                  <a:schemeClr val="accent1"/>
                </a:solidFill>
                <a:latin typeface="Garamond"/>
                <a:ea typeface="Garamond"/>
                <a:cs typeface="Garamond"/>
                <a:sym typeface="Garamond"/>
              </a:rPr>
              <a:t>SESSION 2</a:t>
            </a:r>
            <a:endParaRPr/>
          </a:p>
          <a:p>
            <a:pPr marL="0" marR="0" lvl="0" indent="0" algn="l" rtl="0">
              <a:lnSpc>
                <a:spcPct val="90000"/>
              </a:lnSpc>
              <a:spcBef>
                <a:spcPts val="0"/>
              </a:spcBef>
              <a:spcAft>
                <a:spcPts val="0"/>
              </a:spcAft>
              <a:buClr>
                <a:schemeClr val="accent1"/>
              </a:buClr>
              <a:buSzPts val="4400"/>
              <a:buFont typeface="Garamond"/>
              <a:buNone/>
            </a:pPr>
            <a:br>
              <a:rPr lang="en-US" sz="4400" b="1">
                <a:solidFill>
                  <a:schemeClr val="accent1"/>
                </a:solidFill>
                <a:latin typeface="Garamond"/>
                <a:ea typeface="Garamond"/>
                <a:cs typeface="Garamond"/>
                <a:sym typeface="Garamond"/>
              </a:rPr>
            </a:br>
            <a:r>
              <a:rPr lang="en-US" sz="5400" b="1">
                <a:solidFill>
                  <a:schemeClr val="accent1"/>
                </a:solidFill>
                <a:latin typeface="Garamond"/>
                <a:ea typeface="Garamond"/>
                <a:cs typeface="Garamond"/>
                <a:sym typeface="Garamond"/>
              </a:rPr>
              <a:t>Comment puis-je identifier les enfants qui ont besoin d'une gestion de cas ?</a:t>
            </a:r>
            <a:endParaRPr/>
          </a:p>
        </p:txBody>
      </p:sp>
    </p:spTree>
  </p:cSld>
  <p:clrMapOvr>
    <a:masterClrMapping/>
  </p:clrMapOvr>
</p:sld>
</file>

<file path=ppt/theme/theme1.xml><?xml version="1.0" encoding="utf-8"?>
<a:theme xmlns:a="http://schemas.openxmlformats.org/drawingml/2006/main" name="Office Theme">
  <a:themeElements>
    <a:clrScheme name="Alliance">
      <a:dk1>
        <a:srgbClr val="000000"/>
      </a:dk1>
      <a:lt1>
        <a:srgbClr val="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9552</Words>
  <Application>Microsoft Office PowerPoint</Application>
  <PresentationFormat>Widescreen</PresentationFormat>
  <Paragraphs>964</Paragraphs>
  <Slides>50</Slides>
  <Notes>50</Notes>
  <HiddenSlides>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Arial</vt:lpstr>
      <vt:lpstr>Bodoni</vt:lpstr>
      <vt:lpstr>Calibri</vt:lpstr>
      <vt:lpstr>Garamond</vt:lpstr>
      <vt:lpstr>Federo</vt:lpstr>
      <vt:lpstr>Helvetica Neue</vt:lpstr>
      <vt:lpstr>Office Theme</vt:lpstr>
      <vt:lpstr>PowerPoint Presentation</vt:lpstr>
      <vt:lpstr>PowerPoint Presentation</vt:lpstr>
      <vt:lpstr>Objectif du module</vt:lpstr>
      <vt:lpstr>Ordre du Jour</vt:lpstr>
      <vt:lpstr>Récapitulatif</vt:lpstr>
      <vt:lpstr>Récapitulatif</vt:lpstr>
      <vt:lpstr>Processus de gestion des cas</vt:lpstr>
      <vt:lpstr>Objectifs d'apprentissage</vt:lpstr>
      <vt:lpstr>PowerPoint Presentation</vt:lpstr>
      <vt:lpstr>Les moyens d'identifier les enfants à risque</vt:lpstr>
      <vt:lpstr>PowerPoint Presentation</vt:lpstr>
      <vt:lpstr>Obstacles à la divulgation et à la demande d'aide à chaque niveau</vt:lpstr>
      <vt:lpstr>PowerPoint Presentation</vt:lpstr>
      <vt:lpstr>Moyens d'atténuer ces obstacles à la divulgation et à la demande d'aide</vt:lpstr>
      <vt:lpstr>PowerPoint Presentation</vt:lpstr>
      <vt:lpstr>Signes de maltraitance des enfants</vt:lpstr>
      <vt:lpstr>PowerPoint Presentation</vt:lpstr>
      <vt:lpstr>Principaux points d'apprentissage</vt:lpstr>
      <vt:lpstr>PowerPoint Presentation</vt:lpstr>
      <vt:lpstr>Consentement ou assentiment éclairé</vt:lpstr>
      <vt:lpstr>Consentement éclairé ou assentiment</vt:lpstr>
      <vt:lpstr>Informé </vt:lpstr>
      <vt:lpstr>Consentement éclairé ou assentiment ?</vt:lpstr>
      <vt:lpstr>PowerPoint Presentation</vt:lpstr>
      <vt:lpstr>Consentement éclairé du parent ou du soignant</vt:lpstr>
      <vt:lpstr>Consentement éclairé et assentiment à différents âges</vt:lpstr>
      <vt:lpstr>Consentement éclairé et assentiment à différents âges</vt:lpstr>
      <vt:lpstr>Consentement du parent ou du soignant</vt:lpstr>
      <vt:lpstr>PowerPoint Presentation</vt:lpstr>
      <vt:lpstr>Examiner le formulaire de gestion des cas</vt:lpstr>
      <vt:lpstr>Jeu de rôle</vt:lpstr>
      <vt:lpstr>Conseils pour obtenir l'assentiment éclairé</vt:lpstr>
      <vt:lpstr>Principaux points d'apprentissage</vt:lpstr>
      <vt:lpstr>PowerPoint Presentation</vt:lpstr>
      <vt:lpstr>Enregistrement du cas d'un enfant</vt:lpstr>
      <vt:lpstr>Eligibilité du dossier d'un enfant</vt:lpstr>
      <vt:lpstr>Problèmes de protection de l'enfance</vt:lpstr>
      <vt:lpstr>Analyse des risques liés à la protection de l'enfance</vt:lpstr>
      <vt:lpstr>Déterminer le niveau de risque de préjudice</vt:lpstr>
      <vt:lpstr>Analyse des risques liés à la protection de l'enfance</vt:lpstr>
      <vt:lpstr>Analyse des risques liés à la protection de l'enfance</vt:lpstr>
      <vt:lpstr>Analyse des risques liés à la protection de l'enfance</vt:lpstr>
      <vt:lpstr>Analyse des risques en matière de protection de l'enfance - Le cas d'Amina</vt:lpstr>
      <vt:lpstr>PowerPoint Presentation</vt:lpstr>
      <vt:lpstr>Processus de gestion des cas - Identification et enregistrement</vt:lpstr>
      <vt:lpstr>Processus de gestion des cas - Identification et enregistrement</vt:lpstr>
      <vt:lpstr>Principaux points d'apprentissage</vt:lpstr>
      <vt:lpstr>PowerPoint Presentation</vt:lpstr>
      <vt:lpstr>Fin du module 6</vt:lpstr>
      <vt:lpstr>Autosoin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lastModifiedBy>Ilse Van der Straeten</cp:lastModifiedBy>
  <cp:revision>5</cp:revision>
  <dcterms:created xsi:type="dcterms:W3CDTF">2023-02-13T10:30:35Z</dcterms:created>
  <dcterms:modified xsi:type="dcterms:W3CDTF">2023-04-05T15:50:39Z</dcterms:modified>
</cp:coreProperties>
</file>