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omments/modernComment_1AB_58D5631C.xml" ContentType="application/vnd.ms-powerpoint.comment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326" r:id="rId2"/>
    <p:sldId id="260" r:id="rId3"/>
    <p:sldId id="337" r:id="rId4"/>
    <p:sldId id="339" r:id="rId5"/>
    <p:sldId id="261" r:id="rId6"/>
    <p:sldId id="2919" r:id="rId7"/>
    <p:sldId id="266" r:id="rId8"/>
    <p:sldId id="262" r:id="rId9"/>
    <p:sldId id="352" r:id="rId10"/>
    <p:sldId id="362" r:id="rId11"/>
    <p:sldId id="737" r:id="rId12"/>
    <p:sldId id="726" r:id="rId13"/>
    <p:sldId id="330" r:id="rId14"/>
    <p:sldId id="363" r:id="rId15"/>
    <p:sldId id="728" r:id="rId16"/>
    <p:sldId id="366" r:id="rId17"/>
    <p:sldId id="738" r:id="rId18"/>
    <p:sldId id="423" r:id="rId19"/>
    <p:sldId id="420" r:id="rId20"/>
    <p:sldId id="333" r:id="rId21"/>
    <p:sldId id="745" r:id="rId22"/>
    <p:sldId id="345" r:id="rId23"/>
    <p:sldId id="368" r:id="rId24"/>
    <p:sldId id="730" r:id="rId25"/>
    <p:sldId id="731" r:id="rId26"/>
    <p:sldId id="346" r:id="rId27"/>
    <p:sldId id="272" r:id="rId28"/>
    <p:sldId id="383" r:id="rId29"/>
    <p:sldId id="747" r:id="rId30"/>
    <p:sldId id="2916" r:id="rId31"/>
    <p:sldId id="746" r:id="rId32"/>
    <p:sldId id="384" r:id="rId33"/>
    <p:sldId id="744" r:id="rId34"/>
    <p:sldId id="2920" r:id="rId35"/>
    <p:sldId id="348" r:id="rId36"/>
    <p:sldId id="350" r:id="rId37"/>
    <p:sldId id="2921" r:id="rId38"/>
    <p:sldId id="732" r:id="rId39"/>
    <p:sldId id="733" r:id="rId40"/>
    <p:sldId id="2917" r:id="rId41"/>
    <p:sldId id="386" r:id="rId42"/>
    <p:sldId id="387" r:id="rId43"/>
    <p:sldId id="427" r:id="rId44"/>
    <p:sldId id="2918" r:id="rId45"/>
    <p:sldId id="2922" r:id="rId46"/>
    <p:sldId id="734" r:id="rId47"/>
    <p:sldId id="735" r:id="rId48"/>
    <p:sldId id="2923" r:id="rId49"/>
    <p:sldId id="430" r:id="rId50"/>
    <p:sldId id="431" r:id="rId51"/>
    <p:sldId id="743" r:id="rId52"/>
    <p:sldId id="725" r:id="rId53"/>
  </p:sldIdLst>
  <p:sldSz cx="12192000" cy="6858000"/>
  <p:notesSz cx="7099300" cy="10234613"/>
  <p:defaultTex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lan de caso" id="{3F988AA4-C830-440B-B991-17E65E21BE05}">
          <p14:sldIdLst>
            <p14:sldId id="326"/>
          </p14:sldIdLst>
        </p14:section>
        <p14:section name="Sesión 1" id="{88EB27FD-2B67-4408-9725-616F0AA41E08}">
          <p14:sldIdLst>
            <p14:sldId id="260"/>
            <p14:sldId id="337"/>
            <p14:sldId id="339"/>
            <p14:sldId id="261"/>
            <p14:sldId id="2919"/>
            <p14:sldId id="266"/>
            <p14:sldId id="262"/>
          </p14:sldIdLst>
        </p14:section>
        <p14:section name="Sesión 2" id="{0ECED9E4-99A7-4F08-BBC8-063600FA5026}">
          <p14:sldIdLst>
            <p14:sldId id="352"/>
            <p14:sldId id="362"/>
            <p14:sldId id="737"/>
            <p14:sldId id="726"/>
            <p14:sldId id="330"/>
            <p14:sldId id="363"/>
            <p14:sldId id="728"/>
            <p14:sldId id="366"/>
            <p14:sldId id="738"/>
            <p14:sldId id="423"/>
            <p14:sldId id="420"/>
            <p14:sldId id="333"/>
          </p14:sldIdLst>
        </p14:section>
        <p14:section name="Sesión 3" id="{BFFDCB1D-E724-46F5-BB08-A57B791DA3AC}">
          <p14:sldIdLst>
            <p14:sldId id="745"/>
            <p14:sldId id="345"/>
            <p14:sldId id="368"/>
            <p14:sldId id="730"/>
            <p14:sldId id="731"/>
            <p14:sldId id="346"/>
            <p14:sldId id="272"/>
            <p14:sldId id="383"/>
            <p14:sldId id="747"/>
            <p14:sldId id="2916"/>
            <p14:sldId id="746"/>
          </p14:sldIdLst>
        </p14:section>
        <p14:section name="Sesión 4" id="{1CEE9643-D3AA-446F-B402-1C73B90DE4A8}">
          <p14:sldIdLst>
            <p14:sldId id="384"/>
            <p14:sldId id="744"/>
            <p14:sldId id="2920"/>
            <p14:sldId id="348"/>
            <p14:sldId id="350"/>
            <p14:sldId id="2921"/>
            <p14:sldId id="732"/>
            <p14:sldId id="733"/>
            <p14:sldId id="2917"/>
            <p14:sldId id="386"/>
          </p14:sldIdLst>
        </p14:section>
        <p14:section name="Sesión 5" id="{57963931-9E64-4860-BC4D-33EDF280FF4E}">
          <p14:sldIdLst>
            <p14:sldId id="387"/>
            <p14:sldId id="427"/>
            <p14:sldId id="2918"/>
            <p14:sldId id="2922"/>
            <p14:sldId id="734"/>
            <p14:sldId id="735"/>
            <p14:sldId id="2923"/>
            <p14:sldId id="430"/>
          </p14:sldIdLst>
        </p14:section>
        <p14:section name="Sesión 6" id="{28A05BC4-F06D-407C-B7CA-BE800A733616}">
          <p14:sldIdLst>
            <p14:sldId id="431"/>
            <p14:sldId id="743"/>
            <p14:sldId id="72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C6EC714-8382-DEDA-363D-064BEB13D0B0}" name="Crystal Stewart" initials="CS" userId="GKZZVnRSUXtTMPrb39Zri5wg64SiJQpaNi8UeT9rgak=" providerId="None"/>
  <p188:author id="{A36A2820-D923-6E53-C312-A21723F6603F}" name="Ilse Van der Straeten" initials="IVdS" userId="S::Ilse.VanderStraeten@rescue.org::48c204e9-4447-4a09-a8d3-af2f3980ba4f" providerId="AD"/>
  <p188:author id="{DBDEE0E3-1A57-E431-BFC6-DDA48B8DE882}" name="Johanna Potes Paier" initials="JP" userId="96344ad545d40d46" providerId="Windows Live"/>
  <p188:author id="{2BA547FE-46EF-BB21-D252-B02F0AE3AB5E}" name="Ilse Van der Straeten" initials="IVdS" userId="Ilse Van der Straeten"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85" autoAdjust="0"/>
    <p:restoredTop sz="89709" autoAdjust="0"/>
  </p:normalViewPr>
  <p:slideViewPr>
    <p:cSldViewPr snapToGrid="0">
      <p:cViewPr varScale="1">
        <p:scale>
          <a:sx n="67" d="100"/>
          <a:sy n="67" d="100"/>
        </p:scale>
        <p:origin x="519" y="39"/>
      </p:cViewPr>
      <p:guideLst/>
    </p:cSldViewPr>
  </p:slideViewPr>
  <p:notesTextViewPr>
    <p:cViewPr>
      <p:scale>
        <a:sx n="95" d="100"/>
        <a:sy n="95" d="100"/>
      </p:scale>
      <p:origin x="0" y="0"/>
    </p:cViewPr>
  </p:notesTextViewPr>
  <p:sorterViewPr>
    <p:cViewPr>
      <p:scale>
        <a:sx n="66" d="100"/>
        <a:sy n="66" d="100"/>
      </p:scale>
      <p:origin x="0" y="-17058"/>
    </p:cViewPr>
  </p:sorterViewPr>
  <p:notesViewPr>
    <p:cSldViewPr snapToGrid="0">
      <p:cViewPr varScale="1">
        <p:scale>
          <a:sx n="50" d="100"/>
          <a:sy n="50" d="100"/>
        </p:scale>
        <p:origin x="2673" y="45"/>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omments/modernComment_1AB_58D5631C.xml><?xml version="1.0" encoding="utf-8"?>
<p188:cmLst xmlns:a="http://schemas.openxmlformats.org/drawingml/2006/main" xmlns:r="http://schemas.openxmlformats.org/officeDocument/2006/relationships" xmlns:p188="http://schemas.microsoft.com/office/powerpoint/2018/8/main">
  <p188:cm id="{BFB20272-4C1D-AD45-B57A-391F7CB2856D}" authorId="{DBDEE0E3-1A57-E431-BFC6-DDA48B8DE882}" created="2023-04-03T06:35:03.231">
    <pc:sldMkLst xmlns:pc="http://schemas.microsoft.com/office/powerpoint/2013/main/command">
      <pc:docMk/>
      <pc:sldMk cId="1490379548" sldId="427"/>
    </pc:sldMkLst>
    <p188:txBody>
      <a:bodyPr/>
      <a:lstStyle/>
      <a:p>
        <a:r>
          <a:rPr lang="es-ES_tradnl"/>
          <a:t>Ilse, while this acronym works perfectly in English, it does not correspond in Spanish. I will, however, keep the SMART, but will develop the ideas with other words in Spanish that don’t serve the purpose of the acronym, but express the meaning accurately.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Notes Placeholder 4"/>
          <p:cNvSpPr>
            <a:spLocks noGrp="1"/>
          </p:cNvSpPr>
          <p:nvPr>
            <p:ph type="body" sz="quarter" idx="3"/>
          </p:nvPr>
        </p:nvSpPr>
        <p:spPr>
          <a:xfrm>
            <a:off x="477838" y="4229101"/>
            <a:ext cx="6143624" cy="5442608"/>
          </a:xfrm>
          <a:prstGeom prst="rect">
            <a:avLst/>
          </a:prstGeom>
        </p:spPr>
        <p:txBody>
          <a:bodyPr vert="horz" lIns="99038" tIns="49520" rIns="99038" bIns="49520" rtlCol="0"/>
          <a:lstStyle/>
          <a:p>
            <a:pPr lvl="0"/>
            <a:r>
              <a:rPr lang="en-US" dirty="0"/>
              <a:t>Haga clic para editar los estilos de texto maestro</a:t>
            </a:r>
          </a:p>
          <a:p>
            <a:pPr lvl="1"/>
            <a:r>
              <a:rPr lang="en-US" dirty="0"/>
              <a:t>Segundo nivel</a:t>
            </a:r>
          </a:p>
          <a:p>
            <a:pPr lvl="2"/>
            <a:r>
              <a:rPr lang="en-US" dirty="0"/>
              <a:t>Tercer nivel</a:t>
            </a:r>
          </a:p>
          <a:p>
            <a:pPr lvl="3"/>
            <a:r>
              <a:rPr lang="en-US" dirty="0"/>
              <a:t>Cuarto nivel</a:t>
            </a:r>
          </a:p>
          <a:p>
            <a:pPr lvl="4"/>
            <a:r>
              <a:rPr lang="en-US" dirty="0"/>
              <a:t>Quinto nivel</a:t>
            </a:r>
            <a:endParaRPr lang="en-BE" dirty="0"/>
          </a:p>
        </p:txBody>
      </p:sp>
      <p:sp>
        <p:nvSpPr>
          <p:cNvPr id="11" name="Slide Image Placeholder 4">
            <a:extLst>
              <a:ext uri="{FF2B5EF4-FFF2-40B4-BE49-F238E27FC236}">
                <a16:creationId xmlns:a16="http://schemas.microsoft.com/office/drawing/2014/main" id="{A12CC41A-CD01-FC57-3789-86F113A69DBD}"/>
              </a:ext>
            </a:extLst>
          </p:cNvPr>
          <p:cNvSpPr>
            <a:spLocks noGrp="1" noRot="1" noChangeAspect="1"/>
          </p:cNvSpPr>
          <p:nvPr>
            <p:ph type="sldImg" idx="2"/>
          </p:nvPr>
        </p:nvSpPr>
        <p:spPr>
          <a:xfrm>
            <a:off x="477838" y="460375"/>
            <a:ext cx="6143625" cy="3455988"/>
          </a:xfrm>
          <a:prstGeom prst="rect">
            <a:avLst/>
          </a:prstGeom>
          <a:noFill/>
          <a:ln w="12700">
            <a:solidFill>
              <a:prstClr val="black"/>
            </a:solidFill>
          </a:ln>
        </p:spPr>
        <p:txBody>
          <a:bodyPr vert="horz" lIns="99048" tIns="49524" rIns="99048" bIns="49524" rtlCol="0" anchor="ctr"/>
          <a:lstStyle/>
          <a:p>
            <a:endParaRPr lang="en-CA" dirty="0"/>
          </a:p>
        </p:txBody>
      </p:sp>
    </p:spTree>
    <p:extLst>
      <p:ext uri="{BB962C8B-B14F-4D97-AF65-F5344CB8AC3E}">
        <p14:creationId xmlns:p14="http://schemas.microsoft.com/office/powerpoint/2010/main" val="993717622"/>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1pPr>
    <a:lvl2pPr marL="6286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2pPr>
    <a:lvl3pPr marL="10858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3pPr>
    <a:lvl4pPr marL="15430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4pPr>
    <a:lvl5pPr marL="20002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BIENVENIDA</a:t>
            </a:r>
          </a:p>
          <a:p>
            <a:r>
              <a:rPr lang="es-ES_tradnl" noProof="0" dirty="0"/>
              <a:t>Dé la bienvenida a los/as participantes.</a:t>
            </a:r>
            <a:endParaRPr lang="en-GB" dirty="0">
              <a:sym typeface="Calibri"/>
            </a:endParaRPr>
          </a:p>
        </p:txBody>
      </p:sp>
      <p:sp>
        <p:nvSpPr>
          <p:cNvPr id="7" name="Slide Image Placeholder 6">
            <a:extLst>
              <a:ext uri="{FF2B5EF4-FFF2-40B4-BE49-F238E27FC236}">
                <a16:creationId xmlns:a16="http://schemas.microsoft.com/office/drawing/2014/main" id="{A0650D34-38D1-9D97-0CED-2DBCB58BBC56}"/>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6D14A5B4-F7CD-E44A-8ACB-07C3E71AC09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a:t>
            </a:fld>
            <a:endParaRPr lang="en-US" sz="1200" dirty="0">
              <a:latin typeface="+mn-lt"/>
            </a:endParaRPr>
          </a:p>
        </p:txBody>
      </p:sp>
    </p:spTree>
    <p:extLst>
      <p:ext uri="{BB962C8B-B14F-4D97-AF65-F5344CB8AC3E}">
        <p14:creationId xmlns:p14="http://schemas.microsoft.com/office/powerpoint/2010/main" val="4784570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DEBATE GENERAL (10 minutos)</a:t>
            </a:r>
          </a:p>
          <a:p>
            <a:r>
              <a:rPr lang="es-ES_tradnl" i="1" noProof="0" dirty="0"/>
              <a:t>¿Por qué es importante elaborar un plan de caso?</a:t>
            </a:r>
          </a:p>
          <a:p>
            <a:pPr lvl="0"/>
            <a:r>
              <a:rPr lang="es-ES_tradnl" i="0" noProof="0" dirty="0"/>
              <a:t>Pistas:</a:t>
            </a:r>
          </a:p>
          <a:p>
            <a:pPr lvl="1"/>
            <a:r>
              <a:rPr lang="es-ES_tradnl" i="1" noProof="0" dirty="0"/>
              <a:t>¿Qué pasaría si no hubiera un plan?</a:t>
            </a:r>
          </a:p>
          <a:p>
            <a:pPr lvl="1"/>
            <a:r>
              <a:rPr lang="es-ES_tradnl" i="1" noProof="0" dirty="0"/>
              <a:t>¿Qué pasaría si no se prestara ayuda a tiempo?</a:t>
            </a:r>
          </a:p>
          <a:p>
            <a:pPr lvl="1"/>
            <a:r>
              <a:rPr lang="es-ES_tradnl" i="1" noProof="0" dirty="0"/>
              <a:t>¿Qué pasaría si no hubiera claridad sobre quién debe hacer qué?</a:t>
            </a:r>
          </a:p>
          <a:p>
            <a:r>
              <a:rPr lang="es-ES_tradnl" noProof="0" dirty="0"/>
              <a:t>Propicie un breve debate.</a:t>
            </a:r>
          </a:p>
          <a:p>
            <a:endParaRPr lang="es-ES_tradnl" noProof="0" dirty="0"/>
          </a:p>
          <a:p>
            <a:endParaRPr lang="es-ES_tradnl" noProof="0" dirty="0"/>
          </a:p>
          <a:p>
            <a:endParaRPr lang="es-ES_tradnl" noProof="0" dirty="0"/>
          </a:p>
          <a:p>
            <a:endParaRPr lang="es-ES_tradnl" noProof="0" dirty="0"/>
          </a:p>
          <a:p>
            <a:endParaRPr lang="es-ES_tradnl" noProof="0" dirty="0"/>
          </a:p>
          <a:p>
            <a:endParaRPr lang="es-ES_tradnl" noProof="0" dirty="0"/>
          </a:p>
        </p:txBody>
      </p:sp>
      <p:sp>
        <p:nvSpPr>
          <p:cNvPr id="6" name="Slide Image Placeholder 5">
            <a:extLst>
              <a:ext uri="{FF2B5EF4-FFF2-40B4-BE49-F238E27FC236}">
                <a16:creationId xmlns:a16="http://schemas.microsoft.com/office/drawing/2014/main" id="{0C638D38-0AF9-E369-8AD6-96AAF4C89105}"/>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10B58FF3-39D5-6CF6-7E2B-14AE6C438D4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a:t>
            </a:fld>
            <a:endParaRPr lang="en-US" sz="1200" dirty="0">
              <a:latin typeface="+mn-lt"/>
            </a:endParaRPr>
          </a:p>
        </p:txBody>
      </p:sp>
    </p:spTree>
    <p:extLst>
      <p:ext uri="{BB962C8B-B14F-4D97-AF65-F5344CB8AC3E}">
        <p14:creationId xmlns:p14="http://schemas.microsoft.com/office/powerpoint/2010/main" val="467163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i="1" noProof="0" dirty="0"/>
              <a:t>El plan de caso es importante porque:</a:t>
            </a:r>
          </a:p>
          <a:p>
            <a:pPr lvl="1"/>
            <a:r>
              <a:rPr lang="es-ES_tradnl" i="1" noProof="0" dirty="0"/>
              <a:t>constituye un puente entre la evaluación de las necesidades y la adopción de medidas para hacer frente a esas necesidades y riesgos.</a:t>
            </a:r>
          </a:p>
          <a:p>
            <a:pPr lvl="1"/>
            <a:r>
              <a:rPr lang="es-ES_tradnl" i="1" noProof="0" dirty="0"/>
              <a:t>responde a un enfoque sistemático, organizando y planificando la ejecución de acciones específicas (sin un plan de casos podría ser difícil organizar todas las acciones y pasos que hay que dar).</a:t>
            </a:r>
          </a:p>
          <a:p>
            <a:pPr lvl="1"/>
            <a:r>
              <a:rPr lang="es-ES_tradnl" i="1" noProof="0" dirty="0"/>
              <a:t>establece quién debe hacer qué y responsabiliza a las personas (sin un plan de caso, es posible que las acciones no se lleven a cabo, ya que no hay documentación ni un plan sobre quién debe hacer qué y cuándo, o puede que una acción sea llevada a cabo dos veces por una persona diferente, con el consiguiente doble trabajo).</a:t>
            </a:r>
          </a:p>
          <a:p>
            <a:pPr lvl="1"/>
            <a:r>
              <a:rPr lang="es-ES_tradnl" i="1" noProof="0" dirty="0"/>
              <a:t>proporciona un cronograma para garantizar que las acciones se lleven a cabo en el momento oportuno. Un plan de caso debe dividirse en acciones a corto, mediano y largo plazo (sin un plan de caso, las acciones podrían posponerse o tardar mucho tiempo en realizarse).</a:t>
            </a:r>
          </a:p>
          <a:p>
            <a:pPr lvl="1"/>
            <a:r>
              <a:rPr lang="es-ES_tradnl" i="1" noProof="0" dirty="0"/>
              <a:t>documenta las intervenciones y las acciones de seguimiento (sin un plan de caso puede ser más difícil para un supervisor/a controlar la calidad del apoyo de gestión de casos prestado).</a:t>
            </a:r>
          </a:p>
          <a:p>
            <a:pPr lvl="1"/>
            <a:r>
              <a:rPr lang="es-ES_tradnl" i="1" noProof="0" dirty="0"/>
              <a:t>Resuelve las expectativas, pues permite que todos/as tengan claro qué se va a hacer, y revalida el consentimiento o asentimiento informados cuando el o la asistente social, el/la menor, los padres o cuidadores se ponen de acuerdo al formular un plan de caso.</a:t>
            </a:r>
          </a:p>
          <a:p>
            <a:endParaRPr lang="es-ES_tradnl" noProof="0" dirty="0"/>
          </a:p>
        </p:txBody>
      </p:sp>
      <p:sp>
        <p:nvSpPr>
          <p:cNvPr id="6" name="Slide Image Placeholder 5">
            <a:extLst>
              <a:ext uri="{FF2B5EF4-FFF2-40B4-BE49-F238E27FC236}">
                <a16:creationId xmlns:a16="http://schemas.microsoft.com/office/drawing/2014/main" id="{5375895A-5B6D-8804-1C0D-A59E9950160C}"/>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A833F661-8630-1179-F36E-B6E22273CBB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a:t>
            </a:fld>
            <a:endParaRPr lang="en-US" sz="1200" dirty="0">
              <a:latin typeface="+mn-lt"/>
            </a:endParaRPr>
          </a:p>
        </p:txBody>
      </p:sp>
    </p:spTree>
    <p:extLst>
      <p:ext uri="{BB962C8B-B14F-4D97-AF65-F5344CB8AC3E}">
        <p14:creationId xmlns:p14="http://schemas.microsoft.com/office/powerpoint/2010/main" val="34817682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DEBATE GENERAL (10 minutos)</a:t>
            </a:r>
          </a:p>
          <a:p>
            <a:pPr lvl="0"/>
            <a:r>
              <a:rPr lang="es-ES_tradnl" noProof="0" dirty="0"/>
              <a:t>Si los/as participantes ya tienen experiencia en la gestión de casos, pegúnteles:</a:t>
            </a:r>
          </a:p>
          <a:p>
            <a:pPr lvl="1"/>
            <a:r>
              <a:rPr lang="es-ES_tradnl" i="1" noProof="0" dirty="0"/>
              <a:t>¿Ustedes han involucrado a los/as menores y a las familias al elaborar el plan de caso? ¿Por qué? ¿Ha sido útil?</a:t>
            </a:r>
          </a:p>
          <a:p>
            <a:pPr lvl="1"/>
            <a:r>
              <a:rPr lang="es-ES_tradnl" i="1" noProof="0" dirty="0"/>
              <a:t>¿Han invitado a otras personas a participar en la formulación del plan de caso? ¿Por qué? ¿Ha sido útil?</a:t>
            </a:r>
          </a:p>
          <a:p>
            <a:pPr lvl="0"/>
            <a:r>
              <a:rPr lang="es-ES_tradnl" noProof="0" dirty="0"/>
              <a:t>Si los/as participantes aún no tienen experiencia en la gestión de casos, pregúnteles:</a:t>
            </a:r>
          </a:p>
          <a:p>
            <a:pPr lvl="1"/>
            <a:r>
              <a:rPr lang="es-ES_tradnl" i="1" noProof="0" dirty="0"/>
              <a:t>¿Por qué podría ser conveniente involucrar al menor y a sus padres y/o cuidadores (si procede) en la formulación del plan de caso?</a:t>
            </a:r>
          </a:p>
          <a:p>
            <a:pPr lvl="1"/>
            <a:r>
              <a:rPr lang="es-ES_tradnl" i="1" noProof="0" dirty="0"/>
              <a:t>¿Hay alguna otra persona a la que consideremos necesario involucrar en la formulación del plan de caso?</a:t>
            </a:r>
          </a:p>
          <a:p>
            <a:r>
              <a:rPr lang="es-ES_tradnl" noProof="0" dirty="0"/>
              <a:t>Propicie un breve debate.</a:t>
            </a:r>
          </a:p>
          <a:p>
            <a:r>
              <a:rPr lang="es-ES_tradnl" noProof="0" dirty="0"/>
              <a:t>Repase las respuestas de los/as participantes y complemente a partir de la siguiente diapositiva.</a:t>
            </a:r>
          </a:p>
          <a:p>
            <a:endParaRPr lang="es-ES_tradnl" noProof="0" dirty="0"/>
          </a:p>
        </p:txBody>
      </p:sp>
      <p:sp>
        <p:nvSpPr>
          <p:cNvPr id="6" name="Slide Image Placeholder 5">
            <a:extLst>
              <a:ext uri="{FF2B5EF4-FFF2-40B4-BE49-F238E27FC236}">
                <a16:creationId xmlns:a16="http://schemas.microsoft.com/office/drawing/2014/main" id="{637CA1A5-19CF-B672-5629-82F6BE458C2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010299A2-E5D4-7077-62F4-349F40FA54D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a:t>
            </a:fld>
            <a:endParaRPr lang="en-US" sz="1200" dirty="0">
              <a:latin typeface="+mn-lt"/>
            </a:endParaRPr>
          </a:p>
        </p:txBody>
      </p:sp>
    </p:spTree>
    <p:extLst>
      <p:ext uri="{BB962C8B-B14F-4D97-AF65-F5344CB8AC3E}">
        <p14:creationId xmlns:p14="http://schemas.microsoft.com/office/powerpoint/2010/main" val="33155852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i="1" noProof="0" dirty="0"/>
              <a:t>El/la menor, los padres, cuidadores y/o el adulto/a de confianza deben participar en la elaboración del plan de caso:</a:t>
            </a:r>
          </a:p>
          <a:p>
            <a:pPr lvl="1"/>
            <a:r>
              <a:rPr lang="es-ES_tradnl" i="1" noProof="0" dirty="0"/>
              <a:t>dado que el/la menor, los padres, cuidadores o el adulto/a de confianza son quienes enfrentan problemas de protección y están en riesgo de sufrir daños, son ellos quienes mejor conocen las causas y lo que necesitan para recibir apoyo y sentirse seguros. </a:t>
            </a:r>
          </a:p>
          <a:p>
            <a:r>
              <a:rPr lang="es-ES_tradnl" i="1" noProof="0" dirty="0"/>
              <a:t>El propósito del plan de caso es reflexionar con el/la menor y, si procede, con la familia. Los temas que se deben tratar son los siguientes:</a:t>
            </a:r>
          </a:p>
          <a:p>
            <a:pPr lvl="1"/>
            <a:r>
              <a:rPr lang="es-ES_tradnl" i="1" noProof="0" dirty="0"/>
              <a:t>Qué necesitan el/la menor y su familia.</a:t>
            </a:r>
          </a:p>
          <a:p>
            <a:pPr lvl="1"/>
            <a:r>
              <a:rPr lang="es-ES_tradnl" i="1" noProof="0" dirty="0"/>
              <a:t>Qué podría ayudarlos/as o hacerlos/as sentir apoyados/as.</a:t>
            </a:r>
          </a:p>
          <a:p>
            <a:pPr lvl="1"/>
            <a:r>
              <a:rPr lang="es-ES_tradnl" i="1" noProof="0" dirty="0"/>
              <a:t>Cómo trabajar juntos con el o la asistente social para lograrlo.</a:t>
            </a:r>
          </a:p>
          <a:p>
            <a:endParaRPr lang="es-ES_tradnl" noProof="0" dirty="0"/>
          </a:p>
        </p:txBody>
      </p:sp>
      <p:sp>
        <p:nvSpPr>
          <p:cNvPr id="6" name="Slide Image Placeholder 5">
            <a:extLst>
              <a:ext uri="{FF2B5EF4-FFF2-40B4-BE49-F238E27FC236}">
                <a16:creationId xmlns:a16="http://schemas.microsoft.com/office/drawing/2014/main" id="{81D20CCF-F264-2BDC-9AA5-07FCBF6A4E4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417B1A6C-DA1A-B6C7-11E1-243CF7CE052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13</a:t>
            </a:fld>
            <a:endParaRPr lang="en-US" sz="1200" dirty="0">
              <a:latin typeface="+mn-lt"/>
            </a:endParaRPr>
          </a:p>
        </p:txBody>
      </p:sp>
    </p:spTree>
    <p:extLst>
      <p:ext uri="{BB962C8B-B14F-4D97-AF65-F5344CB8AC3E}">
        <p14:creationId xmlns:p14="http://schemas.microsoft.com/office/powerpoint/2010/main" val="41871001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i="1" noProof="0" dirty="0"/>
              <a:t>En el Módulo 2, Fundamentos de la gestión de casos, aprendimos que en todo el proceso de gestión de casos se debe aplicar un enfoque participativo, que promueva el empoderamiento y esté centrado en las fortalezas.</a:t>
            </a:r>
          </a:p>
          <a:p>
            <a:r>
              <a:rPr lang="es-ES_tradnl" i="1" noProof="0" dirty="0"/>
              <a:t>Este es el mismo enfoque que debemos aplicar al formular un plan de caso con el/la menor, los padres, cuidadores o el adulto/a de confianza.</a:t>
            </a:r>
          </a:p>
          <a:p>
            <a:r>
              <a:rPr lang="es-ES_tradnl" i="1" noProof="0" dirty="0"/>
              <a:t>Haremos un repaso de estos tres enfoques de forma rápida y después veremos qué puede hacer un/a asistente social para aplicar este enfoque.</a:t>
            </a:r>
            <a:endParaRPr lang="es-ES_tradnl" noProof="0" dirty="0"/>
          </a:p>
          <a:p>
            <a:pPr lvl="1"/>
            <a:endParaRPr lang="es-ES_tradnl" noProof="0" dirty="0"/>
          </a:p>
          <a:p>
            <a:endParaRPr lang="es-ES_tradnl" noProof="0" dirty="0"/>
          </a:p>
        </p:txBody>
      </p:sp>
      <p:sp>
        <p:nvSpPr>
          <p:cNvPr id="6" name="Slide Image Placeholder 5">
            <a:extLst>
              <a:ext uri="{FF2B5EF4-FFF2-40B4-BE49-F238E27FC236}">
                <a16:creationId xmlns:a16="http://schemas.microsoft.com/office/drawing/2014/main" id="{6AC7EA2C-8735-2B57-95BB-848616A78296}"/>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B4EA0B34-23DD-E6F8-53FE-F748792849E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14</a:t>
            </a:fld>
            <a:endParaRPr lang="en-US" sz="1200" dirty="0">
              <a:latin typeface="+mn-lt"/>
            </a:endParaRPr>
          </a:p>
        </p:txBody>
      </p:sp>
    </p:spTree>
    <p:extLst>
      <p:ext uri="{BB962C8B-B14F-4D97-AF65-F5344CB8AC3E}">
        <p14:creationId xmlns:p14="http://schemas.microsoft.com/office/powerpoint/2010/main" val="29108781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i="1" noProof="0" dirty="0"/>
              <a:t>Cumplir estas condiciones permite al menor participar de forma significativa.</a:t>
            </a:r>
          </a:p>
          <a:p>
            <a:r>
              <a:rPr lang="es-ES_tradnl" i="1" noProof="0" dirty="0"/>
              <a:t>Estas condiciones también las vimos en el Módulo 2, Fundamentos de la gestión de casos.</a:t>
            </a:r>
          </a:p>
          <a:p>
            <a:r>
              <a:rPr lang="es-ES_tradnl" i="1" noProof="0" dirty="0"/>
              <a:t>Las condiciones para una participación significativa son:</a:t>
            </a:r>
          </a:p>
          <a:p>
            <a:pPr lvl="1"/>
            <a:r>
              <a:rPr lang="es-ES_tradnl" i="1" noProof="0" dirty="0"/>
              <a:t>entorno adecuado:</a:t>
            </a:r>
          </a:p>
          <a:p>
            <a:pPr lvl="2"/>
            <a:r>
              <a:rPr lang="es-ES_tradnl" i="1" noProof="0" dirty="0"/>
              <a:t>el lugar o entorno donde el o la asistente se reúna con el/la menor debe ser apropiado para el encuentro. </a:t>
            </a:r>
          </a:p>
          <a:p>
            <a:pPr lvl="2"/>
            <a:r>
              <a:rPr lang="es-ES_tradnl" i="1" noProof="0" dirty="0"/>
              <a:t>esto implica que debe ser seguro, privado, tranquilo, de fácil acceso, amigable y cómodo para el/la menor.</a:t>
            </a:r>
          </a:p>
          <a:p>
            <a:pPr lvl="1"/>
            <a:r>
              <a:rPr lang="es-ES_tradnl" i="1" noProof="0" dirty="0"/>
              <a:t>participación voluntaria:</a:t>
            </a:r>
          </a:p>
          <a:p>
            <a:pPr lvl="2"/>
            <a:r>
              <a:rPr lang="es-ES_tradnl" i="1" noProof="0" dirty="0"/>
              <a:t>La participación siempre debe ser voluntaria y con el consentimiento informado tanto de los menores como de sus padres/cuidadores.</a:t>
            </a:r>
          </a:p>
          <a:p>
            <a:pPr lvl="2"/>
            <a:r>
              <a:rPr lang="es-ES_tradnl" i="1" noProof="0" dirty="0"/>
              <a:t>En los casos en que los asistentes sociales no están legalmente obligados a gestionar los casos, no es posible obligar a los menores ni a las familias a participar si no están dispuestos a hacerlo.</a:t>
            </a:r>
          </a:p>
          <a:p>
            <a:pPr lvl="1"/>
            <a:r>
              <a:rPr lang="es-ES_tradnl" i="1" noProof="0" dirty="0"/>
              <a:t>Acorde a la edad del menor: </a:t>
            </a:r>
          </a:p>
          <a:p>
            <a:pPr lvl="2"/>
            <a:r>
              <a:rPr lang="es-ES_tradnl" i="1" noProof="0" dirty="0"/>
              <a:t>La comunicación, el nivel de participación y la toma de decisiones deben ser acordes a la edad y etapa de desarrollo de cada menor. </a:t>
            </a:r>
          </a:p>
          <a:p>
            <a:pPr lvl="2"/>
            <a:r>
              <a:rPr lang="es-ES_tradnl" i="1" noProof="0" dirty="0"/>
              <a:t>Los niños/as pequeños/as también pueden participar en este tipo de conversaciones, siempre y cuando el/la asistente social adapte la comunicación (verbal, no verbal,...) a la edad y a la etapa de desarrollo de cada menor.</a:t>
            </a:r>
          </a:p>
          <a:p>
            <a:pPr lvl="1"/>
            <a:r>
              <a:rPr lang="es-ES_tradnl" i="1" noProof="0" dirty="0"/>
              <a:t>Con garantías:</a:t>
            </a:r>
          </a:p>
          <a:p>
            <a:pPr lvl="2"/>
            <a:r>
              <a:rPr lang="es-ES_tradnl" i="1" noProof="0" dirty="0"/>
              <a:t>Se deben ofrecer garantías: el menor necesita saber que se le tomará en serio, que será escuchado/a y que sus opiniones y deseos serán tenidos en cuenta en todo momento.</a:t>
            </a:r>
          </a:p>
          <a:p>
            <a:pPr lvl="1"/>
            <a:r>
              <a:rPr lang="es-ES_tradnl" i="1" noProof="0" dirty="0"/>
              <a:t>Informativo:</a:t>
            </a:r>
          </a:p>
          <a:p>
            <a:pPr lvl="2"/>
            <a:r>
              <a:rPr lang="es-ES_tradnl" i="1" noProof="0" dirty="0"/>
              <a:t>Durante el proceso se debe garantizar que el menor reciba toda la información necesaria que requiera con relación a las opciones y medidas que se le pueden ofrecer.</a:t>
            </a:r>
            <a:endParaRPr lang="es-ES_tradnl" noProof="0" dirty="0"/>
          </a:p>
        </p:txBody>
      </p:sp>
      <p:sp>
        <p:nvSpPr>
          <p:cNvPr id="6" name="Slide Image Placeholder 5">
            <a:extLst>
              <a:ext uri="{FF2B5EF4-FFF2-40B4-BE49-F238E27FC236}">
                <a16:creationId xmlns:a16="http://schemas.microsoft.com/office/drawing/2014/main" id="{D6F13AF9-DB6D-2BD7-495A-D9CBF2BEB87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9678DF2A-3DF9-76A2-2974-D4692E79D17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15</a:t>
            </a:fld>
            <a:endParaRPr lang="en-US" sz="1200" dirty="0">
              <a:latin typeface="+mn-lt"/>
            </a:endParaRPr>
          </a:p>
        </p:txBody>
      </p:sp>
    </p:spTree>
    <p:extLst>
      <p:ext uri="{BB962C8B-B14F-4D97-AF65-F5344CB8AC3E}">
        <p14:creationId xmlns:p14="http://schemas.microsoft.com/office/powerpoint/2010/main" val="570685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sz="1100" b="1" dirty="0"/>
              <a:t>INTRODUCCIÓN</a:t>
            </a:r>
          </a:p>
          <a:p>
            <a:r>
              <a:rPr lang="es-ES_tradnl" sz="1100" i="0" dirty="0"/>
              <a:t>Haga un repaso del significado de “empoderamiento”.</a:t>
            </a:r>
          </a:p>
          <a:p>
            <a:r>
              <a:rPr lang="es-ES_tradnl" sz="1100" i="1" noProof="0" dirty="0"/>
              <a:t>En sus relaciones con los menores, los padres o los cuidadores, los/as asistentes sociales deben buscar promover su empoderamiento</a:t>
            </a:r>
            <a:r>
              <a:rPr lang="es-ES_tradnl" sz="1100" i="1" dirty="0"/>
              <a:t>:</a:t>
            </a:r>
          </a:p>
          <a:p>
            <a:pPr lvl="1"/>
            <a:r>
              <a:rPr lang="es-ES_tradnl" sz="1100" i="1" dirty="0"/>
              <a:t>Lo mismo aplica también al elaborar el plan de caso con el/la menor, padres o cuidadores.</a:t>
            </a:r>
          </a:p>
          <a:p>
            <a:r>
              <a:rPr lang="es-ES_tradnl" sz="1100" noProof="0" dirty="0"/>
              <a:t>Ofrezca ejemplos de acciones que los asistentes sociales puedan llevar a cabo para promover el empoderamiento</a:t>
            </a:r>
            <a:r>
              <a:rPr lang="es-ES_tradnl" sz="1100" i="0" dirty="0"/>
              <a: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100" i="0" dirty="0"/>
              <a:t>Lo mejor es dar un ejemplo a partir de nuestra propia experiencia, en nuestro propio contexto. Si es necesario, utilice lo que se indica a continuación.</a:t>
            </a:r>
          </a:p>
          <a:p>
            <a:pPr lvl="1"/>
            <a:r>
              <a:rPr lang="es-ES_tradnl" sz="1100" i="1" dirty="0"/>
              <a:t>Darle el control y la oportunidad a una persona de decidir por sí misma puede hacer que se sienta más empoderada: </a:t>
            </a:r>
          </a:p>
          <a:p>
            <a:pPr lvl="2"/>
            <a:r>
              <a:rPr lang="es-ES_tradnl" sz="1100" i="1" dirty="0"/>
              <a:t>por ejemplo, </a:t>
            </a:r>
            <a:r>
              <a:rPr lang="es-ES_tradnl" sz="1100" i="0" noProof="0" dirty="0"/>
              <a:t>elaborar el plan del caso con la participación del menor y preguntarle qué cree que podría ayudarlo a sentirse más seguro/a</a:t>
            </a:r>
            <a:r>
              <a:rPr lang="es-ES_tradnl" sz="1100" i="0" dirty="0"/>
              <a:t>.</a:t>
            </a:r>
          </a:p>
          <a:p>
            <a:pPr lvl="1"/>
            <a:r>
              <a:rPr lang="es-ES_tradnl" sz="1100" i="1" dirty="0"/>
              <a:t>Afirmar de forma positiva a una persona puede hacer que se sienta más empoderada:</a:t>
            </a:r>
          </a:p>
          <a:p>
            <a:pPr lvl="2"/>
            <a:r>
              <a:rPr lang="es-ES_tradnl" sz="1100" i="1" dirty="0"/>
              <a:t>Por ejemplo, un/a asistente social puede decirle a otro colega (asistente social) que ha hecho un gran trabajo al gestionar un caso urgente y de alto riesgo. </a:t>
            </a:r>
          </a:p>
          <a:p>
            <a:r>
              <a:rPr lang="es-ES_tradnl" sz="1100" i="0" dirty="0"/>
              <a:t>Divida el grupo en parejas. </a:t>
            </a:r>
          </a:p>
          <a:p>
            <a:r>
              <a:rPr lang="es-ES_tradnl" sz="1100" i="0" dirty="0"/>
              <a:t>Guíe a los/as participantes a la </a:t>
            </a:r>
            <a:r>
              <a:rPr lang="es-ES_tradnl" sz="1100" b="1" i="0" dirty="0"/>
              <a:t>página 137 del Cuaderno de ejercicios: Acciones que empoderan.</a:t>
            </a:r>
          </a:p>
          <a:p>
            <a:r>
              <a:rPr lang="es-ES_tradnl" sz="1100" i="1" dirty="0"/>
              <a:t>En parejas:</a:t>
            </a:r>
          </a:p>
          <a:p>
            <a:pPr lvl="1"/>
            <a:r>
              <a:rPr lang="es-ES_tradnl" sz="1100" i="1" dirty="0"/>
              <a:t>Conversen acerca de las posibles acciones que un/a asistente social puede llevar a cabo para empoderar a otros.</a:t>
            </a:r>
          </a:p>
          <a:p>
            <a:pPr lvl="1"/>
            <a:r>
              <a:rPr lang="es-ES_tradnl" sz="1100" i="1" dirty="0"/>
              <a:t>Anoten las acciones en su cuaderno de ejercicios.</a:t>
            </a:r>
          </a:p>
          <a:p>
            <a:endParaRPr lang="es-ES_tradnl" sz="1100" i="0" dirty="0"/>
          </a:p>
          <a:p>
            <a:pPr marL="0" indent="0">
              <a:buNone/>
            </a:pPr>
            <a:r>
              <a:rPr lang="es-ES_tradnl" sz="1100" b="1" i="0" dirty="0"/>
              <a:t>ACTIVIDAD EN GRUPO (10 minutos)</a:t>
            </a:r>
          </a:p>
          <a:p>
            <a:pPr marL="171450" indent="-171450"/>
            <a:r>
              <a:rPr lang="es-ES_tradnl" sz="1100" b="0" i="0" dirty="0"/>
              <a:t>Dé 10 minutos a los/as participantes para hacer la actividad.</a:t>
            </a:r>
          </a:p>
          <a:p>
            <a:pPr marL="0" indent="0">
              <a:buNone/>
            </a:pPr>
            <a:endParaRPr lang="es-ES_tradnl" sz="1100" b="1" i="0" dirty="0"/>
          </a:p>
          <a:p>
            <a:pPr marL="0" indent="0">
              <a:buNone/>
            </a:pPr>
            <a:r>
              <a:rPr lang="es-ES_tradnl" sz="1100" b="1" i="0" dirty="0"/>
              <a:t>DEBATE GENERAL (10 minutos)</a:t>
            </a:r>
          </a:p>
          <a:p>
            <a:r>
              <a:rPr lang="es-ES_tradnl" sz="1100" i="0" dirty="0"/>
              <a:t>Pídale a voluntarios/as que compartan sus respuestas.</a:t>
            </a:r>
          </a:p>
          <a:p>
            <a:r>
              <a:rPr lang="es-ES_tradnl" sz="1100" i="0" dirty="0"/>
              <a:t>Escriba las respuestas en un rotafolio.</a:t>
            </a:r>
          </a:p>
          <a:p>
            <a:r>
              <a:rPr lang="es-ES_tradnl" sz="1100" i="0" dirty="0"/>
              <a:t>Propicie un breve debate.</a:t>
            </a:r>
          </a:p>
          <a:p>
            <a:r>
              <a:rPr lang="es-ES_tradnl" sz="1100" i="1" dirty="0"/>
              <a:t>La etapa de formulación del plan de caso le ofrece al asistente social otra oportunidad para promover el empoderamiento.</a:t>
            </a:r>
          </a:p>
          <a:p>
            <a:r>
              <a:rPr lang="es-ES_tradnl" sz="1100" i="1" dirty="0"/>
              <a:t>Es importante hacer que el/la menor y sus padres o cuidadores sientan que tienen el control, fortalecer su confianza y apoyarlos/as en la toma de decisiones.</a:t>
            </a:r>
          </a:p>
        </p:txBody>
      </p:sp>
      <p:sp>
        <p:nvSpPr>
          <p:cNvPr id="6" name="Slide Image Placeholder 5">
            <a:extLst>
              <a:ext uri="{FF2B5EF4-FFF2-40B4-BE49-F238E27FC236}">
                <a16:creationId xmlns:a16="http://schemas.microsoft.com/office/drawing/2014/main" id="{90FCFEA3-9726-756F-F8EF-C92B6A6D06BD}"/>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05867B3-85CD-465D-270A-9D0130E5E57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16</a:t>
            </a:fld>
            <a:endParaRPr lang="en-US" sz="1200" dirty="0">
              <a:latin typeface="+mn-lt"/>
            </a:endParaRPr>
          </a:p>
        </p:txBody>
      </p:sp>
    </p:spTree>
    <p:extLst>
      <p:ext uri="{BB962C8B-B14F-4D97-AF65-F5344CB8AC3E}">
        <p14:creationId xmlns:p14="http://schemas.microsoft.com/office/powerpoint/2010/main" val="7644649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a:p>
            <a:r>
              <a:rPr lang="es-ES_tradnl" i="1" noProof="0" dirty="0"/>
              <a:t>"¿Cuál crees que es el problema?"</a:t>
            </a:r>
          </a:p>
          <a:p>
            <a:pPr lvl="1"/>
            <a:r>
              <a:rPr lang="es-ES_tradnl" i="1" noProof="0" dirty="0"/>
              <a:t>Reconocer explícitamente que el/la menor, los padres, cuidadores y/o el adulto/a de confianza son quienes mejor conocen los problemas de protección a los que se enfrentan, los riesgos que experimentan y cuáles son sus necesidades.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i="1" noProof="0" dirty="0"/>
              <a:t>"¿</a:t>
            </a:r>
            <a:r>
              <a:rPr lang="es-ES_tradnl" sz="1200" i="1" noProof="0" dirty="0">
                <a:solidFill>
                  <a:schemeClr val="tx1"/>
                </a:solidFill>
                <a:latin typeface="Arial" panose="020B0604020202020204" pitchFamily="34" charset="0"/>
                <a:cs typeface="Arial" panose="020B0604020202020204" pitchFamily="34" charset="0"/>
              </a:rPr>
              <a:t>Qué crees que te ayudaría o te haría sentir más apoyado/a</a:t>
            </a:r>
            <a:r>
              <a:rPr lang="es-ES_tradnl" i="1" noProof="0" dirty="0"/>
              <a:t>?"</a:t>
            </a:r>
          </a:p>
          <a:p>
            <a:pPr lvl="1"/>
            <a:r>
              <a:rPr lang="es-ES_tradnl" i="1" noProof="0" dirty="0"/>
              <a:t>Darle la oportunidad al menor, a los padres o cuidadores de proponer posibles soluciones; dejar que compartan sus ideas libremente. </a:t>
            </a:r>
          </a:p>
          <a:p>
            <a:r>
              <a:rPr lang="es-ES_tradnl" i="1" noProof="0" dirty="0"/>
              <a:t>"¿Qué te gustaría hacer?" </a:t>
            </a:r>
          </a:p>
          <a:p>
            <a:pPr lvl="1"/>
            <a:r>
              <a:rPr lang="es-ES_tradnl" i="1" noProof="0" dirty="0"/>
              <a:t>Compartir información con el/la menor, los padres, cuidadores y/o el adulto/a de confianza sobre las opciones disponibles para apoyar su toma de decisiones. </a:t>
            </a:r>
          </a:p>
          <a:p>
            <a:pPr lvl="1"/>
            <a:r>
              <a:rPr lang="es-ES_tradnl" i="1" noProof="0" dirty="0"/>
              <a:t>Dejar que tomen decisiones y no tomar decisiones en su lugar.</a:t>
            </a:r>
            <a:endParaRPr lang="es-ES_tradnl" noProof="0" dirty="0"/>
          </a:p>
          <a:p>
            <a:r>
              <a:rPr lang="es-ES_tradnl" i="1" noProof="0" dirty="0"/>
              <a:t>¿Hay alguna pregunta o alguien necesita una aclaración?</a:t>
            </a:r>
            <a:endParaRPr lang="es-ES_tradnl" noProof="0" dirty="0"/>
          </a:p>
          <a:p>
            <a:endParaRPr lang="es-ES_tradnl" noProof="0" dirty="0"/>
          </a:p>
        </p:txBody>
      </p:sp>
      <p:sp>
        <p:nvSpPr>
          <p:cNvPr id="6" name="Slide Image Placeholder 5">
            <a:extLst>
              <a:ext uri="{FF2B5EF4-FFF2-40B4-BE49-F238E27FC236}">
                <a16:creationId xmlns:a16="http://schemas.microsoft.com/office/drawing/2014/main" id="{AFE9E3CA-7323-664F-4E97-EEDA92CD23DE}"/>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6090DBF-749C-AA61-9B50-AADAC3D82CD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17</a:t>
            </a:fld>
            <a:endParaRPr lang="en-US" sz="1200" dirty="0">
              <a:latin typeface="+mn-lt"/>
            </a:endParaRPr>
          </a:p>
        </p:txBody>
      </p:sp>
    </p:spTree>
    <p:extLst>
      <p:ext uri="{BB962C8B-B14F-4D97-AF65-F5344CB8AC3E}">
        <p14:creationId xmlns:p14="http://schemas.microsoft.com/office/powerpoint/2010/main" val="32630920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i="1" noProof="0" dirty="0"/>
              <a:t>Para obtener resultados en materia de protección de la infancia (reducir el riesgo de que el/la menor sufra daños), los/as asistentes sociales no solo deben centrarse en las vulnerabilidades y los problemas de protección de la infancia, sino también en los factores de protección (fortalezas):</a:t>
            </a:r>
          </a:p>
          <a:p>
            <a:pPr lvl="1"/>
            <a:r>
              <a:rPr lang="es-ES_tradnl" i="1" noProof="0" dirty="0"/>
              <a:t>estos factores de protección (fortalezas) incluyen las fortalezas individuales, los cuidados y el apoyo recibidos por el entorno. </a:t>
            </a:r>
          </a:p>
          <a:p>
            <a:pPr lvl="1"/>
            <a:r>
              <a:rPr lang="es-ES_tradnl" i="1" noProof="0" dirty="0"/>
              <a:t>estos factores de protección (fortalezas) fomentan la resiliencia, es decir, la capacidad de recuperarse tras acontecimientos vitales difíciles. </a:t>
            </a:r>
          </a:p>
          <a:p>
            <a:r>
              <a:rPr lang="es-ES_tradnl" i="1" noProof="0" dirty="0"/>
              <a:t>Todas las personas atraviesan retos y dificultades: </a:t>
            </a:r>
          </a:p>
          <a:p>
            <a:pPr lvl="1"/>
            <a:r>
              <a:rPr lang="es-ES_tradnl" i="1" noProof="0" dirty="0"/>
              <a:t>en los momentos difíciles, las personas recurren a su fortaleza individual, y a la atención y apoyo de los demás para superar esos retos. </a:t>
            </a:r>
          </a:p>
          <a:p>
            <a:pPr lvl="1"/>
            <a:r>
              <a:rPr lang="es-ES_tradnl" i="1" noProof="0" dirty="0"/>
              <a:t>estas fortalezas, cuidados y apoyo le ayudan a las personas a recuperarse y a aumentar su resiliencia.</a:t>
            </a:r>
          </a:p>
        </p:txBody>
      </p:sp>
      <p:sp>
        <p:nvSpPr>
          <p:cNvPr id="6" name="Slide Image Placeholder 5">
            <a:extLst>
              <a:ext uri="{FF2B5EF4-FFF2-40B4-BE49-F238E27FC236}">
                <a16:creationId xmlns:a16="http://schemas.microsoft.com/office/drawing/2014/main" id="{DF54AB11-6AA6-52CB-8F74-CA174F360D0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A2C0C071-3E8A-A722-9116-65261D5B474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18</a:t>
            </a:fld>
            <a:endParaRPr lang="en-US" sz="1200" dirty="0">
              <a:latin typeface="+mn-lt"/>
            </a:endParaRPr>
          </a:p>
        </p:txBody>
      </p:sp>
    </p:spTree>
    <p:extLst>
      <p:ext uri="{BB962C8B-B14F-4D97-AF65-F5344CB8AC3E}">
        <p14:creationId xmlns:p14="http://schemas.microsoft.com/office/powerpoint/2010/main" val="31130326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DEBATE GENERAL</a:t>
            </a:r>
          </a:p>
          <a:p>
            <a:r>
              <a:rPr lang="es-ES_tradnl" noProof="0" dirty="0"/>
              <a:t>Guíe a los/as participantes a la </a:t>
            </a:r>
            <a:r>
              <a:rPr lang="es-ES_tradnl" b="1" noProof="0" dirty="0"/>
              <a:t>página 108 del Cuaderno de ejercicios: Análisis de riesgos para la protección de la infancia.</a:t>
            </a:r>
            <a:endParaRPr lang="es-ES_tradnl" noProof="0" dirty="0"/>
          </a:p>
          <a:p>
            <a:pPr lvl="1"/>
            <a:r>
              <a:rPr lang="es-ES_tradnl" i="1" noProof="0" dirty="0"/>
              <a:t>¿Qué fortalezas se identificaron?</a:t>
            </a:r>
          </a:p>
          <a:p>
            <a:pPr lvl="1"/>
            <a:r>
              <a:rPr lang="es-ES_tradnl" i="1" noProof="0" dirty="0"/>
              <a:t>¿Qué cuidados y apoyo recibe Amina? ¿De quién?</a:t>
            </a:r>
          </a:p>
          <a:p>
            <a:pPr lvl="1"/>
            <a:r>
              <a:rPr lang="es-ES_tradnl" i="1" noProof="0" dirty="0"/>
              <a:t>¿Cuáles de estas fortalezas, cuidados y apoyo podríamos aprovechar? ¿Qué puede ayudarnos a proteger mejor a Amina? ¿Quién nos puede apoyar?</a:t>
            </a:r>
          </a:p>
          <a:p>
            <a:r>
              <a:rPr lang="es-ES_tradnl" i="1" noProof="0" dirty="0"/>
              <a:t>Utilizaremos estas fortalezas al redactar el plan de caso de Amina durante la próxima sesión.</a:t>
            </a:r>
          </a:p>
        </p:txBody>
      </p:sp>
      <p:sp>
        <p:nvSpPr>
          <p:cNvPr id="6" name="Slide Image Placeholder 5">
            <a:extLst>
              <a:ext uri="{FF2B5EF4-FFF2-40B4-BE49-F238E27FC236}">
                <a16:creationId xmlns:a16="http://schemas.microsoft.com/office/drawing/2014/main" id="{394F0D11-C85F-00E1-F6A0-1C33E6A7869C}"/>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DA56FBA-EC1A-A2E2-3429-073CA0340C6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19</a:t>
            </a:fld>
            <a:endParaRPr lang="en-US" sz="1200" dirty="0">
              <a:latin typeface="+mn-lt"/>
            </a:endParaRPr>
          </a:p>
        </p:txBody>
      </p:sp>
    </p:spTree>
    <p:extLst>
      <p:ext uri="{BB962C8B-B14F-4D97-AF65-F5344CB8AC3E}">
        <p14:creationId xmlns:p14="http://schemas.microsoft.com/office/powerpoint/2010/main" val="4911157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8" name="Google Shape;288;p5:notes"/>
          <p:cNvSpPr txBox="1">
            <a:spLocks noGrp="1"/>
          </p:cNvSpPr>
          <p:nvPr>
            <p:ph type="body" idx="1"/>
          </p:nvPr>
        </p:nvSpPr>
        <p:spPr/>
        <p:txBody>
          <a:bodyPr/>
          <a:lstStyle/>
          <a:p>
            <a:pPr marL="0" indent="0">
              <a:buNone/>
            </a:pPr>
            <a:r>
              <a:rPr lang="es-ES_tradnl" b="1" noProof="0" dirty="0"/>
              <a:t>SESIÓN 1 </a:t>
            </a:r>
            <a:br>
              <a:rPr lang="es-ES_tradnl" b="1" noProof="0" dirty="0"/>
            </a:br>
            <a:r>
              <a:rPr lang="es-ES_tradnl" b="1" noProof="0" dirty="0"/>
              <a:t>DURACIÓN: 0h30</a:t>
            </a:r>
          </a:p>
          <a:p>
            <a:pPr marL="0" indent="0">
              <a:buNone/>
            </a:pPr>
            <a:r>
              <a:rPr lang="es-ES_tradnl" noProof="0" dirty="0"/>
              <a:t>______________________________________________________________________________</a:t>
            </a:r>
          </a:p>
          <a:p>
            <a:pPr marL="0" indent="0">
              <a:buNone/>
            </a:pPr>
            <a:endParaRPr lang="es-ES_tradnl" noProof="0" dirty="0"/>
          </a:p>
          <a:p>
            <a:pPr marL="0" indent="0">
              <a:buNone/>
            </a:pPr>
            <a:r>
              <a:rPr lang="es-ES_tradnl" b="1" noProof="0" dirty="0"/>
              <a:t>EXPLICAR</a:t>
            </a:r>
          </a:p>
          <a:p>
            <a:r>
              <a:rPr lang="es-ES_tradnl" i="1" noProof="0" dirty="0"/>
              <a:t>En la sesión de hoy:</a:t>
            </a:r>
          </a:p>
          <a:p>
            <a:pPr lvl="1"/>
            <a:r>
              <a:rPr lang="es-ES_tradnl" i="1" noProof="0" dirty="0"/>
              <a:t>Veremos qué podemos esperar del módulo 8: plan de caso.</a:t>
            </a:r>
          </a:p>
          <a:p>
            <a:pPr lvl="1"/>
            <a:r>
              <a:rPr lang="es-ES_tradnl" i="1" noProof="0" dirty="0"/>
              <a:t>Haremos un repaso del módulo anterior.</a:t>
            </a:r>
          </a:p>
        </p:txBody>
      </p:sp>
      <p:sp>
        <p:nvSpPr>
          <p:cNvPr id="3" name="Slide Image Placeholder 2">
            <a:extLst>
              <a:ext uri="{FF2B5EF4-FFF2-40B4-BE49-F238E27FC236}">
                <a16:creationId xmlns:a16="http://schemas.microsoft.com/office/drawing/2014/main" id="{C1169E2B-9D6F-0B28-4374-4CC88E5FCB7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3BBC8FFA-C3C1-3470-00D8-337EA56419A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a:t>
            </a:fld>
            <a:endParaRPr lang="en-US" sz="1200" dirty="0">
              <a:latin typeface="+mn-lt"/>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a:p>
            <a:r>
              <a:rPr lang="es-ES_tradnl" i="1" noProof="0" dirty="0"/>
              <a:t>¿Hay alguna pregunta o alguien necesita una aclaración?</a:t>
            </a:r>
          </a:p>
          <a:p>
            <a:endParaRPr lang="es-ES_tradnl" noProof="0" dirty="0"/>
          </a:p>
        </p:txBody>
      </p:sp>
      <p:sp>
        <p:nvSpPr>
          <p:cNvPr id="6" name="Slide Image Placeholder 5">
            <a:extLst>
              <a:ext uri="{FF2B5EF4-FFF2-40B4-BE49-F238E27FC236}">
                <a16:creationId xmlns:a16="http://schemas.microsoft.com/office/drawing/2014/main" id="{705722B9-E57D-7D9E-8483-FD828C4500A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3047F0C-27AF-B5A2-0DD1-E87947793A7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20</a:t>
            </a:fld>
            <a:endParaRPr lang="en-US" sz="1200" dirty="0">
              <a:latin typeface="+mn-lt"/>
            </a:endParaRPr>
          </a:p>
        </p:txBody>
      </p:sp>
    </p:spTree>
    <p:extLst>
      <p:ext uri="{BB962C8B-B14F-4D97-AF65-F5344CB8AC3E}">
        <p14:creationId xmlns:p14="http://schemas.microsoft.com/office/powerpoint/2010/main" val="13306525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8" name="Google Shape;288;p5:notes"/>
          <p:cNvSpPr txBox="1">
            <a:spLocks noGrp="1"/>
          </p:cNvSpPr>
          <p:nvPr>
            <p:ph type="body" idx="1"/>
          </p:nvPr>
        </p:nvSpPr>
        <p:spPr/>
        <p:txBody>
          <a:bodyPr/>
          <a:lstStyle/>
          <a:p>
            <a:pPr marL="0" indent="0">
              <a:buNone/>
            </a:pPr>
            <a:r>
              <a:rPr lang="es-ES_tradnl" b="1" noProof="0" dirty="0"/>
              <a:t>SESIÓN 3 </a:t>
            </a:r>
            <a:br>
              <a:rPr lang="es-ES_tradnl" b="1" noProof="0" dirty="0"/>
            </a:br>
            <a:r>
              <a:rPr lang="es-ES_tradnl" b="1" noProof="0" dirty="0"/>
              <a:t>DURACIÓN: 1h30</a:t>
            </a:r>
          </a:p>
          <a:p>
            <a:pPr marL="0" indent="0">
              <a:buNone/>
            </a:pPr>
            <a:r>
              <a:rPr lang="es-ES_tradnl" noProof="0" dirty="0"/>
              <a:t>______________________________________________________________________________</a:t>
            </a:r>
          </a:p>
          <a:p>
            <a:pPr marL="0" indent="0">
              <a:buNone/>
            </a:pPr>
            <a:endParaRPr lang="es-ES_tradnl" noProof="0" dirty="0"/>
          </a:p>
          <a:p>
            <a:pPr marL="0" indent="0">
              <a:buNone/>
            </a:pPr>
            <a:r>
              <a:rPr lang="es-ES_tradnl" b="1" noProof="0" dirty="0"/>
              <a:t>EXPLICAR</a:t>
            </a:r>
            <a:endParaRPr lang="es-ES_tradnl" noProof="0" dirty="0">
              <a:sym typeface="Calibri"/>
            </a:endParaRPr>
          </a:p>
          <a:p>
            <a:r>
              <a:rPr lang="es-ES_tradnl" i="1" noProof="0" dirty="0">
                <a:sym typeface="Calibri"/>
              </a:rPr>
              <a:t>En esta sesión aprenderemos a organizar una reunión para elaborar un plan de caso y practicaremos cómo hacerlo.</a:t>
            </a:r>
          </a:p>
          <a:p>
            <a:endParaRPr lang="es-ES_tradnl" noProof="0" dirty="0">
              <a:sym typeface="Calibri"/>
            </a:endParaRPr>
          </a:p>
        </p:txBody>
      </p:sp>
      <p:sp>
        <p:nvSpPr>
          <p:cNvPr id="3" name="Slide Image Placeholder 2">
            <a:extLst>
              <a:ext uri="{FF2B5EF4-FFF2-40B4-BE49-F238E27FC236}">
                <a16:creationId xmlns:a16="http://schemas.microsoft.com/office/drawing/2014/main" id="{0E2A91F8-BE53-E816-A66C-8AA55EBE133F}"/>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006D2E10-CFCE-F03C-F8A2-951754DF32C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21</a:t>
            </a:fld>
            <a:endParaRPr lang="en-US" sz="1200" dirty="0">
              <a:latin typeface="+mn-lt"/>
            </a:endParaRPr>
          </a:p>
        </p:txBody>
      </p:sp>
    </p:spTree>
    <p:extLst>
      <p:ext uri="{BB962C8B-B14F-4D97-AF65-F5344CB8AC3E}">
        <p14:creationId xmlns:p14="http://schemas.microsoft.com/office/powerpoint/2010/main" val="2435681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i="1" noProof="0" dirty="0"/>
              <a:t>El plan de caso puede elaborarse durante una reunión.</a:t>
            </a:r>
          </a:p>
          <a:p>
            <a:r>
              <a:rPr lang="es-ES_tradnl" b="1" i="0" noProof="0" dirty="0"/>
              <a:t>Participantes:</a:t>
            </a:r>
          </a:p>
          <a:p>
            <a:pPr lvl="1"/>
            <a:r>
              <a:rPr lang="es-ES_tradnl" i="1" noProof="0" dirty="0"/>
              <a:t>el/la menor tiene derecho a participar. </a:t>
            </a:r>
          </a:p>
          <a:p>
            <a:pPr lvl="2"/>
            <a:r>
              <a:rPr lang="es-ES_tradnl" i="1" noProof="0" dirty="0"/>
              <a:t>hacer esto juntos/as.</a:t>
            </a:r>
          </a:p>
          <a:p>
            <a:pPr lvl="2"/>
            <a:r>
              <a:rPr lang="es-ES_tradnl" i="1" noProof="0" dirty="0"/>
              <a:t>tener en cuenta la edad, la etapa de desarrollo y las capacidades del/la menor. </a:t>
            </a:r>
          </a:p>
          <a:p>
            <a:pPr lvl="1"/>
            <a:r>
              <a:rPr lang="es-ES_tradnl" i="1" noProof="0" dirty="0"/>
              <a:t>puede que no siempre sea apropiado que los/as menores participen en la formulación del plan de caso, por ejemplo, en el caso de niños o niñas muy pequeños/as: </a:t>
            </a:r>
          </a:p>
          <a:p>
            <a:pPr lvl="2"/>
            <a:r>
              <a:rPr lang="es-ES_tradnl" i="1" noProof="0" dirty="0"/>
              <a:t>sin embargo, las opiniones que los/as menores hayan expresado durante la evaluación siempre deben tenerse en cuenta durante la formulación del plan de caso. </a:t>
            </a:r>
          </a:p>
          <a:p>
            <a:pPr lvl="1"/>
            <a:r>
              <a:rPr lang="es-ES_tradnl" i="0" noProof="0" dirty="0"/>
              <a:t>considerar las situaciones en las que podría ser inapropiado involucrar a un padre y/o madre y/o cuidador/a.</a:t>
            </a:r>
          </a:p>
          <a:p>
            <a:pPr lvl="1"/>
            <a:r>
              <a:rPr lang="es-ES_tradnl" i="0" noProof="0" dirty="0"/>
              <a:t>*incluir al supervisor/a de gestión de casos si es necesario. </a:t>
            </a:r>
          </a:p>
          <a:p>
            <a:r>
              <a:rPr lang="es-ES_tradnl" b="1" i="0" noProof="0" dirty="0"/>
              <a:t>Objetivo de la reunión:</a:t>
            </a:r>
          </a:p>
          <a:p>
            <a:pPr lvl="1"/>
            <a:r>
              <a:rPr lang="es-ES_tradnl" i="1" noProof="0" dirty="0"/>
              <a:t>las reuniones para formular planes de caso pueden tomar tiempo </a:t>
            </a:r>
            <a:r>
              <a:rPr lang="es-ES_tradnl" i="0" noProof="0" dirty="0"/>
              <a:t>–</a:t>
            </a:r>
            <a:r>
              <a:rPr lang="es-ES_tradnl" i="1" noProof="0" dirty="0"/>
              <a:t>entre dos horas y un día entero</a:t>
            </a:r>
            <a:r>
              <a:rPr lang="es-ES_tradnl" i="0" noProof="0" dirty="0"/>
              <a:t>–, </a:t>
            </a:r>
            <a:r>
              <a:rPr lang="es-ES_tradnl" i="1" noProof="0" dirty="0"/>
              <a:t> requieren preparación y facilitación. </a:t>
            </a:r>
          </a:p>
        </p:txBody>
      </p:sp>
      <p:sp>
        <p:nvSpPr>
          <p:cNvPr id="6" name="Slide Image Placeholder 5">
            <a:extLst>
              <a:ext uri="{FF2B5EF4-FFF2-40B4-BE49-F238E27FC236}">
                <a16:creationId xmlns:a16="http://schemas.microsoft.com/office/drawing/2014/main" id="{E23EE100-DC7E-8F78-5F06-B7FC14C11E4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952FB839-A784-7010-05CD-120DFA51561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22</a:t>
            </a:fld>
            <a:endParaRPr lang="en-US" sz="1200" dirty="0">
              <a:latin typeface="+mn-lt"/>
            </a:endParaRPr>
          </a:p>
        </p:txBody>
      </p:sp>
    </p:spTree>
    <p:extLst>
      <p:ext uri="{BB962C8B-B14F-4D97-AF65-F5344CB8AC3E}">
        <p14:creationId xmlns:p14="http://schemas.microsoft.com/office/powerpoint/2010/main" val="21210494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sz="1150" b="1" noProof="0" dirty="0"/>
              <a:t>EXPLICAR</a:t>
            </a:r>
          </a:p>
          <a:p>
            <a:r>
              <a:rPr lang="es-ES_tradnl" sz="1150" b="1" noProof="0" dirty="0"/>
              <a:t>Quién:</a:t>
            </a:r>
          </a:p>
          <a:p>
            <a:pPr lvl="1"/>
            <a:r>
              <a:rPr lang="es-ES_tradnl" sz="1150" i="1" noProof="0" dirty="0"/>
              <a:t>Otras personas importantes en la vida del/la menor:</a:t>
            </a:r>
          </a:p>
          <a:p>
            <a:pPr lvl="2"/>
            <a:r>
              <a:rPr lang="es-ES_tradnl" sz="1150" i="1" noProof="0" dirty="0"/>
              <a:t>Su participación es útil si van a brindar apoyo en la implementación del plan de caso (p. ej., familiares o amigos/as que cuiden del/la menor, que le presten apoyo).</a:t>
            </a:r>
          </a:p>
          <a:p>
            <a:pPr lvl="2"/>
            <a:r>
              <a:rPr lang="es-ES_tradnl" sz="1150" i="1" noProof="0" dirty="0"/>
              <a:t>útil si la reunión puede ser estresante y ofrecerían apoyo emocional.</a:t>
            </a:r>
          </a:p>
          <a:p>
            <a:pPr lvl="1"/>
            <a:r>
              <a:rPr lang="es-ES_tradnl" sz="1150" i="1" noProof="0" dirty="0"/>
              <a:t>Si son miembros de la comunidad o personas voluntarias de la comunidad con las que existe una relación de confianza:</a:t>
            </a:r>
          </a:p>
          <a:p>
            <a:pPr lvl="2"/>
            <a:r>
              <a:rPr lang="es-ES_tradnl" sz="1150" i="1" noProof="0" dirty="0"/>
              <a:t>Su participación es útil si van a brindar apoyo en la implementación del plan de caso o en el seguimiento: </a:t>
            </a:r>
          </a:p>
          <a:p>
            <a:pPr lvl="3"/>
            <a:r>
              <a:rPr lang="es-ES_tradnl" sz="1150" i="1" noProof="0" dirty="0"/>
              <a:t>por ejemplo, un profesor/a puede proporcionar información sobre el bienestar del menor en el momento de la revisión en comparación con el momento en que se realizó la evaluación.</a:t>
            </a:r>
          </a:p>
          <a:p>
            <a:pPr lvl="3"/>
            <a:r>
              <a:rPr lang="es-ES_tradnl" sz="1150" i="1" noProof="0" dirty="0"/>
              <a:t>por ejemplo, los líderes locales (mujeres u hombres) pueden participar en la negociación del apoyo de la comunidad a la familia o la reducción de la discriminación. </a:t>
            </a:r>
          </a:p>
          <a:p>
            <a:pPr lvl="3"/>
            <a:r>
              <a:rPr lang="es-ES_tradnl" sz="1150" i="1" noProof="0" dirty="0"/>
              <a:t>por ejemplo, los grupos comunitarios podrían participar en medidas para mejorar la seguridad.</a:t>
            </a:r>
          </a:p>
          <a:p>
            <a:pPr lvl="1"/>
            <a:r>
              <a:rPr lang="es-ES_tradnl" sz="1150" i="1" noProof="0" dirty="0"/>
              <a:t>Otros proveedores de servicios:</a:t>
            </a:r>
          </a:p>
          <a:p>
            <a:pPr lvl="2"/>
            <a:r>
              <a:rPr lang="es-ES_tradnl" sz="1150" i="1" noProof="0" dirty="0"/>
              <a:t>Su participación es útil si van a prestar un servicio o durante la implementación del plan de caso.</a:t>
            </a:r>
          </a:p>
          <a:p>
            <a:pPr lvl="1"/>
            <a:r>
              <a:rPr lang="es-ES_tradnl" sz="1150" i="1" noProof="0" dirty="0"/>
              <a:t>Las autoridades competentes:</a:t>
            </a:r>
          </a:p>
          <a:p>
            <a:pPr lvl="2"/>
            <a:r>
              <a:rPr lang="es-ES_tradnl" sz="1150" i="1" noProof="0" dirty="0"/>
              <a:t>Su participación es obligatoria si existe la obligación de informar:</a:t>
            </a:r>
          </a:p>
          <a:p>
            <a:pPr lvl="3"/>
            <a:r>
              <a:rPr lang="es-ES_tradnl" sz="1150" i="1" noProof="0" dirty="0"/>
              <a:t>por ejemplo, cuando lo que el menor y su familia deseen hacer ponga al menor en peligro de sufrir daños graves y cuando lo mejor para ellos/as sea informar a las autoridades. </a:t>
            </a:r>
          </a:p>
          <a:p>
            <a:pPr lvl="2"/>
            <a:r>
              <a:rPr lang="es-ES_tradnl" sz="1150" i="1" noProof="0" dirty="0"/>
              <a:t>Su participación es útil cuando los sistemas formales de protección de la infancia promueven los derechos del/la menor:</a:t>
            </a:r>
          </a:p>
          <a:p>
            <a:pPr lvl="3"/>
            <a:r>
              <a:rPr lang="es-ES_tradnl" sz="1150" i="1" noProof="0" dirty="0"/>
              <a:t>por ejemplo, en los países en los que los sistemas formales de protección de la infancia promueven los derechos del/la menor, los/as asistentes sociales del gobierno suelen participar en los casos en los que se adoptan medidas de acogida alternativas y en los que se requiera una orden judicial.</a:t>
            </a:r>
          </a:p>
          <a:p>
            <a:r>
              <a:rPr lang="es-ES_tradnl" sz="1150" noProof="0" dirty="0"/>
              <a:t>Presentar la diapositiva – </a:t>
            </a:r>
            <a:r>
              <a:rPr lang="es-ES_tradnl" sz="1150" b="1" noProof="0" dirty="0"/>
              <a:t>Cuándo.</a:t>
            </a:r>
          </a:p>
        </p:txBody>
      </p:sp>
      <p:sp>
        <p:nvSpPr>
          <p:cNvPr id="6" name="Slide Image Placeholder 5">
            <a:extLst>
              <a:ext uri="{FF2B5EF4-FFF2-40B4-BE49-F238E27FC236}">
                <a16:creationId xmlns:a16="http://schemas.microsoft.com/office/drawing/2014/main" id="{7564D0A4-84FF-FAAD-AD3C-8D6C306DA725}"/>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FB69E4D3-294C-EA88-EF7F-5DD6E2AE7A1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23</a:t>
            </a:fld>
            <a:endParaRPr lang="en-US" sz="1200" dirty="0">
              <a:latin typeface="+mn-lt"/>
            </a:endParaRPr>
          </a:p>
        </p:txBody>
      </p:sp>
    </p:spTree>
    <p:extLst>
      <p:ext uri="{BB962C8B-B14F-4D97-AF65-F5344CB8AC3E}">
        <p14:creationId xmlns:p14="http://schemas.microsoft.com/office/powerpoint/2010/main" val="41963361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INTRODUCCIÓN</a:t>
            </a:r>
          </a:p>
          <a:p>
            <a:pPr marL="171450" indent="-171450"/>
            <a:r>
              <a:rPr lang="es-ES_tradnl" noProof="0" dirty="0"/>
              <a:t>Guíe a los/as participantes a la </a:t>
            </a:r>
            <a:r>
              <a:rPr lang="es-ES_tradnl" b="1" noProof="0" dirty="0"/>
              <a:t>página 138 del Cuaderno de ejercicios: ¿Cómo me preparo para convocar o para tener una reunión de formulación del plan de caso?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i="1" noProof="0" dirty="0"/>
              <a:t>¿Cómo nos prepararíamos para una reunión para elaborar el plan de caso?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i="1" noProof="0" dirty="0"/>
              <a:t>Escriban sus respuestas en el cuaderno de ejercicios.</a:t>
            </a:r>
          </a:p>
          <a:p>
            <a:pPr marL="0" indent="0">
              <a:buNone/>
            </a:pPr>
            <a:endParaRPr lang="es-ES_tradnl" noProof="0" dirty="0"/>
          </a:p>
          <a:p>
            <a:pPr marL="0" indent="0">
              <a:buNone/>
            </a:pPr>
            <a:r>
              <a:rPr lang="es-ES_tradnl" b="1" noProof="0" dirty="0"/>
              <a:t>ACTIVIDAD INDIVIDUAL (5 minutos)</a:t>
            </a:r>
          </a:p>
          <a:p>
            <a:r>
              <a:rPr lang="es-ES_tradnl" noProof="0" dirty="0"/>
              <a:t>Dé 5 minutos a los/as participantes para hacer la actividad.</a:t>
            </a:r>
          </a:p>
          <a:p>
            <a:endParaRPr lang="es-ES_tradnl" noProof="0" dirty="0"/>
          </a:p>
          <a:p>
            <a:pPr marL="0" indent="0">
              <a:buNone/>
            </a:pPr>
            <a:r>
              <a:rPr lang="es-ES_tradnl" b="1" noProof="0" dirty="0"/>
              <a:t>DEBATE GENERAL</a:t>
            </a:r>
          </a:p>
          <a:p>
            <a:r>
              <a:rPr lang="es-ES_tradnl" noProof="0" dirty="0"/>
              <a:t>Pídale a personas voluntarias que compartan sus respuestas.</a:t>
            </a:r>
          </a:p>
          <a:p>
            <a:r>
              <a:rPr lang="es-ES_tradnl" noProof="0" dirty="0"/>
              <a:t>Escriba las respuestas en el rotafolio/pizarra.</a:t>
            </a:r>
          </a:p>
          <a:p>
            <a:endParaRPr lang="es-ES_tradnl" noProof="0" dirty="0"/>
          </a:p>
          <a:p>
            <a:endParaRPr lang="es-ES_tradnl" noProof="0" dirty="0"/>
          </a:p>
        </p:txBody>
      </p:sp>
      <p:sp>
        <p:nvSpPr>
          <p:cNvPr id="6" name="Slide Image Placeholder 5">
            <a:extLst>
              <a:ext uri="{FF2B5EF4-FFF2-40B4-BE49-F238E27FC236}">
                <a16:creationId xmlns:a16="http://schemas.microsoft.com/office/drawing/2014/main" id="{DAF5F5E3-C40D-2938-7128-2DE93B53F408}"/>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9FAAD07D-3DE0-4115-45DE-868507151F5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24</a:t>
            </a:fld>
            <a:endParaRPr lang="en-US" sz="1200" dirty="0">
              <a:latin typeface="+mn-lt"/>
            </a:endParaRPr>
          </a:p>
        </p:txBody>
      </p:sp>
    </p:spTree>
    <p:extLst>
      <p:ext uri="{BB962C8B-B14F-4D97-AF65-F5344CB8AC3E}">
        <p14:creationId xmlns:p14="http://schemas.microsoft.com/office/powerpoint/2010/main" val="17634569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a:p>
            <a:r>
              <a:rPr lang="es-ES_tradnl" i="1" noProof="0" dirty="0"/>
              <a:t>La información que el/la menor o sus padres o cuidadores puedan necesitar varia de un caso a otro. </a:t>
            </a:r>
          </a:p>
          <a:p>
            <a:r>
              <a:rPr lang="es-ES_tradnl" i="1" noProof="0" dirty="0"/>
              <a:t>Sin embargo, es importante contar con información sobre los proveedores de servicios en capacidad de prestar apoyo (y quiénes no la tienen) y sus plazos de respuesta en caso de que el/la menor sea remitido/a.</a:t>
            </a:r>
          </a:p>
          <a:p>
            <a:r>
              <a:rPr lang="es-ES_tradnl" i="1" noProof="0" dirty="0"/>
              <a:t>¿Hay alguna pregunta o alguien necesita una aclaración?</a:t>
            </a:r>
          </a:p>
        </p:txBody>
      </p:sp>
      <p:sp>
        <p:nvSpPr>
          <p:cNvPr id="6" name="Slide Image Placeholder 5">
            <a:extLst>
              <a:ext uri="{FF2B5EF4-FFF2-40B4-BE49-F238E27FC236}">
                <a16:creationId xmlns:a16="http://schemas.microsoft.com/office/drawing/2014/main" id="{AD65D96A-573D-AC09-4323-448F649F54BD}"/>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1A99096-ADEC-A882-F365-F74324C1D54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25</a:t>
            </a:fld>
            <a:endParaRPr lang="en-US" sz="1200" dirty="0">
              <a:latin typeface="+mn-lt"/>
            </a:endParaRPr>
          </a:p>
        </p:txBody>
      </p:sp>
    </p:spTree>
    <p:extLst>
      <p:ext uri="{BB962C8B-B14F-4D97-AF65-F5344CB8AC3E}">
        <p14:creationId xmlns:p14="http://schemas.microsoft.com/office/powerpoint/2010/main" val="41674219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sz="1150" b="1" noProof="0" dirty="0"/>
              <a:t>EXPLICAR</a:t>
            </a:r>
          </a:p>
          <a:p>
            <a:r>
              <a:rPr lang="es-ES_tradnl" sz="1150" noProof="0" dirty="0"/>
              <a:t>Presente el contenido de la diapositiva.</a:t>
            </a:r>
          </a:p>
          <a:p>
            <a:r>
              <a:rPr lang="es-ES_tradnl" sz="1150" b="1" noProof="0" dirty="0"/>
              <a:t>1) Explorar el problema:</a:t>
            </a:r>
          </a:p>
          <a:p>
            <a:pPr lvl="1"/>
            <a:r>
              <a:rPr lang="es-ES_tradnl" sz="1150" i="1" noProof="0" dirty="0"/>
              <a:t>revisar lo que dice la evaluación sobre el problema.</a:t>
            </a:r>
          </a:p>
          <a:p>
            <a:pPr lvl="1"/>
            <a:r>
              <a:rPr lang="es-ES_tradnl" sz="1150" i="1" noProof="0" dirty="0"/>
              <a:t>ayudar al menor y a los padres y/o cuidadores a intentar reconocer y aceptar los problemas.</a:t>
            </a:r>
          </a:p>
          <a:p>
            <a:pPr lvl="1"/>
            <a:r>
              <a:rPr lang="es-ES_tradnl" sz="1150" i="1" noProof="0" dirty="0"/>
              <a:t>preguntarle al menor, a los padres y/o cuidadores qué necesitan y qué podría ayudarlos/as o servirles de apoyo.</a:t>
            </a:r>
          </a:p>
          <a:p>
            <a:pPr lvl="2"/>
            <a:r>
              <a:rPr lang="es-ES_tradnl" sz="1150" i="1" noProof="0" dirty="0"/>
              <a:t>Preguntarles qué creen que debería ocurrir.</a:t>
            </a:r>
          </a:p>
          <a:p>
            <a:pPr lvl="2"/>
            <a:r>
              <a:rPr lang="es-ES_tradnl" sz="1150" i="1" noProof="0" dirty="0"/>
              <a:t>Preguntarles qué han probado ya, qué ha funcionado y qué no.</a:t>
            </a:r>
          </a:p>
          <a:p>
            <a:r>
              <a:rPr lang="es-ES_tradnl" sz="1150" b="1" noProof="0" dirty="0"/>
              <a:t>2) Acordar el objetivo general y el cronograma:</a:t>
            </a:r>
          </a:p>
          <a:p>
            <a:pPr lvl="1"/>
            <a:r>
              <a:rPr lang="es-ES_tradnl" sz="1150" i="1" noProof="0" dirty="0"/>
              <a:t>acordar un objetivo general y un cronograma (normalmente por un plazo que no supere los 3 meses). </a:t>
            </a:r>
          </a:p>
          <a:p>
            <a:pPr lvl="1"/>
            <a:r>
              <a:rPr lang="es-ES_tradnl" sz="1150" i="1" noProof="0" dirty="0"/>
              <a:t>acordar qué problemas deben ser atendidos. </a:t>
            </a:r>
          </a:p>
          <a:p>
            <a:pPr lvl="1"/>
            <a:r>
              <a:rPr lang="es-ES_tradnl" sz="1150" i="1" noProof="0" dirty="0"/>
              <a:t>acordar un plazo para cada problema, pensando en cuáles deben abordarse de forma inmediata y cuáles a corto, mediano y largo plazo.  </a:t>
            </a:r>
          </a:p>
          <a:p>
            <a:r>
              <a:rPr lang="es-ES_tradnl" sz="1150" b="1" noProof="0" dirty="0"/>
              <a:t>3) Considerar distintas acciones y opciones disponibles:</a:t>
            </a:r>
          </a:p>
          <a:p>
            <a:pPr lvl="1"/>
            <a:r>
              <a:rPr lang="es-ES_tradnl" sz="1150" i="1" noProof="0" dirty="0"/>
              <a:t>partir de un problema puntual, dividirlo en acciones que el/la menor, la familia, los miembros de la comunidad, el o la asistente social u otras personas (habrá que consultar con ellos/as) acuerden llevar a cabo para ayudar a resolverlo. </a:t>
            </a:r>
          </a:p>
          <a:p>
            <a:pPr lvl="1"/>
            <a:r>
              <a:rPr lang="es-ES_tradnl" sz="1150" i="1" noProof="0" dirty="0"/>
              <a:t>puede ser útil abordar primero un problema manejable, ya que el éxito brinda confianza en el enfoque. </a:t>
            </a:r>
          </a:p>
          <a:p>
            <a:pPr lvl="1"/>
            <a:r>
              <a:rPr lang="es-ES_tradnl" sz="1150" i="1" noProof="0" dirty="0"/>
              <a:t>sin embargo, no deben ignorarse los problemas que requieren una solución inmediata, sobre todo cuando conllevan un riesgo de daño grave para el/la menor.</a:t>
            </a:r>
          </a:p>
          <a:p>
            <a:r>
              <a:rPr lang="es-ES_tradnl" sz="1150" b="1" noProof="0" dirty="0"/>
              <a:t>4) Acordar un plan de seguimiento y revisión:</a:t>
            </a:r>
          </a:p>
          <a:p>
            <a:pPr lvl="1"/>
            <a:r>
              <a:rPr lang="es-ES_tradnl" sz="1150" i="1" noProof="0" dirty="0"/>
              <a:t>decidir qué nos demostraría que el plan de caso está funcionando.</a:t>
            </a:r>
          </a:p>
          <a:p>
            <a:pPr lvl="1"/>
            <a:r>
              <a:rPr lang="es-ES_tradnl" sz="1150" i="1" noProof="0" dirty="0"/>
              <a:t>decidir qué nos demostraría que el plan de caso no está funcionando.</a:t>
            </a:r>
          </a:p>
          <a:p>
            <a:pPr lvl="1"/>
            <a:r>
              <a:rPr lang="es-ES_tradnl" sz="1150" i="1" noProof="0" dirty="0"/>
              <a:t>fijar una fecha para una reunión de revisión del plan de caso que tenga lugar después de varios seguimientos, pero no tan lejana como el final del plazo global del plan de caso (consultar los plazos acordados a nivel local). </a:t>
            </a:r>
          </a:p>
          <a:p>
            <a:r>
              <a:rPr lang="es-ES_tradnl" sz="1150" b="1" noProof="0" dirty="0"/>
              <a:t>5) Documentar y hacer seguimiento.</a:t>
            </a:r>
          </a:p>
        </p:txBody>
      </p:sp>
      <p:sp>
        <p:nvSpPr>
          <p:cNvPr id="6" name="Slide Image Placeholder 5">
            <a:extLst>
              <a:ext uri="{FF2B5EF4-FFF2-40B4-BE49-F238E27FC236}">
                <a16:creationId xmlns:a16="http://schemas.microsoft.com/office/drawing/2014/main" id="{5221D794-1B90-137D-A97D-AAA1B9E8861C}"/>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0CB362DD-4E69-29C2-3103-2639083CECB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26</a:t>
            </a:fld>
            <a:endParaRPr lang="en-US" sz="1200" dirty="0">
              <a:latin typeface="+mn-lt"/>
            </a:endParaRPr>
          </a:p>
        </p:txBody>
      </p:sp>
    </p:spTree>
    <p:extLst>
      <p:ext uri="{BB962C8B-B14F-4D97-AF65-F5344CB8AC3E}">
        <p14:creationId xmlns:p14="http://schemas.microsoft.com/office/powerpoint/2010/main" val="1649194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4" name="Google Shape;554;p17:notes"/>
          <p:cNvSpPr txBox="1">
            <a:spLocks noGrp="1"/>
          </p:cNvSpPr>
          <p:nvPr>
            <p:ph type="body" idx="1"/>
          </p:nvPr>
        </p:nvSpPr>
        <p:spPr/>
        <p:txBody>
          <a:bodyPr/>
          <a:lstStyle/>
          <a:p>
            <a:pPr marL="0" indent="0">
              <a:buNone/>
            </a:pPr>
            <a:r>
              <a:rPr lang="es-ES_tradnl" b="1" noProof="0" dirty="0"/>
              <a:t>EXPLICAR</a:t>
            </a:r>
          </a:p>
          <a:p>
            <a:r>
              <a:rPr lang="es-ES_tradnl" i="1" noProof="0" dirty="0"/>
              <a:t>Hemos visto algunas directrices sobre el momento oportuno para cada paso en la gestión de casos en función del nivel de riesgo del menor.</a:t>
            </a:r>
          </a:p>
          <a:p>
            <a:pPr lvl="0"/>
            <a:r>
              <a:rPr lang="es-ES_tradnl" i="1" noProof="0" dirty="0"/>
              <a:t>Los/as menores con alto riesgo de sufrir daños deben tener prioridad sobre los/as menores con menor riesgo de sufrir daños.</a:t>
            </a:r>
          </a:p>
          <a:p>
            <a:r>
              <a:rPr lang="es-ES_tradnl" noProof="0" dirty="0"/>
              <a:t>Presente el contenido de la diapositiva.</a:t>
            </a:r>
          </a:p>
        </p:txBody>
      </p:sp>
      <p:sp>
        <p:nvSpPr>
          <p:cNvPr id="3" name="Slide Image Placeholder 2">
            <a:extLst>
              <a:ext uri="{FF2B5EF4-FFF2-40B4-BE49-F238E27FC236}">
                <a16:creationId xmlns:a16="http://schemas.microsoft.com/office/drawing/2014/main" id="{02E5CBEA-0507-08DE-EA87-1D08D47735F3}"/>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0472CC2F-8ECD-8386-F4BA-DA9BD3CD50D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27</a:t>
            </a:fld>
            <a:endParaRPr lang="en-US" sz="1200" dirty="0">
              <a:latin typeface="+mn-lt"/>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dirty="0"/>
              <a:t>ADAPTAR AL CONTEXTO</a:t>
            </a:r>
          </a:p>
          <a:p>
            <a:r>
              <a:rPr lang="es-ES_tradnl" noProof="0" dirty="0"/>
              <a:t>Hay distintas alternativas para realizar este juego de rol y para adaptarlo a los/as participantes:</a:t>
            </a:r>
          </a:p>
          <a:p>
            <a:pPr marL="685800" lvl="1" indent="-228600">
              <a:buFont typeface="+mj-lt"/>
              <a:buAutoNum type="arabicPeriod"/>
            </a:pPr>
            <a:r>
              <a:rPr lang="es-ES_tradnl" noProof="0" dirty="0"/>
              <a:t>Que los/as facilitadores hagan una demostración del juego de rol y los/as participantes lo hagan después;   </a:t>
            </a:r>
          </a:p>
          <a:p>
            <a:pPr marL="685800" lvl="1" indent="-228600">
              <a:buFont typeface="+mj-lt"/>
              <a:buAutoNum type="arabicPeriod"/>
            </a:pPr>
            <a:r>
              <a:rPr lang="es-ES_tradnl" noProof="0" dirty="0"/>
              <a:t>Que los/as facilitadores inviten a 3 voluntarios/as a hacer la demostración;</a:t>
            </a:r>
          </a:p>
          <a:p>
            <a:pPr marL="685800" lvl="1" indent="-228600">
              <a:buFont typeface="+mj-lt"/>
              <a:buAutoNum type="arabicPeriod"/>
            </a:pPr>
            <a:r>
              <a:rPr lang="es-ES_tradnl" noProof="0" dirty="0"/>
              <a:t>Que el/la facilitadora divida a los/as participantes en grupos de 3, y que cada grupo practique el juego de rol.</a:t>
            </a:r>
            <a:endParaRPr lang="es-ES_tradnl" b="1"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dirty="0"/>
              <a:t>______________________________________________________________________________</a:t>
            </a:r>
          </a:p>
          <a:p>
            <a:pPr marL="0" indent="0">
              <a:buNone/>
            </a:pPr>
            <a:endParaRPr lang="es-ES_tradnl" b="1" dirty="0"/>
          </a:p>
          <a:p>
            <a:pPr marL="0" indent="0">
              <a:buNone/>
            </a:pPr>
            <a:r>
              <a:rPr lang="es-ES_tradnl" b="1" dirty="0"/>
              <a:t>JUEGO DE ROL (10 minutos)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i="1" dirty="0"/>
              <a:t>Vamos a hacer un juego de rol para practicar la reunión de formulación del plan de caso.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dirty="0"/>
              <a:t>Guíe a los/as participantes a la </a:t>
            </a:r>
            <a:r>
              <a:rPr lang="es-ES_tradnl" b="1" dirty="0"/>
              <a:t>página 139 del Cuaderno de ejercicios: Juego de rol - Formulación del plan de caso.</a:t>
            </a:r>
          </a:p>
          <a:p>
            <a:r>
              <a:rPr lang="es-ES_tradnl" i="0" noProof="0" dirty="0"/>
              <a:t>Instrucciones para los/as participantes:</a:t>
            </a:r>
          </a:p>
          <a:p>
            <a:pPr lvl="1"/>
            <a:r>
              <a:rPr lang="es-ES_tradnl" i="1" noProof="0" dirty="0"/>
              <a:t>Hagan su mejor esfuerzo por participar en la actividad;</a:t>
            </a:r>
          </a:p>
          <a:p>
            <a:pPr lvl="1"/>
            <a:r>
              <a:rPr lang="es-ES_tradnl" i="1" noProof="0" dirty="0"/>
              <a:t>No sientan vergüenza;</a:t>
            </a:r>
          </a:p>
          <a:p>
            <a:pPr lvl="1"/>
            <a:r>
              <a:rPr lang="es-ES_tradnl" i="1" noProof="0" dirty="0"/>
              <a:t>Sean conscientes de la importancia de practicar cómo tener esta conversación. </a:t>
            </a:r>
            <a:endParaRPr lang="es-ES_tradnl" b="0" noProof="0" dirty="0"/>
          </a:p>
          <a:p>
            <a:pPr marL="171450" indent="-171450"/>
            <a:r>
              <a:rPr lang="es-ES_tradnl" b="0" noProof="0" dirty="0"/>
              <a:t>Los/as participantes deben escoger su personaje y prepararse antes de realizar la actividad</a:t>
            </a:r>
            <a:r>
              <a:rPr lang="es-ES_tradnl" b="0" dirty="0"/>
              <a:t>.</a:t>
            </a:r>
          </a:p>
          <a:p>
            <a:pPr marL="0" indent="0">
              <a:buNone/>
            </a:pPr>
            <a:endParaRPr lang="es-ES_tradnl"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b="1" dirty="0"/>
              <a:t>DEBATE GENERAL (20 minutos)</a:t>
            </a:r>
          </a:p>
          <a:p>
            <a:pPr lvl="0"/>
            <a:r>
              <a:rPr lang="es-ES_tradnl" i="1" dirty="0"/>
              <a:t>¿El o la asistente social compartió información con Amina y su madre sobre las opciones disponibles? En caso afirmativo, ¿el o la asistente social adaptó la comunicación a la edad y la etapa de desarrollo de Amina?</a:t>
            </a:r>
          </a:p>
          <a:p>
            <a:pPr lvl="0"/>
            <a:r>
              <a:rPr lang="es-ES_tradnl" i="1" dirty="0"/>
              <a:t>¿Cómo tomaron Amina y su madre las decisiones sobre las acciones definidas en el plan de caso?</a:t>
            </a:r>
          </a:p>
          <a:p>
            <a:pPr lvl="0"/>
            <a:r>
              <a:rPr lang="es-ES_tradnl" i="1" dirty="0"/>
              <a:t>¿Cómo reaccionó el o la asistente social ante el deseo de Amina de seguir sosteniendo económicamente a su familia?  </a:t>
            </a:r>
          </a:p>
          <a:p>
            <a:r>
              <a:rPr lang="es-ES_tradnl" dirty="0"/>
              <a:t>Revise las respuestas de los/as participantes y complemente a partir de los siguientes consejos:</a:t>
            </a:r>
          </a:p>
          <a:p>
            <a:pPr lvl="1"/>
            <a:r>
              <a:rPr lang="es-ES_tradnl" dirty="0"/>
              <a:t>debemos comunicarnos con el/la menor de forma directa; no se debe formular un plan de caso únicamente con los padres, los cuidadores o el adulto/a de confianza.</a:t>
            </a:r>
          </a:p>
          <a:p>
            <a:pPr lvl="1"/>
            <a:r>
              <a:rPr lang="es-ES_tradnl" dirty="0"/>
              <a:t>utilizar las competencias básicas de apoyo psicosocial cuando el/la menor exprese sentimientos como angustia y/o ansiedad.</a:t>
            </a:r>
          </a:p>
          <a:p>
            <a:pPr lvl="1"/>
            <a:r>
              <a:rPr lang="es-ES_tradnl" dirty="0"/>
              <a:t>no juzgar la opinión de la madre; intentar explicarle los riesgos y el impacto negativo del matrimonio infantil sin juzgarla.</a:t>
            </a:r>
          </a:p>
        </p:txBody>
      </p:sp>
      <p:sp>
        <p:nvSpPr>
          <p:cNvPr id="6" name="Slide Image Placeholder 5">
            <a:extLst>
              <a:ext uri="{FF2B5EF4-FFF2-40B4-BE49-F238E27FC236}">
                <a16:creationId xmlns:a16="http://schemas.microsoft.com/office/drawing/2014/main" id="{EC08744C-054C-C098-3AB3-23C07EC7B5F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C20E86E0-8301-F654-8F71-FF5AA0B8B2D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28</a:t>
            </a:fld>
            <a:endParaRPr lang="en-US" sz="1200" dirty="0">
              <a:latin typeface="+mn-lt"/>
            </a:endParaRPr>
          </a:p>
        </p:txBody>
      </p:sp>
    </p:spTree>
    <p:extLst>
      <p:ext uri="{BB962C8B-B14F-4D97-AF65-F5344CB8AC3E}">
        <p14:creationId xmlns:p14="http://schemas.microsoft.com/office/powerpoint/2010/main" val="34796914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p:txBody>
      </p:sp>
      <p:sp>
        <p:nvSpPr>
          <p:cNvPr id="6" name="Slide Image Placeholder 5">
            <a:extLst>
              <a:ext uri="{FF2B5EF4-FFF2-40B4-BE49-F238E27FC236}">
                <a16:creationId xmlns:a16="http://schemas.microsoft.com/office/drawing/2014/main" id="{81087193-42CC-1703-0BF8-E727DC8BED7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33CB1820-66A6-C11D-CD52-5F653C882C8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29</a:t>
            </a:fld>
            <a:endParaRPr lang="en-US" sz="1200" dirty="0">
              <a:latin typeface="+mn-lt"/>
            </a:endParaRPr>
          </a:p>
        </p:txBody>
      </p:sp>
    </p:spTree>
    <p:extLst>
      <p:ext uri="{BB962C8B-B14F-4D97-AF65-F5344CB8AC3E}">
        <p14:creationId xmlns:p14="http://schemas.microsoft.com/office/powerpoint/2010/main" val="2732785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a:p>
            <a:r>
              <a:rPr lang="es-ES_tradnl" i="1" noProof="0" dirty="0"/>
              <a:t>Este módulo trata sobre el tercer paso de la gestión de casos: la formulación del plan de caso. </a:t>
            </a:r>
          </a:p>
          <a:p>
            <a:r>
              <a:rPr lang="es-ES_tradnl" i="1" noProof="0" dirty="0"/>
              <a:t>En este módulo aprenderemos a crear un plan de caso junto con el/la menor, los padres o cuidadores para abordar las necesidades que hayan sido identificadas y priorizadas durante la evaluación. </a:t>
            </a:r>
            <a:endParaRPr lang="es-ES_tradnl" noProof="0" dirty="0"/>
          </a:p>
          <a:p>
            <a:endParaRPr lang="es-ES_tradnl" noProof="0" dirty="0"/>
          </a:p>
        </p:txBody>
      </p:sp>
      <p:sp>
        <p:nvSpPr>
          <p:cNvPr id="6" name="Slide Image Placeholder 5">
            <a:extLst>
              <a:ext uri="{FF2B5EF4-FFF2-40B4-BE49-F238E27FC236}">
                <a16:creationId xmlns:a16="http://schemas.microsoft.com/office/drawing/2014/main" id="{F6EC9971-2C7B-EEAE-94DF-88250C84192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1BF973CD-F8AA-7F28-C83A-0844D5C2F0A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a:t>
            </a:fld>
            <a:endParaRPr lang="en-US" sz="1200" dirty="0">
              <a:latin typeface="+mn-lt"/>
            </a:endParaRPr>
          </a:p>
        </p:txBody>
      </p:sp>
    </p:spTree>
    <p:extLst>
      <p:ext uri="{BB962C8B-B14F-4D97-AF65-F5344CB8AC3E}">
        <p14:creationId xmlns:p14="http://schemas.microsoft.com/office/powerpoint/2010/main" val="31491729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Recuérdele a los/as participantes algunos ejemplos de frases que el/la asistente social podría emplear para explorar opciones/alternativas, tal y como se mencionó en el módulo 4 sobre SMAPS.</a:t>
            </a:r>
          </a:p>
          <a:p>
            <a:endParaRPr lang="es-ES_tradnl" noProof="0" dirty="0"/>
          </a:p>
        </p:txBody>
      </p:sp>
      <p:sp>
        <p:nvSpPr>
          <p:cNvPr id="6" name="Slide Image Placeholder 5">
            <a:extLst>
              <a:ext uri="{FF2B5EF4-FFF2-40B4-BE49-F238E27FC236}">
                <a16:creationId xmlns:a16="http://schemas.microsoft.com/office/drawing/2014/main" id="{BE778993-8D4A-2B38-573B-2D1BA067CCC8}"/>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F286C2A4-E300-EC1D-3FD6-670D43519BA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30</a:t>
            </a:fld>
            <a:endParaRPr lang="en-US" sz="1200" dirty="0">
              <a:latin typeface="+mn-lt"/>
            </a:endParaRPr>
          </a:p>
        </p:txBody>
      </p:sp>
    </p:spTree>
    <p:extLst>
      <p:ext uri="{BB962C8B-B14F-4D97-AF65-F5344CB8AC3E}">
        <p14:creationId xmlns:p14="http://schemas.microsoft.com/office/powerpoint/2010/main" val="21356262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a:p>
            <a:r>
              <a:rPr lang="es-ES_tradnl" i="1" noProof="0" dirty="0"/>
              <a:t>¿Hay alguna pregunta o alguien necesita una aclaración?</a:t>
            </a:r>
          </a:p>
        </p:txBody>
      </p:sp>
      <p:sp>
        <p:nvSpPr>
          <p:cNvPr id="6" name="Slide Image Placeholder 5">
            <a:extLst>
              <a:ext uri="{FF2B5EF4-FFF2-40B4-BE49-F238E27FC236}">
                <a16:creationId xmlns:a16="http://schemas.microsoft.com/office/drawing/2014/main" id="{B2228B77-1F12-1956-0E53-33465D238A3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6C25622B-23D6-3A3F-926E-33CC379813D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31</a:t>
            </a:fld>
            <a:endParaRPr lang="en-US" sz="1200" dirty="0">
              <a:latin typeface="+mn-lt"/>
            </a:endParaRPr>
          </a:p>
        </p:txBody>
      </p:sp>
    </p:spTree>
    <p:extLst>
      <p:ext uri="{BB962C8B-B14F-4D97-AF65-F5344CB8AC3E}">
        <p14:creationId xmlns:p14="http://schemas.microsoft.com/office/powerpoint/2010/main" val="4071053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8" name="Google Shape;288;p5:notes"/>
          <p:cNvSpPr txBox="1">
            <a:spLocks noGrp="1"/>
          </p:cNvSpPr>
          <p:nvPr>
            <p:ph type="body" idx="1"/>
          </p:nvPr>
        </p:nvSpPr>
        <p:spPr/>
        <p:txBody>
          <a:bodyPr/>
          <a:lstStyle/>
          <a:p>
            <a:pPr marL="0" indent="0">
              <a:buNone/>
            </a:pPr>
            <a:r>
              <a:rPr lang="es-ES_tradnl" b="1" noProof="0" dirty="0"/>
              <a:t>SESIÓN 4 </a:t>
            </a:r>
            <a:br>
              <a:rPr lang="es-ES_tradnl" b="1" noProof="0" dirty="0"/>
            </a:br>
            <a:r>
              <a:rPr lang="es-ES_tradnl" b="1" noProof="0" dirty="0"/>
              <a:t>DURACIÓN: 1h15</a:t>
            </a:r>
            <a:endParaRPr lang="es-ES_tradnl" noProof="0" dirty="0">
              <a:sym typeface="Calibri"/>
            </a:endParaRPr>
          </a:p>
          <a:p>
            <a:endParaRPr lang="es-ES_tradnl" noProof="0" dirty="0"/>
          </a:p>
          <a:p>
            <a:endParaRPr lang="es-ES_tradnl" noProof="0" dirty="0">
              <a:sym typeface="Calibri"/>
            </a:endParaRPr>
          </a:p>
          <a:p>
            <a:endParaRPr lang="es-ES_tradnl" noProof="0" dirty="0">
              <a:sym typeface="Calibri"/>
            </a:endParaRPr>
          </a:p>
          <a:p>
            <a:endParaRPr lang="es-ES_tradnl" noProof="0" dirty="0">
              <a:sym typeface="Calibri"/>
            </a:endParaRPr>
          </a:p>
        </p:txBody>
      </p:sp>
      <p:sp>
        <p:nvSpPr>
          <p:cNvPr id="3" name="Slide Image Placeholder 2">
            <a:extLst>
              <a:ext uri="{FF2B5EF4-FFF2-40B4-BE49-F238E27FC236}">
                <a16:creationId xmlns:a16="http://schemas.microsoft.com/office/drawing/2014/main" id="{9B09E01B-5CF3-005E-851A-29AA71A9903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EAC1FD7-430E-8053-7E46-55EDB70EDAD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32</a:t>
            </a:fld>
            <a:endParaRPr lang="en-US" sz="1200" dirty="0">
              <a:latin typeface="+mn-lt"/>
            </a:endParaRPr>
          </a:p>
        </p:txBody>
      </p:sp>
    </p:spTree>
    <p:extLst>
      <p:ext uri="{BB962C8B-B14F-4D97-AF65-F5344CB8AC3E}">
        <p14:creationId xmlns:p14="http://schemas.microsoft.com/office/powerpoint/2010/main" val="32391749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INTRODUCCIÓN</a:t>
            </a:r>
          </a:p>
          <a:p>
            <a:r>
              <a:rPr lang="es-ES_tradnl" i="1" noProof="0" dirty="0"/>
              <a:t>¿Cuáles son las tres funciones principales de un/a asistente social?</a:t>
            </a:r>
          </a:p>
          <a:p>
            <a:pPr lvl="1"/>
            <a:r>
              <a:rPr lang="es-ES_tradnl" i="1" noProof="0" dirty="0"/>
              <a:t>Función de apoyo.</a:t>
            </a:r>
          </a:p>
          <a:p>
            <a:pPr lvl="1"/>
            <a:r>
              <a:rPr lang="es-ES_tradnl" i="1" noProof="0" dirty="0"/>
              <a:t>Función de coordinación.</a:t>
            </a:r>
          </a:p>
          <a:p>
            <a:pPr lvl="1"/>
            <a:r>
              <a:rPr lang="es-ES_tradnl" i="1" noProof="0" dirty="0"/>
              <a:t>Función de gestión de la información.</a:t>
            </a:r>
          </a:p>
          <a:p>
            <a:r>
              <a:rPr lang="es-ES_tradnl" i="1" noProof="0" dirty="0"/>
              <a:t>Los/as asistentes sociales deben ser plenamente conscientes de su papel antes de reunirse con el/la menor, los padres, cuidadores o el adulto/a de confianza para conversar acerca del plan de caso:</a:t>
            </a:r>
          </a:p>
          <a:p>
            <a:pPr lvl="1"/>
            <a:r>
              <a:rPr lang="es-ES_tradnl" i="1" noProof="0" dirty="0"/>
              <a:t>un/a asistente social debe saber y ser capaz de articular claramente qué tipo de apoyo puede proporcionar de forma directa y qué puede coordinar y/o proporcionar de forma indirecta.</a:t>
            </a:r>
          </a:p>
          <a:p>
            <a:pPr lvl="0"/>
            <a:r>
              <a:rPr lang="es-ES_tradnl" noProof="0" dirty="0"/>
              <a:t>Divida a los/as participantes en parejas.</a:t>
            </a:r>
          </a:p>
          <a:p>
            <a:pPr lvl="0"/>
            <a:r>
              <a:rPr lang="es-ES_tradnl" noProof="0" dirty="0"/>
              <a:t>Guíe a los/as participantes a la </a:t>
            </a:r>
            <a:r>
              <a:rPr lang="es-ES_tradnl" b="1" noProof="0" dirty="0"/>
              <a:t>página 140 del Cuaderno de ejercicios: Ejemplos de acciones del o la asistente social.</a:t>
            </a:r>
          </a:p>
          <a:p>
            <a:r>
              <a:rPr lang="es-ES_tradnl" i="1" noProof="0" dirty="0"/>
              <a:t>En parejas:</a:t>
            </a:r>
          </a:p>
          <a:p>
            <a:pPr lvl="1"/>
            <a:r>
              <a:rPr lang="es-ES_tradnl" i="1" noProof="0" dirty="0"/>
              <a:t>piensen en ejemplos de posibles acciones o actividades que un/a asistente social podría emprender y que, por lo tanto, podrían ser incluidas en el plan de caso.</a:t>
            </a:r>
          </a:p>
          <a:p>
            <a:pPr lvl="1"/>
            <a:r>
              <a:rPr lang="es-ES_tradnl" i="1" noProof="0" dirty="0"/>
              <a:t>enfóquense en las funciones de apoyo y coordinación durante este ejercicio.</a:t>
            </a:r>
          </a:p>
          <a:p>
            <a:pPr lvl="1"/>
            <a:r>
              <a:rPr lang="es-ES_tradnl" i="1" noProof="0" dirty="0"/>
              <a:t>tengan en cuenta las funciones esenciales de los/as asistentes sociales.</a:t>
            </a:r>
          </a:p>
          <a:p>
            <a:endParaRPr lang="es-ES_tradnl" noProof="0" dirty="0"/>
          </a:p>
          <a:p>
            <a:pPr marL="0" indent="0">
              <a:buNone/>
            </a:pPr>
            <a:r>
              <a:rPr lang="es-ES_tradnl" b="1" noProof="0" dirty="0"/>
              <a:t>ACTIVIDAD EN GRUPO (10 minutos)</a:t>
            </a:r>
          </a:p>
          <a:p>
            <a:r>
              <a:rPr lang="es-ES_tradnl" noProof="0" dirty="0"/>
              <a:t>Dé 10 minutos a los/as participantes para hacer la actividad.</a:t>
            </a:r>
          </a:p>
          <a:p>
            <a:pPr marL="0" indent="0">
              <a:buNone/>
            </a:pPr>
            <a:endParaRPr lang="es-ES_tradnl" noProof="0" dirty="0"/>
          </a:p>
          <a:p>
            <a:pPr marL="0" indent="0">
              <a:buNone/>
            </a:pPr>
            <a:r>
              <a:rPr lang="es-ES_tradnl" b="1" noProof="0" dirty="0"/>
              <a:t>DEBATE GENERAL (15 minutos)</a:t>
            </a:r>
          </a:p>
          <a:p>
            <a:r>
              <a:rPr lang="es-ES_tradnl" noProof="0" dirty="0"/>
              <a:t>Pídale a voluntarios/as que compartan sus respuestas.</a:t>
            </a:r>
          </a:p>
          <a:p>
            <a:r>
              <a:rPr lang="es-ES_tradnl" noProof="0" dirty="0"/>
              <a:t>Escriba las respuestas en el rotafolio/pizarra:</a:t>
            </a:r>
          </a:p>
          <a:p>
            <a:pPr lvl="1"/>
            <a:r>
              <a:rPr lang="es-ES_tradnl" i="1" noProof="0" dirty="0"/>
              <a:t>pueden ser fuente de inspiración a la hora de redactar el plan para el caso de estudio.</a:t>
            </a:r>
          </a:p>
          <a:p>
            <a:r>
              <a:rPr lang="es-ES_tradnl" noProof="0" dirty="0"/>
              <a:t>Revise y complemente las respuestas a partir de las respuestas que se ofrecen en la siguiente diapositiva.</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noProof="0" dirty="0"/>
              <a:t>______________________________________________________________________________</a:t>
            </a:r>
          </a:p>
          <a:p>
            <a:pPr marL="0" indent="0">
              <a:buNone/>
            </a:pPr>
            <a:endParaRPr lang="es-ES_tradnl" noProof="0" dirty="0"/>
          </a:p>
          <a:p>
            <a:pPr marL="0" indent="0">
              <a:buNone/>
            </a:pPr>
            <a:r>
              <a:rPr lang="es-ES_tradnl" b="1" noProof="0" dirty="0"/>
              <a:t>CONTINÚA EN LA SIGUIENTE DIAPOSITIVA </a:t>
            </a:r>
            <a:r>
              <a:rPr lang="es-ES_tradnl" b="1" noProof="0" dirty="0">
                <a:sym typeface="Wingdings" panose="05000000000000000000" pitchFamily="2" charset="2"/>
              </a:rPr>
              <a:t></a:t>
            </a:r>
            <a:endParaRPr lang="es-ES_tradnl" noProof="0" dirty="0"/>
          </a:p>
        </p:txBody>
      </p:sp>
      <p:sp>
        <p:nvSpPr>
          <p:cNvPr id="6" name="Slide Image Placeholder 5">
            <a:extLst>
              <a:ext uri="{FF2B5EF4-FFF2-40B4-BE49-F238E27FC236}">
                <a16:creationId xmlns:a16="http://schemas.microsoft.com/office/drawing/2014/main" id="{CBD6CEB9-E08D-6679-61FF-74BF70C1C008}"/>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BB6AD976-4C98-B4D3-67CC-DFDBE8B46FC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33</a:t>
            </a:fld>
            <a:endParaRPr lang="en-US" sz="1200" dirty="0">
              <a:latin typeface="+mn-lt"/>
            </a:endParaRPr>
          </a:p>
        </p:txBody>
      </p:sp>
    </p:spTree>
    <p:extLst>
      <p:ext uri="{BB962C8B-B14F-4D97-AF65-F5344CB8AC3E}">
        <p14:creationId xmlns:p14="http://schemas.microsoft.com/office/powerpoint/2010/main" val="24378798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8" y="460375"/>
            <a:ext cx="6143624" cy="9211334"/>
          </a:xfrm>
        </p:spPr>
        <p:txBody>
          <a:bodyPr/>
          <a:lstStyle/>
          <a:p>
            <a:pPr marL="0" indent="0">
              <a:buNone/>
            </a:pPr>
            <a:r>
              <a:rPr lang="es-ES_tradnl" b="1" noProof="0" dirty="0"/>
              <a:t>POSIBLES RESPUESTAS</a:t>
            </a:r>
          </a:p>
          <a:p>
            <a:pPr lvl="0"/>
            <a:r>
              <a:rPr lang="es-ES_tradnl" b="1" noProof="0" dirty="0"/>
              <a:t>Función de apoyo: </a:t>
            </a:r>
          </a:p>
          <a:p>
            <a:pPr lvl="1"/>
            <a:r>
              <a:rPr lang="es-ES_tradnl" noProof="0" dirty="0"/>
              <a:t>proporcionar apoyo psicosocial (ayudarlos/as a comprender sus sentimientos, ayudarlos/as a expresarse, ayudarlos/as a hacer frente a situaciones difíciles).</a:t>
            </a:r>
          </a:p>
          <a:p>
            <a:pPr lvl="1"/>
            <a:r>
              <a:rPr lang="es-ES_tradnl" noProof="0" dirty="0"/>
              <a:t>proporcionar información a los/as menores, padres o cuidadores (sobre sus derechos, sobre los servicios disponibles, sobre la situación).</a:t>
            </a:r>
          </a:p>
          <a:p>
            <a:pPr lvl="1"/>
            <a:r>
              <a:rPr lang="es-ES_tradnl" noProof="0" dirty="0"/>
              <a:t>defender al menor y abogar por sus derechos (p. ej., sobre el acceso a los servicios, la inclusión de menores con discapacidad, la importancia de escucharlos/as y apoyarlos/as para que reclamen sus derechos).</a:t>
            </a:r>
          </a:p>
          <a:p>
            <a:pPr lvl="1"/>
            <a:r>
              <a:rPr lang="es-ES_tradnl" noProof="0" dirty="0"/>
              <a:t>prestar apoyo para garantizar la seguridad del menor (p. ej., plan de seguridad), incluyendo modalidades de acogida que sean seguras (fortalecimiento de la familia, cuidados alternativos).</a:t>
            </a:r>
          </a:p>
          <a:p>
            <a:pPr lvl="1"/>
            <a:r>
              <a:rPr lang="es-ES_tradnl" noProof="0" dirty="0"/>
              <a:t>ayudar a los/as menores a encontrar a su familia cuando se separan durante las emergencias.</a:t>
            </a:r>
          </a:p>
          <a:p>
            <a:pPr lvl="0"/>
            <a:r>
              <a:rPr lang="es-ES_tradnl" b="1" noProof="0" dirty="0"/>
              <a:t>Función de coordinación: </a:t>
            </a:r>
          </a:p>
          <a:p>
            <a:pPr lvl="1"/>
            <a:r>
              <a:rPr lang="es-ES_tradnl" noProof="0" dirty="0"/>
              <a:t>identificar y localizar servicios que puedan ayudar al menor, a los padres o al cuidador.</a:t>
            </a:r>
          </a:p>
          <a:p>
            <a:pPr lvl="1"/>
            <a:r>
              <a:rPr lang="es-ES_tradnl" noProof="0" dirty="0"/>
              <a:t>hacer remisiones a proveedores de servicios y coordinar para garantizar el acceso.</a:t>
            </a:r>
          </a:p>
          <a:p>
            <a:pPr lvl="1"/>
            <a:r>
              <a:rPr lang="es-ES_tradnl" sz="1200" b="0" i="0" u="none" strike="noStrike" kern="1200" dirty="0">
                <a:effectLst/>
                <a:latin typeface="Arial" panose="020B0604020202020204" pitchFamily="34" charset="0"/>
                <a:cs typeface="Arial" panose="020B0604020202020204" pitchFamily="34" charset="0"/>
              </a:rPr>
              <a:t>trabajar para garantizar un mejor acceso a los servicio</a:t>
            </a:r>
            <a:r>
              <a:rPr lang="es-ES_tradnl" sz="1200" b="0" i="0" u="none" strike="noStrike" kern="1200" noProof="0" dirty="0">
                <a:effectLst/>
                <a:latin typeface="Arial" panose="020B0604020202020204" pitchFamily="34" charset="0"/>
                <a:cs typeface="Arial" panose="020B0604020202020204" pitchFamily="34" charset="0"/>
              </a:rPr>
              <a:t>s</a:t>
            </a:r>
            <a:r>
              <a:rPr lang="es-ES_tradnl" noProof="0" dirty="0"/>
              <a:t> (p. ej., promover la inclusión de menores con discapacidad, ayudar a menores indocumentados, etc.).</a:t>
            </a:r>
          </a:p>
        </p:txBody>
      </p:sp>
      <p:sp>
        <p:nvSpPr>
          <p:cNvPr id="2" name="Google Shape;725;p48:notes">
            <a:extLst>
              <a:ext uri="{FF2B5EF4-FFF2-40B4-BE49-F238E27FC236}">
                <a16:creationId xmlns:a16="http://schemas.microsoft.com/office/drawing/2014/main" id="{9A7FB13D-2395-9380-9555-C8D9A4FECE2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34</a:t>
            </a:fld>
            <a:endParaRPr lang="en-US" sz="1200" dirty="0">
              <a:latin typeface="+mn-lt"/>
            </a:endParaRPr>
          </a:p>
        </p:txBody>
      </p:sp>
    </p:spTree>
    <p:extLst>
      <p:ext uri="{BB962C8B-B14F-4D97-AF65-F5344CB8AC3E}">
        <p14:creationId xmlns:p14="http://schemas.microsoft.com/office/powerpoint/2010/main" val="19683092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INTRODUCCIÓN</a:t>
            </a:r>
          </a:p>
          <a:p>
            <a:r>
              <a:rPr lang="es-ES_tradnl" i="1" noProof="0" dirty="0"/>
              <a:t>Recordemos que los/as asistentes sociales deben identificar y localizar servicios disponibles.</a:t>
            </a:r>
          </a:p>
          <a:p>
            <a:r>
              <a:rPr lang="es-ES_tradnl" i="1" noProof="0" dirty="0"/>
              <a:t>A continuación, examinaremos distintos tipos de ayuda y apoyo disponibles en situaciones de emergencia y en contextos de ayuda humanitaria.</a:t>
            </a:r>
          </a:p>
          <a:p>
            <a:r>
              <a:rPr lang="es-ES_tradnl" noProof="0" dirty="0"/>
              <a:t>Pídale a algunos/as voluntarios/as que presenten la diapositiva.</a:t>
            </a:r>
          </a:p>
          <a:p>
            <a:r>
              <a:rPr lang="es-ES_tradnl" noProof="0" dirty="0"/>
              <a:t>Propicie un breve debate:</a:t>
            </a:r>
          </a:p>
          <a:p>
            <a:pPr lvl="1"/>
            <a:r>
              <a:rPr lang="es-ES_tradnl" i="1" noProof="0" dirty="0"/>
              <a:t>¿Hay preguntas?</a:t>
            </a:r>
          </a:p>
          <a:p>
            <a:pPr lvl="1"/>
            <a:r>
              <a:rPr lang="es-ES_tradnl" i="1" noProof="0" dirty="0"/>
              <a:t>¿Sabemos a qué se dedica cada sector?</a:t>
            </a:r>
          </a:p>
          <a:p>
            <a:pPr lvl="1"/>
            <a:r>
              <a:rPr lang="es-ES_tradnl" i="1" noProof="0" dirty="0"/>
              <a:t>¿Hemos trabajado antes con estos sectores?</a:t>
            </a:r>
          </a:p>
          <a:p>
            <a:r>
              <a:rPr lang="es-ES_tradnl" noProof="0" dirty="0"/>
              <a:t>Guíe a los/as participantes a la </a:t>
            </a:r>
            <a:r>
              <a:rPr lang="es-ES_tradnl" b="1" noProof="0" dirty="0"/>
              <a:t>página 141 del Cuaderno de ejercicios: Tipos de ayuda y apoyo</a:t>
            </a:r>
          </a:p>
          <a:p>
            <a:r>
              <a:rPr lang="es-ES_tradnl" b="0" i="1" noProof="0" dirty="0"/>
              <a:t>En el cuaderno de ejercicios:</a:t>
            </a:r>
          </a:p>
          <a:p>
            <a:pPr lvl="1"/>
            <a:r>
              <a:rPr lang="es-ES_tradnl" b="0" i="1" noProof="0" dirty="0"/>
              <a:t>escriban </a:t>
            </a:r>
            <a:r>
              <a:rPr lang="es-ES_tradnl" i="1" noProof="0" dirty="0"/>
              <a:t>los tipos de apoyo/ayuda disponibles en su área específica de intervención. </a:t>
            </a:r>
          </a:p>
          <a:p>
            <a:pPr lvl="1"/>
            <a:r>
              <a:rPr lang="es-ES_tradnl" i="1" noProof="0" dirty="0"/>
              <a:t>escriban las actividades o servicios que estos sectores podrían ofrecerle a los/as menores que reciben servicios de gestión de casos. </a:t>
            </a:r>
          </a:p>
          <a:p>
            <a:endParaRPr lang="es-ES_tradnl" noProof="0" dirty="0"/>
          </a:p>
          <a:p>
            <a:pPr marL="0" indent="0">
              <a:buNone/>
            </a:pPr>
            <a:r>
              <a:rPr lang="es-ES_tradnl" b="1" noProof="0" dirty="0"/>
              <a:t>ACTIVIDAD INDIVIDUAL (5 minutos)</a:t>
            </a:r>
          </a:p>
          <a:p>
            <a:r>
              <a:rPr lang="es-ES_tradnl" noProof="0" dirty="0"/>
              <a:t>Dé 5 minutos a los/as participantes para hacer la actividad.</a:t>
            </a:r>
          </a:p>
          <a:p>
            <a:endParaRPr lang="es-ES_tradnl" noProof="0" dirty="0"/>
          </a:p>
          <a:p>
            <a:pPr marL="0" indent="0">
              <a:buNone/>
            </a:pPr>
            <a:r>
              <a:rPr lang="es-ES_tradnl" b="1" noProof="0" dirty="0"/>
              <a:t>DEBATE GENERAL (5 minutos)</a:t>
            </a:r>
          </a:p>
          <a:p>
            <a:r>
              <a:rPr lang="es-ES_tradnl" i="1" noProof="0" dirty="0"/>
              <a:t>¿Cuáles servicios de los que vemos en la tabla podrían ser útiles en el caso de Amina y su familia?  </a:t>
            </a:r>
          </a:p>
          <a:p>
            <a:r>
              <a:rPr lang="es-ES_tradnl" noProof="0" dirty="0"/>
              <a:t>Posibles respuestas:</a:t>
            </a:r>
          </a:p>
          <a:p>
            <a:pPr lvl="1"/>
            <a:r>
              <a:rPr lang="es-ES_tradnl" noProof="0" dirty="0"/>
              <a:t>apoyo psicosocial para Amina.</a:t>
            </a:r>
          </a:p>
          <a:p>
            <a:pPr lvl="1"/>
            <a:r>
              <a:rPr lang="es-ES_tradnl" noProof="0" dirty="0"/>
              <a:t>matriculación en la escuela o en un programa educativo.</a:t>
            </a:r>
          </a:p>
          <a:p>
            <a:pPr lvl="1"/>
            <a:r>
              <a:rPr lang="es-ES_tradnl" noProof="0" dirty="0"/>
              <a:t>programa económico y de medios de vida para tener una fuente de ingresos adicional.</a:t>
            </a:r>
          </a:p>
          <a:p>
            <a:r>
              <a:rPr lang="es-ES_tradnl" i="1" noProof="0" dirty="0"/>
              <a:t>Más adelante hablaremos de esto en detalle, pero antes hablaremos sobre las rutas de remisión. </a:t>
            </a:r>
          </a:p>
        </p:txBody>
      </p:sp>
      <p:sp>
        <p:nvSpPr>
          <p:cNvPr id="6" name="Slide Image Placeholder 5">
            <a:extLst>
              <a:ext uri="{FF2B5EF4-FFF2-40B4-BE49-F238E27FC236}">
                <a16:creationId xmlns:a16="http://schemas.microsoft.com/office/drawing/2014/main" id="{F012B742-7E0A-E73E-14CB-4E6DF7C4D53B}"/>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BD6DC9D-60FD-73C2-695E-7654234C8CC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35</a:t>
            </a:fld>
            <a:endParaRPr lang="en-US" sz="1200" dirty="0">
              <a:latin typeface="+mn-lt"/>
            </a:endParaRPr>
          </a:p>
        </p:txBody>
      </p:sp>
    </p:spTree>
    <p:extLst>
      <p:ext uri="{BB962C8B-B14F-4D97-AF65-F5344CB8AC3E}">
        <p14:creationId xmlns:p14="http://schemas.microsoft.com/office/powerpoint/2010/main" val="14536112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PREPARAR</a:t>
            </a:r>
          </a:p>
          <a:p>
            <a:pPr marL="171450" indent="-171450"/>
            <a:r>
              <a:rPr lang="es-ES_tradnl" b="0" noProof="0" dirty="0"/>
              <a:t>Traer un ovillo de lana o una cuerda para la actividad.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noProof="0" dirty="0"/>
              <a:t>______________________________________________________________________________</a:t>
            </a:r>
          </a:p>
          <a:p>
            <a:pPr marL="0" indent="0">
              <a:buNone/>
            </a:pPr>
            <a:endParaRPr lang="es-ES_tradnl" b="1" noProof="0" dirty="0"/>
          </a:p>
          <a:p>
            <a:pPr marL="0" indent="0">
              <a:buNone/>
            </a:pPr>
            <a:r>
              <a:rPr lang="es-ES_tradnl" b="1" noProof="0" dirty="0"/>
              <a:t>EXPLICAR</a:t>
            </a:r>
          </a:p>
          <a:p>
            <a:r>
              <a:rPr lang="es-ES_tradnl" i="1" noProof="0" dirty="0"/>
              <a:t>Los/as asistentes sociales también atienden problemas de forma indirecta mediante un proceso denominado "remisión", que consiste en poner al menor formalmente en contacto con otro proveedor de servicios: </a:t>
            </a:r>
          </a:p>
          <a:p>
            <a:pPr lvl="1"/>
            <a:r>
              <a:rPr lang="es-ES_tradnl" i="1" noProof="0" dirty="0"/>
              <a:t>una remisión es un proceso de solicitud de servicios para un/a menor o su familia a otro organismo (por ejemplo, ayuda en efectivo, atención médica, etc.) a través de un procedimiento y/o formulario previamente establecidos; independiente de las remisiones a otros proveedores, los/as asistentes sociales siguen siendo los responsables del caso. </a:t>
            </a:r>
          </a:p>
          <a:p>
            <a:pPr lvl="1"/>
            <a:r>
              <a:rPr lang="es-ES_tradnl" i="1" noProof="0" dirty="0"/>
              <a:t>las remisiones deben hacerse siempre con el permiso del/la menor y la familia, a menos que haya un problema inmediato de seguridad y sea necesario tomar una decisión para retirar al menor de una situación perjudicial.</a:t>
            </a:r>
          </a:p>
          <a:p>
            <a:endParaRPr lang="es-ES_tradnl" noProof="0" dirty="0"/>
          </a:p>
          <a:p>
            <a:pPr marL="0" indent="0">
              <a:buNone/>
            </a:pPr>
            <a:r>
              <a:rPr lang="es-ES_tradnl" b="1" noProof="0" dirty="0"/>
              <a:t>ACTIVIDAD EN GRUPO (20 minutos)</a:t>
            </a:r>
          </a:p>
          <a:p>
            <a:r>
              <a:rPr lang="es-ES_tradnl" noProof="0" dirty="0"/>
              <a:t>Invite a 9 personas voluntarias a que se pongan de pie formando un círculo.</a:t>
            </a:r>
          </a:p>
          <a:p>
            <a:r>
              <a:rPr lang="es-ES_tradnl" noProof="0" dirty="0"/>
              <a:t>Asigne un personaje a cada voluntario/a:</a:t>
            </a:r>
          </a:p>
          <a:p>
            <a:pPr lvl="1"/>
            <a:r>
              <a:rPr lang="es-ES_tradnl" noProof="0" dirty="0"/>
              <a:t>joven de 16 años. </a:t>
            </a:r>
          </a:p>
          <a:p>
            <a:pPr lvl="1"/>
            <a:r>
              <a:rPr lang="es-ES_tradnl" noProof="0" dirty="0"/>
              <a:t>madre del/la menor.</a:t>
            </a:r>
          </a:p>
          <a:p>
            <a:pPr lvl="1"/>
            <a:r>
              <a:rPr lang="es-ES_tradnl" noProof="0" dirty="0"/>
              <a:t>líder comunitario (hombre). </a:t>
            </a:r>
          </a:p>
          <a:p>
            <a:pPr lvl="1"/>
            <a:r>
              <a:rPr lang="es-ES_tradnl" noProof="0" dirty="0"/>
              <a:t>administrador/a de un campamentos.</a:t>
            </a:r>
          </a:p>
          <a:p>
            <a:pPr lvl="1"/>
            <a:r>
              <a:rPr lang="es-ES_tradnl" noProof="0" dirty="0"/>
              <a:t>facilitador/a de espacios adaptados a los/as menores. </a:t>
            </a:r>
          </a:p>
          <a:p>
            <a:pPr lvl="1"/>
            <a:r>
              <a:rPr lang="es-ES_tradnl" noProof="0" dirty="0"/>
              <a:t>policía.</a:t>
            </a:r>
          </a:p>
          <a:p>
            <a:pPr lvl="1"/>
            <a:r>
              <a:rPr lang="es-ES_tradnl" noProof="0" dirty="0"/>
              <a:t>director/a de escuela.</a:t>
            </a:r>
          </a:p>
          <a:p>
            <a:pPr lvl="1"/>
            <a:r>
              <a:rPr lang="es-ES_tradnl" noProof="0" dirty="0"/>
              <a:t>doctor/a.</a:t>
            </a:r>
          </a:p>
          <a:p>
            <a:endParaRPr lang="es-ES_tradnl" noProof="0" dirty="0"/>
          </a:p>
          <a:p>
            <a:pPr marL="0" indent="0">
              <a:buNone/>
            </a:pPr>
            <a:r>
              <a:rPr lang="es-ES_tradnl" b="1" noProof="0" dirty="0"/>
              <a:t>CONTINÚA EN LA SIGUIENTE DIAPOSITIVA </a:t>
            </a:r>
            <a:r>
              <a:rPr lang="es-ES_tradnl" b="1" noProof="0" dirty="0">
                <a:sym typeface="Wingdings" panose="05000000000000000000" pitchFamily="2" charset="2"/>
              </a:rPr>
              <a:t></a:t>
            </a:r>
            <a:endParaRPr lang="es-ES_tradnl" b="1" noProof="0" dirty="0"/>
          </a:p>
        </p:txBody>
      </p:sp>
      <p:sp>
        <p:nvSpPr>
          <p:cNvPr id="6" name="Slide Image Placeholder 5">
            <a:extLst>
              <a:ext uri="{FF2B5EF4-FFF2-40B4-BE49-F238E27FC236}">
                <a16:creationId xmlns:a16="http://schemas.microsoft.com/office/drawing/2014/main" id="{D3B0B769-6040-AFAA-AE60-12F046C1D7DC}"/>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05196CF-9552-364D-37E5-F0BFD7470A7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36</a:t>
            </a:fld>
            <a:endParaRPr lang="en-US" sz="1200" dirty="0">
              <a:latin typeface="+mn-lt"/>
            </a:endParaRPr>
          </a:p>
        </p:txBody>
      </p:sp>
    </p:spTree>
    <p:extLst>
      <p:ext uri="{BB962C8B-B14F-4D97-AF65-F5344CB8AC3E}">
        <p14:creationId xmlns:p14="http://schemas.microsoft.com/office/powerpoint/2010/main" val="15209306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8" y="460375"/>
            <a:ext cx="6143624" cy="9211334"/>
          </a:xfrm>
        </p:spPr>
        <p:txBody>
          <a:bodyPr/>
          <a:lstStyle/>
          <a:p>
            <a:r>
              <a:rPr lang="es-ES_tradnl" noProof="0" dirty="0"/>
              <a:t>Lea la situación en la que un/a menor es castigado/a de forma inapropiada por su profesor (</a:t>
            </a:r>
            <a:r>
              <a:rPr lang="es-ES_tradnl" b="1" noProof="0" dirty="0"/>
              <a:t>Cuaderno de ejercicios, página 142: Ejercicio de remisión</a:t>
            </a:r>
            <a:r>
              <a:rPr lang="es-ES_tradnl" noProof="0" dirty="0"/>
              <a:t>). El/la menor acudirá a distintas personas en busca de apoyo:</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noProof="0" dirty="0"/>
              <a:t>la persona que interprete el rol del/la menor debe situarse en el centro del círculo y sostener el ovillo de lana o la cuerda.</a:t>
            </a:r>
          </a:p>
          <a:p>
            <a:pPr lvl="1"/>
            <a:r>
              <a:rPr lang="es-ES_tradnl" noProof="0" dirty="0"/>
              <a:t>cada vez que el/la menor acuda a una persona en busca de apoyo, el/la menor debe entregar el ovillo al participante correspondiente. </a:t>
            </a:r>
          </a:p>
          <a:p>
            <a:pPr lvl="1"/>
            <a:r>
              <a:rPr lang="es-ES_tradnl" noProof="0" dirty="0"/>
              <a:t>el o la participante sujetará un extremo de la lana/cuerda y después se la devolverá al que hace de menor. </a:t>
            </a:r>
          </a:p>
          <a:p>
            <a:pPr lvl="0"/>
            <a:r>
              <a:rPr lang="es-ES_tradnl" noProof="0" dirty="0"/>
              <a:t>La lana o cuerda debe unir a las personas con las que el/la menor habló y o a las que pidió ayuda. </a:t>
            </a:r>
          </a:p>
          <a:p>
            <a:r>
              <a:rPr lang="es-ES_tradnl" noProof="0" dirty="0"/>
              <a:t>Al finalizar, el/la menor estará enredado/a por la cuerda o lana.</a:t>
            </a:r>
          </a:p>
          <a:p>
            <a:pPr marL="0" indent="0">
              <a:buNone/>
            </a:pPr>
            <a:endParaRPr lang="es-ES_tradnl" noProof="0" dirty="0"/>
          </a:p>
          <a:p>
            <a:pPr marL="0" indent="0">
              <a:buNone/>
            </a:pPr>
            <a:r>
              <a:rPr lang="es-ES_tradnl" b="1" noProof="0" dirty="0"/>
              <a:t>CASO PRÁCTICO</a:t>
            </a:r>
          </a:p>
          <a:p>
            <a:r>
              <a:rPr lang="es-ES_tradnl" noProof="0" dirty="0"/>
              <a:t>Eres un joven de 14 años y tu profesor te castigó de forma inapropiada, golpeándote con un palo en las manos y la cabeza. Lograste salir del aula y escapar. </a:t>
            </a:r>
          </a:p>
          <a:p>
            <a:pPr lvl="1"/>
            <a:r>
              <a:rPr lang="es-ES_tradnl" noProof="0" dirty="0"/>
              <a:t>No sabes qué hacer, pero después del colegio se lo cuentas a tu </a:t>
            </a:r>
            <a:r>
              <a:rPr lang="es-ES_tradnl" b="1" noProof="0" dirty="0"/>
              <a:t>madre</a:t>
            </a:r>
            <a:r>
              <a:rPr lang="es-ES_tradnl" noProof="0" dirty="0"/>
              <a:t>. </a:t>
            </a:r>
          </a:p>
          <a:p>
            <a:pPr lvl="1"/>
            <a:r>
              <a:rPr lang="es-ES_tradnl" noProof="0" dirty="0"/>
              <a:t>Tu madre y tú van a hablar con el </a:t>
            </a:r>
            <a:r>
              <a:rPr lang="es-ES_tradnl" b="1" noProof="0" dirty="0"/>
              <a:t>líder de la comunidad, </a:t>
            </a:r>
            <a:r>
              <a:rPr lang="es-ES_tradnl" noProof="0" dirty="0"/>
              <a:t>pero él dice que la escuela no es de su competencia, así que llama a la administración del campamento. El líder de la comunidad te pide que vayas a la administración del campamento y vuelvas después para contarle lo que te han dicho. </a:t>
            </a:r>
          </a:p>
          <a:p>
            <a:pPr lvl="1"/>
            <a:r>
              <a:rPr lang="es-ES_tradnl" b="1" noProof="0" dirty="0"/>
              <a:t>La administración del campamento </a:t>
            </a:r>
            <a:r>
              <a:rPr lang="es-ES_tradnl" b="0" noProof="0" dirty="0"/>
              <a:t>te</a:t>
            </a:r>
            <a:r>
              <a:rPr lang="es-ES_tradnl" b="1" noProof="0" dirty="0"/>
              <a:t> </a:t>
            </a:r>
            <a:r>
              <a:rPr lang="es-ES_tradnl" noProof="0" dirty="0"/>
              <a:t>sugiere que vayas al centro de salud para que te cosan la herida que tienes sobre la ceja y que luego visites el centro comunitario del campamento, ya que allí tienen un asistente social de protección. </a:t>
            </a:r>
          </a:p>
          <a:p>
            <a:pPr lvl="1"/>
            <a:r>
              <a:rPr lang="es-ES_tradnl" noProof="0" dirty="0"/>
              <a:t>Vas al </a:t>
            </a:r>
            <a:r>
              <a:rPr lang="es-ES_tradnl" b="1" noProof="0" dirty="0"/>
              <a:t>centro de salud </a:t>
            </a:r>
            <a:r>
              <a:rPr lang="es-ES_tradnl" noProof="0" dirty="0"/>
              <a:t>y un médico te examina y te cura la herida. </a:t>
            </a:r>
          </a:p>
          <a:p>
            <a:pPr lvl="1"/>
            <a:r>
              <a:rPr lang="es-ES_tradnl" noProof="0" dirty="0"/>
              <a:t>Después vas al </a:t>
            </a:r>
            <a:r>
              <a:rPr lang="es-ES_tradnl" b="0" noProof="0" dirty="0"/>
              <a:t>centro comunitario</a:t>
            </a:r>
            <a:r>
              <a:rPr lang="es-ES_tradnl" noProof="0" dirty="0"/>
              <a:t>, donde el </a:t>
            </a:r>
            <a:r>
              <a:rPr lang="es-ES_tradnl" b="1" noProof="0" dirty="0"/>
              <a:t>asistente de protección </a:t>
            </a:r>
            <a:r>
              <a:rPr lang="es-ES_tradnl" noProof="0" dirty="0"/>
              <a:t>te sugiere que vayas a la policía. Le gustaría poder acompañarte a ti y a tu madre a la policía, pero no tiene tiempo. </a:t>
            </a:r>
          </a:p>
          <a:p>
            <a:pPr lvl="1"/>
            <a:r>
              <a:rPr lang="es-ES_tradnl" noProof="0" dirty="0"/>
              <a:t>Tu madre y tú van a </a:t>
            </a:r>
            <a:r>
              <a:rPr lang="es-ES_tradnl" b="1" noProof="0" dirty="0"/>
              <a:t>la policía</a:t>
            </a:r>
            <a:r>
              <a:rPr lang="es-ES_tradnl" noProof="0" dirty="0"/>
              <a:t>. Después de esperar una hora para hablar con un agente, él te dice que pueden hacer una denuncia, pero que si no hubo nadie que presenciara lo que sucedió con el profesor, será difícil probarlo. Te sugieren que vayas a hablar con el director del colegio y presentes una denuncia en la escuela. </a:t>
            </a:r>
          </a:p>
          <a:p>
            <a:pPr lvl="1"/>
            <a:r>
              <a:rPr lang="es-ES_tradnl" noProof="0" dirty="0"/>
              <a:t>Primero, vuelves con el líder </a:t>
            </a:r>
            <a:r>
              <a:rPr lang="es-ES_tradnl" b="1" noProof="0" dirty="0"/>
              <a:t>de la comunidad</a:t>
            </a:r>
            <a:r>
              <a:rPr lang="es-ES_tradnl" noProof="0" dirty="0"/>
              <a:t>, ya que te llamó y te pidió que pasaras y le explicaras lo que dijo la policía. El líder comunitario te dice que no había necesidad de informar a la policía.</a:t>
            </a:r>
          </a:p>
          <a:p>
            <a:pPr lvl="1"/>
            <a:r>
              <a:rPr lang="es-ES_tradnl" noProof="0" dirty="0"/>
              <a:t>Al día siguiente, tu madre y tú van a hablar con la </a:t>
            </a:r>
            <a:r>
              <a:rPr lang="es-ES_tradnl" b="1" noProof="0" dirty="0"/>
              <a:t>directora del colegio</a:t>
            </a:r>
            <a:r>
              <a:rPr lang="es-ES_tradnl" noProof="0" dirty="0"/>
              <a:t>. La directora está conmocionada. Te escucha, pero dice que deberías presentar una denuncia ante la policía. Le explicas que fuiste ayer, pero que te dijeron que tenías que hablar con ella.  La directora te informa que estudiará la denuncia y te tomará en cuenta. La directora te remite a la asistente social del centro, que podría hablar contigo sobre lo ocurrido. </a:t>
            </a:r>
          </a:p>
          <a:p>
            <a:pPr lvl="1"/>
            <a:r>
              <a:rPr lang="es-ES_tradnl" noProof="0" dirty="0"/>
              <a:t>La </a:t>
            </a:r>
            <a:r>
              <a:rPr lang="es-ES_tradnl" b="1" noProof="0" dirty="0"/>
              <a:t>asistente social del colegio </a:t>
            </a:r>
            <a:r>
              <a:rPr lang="es-ES_tradnl" noProof="0" dirty="0"/>
              <a:t>está de vacaciones esta semana, así que regresas a casa. </a:t>
            </a:r>
          </a:p>
        </p:txBody>
      </p:sp>
      <p:sp>
        <p:nvSpPr>
          <p:cNvPr id="2" name="Google Shape;725;p48:notes">
            <a:extLst>
              <a:ext uri="{FF2B5EF4-FFF2-40B4-BE49-F238E27FC236}">
                <a16:creationId xmlns:a16="http://schemas.microsoft.com/office/drawing/2014/main" id="{0EF74765-5EE0-3E92-0257-41F877C506A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37</a:t>
            </a:fld>
            <a:endParaRPr lang="en-US" sz="1200" dirty="0">
              <a:latin typeface="+mn-lt"/>
            </a:endParaRPr>
          </a:p>
        </p:txBody>
      </p:sp>
    </p:spTree>
    <p:extLst>
      <p:ext uri="{BB962C8B-B14F-4D97-AF65-F5344CB8AC3E}">
        <p14:creationId xmlns:p14="http://schemas.microsoft.com/office/powerpoint/2010/main" val="2192947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DEBATE GENERAL (10 minutos)</a:t>
            </a:r>
          </a:p>
          <a:p>
            <a:r>
              <a:rPr lang="es-ES_tradnl" i="1" noProof="0" dirty="0"/>
              <a:t>Pregúntele a los/as participantes qué problemas identificaron durante la actividad:</a:t>
            </a:r>
          </a:p>
          <a:p>
            <a:pPr lvl="1"/>
            <a:r>
              <a:rPr lang="es-ES_tradnl" noProof="0" dirty="0"/>
              <a:t>el/la menor puede volver a traumatizarse al tener que contar lo que le sucedió varias veces (por ejemplo, al ser entrevistado varias veces).</a:t>
            </a:r>
          </a:p>
          <a:p>
            <a:pPr lvl="1"/>
            <a:r>
              <a:rPr lang="es-ES_tradnl" noProof="0" dirty="0"/>
              <a:t>nadie recibió al menor con empatía, ni ofreció palabras solidarias, ni se preocupó por su bienestar emocional. </a:t>
            </a:r>
          </a:p>
          <a:p>
            <a:pPr lvl="1"/>
            <a:r>
              <a:rPr lang="es-ES_tradnl" noProof="0" dirty="0"/>
              <a:t>el/la menor conoció a mucha gente, pero no tiene un/a asistente social y, como tal, no hubo ninguna gestión del caso, incluyendo la obtención del consentimiento, la explicación del proceso y la prestación de servicios.</a:t>
            </a:r>
          </a:p>
          <a:p>
            <a:pPr lvl="1"/>
            <a:r>
              <a:rPr lang="es-ES_tradnl" noProof="0" dirty="0"/>
              <a:t>falta de coordinación entre los proveedores de servicios (por ejemplo, el/la menor tiene que coordinar y/o hacer el vínculo).</a:t>
            </a:r>
          </a:p>
          <a:p>
            <a:pPr lvl="1"/>
            <a:r>
              <a:rPr lang="es-ES_tradnl" noProof="0" dirty="0"/>
              <a:t>violaciones a la confidencialidad (el líder comunitario llama a la administración del campamento).</a:t>
            </a:r>
          </a:p>
          <a:p>
            <a:pPr lvl="1"/>
            <a:r>
              <a:rPr lang="es-ES_tradnl" noProof="0" dirty="0"/>
              <a:t>se pierde tiempo.</a:t>
            </a:r>
          </a:p>
          <a:p>
            <a:pPr lvl="1"/>
            <a:r>
              <a:rPr lang="es-ES_tradnl" noProof="0" dirty="0"/>
              <a:t>no sabemos si el/la menor recibió algún servicio (por ejemplo, primeros auxilios psicológicos o atención médica), ya que solo recibió apoyo de la comunidad, quienes le indicaron dónde podía acudir.</a:t>
            </a:r>
          </a:p>
          <a:p>
            <a:r>
              <a:rPr lang="es-ES_tradnl" i="1" noProof="0" dirty="0"/>
              <a:t>Preguntar cuál es la mejor solución o escenario para el/la menor:</a:t>
            </a:r>
          </a:p>
          <a:p>
            <a:pPr lvl="1"/>
            <a:r>
              <a:rPr lang="es-ES_tradnl" noProof="0" dirty="0"/>
              <a:t>ante todo, el/la menor debe recibir una respuesta compasiva, afectuosa y segura. Hay que preguntarle cómo se siente, qué necesita, cómo lo/a podemos apoyar antes de tomar cualquier </a:t>
            </a:r>
            <a:r>
              <a:rPr lang="es-ES_tradnl" noProof="0" dirty="0" err="1"/>
              <a:t>decision</a:t>
            </a:r>
            <a:r>
              <a:rPr lang="es-ES_tradnl" noProof="0" dirty="0"/>
              <a:t>.</a:t>
            </a:r>
          </a:p>
          <a:p>
            <a:pPr lvl="1"/>
            <a:r>
              <a:rPr lang="es-ES_tradnl" noProof="0" dirty="0"/>
              <a:t>el o la asistente social podría coordinar y hacer el vínculo para que el/la menor no tenga que hacerlo y volver a contar su historia, lo que permitiría que los servicios se presten de forma más oportuna.</a:t>
            </a:r>
          </a:p>
          <a:p>
            <a:pPr lvl="1"/>
            <a:r>
              <a:rPr lang="es-ES_tradnl" noProof="0" dirty="0"/>
              <a:t>el/la menor debe recibir apoyo psicosocial, así como otros servicios.</a:t>
            </a:r>
          </a:p>
          <a:p>
            <a:r>
              <a:rPr lang="es-ES_tradnl" i="1" noProof="0" dirty="0"/>
              <a:t>Este ejercicio nos muestra la importancia de que haya una ruta de remisión clara para garantizar que el/la menor se reúna con un/a asistente social antes de que se produzca un daño mayor.</a:t>
            </a:r>
          </a:p>
          <a:p>
            <a:r>
              <a:rPr lang="es-ES_tradnl" i="1" noProof="0" dirty="0"/>
              <a:t>Un mapeo de servicios y una ruta de remisión podrían contribuir a mejorar las remisiones y evitar situaciones como esta.</a:t>
            </a:r>
          </a:p>
          <a:p>
            <a:endParaRPr lang="es-ES_tradnl" noProof="0" dirty="0"/>
          </a:p>
        </p:txBody>
      </p:sp>
      <p:sp>
        <p:nvSpPr>
          <p:cNvPr id="6" name="Slide Image Placeholder 5">
            <a:extLst>
              <a:ext uri="{FF2B5EF4-FFF2-40B4-BE49-F238E27FC236}">
                <a16:creationId xmlns:a16="http://schemas.microsoft.com/office/drawing/2014/main" id="{E9F718B1-75A4-C1F0-3B81-3EA1FC89A73B}"/>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8092193-20B0-20DB-96BA-496B2E04765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38</a:t>
            </a:fld>
            <a:endParaRPr lang="en-US" sz="1200" dirty="0">
              <a:latin typeface="+mn-lt"/>
            </a:endParaRPr>
          </a:p>
        </p:txBody>
      </p:sp>
    </p:spTree>
    <p:extLst>
      <p:ext uri="{BB962C8B-B14F-4D97-AF65-F5344CB8AC3E}">
        <p14:creationId xmlns:p14="http://schemas.microsoft.com/office/powerpoint/2010/main" val="35368396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sym typeface="Helvetica Neue"/>
              </a:rPr>
              <a:t>EXPLICAR</a:t>
            </a:r>
          </a:p>
          <a:p>
            <a:r>
              <a:rPr lang="es-ES_tradnl" i="1" noProof="0" dirty="0">
                <a:sym typeface="Helvetica Neue"/>
              </a:rPr>
              <a:t>El mapeo de servicios debe:</a:t>
            </a:r>
          </a:p>
          <a:p>
            <a:pPr lvl="1"/>
            <a:r>
              <a:rPr lang="es-ES_tradnl" i="1" noProof="0" dirty="0">
                <a:sym typeface="Helvetica Neue"/>
              </a:rPr>
              <a:t>contar con la información que los/as asistentes sociales necesitan para informarle al menor, padres o cuidadores sobre los servicios disponibles y para remitirlos/as a un especialista.</a:t>
            </a:r>
          </a:p>
          <a:p>
            <a:pPr lvl="1"/>
            <a:r>
              <a:rPr lang="es-ES_tradnl" i="1" noProof="0" dirty="0">
                <a:sym typeface="Helvetica Neue"/>
              </a:rPr>
              <a:t>estar actualizado: se debe actualizar mínimo c</a:t>
            </a:r>
            <a:r>
              <a:rPr lang="es-ES_tradnl" i="1" noProof="0" dirty="0"/>
              <a:t>ada 6 meses, a menos que se trate de una emergencia compleja y los servicios cambien (se abran y se cierren) con frecuencia.</a:t>
            </a:r>
            <a:endParaRPr lang="es-ES_tradnl" i="1" noProof="0" dirty="0">
              <a:sym typeface="Helvetica Neue"/>
            </a:endParaRPr>
          </a:p>
          <a:p>
            <a:r>
              <a:rPr lang="es-ES_tradnl" i="1" noProof="0" dirty="0"/>
              <a:t>¿Hay alguna pregunta o alguien necesita una aclaración?</a:t>
            </a:r>
          </a:p>
        </p:txBody>
      </p:sp>
      <p:sp>
        <p:nvSpPr>
          <p:cNvPr id="6" name="Slide Image Placeholder 5">
            <a:extLst>
              <a:ext uri="{FF2B5EF4-FFF2-40B4-BE49-F238E27FC236}">
                <a16:creationId xmlns:a16="http://schemas.microsoft.com/office/drawing/2014/main" id="{822838FA-2057-B318-5FE9-2BE1627080D5}"/>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1E393D75-EF32-074D-01CE-FA48C99908F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39</a:t>
            </a:fld>
            <a:endParaRPr lang="en-US" sz="1200" dirty="0">
              <a:latin typeface="+mn-lt"/>
            </a:endParaRPr>
          </a:p>
        </p:txBody>
      </p:sp>
    </p:spTree>
    <p:extLst>
      <p:ext uri="{BB962C8B-B14F-4D97-AF65-F5344CB8AC3E}">
        <p14:creationId xmlns:p14="http://schemas.microsoft.com/office/powerpoint/2010/main" val="2704596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dirty="0"/>
              <a:t>EXPLICAR</a:t>
            </a:r>
          </a:p>
          <a:p>
            <a:r>
              <a:rPr lang="es-ES_tradnl" dirty="0"/>
              <a:t>Presente el contenido de la diapositiva.</a:t>
            </a:r>
          </a:p>
          <a:p>
            <a:r>
              <a:rPr lang="es-ES_tradnl" noProof="0" dirty="0"/>
              <a:t>Recuérdele a los/as participantes:</a:t>
            </a:r>
          </a:p>
          <a:p>
            <a:pPr lvl="1"/>
            <a:r>
              <a:rPr lang="es-ES_tradnl" noProof="0" dirty="0"/>
              <a:t>Los acuerdos de aprendizaje;</a:t>
            </a:r>
            <a:r>
              <a:rPr lang="es-ES_tradnl" dirty="0"/>
              <a:t> </a:t>
            </a:r>
          </a:p>
          <a:p>
            <a:pPr lvl="1"/>
            <a:r>
              <a:rPr lang="es-ES_tradnl" noProof="0" dirty="0"/>
              <a:t>Aspectos prácticos como, por ejemplo, horario de los descansos/pausas, ubicación de los baños, etc.).</a:t>
            </a:r>
          </a:p>
          <a:p>
            <a:endParaRPr lang="es-ES_tradnl" dirty="0"/>
          </a:p>
        </p:txBody>
      </p:sp>
      <p:sp>
        <p:nvSpPr>
          <p:cNvPr id="6" name="Slide Image Placeholder 5">
            <a:extLst>
              <a:ext uri="{FF2B5EF4-FFF2-40B4-BE49-F238E27FC236}">
                <a16:creationId xmlns:a16="http://schemas.microsoft.com/office/drawing/2014/main" id="{EFE7D10A-BF90-CB36-C4B0-814E875A6418}"/>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DAA29AFC-DCE2-B038-A385-FDBBD16D66D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a:t>
            </a:fld>
            <a:endParaRPr lang="en-US" sz="1200" dirty="0">
              <a:latin typeface="+mn-lt"/>
            </a:endParaRPr>
          </a:p>
        </p:txBody>
      </p:sp>
    </p:spTree>
    <p:extLst>
      <p:ext uri="{BB962C8B-B14F-4D97-AF65-F5344CB8AC3E}">
        <p14:creationId xmlns:p14="http://schemas.microsoft.com/office/powerpoint/2010/main" val="11436640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i="1" noProof="0" dirty="0"/>
              <a:t>Rutas de remisión:</a:t>
            </a:r>
          </a:p>
          <a:p>
            <a:pPr lvl="1"/>
            <a:r>
              <a:rPr lang="es-ES_tradnl" i="1" noProof="0" dirty="0"/>
              <a:t>los mecanismos de remisión entre agencias y/o entidades gubernamentales deben incluir rutas de remisión documentadas. </a:t>
            </a:r>
          </a:p>
          <a:p>
            <a:pPr lvl="1"/>
            <a:r>
              <a:rPr lang="es-ES_tradnl" i="1" noProof="0" dirty="0"/>
              <a:t>las rutas de remisión deben incluir puntos focales para las remisiones a cada organización/agencia o para cada servicio que preste la organización/agencia. </a:t>
            </a:r>
          </a:p>
          <a:p>
            <a:pPr lvl="1"/>
            <a:r>
              <a:rPr lang="es-ES_tradnl" i="1" noProof="0" dirty="0"/>
              <a:t>todos los/as asistentes sociales deben disponer de una ruta de remisión para la zona en la que trabajen, de modo que puedan saber quiénes son los puntos focales relevantes. </a:t>
            </a:r>
          </a:p>
          <a:p>
            <a:pPr lvl="0"/>
            <a:r>
              <a:rPr lang="es-ES_tradnl" i="1" noProof="0" dirty="0"/>
              <a:t>Si un/a menor necesita ciertos servicios, pero no están disponibles, las agencias, organizaciones y gobiernos deben trabajar conjuntamente para intentar resolver esos vacíos.</a:t>
            </a:r>
          </a:p>
        </p:txBody>
      </p:sp>
      <p:sp>
        <p:nvSpPr>
          <p:cNvPr id="6" name="Slide Image Placeholder 5">
            <a:extLst>
              <a:ext uri="{FF2B5EF4-FFF2-40B4-BE49-F238E27FC236}">
                <a16:creationId xmlns:a16="http://schemas.microsoft.com/office/drawing/2014/main" id="{87E99D84-02CD-27C0-E87C-233FCCE5B495}"/>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1C12A54D-A3D4-A653-67FE-EAD0547808A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40</a:t>
            </a:fld>
            <a:endParaRPr lang="en-US" sz="1200" dirty="0">
              <a:latin typeface="+mn-lt"/>
            </a:endParaRPr>
          </a:p>
        </p:txBody>
      </p:sp>
    </p:spTree>
    <p:extLst>
      <p:ext uri="{BB962C8B-B14F-4D97-AF65-F5344CB8AC3E}">
        <p14:creationId xmlns:p14="http://schemas.microsoft.com/office/powerpoint/2010/main" val="5697656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sym typeface="Helvetica Neue"/>
              </a:rPr>
              <a:t>EXPLICAR</a:t>
            </a:r>
          </a:p>
          <a:p>
            <a:r>
              <a:rPr lang="es-ES_tradnl" noProof="0" dirty="0"/>
              <a:t>Presente el contenido de la diapositiva.</a:t>
            </a:r>
          </a:p>
          <a:p>
            <a:r>
              <a:rPr lang="es-ES_tradnl" i="1" noProof="0" dirty="0"/>
              <a:t>¿Hay alguna pregunta o alguien necesita una aclaración?</a:t>
            </a:r>
          </a:p>
          <a:p>
            <a:endParaRPr lang="es-ES_tradnl" noProof="0" dirty="0"/>
          </a:p>
        </p:txBody>
      </p:sp>
      <p:sp>
        <p:nvSpPr>
          <p:cNvPr id="6" name="Slide Image Placeholder 5">
            <a:extLst>
              <a:ext uri="{FF2B5EF4-FFF2-40B4-BE49-F238E27FC236}">
                <a16:creationId xmlns:a16="http://schemas.microsoft.com/office/drawing/2014/main" id="{81AE8DDF-64EB-FD89-352E-E2FBD1DBD476}"/>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0226479C-9BF8-1412-383A-48ED72903C6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41</a:t>
            </a:fld>
            <a:endParaRPr lang="en-US" sz="1200" dirty="0">
              <a:latin typeface="+mn-lt"/>
            </a:endParaRPr>
          </a:p>
        </p:txBody>
      </p:sp>
    </p:spTree>
    <p:extLst>
      <p:ext uri="{BB962C8B-B14F-4D97-AF65-F5344CB8AC3E}">
        <p14:creationId xmlns:p14="http://schemas.microsoft.com/office/powerpoint/2010/main" val="40272553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8" name="Google Shape;288;p5:notes"/>
          <p:cNvSpPr txBox="1">
            <a:spLocks noGrp="1"/>
          </p:cNvSpPr>
          <p:nvPr>
            <p:ph type="body" idx="1"/>
          </p:nvPr>
        </p:nvSpPr>
        <p:spPr/>
        <p:txBody>
          <a:bodyPr/>
          <a:lstStyle/>
          <a:p>
            <a:pPr marL="0" indent="0">
              <a:buNone/>
            </a:pPr>
            <a:r>
              <a:rPr lang="es-ES_tradnl" b="1" noProof="0" dirty="0"/>
              <a:t>SESIÓN 5 </a:t>
            </a:r>
            <a:br>
              <a:rPr lang="es-ES_tradnl" b="1" noProof="0" dirty="0"/>
            </a:br>
            <a:r>
              <a:rPr lang="es-ES_tradnl" b="1" noProof="0" dirty="0"/>
              <a:t>DURACIÓN: 1h15</a:t>
            </a:r>
          </a:p>
          <a:p>
            <a:pPr marL="0" indent="0">
              <a:buNone/>
            </a:pPr>
            <a:r>
              <a:rPr lang="es-ES_tradnl" noProof="0" dirty="0"/>
              <a:t>______________________________________________________________________________</a:t>
            </a:r>
          </a:p>
          <a:p>
            <a:pPr marL="0" indent="0">
              <a:buNone/>
            </a:pPr>
            <a:endParaRPr lang="es-ES_tradnl" noProof="0" dirty="0"/>
          </a:p>
          <a:p>
            <a:pPr marL="0" indent="0">
              <a:buNone/>
            </a:pPr>
            <a:r>
              <a:rPr lang="es-ES_tradnl" b="1" noProof="0" dirty="0"/>
              <a:t>EXPLICAR</a:t>
            </a:r>
          </a:p>
          <a:p>
            <a:r>
              <a:rPr lang="es-ES_tradnl" i="1" noProof="0" dirty="0">
                <a:sym typeface="Calibri"/>
              </a:rPr>
              <a:t>Las metas y objetivos deben formularse y documentarse en el plan de caso. </a:t>
            </a:r>
          </a:p>
          <a:p>
            <a:r>
              <a:rPr lang="es-ES_tradnl" i="1" noProof="0" dirty="0">
                <a:sym typeface="Calibri"/>
              </a:rPr>
              <a:t>Durante esta sesión, conversaremos acerca de cómo desarrollar actividades y objetivos adecuados.</a:t>
            </a:r>
          </a:p>
          <a:p>
            <a:r>
              <a:rPr lang="es-ES_tradnl" i="1" noProof="0" dirty="0">
                <a:sym typeface="Calibri"/>
              </a:rPr>
              <a:t>En primer lugar, veremos cómo establecer un objetivo general para el plan de caso.</a:t>
            </a:r>
          </a:p>
          <a:p>
            <a:endParaRPr lang="es-ES_tradnl" noProof="0" dirty="0">
              <a:sym typeface="Calibri"/>
            </a:endParaRPr>
          </a:p>
          <a:p>
            <a:endParaRPr lang="es-ES_tradnl" noProof="0" dirty="0">
              <a:sym typeface="Calibri"/>
            </a:endParaRPr>
          </a:p>
        </p:txBody>
      </p:sp>
      <p:sp>
        <p:nvSpPr>
          <p:cNvPr id="3" name="Slide Image Placeholder 2">
            <a:extLst>
              <a:ext uri="{FF2B5EF4-FFF2-40B4-BE49-F238E27FC236}">
                <a16:creationId xmlns:a16="http://schemas.microsoft.com/office/drawing/2014/main" id="{06FDAEEB-5CFE-E8F4-BF7F-305F8BFAE28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B0E41264-D6A1-73B8-F639-925CECDCC77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42</a:t>
            </a:fld>
            <a:endParaRPr lang="en-US" sz="1200" dirty="0">
              <a:latin typeface="+mn-lt"/>
            </a:endParaRPr>
          </a:p>
        </p:txBody>
      </p:sp>
    </p:spTree>
    <p:extLst>
      <p:ext uri="{BB962C8B-B14F-4D97-AF65-F5344CB8AC3E}">
        <p14:creationId xmlns:p14="http://schemas.microsoft.com/office/powerpoint/2010/main" val="4188987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DEBATE GENERAL (5 minutos)</a:t>
            </a:r>
          </a:p>
          <a:p>
            <a:r>
              <a:rPr lang="en-GB" dirty="0" err="1"/>
              <a:t>Pídale</a:t>
            </a:r>
            <a:r>
              <a:rPr lang="en-GB" dirty="0"/>
              <a:t> a </a:t>
            </a:r>
            <a:r>
              <a:rPr lang="en-GB" dirty="0" err="1"/>
              <a:t>los</a:t>
            </a:r>
            <a:r>
              <a:rPr lang="en-GB" dirty="0"/>
              <a:t>/as </a:t>
            </a:r>
            <a:r>
              <a:rPr lang="en-GB" dirty="0" err="1"/>
              <a:t>participantes</a:t>
            </a:r>
            <a:r>
              <a:rPr lang="en-GB" dirty="0"/>
              <a:t> que cierren sus </a:t>
            </a:r>
            <a:r>
              <a:rPr lang="en-GB" dirty="0" err="1"/>
              <a:t>cuadernos</a:t>
            </a:r>
            <a:r>
              <a:rPr lang="en-GB" dirty="0"/>
              <a:t> de </a:t>
            </a:r>
            <a:r>
              <a:rPr lang="en-GB" dirty="0" err="1"/>
              <a:t>ejercicios</a:t>
            </a:r>
            <a:r>
              <a:rPr lang="en-GB" dirty="0"/>
              <a:t>.</a:t>
            </a:r>
          </a:p>
          <a:p>
            <a:r>
              <a:rPr lang="en-GB" i="1" dirty="0"/>
              <a:t>¿</a:t>
            </a:r>
            <a:r>
              <a:rPr lang="en-GB" i="1" dirty="0" err="1"/>
              <a:t>Qué</a:t>
            </a:r>
            <a:r>
              <a:rPr lang="en-GB" i="1" dirty="0"/>
              <a:t> </a:t>
            </a:r>
            <a:r>
              <a:rPr lang="en-GB" i="1" dirty="0" err="1"/>
              <a:t>criterios</a:t>
            </a:r>
            <a:r>
              <a:rPr lang="en-GB" i="1" dirty="0"/>
              <a:t> </a:t>
            </a:r>
            <a:r>
              <a:rPr lang="en-GB" i="1" dirty="0" err="1"/>
              <a:t>creen</a:t>
            </a:r>
            <a:r>
              <a:rPr lang="en-GB" i="1" dirty="0"/>
              <a:t> que </a:t>
            </a:r>
            <a:r>
              <a:rPr lang="en-GB" i="1" dirty="0" err="1"/>
              <a:t>deben</a:t>
            </a:r>
            <a:r>
              <a:rPr lang="en-GB" i="1" dirty="0"/>
              <a:t> </a:t>
            </a:r>
            <a:r>
              <a:rPr lang="en-GB" i="1" dirty="0" err="1"/>
              <a:t>cumplirse</a:t>
            </a:r>
            <a:r>
              <a:rPr lang="en-GB" i="1" dirty="0"/>
              <a:t> al </a:t>
            </a:r>
            <a:r>
              <a:rPr lang="en-GB" i="1" dirty="0" err="1"/>
              <a:t>definir</a:t>
            </a:r>
            <a:r>
              <a:rPr lang="en-GB" i="1" dirty="0"/>
              <a:t> </a:t>
            </a:r>
            <a:r>
              <a:rPr lang="en-GB" i="1" dirty="0" err="1"/>
              <a:t>objetivos</a:t>
            </a:r>
            <a:r>
              <a:rPr lang="en-GB" i="1" dirty="0"/>
              <a:t> </a:t>
            </a:r>
            <a:r>
              <a:rPr lang="en-GB" i="1" dirty="0" err="1"/>
              <a:t>en</a:t>
            </a:r>
            <a:r>
              <a:rPr lang="en-GB" i="1" dirty="0"/>
              <a:t> un plan de </a:t>
            </a:r>
            <a:r>
              <a:rPr lang="en-GB" i="1" dirty="0" err="1"/>
              <a:t>casos</a:t>
            </a:r>
            <a:r>
              <a:rPr lang="en-GB" i="1" dirty="0"/>
              <a:t>? </a:t>
            </a:r>
          </a:p>
          <a:p>
            <a:r>
              <a:rPr lang="en-GB" dirty="0"/>
              <a:t>Revise y </a:t>
            </a:r>
            <a:r>
              <a:rPr lang="en-GB" dirty="0" err="1"/>
              <a:t>complemente</a:t>
            </a:r>
            <a:r>
              <a:rPr lang="en-GB" dirty="0"/>
              <a:t> las </a:t>
            </a:r>
            <a:r>
              <a:rPr lang="en-GB" dirty="0" err="1"/>
              <a:t>respuestas</a:t>
            </a:r>
            <a:r>
              <a:rPr lang="en-GB" dirty="0"/>
              <a:t> a </a:t>
            </a:r>
            <a:r>
              <a:rPr lang="en-GB" dirty="0" err="1"/>
              <a:t>partir</a:t>
            </a:r>
            <a:r>
              <a:rPr lang="en-GB" dirty="0"/>
              <a:t> de la </a:t>
            </a:r>
            <a:r>
              <a:rPr lang="en-GB" dirty="0" err="1"/>
              <a:t>siguiente</a:t>
            </a:r>
            <a:r>
              <a:rPr lang="en-GB" dirty="0"/>
              <a:t> </a:t>
            </a:r>
            <a:r>
              <a:rPr lang="en-GB" dirty="0" err="1"/>
              <a:t>diapositiva</a:t>
            </a:r>
            <a:r>
              <a:rPr lang="en-GB" dirty="0"/>
              <a:t>.</a:t>
            </a:r>
          </a:p>
          <a:p>
            <a:r>
              <a:rPr lang="en-GB" dirty="0" err="1"/>
              <a:t>En</a:t>
            </a:r>
            <a:r>
              <a:rPr lang="en-GB" dirty="0"/>
              <a:t> la </a:t>
            </a:r>
            <a:r>
              <a:rPr lang="en-GB" b="1" dirty="0" err="1"/>
              <a:t>página</a:t>
            </a:r>
            <a:r>
              <a:rPr lang="en-GB" b="1" dirty="0"/>
              <a:t> 143 del Cuaderno de ejercicios: </a:t>
            </a:r>
            <a:r>
              <a:rPr lang="en-GB" b="1" dirty="0" err="1"/>
              <a:t>Cómo</a:t>
            </a:r>
            <a:r>
              <a:rPr lang="en-GB" b="1" dirty="0"/>
              <a:t> </a:t>
            </a:r>
            <a:r>
              <a:rPr lang="en-GB" b="1" dirty="0" err="1"/>
              <a:t>establecer</a:t>
            </a:r>
            <a:r>
              <a:rPr lang="en-GB" b="1" dirty="0"/>
              <a:t> </a:t>
            </a:r>
            <a:r>
              <a:rPr lang="en-GB" b="1" dirty="0" err="1"/>
              <a:t>objetivos</a:t>
            </a:r>
            <a:r>
              <a:rPr lang="en-GB" b="1" dirty="0"/>
              <a:t>, </a:t>
            </a:r>
            <a:r>
              <a:rPr lang="en-GB" b="0" dirty="0" err="1"/>
              <a:t>podrán</a:t>
            </a:r>
            <a:r>
              <a:rPr lang="en-GB" b="0" dirty="0"/>
              <a:t> </a:t>
            </a:r>
            <a:r>
              <a:rPr lang="en-GB" b="0" dirty="0" err="1"/>
              <a:t>encontrar</a:t>
            </a:r>
            <a:r>
              <a:rPr lang="en-GB" b="0" dirty="0"/>
              <a:t> las </a:t>
            </a:r>
            <a:r>
              <a:rPr lang="en-GB" b="0" dirty="0" err="1"/>
              <a:t>respuestas</a:t>
            </a:r>
            <a:r>
              <a:rPr lang="en-GB" b="0" dirty="0"/>
              <a:t>.</a:t>
            </a:r>
            <a:endParaRPr lang="en-GB" b="1" dirty="0"/>
          </a:p>
        </p:txBody>
      </p:sp>
      <p:sp>
        <p:nvSpPr>
          <p:cNvPr id="6" name="Slide Image Placeholder 5">
            <a:extLst>
              <a:ext uri="{FF2B5EF4-FFF2-40B4-BE49-F238E27FC236}">
                <a16:creationId xmlns:a16="http://schemas.microsoft.com/office/drawing/2014/main" id="{74121A5D-8507-95A9-7EE4-F1DF9E07C39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4B28BD2-34B4-19DB-B37F-FE353865BA0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43</a:t>
            </a:fld>
            <a:endParaRPr lang="en-US" sz="1200" dirty="0">
              <a:latin typeface="+mn-lt"/>
            </a:endParaRPr>
          </a:p>
        </p:txBody>
      </p:sp>
    </p:spTree>
    <p:extLst>
      <p:ext uri="{BB962C8B-B14F-4D97-AF65-F5344CB8AC3E}">
        <p14:creationId xmlns:p14="http://schemas.microsoft.com/office/powerpoint/2010/main" val="12417307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INTRODUCCIÓN</a:t>
            </a:r>
          </a:p>
          <a:p>
            <a:r>
              <a:rPr lang="es-ES_tradnl" noProof="0" dirty="0"/>
              <a:t>Presente el contenido de la diapositiva.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i="1" noProof="0" dirty="0"/>
              <a:t>A continuación, haremos que estos objetivos (SMART) sean más prácticos.</a:t>
            </a:r>
          </a:p>
          <a:p>
            <a:r>
              <a:rPr lang="es-ES_tradnl" noProof="0" dirty="0"/>
              <a:t>Guíe a los/as participantes a la </a:t>
            </a:r>
            <a:r>
              <a:rPr lang="es-ES_tradnl" b="1" noProof="0" dirty="0"/>
              <a:t>página 143 del Cuaderno de ejercicios: ¿Son estos objetivos inteligentes?</a:t>
            </a:r>
          </a:p>
          <a:p>
            <a:r>
              <a:rPr lang="es-ES_tradnl" i="1" noProof="0" dirty="0"/>
              <a:t>En sus cuadernos de ejercicios:</a:t>
            </a:r>
          </a:p>
          <a:p>
            <a:pPr lvl="1"/>
            <a:r>
              <a:rPr lang="es-ES_tradnl" i="1" noProof="0" dirty="0"/>
              <a:t>Decidan si esos objetivos cumplen los criterios (SMART) o no?</a:t>
            </a:r>
          </a:p>
          <a:p>
            <a:pPr lvl="1"/>
            <a:r>
              <a:rPr lang="es-ES_tradnl" i="1" noProof="0" dirty="0"/>
              <a:t>Escriban sus respuestas y argumenten por qué.</a:t>
            </a:r>
          </a:p>
          <a:p>
            <a:endParaRPr lang="es-ES_tradnl" noProof="0" dirty="0"/>
          </a:p>
          <a:p>
            <a:pPr marL="0" indent="0">
              <a:buNone/>
            </a:pPr>
            <a:r>
              <a:rPr lang="es-ES_tradnl" b="1" noProof="0" dirty="0"/>
              <a:t>ACTIVIDAD INDIVIDUAL (10 minutos)</a:t>
            </a:r>
          </a:p>
          <a:p>
            <a:r>
              <a:rPr lang="es-ES_tradnl" noProof="0" dirty="0"/>
              <a:t>Dé 10 minutos a los/as participantes para hacer la actividad.</a:t>
            </a:r>
          </a:p>
          <a:p>
            <a:endParaRPr lang="es-ES_tradnl" noProof="0" dirty="0"/>
          </a:p>
          <a:p>
            <a:pPr marL="0" indent="0">
              <a:buNone/>
            </a:pPr>
            <a:r>
              <a:rPr lang="es-ES_tradnl" b="1" noProof="0" dirty="0"/>
              <a:t>DEBATE GENERAL (5 minutos)</a:t>
            </a:r>
          </a:p>
          <a:p>
            <a:r>
              <a:rPr lang="es-ES_tradnl" noProof="0" dirty="0"/>
              <a:t>Pídale a voluntarios/as que compartan sus respuestas.</a:t>
            </a:r>
          </a:p>
          <a:p>
            <a:r>
              <a:rPr lang="es-ES_tradnl" noProof="0" dirty="0"/>
              <a:t>Revise y complemente a partir de las siguientes orientaciones.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noProof="0" dirty="0"/>
              <a:t>______________________________________________________________________________</a:t>
            </a:r>
          </a:p>
          <a:p>
            <a:pPr marL="0" indent="0">
              <a:buNone/>
            </a:pPr>
            <a:endParaRPr lang="es-ES_tradnl" noProof="0" dirty="0"/>
          </a:p>
          <a:p>
            <a:pPr marL="0" indent="0">
              <a:buNone/>
            </a:pPr>
            <a:r>
              <a:rPr lang="es-ES_tradnl" b="1" noProof="0" dirty="0"/>
              <a:t>RESPUESTAS</a:t>
            </a:r>
          </a:p>
          <a:p>
            <a:r>
              <a:rPr lang="es-ES_tradnl" b="1" noProof="0" dirty="0"/>
              <a:t>Específico: </a:t>
            </a:r>
            <a:r>
              <a:rPr lang="es-ES_tradnl" b="0" noProof="0" dirty="0"/>
              <a:t>“</a:t>
            </a:r>
            <a:r>
              <a:rPr lang="es-ES_tradnl" sz="1200" dirty="0">
                <a:effectLst/>
                <a:latin typeface="+mn-lt"/>
                <a:ea typeface="Helvetica Neue" panose="020B0604020202020204"/>
                <a:cs typeface="Helvetica Neue" panose="020B0604020202020204"/>
              </a:rPr>
              <a:t>Abordar los riesgos para la seguridad del padre de </a:t>
            </a:r>
            <a:r>
              <a:rPr lang="es-ES_tradnl" sz="1200" dirty="0" err="1">
                <a:effectLst/>
                <a:latin typeface="+mn-lt"/>
                <a:ea typeface="Helvetica Neue" panose="020B0604020202020204"/>
                <a:cs typeface="Helvetica Neue" panose="020B0604020202020204"/>
              </a:rPr>
              <a:t>Hawa</a:t>
            </a:r>
            <a:r>
              <a:rPr lang="es-ES_tradnl" sz="1200" dirty="0">
                <a:effectLst/>
                <a:latin typeface="+mn-lt"/>
                <a:ea typeface="Helvetica Neue" panose="020B0604020202020204"/>
                <a:cs typeface="Helvetica Neue" panose="020B0604020202020204"/>
              </a:rPr>
              <a:t> con efecto inmediato y movilizar recursos de la comunidad para apoyarles</a:t>
            </a:r>
            <a:r>
              <a:rPr lang="es-ES_tradnl" b="0" noProof="0" dirty="0"/>
              <a:t>“.</a:t>
            </a:r>
          </a:p>
          <a:p>
            <a:pPr lvl="1"/>
            <a:r>
              <a:rPr lang="es-ES_tradnl" noProof="0" dirty="0"/>
              <a:t>No - No está claro cuáles son los riesgos de seguridad que afectan a </a:t>
            </a:r>
            <a:r>
              <a:rPr lang="es-ES_tradnl" noProof="0" dirty="0" err="1"/>
              <a:t>Hawa</a:t>
            </a:r>
            <a:r>
              <a:rPr lang="es-ES_tradnl" noProof="0" dirty="0"/>
              <a:t> ni "quién" está haciendo "qué" para movilizar los recursos comunitarios.</a:t>
            </a:r>
          </a:p>
          <a:p>
            <a:r>
              <a:rPr lang="es-ES_tradnl" b="1" noProof="0" dirty="0"/>
              <a:t>Medible: </a:t>
            </a:r>
            <a:r>
              <a:rPr lang="es-ES_tradnl" b="0" noProof="0" dirty="0"/>
              <a:t>“disminuir el abuso emocional que Brenda experimenta en casa".</a:t>
            </a:r>
          </a:p>
          <a:p>
            <a:pPr lvl="1"/>
            <a:r>
              <a:rPr lang="es-ES_tradnl" noProof="0" dirty="0"/>
              <a:t>No – Esto no algo que se pueda medir de forma absoluta.</a:t>
            </a:r>
          </a:p>
          <a:p>
            <a:pPr marL="0" indent="0">
              <a:buNone/>
            </a:pPr>
            <a:endParaRPr lang="es-ES_tradnl" noProof="0" dirty="0"/>
          </a:p>
          <a:p>
            <a:pPr marL="0" indent="0">
              <a:buNone/>
            </a:pPr>
            <a:r>
              <a:rPr lang="es-ES_tradnl" b="1" noProof="0" dirty="0"/>
              <a:t>CONTINÚA EN LA SIGUIENTE DIAPOSITIVA </a:t>
            </a:r>
            <a:r>
              <a:rPr lang="es-ES_tradnl" b="1" noProof="0" dirty="0">
                <a:sym typeface="Wingdings" panose="05000000000000000000" pitchFamily="2" charset="2"/>
              </a:rPr>
              <a:t></a:t>
            </a:r>
            <a:endParaRPr lang="es-ES_tradnl" b="1" noProof="0" dirty="0"/>
          </a:p>
        </p:txBody>
      </p:sp>
      <p:sp>
        <p:nvSpPr>
          <p:cNvPr id="6" name="Slide Image Placeholder 5">
            <a:extLst>
              <a:ext uri="{FF2B5EF4-FFF2-40B4-BE49-F238E27FC236}">
                <a16:creationId xmlns:a16="http://schemas.microsoft.com/office/drawing/2014/main" id="{3E740A6D-BFAD-2343-C6A3-387AD4EBD8A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F3AFFB4B-AF34-516F-5D64-24BB2BF99E8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44</a:t>
            </a:fld>
            <a:endParaRPr lang="en-US" sz="1200" dirty="0">
              <a:latin typeface="+mn-lt"/>
            </a:endParaRPr>
          </a:p>
        </p:txBody>
      </p:sp>
    </p:spTree>
    <p:extLst>
      <p:ext uri="{BB962C8B-B14F-4D97-AF65-F5344CB8AC3E}">
        <p14:creationId xmlns:p14="http://schemas.microsoft.com/office/powerpoint/2010/main" val="4224320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8" y="460375"/>
            <a:ext cx="6143624" cy="9211334"/>
          </a:xfrm>
        </p:spPr>
        <p:txBody>
          <a:bodyPr/>
          <a:lstStyle/>
          <a:p>
            <a:r>
              <a:rPr lang="es-ES_tradnl" b="1" noProof="0" dirty="0"/>
              <a:t>Alcanzable : </a:t>
            </a:r>
            <a:r>
              <a:rPr lang="es-ES_tradnl" b="0" noProof="0" dirty="0"/>
              <a:t>“la familia acepta que David trabaje menos horas en el mercado para que pueda asistir a un programa de empleo juvenil y pasar más tiempo con su familia y amigos”.</a:t>
            </a:r>
          </a:p>
          <a:p>
            <a:pPr lvl="1"/>
            <a:r>
              <a:rPr lang="es-ES_tradnl" noProof="0" dirty="0"/>
              <a:t>Sí – La familia está de acuerdo. Existe un programa de empleo juvenil. Aunque no es posible que David deje de trabajar por completo, se reducirá su horario. </a:t>
            </a:r>
          </a:p>
          <a:p>
            <a:r>
              <a:rPr lang="es-ES_tradnl" b="1" noProof="0" dirty="0"/>
              <a:t>Pertinente: </a:t>
            </a:r>
            <a:r>
              <a:rPr lang="es-ES_tradnl" b="0" noProof="0" dirty="0"/>
              <a:t>“Garantizar que Marie se sienta mejor al recibir apoyo psicosocial por los problemas de salud de su madre y por la responsabilidad de tener que cuidar a sus hermanos y hermanas, así como garantizar que la madre de Marie reciba la cirugía que necesita”.</a:t>
            </a:r>
          </a:p>
          <a:p>
            <a:pPr lvl="1"/>
            <a:r>
              <a:rPr lang="es-ES_tradnl" noProof="0" dirty="0"/>
              <a:t>No – El uso de la palabra ”garantizar" (dos veces) es contraproducente y poco realista (probabilidad de que Marie se siente mejor o de que madre obtenga la cirugía que necesita). Además, esto dependerá de si la cirugía está disponible en ese contexto.</a:t>
            </a:r>
          </a:p>
          <a:p>
            <a:r>
              <a:rPr lang="es-ES_tradnl" b="1" noProof="0" dirty="0"/>
              <a:t>¿Hay un plazo? </a:t>
            </a:r>
            <a:r>
              <a:rPr lang="es-ES_tradnl" b="0" noProof="0" dirty="0"/>
              <a:t>“Proporcionar a Jamal una modalidad de acogida temporal durante 3 meses hasta que su hermano adulto haya conseguido una vivienda para ambos".</a:t>
            </a:r>
          </a:p>
          <a:p>
            <a:pPr lvl="1"/>
            <a:r>
              <a:rPr lang="es-ES_tradnl" noProof="0" dirty="0"/>
              <a:t>Sí – La modalidad de acogida temporal dura 3 meses y luego se planea una solución a más largo plazo.</a:t>
            </a:r>
          </a:p>
        </p:txBody>
      </p:sp>
      <p:sp>
        <p:nvSpPr>
          <p:cNvPr id="2" name="Google Shape;725;p48:notes">
            <a:extLst>
              <a:ext uri="{FF2B5EF4-FFF2-40B4-BE49-F238E27FC236}">
                <a16:creationId xmlns:a16="http://schemas.microsoft.com/office/drawing/2014/main" id="{E4D919F2-D01C-E09F-95CE-0063027AF72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45</a:t>
            </a:fld>
            <a:endParaRPr lang="en-US" sz="1200" dirty="0">
              <a:latin typeface="+mn-lt"/>
            </a:endParaRPr>
          </a:p>
        </p:txBody>
      </p:sp>
    </p:spTree>
    <p:extLst>
      <p:ext uri="{BB962C8B-B14F-4D97-AF65-F5344CB8AC3E}">
        <p14:creationId xmlns:p14="http://schemas.microsoft.com/office/powerpoint/2010/main" val="14957670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endParaRPr lang="es-ES_tradnl" noProof="0" dirty="0"/>
          </a:p>
          <a:p>
            <a:r>
              <a:rPr lang="es-ES_tradnl" i="1" noProof="0" dirty="0"/>
              <a:t>Los objetivos deben estar encaminados a reducir los factores de riesgo y aumentar los factores de protección (fortalezas): </a:t>
            </a:r>
          </a:p>
          <a:p>
            <a:pPr lvl="1"/>
            <a:r>
              <a:rPr lang="es-ES_tradnl" i="1" noProof="0" dirty="0"/>
              <a:t>esto es lo que llamamos “resultados de protección de la infancia”.</a:t>
            </a:r>
          </a:p>
          <a:p>
            <a:pPr lvl="0"/>
            <a:r>
              <a:rPr lang="es-ES_tradnl" i="1" noProof="0" dirty="0"/>
              <a:t>Una vez que hayamos trabajado con el/la menor y la familia para acordar un objetivo para el plan de caso, deberíamos:</a:t>
            </a:r>
          </a:p>
          <a:p>
            <a:pPr lvl="1"/>
            <a:r>
              <a:rPr lang="es-ES_tradnl" i="1" noProof="0" dirty="0"/>
              <a:t>priorizar los objetivos. </a:t>
            </a:r>
          </a:p>
          <a:p>
            <a:pPr lvl="1"/>
            <a:r>
              <a:rPr lang="es-ES_tradnl" i="1" noProof="0" dirty="0"/>
              <a:t>analizar las acciones disponibles para alcanzar ese objetivo.</a:t>
            </a:r>
            <a:endParaRPr lang="es-ES_tradnl" noProof="0" dirty="0"/>
          </a:p>
          <a:p>
            <a:pPr lvl="0"/>
            <a:r>
              <a:rPr lang="es-ES_tradnl" i="1" noProof="0" dirty="0"/>
              <a:t>¿Alguien puede explicar, con sus propias palabras, qué quiere decir “priorizar las necesidades” tal y como vimos en el módulo 7?</a:t>
            </a:r>
          </a:p>
        </p:txBody>
      </p:sp>
      <p:sp>
        <p:nvSpPr>
          <p:cNvPr id="6" name="Slide Image Placeholder 5">
            <a:extLst>
              <a:ext uri="{FF2B5EF4-FFF2-40B4-BE49-F238E27FC236}">
                <a16:creationId xmlns:a16="http://schemas.microsoft.com/office/drawing/2014/main" id="{CC5FED69-C381-BFF6-40EA-EAA4AA942DD5}"/>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D3805E7D-C434-3BEE-1C07-DB9D47F6C95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46</a:t>
            </a:fld>
            <a:endParaRPr lang="en-US" sz="1200" dirty="0">
              <a:latin typeface="+mn-lt"/>
            </a:endParaRPr>
          </a:p>
        </p:txBody>
      </p:sp>
    </p:spTree>
    <p:extLst>
      <p:ext uri="{BB962C8B-B14F-4D97-AF65-F5344CB8AC3E}">
        <p14:creationId xmlns:p14="http://schemas.microsoft.com/office/powerpoint/2010/main" val="311303267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INTRODUCCIÓN</a:t>
            </a:r>
          </a:p>
          <a:p>
            <a:r>
              <a:rPr lang="es-ES_tradnl" noProof="0" dirty="0"/>
              <a:t>Ya vimos cómo establecer objetivos en la gestión de casos y hablamos de distintas acciones que un/a asistente social puede emprender. </a:t>
            </a:r>
          </a:p>
          <a:p>
            <a:r>
              <a:rPr lang="es-ES_tradnl" noProof="0" dirty="0"/>
              <a:t>Ahora es momento de aplicar lo que hemos aprendido y redactar el plan de caso de Amina. </a:t>
            </a:r>
          </a:p>
          <a:p>
            <a:r>
              <a:rPr lang="es-ES_tradnl" noProof="0" dirty="0"/>
              <a:t>Guíe a los/as participantes a la </a:t>
            </a:r>
            <a:r>
              <a:rPr lang="es-ES_tradnl" b="1" noProof="0" dirty="0"/>
              <a:t>página 144-145 del Cuaderno de ejercicios: Plan de caso de Amina.</a:t>
            </a:r>
          </a:p>
          <a:p>
            <a:r>
              <a:rPr lang="es-ES_tradnl" noProof="0" dirty="0"/>
              <a:t>Revise el formulario de plan de caso.</a:t>
            </a:r>
          </a:p>
          <a:p>
            <a:r>
              <a:rPr lang="es-ES_tradnl" noProof="0" dirty="0"/>
              <a:t>Divida a los/as participantes en grupos de 3-5 personas.</a:t>
            </a:r>
          </a:p>
          <a:p>
            <a:r>
              <a:rPr lang="es-ES_tradnl" i="1" noProof="0" dirty="0"/>
              <a:t>En sus grupos:</a:t>
            </a:r>
          </a:p>
          <a:p>
            <a:pPr lvl="1"/>
            <a:r>
              <a:rPr lang="es-ES_tradnl" i="1" noProof="0" dirty="0"/>
              <a:t>Revisen la evaluación de Amina.</a:t>
            </a:r>
          </a:p>
          <a:p>
            <a:pPr lvl="1"/>
            <a:r>
              <a:rPr lang="es-ES_tradnl" i="1" noProof="0" dirty="0"/>
              <a:t>Definan 1 objetivo (SMART). </a:t>
            </a:r>
          </a:p>
          <a:p>
            <a:pPr lvl="1"/>
            <a:r>
              <a:rPr lang="es-ES_tradnl" i="1" noProof="0" dirty="0"/>
              <a:t>Indiquen 2 acciones que haya que incluir en el plan de caso para alcanzar esos objetivos. </a:t>
            </a:r>
          </a:p>
          <a:p>
            <a:endParaRPr lang="es-ES_tradnl"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b="1" noProof="0" dirty="0"/>
              <a:t>ACTIVIDAD EN GRUPO (30 minutos)</a:t>
            </a:r>
          </a:p>
          <a:p>
            <a:r>
              <a:rPr lang="es-ES_tradnl" noProof="0" dirty="0"/>
              <a:t>Dé 30 minutos a los/as participantes para hacer la actividad.</a:t>
            </a:r>
          </a:p>
          <a:p>
            <a:pPr marL="0" indent="0">
              <a:buNone/>
            </a:pPr>
            <a:endParaRPr lang="es-ES_tradnl" noProof="0" dirty="0"/>
          </a:p>
          <a:p>
            <a:pPr marL="0" indent="0">
              <a:buNone/>
            </a:pPr>
            <a:r>
              <a:rPr lang="es-ES_tradnl" b="1" noProof="0" dirty="0"/>
              <a:t>DEBATE GENERAL (15 minutos)</a:t>
            </a:r>
          </a:p>
          <a:p>
            <a:r>
              <a:rPr lang="es-ES_tradnl" noProof="0" dirty="0"/>
              <a:t>Pídale a 2 o 3 grupos que presenten sus objetivos y acciones.</a:t>
            </a:r>
          </a:p>
          <a:p>
            <a:r>
              <a:rPr lang="es-ES_tradnl" noProof="0" dirty="0"/>
              <a:t>Pídale a los grupos que complementen a partir de los comentarios de otros grupos.</a:t>
            </a:r>
          </a:p>
          <a:p>
            <a:r>
              <a:rPr lang="es-ES_tradnl" noProof="0" dirty="0"/>
              <a:t>Revise y complemente sus respuestas a partir de la siguiente diapositiva.</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noProof="0" dirty="0"/>
              <a:t>______________________________________________________________________________</a:t>
            </a:r>
          </a:p>
          <a:p>
            <a:pPr marL="0" indent="0">
              <a:buNone/>
            </a:pPr>
            <a:endParaRPr lang="es-ES_tradnl" b="1" noProof="0" dirty="0"/>
          </a:p>
          <a:p>
            <a:pPr marL="0" indent="0">
              <a:buNone/>
            </a:pPr>
            <a:r>
              <a:rPr lang="es-ES_tradnl" b="1" noProof="0" dirty="0"/>
              <a:t>CONTINÚA EN LA SIGUIENTE DIAPOSITIVA </a:t>
            </a:r>
            <a:r>
              <a:rPr lang="es-ES_tradnl" b="1" noProof="0" dirty="0">
                <a:sym typeface="Wingdings" panose="05000000000000000000" pitchFamily="2" charset="2"/>
              </a:rPr>
              <a:t></a:t>
            </a:r>
            <a:endParaRPr lang="es-ES_tradnl" noProof="0" dirty="0"/>
          </a:p>
        </p:txBody>
      </p:sp>
      <p:sp>
        <p:nvSpPr>
          <p:cNvPr id="6" name="Slide Image Placeholder 5">
            <a:extLst>
              <a:ext uri="{FF2B5EF4-FFF2-40B4-BE49-F238E27FC236}">
                <a16:creationId xmlns:a16="http://schemas.microsoft.com/office/drawing/2014/main" id="{46A5D352-1842-DD4A-765A-A68A919AB21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AB749F58-4176-0F95-033C-B06CF654AC0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47</a:t>
            </a:fld>
            <a:endParaRPr lang="en-US" sz="1200" dirty="0">
              <a:latin typeface="+mn-lt"/>
            </a:endParaRPr>
          </a:p>
        </p:txBody>
      </p:sp>
    </p:spTree>
    <p:extLst>
      <p:ext uri="{BB962C8B-B14F-4D97-AF65-F5344CB8AC3E}">
        <p14:creationId xmlns:p14="http://schemas.microsoft.com/office/powerpoint/2010/main" val="17383204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8" y="460375"/>
            <a:ext cx="6143624" cy="9211334"/>
          </a:xfrm>
        </p:spPr>
        <p:txBody>
          <a:bodyPr/>
          <a:lstStyle/>
          <a:p>
            <a:pPr marL="0" indent="0">
              <a:buNone/>
            </a:pPr>
            <a:r>
              <a:rPr lang="es-ES_tradnl" b="1" noProof="0" dirty="0"/>
              <a:t>POSIBLES RESPUESTAS</a:t>
            </a:r>
          </a:p>
          <a:p>
            <a:r>
              <a:rPr lang="es-ES_tradnl" b="1" noProof="0" dirty="0"/>
              <a:t>Posibles objetivos:</a:t>
            </a:r>
          </a:p>
          <a:p>
            <a:pPr lvl="1"/>
            <a:r>
              <a:rPr lang="es-ES_tradnl" noProof="0" dirty="0"/>
              <a:t>ayudarle a Amina a sentirse más segura elaborando un plan de seguridad y actualizándolo cada mes.</a:t>
            </a:r>
          </a:p>
          <a:p>
            <a:pPr lvl="1"/>
            <a:r>
              <a:rPr lang="es-ES_tradnl" noProof="0" dirty="0"/>
              <a:t>aumentar los ingresos semanales de la familia de Amina ayudando a la madre a encontrar trabajo en los próximos meses, con la ayuda de programas de recuperación económica y de medios de vida.</a:t>
            </a:r>
          </a:p>
          <a:p>
            <a:pPr lvl="1"/>
            <a:r>
              <a:rPr lang="es-ES_tradnl" noProof="0" dirty="0"/>
              <a:t>reducir las horas que Amina trabaja o ayuda en casa para que pueda participar en el programa de competencias para la vida este semestre y pasar más tiempo con sus amigos/as.</a:t>
            </a:r>
          </a:p>
          <a:p>
            <a:r>
              <a:rPr lang="es-ES_tradnl" b="1" noProof="0" dirty="0"/>
              <a:t>Posibles acciones:</a:t>
            </a:r>
          </a:p>
          <a:p>
            <a:pPr lvl="1"/>
            <a:r>
              <a:rPr lang="es-ES_tradnl" noProof="0" dirty="0"/>
              <a:t>elaborar un plan de seguridad con Amina (acción) - para ayudarla a sentirse más segura (necesidad) – a cargo del / de la asistente social (responsable).</a:t>
            </a:r>
          </a:p>
          <a:p>
            <a:pPr lvl="1"/>
            <a:r>
              <a:rPr lang="es-ES_tradnl" noProof="0" dirty="0"/>
              <a:t>inscribir a Sara (madre) en un programa de inserción laboral (acción) - aumentar los ingresos y la capacidad financiera (necesidad) – a cargo del / de la asistente social y de Sara (responsable).</a:t>
            </a:r>
          </a:p>
          <a:p>
            <a:pPr lvl="1"/>
            <a:r>
              <a:rPr lang="es-ES_tradnl" noProof="0" dirty="0"/>
              <a:t>inscribir a Amina en el programa de competencias para la vida (acción) - aumentar el contacto con chicos/as de su edad (necesidad) – a cargo del / de la asistente social y de Sara (responsable).</a:t>
            </a:r>
          </a:p>
          <a:p>
            <a:r>
              <a:rPr lang="es-ES_tradnl" noProof="0" dirty="0"/>
              <a:t>Nota: los objetivos y acciones que se ofrecen son solo ideas; hay muchos objetivos y acciones que podrían formularse.</a:t>
            </a:r>
          </a:p>
        </p:txBody>
      </p:sp>
      <p:sp>
        <p:nvSpPr>
          <p:cNvPr id="2" name="Google Shape;725;p48:notes">
            <a:extLst>
              <a:ext uri="{FF2B5EF4-FFF2-40B4-BE49-F238E27FC236}">
                <a16:creationId xmlns:a16="http://schemas.microsoft.com/office/drawing/2014/main" id="{C0FA051E-93E3-5B44-CD01-C4726D9E8EF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48</a:t>
            </a:fld>
            <a:endParaRPr lang="en-US" sz="1200" dirty="0">
              <a:latin typeface="+mn-lt"/>
            </a:endParaRPr>
          </a:p>
        </p:txBody>
      </p:sp>
    </p:spTree>
    <p:extLst>
      <p:ext uri="{BB962C8B-B14F-4D97-AF65-F5344CB8AC3E}">
        <p14:creationId xmlns:p14="http://schemas.microsoft.com/office/powerpoint/2010/main" val="99909022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otes Placeholder 5">
            <a:extLst>
              <a:ext uri="{FF2B5EF4-FFF2-40B4-BE49-F238E27FC236}">
                <a16:creationId xmlns:a16="http://schemas.microsoft.com/office/drawing/2014/main" id="{109DB3E2-9ED8-0BFD-2C1E-E4BD1F280B9B}"/>
              </a:ext>
            </a:extLst>
          </p:cNvPr>
          <p:cNvSpPr>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a:p>
            <a:r>
              <a:rPr lang="es-ES_tradnl" i="1" noProof="0" dirty="0"/>
              <a:t>¿Hay alguna pregunta o alguien necesita una aclaración?</a:t>
            </a:r>
          </a:p>
          <a:p>
            <a:r>
              <a:rPr lang="es-ES_tradnl" i="1" noProof="0" dirty="0"/>
              <a:t>En la próxima sesión concluiremos este módulo.</a:t>
            </a:r>
          </a:p>
        </p:txBody>
      </p:sp>
      <p:sp>
        <p:nvSpPr>
          <p:cNvPr id="3" name="Slide Image Placeholder 2">
            <a:extLst>
              <a:ext uri="{FF2B5EF4-FFF2-40B4-BE49-F238E27FC236}">
                <a16:creationId xmlns:a16="http://schemas.microsoft.com/office/drawing/2014/main" id="{70DB6B4D-2B84-629B-EBB0-99109A8B850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28A7C6B-9823-5F0C-D8EB-428DE251CDE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49</a:t>
            </a:fld>
            <a:endParaRPr lang="en-US" sz="1200" dirty="0">
              <a:latin typeface="+mn-lt"/>
            </a:endParaRPr>
          </a:p>
        </p:txBody>
      </p:sp>
    </p:spTree>
    <p:extLst>
      <p:ext uri="{BB962C8B-B14F-4D97-AF65-F5344CB8AC3E}">
        <p14:creationId xmlns:p14="http://schemas.microsoft.com/office/powerpoint/2010/main" val="1481600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4" name="Google Shape;304;p6:notes"/>
          <p:cNvSpPr txBox="1">
            <a:spLocks noGrp="1"/>
          </p:cNvSpPr>
          <p:nvPr>
            <p:ph type="body" idx="1"/>
          </p:nvPr>
        </p:nvSpPr>
        <p:spPr/>
        <p:txBody>
          <a:bodyPr/>
          <a:lstStyle/>
          <a:p>
            <a:pPr marL="0" indent="0">
              <a:buNone/>
            </a:pPr>
            <a:r>
              <a:rPr lang="es-ES_tradnl" b="1" noProof="0" dirty="0"/>
              <a:t>INTRODUCCIÓN</a:t>
            </a:r>
          </a:p>
          <a:p>
            <a:r>
              <a:rPr lang="es-ES_tradnl" i="1" noProof="0" dirty="0"/>
              <a:t>Como siempre, empezaremos haciendo un breve repaso del módulo anterior.</a:t>
            </a:r>
          </a:p>
          <a:p>
            <a:r>
              <a:rPr lang="es-ES_tradnl" i="1" noProof="0" dirty="0"/>
              <a:t>Responderemos varias preguntas sobre la evaluación en la gestión de casos, tema que vimos en el módulo anterior.</a:t>
            </a:r>
          </a:p>
          <a:p>
            <a:r>
              <a:rPr lang="es-ES_tradnl" noProof="0" dirty="0"/>
              <a:t>Procure que distintos voluntarios/as respondan a cada pregunta del cuestionario.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ES_tradnl" b="1"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b="1" noProof="0" dirty="0"/>
              <a:t>ACTIVIDAD EN GRUPO (15 minutos)</a:t>
            </a:r>
            <a:endParaRPr lang="es-ES_tradnl" noProof="0" dirty="0"/>
          </a:p>
          <a:p>
            <a:r>
              <a:rPr lang="es-ES_tradnl" b="1" i="1" noProof="0" dirty="0"/>
              <a:t>¿Qué dos técnicas podemos emplear para generar confianza?</a:t>
            </a:r>
          </a:p>
          <a:p>
            <a:pPr lvl="1"/>
            <a:r>
              <a:rPr lang="es-ES_tradnl" noProof="0" dirty="0"/>
              <a:t>Generar previsibilidad.</a:t>
            </a:r>
          </a:p>
          <a:p>
            <a:pPr lvl="1"/>
            <a:r>
              <a:rPr lang="es-ES_tradnl" noProof="0" dirty="0"/>
              <a:t>Incluir al padre, madre, cuidador/a o adulto/a de confianza.</a:t>
            </a:r>
          </a:p>
          <a:p>
            <a:pPr lvl="1"/>
            <a:r>
              <a:rPr lang="es-ES_tradnl" noProof="0" dirty="0"/>
              <a:t>Utilizar las competencias de comunicación verbal y no verbal.</a:t>
            </a:r>
          </a:p>
          <a:p>
            <a:pPr lvl="1"/>
            <a:r>
              <a:rPr lang="es-ES_tradnl" noProof="0" dirty="0"/>
              <a:t>Ser abiertos/as y honestos/as.</a:t>
            </a:r>
          </a:p>
          <a:p>
            <a:r>
              <a:rPr lang="es-ES_tradnl" b="1" i="1" noProof="0" dirty="0"/>
              <a:t>¿En qué se diferencian las actividades dirigidas de la no dirigidas? </a:t>
            </a:r>
          </a:p>
          <a:p>
            <a:pPr lvl="1"/>
            <a:r>
              <a:rPr lang="es-ES_tradnl" noProof="0" dirty="0"/>
              <a:t>En las actividades no dirigidas, el/la menor toma la iniciativa y elige la actividad. El o la asistente social lo/a sigue, ya que no hay una agenda ni temas de conversación predeterminados. </a:t>
            </a:r>
          </a:p>
          <a:p>
            <a:pPr lvl="1"/>
            <a:r>
              <a:rPr lang="es-ES_tradnl" noProof="0" dirty="0"/>
              <a:t>En las actividades dirigidas, el o la asistente social prepara una actividad y temas de conversación. El o la asistente social toma la iniciativa y guía al menor a lo largo de la actividad.</a:t>
            </a:r>
          </a:p>
          <a:p>
            <a:r>
              <a:rPr lang="es-ES_tradnl" b="1" i="1" noProof="0" dirty="0"/>
              <a:t>¿Cuáles son los elementos de interés superior sobre los que un/a asistente social necesita recopilar información? </a:t>
            </a:r>
          </a:p>
          <a:p>
            <a:pPr lvl="1"/>
            <a:r>
              <a:rPr lang="es-ES_tradnl" noProof="0" dirty="0"/>
              <a:t>Salud y bienestar físico</a:t>
            </a:r>
          </a:p>
          <a:p>
            <a:pPr lvl="1"/>
            <a:r>
              <a:rPr lang="es-ES_tradnl" noProof="0" dirty="0"/>
              <a:t>Bienestar emocional.</a:t>
            </a:r>
          </a:p>
          <a:p>
            <a:pPr lvl="1"/>
            <a:r>
              <a:rPr lang="es-ES_tradnl" noProof="0" dirty="0"/>
              <a:t>Relaciones sociales.</a:t>
            </a:r>
          </a:p>
          <a:p>
            <a:pPr lvl="1"/>
            <a:r>
              <a:rPr lang="es-ES_tradnl" noProof="0" dirty="0"/>
              <a:t>Familia, modalidad de acogida y entorno de vida.</a:t>
            </a:r>
          </a:p>
          <a:p>
            <a:pPr lvl="1"/>
            <a:r>
              <a:rPr lang="es-ES_tradnl" noProof="0" dirty="0"/>
              <a:t>Comunidad.</a:t>
            </a:r>
          </a:p>
          <a:p>
            <a:pPr lvl="1"/>
            <a:r>
              <a:rPr lang="es-ES_tradnl" noProof="0" dirty="0"/>
              <a:t>Educación, tiempo libre y trabajo.</a:t>
            </a:r>
          </a:p>
          <a:p>
            <a:pPr lvl="1"/>
            <a:r>
              <a:rPr lang="es-ES_tradnl" noProof="0" dirty="0"/>
              <a:t>Documentación.</a:t>
            </a:r>
          </a:p>
          <a:p>
            <a:pPr lvl="1"/>
            <a:r>
              <a:rPr lang="es-ES_tradnl" noProof="0" dirty="0"/>
              <a:t>Opiniones y deseos del menor.</a:t>
            </a:r>
          </a:p>
          <a:p>
            <a:pPr marL="0" indent="0">
              <a:buNone/>
            </a:pPr>
            <a:endParaRPr lang="es-ES_tradnl" noProof="0" dirty="0"/>
          </a:p>
          <a:p>
            <a:pPr marL="0" indent="0">
              <a:buNone/>
            </a:pPr>
            <a:r>
              <a:rPr lang="es-ES_tradnl" b="1" noProof="0" dirty="0"/>
              <a:t>CONTINÚA EN LA SIGUIENTE DIAPOSITIVA </a:t>
            </a:r>
            <a:r>
              <a:rPr lang="es-ES_tradnl" b="1" noProof="0" dirty="0">
                <a:sym typeface="Wingdings" panose="05000000000000000000" pitchFamily="2" charset="2"/>
              </a:rPr>
              <a:t></a:t>
            </a:r>
            <a:endParaRPr lang="es-ES_tradnl" noProof="0" dirty="0"/>
          </a:p>
        </p:txBody>
      </p:sp>
      <p:sp>
        <p:nvSpPr>
          <p:cNvPr id="3" name="Slide Image Placeholder 2">
            <a:extLst>
              <a:ext uri="{FF2B5EF4-FFF2-40B4-BE49-F238E27FC236}">
                <a16:creationId xmlns:a16="http://schemas.microsoft.com/office/drawing/2014/main" id="{7576AF67-5009-5139-820E-61083AD0D42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440B49F1-D8C2-CEBA-F350-E675BB6EECB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a:t>
            </a:fld>
            <a:endParaRPr lang="en-US" sz="1200" dirty="0">
              <a:latin typeface="+mn-lt"/>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SESIÓN 6 </a:t>
            </a:r>
            <a:br>
              <a:rPr lang="es-ES_tradnl" b="1" noProof="0" dirty="0"/>
            </a:br>
            <a:r>
              <a:rPr lang="es-ES_tradnl" b="1" noProof="0" dirty="0"/>
              <a:t>DURACIÓN: 0h30</a:t>
            </a:r>
          </a:p>
        </p:txBody>
      </p:sp>
      <p:sp>
        <p:nvSpPr>
          <p:cNvPr id="6" name="Slide Image Placeholder 5">
            <a:extLst>
              <a:ext uri="{FF2B5EF4-FFF2-40B4-BE49-F238E27FC236}">
                <a16:creationId xmlns:a16="http://schemas.microsoft.com/office/drawing/2014/main" id="{BB6C6D24-7413-7FB4-662D-FEB3DAB9EF5D}"/>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6167230C-BCD3-4331-CC7B-D54D8893E13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50</a:t>
            </a:fld>
            <a:endParaRPr lang="en-US" sz="1200" dirty="0">
              <a:latin typeface="+mn-lt"/>
            </a:endParaRPr>
          </a:p>
        </p:txBody>
      </p:sp>
    </p:spTree>
    <p:extLst>
      <p:ext uri="{BB962C8B-B14F-4D97-AF65-F5344CB8AC3E}">
        <p14:creationId xmlns:p14="http://schemas.microsoft.com/office/powerpoint/2010/main" val="37111448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sz="1100" b="1" noProof="0" dirty="0">
                <a:sym typeface="Arial"/>
              </a:rPr>
              <a:t>INTRODUCCIÓN</a:t>
            </a:r>
          </a:p>
          <a:p>
            <a:r>
              <a:rPr lang="es-ES_tradnl" sz="1100" noProof="0" dirty="0">
                <a:sym typeface="Arial"/>
              </a:rPr>
              <a:t>Guíe a los/as participantes a la </a:t>
            </a:r>
            <a:r>
              <a:rPr lang="es-ES_tradnl" sz="1100" b="1" noProof="0" dirty="0">
                <a:sym typeface="Arial"/>
              </a:rPr>
              <a:t>página 146 del Cuaderno de ejercicios: Objetivos de aprendizaje.</a:t>
            </a:r>
          </a:p>
          <a:p>
            <a:r>
              <a:rPr lang="es-ES_tradnl" sz="1100" i="1" noProof="0" dirty="0">
                <a:sym typeface="Arial"/>
              </a:rPr>
              <a:t>Ahora nos dedicaremos a repasar los objetivos de aprendizaje (Consultar la </a:t>
            </a:r>
            <a:r>
              <a:rPr lang="es-ES_tradnl" sz="1100" b="1" i="1" noProof="0" dirty="0">
                <a:sym typeface="Arial"/>
              </a:rPr>
              <a:t>página 136 del</a:t>
            </a:r>
            <a:r>
              <a:rPr lang="es-ES_tradnl" sz="1100" i="1" noProof="0" dirty="0">
                <a:sym typeface="Arial"/>
              </a:rPr>
              <a:t> </a:t>
            </a:r>
            <a:r>
              <a:rPr lang="es-ES_tradnl" sz="1100" b="1" i="1" noProof="0" dirty="0">
                <a:sym typeface="Arial"/>
              </a:rPr>
              <a:t>Cuaderno de ejercicios</a:t>
            </a:r>
            <a:r>
              <a:rPr lang="es-ES_tradnl" sz="1100" i="1" noProof="0" dirty="0">
                <a:sym typeface="Arial"/>
              </a:rPr>
              <a:t>) y a reflexionar sobre los logros alcanzados al final de esta formación.</a:t>
            </a:r>
          </a:p>
          <a:p>
            <a:r>
              <a:rPr lang="es-ES_tradnl" sz="1100" i="1" noProof="0" dirty="0">
                <a:sym typeface="Arial"/>
              </a:rPr>
              <a:t>Es posible que para alcanzar todos los objetivos de aprendizaje necesitemos más información, más apoyo del supervisor o más tiempo para poner en práctica lo aprendido.</a:t>
            </a:r>
          </a:p>
          <a:p>
            <a:r>
              <a:rPr lang="es-ES_tradnl" sz="1100" i="1" noProof="0" dirty="0">
                <a:sym typeface="Arial"/>
              </a:rPr>
              <a:t>Piensen en la formación y respondan a las preguntas sobre los objetivos de aprendizaje en su cuaderno de ejercicios. </a:t>
            </a:r>
          </a:p>
          <a:p>
            <a:pPr marL="0" indent="0">
              <a:buNone/>
            </a:pPr>
            <a:endParaRPr lang="es-ES_tradnl" sz="1100" b="1" noProof="0" dirty="0">
              <a:sym typeface="Arial"/>
            </a:endParaRPr>
          </a:p>
          <a:p>
            <a:pPr marL="0" indent="0">
              <a:buNone/>
            </a:pPr>
            <a:r>
              <a:rPr lang="es-ES_tradnl" sz="1100" b="1" noProof="0" dirty="0">
                <a:sym typeface="Arial"/>
              </a:rPr>
              <a:t>ACTIVIDAD INDIVIDUAL (5 minutos)</a:t>
            </a:r>
            <a:endParaRPr lang="es-ES_tradnl" sz="1100" i="1" noProof="0" dirty="0">
              <a:sym typeface="Arial"/>
            </a:endParaRPr>
          </a:p>
          <a:p>
            <a:pPr marL="0" marR="0" lvl="0" indent="0" algn="l" defTabSz="914400" rtl="0" eaLnBrk="1" fontAlgn="auto" latinLnBrk="0" hangingPunct="1">
              <a:lnSpc>
                <a:spcPct val="100000"/>
              </a:lnSpc>
              <a:spcBef>
                <a:spcPts val="0"/>
              </a:spcBef>
              <a:spcAft>
                <a:spcPts val="0"/>
              </a:spcAft>
              <a:buClrTx/>
              <a:buSzTx/>
              <a:buNone/>
              <a:tabLst/>
              <a:defRPr/>
            </a:pPr>
            <a:endParaRPr lang="es-ES_tradnl" sz="1100" noProof="0" dirty="0">
              <a:sym typeface="Arial"/>
            </a:endParaRPr>
          </a:p>
          <a:p>
            <a:pPr marL="0" marR="0" lvl="0" indent="0" algn="l" defTabSz="914400" rtl="0" eaLnBrk="1" fontAlgn="auto" latinLnBrk="0" hangingPunct="1">
              <a:lnSpc>
                <a:spcPct val="100000"/>
              </a:lnSpc>
              <a:spcBef>
                <a:spcPts val="0"/>
              </a:spcBef>
              <a:spcAft>
                <a:spcPts val="0"/>
              </a:spcAft>
              <a:buClrTx/>
              <a:buSzTx/>
              <a:buNone/>
              <a:tabLst/>
              <a:defRPr/>
            </a:pPr>
            <a:r>
              <a:rPr lang="es-ES_tradnl" sz="1100" b="1" noProof="0" dirty="0">
                <a:sym typeface="Arial"/>
              </a:rPr>
              <a:t>DEBATE GENERAL (5 minutos)</a:t>
            </a:r>
          </a:p>
          <a:p>
            <a:r>
              <a:rPr lang="es-ES_tradnl" sz="1100" i="1" dirty="0">
                <a:sym typeface="Arial"/>
              </a:rPr>
              <a:t>¿</a:t>
            </a:r>
            <a:r>
              <a:rPr lang="es-ES_tradnl" sz="1100" i="1" noProof="0" dirty="0">
                <a:sym typeface="Arial"/>
              </a:rPr>
              <a:t>Alguien quiere compartir sus reflexiones?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100" i="1" noProof="0" dirty="0">
                <a:sym typeface="Arial"/>
              </a:rPr>
              <a:t>¿Qué objetivos de aprendizaje requieren que contemos con más información, más tiempo de práctica o más apoyo para alcanzarlos plenamente?</a:t>
            </a:r>
            <a:endParaRPr lang="es-ES_tradnl" sz="1100" i="1" dirty="0">
              <a:sym typeface="Arial"/>
            </a:endParaRPr>
          </a:p>
          <a:p>
            <a:pPr lvl="1"/>
            <a:r>
              <a:rPr lang="es-ES_tradnl" sz="1100" i="1" noProof="0" dirty="0">
                <a:sym typeface="Arial"/>
              </a:rPr>
              <a:t>¿En qué áreas o aspectos de la formación cree que tiene mayor confianza/conocimiento ahora?</a:t>
            </a:r>
          </a:p>
          <a:p>
            <a:endParaRPr lang="es-ES_tradnl" sz="1100" i="1" noProof="0" dirty="0">
              <a:sym typeface="Arial"/>
            </a:endParaRPr>
          </a:p>
          <a:p>
            <a:pPr marL="0" indent="0">
              <a:buNone/>
            </a:pPr>
            <a:r>
              <a:rPr lang="es-ES_tradnl" sz="1100" b="1" noProof="0" dirty="0">
                <a:sym typeface="Arial"/>
              </a:rPr>
              <a:t>INTRODUCCIÓN</a:t>
            </a:r>
          </a:p>
          <a:p>
            <a:r>
              <a:rPr lang="es-ES_tradnl" sz="1100" noProof="0" dirty="0">
                <a:sym typeface="Arial"/>
              </a:rPr>
              <a:t>Continúe en la </a:t>
            </a:r>
            <a:r>
              <a:rPr lang="es-ES_tradnl" sz="1100" b="1" noProof="0" dirty="0">
                <a:sym typeface="Arial"/>
              </a:rPr>
              <a:t>página 146 del Cuaderno de ejercicios: Reflexión</a:t>
            </a:r>
          </a:p>
          <a:p>
            <a:r>
              <a:rPr lang="es-ES_tradnl" sz="1100" i="1" noProof="0" dirty="0">
                <a:sym typeface="Arial"/>
              </a:rPr>
              <a:t>¿Qué ha llamado su atención?</a:t>
            </a:r>
          </a:p>
          <a:p>
            <a:r>
              <a:rPr lang="es-ES_tradnl" sz="1100" i="1" noProof="0" dirty="0">
                <a:sym typeface="Arial"/>
              </a:rPr>
              <a:t>¿Qué ha sido difícil?</a:t>
            </a:r>
          </a:p>
          <a:p>
            <a:r>
              <a:rPr lang="es-ES_tradnl" sz="1100" i="1" noProof="0" dirty="0">
                <a:sym typeface="Arial"/>
              </a:rPr>
              <a:t>¿Sobre qué le gustaría aprender más?</a:t>
            </a:r>
          </a:p>
          <a:p>
            <a:pPr marL="0" indent="0">
              <a:buNone/>
            </a:pPr>
            <a:endParaRPr lang="es-ES_tradnl" sz="1100" noProof="0" dirty="0">
              <a:sym typeface="Arial"/>
            </a:endParaRPr>
          </a:p>
          <a:p>
            <a:pPr marL="0" indent="0">
              <a:buNone/>
            </a:pPr>
            <a:r>
              <a:rPr lang="es-ES_tradnl" sz="1100" b="1" noProof="0" dirty="0">
                <a:sym typeface="Arial"/>
              </a:rPr>
              <a:t>ACTIVIDAD INDIVIDUAL (5 minutos)</a:t>
            </a:r>
          </a:p>
          <a:p>
            <a:pPr marL="0" indent="0">
              <a:buNone/>
            </a:pPr>
            <a:endParaRPr lang="es-ES_tradnl" sz="1100" noProof="0" dirty="0">
              <a:sym typeface="Arial"/>
            </a:endParaRPr>
          </a:p>
          <a:p>
            <a:pPr marL="0" indent="0">
              <a:buNone/>
            </a:pPr>
            <a:r>
              <a:rPr lang="es-ES_tradnl" sz="1100" b="1" noProof="0" dirty="0">
                <a:sym typeface="Arial"/>
              </a:rPr>
              <a:t>DEBATE GENERAL (5 minutos)</a:t>
            </a:r>
          </a:p>
          <a:p>
            <a:r>
              <a:rPr lang="es-ES_tradnl" i="1" noProof="0" dirty="0">
                <a:sym typeface="Arial"/>
              </a:rPr>
              <a:t>¿Alguien quiere compartir sus reflexiones?</a:t>
            </a:r>
          </a:p>
          <a:p>
            <a:pPr lvl="1"/>
            <a:r>
              <a:rPr lang="es-ES_tradnl" i="1" noProof="0" dirty="0">
                <a:sym typeface="Arial"/>
              </a:rPr>
              <a:t>¿Algo que hayan aprendido hoy?</a:t>
            </a:r>
          </a:p>
          <a:p>
            <a:pPr lvl="1"/>
            <a:r>
              <a:rPr lang="es-ES_tradnl" i="1" noProof="0" dirty="0">
                <a:sym typeface="Arial"/>
              </a:rPr>
              <a:t>¿Algún tema sobre el que quieran saber más?</a:t>
            </a:r>
          </a:p>
          <a:p>
            <a:r>
              <a:rPr lang="es-ES_tradnl" i="0" noProof="0" dirty="0">
                <a:sym typeface="Arial"/>
              </a:rPr>
              <a:t>Infórmeles cuándo iniciará el siguiente módulo de la formación.</a:t>
            </a:r>
          </a:p>
          <a:p>
            <a:r>
              <a:rPr lang="es-ES_tradnl" i="0" noProof="0" dirty="0">
                <a:sym typeface="Arial"/>
              </a:rPr>
              <a:t>Agradezca a los/as participantes su participación.</a:t>
            </a:r>
            <a:endParaRPr lang="es-ES_tradnl" sz="1100" noProof="0" dirty="0">
              <a:sym typeface="Arial"/>
            </a:endParaRPr>
          </a:p>
        </p:txBody>
      </p:sp>
      <p:sp>
        <p:nvSpPr>
          <p:cNvPr id="6" name="Slide Image Placeholder 5">
            <a:extLst>
              <a:ext uri="{FF2B5EF4-FFF2-40B4-BE49-F238E27FC236}">
                <a16:creationId xmlns:a16="http://schemas.microsoft.com/office/drawing/2014/main" id="{14E0619E-3D51-84D7-B3B5-CBB111BBA16C}"/>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B8458B10-5287-5282-4DEE-0582F1FD7FB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51</a:t>
            </a:fld>
            <a:endParaRPr lang="en-US" sz="1200" dirty="0">
              <a:latin typeface="+mn-lt"/>
            </a:endParaRPr>
          </a:p>
        </p:txBody>
      </p:sp>
    </p:spTree>
    <p:extLst>
      <p:ext uri="{BB962C8B-B14F-4D97-AF65-F5344CB8AC3E}">
        <p14:creationId xmlns:p14="http://schemas.microsoft.com/office/powerpoint/2010/main" val="21080230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sz="1150" b="1" noProof="0" dirty="0"/>
              <a:t>INTRODUCCIÓN</a:t>
            </a:r>
          </a:p>
          <a:p>
            <a:r>
              <a:rPr lang="es-ES_tradnl" sz="1150" i="1" noProof="0" dirty="0"/>
              <a:t>Este ejercicio nos ayudará a relajarnos y a conectar con nuestro cuerpo. </a:t>
            </a:r>
          </a:p>
          <a:p>
            <a:r>
              <a:rPr lang="es-ES_tradnl" sz="1150" i="1" noProof="0" dirty="0"/>
              <a:t>Centraremos nuestra atención en movimientos suaves y repetitivos que nos ayudan a recuperar la calma. </a:t>
            </a:r>
          </a:p>
          <a:p>
            <a:r>
              <a:rPr lang="es-ES_tradnl" sz="1150" i="1" noProof="0" dirty="0"/>
              <a:t>Por favor, pónganse de pie y ubíquense en el salón de forma tal que cada uno de ustedes tenga espacio suficiente a su alrededor para mover los brazos. </a:t>
            </a:r>
          </a:p>
          <a:p>
            <a:r>
              <a:rPr lang="es-ES_tradnl" sz="1150" i="1" noProof="0" dirty="0"/>
              <a:t>Separen los pies al ancho de las caderas y flexionen sus rodillas ligeramente, de forma que sus piernas no estén completamente estiradas.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150" i="1" noProof="0" dirty="0"/>
              <a:t>Yo haré los movimientos y ustedes podrán observarme. Cuando estemos listos/as, lo harán conmigo.</a:t>
            </a:r>
            <a:endParaRPr lang="es-ES_tradnl" sz="1150" noProof="0" dirty="0"/>
          </a:p>
          <a:p>
            <a:pPr marL="0" indent="0">
              <a:buNone/>
            </a:pPr>
            <a:endParaRPr lang="es-ES_tradnl" sz="1150" b="1" noProof="0" dirty="0"/>
          </a:p>
          <a:p>
            <a:pPr marL="0" indent="0">
              <a:buNone/>
            </a:pPr>
            <a:r>
              <a:rPr lang="es-ES_tradnl" sz="1150" b="1" noProof="0" dirty="0"/>
              <a:t>EJERCICIO DE AUTOCUIDADO (</a:t>
            </a:r>
            <a:r>
              <a:rPr lang="es-ES_tradnl" sz="1150" b="1" noProof="0" dirty="0" err="1"/>
              <a:t>Qi</a:t>
            </a:r>
            <a:r>
              <a:rPr lang="es-ES_tradnl" sz="1150" b="1" noProof="0" dirty="0"/>
              <a:t> Gong, 15 minutos)</a:t>
            </a:r>
          </a:p>
          <a:p>
            <a:pPr lvl="0"/>
            <a:r>
              <a:rPr lang="es-ES_tradnl" sz="1150" noProof="0" dirty="0"/>
              <a:t>Haga una demostración:</a:t>
            </a:r>
          </a:p>
          <a:p>
            <a:pPr lvl="1"/>
            <a:r>
              <a:rPr lang="es-ES_tradnl" sz="1150" noProof="0" dirty="0"/>
              <a:t>mueva una mano en un círculo lento y suave delante del cuerpo. Al mover la mano hacia arriba por un lado, la palma mira hacia arriba. </a:t>
            </a:r>
          </a:p>
          <a:p>
            <a:pPr lvl="1"/>
            <a:r>
              <a:rPr lang="es-ES_tradnl" sz="1150" noProof="0" dirty="0"/>
              <a:t>a medida que esta mano se desplaza hacia el otro lado del círculo, gire la palma de la mano hacia abajo. </a:t>
            </a:r>
          </a:p>
          <a:p>
            <a:pPr lvl="1"/>
            <a:r>
              <a:rPr lang="es-ES_tradnl" sz="1150" noProof="0" dirty="0"/>
              <a:t>respire de forma audible para que los/as participantes puedan oírte: la mano se eleva al inhalar y baja en círculos al exhalar. </a:t>
            </a:r>
          </a:p>
          <a:p>
            <a:pPr lvl="1"/>
            <a:r>
              <a:rPr lang="es-ES_tradnl" sz="1150" noProof="0" dirty="0"/>
              <a:t>cambie de mano y mueva la otra del mismo modo.</a:t>
            </a:r>
          </a:p>
          <a:p>
            <a:pPr lvl="0"/>
            <a:r>
              <a:rPr lang="es-ES_tradnl" sz="1150" noProof="0" dirty="0"/>
              <a:t>Instrucción para los/as participantes:</a:t>
            </a:r>
          </a:p>
          <a:p>
            <a:pPr lvl="1"/>
            <a:r>
              <a:rPr lang="es-ES_tradnl" sz="1150" i="1" noProof="0" dirty="0"/>
              <a:t>lo importante es adaptar el movimiento a nuestra respiración.</a:t>
            </a:r>
          </a:p>
          <a:p>
            <a:pPr lvl="1"/>
            <a:r>
              <a:rPr lang="es-ES_tradnl" sz="1150" i="1" noProof="0" dirty="0"/>
              <a:t>al inhalar, la mano sube.</a:t>
            </a:r>
          </a:p>
          <a:p>
            <a:pPr lvl="1"/>
            <a:r>
              <a:rPr lang="es-ES_tradnl" sz="1150" i="1" noProof="0" dirty="0"/>
              <a:t>al exhalar, la mano se mueve hacia abajo.</a:t>
            </a:r>
          </a:p>
          <a:p>
            <a:r>
              <a:rPr lang="es-ES_tradnl" sz="1150" noProof="0" dirty="0"/>
              <a:t>Dé a los/as participantes algunos minutos para mover cada mano. </a:t>
            </a:r>
          </a:p>
          <a:p>
            <a:r>
              <a:rPr lang="es-ES_tradnl" sz="1150" noProof="0" dirty="0"/>
              <a:t>A continuación, pídales que lo hagan con las dos manos a la vez, siguiendo el mismo movimiento: </a:t>
            </a:r>
          </a:p>
          <a:p>
            <a:pPr lvl="1"/>
            <a:r>
              <a:rPr lang="es-ES_tradnl" sz="1150" i="0" noProof="0" dirty="0"/>
              <a:t>con ambas manos, el movimiento sigue siendo el mismo que antes. </a:t>
            </a:r>
          </a:p>
          <a:p>
            <a:pPr lvl="1"/>
            <a:r>
              <a:rPr lang="es-ES_tradnl" sz="1150" i="0" noProof="0" dirty="0"/>
              <a:t>las manos se moverán en direcciones opuestas y se encontrarán en cada giro en la parte inferior y superior del círculo. </a:t>
            </a:r>
          </a:p>
          <a:p>
            <a:r>
              <a:rPr lang="es-ES_tradnl" sz="1150" i="1" noProof="0" dirty="0"/>
              <a:t>Recordemos que este ejercicio no consiste en "hacerlo bien", sino en movernos al compás de nuestra respiración. Lo importante es concentrarnos en hacer movimientos suaves y respirar. </a:t>
            </a:r>
          </a:p>
          <a:p>
            <a:r>
              <a:rPr lang="es-ES_tradnl" sz="1150" noProof="0" dirty="0"/>
              <a:t>Invite a los/as participantes a tomar asiento después de 5-10 minutos.</a:t>
            </a:r>
            <a:endParaRPr lang="es-ES_tradnl" sz="1150" noProof="0" dirty="0">
              <a:sym typeface="Arial"/>
            </a:endParaRPr>
          </a:p>
        </p:txBody>
      </p:sp>
      <p:sp>
        <p:nvSpPr>
          <p:cNvPr id="6" name="Slide Image Placeholder 5">
            <a:extLst>
              <a:ext uri="{FF2B5EF4-FFF2-40B4-BE49-F238E27FC236}">
                <a16:creationId xmlns:a16="http://schemas.microsoft.com/office/drawing/2014/main" id="{096F7C63-BD87-0AC2-8D0B-C7C8D7FB756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4B2B9B6E-BB11-6E55-C412-B2ED3C7E3A7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52</a:t>
            </a:fld>
            <a:endParaRPr lang="en-US" sz="1200" dirty="0">
              <a:latin typeface="+mn-lt"/>
            </a:endParaRPr>
          </a:p>
        </p:txBody>
      </p:sp>
    </p:spTree>
    <p:extLst>
      <p:ext uri="{BB962C8B-B14F-4D97-AF65-F5344CB8AC3E}">
        <p14:creationId xmlns:p14="http://schemas.microsoft.com/office/powerpoint/2010/main" val="591018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4" name="Google Shape;304;p6:notes"/>
          <p:cNvSpPr txBox="1">
            <a:spLocks noGrp="1"/>
          </p:cNvSpPr>
          <p:nvPr>
            <p:ph type="body" idx="1"/>
          </p:nvPr>
        </p:nvSpPr>
        <p:spPr>
          <a:xfrm>
            <a:off x="477838" y="460375"/>
            <a:ext cx="6143624" cy="9211334"/>
          </a:xfrm>
        </p:spPr>
        <p:txBody>
          <a:bodyPr/>
          <a:lstStyle/>
          <a:p>
            <a:r>
              <a:rPr lang="es-ES_tradnl" b="1" i="1" noProof="0" dirty="0"/>
              <a:t>¿Cómo podemos recopilar información sobre los elementos de interés superior? </a:t>
            </a:r>
          </a:p>
          <a:p>
            <a:pPr lvl="1"/>
            <a:r>
              <a:rPr lang="es-ES_tradnl" noProof="0" dirty="0"/>
              <a:t>Mediante la observación.</a:t>
            </a:r>
          </a:p>
          <a:p>
            <a:pPr lvl="1"/>
            <a:r>
              <a:rPr lang="es-ES_tradnl" noProof="0" dirty="0"/>
              <a:t>Escuchando y hablando con el/la menor, los padres, cuidadores u otros adultos/as de confianza.</a:t>
            </a:r>
          </a:p>
          <a:p>
            <a:pPr lvl="1"/>
            <a:r>
              <a:rPr lang="es-ES_tradnl" noProof="0" dirty="0"/>
              <a:t>Mediante información de remisión con consentimiento.</a:t>
            </a:r>
          </a:p>
          <a:p>
            <a:r>
              <a:rPr lang="es-ES_tradnl" b="1" i="1" noProof="0" dirty="0"/>
              <a:t>¿Cuáles son algunas necesidades básicas para la supervivencia y desarrollo de un/a menor?</a:t>
            </a:r>
          </a:p>
          <a:p>
            <a:pPr lvl="1"/>
            <a:r>
              <a:rPr lang="es-ES_tradnl" noProof="0" dirty="0"/>
              <a:t>Comida.</a:t>
            </a:r>
          </a:p>
          <a:p>
            <a:pPr lvl="1"/>
            <a:r>
              <a:rPr lang="es-ES_tradnl" noProof="0" dirty="0"/>
              <a:t>Agua limpia.</a:t>
            </a:r>
          </a:p>
          <a:p>
            <a:pPr lvl="1"/>
            <a:r>
              <a:rPr lang="es-ES_tradnl" noProof="0" dirty="0"/>
              <a:t>Baños, duchas, posibilidad de lavarse. </a:t>
            </a:r>
          </a:p>
          <a:p>
            <a:pPr lvl="1"/>
            <a:r>
              <a:rPr lang="es-ES_tradnl" noProof="0" dirty="0"/>
              <a:t>Protegerse del calor o del frío.</a:t>
            </a:r>
          </a:p>
          <a:p>
            <a:pPr lvl="1"/>
            <a:r>
              <a:rPr lang="es-ES_tradnl" noProof="0" dirty="0"/>
              <a:t>Lugar para descansar y dormir.</a:t>
            </a:r>
          </a:p>
          <a:p>
            <a:pPr lvl="1"/>
            <a:r>
              <a:rPr lang="es-ES_tradnl" noProof="0" dirty="0"/>
              <a:t>Ropa.</a:t>
            </a:r>
          </a:p>
        </p:txBody>
      </p:sp>
      <p:sp>
        <p:nvSpPr>
          <p:cNvPr id="2" name="Google Shape;725;p48:notes">
            <a:extLst>
              <a:ext uri="{FF2B5EF4-FFF2-40B4-BE49-F238E27FC236}">
                <a16:creationId xmlns:a16="http://schemas.microsoft.com/office/drawing/2014/main" id="{452658DC-36F4-1D4B-71E2-CAEE37D8360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a:t>
            </a:fld>
            <a:endParaRPr lang="en-US" sz="1200" dirty="0">
              <a:latin typeface="+mn-lt"/>
            </a:endParaRPr>
          </a:p>
        </p:txBody>
      </p:sp>
    </p:spTree>
    <p:extLst>
      <p:ext uri="{BB962C8B-B14F-4D97-AF65-F5344CB8AC3E}">
        <p14:creationId xmlns:p14="http://schemas.microsoft.com/office/powerpoint/2010/main" val="2197824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2" name="Google Shape;452;p11:notes"/>
          <p:cNvSpPr txBox="1">
            <a:spLocks noGrp="1"/>
          </p:cNvSpPr>
          <p:nvPr>
            <p:ph type="body" idx="1"/>
          </p:nvPr>
        </p:nvSpPr>
        <p:spPr/>
        <p:txBody>
          <a:bodyPr/>
          <a:lstStyle/>
          <a:p>
            <a:pPr marL="0" indent="0">
              <a:buNone/>
            </a:pPr>
            <a:r>
              <a:rPr lang="es-ES_tradnl" b="1" noProof="0" dirty="0"/>
              <a:t>EXPLICAR</a:t>
            </a:r>
          </a:p>
          <a:p>
            <a:r>
              <a:rPr lang="es-ES_tradnl" noProof="0" dirty="0"/>
              <a:t>Repase con los/as participantes el proceso de gestión de casos.</a:t>
            </a:r>
          </a:p>
          <a:p>
            <a:pPr lvl="0"/>
            <a:r>
              <a:rPr lang="es-ES_tradnl" noProof="0" dirty="0"/>
              <a:t>Explíqueles en qué momento del proceso ocurre se lleva a cabo la formulación del plan de caso. </a:t>
            </a:r>
          </a:p>
          <a:p>
            <a:endParaRPr lang="es-ES_tradnl" noProof="0" dirty="0"/>
          </a:p>
        </p:txBody>
      </p:sp>
      <p:sp>
        <p:nvSpPr>
          <p:cNvPr id="3" name="Slide Image Placeholder 2">
            <a:extLst>
              <a:ext uri="{FF2B5EF4-FFF2-40B4-BE49-F238E27FC236}">
                <a16:creationId xmlns:a16="http://schemas.microsoft.com/office/drawing/2014/main" id="{C67841CE-CBF6-3355-4621-5EEC9519A325}"/>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F6490A34-6DBF-2E5C-F308-F70B4FFD081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a:t>
            </a:fld>
            <a:endParaRPr lang="en-US" sz="1200" dirty="0">
              <a:latin typeface="+mn-l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2" name="Google Shape;332;p7:notes"/>
          <p:cNvSpPr txBox="1">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a:p>
            <a:r>
              <a:rPr lang="es-ES_tradnl" i="1" noProof="0" dirty="0"/>
              <a:t>¿Hay alguna pregunta o alguien necesita una aclaración?</a:t>
            </a:r>
          </a:p>
          <a:p>
            <a:r>
              <a:rPr lang="es-ES_tradnl" i="1" noProof="0" dirty="0"/>
              <a:t>Pueden consultar los objetivos de aprendizaje en la </a:t>
            </a:r>
            <a:r>
              <a:rPr lang="es-ES_tradnl" b="1" i="1" noProof="0" dirty="0"/>
              <a:t>página 136 del Cuaderno de ejercicios: Objetivos de aprendizaje.</a:t>
            </a:r>
          </a:p>
        </p:txBody>
      </p:sp>
      <p:sp>
        <p:nvSpPr>
          <p:cNvPr id="3" name="Slide Image Placeholder 2">
            <a:extLst>
              <a:ext uri="{FF2B5EF4-FFF2-40B4-BE49-F238E27FC236}">
                <a16:creationId xmlns:a16="http://schemas.microsoft.com/office/drawing/2014/main" id="{F31A310A-3F69-5E53-03F4-2EA946B5528B}"/>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1F6668A7-54D7-006B-2F74-A36F59CD92E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a:t>
            </a:fld>
            <a:endParaRPr lang="en-US" sz="1200" dirty="0">
              <a:latin typeface="+mn-l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8" name="Google Shape;288;p5:notes"/>
          <p:cNvSpPr txBox="1">
            <a:spLocks noGrp="1"/>
          </p:cNvSpPr>
          <p:nvPr>
            <p:ph type="body" idx="1"/>
          </p:nvPr>
        </p:nvSpPr>
        <p:spPr/>
        <p:txBody>
          <a:bodyPr/>
          <a:lstStyle/>
          <a:p>
            <a:pPr marL="0" indent="0">
              <a:buNone/>
            </a:pPr>
            <a:r>
              <a:rPr lang="es-ES_tradnl" b="1" noProof="0" dirty="0"/>
              <a:t>SESIÓN 2 </a:t>
            </a:r>
            <a:br>
              <a:rPr lang="es-ES_tradnl" b="1" noProof="0" dirty="0"/>
            </a:br>
            <a:r>
              <a:rPr lang="es-ES_tradnl" b="1" noProof="0" dirty="0"/>
              <a:t>DURACIÓN: 1h15</a:t>
            </a:r>
          </a:p>
          <a:p>
            <a:pPr marL="0" indent="0">
              <a:buNone/>
            </a:pPr>
            <a:r>
              <a:rPr lang="es-ES_tradnl" noProof="0" dirty="0"/>
              <a:t>______________________________________________________________________________</a:t>
            </a:r>
          </a:p>
          <a:p>
            <a:pPr marL="0" indent="0">
              <a:buNone/>
            </a:pPr>
            <a:endParaRPr lang="es-ES_tradnl" noProof="0" dirty="0"/>
          </a:p>
          <a:p>
            <a:pPr marL="0" indent="0">
              <a:buNone/>
            </a:pPr>
            <a:r>
              <a:rPr lang="es-ES_tradnl" b="1" noProof="0" dirty="0"/>
              <a:t>EXPLICAR</a:t>
            </a:r>
          </a:p>
          <a:p>
            <a:r>
              <a:rPr lang="es-ES_tradnl" i="1" noProof="0" dirty="0">
                <a:sym typeface="Calibri"/>
              </a:rPr>
              <a:t>En esta sesión veremos en qué consiste la formulación del plan de caso.</a:t>
            </a:r>
          </a:p>
        </p:txBody>
      </p:sp>
      <p:sp>
        <p:nvSpPr>
          <p:cNvPr id="3" name="Slide Image Placeholder 2">
            <a:extLst>
              <a:ext uri="{FF2B5EF4-FFF2-40B4-BE49-F238E27FC236}">
                <a16:creationId xmlns:a16="http://schemas.microsoft.com/office/drawing/2014/main" id="{6C9E1B64-6E53-2F9C-8D95-079F8871D8E6}"/>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A19BABFB-3ACB-92A8-52A4-42592D0A3B5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a:t>
            </a:fld>
            <a:endParaRPr lang="en-US" sz="1200" dirty="0">
              <a:latin typeface="+mn-lt"/>
            </a:endParaRPr>
          </a:p>
        </p:txBody>
      </p:sp>
    </p:spTree>
    <p:extLst>
      <p:ext uri="{BB962C8B-B14F-4D97-AF65-F5344CB8AC3E}">
        <p14:creationId xmlns:p14="http://schemas.microsoft.com/office/powerpoint/2010/main" val="1319896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DBE69-EFD9-E13C-F07C-018313F0B2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BE"/>
          </a:p>
        </p:txBody>
      </p:sp>
      <p:sp>
        <p:nvSpPr>
          <p:cNvPr id="3" name="Subtitle 2">
            <a:extLst>
              <a:ext uri="{FF2B5EF4-FFF2-40B4-BE49-F238E27FC236}">
                <a16:creationId xmlns:a16="http://schemas.microsoft.com/office/drawing/2014/main" id="{F5ABE0AF-B3FF-19C6-D8BE-8B3555AF34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BE"/>
          </a:p>
        </p:txBody>
      </p:sp>
      <p:sp>
        <p:nvSpPr>
          <p:cNvPr id="4" name="Date Placeholder 3">
            <a:extLst>
              <a:ext uri="{FF2B5EF4-FFF2-40B4-BE49-F238E27FC236}">
                <a16:creationId xmlns:a16="http://schemas.microsoft.com/office/drawing/2014/main" id="{6C30791A-47D7-F27D-7CED-C5D264371246}"/>
              </a:ext>
            </a:extLst>
          </p:cNvPr>
          <p:cNvSpPr>
            <a:spLocks noGrp="1"/>
          </p:cNvSpPr>
          <p:nvPr>
            <p:ph type="dt" sz="half" idx="10"/>
          </p:nvPr>
        </p:nvSpPr>
        <p:spPr/>
        <p:txBody>
          <a:bodyPr/>
          <a:lstStyle/>
          <a:p>
            <a:fld id="{720FCF0A-B045-4506-ADFF-8E84DB080BC9}" type="datetimeFigureOut">
              <a:rPr lang="en-BE" smtClean="0"/>
              <a:t>05/04/2023</a:t>
            </a:fld>
            <a:endParaRPr lang="en-BE"/>
          </a:p>
        </p:txBody>
      </p:sp>
      <p:sp>
        <p:nvSpPr>
          <p:cNvPr id="5" name="Footer Placeholder 4">
            <a:extLst>
              <a:ext uri="{FF2B5EF4-FFF2-40B4-BE49-F238E27FC236}">
                <a16:creationId xmlns:a16="http://schemas.microsoft.com/office/drawing/2014/main" id="{0585AD24-BB5D-8C72-238A-EBDD8374F548}"/>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151A10D6-3E7B-27E1-4C21-B9F3266212BF}"/>
              </a:ext>
            </a:extLst>
          </p:cNvPr>
          <p:cNvSpPr>
            <a:spLocks noGrp="1"/>
          </p:cNvSpPr>
          <p:nvPr>
            <p:ph type="sldNum" sz="quarter" idx="12"/>
          </p:nvPr>
        </p:nvSpPr>
        <p:spPr/>
        <p:txBody>
          <a:bodyPr/>
          <a:lstStyle/>
          <a:p>
            <a:fld id="{BC262A97-652E-42E3-98DC-132BF71B65F0}" type="slidenum">
              <a:rPr lang="en-BE" smtClean="0"/>
              <a:t>‹#›</a:t>
            </a:fld>
            <a:endParaRPr lang="en-BE"/>
          </a:p>
        </p:txBody>
      </p:sp>
    </p:spTree>
    <p:extLst>
      <p:ext uri="{BB962C8B-B14F-4D97-AF65-F5344CB8AC3E}">
        <p14:creationId xmlns:p14="http://schemas.microsoft.com/office/powerpoint/2010/main" val="29287202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5091C-D027-54DA-81EB-E19FB485916C}"/>
              </a:ext>
            </a:extLst>
          </p:cNvPr>
          <p:cNvSpPr>
            <a:spLocks noGrp="1"/>
          </p:cNvSpPr>
          <p:nvPr>
            <p:ph type="title"/>
          </p:nvPr>
        </p:nvSpPr>
        <p:spPr/>
        <p:txBody>
          <a:bodyPr/>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CF62EB20-1600-3DC0-7285-DF2CF552675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8E5CCFE5-829E-E6FD-435A-B95B75C236B4}"/>
              </a:ext>
            </a:extLst>
          </p:cNvPr>
          <p:cNvSpPr>
            <a:spLocks noGrp="1"/>
          </p:cNvSpPr>
          <p:nvPr>
            <p:ph type="dt" sz="half" idx="10"/>
          </p:nvPr>
        </p:nvSpPr>
        <p:spPr/>
        <p:txBody>
          <a:bodyPr/>
          <a:lstStyle/>
          <a:p>
            <a:fld id="{720FCF0A-B045-4506-ADFF-8E84DB080BC9}" type="datetimeFigureOut">
              <a:rPr lang="en-BE" smtClean="0"/>
              <a:t>05/04/2023</a:t>
            </a:fld>
            <a:endParaRPr lang="en-BE"/>
          </a:p>
        </p:txBody>
      </p:sp>
      <p:sp>
        <p:nvSpPr>
          <p:cNvPr id="5" name="Footer Placeholder 4">
            <a:extLst>
              <a:ext uri="{FF2B5EF4-FFF2-40B4-BE49-F238E27FC236}">
                <a16:creationId xmlns:a16="http://schemas.microsoft.com/office/drawing/2014/main" id="{99EEAD85-604C-314E-225A-50D508E97223}"/>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29C5F7AA-5354-BA4B-6ABD-BF8F49A88C55}"/>
              </a:ext>
            </a:extLst>
          </p:cNvPr>
          <p:cNvSpPr>
            <a:spLocks noGrp="1"/>
          </p:cNvSpPr>
          <p:nvPr>
            <p:ph type="sldNum" sz="quarter" idx="12"/>
          </p:nvPr>
        </p:nvSpPr>
        <p:spPr/>
        <p:txBody>
          <a:bodyPr/>
          <a:lstStyle/>
          <a:p>
            <a:fld id="{BC262A97-652E-42E3-98DC-132BF71B65F0}" type="slidenum">
              <a:rPr lang="en-BE" smtClean="0"/>
              <a:t>‹#›</a:t>
            </a:fld>
            <a:endParaRPr lang="en-BE"/>
          </a:p>
        </p:txBody>
      </p:sp>
    </p:spTree>
    <p:extLst>
      <p:ext uri="{BB962C8B-B14F-4D97-AF65-F5344CB8AC3E}">
        <p14:creationId xmlns:p14="http://schemas.microsoft.com/office/powerpoint/2010/main" val="1038150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AEA7833-AC04-EBA8-F5F3-0B604EC321B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B101F798-CBBA-4A75-2C84-25E16F9D852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A867E622-C6A5-D9AA-CF4E-00C148ECA3D3}"/>
              </a:ext>
            </a:extLst>
          </p:cNvPr>
          <p:cNvSpPr>
            <a:spLocks noGrp="1"/>
          </p:cNvSpPr>
          <p:nvPr>
            <p:ph type="dt" sz="half" idx="10"/>
          </p:nvPr>
        </p:nvSpPr>
        <p:spPr/>
        <p:txBody>
          <a:bodyPr/>
          <a:lstStyle/>
          <a:p>
            <a:fld id="{720FCF0A-B045-4506-ADFF-8E84DB080BC9}" type="datetimeFigureOut">
              <a:rPr lang="en-BE" smtClean="0"/>
              <a:t>05/04/2023</a:t>
            </a:fld>
            <a:endParaRPr lang="en-BE"/>
          </a:p>
        </p:txBody>
      </p:sp>
      <p:sp>
        <p:nvSpPr>
          <p:cNvPr id="5" name="Footer Placeholder 4">
            <a:extLst>
              <a:ext uri="{FF2B5EF4-FFF2-40B4-BE49-F238E27FC236}">
                <a16:creationId xmlns:a16="http://schemas.microsoft.com/office/drawing/2014/main" id="{D0CD54E9-8387-ADBD-6C82-F7316EB66D47}"/>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4276A8DC-006D-C11B-910A-31801D3CF2E3}"/>
              </a:ext>
            </a:extLst>
          </p:cNvPr>
          <p:cNvSpPr>
            <a:spLocks noGrp="1"/>
          </p:cNvSpPr>
          <p:nvPr>
            <p:ph type="sldNum" sz="quarter" idx="12"/>
          </p:nvPr>
        </p:nvSpPr>
        <p:spPr/>
        <p:txBody>
          <a:bodyPr/>
          <a:lstStyle/>
          <a:p>
            <a:fld id="{BC262A97-652E-42E3-98DC-132BF71B65F0}" type="slidenum">
              <a:rPr lang="en-BE" smtClean="0"/>
              <a:t>‹#›</a:t>
            </a:fld>
            <a:endParaRPr lang="en-BE"/>
          </a:p>
        </p:txBody>
      </p:sp>
    </p:spTree>
    <p:extLst>
      <p:ext uri="{BB962C8B-B14F-4D97-AF65-F5344CB8AC3E}">
        <p14:creationId xmlns:p14="http://schemas.microsoft.com/office/powerpoint/2010/main" val="27827454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bg>
      <p:bgPr>
        <a:solidFill>
          <a:schemeClr val="accent3"/>
        </a:solidFill>
        <a:effectLst/>
      </p:bgPr>
    </p:bg>
    <p:spTree>
      <p:nvGrpSpPr>
        <p:cNvPr id="1" name=""/>
        <p:cNvGrpSpPr/>
        <p:nvPr/>
      </p:nvGrpSpPr>
      <p:grpSpPr>
        <a:xfrm>
          <a:off x="0" y="0"/>
          <a:ext cx="0" cy="0"/>
          <a:chOff x="0" y="0"/>
          <a:chExt cx="0" cy="0"/>
        </a:xfrm>
      </p:grpSpPr>
      <p:sp>
        <p:nvSpPr>
          <p:cNvPr id="3" name="Arrow: Pentagon 2">
            <a:extLst>
              <a:ext uri="{FF2B5EF4-FFF2-40B4-BE49-F238E27FC236}">
                <a16:creationId xmlns:a16="http://schemas.microsoft.com/office/drawing/2014/main" id="{A8BE9D00-E3B6-4C8A-9850-E680BFE2727A}"/>
              </a:ext>
            </a:extLst>
          </p:cNvPr>
          <p:cNvSpPr/>
          <p:nvPr userDrawn="1"/>
        </p:nvSpPr>
        <p:spPr>
          <a:xfrm>
            <a:off x="0" y="0"/>
            <a:ext cx="5811000" cy="6858000"/>
          </a:xfrm>
          <a:prstGeom prst="homePlate">
            <a:avLst>
              <a:gd name="adj" fmla="val 2525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2" name="Title 1">
            <a:extLst>
              <a:ext uri="{FF2B5EF4-FFF2-40B4-BE49-F238E27FC236}">
                <a16:creationId xmlns:a16="http://schemas.microsoft.com/office/drawing/2014/main" id="{D0172625-8E54-4F58-8621-F7FE15D63AD5}"/>
              </a:ext>
            </a:extLst>
          </p:cNvPr>
          <p:cNvSpPr>
            <a:spLocks noGrp="1"/>
          </p:cNvSpPr>
          <p:nvPr>
            <p:ph type="title" hasCustomPrompt="1"/>
          </p:nvPr>
        </p:nvSpPr>
        <p:spPr>
          <a:xfrm>
            <a:off x="796385" y="3099692"/>
            <a:ext cx="4015311" cy="562168"/>
          </a:xfrm>
        </p:spPr>
        <p:txBody>
          <a:bodyPr>
            <a:noAutofit/>
          </a:bodyPr>
          <a:lstStyle>
            <a:lvl1pPr algn="l">
              <a:defRPr sz="4800" b="1">
                <a:solidFill>
                  <a:schemeClr val="accent3">
                    <a:lumMod val="50000"/>
                  </a:schemeClr>
                </a:solidFill>
                <a:latin typeface="Garamond" panose="02020404030301010803" pitchFamily="18" charset="0"/>
              </a:defRPr>
            </a:lvl1pPr>
          </a:lstStyle>
          <a:p>
            <a:r>
              <a:rPr lang="en-US" dirty="0"/>
              <a:t>CLICK TO EDIT MASTER TITLE STYLE</a:t>
            </a:r>
          </a:p>
        </p:txBody>
      </p:sp>
    </p:spTree>
    <p:extLst>
      <p:ext uri="{BB962C8B-B14F-4D97-AF65-F5344CB8AC3E}">
        <p14:creationId xmlns:p14="http://schemas.microsoft.com/office/powerpoint/2010/main" val="30392419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Custom Layout">
    <p:bg>
      <p:bgPr>
        <a:solidFill>
          <a:schemeClr val="accent3"/>
        </a:solidFill>
        <a:effectLst/>
      </p:bgPr>
    </p:bg>
    <p:spTree>
      <p:nvGrpSpPr>
        <p:cNvPr id="1" name=""/>
        <p:cNvGrpSpPr/>
        <p:nvPr/>
      </p:nvGrpSpPr>
      <p:grpSpPr>
        <a:xfrm>
          <a:off x="0" y="0"/>
          <a:ext cx="0" cy="0"/>
          <a:chOff x="0" y="0"/>
          <a:chExt cx="0" cy="0"/>
        </a:xfrm>
      </p:grpSpPr>
      <p:sp>
        <p:nvSpPr>
          <p:cNvPr id="6" name="Hexagon 5">
            <a:extLst>
              <a:ext uri="{FF2B5EF4-FFF2-40B4-BE49-F238E27FC236}">
                <a16:creationId xmlns:a16="http://schemas.microsoft.com/office/drawing/2014/main" id="{B44FDF81-8ADA-496B-B92F-CF22EC5DCC7F}"/>
              </a:ext>
            </a:extLst>
          </p:cNvPr>
          <p:cNvSpPr/>
          <p:nvPr userDrawn="1"/>
        </p:nvSpPr>
        <p:spPr>
          <a:xfrm rot="1782986">
            <a:off x="657418" y="1353464"/>
            <a:ext cx="4749573" cy="4094457"/>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Title 1">
            <a:extLst>
              <a:ext uri="{FF2B5EF4-FFF2-40B4-BE49-F238E27FC236}">
                <a16:creationId xmlns:a16="http://schemas.microsoft.com/office/drawing/2014/main" id="{917F4B93-D5FC-4BC1-ACC8-42A00E6E8C14}"/>
              </a:ext>
            </a:extLst>
          </p:cNvPr>
          <p:cNvSpPr>
            <a:spLocks noGrp="1"/>
          </p:cNvSpPr>
          <p:nvPr>
            <p:ph type="title" hasCustomPrompt="1"/>
          </p:nvPr>
        </p:nvSpPr>
        <p:spPr>
          <a:xfrm>
            <a:off x="1024548" y="3099692"/>
            <a:ext cx="4015311" cy="562168"/>
          </a:xfrm>
        </p:spPr>
        <p:txBody>
          <a:bodyPr>
            <a:noAutofit/>
          </a:bodyPr>
          <a:lstStyle>
            <a:lvl1pPr algn="ctr">
              <a:defRPr sz="4800" b="1">
                <a:solidFill>
                  <a:schemeClr val="accent3">
                    <a:lumMod val="50000"/>
                  </a:schemeClr>
                </a:solidFill>
                <a:latin typeface="Garamond" panose="02020404030301010803" pitchFamily="18" charset="0"/>
              </a:defRPr>
            </a:lvl1pPr>
          </a:lstStyle>
          <a:p>
            <a:r>
              <a:rPr lang="en-US" dirty="0"/>
              <a:t>CLICK TO EDIT MASTER TITLE STYLE</a:t>
            </a:r>
          </a:p>
        </p:txBody>
      </p:sp>
    </p:spTree>
    <p:extLst>
      <p:ext uri="{BB962C8B-B14F-4D97-AF65-F5344CB8AC3E}">
        <p14:creationId xmlns:p14="http://schemas.microsoft.com/office/powerpoint/2010/main" val="23249296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E0BEFEC-EC87-4309-BFFA-7F010E02C918}"/>
              </a:ext>
            </a:extLst>
          </p:cNvPr>
          <p:cNvSpPr/>
          <p:nvPr userDrawn="1"/>
        </p:nvSpPr>
        <p:spPr>
          <a:xfrm>
            <a:off x="0" y="-1"/>
            <a:ext cx="12192000" cy="98552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 name="Title 1">
            <a:extLst>
              <a:ext uri="{FF2B5EF4-FFF2-40B4-BE49-F238E27FC236}">
                <a16:creationId xmlns:a16="http://schemas.microsoft.com/office/drawing/2014/main" id="{BFF5FD31-A1B4-42BF-B5CB-087E7BAA2337}"/>
              </a:ext>
            </a:extLst>
          </p:cNvPr>
          <p:cNvSpPr>
            <a:spLocks noGrp="1"/>
          </p:cNvSpPr>
          <p:nvPr>
            <p:ph type="title"/>
          </p:nvPr>
        </p:nvSpPr>
        <p:spPr>
          <a:xfrm>
            <a:off x="838200" y="120516"/>
            <a:ext cx="10515600" cy="868968"/>
          </a:xfrm>
        </p:spPr>
        <p:txBody>
          <a:bodyPr>
            <a:normAutofit/>
          </a:bodyPr>
          <a:lstStyle>
            <a:lvl1pPr algn="ctr">
              <a:defRPr sz="32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CA" dirty="0"/>
          </a:p>
        </p:txBody>
      </p:sp>
      <p:pic>
        <p:nvPicPr>
          <p:cNvPr id="7" name="Picture 6">
            <a:extLst>
              <a:ext uri="{FF2B5EF4-FFF2-40B4-BE49-F238E27FC236}">
                <a16:creationId xmlns:a16="http://schemas.microsoft.com/office/drawing/2014/main" id="{487F1DC7-80D3-0C8A-7889-28C20C72928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817" y="6230028"/>
            <a:ext cx="349714" cy="402608"/>
          </a:xfrm>
          <a:prstGeom prst="rect">
            <a:avLst/>
          </a:prstGeom>
        </p:spPr>
      </p:pic>
      <p:sp>
        <p:nvSpPr>
          <p:cNvPr id="8" name="Rectangle 7">
            <a:extLst>
              <a:ext uri="{FF2B5EF4-FFF2-40B4-BE49-F238E27FC236}">
                <a16:creationId xmlns:a16="http://schemas.microsoft.com/office/drawing/2014/main" id="{77365CB9-41DB-8C33-C736-6FD3A5A813DD}"/>
              </a:ext>
            </a:extLst>
          </p:cNvPr>
          <p:cNvSpPr/>
          <p:nvPr userDrawn="1"/>
        </p:nvSpPr>
        <p:spPr>
          <a:xfrm>
            <a:off x="766810" y="6277443"/>
            <a:ext cx="4160790" cy="307777"/>
          </a:xfrm>
          <a:prstGeom prst="rect">
            <a:avLst/>
          </a:prstGeom>
        </p:spPr>
        <p:txBody>
          <a:bodyPr wrap="square">
            <a:spAutoFit/>
          </a:bodyPr>
          <a:lstStyle/>
          <a:p>
            <a:pPr marL="0" marR="0" lvl="0" indent="0" algn="l" rtl="0">
              <a:spcBef>
                <a:spcPts val="0"/>
              </a:spcBef>
              <a:spcAft>
                <a:spcPts val="0"/>
              </a:spcAft>
              <a:buNone/>
            </a:pPr>
            <a:r>
              <a:rPr lang="en-US" sz="1400" b="0" i="0" u="none" strike="noStrike" cap="none" dirty="0">
                <a:solidFill>
                  <a:schemeClr val="bg2">
                    <a:lumMod val="75000"/>
                  </a:schemeClr>
                </a:solidFill>
                <a:latin typeface="Arial" panose="020B0604020202020204" pitchFamily="34" charset="0"/>
                <a:ea typeface="Calibri"/>
                <a:cs typeface="Arial" panose="020B0604020202020204" pitchFamily="34" charset="0"/>
                <a:sym typeface="Calibri"/>
              </a:rPr>
              <a:t>Level 1 Module 8: </a:t>
            </a:r>
            <a:r>
              <a:rPr lang="en-US" sz="1400" b="1" i="0" u="none" strike="noStrike" cap="none" dirty="0">
                <a:solidFill>
                  <a:schemeClr val="bg2">
                    <a:lumMod val="75000"/>
                  </a:schemeClr>
                </a:solidFill>
                <a:latin typeface="Arial" panose="020B0604020202020204" pitchFamily="34" charset="0"/>
                <a:ea typeface="Calibri"/>
                <a:cs typeface="Arial" panose="020B0604020202020204" pitchFamily="34" charset="0"/>
                <a:sym typeface="Calibri"/>
              </a:rPr>
              <a:t>Case Planning</a:t>
            </a:r>
          </a:p>
        </p:txBody>
      </p:sp>
    </p:spTree>
    <p:extLst>
      <p:ext uri="{BB962C8B-B14F-4D97-AF65-F5344CB8AC3E}">
        <p14:creationId xmlns:p14="http://schemas.microsoft.com/office/powerpoint/2010/main" val="3300271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6E17E-A577-54F1-3FC5-87300E4EF4DD}"/>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AEF04CCA-2905-A1AE-0DDE-0B3CC6D1AF5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9D6FBC7E-C963-896D-844A-28121CA84942}"/>
              </a:ext>
            </a:extLst>
          </p:cNvPr>
          <p:cNvSpPr>
            <a:spLocks noGrp="1"/>
          </p:cNvSpPr>
          <p:nvPr>
            <p:ph type="dt" sz="half" idx="10"/>
          </p:nvPr>
        </p:nvSpPr>
        <p:spPr/>
        <p:txBody>
          <a:bodyPr/>
          <a:lstStyle/>
          <a:p>
            <a:fld id="{720FCF0A-B045-4506-ADFF-8E84DB080BC9}" type="datetimeFigureOut">
              <a:rPr lang="en-BE" smtClean="0"/>
              <a:t>05/04/2023</a:t>
            </a:fld>
            <a:endParaRPr lang="en-BE"/>
          </a:p>
        </p:txBody>
      </p:sp>
      <p:sp>
        <p:nvSpPr>
          <p:cNvPr id="5" name="Footer Placeholder 4">
            <a:extLst>
              <a:ext uri="{FF2B5EF4-FFF2-40B4-BE49-F238E27FC236}">
                <a16:creationId xmlns:a16="http://schemas.microsoft.com/office/drawing/2014/main" id="{D1A2ACC6-6E5C-2B07-0AEA-F276AE472E41}"/>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81EAF615-C217-99D9-4A8D-BA9CE6482022}"/>
              </a:ext>
            </a:extLst>
          </p:cNvPr>
          <p:cNvSpPr>
            <a:spLocks noGrp="1"/>
          </p:cNvSpPr>
          <p:nvPr>
            <p:ph type="sldNum" sz="quarter" idx="12"/>
          </p:nvPr>
        </p:nvSpPr>
        <p:spPr/>
        <p:txBody>
          <a:bodyPr/>
          <a:lstStyle/>
          <a:p>
            <a:fld id="{BC262A97-652E-42E3-98DC-132BF71B65F0}" type="slidenum">
              <a:rPr lang="en-BE" smtClean="0"/>
              <a:t>‹#›</a:t>
            </a:fld>
            <a:endParaRPr lang="en-BE"/>
          </a:p>
        </p:txBody>
      </p:sp>
    </p:spTree>
    <p:extLst>
      <p:ext uri="{BB962C8B-B14F-4D97-AF65-F5344CB8AC3E}">
        <p14:creationId xmlns:p14="http://schemas.microsoft.com/office/powerpoint/2010/main" val="36716364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AC0DD-F9FC-CDB2-FE48-6AC6B7E445C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BE"/>
          </a:p>
        </p:txBody>
      </p:sp>
      <p:sp>
        <p:nvSpPr>
          <p:cNvPr id="3" name="Text Placeholder 2">
            <a:extLst>
              <a:ext uri="{FF2B5EF4-FFF2-40B4-BE49-F238E27FC236}">
                <a16:creationId xmlns:a16="http://schemas.microsoft.com/office/drawing/2014/main" id="{F242AB1C-18A7-99BA-5BE7-E76BADD327E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B1A0A6E-7D5B-6B0F-09BD-D78745DB846C}"/>
              </a:ext>
            </a:extLst>
          </p:cNvPr>
          <p:cNvSpPr>
            <a:spLocks noGrp="1"/>
          </p:cNvSpPr>
          <p:nvPr>
            <p:ph type="dt" sz="half" idx="10"/>
          </p:nvPr>
        </p:nvSpPr>
        <p:spPr/>
        <p:txBody>
          <a:bodyPr/>
          <a:lstStyle/>
          <a:p>
            <a:fld id="{720FCF0A-B045-4506-ADFF-8E84DB080BC9}" type="datetimeFigureOut">
              <a:rPr lang="en-BE" smtClean="0"/>
              <a:t>05/04/2023</a:t>
            </a:fld>
            <a:endParaRPr lang="en-BE"/>
          </a:p>
        </p:txBody>
      </p:sp>
      <p:sp>
        <p:nvSpPr>
          <p:cNvPr id="5" name="Footer Placeholder 4">
            <a:extLst>
              <a:ext uri="{FF2B5EF4-FFF2-40B4-BE49-F238E27FC236}">
                <a16:creationId xmlns:a16="http://schemas.microsoft.com/office/drawing/2014/main" id="{557C398E-62D3-B412-574D-32959D321C30}"/>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2D4F6BFE-424C-9ACB-EF99-AA75BA6765B9}"/>
              </a:ext>
            </a:extLst>
          </p:cNvPr>
          <p:cNvSpPr>
            <a:spLocks noGrp="1"/>
          </p:cNvSpPr>
          <p:nvPr>
            <p:ph type="sldNum" sz="quarter" idx="12"/>
          </p:nvPr>
        </p:nvSpPr>
        <p:spPr/>
        <p:txBody>
          <a:bodyPr/>
          <a:lstStyle/>
          <a:p>
            <a:fld id="{BC262A97-652E-42E3-98DC-132BF71B65F0}" type="slidenum">
              <a:rPr lang="en-BE" smtClean="0"/>
              <a:t>‹#›</a:t>
            </a:fld>
            <a:endParaRPr lang="en-BE"/>
          </a:p>
        </p:txBody>
      </p:sp>
    </p:spTree>
    <p:extLst>
      <p:ext uri="{BB962C8B-B14F-4D97-AF65-F5344CB8AC3E}">
        <p14:creationId xmlns:p14="http://schemas.microsoft.com/office/powerpoint/2010/main" val="13310693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82084-9D99-F8DB-AA9A-37EC28DA1DB9}"/>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238ACEDC-0913-D163-9B33-5C6502993CC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Content Placeholder 3">
            <a:extLst>
              <a:ext uri="{FF2B5EF4-FFF2-40B4-BE49-F238E27FC236}">
                <a16:creationId xmlns:a16="http://schemas.microsoft.com/office/drawing/2014/main" id="{1FA566D6-3345-3821-C0B6-F1C3AB8865F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Date Placeholder 4">
            <a:extLst>
              <a:ext uri="{FF2B5EF4-FFF2-40B4-BE49-F238E27FC236}">
                <a16:creationId xmlns:a16="http://schemas.microsoft.com/office/drawing/2014/main" id="{F337F7F8-5F66-2A96-5532-E80EA3D3EEFB}"/>
              </a:ext>
            </a:extLst>
          </p:cNvPr>
          <p:cNvSpPr>
            <a:spLocks noGrp="1"/>
          </p:cNvSpPr>
          <p:nvPr>
            <p:ph type="dt" sz="half" idx="10"/>
          </p:nvPr>
        </p:nvSpPr>
        <p:spPr/>
        <p:txBody>
          <a:bodyPr/>
          <a:lstStyle/>
          <a:p>
            <a:fld id="{720FCF0A-B045-4506-ADFF-8E84DB080BC9}" type="datetimeFigureOut">
              <a:rPr lang="en-BE" smtClean="0"/>
              <a:t>05/04/2023</a:t>
            </a:fld>
            <a:endParaRPr lang="en-BE"/>
          </a:p>
        </p:txBody>
      </p:sp>
      <p:sp>
        <p:nvSpPr>
          <p:cNvPr id="6" name="Footer Placeholder 5">
            <a:extLst>
              <a:ext uri="{FF2B5EF4-FFF2-40B4-BE49-F238E27FC236}">
                <a16:creationId xmlns:a16="http://schemas.microsoft.com/office/drawing/2014/main" id="{02FCB243-EA12-FCAE-484F-35AB86F8252D}"/>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DF62589D-9BC1-DFE8-BE5D-E137984B3C3B}"/>
              </a:ext>
            </a:extLst>
          </p:cNvPr>
          <p:cNvSpPr>
            <a:spLocks noGrp="1"/>
          </p:cNvSpPr>
          <p:nvPr>
            <p:ph type="sldNum" sz="quarter" idx="12"/>
          </p:nvPr>
        </p:nvSpPr>
        <p:spPr/>
        <p:txBody>
          <a:bodyPr/>
          <a:lstStyle/>
          <a:p>
            <a:fld id="{BC262A97-652E-42E3-98DC-132BF71B65F0}" type="slidenum">
              <a:rPr lang="en-BE" smtClean="0"/>
              <a:t>‹#›</a:t>
            </a:fld>
            <a:endParaRPr lang="en-BE"/>
          </a:p>
        </p:txBody>
      </p:sp>
    </p:spTree>
    <p:extLst>
      <p:ext uri="{BB962C8B-B14F-4D97-AF65-F5344CB8AC3E}">
        <p14:creationId xmlns:p14="http://schemas.microsoft.com/office/powerpoint/2010/main" val="22082409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C2B26-3FD8-6964-A502-302E7AD54234}"/>
              </a:ext>
            </a:extLst>
          </p:cNvPr>
          <p:cNvSpPr>
            <a:spLocks noGrp="1"/>
          </p:cNvSpPr>
          <p:nvPr>
            <p:ph type="title"/>
          </p:nvPr>
        </p:nvSpPr>
        <p:spPr>
          <a:xfrm>
            <a:off x="839788" y="365125"/>
            <a:ext cx="10515600" cy="1325563"/>
          </a:xfrm>
        </p:spPr>
        <p:txBody>
          <a:bodyPr/>
          <a:lstStyle/>
          <a:p>
            <a:r>
              <a:rPr lang="en-US"/>
              <a:t>Click to edit Master title style</a:t>
            </a:r>
            <a:endParaRPr lang="en-BE"/>
          </a:p>
        </p:txBody>
      </p:sp>
      <p:sp>
        <p:nvSpPr>
          <p:cNvPr id="3" name="Text Placeholder 2">
            <a:extLst>
              <a:ext uri="{FF2B5EF4-FFF2-40B4-BE49-F238E27FC236}">
                <a16:creationId xmlns:a16="http://schemas.microsoft.com/office/drawing/2014/main" id="{0B52D67E-B19A-0F45-CD41-511319FD6F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A258BC-09BE-BD40-DB6D-8671A14BDD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Text Placeholder 4">
            <a:extLst>
              <a:ext uri="{FF2B5EF4-FFF2-40B4-BE49-F238E27FC236}">
                <a16:creationId xmlns:a16="http://schemas.microsoft.com/office/drawing/2014/main" id="{562DEB55-24BD-3CC6-8B65-B35A3B258A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511BF6F-F50D-8620-6071-1E91746543A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7" name="Date Placeholder 6">
            <a:extLst>
              <a:ext uri="{FF2B5EF4-FFF2-40B4-BE49-F238E27FC236}">
                <a16:creationId xmlns:a16="http://schemas.microsoft.com/office/drawing/2014/main" id="{3B160301-AA1F-85A9-393F-FE571B862CED}"/>
              </a:ext>
            </a:extLst>
          </p:cNvPr>
          <p:cNvSpPr>
            <a:spLocks noGrp="1"/>
          </p:cNvSpPr>
          <p:nvPr>
            <p:ph type="dt" sz="half" idx="10"/>
          </p:nvPr>
        </p:nvSpPr>
        <p:spPr/>
        <p:txBody>
          <a:bodyPr/>
          <a:lstStyle/>
          <a:p>
            <a:fld id="{720FCF0A-B045-4506-ADFF-8E84DB080BC9}" type="datetimeFigureOut">
              <a:rPr lang="en-BE" smtClean="0"/>
              <a:t>05/04/2023</a:t>
            </a:fld>
            <a:endParaRPr lang="en-BE"/>
          </a:p>
        </p:txBody>
      </p:sp>
      <p:sp>
        <p:nvSpPr>
          <p:cNvPr id="8" name="Footer Placeholder 7">
            <a:extLst>
              <a:ext uri="{FF2B5EF4-FFF2-40B4-BE49-F238E27FC236}">
                <a16:creationId xmlns:a16="http://schemas.microsoft.com/office/drawing/2014/main" id="{1176BA38-5FAA-C6A2-BB2B-BBF499D43512}"/>
              </a:ext>
            </a:extLst>
          </p:cNvPr>
          <p:cNvSpPr>
            <a:spLocks noGrp="1"/>
          </p:cNvSpPr>
          <p:nvPr>
            <p:ph type="ftr" sz="quarter" idx="11"/>
          </p:nvPr>
        </p:nvSpPr>
        <p:spPr/>
        <p:txBody>
          <a:bodyPr/>
          <a:lstStyle/>
          <a:p>
            <a:endParaRPr lang="en-BE"/>
          </a:p>
        </p:txBody>
      </p:sp>
      <p:sp>
        <p:nvSpPr>
          <p:cNvPr id="9" name="Slide Number Placeholder 8">
            <a:extLst>
              <a:ext uri="{FF2B5EF4-FFF2-40B4-BE49-F238E27FC236}">
                <a16:creationId xmlns:a16="http://schemas.microsoft.com/office/drawing/2014/main" id="{2CF2DCD0-DACB-7A99-7113-8CCC9F890E23}"/>
              </a:ext>
            </a:extLst>
          </p:cNvPr>
          <p:cNvSpPr>
            <a:spLocks noGrp="1"/>
          </p:cNvSpPr>
          <p:nvPr>
            <p:ph type="sldNum" sz="quarter" idx="12"/>
          </p:nvPr>
        </p:nvSpPr>
        <p:spPr/>
        <p:txBody>
          <a:bodyPr/>
          <a:lstStyle/>
          <a:p>
            <a:fld id="{BC262A97-652E-42E3-98DC-132BF71B65F0}" type="slidenum">
              <a:rPr lang="en-BE" smtClean="0"/>
              <a:t>‹#›</a:t>
            </a:fld>
            <a:endParaRPr lang="en-BE"/>
          </a:p>
        </p:txBody>
      </p:sp>
    </p:spTree>
    <p:extLst>
      <p:ext uri="{BB962C8B-B14F-4D97-AF65-F5344CB8AC3E}">
        <p14:creationId xmlns:p14="http://schemas.microsoft.com/office/powerpoint/2010/main" val="2506256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5E8C3-8979-04C3-8E6D-75659C8262E7}"/>
              </a:ext>
            </a:extLst>
          </p:cNvPr>
          <p:cNvSpPr>
            <a:spLocks noGrp="1"/>
          </p:cNvSpPr>
          <p:nvPr>
            <p:ph type="title"/>
          </p:nvPr>
        </p:nvSpPr>
        <p:spPr/>
        <p:txBody>
          <a:bodyPr/>
          <a:lstStyle/>
          <a:p>
            <a:r>
              <a:rPr lang="en-US"/>
              <a:t>Click to edit Master title style</a:t>
            </a:r>
            <a:endParaRPr lang="en-BE"/>
          </a:p>
        </p:txBody>
      </p:sp>
      <p:sp>
        <p:nvSpPr>
          <p:cNvPr id="3" name="Date Placeholder 2">
            <a:extLst>
              <a:ext uri="{FF2B5EF4-FFF2-40B4-BE49-F238E27FC236}">
                <a16:creationId xmlns:a16="http://schemas.microsoft.com/office/drawing/2014/main" id="{36EEDE91-E64D-9A60-CBCA-D3040ECF66AB}"/>
              </a:ext>
            </a:extLst>
          </p:cNvPr>
          <p:cNvSpPr>
            <a:spLocks noGrp="1"/>
          </p:cNvSpPr>
          <p:nvPr>
            <p:ph type="dt" sz="half" idx="10"/>
          </p:nvPr>
        </p:nvSpPr>
        <p:spPr/>
        <p:txBody>
          <a:bodyPr/>
          <a:lstStyle/>
          <a:p>
            <a:fld id="{720FCF0A-B045-4506-ADFF-8E84DB080BC9}" type="datetimeFigureOut">
              <a:rPr lang="en-BE" smtClean="0"/>
              <a:t>05/04/2023</a:t>
            </a:fld>
            <a:endParaRPr lang="en-BE"/>
          </a:p>
        </p:txBody>
      </p:sp>
      <p:sp>
        <p:nvSpPr>
          <p:cNvPr id="4" name="Footer Placeholder 3">
            <a:extLst>
              <a:ext uri="{FF2B5EF4-FFF2-40B4-BE49-F238E27FC236}">
                <a16:creationId xmlns:a16="http://schemas.microsoft.com/office/drawing/2014/main" id="{1A5E758D-3CFE-E342-6EC5-2480EE49A029}"/>
              </a:ext>
            </a:extLst>
          </p:cNvPr>
          <p:cNvSpPr>
            <a:spLocks noGrp="1"/>
          </p:cNvSpPr>
          <p:nvPr>
            <p:ph type="ftr" sz="quarter" idx="11"/>
          </p:nvPr>
        </p:nvSpPr>
        <p:spPr/>
        <p:txBody>
          <a:bodyPr/>
          <a:lstStyle/>
          <a:p>
            <a:endParaRPr lang="en-BE"/>
          </a:p>
        </p:txBody>
      </p:sp>
      <p:sp>
        <p:nvSpPr>
          <p:cNvPr id="5" name="Slide Number Placeholder 4">
            <a:extLst>
              <a:ext uri="{FF2B5EF4-FFF2-40B4-BE49-F238E27FC236}">
                <a16:creationId xmlns:a16="http://schemas.microsoft.com/office/drawing/2014/main" id="{3426E7FA-A564-5459-0B2D-950E67073FCD}"/>
              </a:ext>
            </a:extLst>
          </p:cNvPr>
          <p:cNvSpPr>
            <a:spLocks noGrp="1"/>
          </p:cNvSpPr>
          <p:nvPr>
            <p:ph type="sldNum" sz="quarter" idx="12"/>
          </p:nvPr>
        </p:nvSpPr>
        <p:spPr/>
        <p:txBody>
          <a:bodyPr/>
          <a:lstStyle/>
          <a:p>
            <a:fld id="{BC262A97-652E-42E3-98DC-132BF71B65F0}" type="slidenum">
              <a:rPr lang="en-BE" smtClean="0"/>
              <a:t>‹#›</a:t>
            </a:fld>
            <a:endParaRPr lang="en-BE"/>
          </a:p>
        </p:txBody>
      </p:sp>
    </p:spTree>
    <p:extLst>
      <p:ext uri="{BB962C8B-B14F-4D97-AF65-F5344CB8AC3E}">
        <p14:creationId xmlns:p14="http://schemas.microsoft.com/office/powerpoint/2010/main" val="22295551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2995880-6A18-2FD8-9A58-DBFAB8B23D1C}"/>
              </a:ext>
            </a:extLst>
          </p:cNvPr>
          <p:cNvSpPr>
            <a:spLocks noGrp="1"/>
          </p:cNvSpPr>
          <p:nvPr>
            <p:ph type="dt" sz="half" idx="10"/>
          </p:nvPr>
        </p:nvSpPr>
        <p:spPr/>
        <p:txBody>
          <a:bodyPr/>
          <a:lstStyle/>
          <a:p>
            <a:fld id="{720FCF0A-B045-4506-ADFF-8E84DB080BC9}" type="datetimeFigureOut">
              <a:rPr lang="en-BE" smtClean="0"/>
              <a:t>05/04/2023</a:t>
            </a:fld>
            <a:endParaRPr lang="en-BE"/>
          </a:p>
        </p:txBody>
      </p:sp>
      <p:sp>
        <p:nvSpPr>
          <p:cNvPr id="3" name="Footer Placeholder 2">
            <a:extLst>
              <a:ext uri="{FF2B5EF4-FFF2-40B4-BE49-F238E27FC236}">
                <a16:creationId xmlns:a16="http://schemas.microsoft.com/office/drawing/2014/main" id="{85A919BD-F15D-FB03-BF67-5A4E86851421}"/>
              </a:ext>
            </a:extLst>
          </p:cNvPr>
          <p:cNvSpPr>
            <a:spLocks noGrp="1"/>
          </p:cNvSpPr>
          <p:nvPr>
            <p:ph type="ftr" sz="quarter" idx="11"/>
          </p:nvPr>
        </p:nvSpPr>
        <p:spPr/>
        <p:txBody>
          <a:bodyPr/>
          <a:lstStyle/>
          <a:p>
            <a:endParaRPr lang="en-BE"/>
          </a:p>
        </p:txBody>
      </p:sp>
      <p:sp>
        <p:nvSpPr>
          <p:cNvPr id="4" name="Slide Number Placeholder 3">
            <a:extLst>
              <a:ext uri="{FF2B5EF4-FFF2-40B4-BE49-F238E27FC236}">
                <a16:creationId xmlns:a16="http://schemas.microsoft.com/office/drawing/2014/main" id="{DCE00702-1D0F-9061-EFA7-348F1017C90B}"/>
              </a:ext>
            </a:extLst>
          </p:cNvPr>
          <p:cNvSpPr>
            <a:spLocks noGrp="1"/>
          </p:cNvSpPr>
          <p:nvPr>
            <p:ph type="sldNum" sz="quarter" idx="12"/>
          </p:nvPr>
        </p:nvSpPr>
        <p:spPr/>
        <p:txBody>
          <a:bodyPr/>
          <a:lstStyle/>
          <a:p>
            <a:fld id="{BC262A97-652E-42E3-98DC-132BF71B65F0}" type="slidenum">
              <a:rPr lang="en-BE" smtClean="0"/>
              <a:t>‹#›</a:t>
            </a:fld>
            <a:endParaRPr lang="en-BE"/>
          </a:p>
        </p:txBody>
      </p:sp>
    </p:spTree>
    <p:extLst>
      <p:ext uri="{BB962C8B-B14F-4D97-AF65-F5344CB8AC3E}">
        <p14:creationId xmlns:p14="http://schemas.microsoft.com/office/powerpoint/2010/main" val="11275397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02A9B-6C22-4500-9D4E-49252ABAA9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Content Placeholder 2">
            <a:extLst>
              <a:ext uri="{FF2B5EF4-FFF2-40B4-BE49-F238E27FC236}">
                <a16:creationId xmlns:a16="http://schemas.microsoft.com/office/drawing/2014/main" id="{F7014901-FFCC-C3FD-30B9-13C25356F1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Text Placeholder 3">
            <a:extLst>
              <a:ext uri="{FF2B5EF4-FFF2-40B4-BE49-F238E27FC236}">
                <a16:creationId xmlns:a16="http://schemas.microsoft.com/office/drawing/2014/main" id="{106CD83D-A5F0-C8BE-9E18-2FC5E076E6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17EF02-FB5B-4240-78A7-180F2D5E1A2E}"/>
              </a:ext>
            </a:extLst>
          </p:cNvPr>
          <p:cNvSpPr>
            <a:spLocks noGrp="1"/>
          </p:cNvSpPr>
          <p:nvPr>
            <p:ph type="dt" sz="half" idx="10"/>
          </p:nvPr>
        </p:nvSpPr>
        <p:spPr/>
        <p:txBody>
          <a:bodyPr/>
          <a:lstStyle/>
          <a:p>
            <a:fld id="{720FCF0A-B045-4506-ADFF-8E84DB080BC9}" type="datetimeFigureOut">
              <a:rPr lang="en-BE" smtClean="0"/>
              <a:t>05/04/2023</a:t>
            </a:fld>
            <a:endParaRPr lang="en-BE"/>
          </a:p>
        </p:txBody>
      </p:sp>
      <p:sp>
        <p:nvSpPr>
          <p:cNvPr id="6" name="Footer Placeholder 5">
            <a:extLst>
              <a:ext uri="{FF2B5EF4-FFF2-40B4-BE49-F238E27FC236}">
                <a16:creationId xmlns:a16="http://schemas.microsoft.com/office/drawing/2014/main" id="{2E310442-587E-58F2-5B91-5695D5182DA4}"/>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997E4966-84D2-2A16-E723-4A1C09D5996B}"/>
              </a:ext>
            </a:extLst>
          </p:cNvPr>
          <p:cNvSpPr>
            <a:spLocks noGrp="1"/>
          </p:cNvSpPr>
          <p:nvPr>
            <p:ph type="sldNum" sz="quarter" idx="12"/>
          </p:nvPr>
        </p:nvSpPr>
        <p:spPr/>
        <p:txBody>
          <a:bodyPr/>
          <a:lstStyle/>
          <a:p>
            <a:fld id="{BC262A97-652E-42E3-98DC-132BF71B65F0}" type="slidenum">
              <a:rPr lang="en-BE" smtClean="0"/>
              <a:t>‹#›</a:t>
            </a:fld>
            <a:endParaRPr lang="en-BE"/>
          </a:p>
        </p:txBody>
      </p:sp>
    </p:spTree>
    <p:extLst>
      <p:ext uri="{BB962C8B-B14F-4D97-AF65-F5344CB8AC3E}">
        <p14:creationId xmlns:p14="http://schemas.microsoft.com/office/powerpoint/2010/main" val="2907569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3F5B4-9C43-582E-7B19-A0787DF59F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Picture Placeholder 2">
            <a:extLst>
              <a:ext uri="{FF2B5EF4-FFF2-40B4-BE49-F238E27FC236}">
                <a16:creationId xmlns:a16="http://schemas.microsoft.com/office/drawing/2014/main" id="{51708FA5-2243-FA84-BBD8-3BB1406F9B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BE"/>
          </a:p>
        </p:txBody>
      </p:sp>
      <p:sp>
        <p:nvSpPr>
          <p:cNvPr id="4" name="Text Placeholder 3">
            <a:extLst>
              <a:ext uri="{FF2B5EF4-FFF2-40B4-BE49-F238E27FC236}">
                <a16:creationId xmlns:a16="http://schemas.microsoft.com/office/drawing/2014/main" id="{F9612A4B-2344-FB6F-174C-EA7A672A38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CDBDFD-9D48-952D-CDCC-A19DA9EB42B5}"/>
              </a:ext>
            </a:extLst>
          </p:cNvPr>
          <p:cNvSpPr>
            <a:spLocks noGrp="1"/>
          </p:cNvSpPr>
          <p:nvPr>
            <p:ph type="dt" sz="half" idx="10"/>
          </p:nvPr>
        </p:nvSpPr>
        <p:spPr/>
        <p:txBody>
          <a:bodyPr/>
          <a:lstStyle/>
          <a:p>
            <a:fld id="{720FCF0A-B045-4506-ADFF-8E84DB080BC9}" type="datetimeFigureOut">
              <a:rPr lang="en-BE" smtClean="0"/>
              <a:t>05/04/2023</a:t>
            </a:fld>
            <a:endParaRPr lang="en-BE"/>
          </a:p>
        </p:txBody>
      </p:sp>
      <p:sp>
        <p:nvSpPr>
          <p:cNvPr id="6" name="Footer Placeholder 5">
            <a:extLst>
              <a:ext uri="{FF2B5EF4-FFF2-40B4-BE49-F238E27FC236}">
                <a16:creationId xmlns:a16="http://schemas.microsoft.com/office/drawing/2014/main" id="{0BD82DEE-AF64-44D4-902B-FED113DE4A53}"/>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34D0362F-486E-EC3B-0793-5C398B26A569}"/>
              </a:ext>
            </a:extLst>
          </p:cNvPr>
          <p:cNvSpPr>
            <a:spLocks noGrp="1"/>
          </p:cNvSpPr>
          <p:nvPr>
            <p:ph type="sldNum" sz="quarter" idx="12"/>
          </p:nvPr>
        </p:nvSpPr>
        <p:spPr/>
        <p:txBody>
          <a:bodyPr/>
          <a:lstStyle/>
          <a:p>
            <a:fld id="{BC262A97-652E-42E3-98DC-132BF71B65F0}" type="slidenum">
              <a:rPr lang="en-BE" smtClean="0"/>
              <a:t>‹#›</a:t>
            </a:fld>
            <a:endParaRPr lang="en-BE"/>
          </a:p>
        </p:txBody>
      </p:sp>
    </p:spTree>
    <p:extLst>
      <p:ext uri="{BB962C8B-B14F-4D97-AF65-F5344CB8AC3E}">
        <p14:creationId xmlns:p14="http://schemas.microsoft.com/office/powerpoint/2010/main" val="3884782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B8B33C8-E429-993B-7B43-B63C3F05DE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Haga clic para editar el estilo del título principal</a:t>
            </a:r>
            <a:endParaRPr lang="en-BE"/>
          </a:p>
        </p:txBody>
      </p:sp>
      <p:sp>
        <p:nvSpPr>
          <p:cNvPr id="3" name="Text Placeholder 2">
            <a:extLst>
              <a:ext uri="{FF2B5EF4-FFF2-40B4-BE49-F238E27FC236}">
                <a16:creationId xmlns:a16="http://schemas.microsoft.com/office/drawing/2014/main" id="{7AF70ABB-32C9-D749-50BD-932E9CA8B2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Haga clic para editar los estilos de texto maestro</a:t>
            </a:r>
          </a:p>
          <a:p>
            <a:pPr lvl="1"/>
            <a:r>
              <a:rPr lang="en-US"/>
              <a:t>Segundo nivel</a:t>
            </a:r>
          </a:p>
          <a:p>
            <a:pPr lvl="2"/>
            <a:r>
              <a:rPr lang="en-US"/>
              <a:t>Tercer nivel</a:t>
            </a:r>
          </a:p>
          <a:p>
            <a:pPr lvl="3"/>
            <a:r>
              <a:rPr lang="en-US"/>
              <a:t>Cuarto nivel</a:t>
            </a:r>
          </a:p>
          <a:p>
            <a:pPr lvl="4"/>
            <a:r>
              <a:rPr lang="en-US"/>
              <a:t>Quinto nivel</a:t>
            </a:r>
            <a:endParaRPr lang="en-BE"/>
          </a:p>
        </p:txBody>
      </p:sp>
      <p:sp>
        <p:nvSpPr>
          <p:cNvPr id="4" name="Date Placeholder 3">
            <a:extLst>
              <a:ext uri="{FF2B5EF4-FFF2-40B4-BE49-F238E27FC236}">
                <a16:creationId xmlns:a16="http://schemas.microsoft.com/office/drawing/2014/main" id="{182B5AB3-DCA6-407C-7F6C-158D35C6753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0FCF0A-B045-4506-ADFF-8E84DB080BC9}" type="datetimeFigureOut">
              <a:rPr lang="en-BE" smtClean="0"/>
              <a:t>05/04/2023</a:t>
            </a:fld>
            <a:endParaRPr lang="en-BE"/>
          </a:p>
        </p:txBody>
      </p:sp>
      <p:sp>
        <p:nvSpPr>
          <p:cNvPr id="5" name="Footer Placeholder 4">
            <a:extLst>
              <a:ext uri="{FF2B5EF4-FFF2-40B4-BE49-F238E27FC236}">
                <a16:creationId xmlns:a16="http://schemas.microsoft.com/office/drawing/2014/main" id="{06C40ECB-1DDE-A8DA-EBA8-F727E550E6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BE"/>
          </a:p>
        </p:txBody>
      </p:sp>
      <p:sp>
        <p:nvSpPr>
          <p:cNvPr id="6" name="Slide Number Placeholder 5">
            <a:extLst>
              <a:ext uri="{FF2B5EF4-FFF2-40B4-BE49-F238E27FC236}">
                <a16:creationId xmlns:a16="http://schemas.microsoft.com/office/drawing/2014/main" id="{0AE29D25-3F70-E667-5623-7799741AA0D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262A97-652E-42E3-98DC-132BF71B65F0}" type="slidenum">
              <a:rPr lang="en-BE" smtClean="0"/>
              <a:t>‹#›</a:t>
            </a:fld>
            <a:endParaRPr lang="en-BE"/>
          </a:p>
        </p:txBody>
      </p:sp>
    </p:spTree>
    <p:extLst>
      <p:ext uri="{BB962C8B-B14F-4D97-AF65-F5344CB8AC3E}">
        <p14:creationId xmlns:p14="http://schemas.microsoft.com/office/powerpoint/2010/main" val="36733034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4.xml"/><Relationship Id="rId4" Type="http://schemas.openxmlformats.org/officeDocument/2006/relationships/image" Target="../media/image7.sv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image" Target="../media/image7.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14.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14.xml"/><Relationship Id="rId4" Type="http://schemas.openxmlformats.org/officeDocument/2006/relationships/image" Target="../media/image22.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microsoft.com/office/2018/10/relationships/comments" Target="../comments/modernComment_1AB_58D5631C.xml"/><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6.xml"/><Relationship Id="rId1" Type="http://schemas.openxmlformats.org/officeDocument/2006/relationships/slideLayout" Target="../slideLayouts/slideLayout14.xml"/><Relationship Id="rId4" Type="http://schemas.openxmlformats.org/officeDocument/2006/relationships/image" Target="../media/image7.sv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5.sv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37BB2CB-7903-2FA2-D6F0-E8C42608B1D4}"/>
              </a:ext>
            </a:extLst>
          </p:cNvPr>
          <p:cNvSpPr txBox="1"/>
          <p:nvPr/>
        </p:nvSpPr>
        <p:spPr>
          <a:xfrm>
            <a:off x="851850" y="1868848"/>
            <a:ext cx="5140411" cy="1785104"/>
          </a:xfrm>
          <a:prstGeom prst="rect">
            <a:avLst/>
          </a:prstGeom>
          <a:noFill/>
        </p:spPr>
        <p:txBody>
          <a:bodyPr wrap="square" rtlCol="0">
            <a:spAutoFit/>
          </a:bodyPr>
          <a:lstStyle/>
          <a:p>
            <a:r>
              <a:rPr lang="es-ES_tradnl" sz="5400" b="1" dirty="0">
                <a:solidFill>
                  <a:schemeClr val="accent3">
                    <a:lumMod val="75000"/>
                  </a:schemeClr>
                </a:solidFill>
                <a:latin typeface="Garamond" panose="02020404030301010803" pitchFamily="18" charset="0"/>
              </a:rPr>
              <a:t>Plan de caso</a:t>
            </a:r>
          </a:p>
          <a:p>
            <a:endParaRPr lang="es-ES_tradnl" sz="2800" b="1" spc="300" dirty="0">
              <a:solidFill>
                <a:schemeClr val="accent3">
                  <a:lumMod val="75000"/>
                </a:schemeClr>
              </a:solidFill>
              <a:latin typeface="Garamond" panose="02020404030301010803" pitchFamily="18" charset="0"/>
            </a:endParaRPr>
          </a:p>
          <a:p>
            <a:r>
              <a:rPr lang="es-ES_tradnl" sz="2800" b="1" spc="300" dirty="0">
                <a:solidFill>
                  <a:schemeClr val="accent3">
                    <a:lumMod val="75000"/>
                  </a:schemeClr>
                </a:solidFill>
                <a:latin typeface="Garamond" panose="02020404030301010803" pitchFamily="18" charset="0"/>
              </a:rPr>
              <a:t>NIVEL 1 MÓDULO 8</a:t>
            </a:r>
          </a:p>
        </p:txBody>
      </p:sp>
      <p:pic>
        <p:nvPicPr>
          <p:cNvPr id="14" name="Picture 13" descr="Logo&#10;&#10;Description automatically generated">
            <a:extLst>
              <a:ext uri="{FF2B5EF4-FFF2-40B4-BE49-F238E27FC236}">
                <a16:creationId xmlns:a16="http://schemas.microsoft.com/office/drawing/2014/main" id="{3B21A0CC-A6CE-DEB9-E39E-AA5A1AD781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3079" y="4258960"/>
            <a:ext cx="2405008" cy="923462"/>
          </a:xfrm>
          <a:prstGeom prst="rect">
            <a:avLst/>
          </a:prstGeom>
        </p:spPr>
      </p:pic>
      <p:pic>
        <p:nvPicPr>
          <p:cNvPr id="15" name="Picture 14" descr="Text&#10;&#10;Description automatically generated">
            <a:extLst>
              <a:ext uri="{FF2B5EF4-FFF2-40B4-BE49-F238E27FC236}">
                <a16:creationId xmlns:a16="http://schemas.microsoft.com/office/drawing/2014/main" id="{5878E1A3-3DCE-D9F1-3000-48D31AE885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4892" y="4360601"/>
            <a:ext cx="2405009" cy="685884"/>
          </a:xfrm>
          <a:prstGeom prst="rect">
            <a:avLst/>
          </a:prstGeom>
        </p:spPr>
      </p:pic>
      <p:sp>
        <p:nvSpPr>
          <p:cNvPr id="17" name="Hexagon 16">
            <a:extLst>
              <a:ext uri="{FF2B5EF4-FFF2-40B4-BE49-F238E27FC236}">
                <a16:creationId xmlns:a16="http://schemas.microsoft.com/office/drawing/2014/main" id="{33188A8D-109F-CC79-FCD4-E25FB273855B}"/>
              </a:ext>
            </a:extLst>
          </p:cNvPr>
          <p:cNvSpPr/>
          <p:nvPr/>
        </p:nvSpPr>
        <p:spPr>
          <a:xfrm rot="1782986">
            <a:off x="6596435" y="1550461"/>
            <a:ext cx="4536237" cy="3910539"/>
          </a:xfrm>
          <a:prstGeom prst="hexagon">
            <a:avLst>
              <a:gd name="adj" fmla="val 28965"/>
              <a:gd name="vf" fmla="val 1154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p>
        </p:txBody>
      </p:sp>
      <p:grpSp>
        <p:nvGrpSpPr>
          <p:cNvPr id="5" name="Group 4">
            <a:extLst>
              <a:ext uri="{FF2B5EF4-FFF2-40B4-BE49-F238E27FC236}">
                <a16:creationId xmlns:a16="http://schemas.microsoft.com/office/drawing/2014/main" id="{7A04EE76-A87B-A452-9AA5-8232DDAB564B}"/>
              </a:ext>
            </a:extLst>
          </p:cNvPr>
          <p:cNvGrpSpPr/>
          <p:nvPr/>
        </p:nvGrpSpPr>
        <p:grpSpPr>
          <a:xfrm>
            <a:off x="7803278" y="2339646"/>
            <a:ext cx="2189337" cy="2332168"/>
            <a:chOff x="7892902" y="1235921"/>
            <a:chExt cx="1061882" cy="1131157"/>
          </a:xfrm>
          <a:solidFill>
            <a:schemeClr val="bg1"/>
          </a:solidFill>
        </p:grpSpPr>
        <p:sp>
          <p:nvSpPr>
            <p:cNvPr id="8" name="Arrow: Down 7">
              <a:extLst>
                <a:ext uri="{FF2B5EF4-FFF2-40B4-BE49-F238E27FC236}">
                  <a16:creationId xmlns:a16="http://schemas.microsoft.com/office/drawing/2014/main" id="{68583D23-0734-E7EE-845F-26D7985E9C47}"/>
                </a:ext>
              </a:extLst>
            </p:cNvPr>
            <p:cNvSpPr/>
            <p:nvPr/>
          </p:nvSpPr>
          <p:spPr>
            <a:xfrm rot="5400000">
              <a:off x="8306379" y="1225937"/>
              <a:ext cx="303317" cy="323285"/>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p>
          </p:txBody>
        </p:sp>
        <p:sp>
          <p:nvSpPr>
            <p:cNvPr id="9" name="Arrow: Bent 8">
              <a:extLst>
                <a:ext uri="{FF2B5EF4-FFF2-40B4-BE49-F238E27FC236}">
                  <a16:creationId xmlns:a16="http://schemas.microsoft.com/office/drawing/2014/main" id="{73F125FE-7DE2-40D1-5D67-15B63A8E01B0}"/>
                </a:ext>
              </a:extLst>
            </p:cNvPr>
            <p:cNvSpPr/>
            <p:nvPr/>
          </p:nvSpPr>
          <p:spPr>
            <a:xfrm flipV="1">
              <a:off x="7964825" y="1317951"/>
              <a:ext cx="663141" cy="675035"/>
            </a:xfrm>
            <a:prstGeom prst="ben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solidFill>
                  <a:schemeClr val="tx1"/>
                </a:solidFill>
              </a:endParaRPr>
            </a:p>
          </p:txBody>
        </p:sp>
        <p:sp>
          <p:nvSpPr>
            <p:cNvPr id="10" name="Arrow: Bent 9">
              <a:extLst>
                <a:ext uri="{FF2B5EF4-FFF2-40B4-BE49-F238E27FC236}">
                  <a16:creationId xmlns:a16="http://schemas.microsoft.com/office/drawing/2014/main" id="{840F4A23-AE81-BD16-808F-DEB671C164DF}"/>
                </a:ext>
              </a:extLst>
            </p:cNvPr>
            <p:cNvSpPr/>
            <p:nvPr/>
          </p:nvSpPr>
          <p:spPr>
            <a:xfrm flipH="1" flipV="1">
              <a:off x="8394122" y="1670575"/>
              <a:ext cx="541443" cy="675035"/>
            </a:xfrm>
            <a:prstGeom prst="bentArrow">
              <a:avLst>
                <a:gd name="adj1" fmla="val 31450"/>
                <a:gd name="adj2" fmla="val 28225"/>
                <a:gd name="adj3" fmla="val 25000"/>
                <a:gd name="adj4" fmla="val 437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solidFill>
                  <a:schemeClr val="tx1"/>
                </a:solidFill>
              </a:endParaRPr>
            </a:p>
          </p:txBody>
        </p:sp>
        <p:sp>
          <p:nvSpPr>
            <p:cNvPr id="11" name="Plus Sign 10">
              <a:extLst>
                <a:ext uri="{FF2B5EF4-FFF2-40B4-BE49-F238E27FC236}">
                  <a16:creationId xmlns:a16="http://schemas.microsoft.com/office/drawing/2014/main" id="{18FE7C65-EFD9-BD2F-7FBA-9035E7238A4D}"/>
                </a:ext>
              </a:extLst>
            </p:cNvPr>
            <p:cNvSpPr/>
            <p:nvPr/>
          </p:nvSpPr>
          <p:spPr>
            <a:xfrm rot="2700000">
              <a:off x="7897288" y="1984220"/>
              <a:ext cx="378472" cy="387244"/>
            </a:xfrm>
            <a:prstGeom prst="mathPlus">
              <a:avLst>
                <a:gd name="adj1" fmla="val 204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p>
          </p:txBody>
        </p:sp>
        <p:sp>
          <p:nvSpPr>
            <p:cNvPr id="12" name="Circle: Hollow 11">
              <a:extLst>
                <a:ext uri="{FF2B5EF4-FFF2-40B4-BE49-F238E27FC236}">
                  <a16:creationId xmlns:a16="http://schemas.microsoft.com/office/drawing/2014/main" id="{B7F909D8-4C9C-5EBB-9A7B-2E02EAFFF072}"/>
                </a:ext>
              </a:extLst>
            </p:cNvPr>
            <p:cNvSpPr/>
            <p:nvPr/>
          </p:nvSpPr>
          <p:spPr>
            <a:xfrm>
              <a:off x="8741260" y="1268041"/>
              <a:ext cx="213524" cy="213524"/>
            </a:xfrm>
            <a:prstGeom prst="donut">
              <a:avLst>
                <a:gd name="adj" fmla="val 321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solidFill>
                  <a:schemeClr val="tx1"/>
                </a:solidFill>
              </a:endParaRPr>
            </a:p>
          </p:txBody>
        </p:sp>
      </p:grpSp>
    </p:spTree>
    <p:extLst>
      <p:ext uri="{BB962C8B-B14F-4D97-AF65-F5344CB8AC3E}">
        <p14:creationId xmlns:p14="http://schemas.microsoft.com/office/powerpoint/2010/main" val="7799276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10670E7-995B-F91D-E8F8-61F87F0CBEB9}"/>
              </a:ext>
            </a:extLst>
          </p:cNvPr>
          <p:cNvGrpSpPr/>
          <p:nvPr/>
        </p:nvGrpSpPr>
        <p:grpSpPr>
          <a:xfrm>
            <a:off x="1531751" y="2280654"/>
            <a:ext cx="3415887" cy="2678824"/>
            <a:chOff x="1117683" y="2194390"/>
            <a:chExt cx="3415887" cy="2678824"/>
          </a:xfrm>
          <a:solidFill>
            <a:schemeClr val="accent3">
              <a:lumMod val="50000"/>
            </a:schemeClr>
          </a:solidFill>
        </p:grpSpPr>
        <p:sp>
          <p:nvSpPr>
            <p:cNvPr id="7" name="Speech Bubble: Rectangle with Corners Rounded 6">
              <a:extLst>
                <a:ext uri="{FF2B5EF4-FFF2-40B4-BE49-F238E27FC236}">
                  <a16:creationId xmlns:a16="http://schemas.microsoft.com/office/drawing/2014/main" id="{C09D03BA-A93A-5802-5CA1-52375EC20664}"/>
                </a:ext>
              </a:extLst>
            </p:cNvPr>
            <p:cNvSpPr/>
            <p:nvPr/>
          </p:nvSpPr>
          <p:spPr>
            <a:xfrm>
              <a:off x="1117683" y="2194390"/>
              <a:ext cx="1792248" cy="1200806"/>
            </a:xfrm>
            <a:prstGeom prst="wedgeRoundRectCallout">
              <a:avLst>
                <a:gd name="adj1" fmla="val 19938"/>
                <a:gd name="adj2" fmla="val 69216"/>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8" name="Speech Bubble: Rectangle with Corners Rounded 7">
              <a:extLst>
                <a:ext uri="{FF2B5EF4-FFF2-40B4-BE49-F238E27FC236}">
                  <a16:creationId xmlns:a16="http://schemas.microsoft.com/office/drawing/2014/main" id="{2DA1C411-FD3C-CFB4-E6B8-E6001EAE6D96}"/>
                </a:ext>
              </a:extLst>
            </p:cNvPr>
            <p:cNvSpPr/>
            <p:nvPr/>
          </p:nvSpPr>
          <p:spPr>
            <a:xfrm>
              <a:off x="3240911" y="3671195"/>
              <a:ext cx="1292659" cy="866081"/>
            </a:xfrm>
            <a:prstGeom prst="wedgeRoundRectCallout">
              <a:avLst>
                <a:gd name="adj1" fmla="val -20501"/>
                <a:gd name="adj2" fmla="val 64241"/>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9" name="Speech Bubble: Rectangle with Corners Rounded 8">
              <a:extLst>
                <a:ext uri="{FF2B5EF4-FFF2-40B4-BE49-F238E27FC236}">
                  <a16:creationId xmlns:a16="http://schemas.microsoft.com/office/drawing/2014/main" id="{19B5C023-DA0A-0764-DF3C-AFA3DB2259D9}"/>
                </a:ext>
              </a:extLst>
            </p:cNvPr>
            <p:cNvSpPr/>
            <p:nvPr/>
          </p:nvSpPr>
          <p:spPr>
            <a:xfrm>
              <a:off x="1747778" y="4229639"/>
              <a:ext cx="1097717" cy="643575"/>
            </a:xfrm>
            <a:prstGeom prst="wedgeRoundRectCallout">
              <a:avLst>
                <a:gd name="adj1" fmla="val -20501"/>
                <a:gd name="adj2" fmla="val 84025"/>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sp>
        <p:nvSpPr>
          <p:cNvPr id="3" name="TextBox 2">
            <a:extLst>
              <a:ext uri="{FF2B5EF4-FFF2-40B4-BE49-F238E27FC236}">
                <a16:creationId xmlns:a16="http://schemas.microsoft.com/office/drawing/2014/main" id="{B62DE1D3-ADFF-DD48-E815-5B27E8128D15}"/>
              </a:ext>
            </a:extLst>
          </p:cNvPr>
          <p:cNvSpPr txBox="1"/>
          <p:nvPr/>
        </p:nvSpPr>
        <p:spPr>
          <a:xfrm>
            <a:off x="5790673" y="2701699"/>
            <a:ext cx="5402860" cy="1938992"/>
          </a:xfrm>
          <a:prstGeom prst="rect">
            <a:avLst/>
          </a:prstGeom>
          <a:noFill/>
        </p:spPr>
        <p:txBody>
          <a:bodyPr wrap="square" lIns="91440" tIns="45720" rIns="91440" bIns="45720" rtlCol="0" anchor="t">
            <a:spAutoFit/>
          </a:bodyPr>
          <a:lstStyle/>
          <a:p>
            <a:pPr algn="ctr"/>
            <a:r>
              <a:rPr lang="es-ES_tradnl" sz="4000" b="1" dirty="0">
                <a:latin typeface="Arial" panose="020B0604020202020204" pitchFamily="34" charset="0"/>
                <a:cs typeface="Arial" panose="020B0604020202020204" pitchFamily="34" charset="0"/>
              </a:rPr>
              <a:t>¿Por qué es importante elaborar un plan de caso?</a:t>
            </a:r>
          </a:p>
        </p:txBody>
      </p:sp>
      <p:sp>
        <p:nvSpPr>
          <p:cNvPr id="2" name="Title 1">
            <a:extLst>
              <a:ext uri="{FF2B5EF4-FFF2-40B4-BE49-F238E27FC236}">
                <a16:creationId xmlns:a16="http://schemas.microsoft.com/office/drawing/2014/main" id="{8FFA494D-E061-D5FB-7611-FA934DA00528}"/>
              </a:ext>
            </a:extLst>
          </p:cNvPr>
          <p:cNvSpPr>
            <a:spLocks noGrp="1"/>
          </p:cNvSpPr>
          <p:nvPr>
            <p:ph type="title"/>
          </p:nvPr>
        </p:nvSpPr>
        <p:spPr/>
        <p:txBody>
          <a:bodyPr/>
          <a:lstStyle/>
          <a:p>
            <a:r>
              <a:rPr lang="en-CA" dirty="0"/>
              <a:t>Debate</a:t>
            </a:r>
            <a:endParaRPr lang="en-US" dirty="0"/>
          </a:p>
        </p:txBody>
      </p:sp>
    </p:spTree>
    <p:extLst>
      <p:ext uri="{BB962C8B-B14F-4D97-AF65-F5344CB8AC3E}">
        <p14:creationId xmlns:p14="http://schemas.microsoft.com/office/powerpoint/2010/main" val="30901982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99D81-0007-8CC0-76C3-766F8A910340}"/>
              </a:ext>
            </a:extLst>
          </p:cNvPr>
          <p:cNvSpPr>
            <a:spLocks noGrp="1"/>
          </p:cNvSpPr>
          <p:nvPr>
            <p:ph type="title"/>
          </p:nvPr>
        </p:nvSpPr>
        <p:spPr/>
        <p:txBody>
          <a:bodyPr/>
          <a:lstStyle/>
          <a:p>
            <a:r>
              <a:rPr lang="es-ES_tradnl"/>
              <a:t>La importancia del plan de caso</a:t>
            </a:r>
          </a:p>
        </p:txBody>
      </p:sp>
      <p:sp>
        <p:nvSpPr>
          <p:cNvPr id="3" name="TextBox 2">
            <a:extLst>
              <a:ext uri="{FF2B5EF4-FFF2-40B4-BE49-F238E27FC236}">
                <a16:creationId xmlns:a16="http://schemas.microsoft.com/office/drawing/2014/main" id="{744AE01F-2918-8BEE-1CE9-8A34DEE11F84}"/>
              </a:ext>
            </a:extLst>
          </p:cNvPr>
          <p:cNvSpPr txBox="1"/>
          <p:nvPr/>
        </p:nvSpPr>
        <p:spPr>
          <a:xfrm>
            <a:off x="4602857" y="1719061"/>
            <a:ext cx="3043209" cy="4708981"/>
          </a:xfrm>
          <a:prstGeom prst="rect">
            <a:avLst/>
          </a:prstGeom>
          <a:noFill/>
        </p:spPr>
        <p:txBody>
          <a:bodyPr wrap="square" lIns="91440" tIns="45720" rIns="91440" bIns="45720" rtlCol="0" anchor="t">
            <a:spAutoFit/>
          </a:bodyPr>
          <a:lstStyle/>
          <a:p>
            <a:pPr>
              <a:spcAft>
                <a:spcPts val="1200"/>
              </a:spcAft>
            </a:pPr>
            <a:r>
              <a:rPr lang="es-ES_tradnl" sz="2000" b="1">
                <a:latin typeface="Arial" panose="020B0604020202020204" pitchFamily="34" charset="0"/>
                <a:cs typeface="Arial" panose="020B0604020202020204" pitchFamily="34" charset="0"/>
              </a:rPr>
              <a:t>Incluye </a:t>
            </a:r>
            <a:r>
              <a:rPr lang="es-ES_tradnl" sz="2000">
                <a:latin typeface="Arial" panose="020B0604020202020204" pitchFamily="34" charset="0"/>
                <a:cs typeface="Arial" panose="020B0604020202020204" pitchFamily="34" charset="0"/>
              </a:rPr>
              <a:t>medidas específicas para atender necesidades y responder a los riesgos identificados en la evaluación del menor</a:t>
            </a:r>
          </a:p>
          <a:p>
            <a:pPr>
              <a:spcAft>
                <a:spcPts val="1200"/>
              </a:spcAft>
            </a:pPr>
            <a:r>
              <a:rPr lang="es-ES_tradnl" sz="2000" b="1">
                <a:latin typeface="Arial" panose="020B0604020202020204" pitchFamily="34" charset="0"/>
                <a:cs typeface="Arial" panose="020B0604020202020204" pitchFamily="34" charset="0"/>
              </a:rPr>
              <a:t>Responde a </a:t>
            </a:r>
            <a:r>
              <a:rPr lang="es-ES_tradnl" sz="2000">
                <a:latin typeface="Arial" panose="020B0604020202020204" pitchFamily="34" charset="0"/>
                <a:cs typeface="Arial" panose="020B0604020202020204" pitchFamily="34" charset="0"/>
              </a:rPr>
              <a:t>un enfoque sistemático para organizar y planear la ejecución de acciones concretas </a:t>
            </a:r>
          </a:p>
          <a:p>
            <a:pPr>
              <a:spcAft>
                <a:spcPts val="1200"/>
              </a:spcAft>
            </a:pPr>
            <a:r>
              <a:rPr lang="es-ES_tradnl" sz="2000" b="1">
                <a:latin typeface="Arial" panose="020B0604020202020204" pitchFamily="34" charset="0"/>
                <a:cs typeface="Arial" panose="020B0604020202020204" pitchFamily="34" charset="0"/>
              </a:rPr>
              <a:t>Establece </a:t>
            </a:r>
            <a:r>
              <a:rPr lang="es-ES_tradnl" sz="2000">
                <a:latin typeface="Arial" panose="020B0604020202020204" pitchFamily="34" charset="0"/>
                <a:cs typeface="Arial" panose="020B0604020202020204" pitchFamily="34" charset="0"/>
              </a:rPr>
              <a:t>quién debe hacer qué y facilita que haya responsables</a:t>
            </a:r>
          </a:p>
        </p:txBody>
      </p:sp>
      <p:grpSp>
        <p:nvGrpSpPr>
          <p:cNvPr id="5" name="Group 4">
            <a:extLst>
              <a:ext uri="{FF2B5EF4-FFF2-40B4-BE49-F238E27FC236}">
                <a16:creationId xmlns:a16="http://schemas.microsoft.com/office/drawing/2014/main" id="{FC37D31A-F5D7-DDD7-5F8F-AE4482DA866F}"/>
              </a:ext>
            </a:extLst>
          </p:cNvPr>
          <p:cNvGrpSpPr/>
          <p:nvPr/>
        </p:nvGrpSpPr>
        <p:grpSpPr>
          <a:xfrm>
            <a:off x="838200" y="1951014"/>
            <a:ext cx="3401722" cy="3623647"/>
            <a:chOff x="7892902" y="1235921"/>
            <a:chExt cx="1061882" cy="1131157"/>
          </a:xfrm>
          <a:solidFill>
            <a:schemeClr val="accent3">
              <a:lumMod val="40000"/>
              <a:lumOff val="60000"/>
            </a:schemeClr>
          </a:solidFill>
        </p:grpSpPr>
        <p:sp>
          <p:nvSpPr>
            <p:cNvPr id="6" name="Arrow: Down 5">
              <a:extLst>
                <a:ext uri="{FF2B5EF4-FFF2-40B4-BE49-F238E27FC236}">
                  <a16:creationId xmlns:a16="http://schemas.microsoft.com/office/drawing/2014/main" id="{0D69A2B0-1EF8-17E8-7ABB-ABBF976EB9FE}"/>
                </a:ext>
              </a:extLst>
            </p:cNvPr>
            <p:cNvSpPr/>
            <p:nvPr/>
          </p:nvSpPr>
          <p:spPr>
            <a:xfrm rot="5400000">
              <a:off x="8306379" y="1225937"/>
              <a:ext cx="303317" cy="323285"/>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200">
                <a:latin typeface="Arial" panose="020B0604020202020204" pitchFamily="34" charset="0"/>
                <a:cs typeface="Arial" panose="020B0604020202020204" pitchFamily="34" charset="0"/>
              </a:endParaRPr>
            </a:p>
          </p:txBody>
        </p:sp>
        <p:sp>
          <p:nvSpPr>
            <p:cNvPr id="7" name="Arrow: Bent 6">
              <a:extLst>
                <a:ext uri="{FF2B5EF4-FFF2-40B4-BE49-F238E27FC236}">
                  <a16:creationId xmlns:a16="http://schemas.microsoft.com/office/drawing/2014/main" id="{1F55F805-30E7-BE80-FFB4-E9D5454DF543}"/>
                </a:ext>
              </a:extLst>
            </p:cNvPr>
            <p:cNvSpPr/>
            <p:nvPr/>
          </p:nvSpPr>
          <p:spPr>
            <a:xfrm flipV="1">
              <a:off x="7964825" y="1317951"/>
              <a:ext cx="663141" cy="675035"/>
            </a:xfrm>
            <a:prstGeom prst="ben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200">
                <a:solidFill>
                  <a:schemeClr val="tx1"/>
                </a:solidFill>
                <a:latin typeface="Arial" panose="020B0604020202020204" pitchFamily="34" charset="0"/>
                <a:cs typeface="Arial" panose="020B0604020202020204" pitchFamily="34" charset="0"/>
              </a:endParaRPr>
            </a:p>
          </p:txBody>
        </p:sp>
        <p:sp>
          <p:nvSpPr>
            <p:cNvPr id="8" name="Arrow: Bent 7">
              <a:extLst>
                <a:ext uri="{FF2B5EF4-FFF2-40B4-BE49-F238E27FC236}">
                  <a16:creationId xmlns:a16="http://schemas.microsoft.com/office/drawing/2014/main" id="{241AEA9C-D3F1-748C-4F69-FBB58AFF265D}"/>
                </a:ext>
              </a:extLst>
            </p:cNvPr>
            <p:cNvSpPr/>
            <p:nvPr/>
          </p:nvSpPr>
          <p:spPr>
            <a:xfrm flipH="1" flipV="1">
              <a:off x="8394122" y="1670575"/>
              <a:ext cx="541443" cy="675035"/>
            </a:xfrm>
            <a:prstGeom prst="bentArrow">
              <a:avLst>
                <a:gd name="adj1" fmla="val 31450"/>
                <a:gd name="adj2" fmla="val 28225"/>
                <a:gd name="adj3" fmla="val 25000"/>
                <a:gd name="adj4" fmla="val 437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200">
                <a:solidFill>
                  <a:schemeClr val="tx1"/>
                </a:solidFill>
                <a:latin typeface="Arial" panose="020B0604020202020204" pitchFamily="34" charset="0"/>
                <a:cs typeface="Arial" panose="020B0604020202020204" pitchFamily="34" charset="0"/>
              </a:endParaRPr>
            </a:p>
          </p:txBody>
        </p:sp>
        <p:sp>
          <p:nvSpPr>
            <p:cNvPr id="9" name="Plus Sign 8">
              <a:extLst>
                <a:ext uri="{FF2B5EF4-FFF2-40B4-BE49-F238E27FC236}">
                  <a16:creationId xmlns:a16="http://schemas.microsoft.com/office/drawing/2014/main" id="{7EEA0EBB-88B8-BF45-E0F6-7C91E8C82880}"/>
                </a:ext>
              </a:extLst>
            </p:cNvPr>
            <p:cNvSpPr/>
            <p:nvPr/>
          </p:nvSpPr>
          <p:spPr>
            <a:xfrm rot="2700000">
              <a:off x="7897288" y="1984220"/>
              <a:ext cx="378472" cy="387244"/>
            </a:xfrm>
            <a:prstGeom prst="mathPlus">
              <a:avLst>
                <a:gd name="adj1" fmla="val 204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200">
                <a:latin typeface="Arial" panose="020B0604020202020204" pitchFamily="34" charset="0"/>
                <a:cs typeface="Arial" panose="020B0604020202020204" pitchFamily="34" charset="0"/>
              </a:endParaRPr>
            </a:p>
          </p:txBody>
        </p:sp>
        <p:sp>
          <p:nvSpPr>
            <p:cNvPr id="10" name="Circle: Hollow 9">
              <a:extLst>
                <a:ext uri="{FF2B5EF4-FFF2-40B4-BE49-F238E27FC236}">
                  <a16:creationId xmlns:a16="http://schemas.microsoft.com/office/drawing/2014/main" id="{E12AE68E-2A1C-A36F-0AD6-64F5F8A5315E}"/>
                </a:ext>
              </a:extLst>
            </p:cNvPr>
            <p:cNvSpPr/>
            <p:nvPr/>
          </p:nvSpPr>
          <p:spPr>
            <a:xfrm>
              <a:off x="8741260" y="1268041"/>
              <a:ext cx="213524" cy="213524"/>
            </a:xfrm>
            <a:prstGeom prst="donut">
              <a:avLst>
                <a:gd name="adj" fmla="val 321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200">
                <a:solidFill>
                  <a:schemeClr val="tx1"/>
                </a:solidFill>
                <a:latin typeface="Arial" panose="020B0604020202020204" pitchFamily="34" charset="0"/>
                <a:cs typeface="Arial" panose="020B0604020202020204" pitchFamily="34" charset="0"/>
              </a:endParaRPr>
            </a:p>
          </p:txBody>
        </p:sp>
      </p:grpSp>
      <p:sp>
        <p:nvSpPr>
          <p:cNvPr id="4" name="TextBox 3">
            <a:extLst>
              <a:ext uri="{FF2B5EF4-FFF2-40B4-BE49-F238E27FC236}">
                <a16:creationId xmlns:a16="http://schemas.microsoft.com/office/drawing/2014/main" id="{790FE6BB-D24E-8A10-09F4-D93D54496F5A}"/>
              </a:ext>
            </a:extLst>
          </p:cNvPr>
          <p:cNvSpPr txBox="1"/>
          <p:nvPr/>
        </p:nvSpPr>
        <p:spPr>
          <a:xfrm>
            <a:off x="497958" y="3040912"/>
            <a:ext cx="3925186" cy="1785104"/>
          </a:xfrm>
          <a:prstGeom prst="rect">
            <a:avLst/>
          </a:prstGeom>
          <a:noFill/>
        </p:spPr>
        <p:txBody>
          <a:bodyPr wrap="square" rtlCol="0">
            <a:spAutoFit/>
          </a:bodyPr>
          <a:lstStyle/>
          <a:p>
            <a:pPr algn="ctr"/>
            <a:r>
              <a:rPr lang="es-ES_tradnl" sz="5500" b="1">
                <a:latin typeface="Arial" panose="020B0604020202020204" pitchFamily="34" charset="0"/>
                <a:cs typeface="Arial" panose="020B0604020202020204" pitchFamily="34" charset="0"/>
              </a:rPr>
              <a:t>Un plan de caso...</a:t>
            </a:r>
          </a:p>
        </p:txBody>
      </p:sp>
      <p:sp>
        <p:nvSpPr>
          <p:cNvPr id="11" name="TextBox 10">
            <a:extLst>
              <a:ext uri="{FF2B5EF4-FFF2-40B4-BE49-F238E27FC236}">
                <a16:creationId xmlns:a16="http://schemas.microsoft.com/office/drawing/2014/main" id="{D22A2A1F-C51F-A87A-C3FB-132F71908842}"/>
              </a:ext>
            </a:extLst>
          </p:cNvPr>
          <p:cNvSpPr txBox="1"/>
          <p:nvPr/>
        </p:nvSpPr>
        <p:spPr>
          <a:xfrm>
            <a:off x="7825779" y="1719061"/>
            <a:ext cx="3775009" cy="4555093"/>
          </a:xfrm>
          <a:prstGeom prst="rect">
            <a:avLst/>
          </a:prstGeom>
          <a:noFill/>
        </p:spPr>
        <p:txBody>
          <a:bodyPr wrap="square" lIns="91440" tIns="45720" rIns="91440" bIns="45720" rtlCol="0" anchor="t">
            <a:spAutoFit/>
          </a:bodyPr>
          <a:lstStyle/>
          <a:p>
            <a:pPr>
              <a:spcAft>
                <a:spcPts val="1200"/>
              </a:spcAft>
            </a:pPr>
            <a:r>
              <a:rPr lang="es-ES_tradnl" sz="2000" b="1" dirty="0">
                <a:latin typeface="Arial" panose="020B0604020202020204" pitchFamily="34" charset="0"/>
                <a:cs typeface="Arial" panose="020B0604020202020204" pitchFamily="34" charset="0"/>
              </a:rPr>
              <a:t>Proporciona </a:t>
            </a:r>
            <a:r>
              <a:rPr lang="es-ES_tradnl" sz="2000" dirty="0">
                <a:latin typeface="Arial" panose="020B0604020202020204" pitchFamily="34" charset="0"/>
                <a:cs typeface="Arial" panose="020B0604020202020204" pitchFamily="34" charset="0"/>
              </a:rPr>
              <a:t>un cronograma que se divide en acciones a corto, mediano y largo plazo</a:t>
            </a:r>
          </a:p>
          <a:p>
            <a:pPr>
              <a:spcAft>
                <a:spcPts val="1200"/>
              </a:spcAft>
            </a:pPr>
            <a:r>
              <a:rPr lang="es-ES_tradnl" sz="2000" b="1" dirty="0">
                <a:latin typeface="Arial" panose="020B0604020202020204" pitchFamily="34" charset="0"/>
                <a:cs typeface="Arial" panose="020B0604020202020204" pitchFamily="34" charset="0"/>
              </a:rPr>
              <a:t>Responde a </a:t>
            </a:r>
            <a:r>
              <a:rPr lang="es-ES_tradnl" sz="2000" dirty="0">
                <a:latin typeface="Arial" panose="020B0604020202020204" pitchFamily="34" charset="0"/>
                <a:cs typeface="Arial" panose="020B0604020202020204" pitchFamily="34" charset="0"/>
              </a:rPr>
              <a:t>expectativas realistas y concretas sobre la ayuda que se brindará al menor y/o a la familia</a:t>
            </a:r>
          </a:p>
          <a:p>
            <a:pPr>
              <a:spcAft>
                <a:spcPts val="1200"/>
              </a:spcAft>
            </a:pPr>
            <a:r>
              <a:rPr lang="es-ES_tradnl" sz="2000" b="1" dirty="0">
                <a:latin typeface="Arial" panose="020B0604020202020204" pitchFamily="34" charset="0"/>
                <a:cs typeface="Arial" panose="020B0604020202020204" pitchFamily="34" charset="0"/>
              </a:rPr>
              <a:t>Revalida el </a:t>
            </a:r>
            <a:r>
              <a:rPr lang="es-ES_tradnl" sz="2000" dirty="0">
                <a:latin typeface="Arial" panose="020B0604020202020204" pitchFamily="34" charset="0"/>
                <a:cs typeface="Arial" panose="020B0604020202020204" pitchFamily="34" charset="0"/>
              </a:rPr>
              <a:t>consentimiento o asentimiento informados</a:t>
            </a:r>
          </a:p>
          <a:p>
            <a:pPr>
              <a:spcAft>
                <a:spcPts val="1200"/>
              </a:spcAft>
            </a:pPr>
            <a:r>
              <a:rPr lang="es-ES_tradnl" sz="2000" b="1" dirty="0">
                <a:latin typeface="Arial" panose="020B0604020202020204" pitchFamily="34" charset="0"/>
                <a:cs typeface="Arial" panose="020B0604020202020204" pitchFamily="34" charset="0"/>
              </a:rPr>
              <a:t>Documenta </a:t>
            </a:r>
            <a:r>
              <a:rPr lang="es-ES_tradnl" sz="2000" dirty="0">
                <a:latin typeface="Arial" panose="020B0604020202020204" pitchFamily="34" charset="0"/>
                <a:cs typeface="Arial" panose="020B0604020202020204" pitchFamily="34" charset="0"/>
              </a:rPr>
              <a:t>las intervenciones y las acciones de seguimiento evidenciando los cambios y/o progresos alcanzados</a:t>
            </a:r>
          </a:p>
        </p:txBody>
      </p:sp>
    </p:spTree>
    <p:extLst>
      <p:ext uri="{BB962C8B-B14F-4D97-AF65-F5344CB8AC3E}">
        <p14:creationId xmlns:p14="http://schemas.microsoft.com/office/powerpoint/2010/main" val="26303955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10670E7-995B-F91D-E8F8-61F87F0CBEB9}"/>
              </a:ext>
            </a:extLst>
          </p:cNvPr>
          <p:cNvGrpSpPr/>
          <p:nvPr/>
        </p:nvGrpSpPr>
        <p:grpSpPr>
          <a:xfrm>
            <a:off x="1117683" y="2194390"/>
            <a:ext cx="3415887" cy="2678824"/>
            <a:chOff x="1117683" y="2194390"/>
            <a:chExt cx="3415887" cy="2678824"/>
          </a:xfrm>
          <a:solidFill>
            <a:schemeClr val="accent3">
              <a:lumMod val="50000"/>
            </a:schemeClr>
          </a:solidFill>
        </p:grpSpPr>
        <p:sp>
          <p:nvSpPr>
            <p:cNvPr id="7" name="Speech Bubble: Rectangle with Corners Rounded 6">
              <a:extLst>
                <a:ext uri="{FF2B5EF4-FFF2-40B4-BE49-F238E27FC236}">
                  <a16:creationId xmlns:a16="http://schemas.microsoft.com/office/drawing/2014/main" id="{C09D03BA-A93A-5802-5CA1-52375EC20664}"/>
                </a:ext>
              </a:extLst>
            </p:cNvPr>
            <p:cNvSpPr/>
            <p:nvPr/>
          </p:nvSpPr>
          <p:spPr>
            <a:xfrm>
              <a:off x="1117683" y="2194390"/>
              <a:ext cx="1792248" cy="1200806"/>
            </a:xfrm>
            <a:prstGeom prst="wedgeRoundRectCallout">
              <a:avLst>
                <a:gd name="adj1" fmla="val 19938"/>
                <a:gd name="adj2" fmla="val 69216"/>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8" name="Speech Bubble: Rectangle with Corners Rounded 7">
              <a:extLst>
                <a:ext uri="{FF2B5EF4-FFF2-40B4-BE49-F238E27FC236}">
                  <a16:creationId xmlns:a16="http://schemas.microsoft.com/office/drawing/2014/main" id="{2DA1C411-FD3C-CFB4-E6B8-E6001EAE6D96}"/>
                </a:ext>
              </a:extLst>
            </p:cNvPr>
            <p:cNvSpPr/>
            <p:nvPr/>
          </p:nvSpPr>
          <p:spPr>
            <a:xfrm>
              <a:off x="3240911" y="3671195"/>
              <a:ext cx="1292659" cy="866081"/>
            </a:xfrm>
            <a:prstGeom prst="wedgeRoundRectCallout">
              <a:avLst>
                <a:gd name="adj1" fmla="val -20501"/>
                <a:gd name="adj2" fmla="val 64241"/>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9" name="Speech Bubble: Rectangle with Corners Rounded 8">
              <a:extLst>
                <a:ext uri="{FF2B5EF4-FFF2-40B4-BE49-F238E27FC236}">
                  <a16:creationId xmlns:a16="http://schemas.microsoft.com/office/drawing/2014/main" id="{19B5C023-DA0A-0764-DF3C-AFA3DB2259D9}"/>
                </a:ext>
              </a:extLst>
            </p:cNvPr>
            <p:cNvSpPr/>
            <p:nvPr/>
          </p:nvSpPr>
          <p:spPr>
            <a:xfrm>
              <a:off x="1747778" y="4229639"/>
              <a:ext cx="1097717" cy="643575"/>
            </a:xfrm>
            <a:prstGeom prst="wedgeRoundRectCallout">
              <a:avLst>
                <a:gd name="adj1" fmla="val -20501"/>
                <a:gd name="adj2" fmla="val 84025"/>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sp>
        <p:nvSpPr>
          <p:cNvPr id="3" name="TextBox 2">
            <a:extLst>
              <a:ext uri="{FF2B5EF4-FFF2-40B4-BE49-F238E27FC236}">
                <a16:creationId xmlns:a16="http://schemas.microsoft.com/office/drawing/2014/main" id="{B62DE1D3-ADFF-DD48-E815-5B27E8128D15}"/>
              </a:ext>
            </a:extLst>
          </p:cNvPr>
          <p:cNvSpPr txBox="1"/>
          <p:nvPr/>
        </p:nvSpPr>
        <p:spPr>
          <a:xfrm>
            <a:off x="5790673" y="2701699"/>
            <a:ext cx="5402860" cy="2554545"/>
          </a:xfrm>
          <a:prstGeom prst="rect">
            <a:avLst/>
          </a:prstGeom>
          <a:noFill/>
        </p:spPr>
        <p:txBody>
          <a:bodyPr wrap="square" rtlCol="0">
            <a:spAutoFit/>
          </a:bodyPr>
          <a:lstStyle/>
          <a:p>
            <a:pPr algn="ctr"/>
            <a:r>
              <a:rPr lang="es-ES_tradnl" sz="4000" b="1" dirty="0">
                <a:latin typeface="Arial" panose="020B0604020202020204" pitchFamily="34" charset="0"/>
                <a:cs typeface="Arial" panose="020B0604020202020204" pitchFamily="34" charset="0"/>
              </a:rPr>
              <a:t>¿Quién debe participar en la elaboración del plan de caso?</a:t>
            </a:r>
          </a:p>
        </p:txBody>
      </p:sp>
      <p:sp>
        <p:nvSpPr>
          <p:cNvPr id="2" name="Title 1">
            <a:extLst>
              <a:ext uri="{FF2B5EF4-FFF2-40B4-BE49-F238E27FC236}">
                <a16:creationId xmlns:a16="http://schemas.microsoft.com/office/drawing/2014/main" id="{A9FA57A3-3645-D0DC-4588-577878680C77}"/>
              </a:ext>
            </a:extLst>
          </p:cNvPr>
          <p:cNvSpPr>
            <a:spLocks noGrp="1"/>
          </p:cNvSpPr>
          <p:nvPr>
            <p:ph type="title"/>
          </p:nvPr>
        </p:nvSpPr>
        <p:spPr/>
        <p:txBody>
          <a:bodyPr/>
          <a:lstStyle/>
          <a:p>
            <a:r>
              <a:rPr lang="en-CA" dirty="0"/>
              <a:t>Debate general</a:t>
            </a:r>
            <a:endParaRPr lang="en-US" dirty="0"/>
          </a:p>
        </p:txBody>
      </p:sp>
    </p:spTree>
    <p:extLst>
      <p:ext uri="{BB962C8B-B14F-4D97-AF65-F5344CB8AC3E}">
        <p14:creationId xmlns:p14="http://schemas.microsoft.com/office/powerpoint/2010/main" val="18177189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peech Bubble: Rectangle with Corners Rounded 26">
            <a:extLst>
              <a:ext uri="{FF2B5EF4-FFF2-40B4-BE49-F238E27FC236}">
                <a16:creationId xmlns:a16="http://schemas.microsoft.com/office/drawing/2014/main" id="{D13C8337-C7E5-C910-0FF3-C76DECE20582}"/>
              </a:ext>
            </a:extLst>
          </p:cNvPr>
          <p:cNvSpPr/>
          <p:nvPr/>
        </p:nvSpPr>
        <p:spPr>
          <a:xfrm>
            <a:off x="6084657" y="1781692"/>
            <a:ext cx="5257800" cy="2620025"/>
          </a:xfrm>
          <a:prstGeom prst="wedgeRoundRectCallout">
            <a:avLst>
              <a:gd name="adj1" fmla="val 53982"/>
              <a:gd name="adj2" fmla="val -22417"/>
              <a:gd name="adj3" fmla="val 16667"/>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s-ES_tradnl" sz="2400" dirty="0">
                <a:solidFill>
                  <a:schemeClr val="tx1"/>
                </a:solidFill>
                <a:latin typeface="Arial" panose="020B0604020202020204" pitchFamily="34" charset="0"/>
                <a:cs typeface="Arial" panose="020B0604020202020204" pitchFamily="34" charset="0"/>
              </a:rPr>
              <a:t> ¿Qué creen que necesitan? </a:t>
            </a:r>
          </a:p>
          <a:p>
            <a:pPr algn="ctr"/>
            <a:r>
              <a:rPr lang="es-ES_tradnl" sz="2400" dirty="0">
                <a:solidFill>
                  <a:schemeClr val="tx1"/>
                </a:solidFill>
                <a:latin typeface="Arial" panose="020B0604020202020204" pitchFamily="34" charset="0"/>
                <a:cs typeface="Arial" panose="020B0604020202020204" pitchFamily="34" charset="0"/>
              </a:rPr>
              <a:t>¿Qué podría ayudarlos en su situación? </a:t>
            </a:r>
          </a:p>
          <a:p>
            <a:pPr algn="ctr"/>
            <a:r>
              <a:rPr lang="es-ES_tradnl" sz="2400" dirty="0">
                <a:solidFill>
                  <a:schemeClr val="tx1"/>
                </a:solidFill>
                <a:latin typeface="Arial" panose="020B0604020202020204" pitchFamily="34" charset="0"/>
                <a:cs typeface="Arial" panose="020B0604020202020204" pitchFamily="34" charset="0"/>
              </a:rPr>
              <a:t>¿Qué podemos hacer para cambiar esto juntos? </a:t>
            </a:r>
            <a:endParaRPr lang="es-ES_tradnl" sz="2400" dirty="0"/>
          </a:p>
        </p:txBody>
      </p:sp>
      <p:sp>
        <p:nvSpPr>
          <p:cNvPr id="32" name="Title 31">
            <a:extLst>
              <a:ext uri="{FF2B5EF4-FFF2-40B4-BE49-F238E27FC236}">
                <a16:creationId xmlns:a16="http://schemas.microsoft.com/office/drawing/2014/main" id="{018DEDA9-988A-4F70-B2DE-A423BE94BAA4}"/>
              </a:ext>
            </a:extLst>
          </p:cNvPr>
          <p:cNvSpPr>
            <a:spLocks noGrp="1"/>
          </p:cNvSpPr>
          <p:nvPr>
            <p:ph type="title"/>
          </p:nvPr>
        </p:nvSpPr>
        <p:spPr>
          <a:xfrm>
            <a:off x="748284" y="126990"/>
            <a:ext cx="10695432" cy="868968"/>
          </a:xfrm>
        </p:spPr>
        <p:txBody>
          <a:bodyPr>
            <a:normAutofit fontScale="90000"/>
          </a:bodyPr>
          <a:lstStyle/>
          <a:p>
            <a:r>
              <a:rPr lang="es-ES_tradnl" dirty="0"/>
              <a:t>¿Quién debe participar en la formulación del plan de caso?</a:t>
            </a:r>
          </a:p>
        </p:txBody>
      </p:sp>
      <p:sp>
        <p:nvSpPr>
          <p:cNvPr id="13" name="TextBox 12">
            <a:extLst>
              <a:ext uri="{FF2B5EF4-FFF2-40B4-BE49-F238E27FC236}">
                <a16:creationId xmlns:a16="http://schemas.microsoft.com/office/drawing/2014/main" id="{15AD3F9E-8606-BF6A-622B-0463708BDB0F}"/>
              </a:ext>
            </a:extLst>
          </p:cNvPr>
          <p:cNvSpPr txBox="1"/>
          <p:nvPr/>
        </p:nvSpPr>
        <p:spPr>
          <a:xfrm>
            <a:off x="1047665" y="1900278"/>
            <a:ext cx="4522331" cy="4154984"/>
          </a:xfrm>
          <a:prstGeom prst="rect">
            <a:avLst/>
          </a:prstGeom>
          <a:noFill/>
        </p:spPr>
        <p:txBody>
          <a:bodyPr wrap="square" lIns="91440" tIns="45720" rIns="91440" bIns="45720" rtlCol="0" anchor="t">
            <a:spAutoFit/>
          </a:bodyPr>
          <a:lstStyle/>
          <a:p>
            <a:r>
              <a:rPr lang="es-ES_tradnl" sz="2400" dirty="0">
                <a:latin typeface="Arial" panose="020B0604020202020204" pitchFamily="34" charset="0"/>
                <a:cs typeface="Arial" panose="020B0604020202020204" pitchFamily="34" charset="0"/>
              </a:rPr>
              <a:t>E</a:t>
            </a:r>
            <a:r>
              <a:rPr lang="es-ES_tradnl" sz="2400" b="0" i="0" strike="noStrike" baseline="0" dirty="0">
                <a:latin typeface="Arial" panose="020B0604020202020204" pitchFamily="34" charset="0"/>
                <a:cs typeface="Arial" panose="020B0604020202020204" pitchFamily="34" charset="0"/>
              </a:rPr>
              <a:t>l/la menor, los padres, </a:t>
            </a:r>
            <a:r>
              <a:rPr lang="es-ES_tradnl" sz="2400" dirty="0">
                <a:latin typeface="Arial" panose="020B0604020202020204" pitchFamily="34" charset="0"/>
                <a:cs typeface="Arial" panose="020B0604020202020204" pitchFamily="34" charset="0"/>
              </a:rPr>
              <a:t>cuidadores </a:t>
            </a:r>
            <a:r>
              <a:rPr lang="es-ES_tradnl" sz="2400" b="0" i="0" strike="noStrike" baseline="0" dirty="0">
                <a:latin typeface="Arial" panose="020B0604020202020204" pitchFamily="34" charset="0"/>
                <a:cs typeface="Arial" panose="020B0604020202020204" pitchFamily="34" charset="0"/>
              </a:rPr>
              <a:t>y/o el </a:t>
            </a:r>
            <a:r>
              <a:rPr lang="es-ES_tradnl" sz="2400" dirty="0">
                <a:latin typeface="Arial" panose="020B0604020202020204" pitchFamily="34" charset="0"/>
                <a:cs typeface="Arial" panose="020B0604020202020204" pitchFamily="34" charset="0"/>
              </a:rPr>
              <a:t>adulto/a de confianza </a:t>
            </a:r>
            <a:r>
              <a:rPr lang="es-ES_tradnl" sz="2400" b="0" i="0" strike="noStrike" baseline="0" dirty="0">
                <a:latin typeface="Arial" panose="020B0604020202020204" pitchFamily="34" charset="0"/>
                <a:cs typeface="Arial" panose="020B0604020202020204" pitchFamily="34" charset="0"/>
              </a:rPr>
              <a:t>deben </a:t>
            </a:r>
            <a:r>
              <a:rPr lang="es-ES_tradnl" sz="2400" b="1" i="0" strike="noStrike" baseline="0" dirty="0">
                <a:latin typeface="Arial" panose="020B0604020202020204" pitchFamily="34" charset="0"/>
                <a:cs typeface="Arial" panose="020B0604020202020204" pitchFamily="34" charset="0"/>
              </a:rPr>
              <a:t>participar plenamente </a:t>
            </a:r>
            <a:r>
              <a:rPr lang="es-ES_tradnl" sz="2400" b="0" i="0" strike="noStrike" baseline="0" dirty="0">
                <a:latin typeface="Arial" panose="020B0604020202020204" pitchFamily="34" charset="0"/>
                <a:cs typeface="Arial" panose="020B0604020202020204" pitchFamily="34" charset="0"/>
              </a:rPr>
              <a:t>en la formulación del plan de caso</a:t>
            </a:r>
          </a:p>
          <a:p>
            <a:endParaRPr lang="es-ES_tradnl" sz="2400" dirty="0">
              <a:latin typeface="Arial" panose="020B0604020202020204" pitchFamily="34" charset="0"/>
              <a:cs typeface="Arial" panose="020B0604020202020204" pitchFamily="34" charset="0"/>
            </a:endParaRPr>
          </a:p>
          <a:p>
            <a:r>
              <a:rPr lang="es-ES_tradnl" sz="2400" dirty="0">
                <a:latin typeface="Arial" panose="020B0604020202020204" pitchFamily="34" charset="0"/>
                <a:cs typeface="Arial" panose="020B0604020202020204" pitchFamily="34" charset="0"/>
              </a:rPr>
              <a:t>El propósito del plan de caso es acordar </a:t>
            </a:r>
            <a:r>
              <a:rPr lang="es-ES_tradnl" sz="2400" b="1" dirty="0">
                <a:latin typeface="Arial" panose="020B0604020202020204" pitchFamily="34" charset="0"/>
                <a:cs typeface="Arial" panose="020B0604020202020204" pitchFamily="34" charset="0"/>
              </a:rPr>
              <a:t>con </a:t>
            </a:r>
            <a:r>
              <a:rPr lang="es-ES_tradnl" sz="2400" dirty="0">
                <a:latin typeface="Arial" panose="020B0604020202020204" pitchFamily="34" charset="0"/>
                <a:cs typeface="Arial" panose="020B0604020202020204" pitchFamily="34" charset="0"/>
              </a:rPr>
              <a:t>el/la menor, el cuidador y/o el adulto de confianza los pasos y acciones que se llevarán a cabo</a:t>
            </a:r>
          </a:p>
        </p:txBody>
      </p:sp>
      <p:grpSp>
        <p:nvGrpSpPr>
          <p:cNvPr id="2" name="Group 1">
            <a:extLst>
              <a:ext uri="{FF2B5EF4-FFF2-40B4-BE49-F238E27FC236}">
                <a16:creationId xmlns:a16="http://schemas.microsoft.com/office/drawing/2014/main" id="{B4E22931-201D-AF1A-34A5-524DF6706546}"/>
              </a:ext>
            </a:extLst>
          </p:cNvPr>
          <p:cNvGrpSpPr/>
          <p:nvPr/>
        </p:nvGrpSpPr>
        <p:grpSpPr>
          <a:xfrm rot="21248087" flipH="1">
            <a:off x="9065798" y="3960994"/>
            <a:ext cx="1456261" cy="564506"/>
            <a:chOff x="-75030" y="1568450"/>
            <a:chExt cx="2316311" cy="958850"/>
          </a:xfrm>
          <a:solidFill>
            <a:schemeClr val="accent3">
              <a:lumMod val="50000"/>
            </a:schemeClr>
          </a:solidFill>
        </p:grpSpPr>
        <p:sp>
          <p:nvSpPr>
            <p:cNvPr id="14" name="Oval 13">
              <a:extLst>
                <a:ext uri="{FF2B5EF4-FFF2-40B4-BE49-F238E27FC236}">
                  <a16:creationId xmlns:a16="http://schemas.microsoft.com/office/drawing/2014/main" id="{9D973D0D-A034-BF3C-5CBD-2A4115936CDF}"/>
                </a:ext>
              </a:extLst>
            </p:cNvPr>
            <p:cNvSpPr/>
            <p:nvPr/>
          </p:nvSpPr>
          <p:spPr>
            <a:xfrm>
              <a:off x="1319570" y="1892300"/>
              <a:ext cx="635000" cy="635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Top Corners Rounded 14">
              <a:extLst>
                <a:ext uri="{FF2B5EF4-FFF2-40B4-BE49-F238E27FC236}">
                  <a16:creationId xmlns:a16="http://schemas.microsoft.com/office/drawing/2014/main" id="{59DFF1A2-84C0-60AE-B796-89760B6326BC}"/>
                </a:ext>
              </a:extLst>
            </p:cNvPr>
            <p:cNvSpPr/>
            <p:nvPr/>
          </p:nvSpPr>
          <p:spPr>
            <a:xfrm rot="6300000">
              <a:off x="267870" y="1225550"/>
              <a:ext cx="647700" cy="13335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Top Corners Rounded 15">
              <a:extLst>
                <a:ext uri="{FF2B5EF4-FFF2-40B4-BE49-F238E27FC236}">
                  <a16:creationId xmlns:a16="http://schemas.microsoft.com/office/drawing/2014/main" id="{E6E5576C-622E-F5B0-0951-2CFC64833D9D}"/>
                </a:ext>
              </a:extLst>
            </p:cNvPr>
            <p:cNvSpPr/>
            <p:nvPr/>
          </p:nvSpPr>
          <p:spPr>
            <a:xfrm rot="6300000">
              <a:off x="1820522" y="1812699"/>
              <a:ext cx="259785" cy="58173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7" name="Group 16">
            <a:extLst>
              <a:ext uri="{FF2B5EF4-FFF2-40B4-BE49-F238E27FC236}">
                <a16:creationId xmlns:a16="http://schemas.microsoft.com/office/drawing/2014/main" id="{A32C7F69-E80F-E085-C89F-5745676FBF37}"/>
              </a:ext>
            </a:extLst>
          </p:cNvPr>
          <p:cNvGrpSpPr/>
          <p:nvPr/>
        </p:nvGrpSpPr>
        <p:grpSpPr>
          <a:xfrm rot="11224533">
            <a:off x="8927089" y="4904382"/>
            <a:ext cx="1949811" cy="890823"/>
            <a:chOff x="-75030" y="1568450"/>
            <a:chExt cx="2215725" cy="1012313"/>
          </a:xfrm>
          <a:solidFill>
            <a:schemeClr val="accent3">
              <a:lumMod val="50000"/>
            </a:schemeClr>
          </a:solidFill>
        </p:grpSpPr>
        <p:sp>
          <p:nvSpPr>
            <p:cNvPr id="18" name="Oval 17">
              <a:extLst>
                <a:ext uri="{FF2B5EF4-FFF2-40B4-BE49-F238E27FC236}">
                  <a16:creationId xmlns:a16="http://schemas.microsoft.com/office/drawing/2014/main" id="{C40C5A23-4C59-37C7-B1C3-EAD6BF2747E5}"/>
                </a:ext>
              </a:extLst>
            </p:cNvPr>
            <p:cNvSpPr/>
            <p:nvPr/>
          </p:nvSpPr>
          <p:spPr>
            <a:xfrm>
              <a:off x="1319570" y="1892300"/>
              <a:ext cx="635000" cy="635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Top Corners Rounded 18">
              <a:extLst>
                <a:ext uri="{FF2B5EF4-FFF2-40B4-BE49-F238E27FC236}">
                  <a16:creationId xmlns:a16="http://schemas.microsoft.com/office/drawing/2014/main" id="{DF6F1391-D8B9-9006-25EA-E000E555769E}"/>
                </a:ext>
              </a:extLst>
            </p:cNvPr>
            <p:cNvSpPr/>
            <p:nvPr/>
          </p:nvSpPr>
          <p:spPr>
            <a:xfrm rot="6300000">
              <a:off x="267870" y="1225550"/>
              <a:ext cx="647700" cy="13335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Top Corners Rounded 19">
              <a:extLst>
                <a:ext uri="{FF2B5EF4-FFF2-40B4-BE49-F238E27FC236}">
                  <a16:creationId xmlns:a16="http://schemas.microsoft.com/office/drawing/2014/main" id="{2E6AB915-824E-C183-1098-3A5504AD8461}"/>
                </a:ext>
              </a:extLst>
            </p:cNvPr>
            <p:cNvSpPr/>
            <p:nvPr/>
          </p:nvSpPr>
          <p:spPr>
            <a:xfrm rot="6300000">
              <a:off x="1719936" y="2160004"/>
              <a:ext cx="259785" cy="58173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Rectangle: Single Corner Snipped 27">
            <a:extLst>
              <a:ext uri="{FF2B5EF4-FFF2-40B4-BE49-F238E27FC236}">
                <a16:creationId xmlns:a16="http://schemas.microsoft.com/office/drawing/2014/main" id="{AC55569E-8D7C-E9D8-557F-FEF494FDAA5B}"/>
              </a:ext>
            </a:extLst>
          </p:cNvPr>
          <p:cNvSpPr/>
          <p:nvPr/>
        </p:nvSpPr>
        <p:spPr>
          <a:xfrm>
            <a:off x="6693934" y="3933646"/>
            <a:ext cx="2019623" cy="2107771"/>
          </a:xfrm>
          <a:prstGeom prst="snip1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 name="Group 20">
            <a:extLst>
              <a:ext uri="{FF2B5EF4-FFF2-40B4-BE49-F238E27FC236}">
                <a16:creationId xmlns:a16="http://schemas.microsoft.com/office/drawing/2014/main" id="{B8619A0F-5E6E-6DD4-5F2F-CF55D8D4561E}"/>
              </a:ext>
            </a:extLst>
          </p:cNvPr>
          <p:cNvGrpSpPr/>
          <p:nvPr/>
        </p:nvGrpSpPr>
        <p:grpSpPr>
          <a:xfrm>
            <a:off x="6911817" y="4244233"/>
            <a:ext cx="1454414" cy="1549298"/>
            <a:chOff x="7892902" y="1235921"/>
            <a:chExt cx="1061882" cy="1131157"/>
          </a:xfrm>
          <a:solidFill>
            <a:schemeClr val="bg1"/>
          </a:solidFill>
        </p:grpSpPr>
        <p:sp>
          <p:nvSpPr>
            <p:cNvPr id="22" name="Arrow: Down 21">
              <a:extLst>
                <a:ext uri="{FF2B5EF4-FFF2-40B4-BE49-F238E27FC236}">
                  <a16:creationId xmlns:a16="http://schemas.microsoft.com/office/drawing/2014/main" id="{AFDBEBA5-045A-AA23-F2B5-EBF1926FD390}"/>
                </a:ext>
              </a:extLst>
            </p:cNvPr>
            <p:cNvSpPr/>
            <p:nvPr/>
          </p:nvSpPr>
          <p:spPr>
            <a:xfrm rot="5400000">
              <a:off x="8306379" y="1225937"/>
              <a:ext cx="303317" cy="323285"/>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latin typeface="Arial" panose="020B0604020202020204" pitchFamily="34" charset="0"/>
                <a:cs typeface="Arial" panose="020B0604020202020204" pitchFamily="34" charset="0"/>
              </a:endParaRPr>
            </a:p>
          </p:txBody>
        </p:sp>
        <p:sp>
          <p:nvSpPr>
            <p:cNvPr id="23" name="Arrow: Bent 22">
              <a:extLst>
                <a:ext uri="{FF2B5EF4-FFF2-40B4-BE49-F238E27FC236}">
                  <a16:creationId xmlns:a16="http://schemas.microsoft.com/office/drawing/2014/main" id="{AE62675B-2012-DB40-7202-1F9E56F235FF}"/>
                </a:ext>
              </a:extLst>
            </p:cNvPr>
            <p:cNvSpPr/>
            <p:nvPr/>
          </p:nvSpPr>
          <p:spPr>
            <a:xfrm flipV="1">
              <a:off x="7964825" y="1317951"/>
              <a:ext cx="663141" cy="675035"/>
            </a:xfrm>
            <a:prstGeom prst="ben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solidFill>
                  <a:schemeClr val="tx1"/>
                </a:solidFill>
                <a:latin typeface="Arial" panose="020B0604020202020204" pitchFamily="34" charset="0"/>
                <a:cs typeface="Arial" panose="020B0604020202020204" pitchFamily="34" charset="0"/>
              </a:endParaRPr>
            </a:p>
          </p:txBody>
        </p:sp>
        <p:sp>
          <p:nvSpPr>
            <p:cNvPr id="24" name="Arrow: Bent 23">
              <a:extLst>
                <a:ext uri="{FF2B5EF4-FFF2-40B4-BE49-F238E27FC236}">
                  <a16:creationId xmlns:a16="http://schemas.microsoft.com/office/drawing/2014/main" id="{46FFF566-439F-D03C-7E06-A8126EF4D7F9}"/>
                </a:ext>
              </a:extLst>
            </p:cNvPr>
            <p:cNvSpPr/>
            <p:nvPr/>
          </p:nvSpPr>
          <p:spPr>
            <a:xfrm flipH="1" flipV="1">
              <a:off x="8394122" y="1670575"/>
              <a:ext cx="541443" cy="675035"/>
            </a:xfrm>
            <a:prstGeom prst="bentArrow">
              <a:avLst>
                <a:gd name="adj1" fmla="val 31450"/>
                <a:gd name="adj2" fmla="val 28225"/>
                <a:gd name="adj3" fmla="val 25000"/>
                <a:gd name="adj4" fmla="val 437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solidFill>
                  <a:schemeClr val="tx1"/>
                </a:solidFill>
                <a:latin typeface="Arial" panose="020B0604020202020204" pitchFamily="34" charset="0"/>
                <a:cs typeface="Arial" panose="020B0604020202020204" pitchFamily="34" charset="0"/>
              </a:endParaRPr>
            </a:p>
          </p:txBody>
        </p:sp>
        <p:sp>
          <p:nvSpPr>
            <p:cNvPr id="25" name="Plus Sign 24">
              <a:extLst>
                <a:ext uri="{FF2B5EF4-FFF2-40B4-BE49-F238E27FC236}">
                  <a16:creationId xmlns:a16="http://schemas.microsoft.com/office/drawing/2014/main" id="{EE7ED17D-BD9E-D701-BC6F-01B412ED7C37}"/>
                </a:ext>
              </a:extLst>
            </p:cNvPr>
            <p:cNvSpPr/>
            <p:nvPr/>
          </p:nvSpPr>
          <p:spPr>
            <a:xfrm rot="2700000">
              <a:off x="7897288" y="1984220"/>
              <a:ext cx="378472" cy="387244"/>
            </a:xfrm>
            <a:prstGeom prst="mathPlus">
              <a:avLst>
                <a:gd name="adj1" fmla="val 204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latin typeface="Arial" panose="020B0604020202020204" pitchFamily="34" charset="0"/>
                <a:cs typeface="Arial" panose="020B0604020202020204" pitchFamily="34" charset="0"/>
              </a:endParaRPr>
            </a:p>
          </p:txBody>
        </p:sp>
        <p:sp>
          <p:nvSpPr>
            <p:cNvPr id="26" name="Circle: Hollow 25">
              <a:extLst>
                <a:ext uri="{FF2B5EF4-FFF2-40B4-BE49-F238E27FC236}">
                  <a16:creationId xmlns:a16="http://schemas.microsoft.com/office/drawing/2014/main" id="{B6E52F98-A862-6CD3-FF9E-63933E93FF37}"/>
                </a:ext>
              </a:extLst>
            </p:cNvPr>
            <p:cNvSpPr/>
            <p:nvPr/>
          </p:nvSpPr>
          <p:spPr>
            <a:xfrm>
              <a:off x="8741260" y="1268041"/>
              <a:ext cx="213524" cy="213524"/>
            </a:xfrm>
            <a:prstGeom prst="donut">
              <a:avLst>
                <a:gd name="adj" fmla="val 321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solidFill>
                  <a:schemeClr val="tx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5407020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7F370-1D46-8B2B-8E85-E8E5F8F6AFF8}"/>
              </a:ext>
            </a:extLst>
          </p:cNvPr>
          <p:cNvSpPr>
            <a:spLocks noGrp="1"/>
          </p:cNvSpPr>
          <p:nvPr>
            <p:ph type="title"/>
          </p:nvPr>
        </p:nvSpPr>
        <p:spPr/>
        <p:txBody>
          <a:bodyPr/>
          <a:lstStyle/>
          <a:p>
            <a:r>
              <a:rPr lang="es-ES_tradnl" dirty="0"/>
              <a:t>Enfoque para formular un plan de caso</a:t>
            </a:r>
          </a:p>
        </p:txBody>
      </p:sp>
      <p:sp>
        <p:nvSpPr>
          <p:cNvPr id="3" name="TextBox 2">
            <a:extLst>
              <a:ext uri="{FF2B5EF4-FFF2-40B4-BE49-F238E27FC236}">
                <a16:creationId xmlns:a16="http://schemas.microsoft.com/office/drawing/2014/main" id="{915FD111-80FC-9604-0233-ABA921409F28}"/>
              </a:ext>
            </a:extLst>
          </p:cNvPr>
          <p:cNvSpPr txBox="1"/>
          <p:nvPr/>
        </p:nvSpPr>
        <p:spPr>
          <a:xfrm>
            <a:off x="7938809" y="3797983"/>
            <a:ext cx="3426823" cy="2031325"/>
          </a:xfrm>
          <a:prstGeom prst="rect">
            <a:avLst/>
          </a:prstGeom>
          <a:noFill/>
        </p:spPr>
        <p:txBody>
          <a:bodyPr wrap="square" rtlCol="0">
            <a:spAutoFit/>
          </a:bodyPr>
          <a:lstStyle/>
          <a:p>
            <a:pPr algn="ctr"/>
            <a:r>
              <a:rPr lang="es-ES_tradnl" b="1">
                <a:latin typeface="Arial" panose="020B0604020202020204" pitchFamily="34" charset="0"/>
                <a:cs typeface="Arial" panose="020B0604020202020204" pitchFamily="34" charset="0"/>
              </a:rPr>
              <a:t>ENFOQUE CENTRADO EN LAS FORTALEZAS</a:t>
            </a:r>
          </a:p>
          <a:p>
            <a:pPr algn="ctr"/>
            <a:endParaRPr lang="es-ES_tradnl">
              <a:latin typeface="Arial" panose="020B0604020202020204" pitchFamily="34" charset="0"/>
              <a:cs typeface="Arial" panose="020B0604020202020204" pitchFamily="34" charset="0"/>
            </a:endParaRPr>
          </a:p>
          <a:p>
            <a:pPr algn="ctr"/>
            <a:r>
              <a:rPr lang="es-ES_tradnl">
                <a:latin typeface="Arial" panose="020B0604020202020204" pitchFamily="34" charset="0"/>
                <a:cs typeface="Arial" panose="020B0604020202020204" pitchFamily="34" charset="0"/>
              </a:rPr>
              <a:t>Centrarnos en las fortalezas y los recursos disponibles e intentar aprovecharlos. Utilizar lo que ya existe y funciona</a:t>
            </a:r>
          </a:p>
        </p:txBody>
      </p:sp>
      <p:sp>
        <p:nvSpPr>
          <p:cNvPr id="10" name="TextBox 9">
            <a:extLst>
              <a:ext uri="{FF2B5EF4-FFF2-40B4-BE49-F238E27FC236}">
                <a16:creationId xmlns:a16="http://schemas.microsoft.com/office/drawing/2014/main" id="{6E4BD6F6-7F57-2EAF-CDA5-AA215322ABE0}"/>
              </a:ext>
            </a:extLst>
          </p:cNvPr>
          <p:cNvSpPr txBox="1"/>
          <p:nvPr/>
        </p:nvSpPr>
        <p:spPr>
          <a:xfrm>
            <a:off x="4390272" y="3797983"/>
            <a:ext cx="3243943" cy="2585323"/>
          </a:xfrm>
          <a:prstGeom prst="rect">
            <a:avLst/>
          </a:prstGeom>
          <a:noFill/>
        </p:spPr>
        <p:txBody>
          <a:bodyPr wrap="square" rtlCol="0">
            <a:spAutoFit/>
          </a:bodyPr>
          <a:lstStyle/>
          <a:p>
            <a:pPr algn="ctr"/>
            <a:r>
              <a:rPr lang="es-ES_tradnl" b="1">
                <a:latin typeface="Arial" panose="020B0604020202020204" pitchFamily="34" charset="0"/>
                <a:cs typeface="Arial" panose="020B0604020202020204" pitchFamily="34" charset="0"/>
              </a:rPr>
              <a:t>ENFOQUE EMPODERADOR</a:t>
            </a:r>
          </a:p>
          <a:p>
            <a:pPr algn="ctr"/>
            <a:endParaRPr lang="es-ES_tradnl">
              <a:latin typeface="Arial" panose="020B0604020202020204" pitchFamily="34" charset="0"/>
              <a:cs typeface="Arial" panose="020B0604020202020204" pitchFamily="34" charset="0"/>
            </a:endParaRPr>
          </a:p>
          <a:p>
            <a:pPr algn="ctr"/>
            <a:r>
              <a:rPr lang="es-ES_tradnl">
                <a:latin typeface="Arial" panose="020B0604020202020204" pitchFamily="34" charset="0"/>
                <a:cs typeface="Arial" panose="020B0604020202020204" pitchFamily="34" charset="0"/>
              </a:rPr>
              <a:t>Hacer que el/la menor, los padres o cuidadores se sientan más fuertes, más seguros/as de sí mismos, más capaces de asumir el control y reclamar sus derechos</a:t>
            </a:r>
          </a:p>
        </p:txBody>
      </p:sp>
      <p:sp>
        <p:nvSpPr>
          <p:cNvPr id="11" name="TextBox 10">
            <a:extLst>
              <a:ext uri="{FF2B5EF4-FFF2-40B4-BE49-F238E27FC236}">
                <a16:creationId xmlns:a16="http://schemas.microsoft.com/office/drawing/2014/main" id="{FD4753C7-C31A-4159-6C13-B9E217D2BC94}"/>
              </a:ext>
            </a:extLst>
          </p:cNvPr>
          <p:cNvSpPr txBox="1"/>
          <p:nvPr/>
        </p:nvSpPr>
        <p:spPr>
          <a:xfrm>
            <a:off x="762096" y="3797983"/>
            <a:ext cx="3243943" cy="2308324"/>
          </a:xfrm>
          <a:prstGeom prst="rect">
            <a:avLst/>
          </a:prstGeom>
          <a:noFill/>
        </p:spPr>
        <p:txBody>
          <a:bodyPr wrap="square" rtlCol="0">
            <a:spAutoFit/>
          </a:bodyPr>
          <a:lstStyle/>
          <a:p>
            <a:pPr algn="ctr"/>
            <a:r>
              <a:rPr lang="es-ES_tradnl" b="1">
                <a:latin typeface="Arial" panose="020B0604020202020204" pitchFamily="34" charset="0"/>
                <a:cs typeface="Arial" panose="020B0604020202020204" pitchFamily="34" charset="0"/>
              </a:rPr>
              <a:t>ENFOQUE PARTICIPATIVO</a:t>
            </a:r>
          </a:p>
          <a:p>
            <a:pPr algn="ctr"/>
            <a:endParaRPr lang="es-ES_tradnl">
              <a:latin typeface="Arial" panose="020B0604020202020204" pitchFamily="34" charset="0"/>
              <a:cs typeface="Arial" panose="020B0604020202020204" pitchFamily="34" charset="0"/>
            </a:endParaRPr>
          </a:p>
          <a:p>
            <a:pPr algn="ctr"/>
            <a:r>
              <a:rPr lang="es-ES_tradnl">
                <a:latin typeface="Arial" panose="020B0604020202020204" pitchFamily="34" charset="0"/>
                <a:cs typeface="Arial" panose="020B0604020202020204" pitchFamily="34" charset="0"/>
              </a:rPr>
              <a:t>Permitir que el/la menor comparta sus opiniones con seguridad y libertad. Tomar en serio sus opiniones y que la toma de decisiones sea compartida</a:t>
            </a:r>
          </a:p>
        </p:txBody>
      </p:sp>
      <p:grpSp>
        <p:nvGrpSpPr>
          <p:cNvPr id="12" name="Google Shape;314;p4">
            <a:extLst>
              <a:ext uri="{FF2B5EF4-FFF2-40B4-BE49-F238E27FC236}">
                <a16:creationId xmlns:a16="http://schemas.microsoft.com/office/drawing/2014/main" id="{DAC4B8AC-EEDD-935A-C3A1-B88190039067}"/>
              </a:ext>
            </a:extLst>
          </p:cNvPr>
          <p:cNvGrpSpPr/>
          <p:nvPr/>
        </p:nvGrpSpPr>
        <p:grpSpPr>
          <a:xfrm>
            <a:off x="2081898" y="1694389"/>
            <a:ext cx="1413544" cy="1734611"/>
            <a:chOff x="3400707" y="1772174"/>
            <a:chExt cx="3124628" cy="3737192"/>
          </a:xfrm>
          <a:solidFill>
            <a:schemeClr val="accent3">
              <a:lumMod val="50000"/>
            </a:schemeClr>
          </a:solidFill>
        </p:grpSpPr>
        <p:sp>
          <p:nvSpPr>
            <p:cNvPr id="13" name="Google Shape;315;p4">
              <a:extLst>
                <a:ext uri="{FF2B5EF4-FFF2-40B4-BE49-F238E27FC236}">
                  <a16:creationId xmlns:a16="http://schemas.microsoft.com/office/drawing/2014/main" id="{59EB553E-45CE-0B23-0946-CFB47FE87897}"/>
                </a:ext>
              </a:extLst>
            </p:cNvPr>
            <p:cNvSpPr/>
            <p:nvPr/>
          </p:nvSpPr>
          <p:spPr>
            <a:xfrm>
              <a:off x="3400707" y="2359766"/>
              <a:ext cx="1412240" cy="1412240"/>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14" name="Google Shape;317;p4">
              <a:extLst>
                <a:ext uri="{FF2B5EF4-FFF2-40B4-BE49-F238E27FC236}">
                  <a16:creationId xmlns:a16="http://schemas.microsoft.com/office/drawing/2014/main" id="{4C00B135-08DB-899E-DBB5-BA17617EBAF5}"/>
                </a:ext>
              </a:extLst>
            </p:cNvPr>
            <p:cNvSpPr/>
            <p:nvPr/>
          </p:nvSpPr>
          <p:spPr>
            <a:xfrm>
              <a:off x="3400707" y="4048152"/>
              <a:ext cx="1335891" cy="1461214"/>
            </a:xfrm>
            <a:prstGeom prst="round2SameRect">
              <a:avLst>
                <a:gd name="adj1" fmla="val 50000"/>
                <a:gd name="adj2" fmla="val 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15" name="Google Shape;319;p4">
              <a:extLst>
                <a:ext uri="{FF2B5EF4-FFF2-40B4-BE49-F238E27FC236}">
                  <a16:creationId xmlns:a16="http://schemas.microsoft.com/office/drawing/2014/main" id="{C19126B0-89FF-459D-7732-790BF7C46658}"/>
                </a:ext>
              </a:extLst>
            </p:cNvPr>
            <p:cNvSpPr/>
            <p:nvPr/>
          </p:nvSpPr>
          <p:spPr>
            <a:xfrm>
              <a:off x="4351096" y="2702772"/>
              <a:ext cx="771005" cy="771004"/>
            </a:xfrm>
            <a:prstGeom prst="chord">
              <a:avLst>
                <a:gd name="adj1" fmla="val 2700000"/>
                <a:gd name="adj2" fmla="val 9734345"/>
              </a:avLst>
            </a:prstGeom>
            <a:solidFill>
              <a:schemeClr val="bg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16" name="Google Shape;321;p4">
              <a:extLst>
                <a:ext uri="{FF2B5EF4-FFF2-40B4-BE49-F238E27FC236}">
                  <a16:creationId xmlns:a16="http://schemas.microsoft.com/office/drawing/2014/main" id="{A01719CF-9B6E-4295-1F30-74D31C3749B5}"/>
                </a:ext>
              </a:extLst>
            </p:cNvPr>
            <p:cNvSpPr/>
            <p:nvPr/>
          </p:nvSpPr>
          <p:spPr>
            <a:xfrm>
              <a:off x="5001335" y="1772174"/>
              <a:ext cx="1524000" cy="1175183"/>
            </a:xfrm>
            <a:prstGeom prst="wedgeRoundRectCallou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grpSp>
        <p:nvGrpSpPr>
          <p:cNvPr id="17" name="Group 16">
            <a:extLst>
              <a:ext uri="{FF2B5EF4-FFF2-40B4-BE49-F238E27FC236}">
                <a16:creationId xmlns:a16="http://schemas.microsoft.com/office/drawing/2014/main" id="{80260744-CCA7-7166-46D5-C776E49C59E7}"/>
              </a:ext>
            </a:extLst>
          </p:cNvPr>
          <p:cNvGrpSpPr/>
          <p:nvPr/>
        </p:nvGrpSpPr>
        <p:grpSpPr>
          <a:xfrm>
            <a:off x="5373478" y="1751449"/>
            <a:ext cx="1284847" cy="1680599"/>
            <a:chOff x="5829305" y="1798389"/>
            <a:chExt cx="1035970" cy="1355064"/>
          </a:xfrm>
          <a:solidFill>
            <a:schemeClr val="accent3">
              <a:lumMod val="50000"/>
            </a:schemeClr>
          </a:solidFill>
        </p:grpSpPr>
        <p:sp>
          <p:nvSpPr>
            <p:cNvPr id="18" name="Google Shape;317;p4">
              <a:extLst>
                <a:ext uri="{FF2B5EF4-FFF2-40B4-BE49-F238E27FC236}">
                  <a16:creationId xmlns:a16="http://schemas.microsoft.com/office/drawing/2014/main" id="{C8D1B213-9AA7-5767-D747-513856698FFE}"/>
                </a:ext>
              </a:extLst>
            </p:cNvPr>
            <p:cNvSpPr/>
            <p:nvPr/>
          </p:nvSpPr>
          <p:spPr>
            <a:xfrm>
              <a:off x="6103845" y="2387203"/>
              <a:ext cx="505147" cy="766250"/>
            </a:xfrm>
            <a:prstGeom prst="round2SameRect">
              <a:avLst>
                <a:gd name="adj1" fmla="val 29126"/>
                <a:gd name="adj2" fmla="val 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nvGrpSpPr>
            <p:cNvPr id="19" name="Group 18">
              <a:extLst>
                <a:ext uri="{FF2B5EF4-FFF2-40B4-BE49-F238E27FC236}">
                  <a16:creationId xmlns:a16="http://schemas.microsoft.com/office/drawing/2014/main" id="{E33EFE9B-D089-C43F-ADBB-8037CE0050C2}"/>
                </a:ext>
              </a:extLst>
            </p:cNvPr>
            <p:cNvGrpSpPr/>
            <p:nvPr/>
          </p:nvGrpSpPr>
          <p:grpSpPr>
            <a:xfrm>
              <a:off x="6391398" y="2478174"/>
              <a:ext cx="473877" cy="492041"/>
              <a:chOff x="6184300" y="2716572"/>
              <a:chExt cx="1061611" cy="1102301"/>
            </a:xfrm>
            <a:grpFill/>
          </p:grpSpPr>
          <p:sp>
            <p:nvSpPr>
              <p:cNvPr id="25" name="Google Shape;317;p4">
                <a:extLst>
                  <a:ext uri="{FF2B5EF4-FFF2-40B4-BE49-F238E27FC236}">
                    <a16:creationId xmlns:a16="http://schemas.microsoft.com/office/drawing/2014/main" id="{5C06943E-698D-C686-0B2C-680248811709}"/>
                  </a:ext>
                </a:extLst>
              </p:cNvPr>
              <p:cNvSpPr/>
              <p:nvPr/>
            </p:nvSpPr>
            <p:spPr>
              <a:xfrm rot="18111212">
                <a:off x="6531728" y="2369144"/>
                <a:ext cx="366756" cy="106161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26" name="Google Shape;317;p4">
                <a:extLst>
                  <a:ext uri="{FF2B5EF4-FFF2-40B4-BE49-F238E27FC236}">
                    <a16:creationId xmlns:a16="http://schemas.microsoft.com/office/drawing/2014/main" id="{8310B41B-4513-B386-CDB6-DD1570339DD4}"/>
                  </a:ext>
                </a:extLst>
              </p:cNvPr>
              <p:cNvSpPr/>
              <p:nvPr/>
            </p:nvSpPr>
            <p:spPr>
              <a:xfrm rot="13157652">
                <a:off x="6787249" y="2898846"/>
                <a:ext cx="324731" cy="68858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27" name="Google Shape;315;p4">
                <a:extLst>
                  <a:ext uri="{FF2B5EF4-FFF2-40B4-BE49-F238E27FC236}">
                    <a16:creationId xmlns:a16="http://schemas.microsoft.com/office/drawing/2014/main" id="{C5BC5650-0720-F7CF-C468-9B523A55B8ED}"/>
                  </a:ext>
                </a:extLst>
              </p:cNvPr>
              <p:cNvSpPr/>
              <p:nvPr/>
            </p:nvSpPr>
            <p:spPr>
              <a:xfrm>
                <a:off x="6527170" y="3522157"/>
                <a:ext cx="289198" cy="296716"/>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grpSp>
          <p:nvGrpSpPr>
            <p:cNvPr id="20" name="Group 19">
              <a:extLst>
                <a:ext uri="{FF2B5EF4-FFF2-40B4-BE49-F238E27FC236}">
                  <a16:creationId xmlns:a16="http://schemas.microsoft.com/office/drawing/2014/main" id="{CE62F24A-086F-F8BF-757E-A30888B4FA1A}"/>
                </a:ext>
              </a:extLst>
            </p:cNvPr>
            <p:cNvGrpSpPr/>
            <p:nvPr/>
          </p:nvGrpSpPr>
          <p:grpSpPr>
            <a:xfrm flipH="1">
              <a:off x="5829305" y="2478174"/>
              <a:ext cx="498830" cy="492041"/>
              <a:chOff x="6184300" y="2716572"/>
              <a:chExt cx="1061611" cy="1102301"/>
            </a:xfrm>
            <a:grpFill/>
          </p:grpSpPr>
          <p:sp>
            <p:nvSpPr>
              <p:cNvPr id="22" name="Google Shape;317;p4">
                <a:extLst>
                  <a:ext uri="{FF2B5EF4-FFF2-40B4-BE49-F238E27FC236}">
                    <a16:creationId xmlns:a16="http://schemas.microsoft.com/office/drawing/2014/main" id="{A2693E80-99F6-10B6-9FD6-DA1C8B49A88F}"/>
                  </a:ext>
                </a:extLst>
              </p:cNvPr>
              <p:cNvSpPr/>
              <p:nvPr/>
            </p:nvSpPr>
            <p:spPr>
              <a:xfrm rot="18111212">
                <a:off x="6531728" y="2369144"/>
                <a:ext cx="366756" cy="106161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23" name="Google Shape;317;p4">
                <a:extLst>
                  <a:ext uri="{FF2B5EF4-FFF2-40B4-BE49-F238E27FC236}">
                    <a16:creationId xmlns:a16="http://schemas.microsoft.com/office/drawing/2014/main" id="{64F41438-6C28-33E6-0F52-DC77B43AC831}"/>
                  </a:ext>
                </a:extLst>
              </p:cNvPr>
              <p:cNvSpPr/>
              <p:nvPr/>
            </p:nvSpPr>
            <p:spPr>
              <a:xfrm rot="13157652">
                <a:off x="6787249" y="2898846"/>
                <a:ext cx="324731" cy="68858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24" name="Google Shape;315;p4">
                <a:extLst>
                  <a:ext uri="{FF2B5EF4-FFF2-40B4-BE49-F238E27FC236}">
                    <a16:creationId xmlns:a16="http://schemas.microsoft.com/office/drawing/2014/main" id="{E918B02B-88EE-02B2-0B9E-2F1DC0F2898C}"/>
                  </a:ext>
                </a:extLst>
              </p:cNvPr>
              <p:cNvSpPr/>
              <p:nvPr/>
            </p:nvSpPr>
            <p:spPr>
              <a:xfrm>
                <a:off x="6527170" y="3522157"/>
                <a:ext cx="289198" cy="296716"/>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sp>
          <p:nvSpPr>
            <p:cNvPr id="21" name="Oval 20">
              <a:extLst>
                <a:ext uri="{FF2B5EF4-FFF2-40B4-BE49-F238E27FC236}">
                  <a16:creationId xmlns:a16="http://schemas.microsoft.com/office/drawing/2014/main" id="{B632FC2B-3484-BEC2-A083-12C2F6DCF238}"/>
                </a:ext>
              </a:extLst>
            </p:cNvPr>
            <p:cNvSpPr/>
            <p:nvPr/>
          </p:nvSpPr>
          <p:spPr>
            <a:xfrm>
              <a:off x="6092060" y="1798389"/>
              <a:ext cx="508223" cy="5082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28" name="Group 27">
            <a:extLst>
              <a:ext uri="{FF2B5EF4-FFF2-40B4-BE49-F238E27FC236}">
                <a16:creationId xmlns:a16="http://schemas.microsoft.com/office/drawing/2014/main" id="{3F595473-9E93-A0C1-35B0-C15128594969}"/>
              </a:ext>
            </a:extLst>
          </p:cNvPr>
          <p:cNvGrpSpPr/>
          <p:nvPr/>
        </p:nvGrpSpPr>
        <p:grpSpPr>
          <a:xfrm>
            <a:off x="9026870" y="1751447"/>
            <a:ext cx="1454637" cy="1680600"/>
            <a:chOff x="9384099" y="1576976"/>
            <a:chExt cx="1454637" cy="1680600"/>
          </a:xfrm>
          <a:solidFill>
            <a:schemeClr val="accent3">
              <a:lumMod val="50000"/>
            </a:schemeClr>
          </a:solidFill>
        </p:grpSpPr>
        <p:sp>
          <p:nvSpPr>
            <p:cNvPr id="29" name="Google Shape;317;p4">
              <a:extLst>
                <a:ext uri="{FF2B5EF4-FFF2-40B4-BE49-F238E27FC236}">
                  <a16:creationId xmlns:a16="http://schemas.microsoft.com/office/drawing/2014/main" id="{BAFA6982-ED16-7A8D-DEF1-193E82C48A0A}"/>
                </a:ext>
              </a:extLst>
            </p:cNvPr>
            <p:cNvSpPr/>
            <p:nvPr/>
          </p:nvSpPr>
          <p:spPr>
            <a:xfrm>
              <a:off x="9729259" y="2307245"/>
              <a:ext cx="626501" cy="950331"/>
            </a:xfrm>
            <a:prstGeom prst="round2SameRect">
              <a:avLst>
                <a:gd name="adj1" fmla="val 29126"/>
                <a:gd name="adj2" fmla="val 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nvGrpSpPr>
            <p:cNvPr id="30" name="Group 29">
              <a:extLst>
                <a:ext uri="{FF2B5EF4-FFF2-40B4-BE49-F238E27FC236}">
                  <a16:creationId xmlns:a16="http://schemas.microsoft.com/office/drawing/2014/main" id="{8ECDB6E2-ED37-E7A4-7215-9EF4B33AEB32}"/>
                </a:ext>
              </a:extLst>
            </p:cNvPr>
            <p:cNvGrpSpPr/>
            <p:nvPr/>
          </p:nvGrpSpPr>
          <p:grpSpPr>
            <a:xfrm rot="2437245" flipV="1">
              <a:off x="10251017" y="1980924"/>
              <a:ext cx="587719" cy="616815"/>
              <a:chOff x="6184300" y="2716572"/>
              <a:chExt cx="1061611" cy="1078691"/>
            </a:xfrm>
            <a:grpFill/>
          </p:grpSpPr>
          <p:sp>
            <p:nvSpPr>
              <p:cNvPr id="36" name="Google Shape;317;p4">
                <a:extLst>
                  <a:ext uri="{FF2B5EF4-FFF2-40B4-BE49-F238E27FC236}">
                    <a16:creationId xmlns:a16="http://schemas.microsoft.com/office/drawing/2014/main" id="{240F23A1-6A8C-2FD8-0A3D-ECC29D8591A1}"/>
                  </a:ext>
                </a:extLst>
              </p:cNvPr>
              <p:cNvSpPr/>
              <p:nvPr/>
            </p:nvSpPr>
            <p:spPr>
              <a:xfrm rot="18111212">
                <a:off x="6531728" y="2369144"/>
                <a:ext cx="366756" cy="106161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37" name="Google Shape;317;p4">
                <a:extLst>
                  <a:ext uri="{FF2B5EF4-FFF2-40B4-BE49-F238E27FC236}">
                    <a16:creationId xmlns:a16="http://schemas.microsoft.com/office/drawing/2014/main" id="{9B24DD12-8F4A-29C7-1D77-4D87613C90E5}"/>
                  </a:ext>
                </a:extLst>
              </p:cNvPr>
              <p:cNvSpPr/>
              <p:nvPr/>
            </p:nvSpPr>
            <p:spPr>
              <a:xfrm rot="13157652">
                <a:off x="6787249" y="2898846"/>
                <a:ext cx="324731" cy="68858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38" name="Google Shape;315;p4">
                <a:extLst>
                  <a:ext uri="{FF2B5EF4-FFF2-40B4-BE49-F238E27FC236}">
                    <a16:creationId xmlns:a16="http://schemas.microsoft.com/office/drawing/2014/main" id="{2EF84794-1724-A437-DFB2-026E0DEC9ABE}"/>
                  </a:ext>
                </a:extLst>
              </p:cNvPr>
              <p:cNvSpPr/>
              <p:nvPr/>
            </p:nvSpPr>
            <p:spPr>
              <a:xfrm>
                <a:off x="6416140" y="3498546"/>
                <a:ext cx="289198" cy="296717"/>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sp>
          <p:nvSpPr>
            <p:cNvPr id="31" name="Oval 30">
              <a:extLst>
                <a:ext uri="{FF2B5EF4-FFF2-40B4-BE49-F238E27FC236}">
                  <a16:creationId xmlns:a16="http://schemas.microsoft.com/office/drawing/2014/main" id="{DB108A9F-EBC1-D28C-BFF9-92C27A0FF65D}"/>
                </a:ext>
              </a:extLst>
            </p:cNvPr>
            <p:cNvSpPr/>
            <p:nvPr/>
          </p:nvSpPr>
          <p:spPr>
            <a:xfrm>
              <a:off x="9741537" y="1576976"/>
              <a:ext cx="630316" cy="6303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32" name="Group 31">
              <a:extLst>
                <a:ext uri="{FF2B5EF4-FFF2-40B4-BE49-F238E27FC236}">
                  <a16:creationId xmlns:a16="http://schemas.microsoft.com/office/drawing/2014/main" id="{9B06DDE9-9270-2DBE-C581-DD3FB386A72F}"/>
                </a:ext>
              </a:extLst>
            </p:cNvPr>
            <p:cNvGrpSpPr/>
            <p:nvPr/>
          </p:nvGrpSpPr>
          <p:grpSpPr>
            <a:xfrm flipH="1">
              <a:off x="9384099" y="1979160"/>
              <a:ext cx="612817" cy="597115"/>
              <a:chOff x="8358398" y="1979160"/>
              <a:chExt cx="610052" cy="597115"/>
            </a:xfrm>
            <a:grpFill/>
          </p:grpSpPr>
          <p:sp>
            <p:nvSpPr>
              <p:cNvPr id="33" name="Google Shape;317;p4">
                <a:extLst>
                  <a:ext uri="{FF2B5EF4-FFF2-40B4-BE49-F238E27FC236}">
                    <a16:creationId xmlns:a16="http://schemas.microsoft.com/office/drawing/2014/main" id="{02BE746F-368F-FFDD-A8E9-35C600232B4F}"/>
                  </a:ext>
                </a:extLst>
              </p:cNvPr>
              <p:cNvSpPr/>
              <p:nvPr/>
            </p:nvSpPr>
            <p:spPr>
              <a:xfrm rot="5926033" flipV="1">
                <a:off x="8547399" y="2149974"/>
                <a:ext cx="209718" cy="587719"/>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34" name="Google Shape;317;p4">
                <a:extLst>
                  <a:ext uri="{FF2B5EF4-FFF2-40B4-BE49-F238E27FC236}">
                    <a16:creationId xmlns:a16="http://schemas.microsoft.com/office/drawing/2014/main" id="{2AC7C2D0-D881-C418-E202-6296821EA4AD}"/>
                  </a:ext>
                </a:extLst>
              </p:cNvPr>
              <p:cNvSpPr/>
              <p:nvPr/>
            </p:nvSpPr>
            <p:spPr>
              <a:xfrm rot="10879593" flipV="1">
                <a:off x="8788676" y="2182532"/>
                <a:ext cx="179774" cy="393743"/>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35" name="Google Shape;315;p4">
                <a:extLst>
                  <a:ext uri="{FF2B5EF4-FFF2-40B4-BE49-F238E27FC236}">
                    <a16:creationId xmlns:a16="http://schemas.microsoft.com/office/drawing/2014/main" id="{CA5391F3-A166-2123-D2BA-4D721958F196}"/>
                  </a:ext>
                </a:extLst>
              </p:cNvPr>
              <p:cNvSpPr/>
              <p:nvPr/>
            </p:nvSpPr>
            <p:spPr>
              <a:xfrm rot="2437245" flipV="1">
                <a:off x="8785418" y="1979160"/>
                <a:ext cx="160103" cy="169668"/>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grpSp>
    </p:spTree>
    <p:extLst>
      <p:ext uri="{BB962C8B-B14F-4D97-AF65-F5344CB8AC3E}">
        <p14:creationId xmlns:p14="http://schemas.microsoft.com/office/powerpoint/2010/main" val="27819875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5F695-E5D2-2986-32AA-C8829C6825B6}"/>
              </a:ext>
            </a:extLst>
          </p:cNvPr>
          <p:cNvSpPr>
            <a:spLocks noGrp="1"/>
          </p:cNvSpPr>
          <p:nvPr>
            <p:ph type="title"/>
          </p:nvPr>
        </p:nvSpPr>
        <p:spPr/>
        <p:txBody>
          <a:bodyPr>
            <a:normAutofit/>
          </a:bodyPr>
          <a:lstStyle/>
          <a:p>
            <a:r>
              <a:rPr lang="es-ES_tradnl" dirty="0"/>
              <a:t>Promover la participación significativa del/la menor</a:t>
            </a:r>
          </a:p>
        </p:txBody>
      </p:sp>
      <p:sp>
        <p:nvSpPr>
          <p:cNvPr id="28" name="Arrow: Pentagon 27">
            <a:extLst>
              <a:ext uri="{FF2B5EF4-FFF2-40B4-BE49-F238E27FC236}">
                <a16:creationId xmlns:a16="http://schemas.microsoft.com/office/drawing/2014/main" id="{49359A25-FA1A-D008-752D-554EF36FC11C}"/>
              </a:ext>
            </a:extLst>
          </p:cNvPr>
          <p:cNvSpPr/>
          <p:nvPr/>
        </p:nvSpPr>
        <p:spPr>
          <a:xfrm>
            <a:off x="838200" y="1678119"/>
            <a:ext cx="6153150" cy="3993381"/>
          </a:xfrm>
          <a:prstGeom prst="homePlate">
            <a:avLst>
              <a:gd name="adj" fmla="val 22332"/>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9" name="TextBox 28">
            <a:extLst>
              <a:ext uri="{FF2B5EF4-FFF2-40B4-BE49-F238E27FC236}">
                <a16:creationId xmlns:a16="http://schemas.microsoft.com/office/drawing/2014/main" id="{C4DF88F2-E953-6236-7323-16F49A6C441D}"/>
              </a:ext>
            </a:extLst>
          </p:cNvPr>
          <p:cNvSpPr txBox="1"/>
          <p:nvPr/>
        </p:nvSpPr>
        <p:spPr>
          <a:xfrm>
            <a:off x="1553919" y="1966649"/>
            <a:ext cx="4793774" cy="3416320"/>
          </a:xfrm>
          <a:prstGeom prst="rect">
            <a:avLst/>
          </a:prstGeom>
          <a:noFill/>
        </p:spPr>
        <p:txBody>
          <a:bodyPr wrap="square" rtlCol="0">
            <a:spAutoFit/>
          </a:bodyPr>
          <a:lstStyle/>
          <a:p>
            <a:pPr marL="457200" indent="-457200">
              <a:buFont typeface="+mj-lt"/>
              <a:buAutoNum type="arabicPeriod"/>
            </a:pPr>
            <a:r>
              <a:rPr lang="es-ES_tradnl" sz="2400" b="1" dirty="0">
                <a:latin typeface="Arial" panose="020B0604020202020204" pitchFamily="34" charset="0"/>
                <a:cs typeface="Arial" panose="020B0604020202020204" pitchFamily="34" charset="0"/>
              </a:rPr>
              <a:t>Entorno adecuado</a:t>
            </a:r>
          </a:p>
          <a:p>
            <a:pPr marL="457200" indent="-457200">
              <a:buFont typeface="+mj-lt"/>
              <a:buAutoNum type="arabicPeriod"/>
            </a:pPr>
            <a:endParaRPr lang="es-ES_tradnl" sz="2400" b="1" dirty="0">
              <a:latin typeface="Arial" panose="020B0604020202020204" pitchFamily="34" charset="0"/>
              <a:cs typeface="Arial" panose="020B0604020202020204" pitchFamily="34" charset="0"/>
            </a:endParaRPr>
          </a:p>
          <a:p>
            <a:pPr marL="457200" indent="-457200">
              <a:buFont typeface="+mj-lt"/>
              <a:buAutoNum type="arabicPeriod"/>
            </a:pPr>
            <a:r>
              <a:rPr lang="es-ES_tradnl" sz="2400" b="1" dirty="0">
                <a:latin typeface="Arial" panose="020B0604020202020204" pitchFamily="34" charset="0"/>
                <a:cs typeface="Arial" panose="020B0604020202020204" pitchFamily="34" charset="0"/>
              </a:rPr>
              <a:t>Participación voluntaria</a:t>
            </a:r>
            <a:br>
              <a:rPr lang="es-ES_tradnl" sz="2400" b="1" dirty="0">
                <a:latin typeface="Arial" panose="020B0604020202020204" pitchFamily="34" charset="0"/>
                <a:cs typeface="Arial" panose="020B0604020202020204" pitchFamily="34" charset="0"/>
              </a:rPr>
            </a:br>
            <a:endParaRPr lang="es-ES_tradnl" sz="2400" b="1" dirty="0">
              <a:latin typeface="Arial" panose="020B0604020202020204" pitchFamily="34" charset="0"/>
              <a:cs typeface="Arial" panose="020B0604020202020204" pitchFamily="34" charset="0"/>
            </a:endParaRPr>
          </a:p>
          <a:p>
            <a:pPr marL="457200" indent="-457200">
              <a:buFont typeface="+mj-lt"/>
              <a:buAutoNum type="arabicPeriod"/>
            </a:pPr>
            <a:r>
              <a:rPr lang="es-ES_tradnl" sz="2400" b="1" dirty="0">
                <a:latin typeface="Arial" panose="020B0604020202020204" pitchFamily="34" charset="0"/>
                <a:cs typeface="Arial" panose="020B0604020202020204" pitchFamily="34" charset="0"/>
              </a:rPr>
              <a:t>Acorde a la edad</a:t>
            </a:r>
            <a:br>
              <a:rPr lang="es-ES_tradnl" sz="2400" b="1" dirty="0">
                <a:latin typeface="Arial" panose="020B0604020202020204" pitchFamily="34" charset="0"/>
                <a:cs typeface="Arial" panose="020B0604020202020204" pitchFamily="34" charset="0"/>
              </a:rPr>
            </a:br>
            <a:endParaRPr lang="es-ES_tradnl" sz="2400" b="1" dirty="0">
              <a:latin typeface="Arial" panose="020B0604020202020204" pitchFamily="34" charset="0"/>
              <a:cs typeface="Arial" panose="020B0604020202020204" pitchFamily="34" charset="0"/>
            </a:endParaRPr>
          </a:p>
          <a:p>
            <a:pPr marL="457200" indent="-457200">
              <a:buFont typeface="+mj-lt"/>
              <a:buAutoNum type="arabicPeriod"/>
            </a:pPr>
            <a:r>
              <a:rPr lang="es-ES_tradnl" sz="2400" b="1" dirty="0">
                <a:latin typeface="Arial" panose="020B0604020202020204" pitchFamily="34" charset="0"/>
                <a:cs typeface="Arial" panose="020B0604020202020204" pitchFamily="34" charset="0"/>
              </a:rPr>
              <a:t>Con garantías</a:t>
            </a:r>
            <a:br>
              <a:rPr lang="es-ES_tradnl" sz="2400" b="1" dirty="0">
                <a:latin typeface="Arial" panose="020B0604020202020204" pitchFamily="34" charset="0"/>
                <a:cs typeface="Arial" panose="020B0604020202020204" pitchFamily="34" charset="0"/>
              </a:rPr>
            </a:br>
            <a:endParaRPr lang="es-ES_tradnl" sz="2400" b="1" dirty="0">
              <a:latin typeface="Arial" panose="020B0604020202020204" pitchFamily="34" charset="0"/>
              <a:cs typeface="Arial" panose="020B0604020202020204" pitchFamily="34" charset="0"/>
            </a:endParaRPr>
          </a:p>
          <a:p>
            <a:pPr marL="457200" indent="-457200">
              <a:buFont typeface="+mj-lt"/>
              <a:buAutoNum type="arabicPeriod"/>
            </a:pPr>
            <a:r>
              <a:rPr lang="es-ES_tradnl" sz="2400" b="1" dirty="0">
                <a:latin typeface="Arial" panose="020B0604020202020204" pitchFamily="34" charset="0"/>
                <a:cs typeface="Arial" panose="020B0604020202020204" pitchFamily="34" charset="0"/>
              </a:rPr>
              <a:t>Informativo</a:t>
            </a:r>
          </a:p>
        </p:txBody>
      </p:sp>
      <p:grpSp>
        <p:nvGrpSpPr>
          <p:cNvPr id="30" name="Google Shape;314;p4">
            <a:extLst>
              <a:ext uri="{FF2B5EF4-FFF2-40B4-BE49-F238E27FC236}">
                <a16:creationId xmlns:a16="http://schemas.microsoft.com/office/drawing/2014/main" id="{5281AB48-F723-5ADA-B786-81155D38F9FD}"/>
              </a:ext>
            </a:extLst>
          </p:cNvPr>
          <p:cNvGrpSpPr/>
          <p:nvPr/>
        </p:nvGrpSpPr>
        <p:grpSpPr>
          <a:xfrm>
            <a:off x="8163416" y="2176482"/>
            <a:ext cx="2004894" cy="2460279"/>
            <a:chOff x="3400707" y="1772174"/>
            <a:chExt cx="3124628" cy="3737192"/>
          </a:xfrm>
          <a:solidFill>
            <a:schemeClr val="accent3">
              <a:lumMod val="50000"/>
            </a:schemeClr>
          </a:solidFill>
        </p:grpSpPr>
        <p:sp>
          <p:nvSpPr>
            <p:cNvPr id="31" name="Google Shape;315;p4">
              <a:extLst>
                <a:ext uri="{FF2B5EF4-FFF2-40B4-BE49-F238E27FC236}">
                  <a16:creationId xmlns:a16="http://schemas.microsoft.com/office/drawing/2014/main" id="{098EE1CD-51BD-865D-3BDF-470823AA7528}"/>
                </a:ext>
              </a:extLst>
            </p:cNvPr>
            <p:cNvSpPr/>
            <p:nvPr/>
          </p:nvSpPr>
          <p:spPr>
            <a:xfrm>
              <a:off x="3400707" y="2359766"/>
              <a:ext cx="1412240" cy="1412240"/>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32" name="Google Shape;317;p4">
              <a:extLst>
                <a:ext uri="{FF2B5EF4-FFF2-40B4-BE49-F238E27FC236}">
                  <a16:creationId xmlns:a16="http://schemas.microsoft.com/office/drawing/2014/main" id="{91F43E56-329C-ABAA-F37E-B24A37C0BF08}"/>
                </a:ext>
              </a:extLst>
            </p:cNvPr>
            <p:cNvSpPr/>
            <p:nvPr/>
          </p:nvSpPr>
          <p:spPr>
            <a:xfrm>
              <a:off x="3400707" y="4048152"/>
              <a:ext cx="1335891" cy="1461214"/>
            </a:xfrm>
            <a:prstGeom prst="round2SameRect">
              <a:avLst>
                <a:gd name="adj1" fmla="val 50000"/>
                <a:gd name="adj2" fmla="val 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33" name="Google Shape;319;p4">
              <a:extLst>
                <a:ext uri="{FF2B5EF4-FFF2-40B4-BE49-F238E27FC236}">
                  <a16:creationId xmlns:a16="http://schemas.microsoft.com/office/drawing/2014/main" id="{7F0EE645-EE11-DF07-12E0-AFAC0ED24BB1}"/>
                </a:ext>
              </a:extLst>
            </p:cNvPr>
            <p:cNvSpPr/>
            <p:nvPr/>
          </p:nvSpPr>
          <p:spPr>
            <a:xfrm>
              <a:off x="4351096" y="2702772"/>
              <a:ext cx="771005" cy="771004"/>
            </a:xfrm>
            <a:prstGeom prst="chord">
              <a:avLst>
                <a:gd name="adj1" fmla="val 2700000"/>
                <a:gd name="adj2" fmla="val 9734345"/>
              </a:avLst>
            </a:prstGeom>
            <a:solidFill>
              <a:schemeClr val="bg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34" name="Google Shape;321;p4">
              <a:extLst>
                <a:ext uri="{FF2B5EF4-FFF2-40B4-BE49-F238E27FC236}">
                  <a16:creationId xmlns:a16="http://schemas.microsoft.com/office/drawing/2014/main" id="{AFFC611A-C813-E9AF-5A3A-2F2664FCB1A8}"/>
                </a:ext>
              </a:extLst>
            </p:cNvPr>
            <p:cNvSpPr/>
            <p:nvPr/>
          </p:nvSpPr>
          <p:spPr>
            <a:xfrm>
              <a:off x="5001335" y="1772174"/>
              <a:ext cx="1524000" cy="1175183"/>
            </a:xfrm>
            <a:prstGeom prst="wedgeRoundRectCallou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sp>
        <p:nvSpPr>
          <p:cNvPr id="35" name="TextBox 34">
            <a:extLst>
              <a:ext uri="{FF2B5EF4-FFF2-40B4-BE49-F238E27FC236}">
                <a16:creationId xmlns:a16="http://schemas.microsoft.com/office/drawing/2014/main" id="{0ECBD266-A0F9-29EA-3D12-DEED4ECCB067}"/>
              </a:ext>
            </a:extLst>
          </p:cNvPr>
          <p:cNvSpPr txBox="1"/>
          <p:nvPr/>
        </p:nvSpPr>
        <p:spPr>
          <a:xfrm>
            <a:off x="7501056" y="5152136"/>
            <a:ext cx="3137025" cy="830997"/>
          </a:xfrm>
          <a:prstGeom prst="rect">
            <a:avLst/>
          </a:prstGeom>
          <a:noFill/>
        </p:spPr>
        <p:txBody>
          <a:bodyPr wrap="square">
            <a:spAutoFit/>
          </a:bodyPr>
          <a:lstStyle/>
          <a:p>
            <a:pPr algn="ctr"/>
            <a:r>
              <a:rPr lang="es-ES_tradnl" sz="2400" b="1">
                <a:latin typeface="Arial" panose="020B0604020202020204" pitchFamily="34" charset="0"/>
                <a:cs typeface="Arial" panose="020B0604020202020204" pitchFamily="34" charset="0"/>
              </a:rPr>
              <a:t>ENFOQUE PARTICIPATIVO</a:t>
            </a:r>
          </a:p>
        </p:txBody>
      </p:sp>
    </p:spTree>
    <p:extLst>
      <p:ext uri="{BB962C8B-B14F-4D97-AF65-F5344CB8AC3E}">
        <p14:creationId xmlns:p14="http://schemas.microsoft.com/office/powerpoint/2010/main" val="26945312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D36CD-396D-8B9D-3EBA-DFF42B0B3A15}"/>
              </a:ext>
            </a:extLst>
          </p:cNvPr>
          <p:cNvSpPr>
            <a:spLocks noGrp="1"/>
          </p:cNvSpPr>
          <p:nvPr>
            <p:ph type="title"/>
          </p:nvPr>
        </p:nvSpPr>
        <p:spPr/>
        <p:txBody>
          <a:bodyPr/>
          <a:lstStyle/>
          <a:p>
            <a:r>
              <a:rPr lang="es-ES_tradnl"/>
              <a:t>Promover el empoderamiento</a:t>
            </a:r>
          </a:p>
        </p:txBody>
      </p:sp>
      <p:sp>
        <p:nvSpPr>
          <p:cNvPr id="26" name="TextBox 25">
            <a:extLst>
              <a:ext uri="{FF2B5EF4-FFF2-40B4-BE49-F238E27FC236}">
                <a16:creationId xmlns:a16="http://schemas.microsoft.com/office/drawing/2014/main" id="{8316458E-3873-A477-9C8E-BCB77A2EBE9A}"/>
              </a:ext>
            </a:extLst>
          </p:cNvPr>
          <p:cNvSpPr txBox="1"/>
          <p:nvPr/>
        </p:nvSpPr>
        <p:spPr>
          <a:xfrm>
            <a:off x="1296903" y="1518102"/>
            <a:ext cx="9589095" cy="461665"/>
          </a:xfrm>
          <a:prstGeom prst="rect">
            <a:avLst/>
          </a:prstGeom>
          <a:noFill/>
        </p:spPr>
        <p:txBody>
          <a:bodyPr wrap="square" rtlCol="0">
            <a:spAutoFit/>
          </a:bodyPr>
          <a:lstStyle/>
          <a:p>
            <a:pPr algn="ctr"/>
            <a:r>
              <a:rPr lang="es-ES_tradnl" sz="2400" b="1" dirty="0">
                <a:latin typeface="Arial" panose="020B0604020202020204" pitchFamily="34" charset="0"/>
                <a:cs typeface="Arial" panose="020B0604020202020204" pitchFamily="34" charset="0"/>
              </a:rPr>
              <a:t>Empoderar significa hacer que alguien se sienta:</a:t>
            </a:r>
          </a:p>
        </p:txBody>
      </p:sp>
      <p:grpSp>
        <p:nvGrpSpPr>
          <p:cNvPr id="27" name="Group 26">
            <a:extLst>
              <a:ext uri="{FF2B5EF4-FFF2-40B4-BE49-F238E27FC236}">
                <a16:creationId xmlns:a16="http://schemas.microsoft.com/office/drawing/2014/main" id="{1348DD4A-451F-424B-FB9C-E04AE20B2AE3}"/>
              </a:ext>
            </a:extLst>
          </p:cNvPr>
          <p:cNvGrpSpPr/>
          <p:nvPr/>
        </p:nvGrpSpPr>
        <p:grpSpPr>
          <a:xfrm>
            <a:off x="1401215" y="2581798"/>
            <a:ext cx="1295401" cy="1694403"/>
            <a:chOff x="5829305" y="1798389"/>
            <a:chExt cx="1035970" cy="1355064"/>
          </a:xfrm>
          <a:solidFill>
            <a:schemeClr val="accent3">
              <a:lumMod val="50000"/>
            </a:schemeClr>
          </a:solidFill>
        </p:grpSpPr>
        <p:sp>
          <p:nvSpPr>
            <p:cNvPr id="28" name="Google Shape;317;p4">
              <a:extLst>
                <a:ext uri="{FF2B5EF4-FFF2-40B4-BE49-F238E27FC236}">
                  <a16:creationId xmlns:a16="http://schemas.microsoft.com/office/drawing/2014/main" id="{162FDAAF-30A1-3ABF-76E8-069067917D4E}"/>
                </a:ext>
              </a:extLst>
            </p:cNvPr>
            <p:cNvSpPr/>
            <p:nvPr/>
          </p:nvSpPr>
          <p:spPr>
            <a:xfrm>
              <a:off x="6103845" y="2387203"/>
              <a:ext cx="505147" cy="766250"/>
            </a:xfrm>
            <a:prstGeom prst="round2SameRect">
              <a:avLst>
                <a:gd name="adj1" fmla="val 29126"/>
                <a:gd name="adj2" fmla="val 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nvGrpSpPr>
            <p:cNvPr id="29" name="Group 28">
              <a:extLst>
                <a:ext uri="{FF2B5EF4-FFF2-40B4-BE49-F238E27FC236}">
                  <a16:creationId xmlns:a16="http://schemas.microsoft.com/office/drawing/2014/main" id="{9D3406CE-A78F-E3C1-98C3-897D00D9E603}"/>
                </a:ext>
              </a:extLst>
            </p:cNvPr>
            <p:cNvGrpSpPr/>
            <p:nvPr/>
          </p:nvGrpSpPr>
          <p:grpSpPr>
            <a:xfrm>
              <a:off x="6391398" y="2478174"/>
              <a:ext cx="473877" cy="492041"/>
              <a:chOff x="6184300" y="2716572"/>
              <a:chExt cx="1061611" cy="1102301"/>
            </a:xfrm>
            <a:grpFill/>
          </p:grpSpPr>
          <p:sp>
            <p:nvSpPr>
              <p:cNvPr id="35" name="Google Shape;317;p4">
                <a:extLst>
                  <a:ext uri="{FF2B5EF4-FFF2-40B4-BE49-F238E27FC236}">
                    <a16:creationId xmlns:a16="http://schemas.microsoft.com/office/drawing/2014/main" id="{CE8DC030-F9DA-2AD8-6A3A-4DFB07BA646E}"/>
                  </a:ext>
                </a:extLst>
              </p:cNvPr>
              <p:cNvSpPr/>
              <p:nvPr/>
            </p:nvSpPr>
            <p:spPr>
              <a:xfrm rot="18111212">
                <a:off x="6531728" y="2369144"/>
                <a:ext cx="366756" cy="106161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36" name="Google Shape;317;p4">
                <a:extLst>
                  <a:ext uri="{FF2B5EF4-FFF2-40B4-BE49-F238E27FC236}">
                    <a16:creationId xmlns:a16="http://schemas.microsoft.com/office/drawing/2014/main" id="{D5A3A0B2-5866-0B5D-27CE-05035A96ECD1}"/>
                  </a:ext>
                </a:extLst>
              </p:cNvPr>
              <p:cNvSpPr/>
              <p:nvPr/>
            </p:nvSpPr>
            <p:spPr>
              <a:xfrm rot="13157652">
                <a:off x="6787249" y="2898846"/>
                <a:ext cx="324731" cy="68858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37" name="Google Shape;315;p4">
                <a:extLst>
                  <a:ext uri="{FF2B5EF4-FFF2-40B4-BE49-F238E27FC236}">
                    <a16:creationId xmlns:a16="http://schemas.microsoft.com/office/drawing/2014/main" id="{A3952812-DB5C-604D-FFB6-997B99882527}"/>
                  </a:ext>
                </a:extLst>
              </p:cNvPr>
              <p:cNvSpPr/>
              <p:nvPr/>
            </p:nvSpPr>
            <p:spPr>
              <a:xfrm>
                <a:off x="6527170" y="3522157"/>
                <a:ext cx="289198" cy="296716"/>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grpSp>
          <p:nvGrpSpPr>
            <p:cNvPr id="30" name="Group 29">
              <a:extLst>
                <a:ext uri="{FF2B5EF4-FFF2-40B4-BE49-F238E27FC236}">
                  <a16:creationId xmlns:a16="http://schemas.microsoft.com/office/drawing/2014/main" id="{1337A3B6-094A-AFC8-5100-C846F78609BD}"/>
                </a:ext>
              </a:extLst>
            </p:cNvPr>
            <p:cNvGrpSpPr/>
            <p:nvPr/>
          </p:nvGrpSpPr>
          <p:grpSpPr>
            <a:xfrm flipH="1">
              <a:off x="5829305" y="2478174"/>
              <a:ext cx="498830" cy="492041"/>
              <a:chOff x="6184300" y="2716572"/>
              <a:chExt cx="1061611" cy="1102301"/>
            </a:xfrm>
            <a:grpFill/>
          </p:grpSpPr>
          <p:sp>
            <p:nvSpPr>
              <p:cNvPr id="32" name="Google Shape;317;p4">
                <a:extLst>
                  <a:ext uri="{FF2B5EF4-FFF2-40B4-BE49-F238E27FC236}">
                    <a16:creationId xmlns:a16="http://schemas.microsoft.com/office/drawing/2014/main" id="{216C4FA5-0893-47D9-6E1B-245C1A66EA4C}"/>
                  </a:ext>
                </a:extLst>
              </p:cNvPr>
              <p:cNvSpPr/>
              <p:nvPr/>
            </p:nvSpPr>
            <p:spPr>
              <a:xfrm rot="18111212">
                <a:off x="6531728" y="2369144"/>
                <a:ext cx="366756" cy="106161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33" name="Google Shape;317;p4">
                <a:extLst>
                  <a:ext uri="{FF2B5EF4-FFF2-40B4-BE49-F238E27FC236}">
                    <a16:creationId xmlns:a16="http://schemas.microsoft.com/office/drawing/2014/main" id="{66A02266-450F-C022-4550-0714D72E982A}"/>
                  </a:ext>
                </a:extLst>
              </p:cNvPr>
              <p:cNvSpPr/>
              <p:nvPr/>
            </p:nvSpPr>
            <p:spPr>
              <a:xfrm rot="13157652">
                <a:off x="6787249" y="2898846"/>
                <a:ext cx="324731" cy="68858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34" name="Google Shape;315;p4">
                <a:extLst>
                  <a:ext uri="{FF2B5EF4-FFF2-40B4-BE49-F238E27FC236}">
                    <a16:creationId xmlns:a16="http://schemas.microsoft.com/office/drawing/2014/main" id="{05F7F72B-C578-6CE1-F45B-3B37F4360809}"/>
                  </a:ext>
                </a:extLst>
              </p:cNvPr>
              <p:cNvSpPr/>
              <p:nvPr/>
            </p:nvSpPr>
            <p:spPr>
              <a:xfrm>
                <a:off x="6527170" y="3522157"/>
                <a:ext cx="289198" cy="296716"/>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sp>
          <p:nvSpPr>
            <p:cNvPr id="31" name="Oval 30">
              <a:extLst>
                <a:ext uri="{FF2B5EF4-FFF2-40B4-BE49-F238E27FC236}">
                  <a16:creationId xmlns:a16="http://schemas.microsoft.com/office/drawing/2014/main" id="{7469D80F-5582-0D79-F5C6-95280435D6AC}"/>
                </a:ext>
              </a:extLst>
            </p:cNvPr>
            <p:cNvSpPr/>
            <p:nvPr/>
          </p:nvSpPr>
          <p:spPr>
            <a:xfrm>
              <a:off x="6092060" y="1798389"/>
              <a:ext cx="508223" cy="5082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38" name="TextBox 37">
            <a:extLst>
              <a:ext uri="{FF2B5EF4-FFF2-40B4-BE49-F238E27FC236}">
                <a16:creationId xmlns:a16="http://schemas.microsoft.com/office/drawing/2014/main" id="{87FBEA00-7FA2-3423-5F96-07DDDEE1AFCD}"/>
              </a:ext>
            </a:extLst>
          </p:cNvPr>
          <p:cNvSpPr txBox="1"/>
          <p:nvPr/>
        </p:nvSpPr>
        <p:spPr>
          <a:xfrm>
            <a:off x="878067" y="4453031"/>
            <a:ext cx="2341698" cy="461665"/>
          </a:xfrm>
          <a:prstGeom prst="rect">
            <a:avLst/>
          </a:prstGeom>
          <a:noFill/>
        </p:spPr>
        <p:txBody>
          <a:bodyPr wrap="square">
            <a:spAutoFit/>
          </a:bodyPr>
          <a:lstStyle/>
          <a:p>
            <a:pPr algn="ctr"/>
            <a:r>
              <a:rPr lang="es-ES_tradnl" sz="2400">
                <a:latin typeface="Arial" panose="020B0604020202020204" pitchFamily="34" charset="0"/>
                <a:cs typeface="Arial" panose="020B0604020202020204" pitchFamily="34" charset="0"/>
              </a:rPr>
              <a:t>más fuerte</a:t>
            </a:r>
          </a:p>
        </p:txBody>
      </p:sp>
      <p:grpSp>
        <p:nvGrpSpPr>
          <p:cNvPr id="39" name="Group 38">
            <a:extLst>
              <a:ext uri="{FF2B5EF4-FFF2-40B4-BE49-F238E27FC236}">
                <a16:creationId xmlns:a16="http://schemas.microsoft.com/office/drawing/2014/main" id="{D3658785-A73D-2070-CDB1-55F6674290AA}"/>
              </a:ext>
            </a:extLst>
          </p:cNvPr>
          <p:cNvGrpSpPr/>
          <p:nvPr/>
        </p:nvGrpSpPr>
        <p:grpSpPr>
          <a:xfrm>
            <a:off x="4094147" y="2581798"/>
            <a:ext cx="1295401" cy="1694403"/>
            <a:chOff x="5829305" y="1798389"/>
            <a:chExt cx="1035970" cy="1355064"/>
          </a:xfrm>
          <a:solidFill>
            <a:schemeClr val="accent3">
              <a:lumMod val="50000"/>
            </a:schemeClr>
          </a:solidFill>
        </p:grpSpPr>
        <p:sp>
          <p:nvSpPr>
            <p:cNvPr id="40" name="Google Shape;317;p4">
              <a:extLst>
                <a:ext uri="{FF2B5EF4-FFF2-40B4-BE49-F238E27FC236}">
                  <a16:creationId xmlns:a16="http://schemas.microsoft.com/office/drawing/2014/main" id="{009A7C18-A0CC-72E6-27EB-2100F1B2CA13}"/>
                </a:ext>
              </a:extLst>
            </p:cNvPr>
            <p:cNvSpPr/>
            <p:nvPr/>
          </p:nvSpPr>
          <p:spPr>
            <a:xfrm>
              <a:off x="6103845" y="2387203"/>
              <a:ext cx="505147" cy="766250"/>
            </a:xfrm>
            <a:prstGeom prst="round2SameRect">
              <a:avLst>
                <a:gd name="adj1" fmla="val 29126"/>
                <a:gd name="adj2" fmla="val 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nvGrpSpPr>
            <p:cNvPr id="41" name="Group 40">
              <a:extLst>
                <a:ext uri="{FF2B5EF4-FFF2-40B4-BE49-F238E27FC236}">
                  <a16:creationId xmlns:a16="http://schemas.microsoft.com/office/drawing/2014/main" id="{FC1E6822-0A9A-DA15-6744-EE8D7EFADE4C}"/>
                </a:ext>
              </a:extLst>
            </p:cNvPr>
            <p:cNvGrpSpPr/>
            <p:nvPr/>
          </p:nvGrpSpPr>
          <p:grpSpPr>
            <a:xfrm>
              <a:off x="6391398" y="2478174"/>
              <a:ext cx="473877" cy="492041"/>
              <a:chOff x="6184300" y="2716572"/>
              <a:chExt cx="1061611" cy="1102301"/>
            </a:xfrm>
            <a:grpFill/>
          </p:grpSpPr>
          <p:sp>
            <p:nvSpPr>
              <p:cNvPr id="47" name="Google Shape;317;p4">
                <a:extLst>
                  <a:ext uri="{FF2B5EF4-FFF2-40B4-BE49-F238E27FC236}">
                    <a16:creationId xmlns:a16="http://schemas.microsoft.com/office/drawing/2014/main" id="{F93AED9C-B76D-8791-FBC9-7B9C8E5697A2}"/>
                  </a:ext>
                </a:extLst>
              </p:cNvPr>
              <p:cNvSpPr/>
              <p:nvPr/>
            </p:nvSpPr>
            <p:spPr>
              <a:xfrm rot="18111212">
                <a:off x="6531728" y="2369144"/>
                <a:ext cx="366756" cy="106161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48" name="Google Shape;317;p4">
                <a:extLst>
                  <a:ext uri="{FF2B5EF4-FFF2-40B4-BE49-F238E27FC236}">
                    <a16:creationId xmlns:a16="http://schemas.microsoft.com/office/drawing/2014/main" id="{44F46779-EF36-483A-ABE4-6E4DC593CAB2}"/>
                  </a:ext>
                </a:extLst>
              </p:cNvPr>
              <p:cNvSpPr/>
              <p:nvPr/>
            </p:nvSpPr>
            <p:spPr>
              <a:xfrm rot="13157652">
                <a:off x="6787249" y="2898846"/>
                <a:ext cx="324731" cy="68858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49" name="Google Shape;315;p4">
                <a:extLst>
                  <a:ext uri="{FF2B5EF4-FFF2-40B4-BE49-F238E27FC236}">
                    <a16:creationId xmlns:a16="http://schemas.microsoft.com/office/drawing/2014/main" id="{A0BDCAEB-8D33-7A07-0C5F-6B22142EFF75}"/>
                  </a:ext>
                </a:extLst>
              </p:cNvPr>
              <p:cNvSpPr/>
              <p:nvPr/>
            </p:nvSpPr>
            <p:spPr>
              <a:xfrm>
                <a:off x="6527170" y="3522157"/>
                <a:ext cx="289198" cy="296716"/>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grpSp>
          <p:nvGrpSpPr>
            <p:cNvPr id="42" name="Group 41">
              <a:extLst>
                <a:ext uri="{FF2B5EF4-FFF2-40B4-BE49-F238E27FC236}">
                  <a16:creationId xmlns:a16="http://schemas.microsoft.com/office/drawing/2014/main" id="{FE135C01-B06A-6B11-43B0-2805F1EDC09A}"/>
                </a:ext>
              </a:extLst>
            </p:cNvPr>
            <p:cNvGrpSpPr/>
            <p:nvPr/>
          </p:nvGrpSpPr>
          <p:grpSpPr>
            <a:xfrm flipH="1">
              <a:off x="5829305" y="2478174"/>
              <a:ext cx="498830" cy="492041"/>
              <a:chOff x="6184300" y="2716572"/>
              <a:chExt cx="1061611" cy="1102301"/>
            </a:xfrm>
            <a:grpFill/>
          </p:grpSpPr>
          <p:sp>
            <p:nvSpPr>
              <p:cNvPr id="44" name="Google Shape;317;p4">
                <a:extLst>
                  <a:ext uri="{FF2B5EF4-FFF2-40B4-BE49-F238E27FC236}">
                    <a16:creationId xmlns:a16="http://schemas.microsoft.com/office/drawing/2014/main" id="{FF479EE3-5CF4-76A9-36E7-C3BE97327395}"/>
                  </a:ext>
                </a:extLst>
              </p:cNvPr>
              <p:cNvSpPr/>
              <p:nvPr/>
            </p:nvSpPr>
            <p:spPr>
              <a:xfrm rot="18111212">
                <a:off x="6531728" y="2369144"/>
                <a:ext cx="366756" cy="106161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45" name="Google Shape;317;p4">
                <a:extLst>
                  <a:ext uri="{FF2B5EF4-FFF2-40B4-BE49-F238E27FC236}">
                    <a16:creationId xmlns:a16="http://schemas.microsoft.com/office/drawing/2014/main" id="{A67E94D1-4712-5DD6-C3F3-1BA8A5B2B574}"/>
                  </a:ext>
                </a:extLst>
              </p:cNvPr>
              <p:cNvSpPr/>
              <p:nvPr/>
            </p:nvSpPr>
            <p:spPr>
              <a:xfrm rot="13157652">
                <a:off x="6787249" y="2898846"/>
                <a:ext cx="324731" cy="68858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46" name="Google Shape;315;p4">
                <a:extLst>
                  <a:ext uri="{FF2B5EF4-FFF2-40B4-BE49-F238E27FC236}">
                    <a16:creationId xmlns:a16="http://schemas.microsoft.com/office/drawing/2014/main" id="{CEC46A19-5A90-1387-742F-18D325D0ED3A}"/>
                  </a:ext>
                </a:extLst>
              </p:cNvPr>
              <p:cNvSpPr/>
              <p:nvPr/>
            </p:nvSpPr>
            <p:spPr>
              <a:xfrm>
                <a:off x="6527170" y="3522157"/>
                <a:ext cx="289198" cy="296716"/>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sp>
          <p:nvSpPr>
            <p:cNvPr id="43" name="Oval 42">
              <a:extLst>
                <a:ext uri="{FF2B5EF4-FFF2-40B4-BE49-F238E27FC236}">
                  <a16:creationId xmlns:a16="http://schemas.microsoft.com/office/drawing/2014/main" id="{EAF4381C-5C7E-6206-EAD7-3C89C3CAFEB9}"/>
                </a:ext>
              </a:extLst>
            </p:cNvPr>
            <p:cNvSpPr/>
            <p:nvPr/>
          </p:nvSpPr>
          <p:spPr>
            <a:xfrm>
              <a:off x="6092060" y="1798389"/>
              <a:ext cx="508223" cy="5082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50" name="TextBox 49">
            <a:extLst>
              <a:ext uri="{FF2B5EF4-FFF2-40B4-BE49-F238E27FC236}">
                <a16:creationId xmlns:a16="http://schemas.microsoft.com/office/drawing/2014/main" id="{7DB01D1E-100D-B8BC-CF55-D62446BEAC57}"/>
              </a:ext>
            </a:extLst>
          </p:cNvPr>
          <p:cNvSpPr txBox="1"/>
          <p:nvPr/>
        </p:nvSpPr>
        <p:spPr>
          <a:xfrm>
            <a:off x="3922772" y="4453031"/>
            <a:ext cx="1604346" cy="830997"/>
          </a:xfrm>
          <a:prstGeom prst="rect">
            <a:avLst/>
          </a:prstGeom>
          <a:noFill/>
        </p:spPr>
        <p:txBody>
          <a:bodyPr wrap="square">
            <a:spAutoFit/>
          </a:bodyPr>
          <a:lstStyle/>
          <a:p>
            <a:pPr algn="ctr"/>
            <a:r>
              <a:rPr lang="es-ES_tradnl" sz="2400">
                <a:latin typeface="Arial" panose="020B0604020202020204" pitchFamily="34" charset="0"/>
                <a:cs typeface="Arial" panose="020B0604020202020204" pitchFamily="34" charset="0"/>
              </a:rPr>
              <a:t>con más confianza</a:t>
            </a:r>
          </a:p>
        </p:txBody>
      </p:sp>
      <p:grpSp>
        <p:nvGrpSpPr>
          <p:cNvPr id="51" name="Group 50">
            <a:extLst>
              <a:ext uri="{FF2B5EF4-FFF2-40B4-BE49-F238E27FC236}">
                <a16:creationId xmlns:a16="http://schemas.microsoft.com/office/drawing/2014/main" id="{60ED0DD7-20E4-48E7-BE5D-56EABAAC5C9E}"/>
              </a:ext>
            </a:extLst>
          </p:cNvPr>
          <p:cNvGrpSpPr/>
          <p:nvPr/>
        </p:nvGrpSpPr>
        <p:grpSpPr>
          <a:xfrm>
            <a:off x="6822252" y="2581798"/>
            <a:ext cx="1295401" cy="1694403"/>
            <a:chOff x="5829305" y="1798389"/>
            <a:chExt cx="1035970" cy="1355064"/>
          </a:xfrm>
          <a:solidFill>
            <a:schemeClr val="accent3">
              <a:lumMod val="50000"/>
            </a:schemeClr>
          </a:solidFill>
        </p:grpSpPr>
        <p:sp>
          <p:nvSpPr>
            <p:cNvPr id="52" name="Google Shape;317;p4">
              <a:extLst>
                <a:ext uri="{FF2B5EF4-FFF2-40B4-BE49-F238E27FC236}">
                  <a16:creationId xmlns:a16="http://schemas.microsoft.com/office/drawing/2014/main" id="{CD4E37B4-1E03-9B73-FF68-FCB9C7D23E2F}"/>
                </a:ext>
              </a:extLst>
            </p:cNvPr>
            <p:cNvSpPr/>
            <p:nvPr/>
          </p:nvSpPr>
          <p:spPr>
            <a:xfrm>
              <a:off x="6103845" y="2387203"/>
              <a:ext cx="505147" cy="766250"/>
            </a:xfrm>
            <a:prstGeom prst="round2SameRect">
              <a:avLst>
                <a:gd name="adj1" fmla="val 29126"/>
                <a:gd name="adj2" fmla="val 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nvGrpSpPr>
            <p:cNvPr id="53" name="Group 52">
              <a:extLst>
                <a:ext uri="{FF2B5EF4-FFF2-40B4-BE49-F238E27FC236}">
                  <a16:creationId xmlns:a16="http://schemas.microsoft.com/office/drawing/2014/main" id="{753C9457-B326-914E-8CC4-A5B11EF688F0}"/>
                </a:ext>
              </a:extLst>
            </p:cNvPr>
            <p:cNvGrpSpPr/>
            <p:nvPr/>
          </p:nvGrpSpPr>
          <p:grpSpPr>
            <a:xfrm>
              <a:off x="6391398" y="2478174"/>
              <a:ext cx="473877" cy="492041"/>
              <a:chOff x="6184300" y="2716572"/>
              <a:chExt cx="1061611" cy="1102301"/>
            </a:xfrm>
            <a:grpFill/>
          </p:grpSpPr>
          <p:sp>
            <p:nvSpPr>
              <p:cNvPr id="59" name="Google Shape;317;p4">
                <a:extLst>
                  <a:ext uri="{FF2B5EF4-FFF2-40B4-BE49-F238E27FC236}">
                    <a16:creationId xmlns:a16="http://schemas.microsoft.com/office/drawing/2014/main" id="{C2D77D0D-751C-0EEE-F23C-4606AA13FE0A}"/>
                  </a:ext>
                </a:extLst>
              </p:cNvPr>
              <p:cNvSpPr/>
              <p:nvPr/>
            </p:nvSpPr>
            <p:spPr>
              <a:xfrm rot="18111212">
                <a:off x="6531728" y="2369144"/>
                <a:ext cx="366756" cy="106161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60" name="Google Shape;317;p4">
                <a:extLst>
                  <a:ext uri="{FF2B5EF4-FFF2-40B4-BE49-F238E27FC236}">
                    <a16:creationId xmlns:a16="http://schemas.microsoft.com/office/drawing/2014/main" id="{3D949524-9BEF-8BEC-D085-0CE7ED381A8E}"/>
                  </a:ext>
                </a:extLst>
              </p:cNvPr>
              <p:cNvSpPr/>
              <p:nvPr/>
            </p:nvSpPr>
            <p:spPr>
              <a:xfrm rot="13157652">
                <a:off x="6787249" y="2898846"/>
                <a:ext cx="324731" cy="68858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61" name="Google Shape;315;p4">
                <a:extLst>
                  <a:ext uri="{FF2B5EF4-FFF2-40B4-BE49-F238E27FC236}">
                    <a16:creationId xmlns:a16="http://schemas.microsoft.com/office/drawing/2014/main" id="{76CE2B67-0AA9-7975-F7B5-FD4F7CEF3B54}"/>
                  </a:ext>
                </a:extLst>
              </p:cNvPr>
              <p:cNvSpPr/>
              <p:nvPr/>
            </p:nvSpPr>
            <p:spPr>
              <a:xfrm>
                <a:off x="6527170" y="3522157"/>
                <a:ext cx="289198" cy="296716"/>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grpSp>
          <p:nvGrpSpPr>
            <p:cNvPr id="54" name="Group 53">
              <a:extLst>
                <a:ext uri="{FF2B5EF4-FFF2-40B4-BE49-F238E27FC236}">
                  <a16:creationId xmlns:a16="http://schemas.microsoft.com/office/drawing/2014/main" id="{23A29F84-291F-4BEA-6163-0D73A8EA72D6}"/>
                </a:ext>
              </a:extLst>
            </p:cNvPr>
            <p:cNvGrpSpPr/>
            <p:nvPr/>
          </p:nvGrpSpPr>
          <p:grpSpPr>
            <a:xfrm flipH="1">
              <a:off x="5829305" y="2478174"/>
              <a:ext cx="498830" cy="492041"/>
              <a:chOff x="6184300" y="2716572"/>
              <a:chExt cx="1061611" cy="1102301"/>
            </a:xfrm>
            <a:grpFill/>
          </p:grpSpPr>
          <p:sp>
            <p:nvSpPr>
              <p:cNvPr id="56" name="Google Shape;317;p4">
                <a:extLst>
                  <a:ext uri="{FF2B5EF4-FFF2-40B4-BE49-F238E27FC236}">
                    <a16:creationId xmlns:a16="http://schemas.microsoft.com/office/drawing/2014/main" id="{201767EA-6184-F8BD-9420-349335BAA380}"/>
                  </a:ext>
                </a:extLst>
              </p:cNvPr>
              <p:cNvSpPr/>
              <p:nvPr/>
            </p:nvSpPr>
            <p:spPr>
              <a:xfrm rot="18111212">
                <a:off x="6531728" y="2369144"/>
                <a:ext cx="366756" cy="106161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57" name="Google Shape;317;p4">
                <a:extLst>
                  <a:ext uri="{FF2B5EF4-FFF2-40B4-BE49-F238E27FC236}">
                    <a16:creationId xmlns:a16="http://schemas.microsoft.com/office/drawing/2014/main" id="{30A26014-5AD2-2287-4668-224E3E5BCA7E}"/>
                  </a:ext>
                </a:extLst>
              </p:cNvPr>
              <p:cNvSpPr/>
              <p:nvPr/>
            </p:nvSpPr>
            <p:spPr>
              <a:xfrm rot="13157652">
                <a:off x="6787249" y="2898846"/>
                <a:ext cx="324731" cy="68858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58" name="Google Shape;315;p4">
                <a:extLst>
                  <a:ext uri="{FF2B5EF4-FFF2-40B4-BE49-F238E27FC236}">
                    <a16:creationId xmlns:a16="http://schemas.microsoft.com/office/drawing/2014/main" id="{A53F4295-1960-FE70-B574-6F7DD145E999}"/>
                  </a:ext>
                </a:extLst>
              </p:cNvPr>
              <p:cNvSpPr/>
              <p:nvPr/>
            </p:nvSpPr>
            <p:spPr>
              <a:xfrm>
                <a:off x="6527170" y="3522157"/>
                <a:ext cx="289198" cy="296716"/>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sp>
          <p:nvSpPr>
            <p:cNvPr id="55" name="Oval 54">
              <a:extLst>
                <a:ext uri="{FF2B5EF4-FFF2-40B4-BE49-F238E27FC236}">
                  <a16:creationId xmlns:a16="http://schemas.microsoft.com/office/drawing/2014/main" id="{D755F816-8F8F-077B-5427-6D17F156B54D}"/>
                </a:ext>
              </a:extLst>
            </p:cNvPr>
            <p:cNvSpPr/>
            <p:nvPr/>
          </p:nvSpPr>
          <p:spPr>
            <a:xfrm>
              <a:off x="6092060" y="1798389"/>
              <a:ext cx="508223" cy="5082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62" name="TextBox 61">
            <a:extLst>
              <a:ext uri="{FF2B5EF4-FFF2-40B4-BE49-F238E27FC236}">
                <a16:creationId xmlns:a16="http://schemas.microsoft.com/office/drawing/2014/main" id="{B5440E1D-95FC-EA40-5C44-843F2C84057C}"/>
              </a:ext>
            </a:extLst>
          </p:cNvPr>
          <p:cNvSpPr txBox="1"/>
          <p:nvPr/>
        </p:nvSpPr>
        <p:spPr>
          <a:xfrm>
            <a:off x="6299104" y="4453031"/>
            <a:ext cx="2341698" cy="1200329"/>
          </a:xfrm>
          <a:prstGeom prst="rect">
            <a:avLst/>
          </a:prstGeom>
          <a:noFill/>
        </p:spPr>
        <p:txBody>
          <a:bodyPr wrap="square">
            <a:spAutoFit/>
          </a:bodyPr>
          <a:lstStyle/>
          <a:p>
            <a:pPr algn="ctr"/>
            <a:r>
              <a:rPr lang="es-ES_tradnl" sz="2400">
                <a:latin typeface="Arial" panose="020B0604020202020204" pitchFamily="34" charset="0"/>
                <a:cs typeface="Arial" panose="020B0604020202020204" pitchFamily="34" charset="0"/>
              </a:rPr>
              <a:t>más capaz de cambiar su situación </a:t>
            </a:r>
          </a:p>
        </p:txBody>
      </p:sp>
      <p:grpSp>
        <p:nvGrpSpPr>
          <p:cNvPr id="63" name="Group 62">
            <a:extLst>
              <a:ext uri="{FF2B5EF4-FFF2-40B4-BE49-F238E27FC236}">
                <a16:creationId xmlns:a16="http://schemas.microsoft.com/office/drawing/2014/main" id="{1ECC56A8-F293-0D4A-A8F3-DA629BAD9757}"/>
              </a:ext>
            </a:extLst>
          </p:cNvPr>
          <p:cNvGrpSpPr/>
          <p:nvPr/>
        </p:nvGrpSpPr>
        <p:grpSpPr>
          <a:xfrm>
            <a:off x="9581198" y="2581798"/>
            <a:ext cx="1295401" cy="1694403"/>
            <a:chOff x="5829305" y="1798389"/>
            <a:chExt cx="1035970" cy="1355064"/>
          </a:xfrm>
          <a:solidFill>
            <a:schemeClr val="accent3">
              <a:lumMod val="50000"/>
            </a:schemeClr>
          </a:solidFill>
        </p:grpSpPr>
        <p:sp>
          <p:nvSpPr>
            <p:cNvPr id="64" name="Google Shape;317;p4">
              <a:extLst>
                <a:ext uri="{FF2B5EF4-FFF2-40B4-BE49-F238E27FC236}">
                  <a16:creationId xmlns:a16="http://schemas.microsoft.com/office/drawing/2014/main" id="{26D21EA3-CDDA-85C9-C292-E3CFF127C3B0}"/>
                </a:ext>
              </a:extLst>
            </p:cNvPr>
            <p:cNvSpPr/>
            <p:nvPr/>
          </p:nvSpPr>
          <p:spPr>
            <a:xfrm>
              <a:off x="6103845" y="2387203"/>
              <a:ext cx="505147" cy="766250"/>
            </a:xfrm>
            <a:prstGeom prst="round2SameRect">
              <a:avLst>
                <a:gd name="adj1" fmla="val 29126"/>
                <a:gd name="adj2" fmla="val 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nvGrpSpPr>
            <p:cNvPr id="65" name="Group 64">
              <a:extLst>
                <a:ext uri="{FF2B5EF4-FFF2-40B4-BE49-F238E27FC236}">
                  <a16:creationId xmlns:a16="http://schemas.microsoft.com/office/drawing/2014/main" id="{003390AA-E5E4-3B57-3FDF-FB5ED08D187C}"/>
                </a:ext>
              </a:extLst>
            </p:cNvPr>
            <p:cNvGrpSpPr/>
            <p:nvPr/>
          </p:nvGrpSpPr>
          <p:grpSpPr>
            <a:xfrm>
              <a:off x="6391398" y="2478174"/>
              <a:ext cx="473877" cy="492041"/>
              <a:chOff x="6184300" y="2716572"/>
              <a:chExt cx="1061611" cy="1102301"/>
            </a:xfrm>
            <a:grpFill/>
          </p:grpSpPr>
          <p:sp>
            <p:nvSpPr>
              <p:cNvPr id="71" name="Google Shape;317;p4">
                <a:extLst>
                  <a:ext uri="{FF2B5EF4-FFF2-40B4-BE49-F238E27FC236}">
                    <a16:creationId xmlns:a16="http://schemas.microsoft.com/office/drawing/2014/main" id="{860BA2D6-E6D6-734C-ABAE-BB1C88713963}"/>
                  </a:ext>
                </a:extLst>
              </p:cNvPr>
              <p:cNvSpPr/>
              <p:nvPr/>
            </p:nvSpPr>
            <p:spPr>
              <a:xfrm rot="18111212">
                <a:off x="6531728" y="2369144"/>
                <a:ext cx="366756" cy="106161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72" name="Google Shape;317;p4">
                <a:extLst>
                  <a:ext uri="{FF2B5EF4-FFF2-40B4-BE49-F238E27FC236}">
                    <a16:creationId xmlns:a16="http://schemas.microsoft.com/office/drawing/2014/main" id="{1084F6AE-DC78-5C75-CBA2-87BB34A2BA05}"/>
                  </a:ext>
                </a:extLst>
              </p:cNvPr>
              <p:cNvSpPr/>
              <p:nvPr/>
            </p:nvSpPr>
            <p:spPr>
              <a:xfrm rot="13157652">
                <a:off x="6787249" y="2898846"/>
                <a:ext cx="324731" cy="68858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73" name="Google Shape;315;p4">
                <a:extLst>
                  <a:ext uri="{FF2B5EF4-FFF2-40B4-BE49-F238E27FC236}">
                    <a16:creationId xmlns:a16="http://schemas.microsoft.com/office/drawing/2014/main" id="{17AFD021-5F3E-6760-85E1-B2BD290C5142}"/>
                  </a:ext>
                </a:extLst>
              </p:cNvPr>
              <p:cNvSpPr/>
              <p:nvPr/>
            </p:nvSpPr>
            <p:spPr>
              <a:xfrm>
                <a:off x="6527170" y="3522157"/>
                <a:ext cx="289198" cy="296716"/>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grpSp>
          <p:nvGrpSpPr>
            <p:cNvPr id="66" name="Group 65">
              <a:extLst>
                <a:ext uri="{FF2B5EF4-FFF2-40B4-BE49-F238E27FC236}">
                  <a16:creationId xmlns:a16="http://schemas.microsoft.com/office/drawing/2014/main" id="{11488B17-222D-F20F-32FF-52FDF3D9FEE4}"/>
                </a:ext>
              </a:extLst>
            </p:cNvPr>
            <p:cNvGrpSpPr/>
            <p:nvPr/>
          </p:nvGrpSpPr>
          <p:grpSpPr>
            <a:xfrm flipH="1">
              <a:off x="5829305" y="2478174"/>
              <a:ext cx="498830" cy="492041"/>
              <a:chOff x="6184300" y="2716572"/>
              <a:chExt cx="1061611" cy="1102301"/>
            </a:xfrm>
            <a:grpFill/>
          </p:grpSpPr>
          <p:sp>
            <p:nvSpPr>
              <p:cNvPr id="68" name="Google Shape;317;p4">
                <a:extLst>
                  <a:ext uri="{FF2B5EF4-FFF2-40B4-BE49-F238E27FC236}">
                    <a16:creationId xmlns:a16="http://schemas.microsoft.com/office/drawing/2014/main" id="{2B5E0FA9-CE23-65FF-5CEB-3A423E0AF238}"/>
                  </a:ext>
                </a:extLst>
              </p:cNvPr>
              <p:cNvSpPr/>
              <p:nvPr/>
            </p:nvSpPr>
            <p:spPr>
              <a:xfrm rot="18111212">
                <a:off x="6531728" y="2369144"/>
                <a:ext cx="366756" cy="106161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69" name="Google Shape;317;p4">
                <a:extLst>
                  <a:ext uri="{FF2B5EF4-FFF2-40B4-BE49-F238E27FC236}">
                    <a16:creationId xmlns:a16="http://schemas.microsoft.com/office/drawing/2014/main" id="{47AE9391-60BA-C57F-D963-BD5548741CAB}"/>
                  </a:ext>
                </a:extLst>
              </p:cNvPr>
              <p:cNvSpPr/>
              <p:nvPr/>
            </p:nvSpPr>
            <p:spPr>
              <a:xfrm rot="13157652">
                <a:off x="6787249" y="2898846"/>
                <a:ext cx="324731" cy="68858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70" name="Google Shape;315;p4">
                <a:extLst>
                  <a:ext uri="{FF2B5EF4-FFF2-40B4-BE49-F238E27FC236}">
                    <a16:creationId xmlns:a16="http://schemas.microsoft.com/office/drawing/2014/main" id="{CBA5ED45-BB02-E38E-6937-8F4CBE841EB3}"/>
                  </a:ext>
                </a:extLst>
              </p:cNvPr>
              <p:cNvSpPr/>
              <p:nvPr/>
            </p:nvSpPr>
            <p:spPr>
              <a:xfrm>
                <a:off x="6527170" y="3522157"/>
                <a:ext cx="289198" cy="296716"/>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sp>
          <p:nvSpPr>
            <p:cNvPr id="67" name="Oval 66">
              <a:extLst>
                <a:ext uri="{FF2B5EF4-FFF2-40B4-BE49-F238E27FC236}">
                  <a16:creationId xmlns:a16="http://schemas.microsoft.com/office/drawing/2014/main" id="{3F89ADD9-5B3A-1DF6-3DC3-AC3B1A5FFB00}"/>
                </a:ext>
              </a:extLst>
            </p:cNvPr>
            <p:cNvSpPr/>
            <p:nvPr/>
          </p:nvSpPr>
          <p:spPr>
            <a:xfrm>
              <a:off x="6092060" y="1798389"/>
              <a:ext cx="508223" cy="5082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74" name="TextBox 73">
            <a:extLst>
              <a:ext uri="{FF2B5EF4-FFF2-40B4-BE49-F238E27FC236}">
                <a16:creationId xmlns:a16="http://schemas.microsoft.com/office/drawing/2014/main" id="{FAF28212-76F2-8F71-A5FE-B276B9DB5077}"/>
              </a:ext>
            </a:extLst>
          </p:cNvPr>
          <p:cNvSpPr txBox="1"/>
          <p:nvPr/>
        </p:nvSpPr>
        <p:spPr>
          <a:xfrm>
            <a:off x="9058050" y="4453031"/>
            <a:ext cx="2341698" cy="1200329"/>
          </a:xfrm>
          <a:prstGeom prst="rect">
            <a:avLst/>
          </a:prstGeom>
          <a:noFill/>
        </p:spPr>
        <p:txBody>
          <a:bodyPr wrap="square">
            <a:spAutoFit/>
          </a:bodyPr>
          <a:lstStyle/>
          <a:p>
            <a:pPr algn="ctr"/>
            <a:r>
              <a:rPr lang="es-ES_tradnl" sz="2400">
                <a:latin typeface="Arial" panose="020B0604020202020204" pitchFamily="34" charset="0"/>
                <a:cs typeface="Arial" panose="020B0604020202020204" pitchFamily="34" charset="0"/>
              </a:rPr>
              <a:t>más capaz de defender sus derechos</a:t>
            </a:r>
          </a:p>
        </p:txBody>
      </p:sp>
      <p:grpSp>
        <p:nvGrpSpPr>
          <p:cNvPr id="3" name="Group 2">
            <a:extLst>
              <a:ext uri="{FF2B5EF4-FFF2-40B4-BE49-F238E27FC236}">
                <a16:creationId xmlns:a16="http://schemas.microsoft.com/office/drawing/2014/main" id="{AD7DE19D-82DC-5CBB-745A-28E410F3258D}"/>
              </a:ext>
            </a:extLst>
          </p:cNvPr>
          <p:cNvGrpSpPr/>
          <p:nvPr/>
        </p:nvGrpSpPr>
        <p:grpSpPr>
          <a:xfrm>
            <a:off x="10228983" y="337468"/>
            <a:ext cx="1587872" cy="1368854"/>
            <a:chOff x="10228983" y="337468"/>
            <a:chExt cx="1587872" cy="1368854"/>
          </a:xfrm>
        </p:grpSpPr>
        <p:sp>
          <p:nvSpPr>
            <p:cNvPr id="4" name="Hexagon 3">
              <a:extLst>
                <a:ext uri="{FF2B5EF4-FFF2-40B4-BE49-F238E27FC236}">
                  <a16:creationId xmlns:a16="http://schemas.microsoft.com/office/drawing/2014/main" id="{3E6F580E-4A69-1415-1F19-FDDADB3A3A04}"/>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5" name="Group 4">
              <a:extLst>
                <a:ext uri="{FF2B5EF4-FFF2-40B4-BE49-F238E27FC236}">
                  <a16:creationId xmlns:a16="http://schemas.microsoft.com/office/drawing/2014/main" id="{A81BB8FC-E82B-810E-11ED-57BC17BCB00E}"/>
                </a:ext>
              </a:extLst>
            </p:cNvPr>
            <p:cNvGrpSpPr/>
            <p:nvPr/>
          </p:nvGrpSpPr>
          <p:grpSpPr>
            <a:xfrm>
              <a:off x="10621771" y="762700"/>
              <a:ext cx="562136" cy="634675"/>
              <a:chOff x="760175" y="830142"/>
              <a:chExt cx="867619" cy="979579"/>
            </a:xfrm>
          </p:grpSpPr>
          <p:sp>
            <p:nvSpPr>
              <p:cNvPr id="9" name="Rectangle 8">
                <a:extLst>
                  <a:ext uri="{FF2B5EF4-FFF2-40B4-BE49-F238E27FC236}">
                    <a16:creationId xmlns:a16="http://schemas.microsoft.com/office/drawing/2014/main" id="{7DA1052E-E553-D260-DE70-D5691FA99FB7}"/>
                  </a:ext>
                </a:extLst>
              </p:cNvPr>
              <p:cNvSpPr/>
              <p:nvPr/>
            </p:nvSpPr>
            <p:spPr>
              <a:xfrm>
                <a:off x="864636" y="830142"/>
                <a:ext cx="763158" cy="9795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_tradnl" sz="1600" b="1">
                    <a:solidFill>
                      <a:schemeClr val="accent3">
                        <a:lumMod val="50000"/>
                      </a:schemeClr>
                    </a:solidFill>
                    <a:latin typeface="Arial" panose="020B0604020202020204" pitchFamily="34" charset="0"/>
                    <a:cs typeface="Arial" panose="020B0604020202020204" pitchFamily="34" charset="0"/>
                  </a:rPr>
                  <a:t>137</a:t>
                </a:r>
              </a:p>
            </p:txBody>
          </p:sp>
          <p:sp>
            <p:nvSpPr>
              <p:cNvPr id="10" name="Rectangle 9">
                <a:extLst>
                  <a:ext uri="{FF2B5EF4-FFF2-40B4-BE49-F238E27FC236}">
                    <a16:creationId xmlns:a16="http://schemas.microsoft.com/office/drawing/2014/main" id="{953F469E-D62D-BDA7-F2F2-35E180966125}"/>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6" name="Group 5">
              <a:extLst>
                <a:ext uri="{FF2B5EF4-FFF2-40B4-BE49-F238E27FC236}">
                  <a16:creationId xmlns:a16="http://schemas.microsoft.com/office/drawing/2014/main" id="{3D37CFCF-CE45-C59A-BB77-7B173E7BEF4B}"/>
                </a:ext>
              </a:extLst>
            </p:cNvPr>
            <p:cNvGrpSpPr/>
            <p:nvPr/>
          </p:nvGrpSpPr>
          <p:grpSpPr>
            <a:xfrm>
              <a:off x="11325415" y="762701"/>
              <a:ext cx="182192" cy="634674"/>
              <a:chOff x="2121762" y="2323619"/>
              <a:chExt cx="200378" cy="825210"/>
            </a:xfrm>
          </p:grpSpPr>
          <p:sp>
            <p:nvSpPr>
              <p:cNvPr id="7" name="Isosceles Triangle 6">
                <a:extLst>
                  <a:ext uri="{FF2B5EF4-FFF2-40B4-BE49-F238E27FC236}">
                    <a16:creationId xmlns:a16="http://schemas.microsoft.com/office/drawing/2014/main" id="{64E7FE3E-D871-AF2C-B22C-FBD4740B616B}"/>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8" name="Rectangle 7">
                <a:extLst>
                  <a:ext uri="{FF2B5EF4-FFF2-40B4-BE49-F238E27FC236}">
                    <a16:creationId xmlns:a16="http://schemas.microsoft.com/office/drawing/2014/main" id="{8E514EAD-89C6-150C-CE91-42A885D0B8D1}"/>
                  </a:ext>
                </a:extLst>
              </p:cNvPr>
              <p:cNvSpPr/>
              <p:nvPr/>
            </p:nvSpPr>
            <p:spPr>
              <a:xfrm>
                <a:off x="2121762" y="2496169"/>
                <a:ext cx="200377" cy="6526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spTree>
    <p:extLst>
      <p:ext uri="{BB962C8B-B14F-4D97-AF65-F5344CB8AC3E}">
        <p14:creationId xmlns:p14="http://schemas.microsoft.com/office/powerpoint/2010/main" val="2552496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1316-A941-4672-27E9-FD67029516E3}"/>
              </a:ext>
            </a:extLst>
          </p:cNvPr>
          <p:cNvSpPr>
            <a:spLocks noGrp="1"/>
          </p:cNvSpPr>
          <p:nvPr>
            <p:ph type="title"/>
          </p:nvPr>
        </p:nvSpPr>
        <p:spPr/>
        <p:txBody>
          <a:bodyPr>
            <a:normAutofit fontScale="90000"/>
          </a:bodyPr>
          <a:lstStyle/>
          <a:p>
            <a:r>
              <a:rPr lang="es-ES_tradnl" dirty="0"/>
              <a:t>Formulación del plan de caso: acciones que empoderan</a:t>
            </a:r>
          </a:p>
        </p:txBody>
      </p:sp>
      <p:sp>
        <p:nvSpPr>
          <p:cNvPr id="12" name="Speech Bubble: Rectangle with Corners Rounded 11">
            <a:extLst>
              <a:ext uri="{FF2B5EF4-FFF2-40B4-BE49-F238E27FC236}">
                <a16:creationId xmlns:a16="http://schemas.microsoft.com/office/drawing/2014/main" id="{8AC01233-F3B9-3B92-C765-B3756218B714}"/>
              </a:ext>
            </a:extLst>
          </p:cNvPr>
          <p:cNvSpPr/>
          <p:nvPr/>
        </p:nvSpPr>
        <p:spPr>
          <a:xfrm>
            <a:off x="1081409" y="2095139"/>
            <a:ext cx="2617702" cy="2620025"/>
          </a:xfrm>
          <a:prstGeom prst="wedgeRoundRectCallout">
            <a:avLst>
              <a:gd name="adj1" fmla="val 53982"/>
              <a:gd name="adj2" fmla="val -22417"/>
              <a:gd name="adj3" fmla="val 16667"/>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400" dirty="0">
                <a:solidFill>
                  <a:schemeClr val="tx1"/>
                </a:solidFill>
                <a:latin typeface="Arial" panose="020B0604020202020204" pitchFamily="34" charset="0"/>
                <a:cs typeface="Arial" panose="020B0604020202020204" pitchFamily="34" charset="0"/>
              </a:rPr>
              <a:t>¿Cuál crees que es el problema?</a:t>
            </a:r>
          </a:p>
        </p:txBody>
      </p:sp>
      <p:sp>
        <p:nvSpPr>
          <p:cNvPr id="13" name="Speech Bubble: Rectangle with Corners Rounded 12">
            <a:extLst>
              <a:ext uri="{FF2B5EF4-FFF2-40B4-BE49-F238E27FC236}">
                <a16:creationId xmlns:a16="http://schemas.microsoft.com/office/drawing/2014/main" id="{0BCE9D72-CA69-B960-7A8D-94BAFF80EF55}"/>
              </a:ext>
            </a:extLst>
          </p:cNvPr>
          <p:cNvSpPr/>
          <p:nvPr/>
        </p:nvSpPr>
        <p:spPr>
          <a:xfrm>
            <a:off x="4128975" y="2095139"/>
            <a:ext cx="2617702" cy="2620025"/>
          </a:xfrm>
          <a:prstGeom prst="wedgeRoundRectCallout">
            <a:avLst>
              <a:gd name="adj1" fmla="val -24838"/>
              <a:gd name="adj2" fmla="val 57228"/>
              <a:gd name="adj3" fmla="val 16667"/>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400" dirty="0">
                <a:solidFill>
                  <a:schemeClr val="tx1"/>
                </a:solidFill>
                <a:latin typeface="Arial" panose="020B0604020202020204" pitchFamily="34" charset="0"/>
                <a:cs typeface="Arial" panose="020B0604020202020204" pitchFamily="34" charset="0"/>
              </a:rPr>
              <a:t>¿Qué crees que te ayudaría o te haría sentir más apoyado/a?</a:t>
            </a:r>
          </a:p>
        </p:txBody>
      </p:sp>
      <p:sp>
        <p:nvSpPr>
          <p:cNvPr id="14" name="Speech Bubble: Rectangle with Corners Rounded 13">
            <a:extLst>
              <a:ext uri="{FF2B5EF4-FFF2-40B4-BE49-F238E27FC236}">
                <a16:creationId xmlns:a16="http://schemas.microsoft.com/office/drawing/2014/main" id="{E291E181-778C-731C-B794-B9FB6A5F2572}"/>
              </a:ext>
            </a:extLst>
          </p:cNvPr>
          <p:cNvSpPr/>
          <p:nvPr/>
        </p:nvSpPr>
        <p:spPr>
          <a:xfrm>
            <a:off x="7193322" y="2095139"/>
            <a:ext cx="2617702" cy="2620025"/>
          </a:xfrm>
          <a:prstGeom prst="wedgeRoundRectCallout">
            <a:avLst>
              <a:gd name="adj1" fmla="val -58873"/>
              <a:gd name="adj2" fmla="val 17853"/>
              <a:gd name="adj3" fmla="val 16667"/>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400" dirty="0">
                <a:solidFill>
                  <a:schemeClr val="tx1"/>
                </a:solidFill>
                <a:latin typeface="Arial" panose="020B0604020202020204" pitchFamily="34" charset="0"/>
                <a:cs typeface="Arial" panose="020B0604020202020204" pitchFamily="34" charset="0"/>
              </a:rPr>
              <a:t>¿Qué te gustaría hacer?</a:t>
            </a:r>
          </a:p>
        </p:txBody>
      </p:sp>
      <p:grpSp>
        <p:nvGrpSpPr>
          <p:cNvPr id="15" name="Group 14">
            <a:extLst>
              <a:ext uri="{FF2B5EF4-FFF2-40B4-BE49-F238E27FC236}">
                <a16:creationId xmlns:a16="http://schemas.microsoft.com/office/drawing/2014/main" id="{C4FF7B64-5864-68C7-72B1-F5D182D6E4A6}"/>
              </a:ext>
            </a:extLst>
          </p:cNvPr>
          <p:cNvGrpSpPr/>
          <p:nvPr/>
        </p:nvGrpSpPr>
        <p:grpSpPr>
          <a:xfrm>
            <a:off x="9390186" y="3011563"/>
            <a:ext cx="2215278" cy="2897616"/>
            <a:chOff x="5829305" y="1798389"/>
            <a:chExt cx="1035970" cy="1355064"/>
          </a:xfrm>
          <a:solidFill>
            <a:schemeClr val="accent3">
              <a:lumMod val="50000"/>
            </a:schemeClr>
          </a:solidFill>
        </p:grpSpPr>
        <p:sp>
          <p:nvSpPr>
            <p:cNvPr id="16" name="Google Shape;317;p4">
              <a:extLst>
                <a:ext uri="{FF2B5EF4-FFF2-40B4-BE49-F238E27FC236}">
                  <a16:creationId xmlns:a16="http://schemas.microsoft.com/office/drawing/2014/main" id="{A0C1716F-D5AA-D329-7819-3DC6A477B2D5}"/>
                </a:ext>
              </a:extLst>
            </p:cNvPr>
            <p:cNvSpPr/>
            <p:nvPr/>
          </p:nvSpPr>
          <p:spPr>
            <a:xfrm>
              <a:off x="6103845" y="2387203"/>
              <a:ext cx="505147" cy="766250"/>
            </a:xfrm>
            <a:prstGeom prst="round2SameRect">
              <a:avLst>
                <a:gd name="adj1" fmla="val 29126"/>
                <a:gd name="adj2" fmla="val 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nvGrpSpPr>
            <p:cNvPr id="17" name="Group 16">
              <a:extLst>
                <a:ext uri="{FF2B5EF4-FFF2-40B4-BE49-F238E27FC236}">
                  <a16:creationId xmlns:a16="http://schemas.microsoft.com/office/drawing/2014/main" id="{4C489FEE-C3F4-A08E-08BD-35160E8A3FEA}"/>
                </a:ext>
              </a:extLst>
            </p:cNvPr>
            <p:cNvGrpSpPr/>
            <p:nvPr/>
          </p:nvGrpSpPr>
          <p:grpSpPr>
            <a:xfrm>
              <a:off x="6391398" y="2478174"/>
              <a:ext cx="473877" cy="492041"/>
              <a:chOff x="6184300" y="2716572"/>
              <a:chExt cx="1061611" cy="1102301"/>
            </a:xfrm>
            <a:grpFill/>
          </p:grpSpPr>
          <p:sp>
            <p:nvSpPr>
              <p:cNvPr id="23" name="Google Shape;317;p4">
                <a:extLst>
                  <a:ext uri="{FF2B5EF4-FFF2-40B4-BE49-F238E27FC236}">
                    <a16:creationId xmlns:a16="http://schemas.microsoft.com/office/drawing/2014/main" id="{BA3F4DBE-D150-04C4-8823-295E31ED5FE8}"/>
                  </a:ext>
                </a:extLst>
              </p:cNvPr>
              <p:cNvSpPr/>
              <p:nvPr/>
            </p:nvSpPr>
            <p:spPr>
              <a:xfrm rot="18111212">
                <a:off x="6531728" y="2369144"/>
                <a:ext cx="366756" cy="106161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24" name="Google Shape;317;p4">
                <a:extLst>
                  <a:ext uri="{FF2B5EF4-FFF2-40B4-BE49-F238E27FC236}">
                    <a16:creationId xmlns:a16="http://schemas.microsoft.com/office/drawing/2014/main" id="{ED8FF9B9-9916-203D-BFF3-493AA9CADE0C}"/>
                  </a:ext>
                </a:extLst>
              </p:cNvPr>
              <p:cNvSpPr/>
              <p:nvPr/>
            </p:nvSpPr>
            <p:spPr>
              <a:xfrm rot="13157652">
                <a:off x="6787249" y="2898846"/>
                <a:ext cx="324731" cy="68858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25" name="Google Shape;315;p4">
                <a:extLst>
                  <a:ext uri="{FF2B5EF4-FFF2-40B4-BE49-F238E27FC236}">
                    <a16:creationId xmlns:a16="http://schemas.microsoft.com/office/drawing/2014/main" id="{C2C38810-A376-4A04-441D-80A5BFAC6059}"/>
                  </a:ext>
                </a:extLst>
              </p:cNvPr>
              <p:cNvSpPr/>
              <p:nvPr/>
            </p:nvSpPr>
            <p:spPr>
              <a:xfrm>
                <a:off x="6527170" y="3522157"/>
                <a:ext cx="289198" cy="296716"/>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grpSp>
          <p:nvGrpSpPr>
            <p:cNvPr id="18" name="Group 17">
              <a:extLst>
                <a:ext uri="{FF2B5EF4-FFF2-40B4-BE49-F238E27FC236}">
                  <a16:creationId xmlns:a16="http://schemas.microsoft.com/office/drawing/2014/main" id="{053ABEEB-7D12-1A70-2CE9-7FDD9BB17BCD}"/>
                </a:ext>
              </a:extLst>
            </p:cNvPr>
            <p:cNvGrpSpPr/>
            <p:nvPr/>
          </p:nvGrpSpPr>
          <p:grpSpPr>
            <a:xfrm flipH="1">
              <a:off x="5829305" y="2478174"/>
              <a:ext cx="498830" cy="492041"/>
              <a:chOff x="6184300" y="2716572"/>
              <a:chExt cx="1061611" cy="1102301"/>
            </a:xfrm>
            <a:grpFill/>
          </p:grpSpPr>
          <p:sp>
            <p:nvSpPr>
              <p:cNvPr id="20" name="Google Shape;317;p4">
                <a:extLst>
                  <a:ext uri="{FF2B5EF4-FFF2-40B4-BE49-F238E27FC236}">
                    <a16:creationId xmlns:a16="http://schemas.microsoft.com/office/drawing/2014/main" id="{DE6B1AF8-4AFF-A889-3409-B9135E82B979}"/>
                  </a:ext>
                </a:extLst>
              </p:cNvPr>
              <p:cNvSpPr/>
              <p:nvPr/>
            </p:nvSpPr>
            <p:spPr>
              <a:xfrm rot="18111212">
                <a:off x="6531728" y="2369144"/>
                <a:ext cx="366756" cy="106161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21" name="Google Shape;317;p4">
                <a:extLst>
                  <a:ext uri="{FF2B5EF4-FFF2-40B4-BE49-F238E27FC236}">
                    <a16:creationId xmlns:a16="http://schemas.microsoft.com/office/drawing/2014/main" id="{1C3DFBB2-C6B6-8F21-1139-E1F5C8DA3ABE}"/>
                  </a:ext>
                </a:extLst>
              </p:cNvPr>
              <p:cNvSpPr/>
              <p:nvPr/>
            </p:nvSpPr>
            <p:spPr>
              <a:xfrm rot="13157652">
                <a:off x="6787249" y="2898846"/>
                <a:ext cx="324731" cy="688581"/>
              </a:xfrm>
              <a:prstGeom prst="round2SameRect">
                <a:avLst>
                  <a:gd name="adj1" fmla="val 50000"/>
                  <a:gd name="adj2"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22" name="Google Shape;315;p4">
                <a:extLst>
                  <a:ext uri="{FF2B5EF4-FFF2-40B4-BE49-F238E27FC236}">
                    <a16:creationId xmlns:a16="http://schemas.microsoft.com/office/drawing/2014/main" id="{34F23BCE-1F07-4869-7E89-3A7FCECE8C5B}"/>
                  </a:ext>
                </a:extLst>
              </p:cNvPr>
              <p:cNvSpPr/>
              <p:nvPr/>
            </p:nvSpPr>
            <p:spPr>
              <a:xfrm>
                <a:off x="6527170" y="3522157"/>
                <a:ext cx="289198" cy="296716"/>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sp>
          <p:nvSpPr>
            <p:cNvPr id="19" name="Oval 18">
              <a:extLst>
                <a:ext uri="{FF2B5EF4-FFF2-40B4-BE49-F238E27FC236}">
                  <a16:creationId xmlns:a16="http://schemas.microsoft.com/office/drawing/2014/main" id="{611E54CA-6085-CC8C-E0DD-58519BAEB490}"/>
                </a:ext>
              </a:extLst>
            </p:cNvPr>
            <p:cNvSpPr/>
            <p:nvPr/>
          </p:nvSpPr>
          <p:spPr>
            <a:xfrm>
              <a:off x="6092060" y="1798389"/>
              <a:ext cx="508223" cy="5082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Tree>
    <p:extLst>
      <p:ext uri="{BB962C8B-B14F-4D97-AF65-F5344CB8AC3E}">
        <p14:creationId xmlns:p14="http://schemas.microsoft.com/office/powerpoint/2010/main" val="10508096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tar: 7 Points 62">
            <a:extLst>
              <a:ext uri="{FF2B5EF4-FFF2-40B4-BE49-F238E27FC236}">
                <a16:creationId xmlns:a16="http://schemas.microsoft.com/office/drawing/2014/main" id="{1EAE66D7-E983-C4C7-C2F0-63EAB046658C}"/>
              </a:ext>
            </a:extLst>
          </p:cNvPr>
          <p:cNvSpPr/>
          <p:nvPr/>
        </p:nvSpPr>
        <p:spPr>
          <a:xfrm>
            <a:off x="8781540" y="1886520"/>
            <a:ext cx="2452267" cy="2452267"/>
          </a:xfrm>
          <a:prstGeom prst="star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62" name="Star: 7 Points 61">
            <a:extLst>
              <a:ext uri="{FF2B5EF4-FFF2-40B4-BE49-F238E27FC236}">
                <a16:creationId xmlns:a16="http://schemas.microsoft.com/office/drawing/2014/main" id="{491B42AE-E909-68F6-EB56-3E7DBEC1F772}"/>
              </a:ext>
            </a:extLst>
          </p:cNvPr>
          <p:cNvSpPr/>
          <p:nvPr/>
        </p:nvSpPr>
        <p:spPr>
          <a:xfrm>
            <a:off x="4196308" y="3076226"/>
            <a:ext cx="2452267" cy="2452267"/>
          </a:xfrm>
          <a:prstGeom prst="star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 name="Title 1">
            <a:extLst>
              <a:ext uri="{FF2B5EF4-FFF2-40B4-BE49-F238E27FC236}">
                <a16:creationId xmlns:a16="http://schemas.microsoft.com/office/drawing/2014/main" id="{9BE0BE10-F6D8-2FB7-DDFE-335CC331170D}"/>
              </a:ext>
            </a:extLst>
          </p:cNvPr>
          <p:cNvSpPr>
            <a:spLocks noGrp="1"/>
          </p:cNvSpPr>
          <p:nvPr>
            <p:ph type="title"/>
          </p:nvPr>
        </p:nvSpPr>
        <p:spPr/>
        <p:txBody>
          <a:bodyPr/>
          <a:lstStyle/>
          <a:p>
            <a:r>
              <a:rPr lang="es-ES_tradnl"/>
              <a:t>Plan de caso centrado en las fortalezas</a:t>
            </a:r>
          </a:p>
        </p:txBody>
      </p:sp>
      <p:sp>
        <p:nvSpPr>
          <p:cNvPr id="7" name="TextBox 6">
            <a:extLst>
              <a:ext uri="{FF2B5EF4-FFF2-40B4-BE49-F238E27FC236}">
                <a16:creationId xmlns:a16="http://schemas.microsoft.com/office/drawing/2014/main" id="{675F113B-708D-55FC-4EF1-865B9FABBCEF}"/>
              </a:ext>
            </a:extLst>
          </p:cNvPr>
          <p:cNvSpPr txBox="1"/>
          <p:nvPr/>
        </p:nvSpPr>
        <p:spPr>
          <a:xfrm>
            <a:off x="654160" y="2351659"/>
            <a:ext cx="3455852" cy="2677656"/>
          </a:xfrm>
          <a:prstGeom prst="rect">
            <a:avLst/>
          </a:prstGeom>
          <a:noFill/>
        </p:spPr>
        <p:txBody>
          <a:bodyPr wrap="square" lIns="91440" tIns="45720" rIns="91440" bIns="45720" rtlCol="0" anchor="t">
            <a:spAutoFit/>
          </a:bodyPr>
          <a:lstStyle/>
          <a:p>
            <a:r>
              <a:rPr lang="es-ES_tradnl" sz="2400">
                <a:latin typeface="Arial" panose="020B0604020202020204" pitchFamily="34" charset="0"/>
                <a:cs typeface="Arial" panose="020B0604020202020204" pitchFamily="34" charset="0"/>
              </a:rPr>
              <a:t>El plan de caso debe reforzar la resiliencia y partir de los </a:t>
            </a:r>
            <a:r>
              <a:rPr lang="es-ES_tradnl" sz="2400" b="1">
                <a:latin typeface="Arial" panose="020B0604020202020204" pitchFamily="34" charset="0"/>
                <a:cs typeface="Arial" panose="020B0604020202020204" pitchFamily="34" charset="0"/>
              </a:rPr>
              <a:t>factores de protección (fortalezas) identificados </a:t>
            </a:r>
            <a:r>
              <a:rPr lang="es-ES_tradnl" sz="2400">
                <a:latin typeface="Arial" panose="020B0604020202020204" pitchFamily="34" charset="0"/>
                <a:cs typeface="Arial" panose="020B0604020202020204" pitchFamily="34" charset="0"/>
              </a:rPr>
              <a:t>durante la evaluación</a:t>
            </a:r>
          </a:p>
        </p:txBody>
      </p:sp>
      <p:grpSp>
        <p:nvGrpSpPr>
          <p:cNvPr id="61" name="Group 60">
            <a:extLst>
              <a:ext uri="{FF2B5EF4-FFF2-40B4-BE49-F238E27FC236}">
                <a16:creationId xmlns:a16="http://schemas.microsoft.com/office/drawing/2014/main" id="{CC3594D6-8789-30DE-27AA-C59127489D9B}"/>
              </a:ext>
            </a:extLst>
          </p:cNvPr>
          <p:cNvGrpSpPr/>
          <p:nvPr/>
        </p:nvGrpSpPr>
        <p:grpSpPr>
          <a:xfrm>
            <a:off x="4817010" y="2434087"/>
            <a:ext cx="5678814" cy="2504046"/>
            <a:chOff x="2672861" y="2487991"/>
            <a:chExt cx="7150617" cy="3153031"/>
          </a:xfrm>
        </p:grpSpPr>
        <p:sp>
          <p:nvSpPr>
            <p:cNvPr id="3" name="Rectangle: Rounded Corners 2">
              <a:extLst>
                <a:ext uri="{FF2B5EF4-FFF2-40B4-BE49-F238E27FC236}">
                  <a16:creationId xmlns:a16="http://schemas.microsoft.com/office/drawing/2014/main" id="{FDB1A845-4B9B-E081-9C63-B99F0E6C9CDB}"/>
                </a:ext>
              </a:extLst>
            </p:cNvPr>
            <p:cNvSpPr/>
            <p:nvPr/>
          </p:nvSpPr>
          <p:spPr>
            <a:xfrm>
              <a:off x="2672861" y="2487991"/>
              <a:ext cx="7150617" cy="188513"/>
            </a:xfrm>
            <a:prstGeom prst="roundRect">
              <a:avLst/>
            </a:prstGeom>
            <a:solidFill>
              <a:schemeClr val="accent6">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400">
                <a:solidFill>
                  <a:schemeClr val="bg1"/>
                </a:solidFill>
                <a:latin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83407BFA-1B5A-1BA7-6E0A-DBD018653501}"/>
                </a:ext>
              </a:extLst>
            </p:cNvPr>
            <p:cNvGrpSpPr/>
            <p:nvPr/>
          </p:nvGrpSpPr>
          <p:grpSpPr>
            <a:xfrm>
              <a:off x="5317354" y="2875143"/>
              <a:ext cx="1867715" cy="2765879"/>
              <a:chOff x="6542377" y="3389788"/>
              <a:chExt cx="1867715" cy="2765879"/>
            </a:xfrm>
            <a:solidFill>
              <a:schemeClr val="accent6">
                <a:lumMod val="60000"/>
                <a:lumOff val="40000"/>
              </a:schemeClr>
            </a:solidFill>
          </p:grpSpPr>
          <p:grpSp>
            <p:nvGrpSpPr>
              <p:cNvPr id="6" name="Group 5">
                <a:extLst>
                  <a:ext uri="{FF2B5EF4-FFF2-40B4-BE49-F238E27FC236}">
                    <a16:creationId xmlns:a16="http://schemas.microsoft.com/office/drawing/2014/main" id="{D54C10C6-D554-A6A2-0FDA-4482BC2742B7}"/>
                  </a:ext>
                </a:extLst>
              </p:cNvPr>
              <p:cNvGrpSpPr/>
              <p:nvPr/>
            </p:nvGrpSpPr>
            <p:grpSpPr>
              <a:xfrm>
                <a:off x="6542377" y="3389788"/>
                <a:ext cx="1867715" cy="2765879"/>
                <a:chOff x="6275864" y="3222632"/>
                <a:chExt cx="2080765" cy="3081378"/>
              </a:xfrm>
              <a:grpFill/>
            </p:grpSpPr>
            <p:sp>
              <p:nvSpPr>
                <p:cNvPr id="9" name="Oval 8">
                  <a:extLst>
                    <a:ext uri="{FF2B5EF4-FFF2-40B4-BE49-F238E27FC236}">
                      <a16:creationId xmlns:a16="http://schemas.microsoft.com/office/drawing/2014/main" id="{780C080D-7772-62B9-EE5F-1DA295412367}"/>
                    </a:ext>
                  </a:extLst>
                </p:cNvPr>
                <p:cNvSpPr/>
                <p:nvPr/>
              </p:nvSpPr>
              <p:spPr>
                <a:xfrm>
                  <a:off x="6879614" y="3222632"/>
                  <a:ext cx="868194" cy="8681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9431F506-D4BD-8EA6-801E-921679E6E239}"/>
                    </a:ext>
                  </a:extLst>
                </p:cNvPr>
                <p:cNvGrpSpPr/>
                <p:nvPr/>
              </p:nvGrpSpPr>
              <p:grpSpPr>
                <a:xfrm>
                  <a:off x="6275864" y="3233777"/>
                  <a:ext cx="2080765" cy="3070233"/>
                  <a:chOff x="6131774" y="3095705"/>
                  <a:chExt cx="2342385" cy="3456261"/>
                </a:xfrm>
                <a:grpFill/>
              </p:grpSpPr>
              <p:sp>
                <p:nvSpPr>
                  <p:cNvPr id="11" name="Rectangle: Rounded Corners 10">
                    <a:extLst>
                      <a:ext uri="{FF2B5EF4-FFF2-40B4-BE49-F238E27FC236}">
                        <a16:creationId xmlns:a16="http://schemas.microsoft.com/office/drawing/2014/main" id="{50CA63A9-7AB3-2A91-66A0-0ADC97B41283}"/>
                      </a:ext>
                    </a:extLst>
                  </p:cNvPr>
                  <p:cNvSpPr/>
                  <p:nvPr/>
                </p:nvSpPr>
                <p:spPr>
                  <a:xfrm>
                    <a:off x="6837950" y="4251503"/>
                    <a:ext cx="906678" cy="1189003"/>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2" name="Rectangle: Rounded Corners 11">
                    <a:extLst>
                      <a:ext uri="{FF2B5EF4-FFF2-40B4-BE49-F238E27FC236}">
                        <a16:creationId xmlns:a16="http://schemas.microsoft.com/office/drawing/2014/main" id="{4F74737F-E655-9214-AC25-212707438BFC}"/>
                      </a:ext>
                    </a:extLst>
                  </p:cNvPr>
                  <p:cNvSpPr/>
                  <p:nvPr/>
                </p:nvSpPr>
                <p:spPr>
                  <a:xfrm rot="2358309">
                    <a:off x="6683264" y="4857233"/>
                    <a:ext cx="417071" cy="11493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6" name="Rectangle: Rounded Corners 15">
                    <a:extLst>
                      <a:ext uri="{FF2B5EF4-FFF2-40B4-BE49-F238E27FC236}">
                        <a16:creationId xmlns:a16="http://schemas.microsoft.com/office/drawing/2014/main" id="{ED978D67-A0B4-2574-C77E-CAD727A775DF}"/>
                      </a:ext>
                    </a:extLst>
                  </p:cNvPr>
                  <p:cNvSpPr/>
                  <p:nvPr/>
                </p:nvSpPr>
                <p:spPr>
                  <a:xfrm rot="9538565">
                    <a:off x="7532715" y="5053814"/>
                    <a:ext cx="403525" cy="149815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7" name="Rectangle: Rounded Corners 16">
                    <a:extLst>
                      <a:ext uri="{FF2B5EF4-FFF2-40B4-BE49-F238E27FC236}">
                        <a16:creationId xmlns:a16="http://schemas.microsoft.com/office/drawing/2014/main" id="{BCB4200E-D09D-FB8B-E9D1-F65E889B2BA4}"/>
                      </a:ext>
                    </a:extLst>
                  </p:cNvPr>
                  <p:cNvSpPr/>
                  <p:nvPr/>
                </p:nvSpPr>
                <p:spPr>
                  <a:xfrm rot="10441727">
                    <a:off x="6466525" y="5566826"/>
                    <a:ext cx="412721" cy="9660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9" name="Rectangle: Rounded Corners 18">
                    <a:extLst>
                      <a:ext uri="{FF2B5EF4-FFF2-40B4-BE49-F238E27FC236}">
                        <a16:creationId xmlns:a16="http://schemas.microsoft.com/office/drawing/2014/main" id="{47597974-CF96-E602-C74E-69E0185ED3DA}"/>
                      </a:ext>
                    </a:extLst>
                  </p:cNvPr>
                  <p:cNvSpPr/>
                  <p:nvPr/>
                </p:nvSpPr>
                <p:spPr>
                  <a:xfrm rot="21202754">
                    <a:off x="7927941" y="3095705"/>
                    <a:ext cx="389349" cy="9705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0" name="Rectangle: Rounded Corners 19">
                    <a:extLst>
                      <a:ext uri="{FF2B5EF4-FFF2-40B4-BE49-F238E27FC236}">
                        <a16:creationId xmlns:a16="http://schemas.microsoft.com/office/drawing/2014/main" id="{92428774-FD2A-F6F3-1F12-FE23C618ECEC}"/>
                      </a:ext>
                    </a:extLst>
                  </p:cNvPr>
                  <p:cNvSpPr/>
                  <p:nvPr/>
                </p:nvSpPr>
                <p:spPr>
                  <a:xfrm rot="2846291">
                    <a:off x="7655283" y="3612100"/>
                    <a:ext cx="417128" cy="12206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1" name="Rectangle: Rounded Corners 20">
                    <a:extLst>
                      <a:ext uri="{FF2B5EF4-FFF2-40B4-BE49-F238E27FC236}">
                        <a16:creationId xmlns:a16="http://schemas.microsoft.com/office/drawing/2014/main" id="{0F87F834-A168-5837-BF6F-B17A52253A25}"/>
                      </a:ext>
                    </a:extLst>
                  </p:cNvPr>
                  <p:cNvSpPr/>
                  <p:nvPr/>
                </p:nvSpPr>
                <p:spPr>
                  <a:xfrm rot="7497251">
                    <a:off x="6458770" y="3665817"/>
                    <a:ext cx="418716" cy="107270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2" name="Rectangle: Rounded Corners 21">
                    <a:extLst>
                      <a:ext uri="{FF2B5EF4-FFF2-40B4-BE49-F238E27FC236}">
                        <a16:creationId xmlns:a16="http://schemas.microsoft.com/office/drawing/2014/main" id="{4451228B-E9D9-03B9-7F19-1DF5B20B352F}"/>
                      </a:ext>
                    </a:extLst>
                  </p:cNvPr>
                  <p:cNvSpPr/>
                  <p:nvPr/>
                </p:nvSpPr>
                <p:spPr>
                  <a:xfrm rot="461185">
                    <a:off x="6232794" y="3158218"/>
                    <a:ext cx="397535" cy="102195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grpSp>
          <p:pic>
            <p:nvPicPr>
              <p:cNvPr id="8" name="Graphic 7" descr="Water with solid fill">
                <a:extLst>
                  <a:ext uri="{FF2B5EF4-FFF2-40B4-BE49-F238E27FC236}">
                    <a16:creationId xmlns:a16="http://schemas.microsoft.com/office/drawing/2014/main" id="{5FBEF398-6947-F528-F023-69B41DB36C5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28170" y="3530974"/>
                <a:ext cx="200226" cy="200226"/>
              </a:xfrm>
              <a:prstGeom prst="rect">
                <a:avLst/>
              </a:prstGeom>
            </p:spPr>
          </p:pic>
        </p:grpSp>
        <p:grpSp>
          <p:nvGrpSpPr>
            <p:cNvPr id="23" name="Group 22">
              <a:extLst>
                <a:ext uri="{FF2B5EF4-FFF2-40B4-BE49-F238E27FC236}">
                  <a16:creationId xmlns:a16="http://schemas.microsoft.com/office/drawing/2014/main" id="{78406631-848D-2DDE-6154-9289E5F1E0F0}"/>
                </a:ext>
              </a:extLst>
            </p:cNvPr>
            <p:cNvGrpSpPr/>
            <p:nvPr/>
          </p:nvGrpSpPr>
          <p:grpSpPr>
            <a:xfrm>
              <a:off x="2795194" y="3035425"/>
              <a:ext cx="2178464" cy="1001631"/>
              <a:chOff x="5182484" y="4377092"/>
              <a:chExt cx="2934260" cy="1349137"/>
            </a:xfrm>
          </p:grpSpPr>
          <p:grpSp>
            <p:nvGrpSpPr>
              <p:cNvPr id="24" name="Group 23">
                <a:extLst>
                  <a:ext uri="{FF2B5EF4-FFF2-40B4-BE49-F238E27FC236}">
                    <a16:creationId xmlns:a16="http://schemas.microsoft.com/office/drawing/2014/main" id="{C8BA9933-18BF-67FC-72AB-6E586E1453F1}"/>
                  </a:ext>
                </a:extLst>
              </p:cNvPr>
              <p:cNvGrpSpPr/>
              <p:nvPr/>
            </p:nvGrpSpPr>
            <p:grpSpPr>
              <a:xfrm>
                <a:off x="5182484" y="4377092"/>
                <a:ext cx="2934260" cy="1349137"/>
                <a:chOff x="2799225" y="1528989"/>
                <a:chExt cx="4843224" cy="991572"/>
              </a:xfrm>
              <a:solidFill>
                <a:schemeClr val="accent5"/>
              </a:solidFill>
            </p:grpSpPr>
            <p:sp>
              <p:nvSpPr>
                <p:cNvPr id="26" name="Rectangle 25">
                  <a:extLst>
                    <a:ext uri="{FF2B5EF4-FFF2-40B4-BE49-F238E27FC236}">
                      <a16:creationId xmlns:a16="http://schemas.microsoft.com/office/drawing/2014/main" id="{524BCBBC-2251-686A-6342-30A88F76B96F}"/>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solidFill>
                      <a:schemeClr val="tx1"/>
                    </a:solidFill>
                  </a:endParaRPr>
                </a:p>
              </p:txBody>
            </p:sp>
            <p:sp>
              <p:nvSpPr>
                <p:cNvPr id="27" name="Parallelogram 26">
                  <a:extLst>
                    <a:ext uri="{FF2B5EF4-FFF2-40B4-BE49-F238E27FC236}">
                      <a16:creationId xmlns:a16="http://schemas.microsoft.com/office/drawing/2014/main" id="{AEE793EF-CE1F-7810-EC86-DD02C44907C5}"/>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28" name="Parallelogram 27">
                  <a:extLst>
                    <a:ext uri="{FF2B5EF4-FFF2-40B4-BE49-F238E27FC236}">
                      <a16:creationId xmlns:a16="http://schemas.microsoft.com/office/drawing/2014/main" id="{05BF44F1-5AE4-594C-7BEC-7EDF525F4ECA}"/>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sp>
            <p:nvSpPr>
              <p:cNvPr id="25" name="TextBox 24">
                <a:extLst>
                  <a:ext uri="{FF2B5EF4-FFF2-40B4-BE49-F238E27FC236}">
                    <a16:creationId xmlns:a16="http://schemas.microsoft.com/office/drawing/2014/main" id="{7D8C9EBB-FBE8-E18A-E7C2-9D315274FE45}"/>
                  </a:ext>
                </a:extLst>
              </p:cNvPr>
              <p:cNvSpPr txBox="1"/>
              <p:nvPr/>
            </p:nvSpPr>
            <p:spPr>
              <a:xfrm>
                <a:off x="5350144" y="4918848"/>
                <a:ext cx="2005011" cy="522000"/>
              </a:xfrm>
              <a:prstGeom prst="rect">
                <a:avLst/>
              </a:prstGeom>
              <a:noFill/>
            </p:spPr>
            <p:txBody>
              <a:bodyPr wrap="square" rtlCol="0">
                <a:spAutoFit/>
              </a:bodyPr>
              <a:lstStyle/>
              <a:p>
                <a:pPr algn="ctr"/>
                <a:r>
                  <a:rPr lang="es-ES_tradnl" sz="1400" b="1">
                    <a:solidFill>
                      <a:schemeClr val="bg1"/>
                    </a:solidFill>
                    <a:latin typeface="Arial" panose="020B0604020202020204" pitchFamily="34" charset="0"/>
                    <a:cs typeface="Arial" panose="020B0604020202020204" pitchFamily="34" charset="0"/>
                  </a:rPr>
                  <a:t>Fortalezas</a:t>
                </a:r>
              </a:p>
            </p:txBody>
          </p:sp>
        </p:grpSp>
        <p:grpSp>
          <p:nvGrpSpPr>
            <p:cNvPr id="29" name="Group 28">
              <a:extLst>
                <a:ext uri="{FF2B5EF4-FFF2-40B4-BE49-F238E27FC236}">
                  <a16:creationId xmlns:a16="http://schemas.microsoft.com/office/drawing/2014/main" id="{9977E3A7-9908-847A-439D-7C40C1150760}"/>
                </a:ext>
              </a:extLst>
            </p:cNvPr>
            <p:cNvGrpSpPr/>
            <p:nvPr/>
          </p:nvGrpSpPr>
          <p:grpSpPr>
            <a:xfrm>
              <a:off x="7493602" y="3012698"/>
              <a:ext cx="2178464" cy="1001631"/>
              <a:chOff x="8583849" y="4353499"/>
              <a:chExt cx="2934260" cy="1349137"/>
            </a:xfrm>
          </p:grpSpPr>
          <p:grpSp>
            <p:nvGrpSpPr>
              <p:cNvPr id="30" name="Group 29">
                <a:extLst>
                  <a:ext uri="{FF2B5EF4-FFF2-40B4-BE49-F238E27FC236}">
                    <a16:creationId xmlns:a16="http://schemas.microsoft.com/office/drawing/2014/main" id="{34FBA8AB-837B-B3B7-8486-997D05163822}"/>
                  </a:ext>
                </a:extLst>
              </p:cNvPr>
              <p:cNvGrpSpPr/>
              <p:nvPr/>
            </p:nvGrpSpPr>
            <p:grpSpPr>
              <a:xfrm>
                <a:off x="8583849" y="4353499"/>
                <a:ext cx="2934260" cy="1349137"/>
                <a:chOff x="2799225" y="1528989"/>
                <a:chExt cx="4843224" cy="991572"/>
              </a:xfrm>
              <a:solidFill>
                <a:schemeClr val="accent3"/>
              </a:solidFill>
            </p:grpSpPr>
            <p:sp>
              <p:nvSpPr>
                <p:cNvPr id="33" name="Rectangle 32">
                  <a:extLst>
                    <a:ext uri="{FF2B5EF4-FFF2-40B4-BE49-F238E27FC236}">
                      <a16:creationId xmlns:a16="http://schemas.microsoft.com/office/drawing/2014/main" id="{00E496B4-7DDB-9569-BFF7-ED2E0E5CE3E3}"/>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solidFill>
                      <a:schemeClr val="tx1"/>
                    </a:solidFill>
                  </a:endParaRPr>
                </a:p>
              </p:txBody>
            </p:sp>
            <p:sp>
              <p:nvSpPr>
                <p:cNvPr id="34" name="Parallelogram 33">
                  <a:extLst>
                    <a:ext uri="{FF2B5EF4-FFF2-40B4-BE49-F238E27FC236}">
                      <a16:creationId xmlns:a16="http://schemas.microsoft.com/office/drawing/2014/main" id="{89205F63-03E4-0714-E65F-6F025984DD21}"/>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35" name="Parallelogram 34">
                  <a:extLst>
                    <a:ext uri="{FF2B5EF4-FFF2-40B4-BE49-F238E27FC236}">
                      <a16:creationId xmlns:a16="http://schemas.microsoft.com/office/drawing/2014/main" id="{499AEE49-F1C4-DD73-7C67-86462B4FD7A8}"/>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sp>
            <p:nvSpPr>
              <p:cNvPr id="31" name="TextBox 30">
                <a:extLst>
                  <a:ext uri="{FF2B5EF4-FFF2-40B4-BE49-F238E27FC236}">
                    <a16:creationId xmlns:a16="http://schemas.microsoft.com/office/drawing/2014/main" id="{AF9E1D6A-3E7C-AF38-970C-4491B50DEAA2}"/>
                  </a:ext>
                </a:extLst>
              </p:cNvPr>
              <p:cNvSpPr txBox="1"/>
              <p:nvPr/>
            </p:nvSpPr>
            <p:spPr>
              <a:xfrm>
                <a:off x="8787366" y="4695336"/>
                <a:ext cx="2005011" cy="887399"/>
              </a:xfrm>
              <a:prstGeom prst="rect">
                <a:avLst/>
              </a:prstGeom>
              <a:noFill/>
            </p:spPr>
            <p:txBody>
              <a:bodyPr wrap="square" rtlCol="0" anchor="ctr">
                <a:spAutoFit/>
              </a:bodyPr>
              <a:lstStyle/>
              <a:p>
                <a:pPr algn="ctr"/>
                <a:r>
                  <a:rPr lang="es-ES_tradnl" sz="1400" b="1">
                    <a:solidFill>
                      <a:schemeClr val="bg1"/>
                    </a:solidFill>
                    <a:latin typeface="Arial" panose="020B0604020202020204" pitchFamily="34" charset="0"/>
                    <a:cs typeface="Arial" panose="020B0604020202020204" pitchFamily="34" charset="0"/>
                  </a:rPr>
                  <a:t>Cuidados y apoyo</a:t>
                </a:r>
              </a:p>
            </p:txBody>
          </p:sp>
        </p:grpSp>
        <p:grpSp>
          <p:nvGrpSpPr>
            <p:cNvPr id="36" name="Group 35">
              <a:extLst>
                <a:ext uri="{FF2B5EF4-FFF2-40B4-BE49-F238E27FC236}">
                  <a16:creationId xmlns:a16="http://schemas.microsoft.com/office/drawing/2014/main" id="{D2AE2EC8-B41E-44BC-4748-CE102AA78FE2}"/>
                </a:ext>
              </a:extLst>
            </p:cNvPr>
            <p:cNvGrpSpPr/>
            <p:nvPr/>
          </p:nvGrpSpPr>
          <p:grpSpPr>
            <a:xfrm>
              <a:off x="2795194" y="4134235"/>
              <a:ext cx="2178464" cy="1001631"/>
              <a:chOff x="5182484" y="4377092"/>
              <a:chExt cx="2934260" cy="1349137"/>
            </a:xfrm>
          </p:grpSpPr>
          <p:grpSp>
            <p:nvGrpSpPr>
              <p:cNvPr id="37" name="Group 36">
                <a:extLst>
                  <a:ext uri="{FF2B5EF4-FFF2-40B4-BE49-F238E27FC236}">
                    <a16:creationId xmlns:a16="http://schemas.microsoft.com/office/drawing/2014/main" id="{19DC62F2-B138-800A-51EE-B5A5CFB089AB}"/>
                  </a:ext>
                </a:extLst>
              </p:cNvPr>
              <p:cNvGrpSpPr/>
              <p:nvPr/>
            </p:nvGrpSpPr>
            <p:grpSpPr>
              <a:xfrm>
                <a:off x="5182484" y="4377092"/>
                <a:ext cx="2934260" cy="1349137"/>
                <a:chOff x="2799225" y="1528989"/>
                <a:chExt cx="4843224" cy="991572"/>
              </a:xfrm>
              <a:solidFill>
                <a:schemeClr val="accent5"/>
              </a:solidFill>
            </p:grpSpPr>
            <p:sp>
              <p:nvSpPr>
                <p:cNvPr id="39" name="Rectangle 38">
                  <a:extLst>
                    <a:ext uri="{FF2B5EF4-FFF2-40B4-BE49-F238E27FC236}">
                      <a16:creationId xmlns:a16="http://schemas.microsoft.com/office/drawing/2014/main" id="{CF6293C1-06B4-CDAE-723C-A6E83BE0C450}"/>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solidFill>
                      <a:schemeClr val="tx1"/>
                    </a:solidFill>
                  </a:endParaRPr>
                </a:p>
              </p:txBody>
            </p:sp>
            <p:sp>
              <p:nvSpPr>
                <p:cNvPr id="40" name="Parallelogram 39">
                  <a:extLst>
                    <a:ext uri="{FF2B5EF4-FFF2-40B4-BE49-F238E27FC236}">
                      <a16:creationId xmlns:a16="http://schemas.microsoft.com/office/drawing/2014/main" id="{5BDA3F6F-EF73-7A47-CFBB-DE0355441952}"/>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41" name="Parallelogram 40">
                  <a:extLst>
                    <a:ext uri="{FF2B5EF4-FFF2-40B4-BE49-F238E27FC236}">
                      <a16:creationId xmlns:a16="http://schemas.microsoft.com/office/drawing/2014/main" id="{6B48728C-DDFE-98E4-12BC-017AAEA7475C}"/>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sp>
            <p:nvSpPr>
              <p:cNvPr id="38" name="TextBox 37">
                <a:extLst>
                  <a:ext uri="{FF2B5EF4-FFF2-40B4-BE49-F238E27FC236}">
                    <a16:creationId xmlns:a16="http://schemas.microsoft.com/office/drawing/2014/main" id="{9AD4523A-DEF8-C080-D142-742E0AE55215}"/>
                  </a:ext>
                </a:extLst>
              </p:cNvPr>
              <p:cNvSpPr txBox="1"/>
              <p:nvPr/>
            </p:nvSpPr>
            <p:spPr>
              <a:xfrm>
                <a:off x="5350144" y="4918848"/>
                <a:ext cx="2005011" cy="522000"/>
              </a:xfrm>
              <a:prstGeom prst="rect">
                <a:avLst/>
              </a:prstGeom>
              <a:noFill/>
            </p:spPr>
            <p:txBody>
              <a:bodyPr wrap="square" rtlCol="0">
                <a:spAutoFit/>
              </a:bodyPr>
              <a:lstStyle/>
              <a:p>
                <a:pPr algn="ctr"/>
                <a:r>
                  <a:rPr lang="es-ES_tradnl" sz="1400" b="1">
                    <a:solidFill>
                      <a:schemeClr val="bg1"/>
                    </a:solidFill>
                    <a:latin typeface="Arial" panose="020B0604020202020204" pitchFamily="34" charset="0"/>
                    <a:cs typeface="Arial" panose="020B0604020202020204" pitchFamily="34" charset="0"/>
                  </a:rPr>
                  <a:t>Fortalezas</a:t>
                </a:r>
              </a:p>
            </p:txBody>
          </p:sp>
        </p:grpSp>
        <p:grpSp>
          <p:nvGrpSpPr>
            <p:cNvPr id="42" name="Group 41">
              <a:extLst>
                <a:ext uri="{FF2B5EF4-FFF2-40B4-BE49-F238E27FC236}">
                  <a16:creationId xmlns:a16="http://schemas.microsoft.com/office/drawing/2014/main" id="{F29B816E-7F72-C5B8-A619-3AFFE9BFE19E}"/>
                </a:ext>
              </a:extLst>
            </p:cNvPr>
            <p:cNvGrpSpPr/>
            <p:nvPr/>
          </p:nvGrpSpPr>
          <p:grpSpPr>
            <a:xfrm>
              <a:off x="7493602" y="4125948"/>
              <a:ext cx="2178464" cy="1001631"/>
              <a:chOff x="8583849" y="4353499"/>
              <a:chExt cx="2934260" cy="1349137"/>
            </a:xfrm>
          </p:grpSpPr>
          <p:grpSp>
            <p:nvGrpSpPr>
              <p:cNvPr id="43" name="Group 42">
                <a:extLst>
                  <a:ext uri="{FF2B5EF4-FFF2-40B4-BE49-F238E27FC236}">
                    <a16:creationId xmlns:a16="http://schemas.microsoft.com/office/drawing/2014/main" id="{84FDE626-82BC-A7D0-0D2E-4AACE84F0EF0}"/>
                  </a:ext>
                </a:extLst>
              </p:cNvPr>
              <p:cNvGrpSpPr/>
              <p:nvPr/>
            </p:nvGrpSpPr>
            <p:grpSpPr>
              <a:xfrm>
                <a:off x="8583849" y="4353499"/>
                <a:ext cx="2934260" cy="1349137"/>
                <a:chOff x="2799225" y="1528989"/>
                <a:chExt cx="4843224" cy="991572"/>
              </a:xfrm>
              <a:solidFill>
                <a:schemeClr val="accent3"/>
              </a:solidFill>
            </p:grpSpPr>
            <p:sp>
              <p:nvSpPr>
                <p:cNvPr id="58" name="Rectangle 57">
                  <a:extLst>
                    <a:ext uri="{FF2B5EF4-FFF2-40B4-BE49-F238E27FC236}">
                      <a16:creationId xmlns:a16="http://schemas.microsoft.com/office/drawing/2014/main" id="{E67D38B4-A794-8A5D-7572-E6C71F8E02B5}"/>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solidFill>
                      <a:schemeClr val="tx1"/>
                    </a:solidFill>
                  </a:endParaRPr>
                </a:p>
              </p:txBody>
            </p:sp>
            <p:sp>
              <p:nvSpPr>
                <p:cNvPr id="59" name="Parallelogram 58">
                  <a:extLst>
                    <a:ext uri="{FF2B5EF4-FFF2-40B4-BE49-F238E27FC236}">
                      <a16:creationId xmlns:a16="http://schemas.microsoft.com/office/drawing/2014/main" id="{BC765AD5-C798-3DA1-FBAA-DA1CF1E66B95}"/>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60" name="Parallelogram 59">
                  <a:extLst>
                    <a:ext uri="{FF2B5EF4-FFF2-40B4-BE49-F238E27FC236}">
                      <a16:creationId xmlns:a16="http://schemas.microsoft.com/office/drawing/2014/main" id="{A06E9B0A-E595-F7F1-6C70-39AB655930FC}"/>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sp>
            <p:nvSpPr>
              <p:cNvPr id="57" name="TextBox 56">
                <a:extLst>
                  <a:ext uri="{FF2B5EF4-FFF2-40B4-BE49-F238E27FC236}">
                    <a16:creationId xmlns:a16="http://schemas.microsoft.com/office/drawing/2014/main" id="{E4ADEA6E-B7C6-86A7-F1EB-E279F8CFBC24}"/>
                  </a:ext>
                </a:extLst>
              </p:cNvPr>
              <p:cNvSpPr txBox="1"/>
              <p:nvPr/>
            </p:nvSpPr>
            <p:spPr>
              <a:xfrm>
                <a:off x="8787366" y="4636231"/>
                <a:ext cx="2005011" cy="887399"/>
              </a:xfrm>
              <a:prstGeom prst="rect">
                <a:avLst/>
              </a:prstGeom>
              <a:noFill/>
            </p:spPr>
            <p:txBody>
              <a:bodyPr wrap="square" rtlCol="0" anchor="ctr">
                <a:spAutoFit/>
              </a:bodyPr>
              <a:lstStyle/>
              <a:p>
                <a:pPr algn="ctr"/>
                <a:r>
                  <a:rPr lang="es-ES_tradnl" sz="1400" b="1">
                    <a:solidFill>
                      <a:schemeClr val="bg1"/>
                    </a:solidFill>
                    <a:latin typeface="Arial" panose="020B0604020202020204" pitchFamily="34" charset="0"/>
                    <a:cs typeface="Arial" panose="020B0604020202020204" pitchFamily="34" charset="0"/>
                  </a:rPr>
                  <a:t>Cuidados y apoyo</a:t>
                </a:r>
              </a:p>
            </p:txBody>
          </p:sp>
        </p:grpSp>
      </p:grpSp>
    </p:spTree>
    <p:extLst>
      <p:ext uri="{BB962C8B-B14F-4D97-AF65-F5344CB8AC3E}">
        <p14:creationId xmlns:p14="http://schemas.microsoft.com/office/powerpoint/2010/main" val="15135964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2DEF2-A15A-E816-D109-4081DAB0DFEE}"/>
              </a:ext>
            </a:extLst>
          </p:cNvPr>
          <p:cNvSpPr>
            <a:spLocks noGrp="1"/>
          </p:cNvSpPr>
          <p:nvPr>
            <p:ph type="title"/>
          </p:nvPr>
        </p:nvSpPr>
        <p:spPr>
          <a:xfrm>
            <a:off x="630970" y="112431"/>
            <a:ext cx="10515600" cy="868968"/>
          </a:xfrm>
        </p:spPr>
        <p:txBody>
          <a:bodyPr>
            <a:normAutofit/>
          </a:bodyPr>
          <a:lstStyle/>
          <a:p>
            <a:pPr algn="l"/>
            <a:r>
              <a:rPr lang="es-ES_tradnl" dirty="0"/>
              <a:t>Fortalezas, cuidados y apoyo en el caso de Amina</a:t>
            </a:r>
          </a:p>
        </p:txBody>
      </p:sp>
      <p:sp>
        <p:nvSpPr>
          <p:cNvPr id="99" name="Star: 7 Points 98">
            <a:extLst>
              <a:ext uri="{FF2B5EF4-FFF2-40B4-BE49-F238E27FC236}">
                <a16:creationId xmlns:a16="http://schemas.microsoft.com/office/drawing/2014/main" id="{EF654D0D-FEAA-BFA0-A581-D4F9239B2C58}"/>
              </a:ext>
            </a:extLst>
          </p:cNvPr>
          <p:cNvSpPr/>
          <p:nvPr/>
        </p:nvSpPr>
        <p:spPr>
          <a:xfrm>
            <a:off x="7389416" y="1839628"/>
            <a:ext cx="2660731" cy="2660731"/>
          </a:xfrm>
          <a:prstGeom prst="star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Star: 7 Points 99">
            <a:extLst>
              <a:ext uri="{FF2B5EF4-FFF2-40B4-BE49-F238E27FC236}">
                <a16:creationId xmlns:a16="http://schemas.microsoft.com/office/drawing/2014/main" id="{29DD84D3-44F9-3F0C-2DCF-D4C1FB2D96E9}"/>
              </a:ext>
            </a:extLst>
          </p:cNvPr>
          <p:cNvSpPr/>
          <p:nvPr/>
        </p:nvSpPr>
        <p:spPr>
          <a:xfrm>
            <a:off x="2414400" y="3130469"/>
            <a:ext cx="2660731" cy="2660731"/>
          </a:xfrm>
          <a:prstGeom prst="star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1" name="Group 100">
            <a:extLst>
              <a:ext uri="{FF2B5EF4-FFF2-40B4-BE49-F238E27FC236}">
                <a16:creationId xmlns:a16="http://schemas.microsoft.com/office/drawing/2014/main" id="{0DA165E0-B6AB-7F12-AC72-D11B32C053E3}"/>
              </a:ext>
            </a:extLst>
          </p:cNvPr>
          <p:cNvGrpSpPr/>
          <p:nvPr/>
        </p:nvGrpSpPr>
        <p:grpSpPr>
          <a:xfrm>
            <a:off x="3087867" y="2433743"/>
            <a:ext cx="6161562" cy="2716911"/>
            <a:chOff x="2672861" y="2487991"/>
            <a:chExt cx="7150617" cy="3153031"/>
          </a:xfrm>
        </p:grpSpPr>
        <p:sp>
          <p:nvSpPr>
            <p:cNvPr id="102" name="Rectangle: Rounded Corners 101">
              <a:extLst>
                <a:ext uri="{FF2B5EF4-FFF2-40B4-BE49-F238E27FC236}">
                  <a16:creationId xmlns:a16="http://schemas.microsoft.com/office/drawing/2014/main" id="{76BC6342-7DB9-FBB7-B346-85225F148741}"/>
                </a:ext>
              </a:extLst>
            </p:cNvPr>
            <p:cNvSpPr/>
            <p:nvPr/>
          </p:nvSpPr>
          <p:spPr>
            <a:xfrm>
              <a:off x="2672861" y="2487991"/>
              <a:ext cx="7150617" cy="188513"/>
            </a:xfrm>
            <a:prstGeom prst="roundRect">
              <a:avLst/>
            </a:prstGeom>
            <a:solidFill>
              <a:schemeClr val="accent6">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Arial" panose="020B0604020202020204" pitchFamily="34" charset="0"/>
                <a:cs typeface="Arial" panose="020B0604020202020204" pitchFamily="34" charset="0"/>
              </a:endParaRPr>
            </a:p>
          </p:txBody>
        </p:sp>
        <p:grpSp>
          <p:nvGrpSpPr>
            <p:cNvPr id="103" name="Group 102">
              <a:extLst>
                <a:ext uri="{FF2B5EF4-FFF2-40B4-BE49-F238E27FC236}">
                  <a16:creationId xmlns:a16="http://schemas.microsoft.com/office/drawing/2014/main" id="{A8C8D9FC-2F95-A1AD-5378-D513AF3ED853}"/>
                </a:ext>
              </a:extLst>
            </p:cNvPr>
            <p:cNvGrpSpPr/>
            <p:nvPr/>
          </p:nvGrpSpPr>
          <p:grpSpPr>
            <a:xfrm>
              <a:off x="5317354" y="2875143"/>
              <a:ext cx="1867715" cy="2765879"/>
              <a:chOff x="6542377" y="3389788"/>
              <a:chExt cx="1867715" cy="2765879"/>
            </a:xfrm>
            <a:solidFill>
              <a:schemeClr val="accent6">
                <a:lumMod val="60000"/>
                <a:lumOff val="40000"/>
              </a:schemeClr>
            </a:solidFill>
          </p:grpSpPr>
          <p:grpSp>
            <p:nvGrpSpPr>
              <p:cNvPr id="128" name="Group 127">
                <a:extLst>
                  <a:ext uri="{FF2B5EF4-FFF2-40B4-BE49-F238E27FC236}">
                    <a16:creationId xmlns:a16="http://schemas.microsoft.com/office/drawing/2014/main" id="{4C239306-286A-9B88-39D0-497AA5B40D6F}"/>
                  </a:ext>
                </a:extLst>
              </p:cNvPr>
              <p:cNvGrpSpPr/>
              <p:nvPr/>
            </p:nvGrpSpPr>
            <p:grpSpPr>
              <a:xfrm>
                <a:off x="6542377" y="3389788"/>
                <a:ext cx="1867715" cy="2765879"/>
                <a:chOff x="6275864" y="3222632"/>
                <a:chExt cx="2080765" cy="3081378"/>
              </a:xfrm>
              <a:grpFill/>
            </p:grpSpPr>
            <p:sp>
              <p:nvSpPr>
                <p:cNvPr id="130" name="Oval 129">
                  <a:extLst>
                    <a:ext uri="{FF2B5EF4-FFF2-40B4-BE49-F238E27FC236}">
                      <a16:creationId xmlns:a16="http://schemas.microsoft.com/office/drawing/2014/main" id="{06DDB78F-AEDC-E6DA-F8A9-87D71BD99B57}"/>
                    </a:ext>
                  </a:extLst>
                </p:cNvPr>
                <p:cNvSpPr/>
                <p:nvPr/>
              </p:nvSpPr>
              <p:spPr>
                <a:xfrm>
                  <a:off x="6879614" y="3222632"/>
                  <a:ext cx="868194" cy="8681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131" name="Group 130">
                  <a:extLst>
                    <a:ext uri="{FF2B5EF4-FFF2-40B4-BE49-F238E27FC236}">
                      <a16:creationId xmlns:a16="http://schemas.microsoft.com/office/drawing/2014/main" id="{A2744022-29AF-DEBF-8E80-9ADFDA94747C}"/>
                    </a:ext>
                  </a:extLst>
                </p:cNvPr>
                <p:cNvGrpSpPr/>
                <p:nvPr/>
              </p:nvGrpSpPr>
              <p:grpSpPr>
                <a:xfrm>
                  <a:off x="6275864" y="3233777"/>
                  <a:ext cx="2080765" cy="3070233"/>
                  <a:chOff x="6131774" y="3095705"/>
                  <a:chExt cx="2342385" cy="3456261"/>
                </a:xfrm>
                <a:grpFill/>
              </p:grpSpPr>
              <p:sp>
                <p:nvSpPr>
                  <p:cNvPr id="132" name="Rectangle: Rounded Corners 131">
                    <a:extLst>
                      <a:ext uri="{FF2B5EF4-FFF2-40B4-BE49-F238E27FC236}">
                        <a16:creationId xmlns:a16="http://schemas.microsoft.com/office/drawing/2014/main" id="{C5C1B598-1780-1BC7-5561-47D185CDF00D}"/>
                      </a:ext>
                    </a:extLst>
                  </p:cNvPr>
                  <p:cNvSpPr/>
                  <p:nvPr/>
                </p:nvSpPr>
                <p:spPr>
                  <a:xfrm>
                    <a:off x="6837950" y="4251503"/>
                    <a:ext cx="906678" cy="1189003"/>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33" name="Rectangle: Rounded Corners 132">
                    <a:extLst>
                      <a:ext uri="{FF2B5EF4-FFF2-40B4-BE49-F238E27FC236}">
                        <a16:creationId xmlns:a16="http://schemas.microsoft.com/office/drawing/2014/main" id="{E8678579-8E75-35D9-874B-16A0ADE04641}"/>
                      </a:ext>
                    </a:extLst>
                  </p:cNvPr>
                  <p:cNvSpPr/>
                  <p:nvPr/>
                </p:nvSpPr>
                <p:spPr>
                  <a:xfrm rot="2358309">
                    <a:off x="6683264" y="4857233"/>
                    <a:ext cx="417071" cy="11493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34" name="Rectangle: Rounded Corners 133">
                    <a:extLst>
                      <a:ext uri="{FF2B5EF4-FFF2-40B4-BE49-F238E27FC236}">
                        <a16:creationId xmlns:a16="http://schemas.microsoft.com/office/drawing/2014/main" id="{8D979EC1-5957-FFA2-E13B-449A4765C18A}"/>
                      </a:ext>
                    </a:extLst>
                  </p:cNvPr>
                  <p:cNvSpPr/>
                  <p:nvPr/>
                </p:nvSpPr>
                <p:spPr>
                  <a:xfrm rot="9538565">
                    <a:off x="7532715" y="5053814"/>
                    <a:ext cx="403525" cy="149815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35" name="Rectangle: Rounded Corners 134">
                    <a:extLst>
                      <a:ext uri="{FF2B5EF4-FFF2-40B4-BE49-F238E27FC236}">
                        <a16:creationId xmlns:a16="http://schemas.microsoft.com/office/drawing/2014/main" id="{339C16BD-F140-FD88-06E1-0D6DD0E277B5}"/>
                      </a:ext>
                    </a:extLst>
                  </p:cNvPr>
                  <p:cNvSpPr/>
                  <p:nvPr/>
                </p:nvSpPr>
                <p:spPr>
                  <a:xfrm rot="10441727">
                    <a:off x="6466525" y="5566826"/>
                    <a:ext cx="412721" cy="9660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36" name="Rectangle: Rounded Corners 135">
                    <a:extLst>
                      <a:ext uri="{FF2B5EF4-FFF2-40B4-BE49-F238E27FC236}">
                        <a16:creationId xmlns:a16="http://schemas.microsoft.com/office/drawing/2014/main" id="{ECFC3611-138E-D996-553F-061538168036}"/>
                      </a:ext>
                    </a:extLst>
                  </p:cNvPr>
                  <p:cNvSpPr/>
                  <p:nvPr/>
                </p:nvSpPr>
                <p:spPr>
                  <a:xfrm rot="21202754">
                    <a:off x="7927941" y="3095705"/>
                    <a:ext cx="389349" cy="9705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37" name="Rectangle: Rounded Corners 136">
                    <a:extLst>
                      <a:ext uri="{FF2B5EF4-FFF2-40B4-BE49-F238E27FC236}">
                        <a16:creationId xmlns:a16="http://schemas.microsoft.com/office/drawing/2014/main" id="{EFC09BFB-9179-C31A-6D4A-BB6F8AE09779}"/>
                      </a:ext>
                    </a:extLst>
                  </p:cNvPr>
                  <p:cNvSpPr/>
                  <p:nvPr/>
                </p:nvSpPr>
                <p:spPr>
                  <a:xfrm rot="2846291">
                    <a:off x="7655283" y="3612100"/>
                    <a:ext cx="417128" cy="12206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38" name="Rectangle: Rounded Corners 137">
                    <a:extLst>
                      <a:ext uri="{FF2B5EF4-FFF2-40B4-BE49-F238E27FC236}">
                        <a16:creationId xmlns:a16="http://schemas.microsoft.com/office/drawing/2014/main" id="{D57360BD-5799-1235-B7C7-854EE5033A59}"/>
                      </a:ext>
                    </a:extLst>
                  </p:cNvPr>
                  <p:cNvSpPr/>
                  <p:nvPr/>
                </p:nvSpPr>
                <p:spPr>
                  <a:xfrm rot="7497251">
                    <a:off x="6458770" y="3665817"/>
                    <a:ext cx="418716" cy="107270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39" name="Rectangle: Rounded Corners 138">
                    <a:extLst>
                      <a:ext uri="{FF2B5EF4-FFF2-40B4-BE49-F238E27FC236}">
                        <a16:creationId xmlns:a16="http://schemas.microsoft.com/office/drawing/2014/main" id="{E48A531C-6544-FCCC-E419-2DA5AF7EF159}"/>
                      </a:ext>
                    </a:extLst>
                  </p:cNvPr>
                  <p:cNvSpPr/>
                  <p:nvPr/>
                </p:nvSpPr>
                <p:spPr>
                  <a:xfrm rot="461185">
                    <a:off x="6232794" y="3158218"/>
                    <a:ext cx="397535" cy="102195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pic>
            <p:nvPicPr>
              <p:cNvPr id="129" name="Graphic 128" descr="Water with solid fill">
                <a:extLst>
                  <a:ext uri="{FF2B5EF4-FFF2-40B4-BE49-F238E27FC236}">
                    <a16:creationId xmlns:a16="http://schemas.microsoft.com/office/drawing/2014/main" id="{483BCD51-4CD4-1E66-CB0F-985312BE1EC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28170" y="3530974"/>
                <a:ext cx="200226" cy="200226"/>
              </a:xfrm>
              <a:prstGeom prst="rect">
                <a:avLst/>
              </a:prstGeom>
            </p:spPr>
          </p:pic>
        </p:grpSp>
        <p:grpSp>
          <p:nvGrpSpPr>
            <p:cNvPr id="123" name="Group 122">
              <a:extLst>
                <a:ext uri="{FF2B5EF4-FFF2-40B4-BE49-F238E27FC236}">
                  <a16:creationId xmlns:a16="http://schemas.microsoft.com/office/drawing/2014/main" id="{AAFC966F-49DB-7E11-B358-54E6B9727941}"/>
                </a:ext>
              </a:extLst>
            </p:cNvPr>
            <p:cNvGrpSpPr/>
            <p:nvPr/>
          </p:nvGrpSpPr>
          <p:grpSpPr>
            <a:xfrm>
              <a:off x="2795194" y="3035425"/>
              <a:ext cx="2178463" cy="1001631"/>
              <a:chOff x="2799225" y="1528989"/>
              <a:chExt cx="4843224" cy="991572"/>
            </a:xfrm>
            <a:solidFill>
              <a:schemeClr val="accent5"/>
            </a:solidFill>
          </p:grpSpPr>
          <p:sp>
            <p:nvSpPr>
              <p:cNvPr id="125" name="Rectangle 124">
                <a:extLst>
                  <a:ext uri="{FF2B5EF4-FFF2-40B4-BE49-F238E27FC236}">
                    <a16:creationId xmlns:a16="http://schemas.microsoft.com/office/drawing/2014/main" id="{57BC7924-B57E-C305-685E-9B46AC42B3E9}"/>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6" name="Parallelogram 125">
                <a:extLst>
                  <a:ext uri="{FF2B5EF4-FFF2-40B4-BE49-F238E27FC236}">
                    <a16:creationId xmlns:a16="http://schemas.microsoft.com/office/drawing/2014/main" id="{20F01083-F7E3-8F02-0A60-6AEBA44F040D}"/>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127" name="Parallelogram 126">
                <a:extLst>
                  <a:ext uri="{FF2B5EF4-FFF2-40B4-BE49-F238E27FC236}">
                    <a16:creationId xmlns:a16="http://schemas.microsoft.com/office/drawing/2014/main" id="{88C23CCD-AA7E-74B6-4997-95485BEE1FFF}"/>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grpSp>
        <p:grpSp>
          <p:nvGrpSpPr>
            <p:cNvPr id="118" name="Group 117">
              <a:extLst>
                <a:ext uri="{FF2B5EF4-FFF2-40B4-BE49-F238E27FC236}">
                  <a16:creationId xmlns:a16="http://schemas.microsoft.com/office/drawing/2014/main" id="{A03ADF54-0840-D1A0-8776-2BE33D8E5C21}"/>
                </a:ext>
              </a:extLst>
            </p:cNvPr>
            <p:cNvGrpSpPr/>
            <p:nvPr/>
          </p:nvGrpSpPr>
          <p:grpSpPr>
            <a:xfrm>
              <a:off x="7493601" y="3012698"/>
              <a:ext cx="2178463" cy="1001631"/>
              <a:chOff x="2799225" y="1528989"/>
              <a:chExt cx="4843224" cy="991572"/>
            </a:xfrm>
            <a:solidFill>
              <a:schemeClr val="accent3"/>
            </a:solidFill>
          </p:grpSpPr>
          <p:sp>
            <p:nvSpPr>
              <p:cNvPr id="120" name="Rectangle 119">
                <a:extLst>
                  <a:ext uri="{FF2B5EF4-FFF2-40B4-BE49-F238E27FC236}">
                    <a16:creationId xmlns:a16="http://schemas.microsoft.com/office/drawing/2014/main" id="{A44526A1-5A52-7F43-622D-4AB764115E06}"/>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1" name="Parallelogram 120">
                <a:extLst>
                  <a:ext uri="{FF2B5EF4-FFF2-40B4-BE49-F238E27FC236}">
                    <a16:creationId xmlns:a16="http://schemas.microsoft.com/office/drawing/2014/main" id="{D79FE06B-2B94-6E78-5298-6CBF39A0E00A}"/>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122" name="Parallelogram 121">
                <a:extLst>
                  <a:ext uri="{FF2B5EF4-FFF2-40B4-BE49-F238E27FC236}">
                    <a16:creationId xmlns:a16="http://schemas.microsoft.com/office/drawing/2014/main" id="{203A29B0-967E-86F0-2D94-D3B69A6A3B6C}"/>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grpSp>
        <p:grpSp>
          <p:nvGrpSpPr>
            <p:cNvPr id="113" name="Group 112">
              <a:extLst>
                <a:ext uri="{FF2B5EF4-FFF2-40B4-BE49-F238E27FC236}">
                  <a16:creationId xmlns:a16="http://schemas.microsoft.com/office/drawing/2014/main" id="{1232F155-B339-7AAC-9699-B2D808468926}"/>
                </a:ext>
              </a:extLst>
            </p:cNvPr>
            <p:cNvGrpSpPr/>
            <p:nvPr/>
          </p:nvGrpSpPr>
          <p:grpSpPr>
            <a:xfrm>
              <a:off x="2795194" y="4134235"/>
              <a:ext cx="2178463" cy="1001631"/>
              <a:chOff x="2799225" y="1528989"/>
              <a:chExt cx="4843224" cy="991572"/>
            </a:xfrm>
            <a:solidFill>
              <a:schemeClr val="accent5"/>
            </a:solidFill>
          </p:grpSpPr>
          <p:sp>
            <p:nvSpPr>
              <p:cNvPr id="115" name="Rectangle 114">
                <a:extLst>
                  <a:ext uri="{FF2B5EF4-FFF2-40B4-BE49-F238E27FC236}">
                    <a16:creationId xmlns:a16="http://schemas.microsoft.com/office/drawing/2014/main" id="{D9B61182-30D8-CE64-0FEE-D2B796B1082E}"/>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6" name="Parallelogram 115">
                <a:extLst>
                  <a:ext uri="{FF2B5EF4-FFF2-40B4-BE49-F238E27FC236}">
                    <a16:creationId xmlns:a16="http://schemas.microsoft.com/office/drawing/2014/main" id="{153FF1BC-752B-5F01-799A-82ABD6F32C4A}"/>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117" name="Parallelogram 116">
                <a:extLst>
                  <a:ext uri="{FF2B5EF4-FFF2-40B4-BE49-F238E27FC236}">
                    <a16:creationId xmlns:a16="http://schemas.microsoft.com/office/drawing/2014/main" id="{116627A9-7FC6-EFED-D7EE-8B818C0C20FA}"/>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grpSp>
        <p:grpSp>
          <p:nvGrpSpPr>
            <p:cNvPr id="108" name="Group 107">
              <a:extLst>
                <a:ext uri="{FF2B5EF4-FFF2-40B4-BE49-F238E27FC236}">
                  <a16:creationId xmlns:a16="http://schemas.microsoft.com/office/drawing/2014/main" id="{7D0EA494-5535-D2CC-5BF4-5F5E2EFA9C63}"/>
                </a:ext>
              </a:extLst>
            </p:cNvPr>
            <p:cNvGrpSpPr/>
            <p:nvPr/>
          </p:nvGrpSpPr>
          <p:grpSpPr>
            <a:xfrm>
              <a:off x="7493601" y="4125949"/>
              <a:ext cx="2178463" cy="1001631"/>
              <a:chOff x="2799225" y="1528989"/>
              <a:chExt cx="4843224" cy="991572"/>
            </a:xfrm>
            <a:solidFill>
              <a:schemeClr val="accent3"/>
            </a:solidFill>
          </p:grpSpPr>
          <p:sp>
            <p:nvSpPr>
              <p:cNvPr id="110" name="Rectangle 109">
                <a:extLst>
                  <a:ext uri="{FF2B5EF4-FFF2-40B4-BE49-F238E27FC236}">
                    <a16:creationId xmlns:a16="http://schemas.microsoft.com/office/drawing/2014/main" id="{75DEFE38-8E61-0A73-0913-38AAC9E1B6EC}"/>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1" name="Parallelogram 110">
                <a:extLst>
                  <a:ext uri="{FF2B5EF4-FFF2-40B4-BE49-F238E27FC236}">
                    <a16:creationId xmlns:a16="http://schemas.microsoft.com/office/drawing/2014/main" id="{3E887CF1-A90C-80BB-F719-583C8DAEFD67}"/>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sp>
            <p:nvSpPr>
              <p:cNvPr id="112" name="Parallelogram 111">
                <a:extLst>
                  <a:ext uri="{FF2B5EF4-FFF2-40B4-BE49-F238E27FC236}">
                    <a16:creationId xmlns:a16="http://schemas.microsoft.com/office/drawing/2014/main" id="{EA79D98A-3169-C757-45CF-3793D748987C}"/>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p>
            </p:txBody>
          </p:sp>
        </p:grpSp>
      </p:grpSp>
      <p:grpSp>
        <p:nvGrpSpPr>
          <p:cNvPr id="3" name="Group 2">
            <a:extLst>
              <a:ext uri="{FF2B5EF4-FFF2-40B4-BE49-F238E27FC236}">
                <a16:creationId xmlns:a16="http://schemas.microsoft.com/office/drawing/2014/main" id="{00BC84B7-5ED9-252B-108B-B85FF61F52FE}"/>
              </a:ext>
            </a:extLst>
          </p:cNvPr>
          <p:cNvGrpSpPr/>
          <p:nvPr/>
        </p:nvGrpSpPr>
        <p:grpSpPr>
          <a:xfrm>
            <a:off x="10228983" y="337468"/>
            <a:ext cx="1587872" cy="1368854"/>
            <a:chOff x="10228983" y="337468"/>
            <a:chExt cx="1587872" cy="1368854"/>
          </a:xfrm>
        </p:grpSpPr>
        <p:sp>
          <p:nvSpPr>
            <p:cNvPr id="4" name="Hexagon 3">
              <a:extLst>
                <a:ext uri="{FF2B5EF4-FFF2-40B4-BE49-F238E27FC236}">
                  <a16:creationId xmlns:a16="http://schemas.microsoft.com/office/drawing/2014/main" id="{16AE8863-2090-1327-C663-A2BE7B532BE5}"/>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F049DE8D-32A6-3014-E1DD-7505E6E8F6A5}"/>
                </a:ext>
              </a:extLst>
            </p:cNvPr>
            <p:cNvGrpSpPr/>
            <p:nvPr/>
          </p:nvGrpSpPr>
          <p:grpSpPr>
            <a:xfrm>
              <a:off x="10741851" y="707024"/>
              <a:ext cx="562136" cy="634675"/>
              <a:chOff x="760175" y="830141"/>
              <a:chExt cx="867619" cy="979580"/>
            </a:xfrm>
          </p:grpSpPr>
          <p:sp>
            <p:nvSpPr>
              <p:cNvPr id="6" name="Rectangle 5">
                <a:extLst>
                  <a:ext uri="{FF2B5EF4-FFF2-40B4-BE49-F238E27FC236}">
                    <a16:creationId xmlns:a16="http://schemas.microsoft.com/office/drawing/2014/main" id="{FF3B8BE9-EE92-A22A-F6B6-BA021A8C413A}"/>
                  </a:ext>
                </a:extLst>
              </p:cNvPr>
              <p:cNvSpPr/>
              <p:nvPr/>
            </p:nvSpPr>
            <p:spPr>
              <a:xfrm>
                <a:off x="864636" y="830141"/>
                <a:ext cx="763158" cy="9795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CA" sz="1600" b="1" dirty="0">
                    <a:solidFill>
                      <a:schemeClr val="accent3">
                        <a:lumMod val="50000"/>
                      </a:schemeClr>
                    </a:solidFill>
                    <a:latin typeface="Arial" panose="020B0604020202020204" pitchFamily="34" charset="0"/>
                    <a:cs typeface="Arial" panose="020B0604020202020204" pitchFamily="34" charset="0"/>
                  </a:rPr>
                  <a:t>108</a:t>
                </a:r>
              </a:p>
            </p:txBody>
          </p:sp>
          <p:sp>
            <p:nvSpPr>
              <p:cNvPr id="7" name="Rectangle 6">
                <a:extLst>
                  <a:ext uri="{FF2B5EF4-FFF2-40B4-BE49-F238E27FC236}">
                    <a16:creationId xmlns:a16="http://schemas.microsoft.com/office/drawing/2014/main" id="{B3BA1BEB-F806-EB2B-2F08-90BD6C03762F}"/>
                  </a:ext>
                </a:extLst>
              </p:cNvPr>
              <p:cNvSpPr/>
              <p:nvPr/>
            </p:nvSpPr>
            <p:spPr>
              <a:xfrm>
                <a:off x="760175" y="830143"/>
                <a:ext cx="149292" cy="97957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667274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90"/>
        <p:cNvGrpSpPr/>
        <p:nvPr/>
      </p:nvGrpSpPr>
      <p:grpSpPr>
        <a:xfrm>
          <a:off x="0" y="0"/>
          <a:ext cx="0" cy="0"/>
          <a:chOff x="0" y="0"/>
          <a:chExt cx="0" cy="0"/>
        </a:xfrm>
      </p:grpSpPr>
      <p:sp>
        <p:nvSpPr>
          <p:cNvPr id="2" name="Title 72">
            <a:extLst>
              <a:ext uri="{FF2B5EF4-FFF2-40B4-BE49-F238E27FC236}">
                <a16:creationId xmlns:a16="http://schemas.microsoft.com/office/drawing/2014/main" id="{6E850147-AD23-549C-E127-9695CE713AAD}"/>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_tradnl" sz="2400" b="1" dirty="0">
                <a:solidFill>
                  <a:schemeClr val="accent3">
                    <a:lumMod val="50000"/>
                  </a:schemeClr>
                </a:solidFill>
                <a:latin typeface="Garamond"/>
              </a:rPr>
              <a:t>SESIÓN 1</a:t>
            </a:r>
          </a:p>
          <a:p>
            <a:br>
              <a:rPr lang="es-ES_tradnl" b="1" dirty="0">
                <a:solidFill>
                  <a:schemeClr val="accent3">
                    <a:lumMod val="50000"/>
                  </a:schemeClr>
                </a:solidFill>
                <a:latin typeface="Garamond"/>
              </a:rPr>
            </a:br>
            <a:r>
              <a:rPr lang="es-ES_tradnl" sz="5400" b="1" dirty="0">
                <a:solidFill>
                  <a:schemeClr val="accent3">
                    <a:lumMod val="50000"/>
                  </a:schemeClr>
                </a:solidFill>
                <a:latin typeface="Garamond"/>
              </a:rPr>
              <a:t>Inicio del módulo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77426308-FC57-4621-A22C-EE55960FBD64}"/>
              </a:ext>
            </a:extLst>
          </p:cNvPr>
          <p:cNvSpPr>
            <a:spLocks noGrp="1"/>
          </p:cNvSpPr>
          <p:nvPr>
            <p:ph type="title"/>
          </p:nvPr>
        </p:nvSpPr>
        <p:spPr/>
        <p:txBody>
          <a:bodyPr/>
          <a:lstStyle/>
          <a:p>
            <a:r>
              <a:rPr lang="es-ES_tradnl"/>
              <a:t>Puntos clave de aprendizaje</a:t>
            </a:r>
          </a:p>
        </p:txBody>
      </p:sp>
      <p:sp>
        <p:nvSpPr>
          <p:cNvPr id="57" name="TextBox 56">
            <a:extLst>
              <a:ext uri="{FF2B5EF4-FFF2-40B4-BE49-F238E27FC236}">
                <a16:creationId xmlns:a16="http://schemas.microsoft.com/office/drawing/2014/main" id="{D62B3BE0-0F5B-4153-A0BA-E16ACFF0EE66}"/>
              </a:ext>
            </a:extLst>
          </p:cNvPr>
          <p:cNvSpPr txBox="1"/>
          <p:nvPr/>
        </p:nvSpPr>
        <p:spPr>
          <a:xfrm>
            <a:off x="6769857" y="3682897"/>
            <a:ext cx="3397323" cy="1938992"/>
          </a:xfrm>
          <a:prstGeom prst="rect">
            <a:avLst/>
          </a:prstGeom>
          <a:noFill/>
        </p:spPr>
        <p:txBody>
          <a:bodyPr wrap="square" lIns="91440" tIns="45720" rIns="91440" bIns="45720" anchor="t">
            <a:spAutoFit/>
          </a:bodyPr>
          <a:lstStyle/>
          <a:p>
            <a:pPr algn="ctr"/>
            <a:r>
              <a:rPr lang="es-ES_tradnl" sz="2400">
                <a:latin typeface="Arial" panose="020B0604020202020204" pitchFamily="34" charset="0"/>
                <a:cs typeface="Arial" panose="020B0604020202020204" pitchFamily="34" charset="0"/>
              </a:rPr>
              <a:t>El plan de caso debe basarse en las fortalezas, ser participativo y potenciar la autonomía</a:t>
            </a:r>
          </a:p>
        </p:txBody>
      </p:sp>
      <p:sp>
        <p:nvSpPr>
          <p:cNvPr id="59" name="TextBox 58">
            <a:extLst>
              <a:ext uri="{FF2B5EF4-FFF2-40B4-BE49-F238E27FC236}">
                <a16:creationId xmlns:a16="http://schemas.microsoft.com/office/drawing/2014/main" id="{71865365-E0D2-4F1C-94B2-26F808C53A89}"/>
              </a:ext>
            </a:extLst>
          </p:cNvPr>
          <p:cNvSpPr txBox="1"/>
          <p:nvPr/>
        </p:nvSpPr>
        <p:spPr>
          <a:xfrm>
            <a:off x="2082951" y="3682897"/>
            <a:ext cx="4013049" cy="2308324"/>
          </a:xfrm>
          <a:prstGeom prst="rect">
            <a:avLst/>
          </a:prstGeom>
          <a:noFill/>
        </p:spPr>
        <p:txBody>
          <a:bodyPr wrap="square" lIns="91440" tIns="45720" rIns="91440" bIns="45720" anchor="t">
            <a:spAutoFit/>
          </a:bodyPr>
          <a:lstStyle/>
          <a:p>
            <a:pPr algn="ctr"/>
            <a:r>
              <a:rPr lang="es-ES_tradnl" sz="2400">
                <a:latin typeface="Arial" panose="020B0604020202020204" pitchFamily="34" charset="0"/>
                <a:cs typeface="Arial" panose="020B0604020202020204" pitchFamily="34" charset="0"/>
              </a:rPr>
              <a:t>El/la menor, los padres, cuidadores o un adulto/a de confianza deben participar de manera activa en la formulación del plan de caso</a:t>
            </a:r>
          </a:p>
        </p:txBody>
      </p:sp>
      <p:sp>
        <p:nvSpPr>
          <p:cNvPr id="60" name="5-Point Star 5">
            <a:extLst>
              <a:ext uri="{FF2B5EF4-FFF2-40B4-BE49-F238E27FC236}">
                <a16:creationId xmlns:a16="http://schemas.microsoft.com/office/drawing/2014/main" id="{CA51DE7D-C4EB-4482-B9BD-8251CB38B67D}"/>
              </a:ext>
            </a:extLst>
          </p:cNvPr>
          <p:cNvSpPr/>
          <p:nvPr/>
        </p:nvSpPr>
        <p:spPr>
          <a:xfrm>
            <a:off x="3563696" y="2123544"/>
            <a:ext cx="1051560" cy="1051560"/>
          </a:xfrm>
          <a:prstGeom prst="star5">
            <a:avLst>
              <a:gd name="adj" fmla="val 28143"/>
              <a:gd name="hf" fmla="val 105146"/>
              <a:gd name="vf" fmla="val 11055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61" name="5-Point Star 5">
            <a:extLst>
              <a:ext uri="{FF2B5EF4-FFF2-40B4-BE49-F238E27FC236}">
                <a16:creationId xmlns:a16="http://schemas.microsoft.com/office/drawing/2014/main" id="{ABD8A883-982A-4318-B4F5-7858ABDA3C3D}"/>
              </a:ext>
            </a:extLst>
          </p:cNvPr>
          <p:cNvSpPr/>
          <p:nvPr/>
        </p:nvSpPr>
        <p:spPr>
          <a:xfrm>
            <a:off x="7942739" y="2123544"/>
            <a:ext cx="1051560" cy="1051560"/>
          </a:xfrm>
          <a:prstGeom prst="star5">
            <a:avLst>
              <a:gd name="adj" fmla="val 28143"/>
              <a:gd name="hf" fmla="val 105146"/>
              <a:gd name="vf" fmla="val 11055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50774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90"/>
        <p:cNvGrpSpPr/>
        <p:nvPr/>
      </p:nvGrpSpPr>
      <p:grpSpPr>
        <a:xfrm>
          <a:off x="0" y="0"/>
          <a:ext cx="0" cy="0"/>
          <a:chOff x="0" y="0"/>
          <a:chExt cx="0" cy="0"/>
        </a:xfrm>
      </p:grpSpPr>
      <p:sp>
        <p:nvSpPr>
          <p:cNvPr id="4" name="Title 72">
            <a:extLst>
              <a:ext uri="{FF2B5EF4-FFF2-40B4-BE49-F238E27FC236}">
                <a16:creationId xmlns:a16="http://schemas.microsoft.com/office/drawing/2014/main" id="{8D66E51C-1BAA-8FCC-D70C-E7C8C2D3A5FE}"/>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_tradnl" sz="2400" b="1" dirty="0">
                <a:solidFill>
                  <a:schemeClr val="accent3">
                    <a:lumMod val="50000"/>
                  </a:schemeClr>
                </a:solidFill>
                <a:latin typeface="Garamond"/>
              </a:rPr>
              <a:t>SESIÓN 3</a:t>
            </a:r>
          </a:p>
          <a:p>
            <a:br>
              <a:rPr lang="es-ES_tradnl" b="1" dirty="0">
                <a:solidFill>
                  <a:schemeClr val="accent3">
                    <a:lumMod val="50000"/>
                  </a:schemeClr>
                </a:solidFill>
                <a:latin typeface="Garamond"/>
              </a:rPr>
            </a:br>
            <a:r>
              <a:rPr lang="es-ES_tradnl" sz="5400" b="1" dirty="0">
                <a:solidFill>
                  <a:schemeClr val="accent3">
                    <a:lumMod val="50000"/>
                  </a:schemeClr>
                </a:solidFill>
                <a:latin typeface="Garamond"/>
              </a:rPr>
              <a:t>¿Cómo llevar a cabo una reunión para elaborar el plan de caso? </a:t>
            </a:r>
          </a:p>
        </p:txBody>
      </p:sp>
    </p:spTree>
    <p:extLst>
      <p:ext uri="{BB962C8B-B14F-4D97-AF65-F5344CB8AC3E}">
        <p14:creationId xmlns:p14="http://schemas.microsoft.com/office/powerpoint/2010/main" val="7430701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018DEDA9-988A-4F70-B2DE-A423BE94BAA4}"/>
              </a:ext>
            </a:extLst>
          </p:cNvPr>
          <p:cNvSpPr>
            <a:spLocks noGrp="1"/>
          </p:cNvSpPr>
          <p:nvPr>
            <p:ph type="title"/>
          </p:nvPr>
        </p:nvSpPr>
        <p:spPr/>
        <p:txBody>
          <a:bodyPr/>
          <a:lstStyle/>
          <a:p>
            <a:r>
              <a:rPr lang="es-ES_tradnl"/>
              <a:t>Reuniones para elaborar planes de caso </a:t>
            </a:r>
          </a:p>
        </p:txBody>
      </p:sp>
      <p:sp>
        <p:nvSpPr>
          <p:cNvPr id="21" name="TextBox 20">
            <a:extLst>
              <a:ext uri="{FF2B5EF4-FFF2-40B4-BE49-F238E27FC236}">
                <a16:creationId xmlns:a16="http://schemas.microsoft.com/office/drawing/2014/main" id="{81D55F6B-A36F-C11B-854E-3133AFA14EE0}"/>
              </a:ext>
            </a:extLst>
          </p:cNvPr>
          <p:cNvSpPr txBox="1"/>
          <p:nvPr/>
        </p:nvSpPr>
        <p:spPr>
          <a:xfrm>
            <a:off x="1076915" y="3271873"/>
            <a:ext cx="3613402" cy="2246769"/>
          </a:xfrm>
          <a:prstGeom prst="rect">
            <a:avLst/>
          </a:prstGeom>
          <a:noFill/>
        </p:spPr>
        <p:txBody>
          <a:bodyPr wrap="square" rtlCol="0">
            <a:spAutoFit/>
          </a:bodyPr>
          <a:lstStyle/>
          <a:p>
            <a:r>
              <a:rPr lang="es-ES_tradnl" sz="2000" b="1">
                <a:latin typeface="Arial" panose="020B0604020202020204" pitchFamily="34" charset="0"/>
                <a:cs typeface="Arial" panose="020B0604020202020204" pitchFamily="34" charset="0"/>
              </a:rPr>
              <a:t>PARTICIPANTES </a:t>
            </a:r>
          </a:p>
          <a:p>
            <a:pPr marL="342900" indent="-342900">
              <a:buFont typeface="Arial" panose="020B0604020202020204" pitchFamily="34" charset="0"/>
              <a:buChar char="•"/>
            </a:pPr>
            <a:r>
              <a:rPr lang="es-ES_tradnl" sz="2000">
                <a:latin typeface="Arial" panose="020B0604020202020204" pitchFamily="34" charset="0"/>
                <a:cs typeface="Arial" panose="020B0604020202020204" pitchFamily="34" charset="0"/>
              </a:rPr>
              <a:t>Niño, niña o adolescente</a:t>
            </a:r>
          </a:p>
          <a:p>
            <a:pPr marL="342900" indent="-342900">
              <a:buFont typeface="Arial" panose="020B0604020202020204" pitchFamily="34" charset="0"/>
              <a:buChar char="•"/>
            </a:pPr>
            <a:r>
              <a:rPr lang="es-ES_tradnl" sz="2000">
                <a:latin typeface="Arial" panose="020B0604020202020204" pitchFamily="34" charset="0"/>
                <a:cs typeface="Arial" panose="020B0604020202020204" pitchFamily="34" charset="0"/>
              </a:rPr>
              <a:t>Asistente social</a:t>
            </a:r>
          </a:p>
          <a:p>
            <a:pPr marL="342900" indent="-342900">
              <a:buFont typeface="Arial" panose="020B0604020202020204" pitchFamily="34" charset="0"/>
              <a:buChar char="•"/>
            </a:pPr>
            <a:r>
              <a:rPr lang="es-ES_tradnl" sz="2000">
                <a:latin typeface="Arial" panose="020B0604020202020204" pitchFamily="34" charset="0"/>
                <a:cs typeface="Arial" panose="020B0604020202020204" pitchFamily="34" charset="0"/>
              </a:rPr>
              <a:t>Padres y/o cuidadores y/o adultos/as de confianza</a:t>
            </a:r>
          </a:p>
          <a:p>
            <a:pPr marL="342900" indent="-342900">
              <a:buFont typeface="Arial" panose="020B0604020202020204" pitchFamily="34" charset="0"/>
              <a:buChar char="•"/>
            </a:pPr>
            <a:r>
              <a:rPr lang="es-ES_tradnl" sz="2000">
                <a:latin typeface="Arial" panose="020B0604020202020204" pitchFamily="34" charset="0"/>
                <a:cs typeface="Arial" panose="020B0604020202020204" pitchFamily="34" charset="0"/>
              </a:rPr>
              <a:t>Supervisor/a de gestión de casos</a:t>
            </a:r>
          </a:p>
        </p:txBody>
      </p:sp>
      <p:sp>
        <p:nvSpPr>
          <p:cNvPr id="22" name="TextBox 21">
            <a:extLst>
              <a:ext uri="{FF2B5EF4-FFF2-40B4-BE49-F238E27FC236}">
                <a16:creationId xmlns:a16="http://schemas.microsoft.com/office/drawing/2014/main" id="{3CF93732-BF24-8FD1-4C9D-650C2B9FF6E3}"/>
              </a:ext>
            </a:extLst>
          </p:cNvPr>
          <p:cNvSpPr txBox="1"/>
          <p:nvPr/>
        </p:nvSpPr>
        <p:spPr>
          <a:xfrm>
            <a:off x="5709138" y="3271873"/>
            <a:ext cx="5908431" cy="2554545"/>
          </a:xfrm>
          <a:prstGeom prst="rect">
            <a:avLst/>
          </a:prstGeom>
          <a:noFill/>
        </p:spPr>
        <p:txBody>
          <a:bodyPr wrap="square" rtlCol="0">
            <a:spAutoFit/>
          </a:bodyPr>
          <a:lstStyle/>
          <a:p>
            <a:r>
              <a:rPr lang="es-ES_tradnl" sz="2000" b="1">
                <a:latin typeface="Arial" panose="020B0604020202020204" pitchFamily="34" charset="0"/>
                <a:cs typeface="Arial" panose="020B0604020202020204" pitchFamily="34" charset="0"/>
              </a:rPr>
              <a:t>OBJETIVO DE LA REUNIÓN </a:t>
            </a:r>
          </a:p>
          <a:p>
            <a:pPr marL="342900" indent="-342900">
              <a:buFont typeface="Arial" panose="020B0604020202020204" pitchFamily="34" charset="0"/>
              <a:buChar char="•"/>
            </a:pPr>
            <a:r>
              <a:rPr lang="es-ES_tradnl" sz="2000">
                <a:latin typeface="Arial" panose="020B0604020202020204" pitchFamily="34" charset="0"/>
                <a:cs typeface="Arial" panose="020B0604020202020204" pitchFamily="34" charset="0"/>
              </a:rPr>
              <a:t>Garantizar un proceso participativo, dándole al menor la oportunidad de opinar y expresarse</a:t>
            </a:r>
          </a:p>
          <a:p>
            <a:pPr marL="342900" indent="-342900">
              <a:buFont typeface="Arial" panose="020B0604020202020204" pitchFamily="34" charset="0"/>
              <a:buChar char="•"/>
            </a:pPr>
            <a:r>
              <a:rPr lang="es-ES_tradnl" sz="2000">
                <a:latin typeface="Arial" panose="020B0604020202020204" pitchFamily="34" charset="0"/>
                <a:cs typeface="Arial" panose="020B0604020202020204" pitchFamily="34" charset="0"/>
              </a:rPr>
              <a:t>Compartir información que apoye la toma de decisiones</a:t>
            </a:r>
          </a:p>
          <a:p>
            <a:pPr marL="342900" indent="-342900">
              <a:buFont typeface="Arial" panose="020B0604020202020204" pitchFamily="34" charset="0"/>
              <a:buChar char="•"/>
            </a:pPr>
            <a:r>
              <a:rPr lang="es-ES_tradnl" sz="2000">
                <a:latin typeface="Arial" panose="020B0604020202020204" pitchFamily="34" charset="0"/>
                <a:cs typeface="Arial" panose="020B0604020202020204" pitchFamily="34" charset="0"/>
              </a:rPr>
              <a:t>Apoyar al menor y a los padres o cuidadores en la toma de decisiones que afectan sus vidas</a:t>
            </a:r>
          </a:p>
          <a:p>
            <a:pPr marL="342900" indent="-342900">
              <a:buFont typeface="Arial" panose="020B0604020202020204" pitchFamily="34" charset="0"/>
              <a:buChar char="•"/>
            </a:pPr>
            <a:r>
              <a:rPr lang="es-ES_tradnl" sz="2000">
                <a:latin typeface="Arial" panose="020B0604020202020204" pitchFamily="34" charset="0"/>
                <a:cs typeface="Arial" panose="020B0604020202020204" pitchFamily="34" charset="0"/>
              </a:rPr>
              <a:t>Llegar a un acuerdo juntos/as</a:t>
            </a:r>
          </a:p>
        </p:txBody>
      </p:sp>
      <p:grpSp>
        <p:nvGrpSpPr>
          <p:cNvPr id="23" name="Group 22">
            <a:extLst>
              <a:ext uri="{FF2B5EF4-FFF2-40B4-BE49-F238E27FC236}">
                <a16:creationId xmlns:a16="http://schemas.microsoft.com/office/drawing/2014/main" id="{DAFDE28E-A4F4-F4BC-2188-5B2B9E932F29}"/>
              </a:ext>
            </a:extLst>
          </p:cNvPr>
          <p:cNvGrpSpPr/>
          <p:nvPr/>
        </p:nvGrpSpPr>
        <p:grpSpPr>
          <a:xfrm>
            <a:off x="5709138" y="1613177"/>
            <a:ext cx="1447233" cy="1431019"/>
            <a:chOff x="6188118" y="2239789"/>
            <a:chExt cx="1676006" cy="1657229"/>
          </a:xfrm>
        </p:grpSpPr>
        <p:grpSp>
          <p:nvGrpSpPr>
            <p:cNvPr id="24" name="Group 23">
              <a:extLst>
                <a:ext uri="{FF2B5EF4-FFF2-40B4-BE49-F238E27FC236}">
                  <a16:creationId xmlns:a16="http://schemas.microsoft.com/office/drawing/2014/main" id="{3128206A-BB38-A1FE-B287-62DAAF717EE2}"/>
                </a:ext>
              </a:extLst>
            </p:cNvPr>
            <p:cNvGrpSpPr/>
            <p:nvPr/>
          </p:nvGrpSpPr>
          <p:grpSpPr>
            <a:xfrm rot="17121318">
              <a:off x="7059079" y="2311333"/>
              <a:ext cx="819794" cy="790296"/>
              <a:chOff x="6533862" y="2480270"/>
              <a:chExt cx="1059892" cy="1021755"/>
            </a:xfrm>
          </p:grpSpPr>
          <p:sp>
            <p:nvSpPr>
              <p:cNvPr id="44" name="Rectangle 43">
                <a:extLst>
                  <a:ext uri="{FF2B5EF4-FFF2-40B4-BE49-F238E27FC236}">
                    <a16:creationId xmlns:a16="http://schemas.microsoft.com/office/drawing/2014/main" id="{F3DE8E85-98DB-CCA6-2405-424846F9F8AE}"/>
                  </a:ext>
                </a:extLst>
              </p:cNvPr>
              <p:cNvSpPr/>
              <p:nvPr/>
            </p:nvSpPr>
            <p:spPr>
              <a:xfrm>
                <a:off x="6680093" y="2626501"/>
                <a:ext cx="759242" cy="75290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5" name="Chord 44">
                <a:extLst>
                  <a:ext uri="{FF2B5EF4-FFF2-40B4-BE49-F238E27FC236}">
                    <a16:creationId xmlns:a16="http://schemas.microsoft.com/office/drawing/2014/main" id="{440D8466-F078-2355-7492-A3242CC2AC94}"/>
                  </a:ext>
                </a:extLst>
              </p:cNvPr>
              <p:cNvSpPr/>
              <p:nvPr/>
            </p:nvSpPr>
            <p:spPr>
              <a:xfrm rot="10800000">
                <a:off x="6913482" y="3209564"/>
                <a:ext cx="292461" cy="292461"/>
              </a:xfrm>
              <a:prstGeom prst="chord">
                <a:avLst>
                  <a:gd name="adj1" fmla="val 20938953"/>
                  <a:gd name="adj2" fmla="val 116166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6" name="Chord 45">
                <a:extLst>
                  <a:ext uri="{FF2B5EF4-FFF2-40B4-BE49-F238E27FC236}">
                    <a16:creationId xmlns:a16="http://schemas.microsoft.com/office/drawing/2014/main" id="{D97F8B1A-EA31-E251-2198-48722237F05A}"/>
                  </a:ext>
                </a:extLst>
              </p:cNvPr>
              <p:cNvSpPr/>
              <p:nvPr/>
            </p:nvSpPr>
            <p:spPr>
              <a:xfrm>
                <a:off x="6913483" y="2480270"/>
                <a:ext cx="292461" cy="292461"/>
              </a:xfrm>
              <a:prstGeom prst="chord">
                <a:avLst>
                  <a:gd name="adj1" fmla="val 21152663"/>
                  <a:gd name="adj2" fmla="val 113912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7" name="Chord 46">
                <a:extLst>
                  <a:ext uri="{FF2B5EF4-FFF2-40B4-BE49-F238E27FC236}">
                    <a16:creationId xmlns:a16="http://schemas.microsoft.com/office/drawing/2014/main" id="{9905FAEF-F1EF-FDAF-1365-E5297798FCBE}"/>
                  </a:ext>
                </a:extLst>
              </p:cNvPr>
              <p:cNvSpPr/>
              <p:nvPr/>
            </p:nvSpPr>
            <p:spPr>
              <a:xfrm rot="16200000">
                <a:off x="7301293" y="2888081"/>
                <a:ext cx="292461" cy="292461"/>
              </a:xfrm>
              <a:prstGeom prst="chord">
                <a:avLst>
                  <a:gd name="adj1" fmla="val 21152663"/>
                  <a:gd name="adj2" fmla="val 11391265"/>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8" name="Chord 47">
                <a:extLst>
                  <a:ext uri="{FF2B5EF4-FFF2-40B4-BE49-F238E27FC236}">
                    <a16:creationId xmlns:a16="http://schemas.microsoft.com/office/drawing/2014/main" id="{15803C60-3DEF-6F3A-00E9-269BD878A201}"/>
                  </a:ext>
                </a:extLst>
              </p:cNvPr>
              <p:cNvSpPr/>
              <p:nvPr/>
            </p:nvSpPr>
            <p:spPr>
              <a:xfrm rot="5400000">
                <a:off x="6533862" y="2888081"/>
                <a:ext cx="292461" cy="292461"/>
              </a:xfrm>
              <a:prstGeom prst="chord">
                <a:avLst>
                  <a:gd name="adj1" fmla="val 21152663"/>
                  <a:gd name="adj2" fmla="val 11391265"/>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25" name="Group 24">
              <a:extLst>
                <a:ext uri="{FF2B5EF4-FFF2-40B4-BE49-F238E27FC236}">
                  <a16:creationId xmlns:a16="http://schemas.microsoft.com/office/drawing/2014/main" id="{6BD0F844-3617-3AE8-38D2-CD00628E78C1}"/>
                </a:ext>
              </a:extLst>
            </p:cNvPr>
            <p:cNvGrpSpPr/>
            <p:nvPr/>
          </p:nvGrpSpPr>
          <p:grpSpPr>
            <a:xfrm>
              <a:off x="6237213" y="2239789"/>
              <a:ext cx="819794" cy="790296"/>
              <a:chOff x="6533862" y="2480270"/>
              <a:chExt cx="1059892" cy="1021755"/>
            </a:xfrm>
          </p:grpSpPr>
          <p:sp>
            <p:nvSpPr>
              <p:cNvPr id="39" name="Rectangle 38">
                <a:extLst>
                  <a:ext uri="{FF2B5EF4-FFF2-40B4-BE49-F238E27FC236}">
                    <a16:creationId xmlns:a16="http://schemas.microsoft.com/office/drawing/2014/main" id="{CD3BC570-EDD9-27BC-AE1A-A7FF865750A5}"/>
                  </a:ext>
                </a:extLst>
              </p:cNvPr>
              <p:cNvSpPr/>
              <p:nvPr/>
            </p:nvSpPr>
            <p:spPr>
              <a:xfrm>
                <a:off x="6680093" y="2626501"/>
                <a:ext cx="759242" cy="75290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0" name="Chord 39">
                <a:extLst>
                  <a:ext uri="{FF2B5EF4-FFF2-40B4-BE49-F238E27FC236}">
                    <a16:creationId xmlns:a16="http://schemas.microsoft.com/office/drawing/2014/main" id="{C5958D48-4728-8C6D-C9D1-EFC7156C6328}"/>
                  </a:ext>
                </a:extLst>
              </p:cNvPr>
              <p:cNvSpPr/>
              <p:nvPr/>
            </p:nvSpPr>
            <p:spPr>
              <a:xfrm rot="10800000">
                <a:off x="6913482" y="3209564"/>
                <a:ext cx="292461" cy="292461"/>
              </a:xfrm>
              <a:prstGeom prst="chord">
                <a:avLst>
                  <a:gd name="adj1" fmla="val 20938953"/>
                  <a:gd name="adj2" fmla="val 116166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1" name="Chord 40">
                <a:extLst>
                  <a:ext uri="{FF2B5EF4-FFF2-40B4-BE49-F238E27FC236}">
                    <a16:creationId xmlns:a16="http://schemas.microsoft.com/office/drawing/2014/main" id="{C220BF41-069F-A5BA-5D60-F49FF3C621DF}"/>
                  </a:ext>
                </a:extLst>
              </p:cNvPr>
              <p:cNvSpPr/>
              <p:nvPr/>
            </p:nvSpPr>
            <p:spPr>
              <a:xfrm>
                <a:off x="6913483" y="2480270"/>
                <a:ext cx="292461" cy="292461"/>
              </a:xfrm>
              <a:prstGeom prst="chord">
                <a:avLst>
                  <a:gd name="adj1" fmla="val 21152663"/>
                  <a:gd name="adj2" fmla="val 113912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2" name="Chord 41">
                <a:extLst>
                  <a:ext uri="{FF2B5EF4-FFF2-40B4-BE49-F238E27FC236}">
                    <a16:creationId xmlns:a16="http://schemas.microsoft.com/office/drawing/2014/main" id="{70E9F720-4985-2643-0C78-66E64ADA9EC4}"/>
                  </a:ext>
                </a:extLst>
              </p:cNvPr>
              <p:cNvSpPr/>
              <p:nvPr/>
            </p:nvSpPr>
            <p:spPr>
              <a:xfrm rot="16200000">
                <a:off x="7301293" y="2888081"/>
                <a:ext cx="292461" cy="292461"/>
              </a:xfrm>
              <a:prstGeom prst="chord">
                <a:avLst>
                  <a:gd name="adj1" fmla="val 21152663"/>
                  <a:gd name="adj2" fmla="val 11391265"/>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3" name="Chord 42">
                <a:extLst>
                  <a:ext uri="{FF2B5EF4-FFF2-40B4-BE49-F238E27FC236}">
                    <a16:creationId xmlns:a16="http://schemas.microsoft.com/office/drawing/2014/main" id="{ED803086-C47A-C80B-BCC0-26E3DC1BD5CE}"/>
                  </a:ext>
                </a:extLst>
              </p:cNvPr>
              <p:cNvSpPr/>
              <p:nvPr/>
            </p:nvSpPr>
            <p:spPr>
              <a:xfrm rot="5400000">
                <a:off x="6533862" y="2888081"/>
                <a:ext cx="292461" cy="292461"/>
              </a:xfrm>
              <a:prstGeom prst="chord">
                <a:avLst>
                  <a:gd name="adj1" fmla="val 21152663"/>
                  <a:gd name="adj2" fmla="val 11391265"/>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26" name="Group 25">
              <a:extLst>
                <a:ext uri="{FF2B5EF4-FFF2-40B4-BE49-F238E27FC236}">
                  <a16:creationId xmlns:a16="http://schemas.microsoft.com/office/drawing/2014/main" id="{778C3E87-8FEC-24E5-19A4-C42F088EE314}"/>
                </a:ext>
              </a:extLst>
            </p:cNvPr>
            <p:cNvGrpSpPr/>
            <p:nvPr/>
          </p:nvGrpSpPr>
          <p:grpSpPr>
            <a:xfrm rot="20757040">
              <a:off x="6980766" y="3106722"/>
              <a:ext cx="819794" cy="790296"/>
              <a:chOff x="6533862" y="2480270"/>
              <a:chExt cx="1059892" cy="1021755"/>
            </a:xfrm>
          </p:grpSpPr>
          <p:sp>
            <p:nvSpPr>
              <p:cNvPr id="34" name="Rectangle 33">
                <a:extLst>
                  <a:ext uri="{FF2B5EF4-FFF2-40B4-BE49-F238E27FC236}">
                    <a16:creationId xmlns:a16="http://schemas.microsoft.com/office/drawing/2014/main" id="{4C1CFD91-3578-0276-943D-EF4CA11855DA}"/>
                  </a:ext>
                </a:extLst>
              </p:cNvPr>
              <p:cNvSpPr/>
              <p:nvPr/>
            </p:nvSpPr>
            <p:spPr>
              <a:xfrm>
                <a:off x="6680093" y="2626501"/>
                <a:ext cx="759242" cy="75290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5" name="Chord 34">
                <a:extLst>
                  <a:ext uri="{FF2B5EF4-FFF2-40B4-BE49-F238E27FC236}">
                    <a16:creationId xmlns:a16="http://schemas.microsoft.com/office/drawing/2014/main" id="{A33FB4B5-82E5-0419-7B39-4BF2AFD30643}"/>
                  </a:ext>
                </a:extLst>
              </p:cNvPr>
              <p:cNvSpPr/>
              <p:nvPr/>
            </p:nvSpPr>
            <p:spPr>
              <a:xfrm rot="10800000">
                <a:off x="6913482" y="3209564"/>
                <a:ext cx="292461" cy="292461"/>
              </a:xfrm>
              <a:prstGeom prst="chord">
                <a:avLst>
                  <a:gd name="adj1" fmla="val 20938953"/>
                  <a:gd name="adj2" fmla="val 116166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6" name="Chord 35">
                <a:extLst>
                  <a:ext uri="{FF2B5EF4-FFF2-40B4-BE49-F238E27FC236}">
                    <a16:creationId xmlns:a16="http://schemas.microsoft.com/office/drawing/2014/main" id="{9E989B15-04D3-0B0D-1038-0AD879097067}"/>
                  </a:ext>
                </a:extLst>
              </p:cNvPr>
              <p:cNvSpPr/>
              <p:nvPr/>
            </p:nvSpPr>
            <p:spPr>
              <a:xfrm>
                <a:off x="6913483" y="2480270"/>
                <a:ext cx="292461" cy="292461"/>
              </a:xfrm>
              <a:prstGeom prst="chord">
                <a:avLst>
                  <a:gd name="adj1" fmla="val 21152663"/>
                  <a:gd name="adj2" fmla="val 113912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7" name="Chord 36">
                <a:extLst>
                  <a:ext uri="{FF2B5EF4-FFF2-40B4-BE49-F238E27FC236}">
                    <a16:creationId xmlns:a16="http://schemas.microsoft.com/office/drawing/2014/main" id="{8BFE3A60-751E-1F75-A881-9C3DF6E01CD2}"/>
                  </a:ext>
                </a:extLst>
              </p:cNvPr>
              <p:cNvSpPr/>
              <p:nvPr/>
            </p:nvSpPr>
            <p:spPr>
              <a:xfrm rot="16200000">
                <a:off x="7301293" y="2888081"/>
                <a:ext cx="292461" cy="292461"/>
              </a:xfrm>
              <a:prstGeom prst="chord">
                <a:avLst>
                  <a:gd name="adj1" fmla="val 21152663"/>
                  <a:gd name="adj2" fmla="val 11391265"/>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8" name="Chord 37">
                <a:extLst>
                  <a:ext uri="{FF2B5EF4-FFF2-40B4-BE49-F238E27FC236}">
                    <a16:creationId xmlns:a16="http://schemas.microsoft.com/office/drawing/2014/main" id="{27E1BFB4-B1DE-2A71-F2F5-FE788CD51F4D}"/>
                  </a:ext>
                </a:extLst>
              </p:cNvPr>
              <p:cNvSpPr/>
              <p:nvPr/>
            </p:nvSpPr>
            <p:spPr>
              <a:xfrm rot="5400000">
                <a:off x="6533862" y="2888081"/>
                <a:ext cx="292461" cy="292461"/>
              </a:xfrm>
              <a:prstGeom prst="chord">
                <a:avLst>
                  <a:gd name="adj1" fmla="val 21152663"/>
                  <a:gd name="adj2" fmla="val 11391265"/>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27" name="Group 26">
              <a:extLst>
                <a:ext uri="{FF2B5EF4-FFF2-40B4-BE49-F238E27FC236}">
                  <a16:creationId xmlns:a16="http://schemas.microsoft.com/office/drawing/2014/main" id="{EE3ED88E-894D-9CA4-2B51-BA9EDFF1705C}"/>
                </a:ext>
              </a:extLst>
            </p:cNvPr>
            <p:cNvGrpSpPr/>
            <p:nvPr/>
          </p:nvGrpSpPr>
          <p:grpSpPr>
            <a:xfrm rot="16617955">
              <a:off x="6173369" y="3028462"/>
              <a:ext cx="819794" cy="790296"/>
              <a:chOff x="6533862" y="2480270"/>
              <a:chExt cx="1059892" cy="1021755"/>
            </a:xfrm>
          </p:grpSpPr>
          <p:sp>
            <p:nvSpPr>
              <p:cNvPr id="28" name="Rectangle 27">
                <a:extLst>
                  <a:ext uri="{FF2B5EF4-FFF2-40B4-BE49-F238E27FC236}">
                    <a16:creationId xmlns:a16="http://schemas.microsoft.com/office/drawing/2014/main" id="{E7826B90-8A1F-63E3-603F-E0CCAA3F9985}"/>
                  </a:ext>
                </a:extLst>
              </p:cNvPr>
              <p:cNvSpPr/>
              <p:nvPr/>
            </p:nvSpPr>
            <p:spPr>
              <a:xfrm>
                <a:off x="6680093" y="2626501"/>
                <a:ext cx="759242" cy="75290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9" name="Chord 28">
                <a:extLst>
                  <a:ext uri="{FF2B5EF4-FFF2-40B4-BE49-F238E27FC236}">
                    <a16:creationId xmlns:a16="http://schemas.microsoft.com/office/drawing/2014/main" id="{A709E82B-F7AD-FF97-0855-8F4EA4B366BB}"/>
                  </a:ext>
                </a:extLst>
              </p:cNvPr>
              <p:cNvSpPr/>
              <p:nvPr/>
            </p:nvSpPr>
            <p:spPr>
              <a:xfrm rot="10800000">
                <a:off x="6913482" y="3209564"/>
                <a:ext cx="292461" cy="292461"/>
              </a:xfrm>
              <a:prstGeom prst="chord">
                <a:avLst>
                  <a:gd name="adj1" fmla="val 20938953"/>
                  <a:gd name="adj2" fmla="val 116166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0" name="Chord 29">
                <a:extLst>
                  <a:ext uri="{FF2B5EF4-FFF2-40B4-BE49-F238E27FC236}">
                    <a16:creationId xmlns:a16="http://schemas.microsoft.com/office/drawing/2014/main" id="{8C08134B-0AC5-91F4-329C-15261B574A11}"/>
                  </a:ext>
                </a:extLst>
              </p:cNvPr>
              <p:cNvSpPr/>
              <p:nvPr/>
            </p:nvSpPr>
            <p:spPr>
              <a:xfrm>
                <a:off x="6913483" y="2480270"/>
                <a:ext cx="292461" cy="292461"/>
              </a:xfrm>
              <a:prstGeom prst="chord">
                <a:avLst>
                  <a:gd name="adj1" fmla="val 21152663"/>
                  <a:gd name="adj2" fmla="val 113912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1" name="Chord 30">
                <a:extLst>
                  <a:ext uri="{FF2B5EF4-FFF2-40B4-BE49-F238E27FC236}">
                    <a16:creationId xmlns:a16="http://schemas.microsoft.com/office/drawing/2014/main" id="{520A1429-A8FD-E347-03C9-537FD1566003}"/>
                  </a:ext>
                </a:extLst>
              </p:cNvPr>
              <p:cNvSpPr/>
              <p:nvPr/>
            </p:nvSpPr>
            <p:spPr>
              <a:xfrm rot="16200000">
                <a:off x="7301293" y="2888081"/>
                <a:ext cx="292461" cy="292461"/>
              </a:xfrm>
              <a:prstGeom prst="chord">
                <a:avLst>
                  <a:gd name="adj1" fmla="val 21152663"/>
                  <a:gd name="adj2" fmla="val 11391265"/>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3" name="Chord 32">
                <a:extLst>
                  <a:ext uri="{FF2B5EF4-FFF2-40B4-BE49-F238E27FC236}">
                    <a16:creationId xmlns:a16="http://schemas.microsoft.com/office/drawing/2014/main" id="{31ABEA97-1263-36C7-3299-774613BEE267}"/>
                  </a:ext>
                </a:extLst>
              </p:cNvPr>
              <p:cNvSpPr/>
              <p:nvPr/>
            </p:nvSpPr>
            <p:spPr>
              <a:xfrm rot="5400000">
                <a:off x="6533862" y="2888081"/>
                <a:ext cx="292461" cy="292461"/>
              </a:xfrm>
              <a:prstGeom prst="chord">
                <a:avLst>
                  <a:gd name="adj1" fmla="val 21152663"/>
                  <a:gd name="adj2" fmla="val 11391265"/>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grpSp>
        <p:nvGrpSpPr>
          <p:cNvPr id="51" name="Group 50">
            <a:extLst>
              <a:ext uri="{FF2B5EF4-FFF2-40B4-BE49-F238E27FC236}">
                <a16:creationId xmlns:a16="http://schemas.microsoft.com/office/drawing/2014/main" id="{641E1765-CBD0-31B2-1DB8-9A25FFE94343}"/>
              </a:ext>
            </a:extLst>
          </p:cNvPr>
          <p:cNvGrpSpPr/>
          <p:nvPr/>
        </p:nvGrpSpPr>
        <p:grpSpPr>
          <a:xfrm>
            <a:off x="2312792" y="2213702"/>
            <a:ext cx="301455" cy="742975"/>
            <a:chOff x="1480453" y="2213703"/>
            <a:chExt cx="218613" cy="538800"/>
          </a:xfrm>
        </p:grpSpPr>
        <p:sp>
          <p:nvSpPr>
            <p:cNvPr id="49" name="Round Same Side Corner Rectangle 46">
              <a:extLst>
                <a:ext uri="{FF2B5EF4-FFF2-40B4-BE49-F238E27FC236}">
                  <a16:creationId xmlns:a16="http://schemas.microsoft.com/office/drawing/2014/main" id="{26CA060A-AC15-9F97-31F9-7DE20124C5D7}"/>
                </a:ext>
              </a:extLst>
            </p:cNvPr>
            <p:cNvSpPr/>
            <p:nvPr/>
          </p:nvSpPr>
          <p:spPr>
            <a:xfrm>
              <a:off x="1482056" y="2469862"/>
              <a:ext cx="216156" cy="282641"/>
            </a:xfrm>
            <a:prstGeom prst="round2SameRect">
              <a:avLst>
                <a:gd name="adj1" fmla="val 50000"/>
                <a:gd name="adj2" fmla="val 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50" name="Oval 49">
              <a:extLst>
                <a:ext uri="{FF2B5EF4-FFF2-40B4-BE49-F238E27FC236}">
                  <a16:creationId xmlns:a16="http://schemas.microsoft.com/office/drawing/2014/main" id="{6316DE2B-38E9-8ECB-37C5-4071740E6B4C}"/>
                </a:ext>
              </a:extLst>
            </p:cNvPr>
            <p:cNvSpPr/>
            <p:nvPr/>
          </p:nvSpPr>
          <p:spPr>
            <a:xfrm>
              <a:off x="1480453" y="2213703"/>
              <a:ext cx="218613" cy="21861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b="1">
                <a:solidFill>
                  <a:schemeClr val="bg1"/>
                </a:solidFill>
                <a:latin typeface="Arial" panose="020B0604020202020204" pitchFamily="34" charset="0"/>
                <a:cs typeface="Arial" panose="020B0604020202020204" pitchFamily="34" charset="0"/>
              </a:endParaRPr>
            </a:p>
          </p:txBody>
        </p:sp>
      </p:grpSp>
      <p:grpSp>
        <p:nvGrpSpPr>
          <p:cNvPr id="58" name="Group 57">
            <a:extLst>
              <a:ext uri="{FF2B5EF4-FFF2-40B4-BE49-F238E27FC236}">
                <a16:creationId xmlns:a16="http://schemas.microsoft.com/office/drawing/2014/main" id="{72DCDD7B-F787-4E82-B093-2B143EBDAD5B}"/>
              </a:ext>
            </a:extLst>
          </p:cNvPr>
          <p:cNvGrpSpPr/>
          <p:nvPr/>
        </p:nvGrpSpPr>
        <p:grpSpPr>
          <a:xfrm>
            <a:off x="2858820" y="1757611"/>
            <a:ext cx="662961" cy="1182650"/>
            <a:chOff x="5102983" y="1330093"/>
            <a:chExt cx="611190" cy="1090296"/>
          </a:xfrm>
          <a:solidFill>
            <a:schemeClr val="accent3">
              <a:lumMod val="50000"/>
            </a:schemeClr>
          </a:solidFill>
        </p:grpSpPr>
        <p:grpSp>
          <p:nvGrpSpPr>
            <p:cNvPr id="59" name="Group 58">
              <a:extLst>
                <a:ext uri="{FF2B5EF4-FFF2-40B4-BE49-F238E27FC236}">
                  <a16:creationId xmlns:a16="http://schemas.microsoft.com/office/drawing/2014/main" id="{D06067B7-F161-ECF7-1BE5-76C5A7F0428D}"/>
                </a:ext>
              </a:extLst>
            </p:cNvPr>
            <p:cNvGrpSpPr/>
            <p:nvPr/>
          </p:nvGrpSpPr>
          <p:grpSpPr>
            <a:xfrm>
              <a:off x="5157952" y="1808115"/>
              <a:ext cx="241654" cy="277569"/>
              <a:chOff x="2968390" y="1782471"/>
              <a:chExt cx="241654" cy="277569"/>
            </a:xfrm>
            <a:grpFill/>
          </p:grpSpPr>
          <p:sp>
            <p:nvSpPr>
              <p:cNvPr id="67" name="Round Same Side Corner Rectangle 25">
                <a:extLst>
                  <a:ext uri="{FF2B5EF4-FFF2-40B4-BE49-F238E27FC236}">
                    <a16:creationId xmlns:a16="http://schemas.microsoft.com/office/drawing/2014/main" id="{647594BB-F3F4-BF9D-25E5-EA847212BF6B}"/>
                  </a:ext>
                </a:extLst>
              </p:cNvPr>
              <p:cNvSpPr/>
              <p:nvPr/>
            </p:nvSpPr>
            <p:spPr>
              <a:xfrm rot="12859561">
                <a:off x="3108478" y="1782471"/>
                <a:ext cx="101566" cy="24510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68" name="Round Same Side Corner Rectangle 26">
                <a:extLst>
                  <a:ext uri="{FF2B5EF4-FFF2-40B4-BE49-F238E27FC236}">
                    <a16:creationId xmlns:a16="http://schemas.microsoft.com/office/drawing/2014/main" id="{F1E0E724-36CC-3E36-3609-6EDB73CE5567}"/>
                  </a:ext>
                </a:extLst>
              </p:cNvPr>
              <p:cNvSpPr/>
              <p:nvPr/>
            </p:nvSpPr>
            <p:spPr>
              <a:xfrm rot="14101202">
                <a:off x="3000569" y="1926295"/>
                <a:ext cx="101566" cy="165924"/>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60" name="Rectangle 59">
              <a:extLst>
                <a:ext uri="{FF2B5EF4-FFF2-40B4-BE49-F238E27FC236}">
                  <a16:creationId xmlns:a16="http://schemas.microsoft.com/office/drawing/2014/main" id="{7571A1F5-11EB-1BD9-3ED5-E0909CA49BAA}"/>
                </a:ext>
              </a:extLst>
            </p:cNvPr>
            <p:cNvSpPr/>
            <p:nvPr/>
          </p:nvSpPr>
          <p:spPr>
            <a:xfrm rot="20505316">
              <a:off x="5102983" y="1656859"/>
              <a:ext cx="45719" cy="3548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61" name="Round Same Side Corner Rectangle 26">
              <a:extLst>
                <a:ext uri="{FF2B5EF4-FFF2-40B4-BE49-F238E27FC236}">
                  <a16:creationId xmlns:a16="http://schemas.microsoft.com/office/drawing/2014/main" id="{00544E2D-8264-37DE-562B-AB0245BFFD2D}"/>
                </a:ext>
              </a:extLst>
            </p:cNvPr>
            <p:cNvSpPr/>
            <p:nvPr/>
          </p:nvSpPr>
          <p:spPr>
            <a:xfrm rot="16535945">
              <a:off x="5265161" y="1680146"/>
              <a:ext cx="101003" cy="27989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cxnSp>
          <p:nvCxnSpPr>
            <p:cNvPr id="62" name="Straight Arrow Connector 61">
              <a:extLst>
                <a:ext uri="{FF2B5EF4-FFF2-40B4-BE49-F238E27FC236}">
                  <a16:creationId xmlns:a16="http://schemas.microsoft.com/office/drawing/2014/main" id="{0ED3741A-7AA3-06D0-B026-7EC71E024D4A}"/>
                </a:ext>
              </a:extLst>
            </p:cNvPr>
            <p:cNvCxnSpPr>
              <a:cxnSpLocks/>
            </p:cNvCxnSpPr>
            <p:nvPr/>
          </p:nvCxnSpPr>
          <p:spPr>
            <a:xfrm flipH="1">
              <a:off x="5175388" y="1694718"/>
              <a:ext cx="74812" cy="109302"/>
            </a:xfrm>
            <a:prstGeom prst="straightConnector1">
              <a:avLst/>
            </a:prstGeom>
            <a:grpFill/>
            <a:ln w="28575">
              <a:solidFill>
                <a:schemeClr val="accent3">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3" name="Group 62">
              <a:extLst>
                <a:ext uri="{FF2B5EF4-FFF2-40B4-BE49-F238E27FC236}">
                  <a16:creationId xmlns:a16="http://schemas.microsoft.com/office/drawing/2014/main" id="{E62AE7E3-CB13-337A-A020-212F16C0B033}"/>
                </a:ext>
              </a:extLst>
            </p:cNvPr>
            <p:cNvGrpSpPr/>
            <p:nvPr/>
          </p:nvGrpSpPr>
          <p:grpSpPr>
            <a:xfrm>
              <a:off x="5274909" y="1330093"/>
              <a:ext cx="439264" cy="1090296"/>
              <a:chOff x="4152776" y="1302447"/>
              <a:chExt cx="365595" cy="907443"/>
            </a:xfrm>
            <a:grpFill/>
          </p:grpSpPr>
          <p:sp>
            <p:nvSpPr>
              <p:cNvPr id="64" name="Flowchart: Manual Operation 63">
                <a:extLst>
                  <a:ext uri="{FF2B5EF4-FFF2-40B4-BE49-F238E27FC236}">
                    <a16:creationId xmlns:a16="http://schemas.microsoft.com/office/drawing/2014/main" id="{0D94C897-3A85-F1BF-E414-3457EFC65696}"/>
                  </a:ext>
                </a:extLst>
              </p:cNvPr>
              <p:cNvSpPr/>
              <p:nvPr/>
            </p:nvSpPr>
            <p:spPr>
              <a:xfrm rot="10800000">
                <a:off x="4152776" y="1702969"/>
                <a:ext cx="365595" cy="506921"/>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65" name="Round Same Side Corner Rectangle 23">
                <a:extLst>
                  <a:ext uri="{FF2B5EF4-FFF2-40B4-BE49-F238E27FC236}">
                    <a16:creationId xmlns:a16="http://schemas.microsoft.com/office/drawing/2014/main" id="{315F5DF7-8112-14CB-7218-B2B88220829F}"/>
                  </a:ext>
                </a:extLst>
              </p:cNvPr>
              <p:cNvSpPr/>
              <p:nvPr/>
            </p:nvSpPr>
            <p:spPr>
              <a:xfrm>
                <a:off x="4202705" y="1618460"/>
                <a:ext cx="266665" cy="58484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66" name="Oval 65">
                <a:extLst>
                  <a:ext uri="{FF2B5EF4-FFF2-40B4-BE49-F238E27FC236}">
                    <a16:creationId xmlns:a16="http://schemas.microsoft.com/office/drawing/2014/main" id="{05AEE95A-DBC2-F2F1-EA2D-D8DAC3315737}"/>
                  </a:ext>
                </a:extLst>
              </p:cNvPr>
              <p:cNvSpPr/>
              <p:nvPr/>
            </p:nvSpPr>
            <p:spPr>
              <a:xfrm>
                <a:off x="4200727" y="1302447"/>
                <a:ext cx="269696" cy="2696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grpSp>
        <p:nvGrpSpPr>
          <p:cNvPr id="69" name="Group 68">
            <a:extLst>
              <a:ext uri="{FF2B5EF4-FFF2-40B4-BE49-F238E27FC236}">
                <a16:creationId xmlns:a16="http://schemas.microsoft.com/office/drawing/2014/main" id="{9AEAF659-036E-D377-DDE8-5AC6466ED397}"/>
              </a:ext>
            </a:extLst>
          </p:cNvPr>
          <p:cNvGrpSpPr/>
          <p:nvPr/>
        </p:nvGrpSpPr>
        <p:grpSpPr>
          <a:xfrm>
            <a:off x="1604696" y="1840008"/>
            <a:ext cx="478480" cy="1126430"/>
            <a:chOff x="838200" y="1656618"/>
            <a:chExt cx="1376959" cy="3241614"/>
          </a:xfrm>
          <a:solidFill>
            <a:schemeClr val="accent3">
              <a:lumMod val="50000"/>
            </a:schemeClr>
          </a:solidFill>
        </p:grpSpPr>
        <p:sp>
          <p:nvSpPr>
            <p:cNvPr id="70" name="Oval 69">
              <a:extLst>
                <a:ext uri="{FF2B5EF4-FFF2-40B4-BE49-F238E27FC236}">
                  <a16:creationId xmlns:a16="http://schemas.microsoft.com/office/drawing/2014/main" id="{43841D97-E40B-F39C-54A7-C28CCF26FC0D}"/>
                </a:ext>
              </a:extLst>
            </p:cNvPr>
            <p:cNvSpPr/>
            <p:nvPr/>
          </p:nvSpPr>
          <p:spPr>
            <a:xfrm>
              <a:off x="1082512" y="1656618"/>
              <a:ext cx="888336" cy="8883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b="1">
                <a:solidFill>
                  <a:schemeClr val="bg1"/>
                </a:solidFill>
                <a:latin typeface="Arial" panose="020B0604020202020204" pitchFamily="34" charset="0"/>
                <a:cs typeface="Arial" panose="020B0604020202020204" pitchFamily="34" charset="0"/>
              </a:endParaRPr>
            </a:p>
          </p:txBody>
        </p:sp>
        <p:grpSp>
          <p:nvGrpSpPr>
            <p:cNvPr id="71" name="Group 70">
              <a:extLst>
                <a:ext uri="{FF2B5EF4-FFF2-40B4-BE49-F238E27FC236}">
                  <a16:creationId xmlns:a16="http://schemas.microsoft.com/office/drawing/2014/main" id="{BB153B2B-B728-43C3-5F61-8295434B9D88}"/>
                </a:ext>
              </a:extLst>
            </p:cNvPr>
            <p:cNvGrpSpPr/>
            <p:nvPr/>
          </p:nvGrpSpPr>
          <p:grpSpPr>
            <a:xfrm>
              <a:off x="838200" y="2708811"/>
              <a:ext cx="1376959" cy="2189421"/>
              <a:chOff x="838200" y="3749717"/>
              <a:chExt cx="1376959" cy="1148515"/>
            </a:xfrm>
            <a:grpFill/>
          </p:grpSpPr>
          <p:sp>
            <p:nvSpPr>
              <p:cNvPr id="72" name="Round Same Side Corner Rectangle 46">
                <a:extLst>
                  <a:ext uri="{FF2B5EF4-FFF2-40B4-BE49-F238E27FC236}">
                    <a16:creationId xmlns:a16="http://schemas.microsoft.com/office/drawing/2014/main" id="{7266958B-EB40-E95E-FD44-59546E6245FE}"/>
                  </a:ext>
                </a:extLst>
              </p:cNvPr>
              <p:cNvSpPr/>
              <p:nvPr/>
            </p:nvSpPr>
            <p:spPr>
              <a:xfrm>
                <a:off x="1089026" y="3749717"/>
                <a:ext cx="878351" cy="114851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73" name="Trapezoid 72">
                <a:extLst>
                  <a:ext uri="{FF2B5EF4-FFF2-40B4-BE49-F238E27FC236}">
                    <a16:creationId xmlns:a16="http://schemas.microsoft.com/office/drawing/2014/main" id="{CAC09DC2-657C-A190-3D23-C01760250AAD}"/>
                  </a:ext>
                </a:extLst>
              </p:cNvPr>
              <p:cNvSpPr/>
              <p:nvPr/>
            </p:nvSpPr>
            <p:spPr>
              <a:xfrm>
                <a:off x="838200" y="4100424"/>
                <a:ext cx="1376959" cy="797808"/>
              </a:xfrm>
              <a:prstGeom prst="trapezoid">
                <a:avLst>
                  <a:gd name="adj" fmla="val 184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grpSp>
        <p:nvGrpSpPr>
          <p:cNvPr id="74" name="Group 73">
            <a:extLst>
              <a:ext uri="{FF2B5EF4-FFF2-40B4-BE49-F238E27FC236}">
                <a16:creationId xmlns:a16="http://schemas.microsoft.com/office/drawing/2014/main" id="{D1C56065-C644-9114-5CB5-0D1E6A440A69}"/>
              </a:ext>
            </a:extLst>
          </p:cNvPr>
          <p:cNvGrpSpPr/>
          <p:nvPr/>
        </p:nvGrpSpPr>
        <p:grpSpPr>
          <a:xfrm>
            <a:off x="1198046" y="1808509"/>
            <a:ext cx="317320" cy="1157929"/>
            <a:chOff x="1082512" y="1656618"/>
            <a:chExt cx="888336" cy="3241614"/>
          </a:xfrm>
          <a:solidFill>
            <a:schemeClr val="accent3">
              <a:lumMod val="50000"/>
            </a:schemeClr>
          </a:solidFill>
        </p:grpSpPr>
        <p:sp>
          <p:nvSpPr>
            <p:cNvPr id="75" name="Oval 74">
              <a:extLst>
                <a:ext uri="{FF2B5EF4-FFF2-40B4-BE49-F238E27FC236}">
                  <a16:creationId xmlns:a16="http://schemas.microsoft.com/office/drawing/2014/main" id="{E76C2621-68AB-6C29-2C4D-84F7E6EB7D8B}"/>
                </a:ext>
              </a:extLst>
            </p:cNvPr>
            <p:cNvSpPr/>
            <p:nvPr/>
          </p:nvSpPr>
          <p:spPr>
            <a:xfrm>
              <a:off x="1082512" y="1656618"/>
              <a:ext cx="888336" cy="8883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b="1">
                <a:solidFill>
                  <a:schemeClr val="bg1"/>
                </a:solidFill>
                <a:latin typeface="Arial" panose="020B0604020202020204" pitchFamily="34" charset="0"/>
                <a:cs typeface="Arial" panose="020B0604020202020204" pitchFamily="34" charset="0"/>
              </a:endParaRPr>
            </a:p>
          </p:txBody>
        </p:sp>
        <p:sp>
          <p:nvSpPr>
            <p:cNvPr id="77" name="Round Same Side Corner Rectangle 46">
              <a:extLst>
                <a:ext uri="{FF2B5EF4-FFF2-40B4-BE49-F238E27FC236}">
                  <a16:creationId xmlns:a16="http://schemas.microsoft.com/office/drawing/2014/main" id="{9EA8F790-ADCD-C7C2-2F0E-6B45A430C3BA}"/>
                </a:ext>
              </a:extLst>
            </p:cNvPr>
            <p:cNvSpPr/>
            <p:nvPr/>
          </p:nvSpPr>
          <p:spPr>
            <a:xfrm>
              <a:off x="1089027" y="2708811"/>
              <a:ext cx="878352" cy="218942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7441417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AEA65-0DD3-56B7-6DBB-69A03DFF7DC2}"/>
              </a:ext>
            </a:extLst>
          </p:cNvPr>
          <p:cNvSpPr>
            <a:spLocks noGrp="1"/>
          </p:cNvSpPr>
          <p:nvPr>
            <p:ph type="title"/>
          </p:nvPr>
        </p:nvSpPr>
        <p:spPr/>
        <p:txBody>
          <a:bodyPr>
            <a:normAutofit fontScale="90000"/>
          </a:bodyPr>
          <a:lstStyle/>
          <a:p>
            <a:r>
              <a:rPr lang="es-ES_tradnl"/>
              <a:t>Personas involucradas en la formulación del plan de caso</a:t>
            </a:r>
          </a:p>
        </p:txBody>
      </p:sp>
      <p:sp>
        <p:nvSpPr>
          <p:cNvPr id="5" name="TextBox 4">
            <a:extLst>
              <a:ext uri="{FF2B5EF4-FFF2-40B4-BE49-F238E27FC236}">
                <a16:creationId xmlns:a16="http://schemas.microsoft.com/office/drawing/2014/main" id="{88CD3200-0C97-302A-CC4B-CA82BB49CA8C}"/>
              </a:ext>
            </a:extLst>
          </p:cNvPr>
          <p:cNvSpPr txBox="1"/>
          <p:nvPr/>
        </p:nvSpPr>
        <p:spPr>
          <a:xfrm>
            <a:off x="1357183" y="3271873"/>
            <a:ext cx="4388708" cy="2554545"/>
          </a:xfrm>
          <a:prstGeom prst="rect">
            <a:avLst/>
          </a:prstGeom>
          <a:noFill/>
        </p:spPr>
        <p:txBody>
          <a:bodyPr wrap="square" rtlCol="0">
            <a:spAutoFit/>
          </a:bodyPr>
          <a:lstStyle/>
          <a:p>
            <a:r>
              <a:rPr lang="es-ES_tradnl" sz="2000" b="1">
                <a:latin typeface="Arial" panose="020B0604020202020204" pitchFamily="34" charset="0"/>
                <a:cs typeface="Arial" panose="020B0604020202020204" pitchFamily="34" charset="0"/>
              </a:rPr>
              <a:t>QUIÉN</a:t>
            </a:r>
            <a:endParaRPr lang="es-ES_tradnl" sz="200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s-ES_tradnl" sz="2000">
                <a:latin typeface="Arial" panose="020B0604020202020204" pitchFamily="34" charset="0"/>
                <a:cs typeface="Arial" panose="020B0604020202020204" pitchFamily="34" charset="0"/>
              </a:rPr>
              <a:t>Otras personas importantes en la vida del/la menor</a:t>
            </a:r>
          </a:p>
          <a:p>
            <a:pPr marL="342900" indent="-342900">
              <a:buFont typeface="Arial" panose="020B0604020202020204" pitchFamily="34" charset="0"/>
              <a:buChar char="•"/>
            </a:pPr>
            <a:r>
              <a:rPr lang="es-ES_tradnl" sz="2000">
                <a:latin typeface="Arial" panose="020B0604020202020204" pitchFamily="34" charset="0"/>
                <a:cs typeface="Arial" panose="020B0604020202020204" pitchFamily="34" charset="0"/>
              </a:rPr>
              <a:t>Miembro de la comunidad que sea de confianza o personas voluntarias de la comunidad</a:t>
            </a:r>
          </a:p>
          <a:p>
            <a:pPr marL="342900" indent="-342900">
              <a:buFont typeface="Arial" panose="020B0604020202020204" pitchFamily="34" charset="0"/>
              <a:buChar char="•"/>
            </a:pPr>
            <a:r>
              <a:rPr lang="es-ES_tradnl" sz="2000">
                <a:latin typeface="Arial" panose="020B0604020202020204" pitchFamily="34" charset="0"/>
                <a:cs typeface="Arial" panose="020B0604020202020204" pitchFamily="34" charset="0"/>
              </a:rPr>
              <a:t>Otros proveedores de servicios</a:t>
            </a:r>
          </a:p>
          <a:p>
            <a:pPr marL="342900" indent="-342900">
              <a:buFont typeface="Arial" panose="020B0604020202020204" pitchFamily="34" charset="0"/>
              <a:buChar char="•"/>
            </a:pPr>
            <a:r>
              <a:rPr lang="es-ES_tradnl" sz="2000">
                <a:latin typeface="Arial" panose="020B0604020202020204" pitchFamily="34" charset="0"/>
                <a:cs typeface="Arial" panose="020B0604020202020204" pitchFamily="34" charset="0"/>
              </a:rPr>
              <a:t>Autoridades competentes</a:t>
            </a:r>
          </a:p>
        </p:txBody>
      </p:sp>
      <p:sp>
        <p:nvSpPr>
          <p:cNvPr id="6" name="TextBox 5">
            <a:extLst>
              <a:ext uri="{FF2B5EF4-FFF2-40B4-BE49-F238E27FC236}">
                <a16:creationId xmlns:a16="http://schemas.microsoft.com/office/drawing/2014/main" id="{FE5807FE-DF23-41D9-A99E-0A42B010D21E}"/>
              </a:ext>
            </a:extLst>
          </p:cNvPr>
          <p:cNvSpPr txBox="1"/>
          <p:nvPr/>
        </p:nvSpPr>
        <p:spPr>
          <a:xfrm>
            <a:off x="6538307" y="3271873"/>
            <a:ext cx="4296510" cy="2554545"/>
          </a:xfrm>
          <a:prstGeom prst="rect">
            <a:avLst/>
          </a:prstGeom>
          <a:noFill/>
        </p:spPr>
        <p:txBody>
          <a:bodyPr wrap="square" rtlCol="0">
            <a:spAutoFit/>
          </a:bodyPr>
          <a:lstStyle/>
          <a:p>
            <a:r>
              <a:rPr lang="es-ES_tradnl" sz="2000" b="1">
                <a:latin typeface="Arial" panose="020B0604020202020204" pitchFamily="34" charset="0"/>
                <a:cs typeface="Arial" panose="020B0604020202020204" pitchFamily="34" charset="0"/>
              </a:rPr>
              <a:t>CUÁNDO</a:t>
            </a:r>
            <a:endParaRPr lang="es-ES_tradnl" sz="200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s-ES_tradnl" sz="2000">
                <a:latin typeface="Arial" panose="020B0604020202020204" pitchFamily="34" charset="0"/>
                <a:cs typeface="Arial" panose="020B0604020202020204" pitchFamily="34" charset="0"/>
              </a:rPr>
              <a:t>Si el/la menor y sus padres o cuidadores dan su consentimiento</a:t>
            </a:r>
          </a:p>
          <a:p>
            <a:pPr marL="342900" indent="-342900">
              <a:buFont typeface="Arial" panose="020B0604020202020204" pitchFamily="34" charset="0"/>
              <a:buChar char="•"/>
            </a:pPr>
            <a:r>
              <a:rPr lang="es-ES_tradnl" sz="2000">
                <a:latin typeface="Arial" panose="020B0604020202020204" pitchFamily="34" charset="0"/>
                <a:cs typeface="Arial" panose="020B0604020202020204" pitchFamily="34" charset="0"/>
              </a:rPr>
              <a:t>Si es en el interés superior del/la menor</a:t>
            </a:r>
          </a:p>
          <a:p>
            <a:pPr marL="342900" indent="-342900">
              <a:buFont typeface="Arial" panose="020B0604020202020204" pitchFamily="34" charset="0"/>
              <a:buChar char="•"/>
            </a:pPr>
            <a:r>
              <a:rPr lang="es-ES_tradnl" sz="2000">
                <a:latin typeface="Arial" panose="020B0604020202020204" pitchFamily="34" charset="0"/>
                <a:cs typeface="Arial" panose="020B0604020202020204" pitchFamily="34" charset="0"/>
              </a:rPr>
              <a:t>Útil si van a participar en la implementación del plan de caso</a:t>
            </a:r>
          </a:p>
        </p:txBody>
      </p:sp>
      <p:grpSp>
        <p:nvGrpSpPr>
          <p:cNvPr id="11" name="Group 10">
            <a:extLst>
              <a:ext uri="{FF2B5EF4-FFF2-40B4-BE49-F238E27FC236}">
                <a16:creationId xmlns:a16="http://schemas.microsoft.com/office/drawing/2014/main" id="{5CFF9990-3D1A-1CFF-4B45-8E775A203A7B}"/>
              </a:ext>
            </a:extLst>
          </p:cNvPr>
          <p:cNvGrpSpPr/>
          <p:nvPr/>
        </p:nvGrpSpPr>
        <p:grpSpPr>
          <a:xfrm>
            <a:off x="1578812" y="1817983"/>
            <a:ext cx="355495" cy="1128123"/>
            <a:chOff x="1082512" y="1656618"/>
            <a:chExt cx="888336" cy="2819036"/>
          </a:xfrm>
          <a:solidFill>
            <a:schemeClr val="accent3">
              <a:lumMod val="50000"/>
            </a:schemeClr>
          </a:solidFill>
        </p:grpSpPr>
        <p:sp>
          <p:nvSpPr>
            <p:cNvPr id="12" name="Oval 11">
              <a:extLst>
                <a:ext uri="{FF2B5EF4-FFF2-40B4-BE49-F238E27FC236}">
                  <a16:creationId xmlns:a16="http://schemas.microsoft.com/office/drawing/2014/main" id="{18BA1072-8B8A-2BC0-0A3A-20C8587077DF}"/>
                </a:ext>
              </a:extLst>
            </p:cNvPr>
            <p:cNvSpPr/>
            <p:nvPr/>
          </p:nvSpPr>
          <p:spPr>
            <a:xfrm>
              <a:off x="1082512" y="1656618"/>
              <a:ext cx="888336" cy="8883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b="1">
                <a:solidFill>
                  <a:schemeClr val="bg1"/>
                </a:solidFill>
                <a:latin typeface="Arial" panose="020B0604020202020204" pitchFamily="34" charset="0"/>
                <a:cs typeface="Arial" panose="020B0604020202020204" pitchFamily="34" charset="0"/>
              </a:endParaRPr>
            </a:p>
          </p:txBody>
        </p:sp>
        <p:sp>
          <p:nvSpPr>
            <p:cNvPr id="13" name="Round Same Side Corner Rectangle 46">
              <a:extLst>
                <a:ext uri="{FF2B5EF4-FFF2-40B4-BE49-F238E27FC236}">
                  <a16:creationId xmlns:a16="http://schemas.microsoft.com/office/drawing/2014/main" id="{0EC55035-17CF-86FB-3196-0F3333774051}"/>
                </a:ext>
              </a:extLst>
            </p:cNvPr>
            <p:cNvSpPr/>
            <p:nvPr/>
          </p:nvSpPr>
          <p:spPr>
            <a:xfrm>
              <a:off x="1089023" y="2708812"/>
              <a:ext cx="881822" cy="176684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grpSp>
        <p:nvGrpSpPr>
          <p:cNvPr id="16" name="Group 15">
            <a:extLst>
              <a:ext uri="{FF2B5EF4-FFF2-40B4-BE49-F238E27FC236}">
                <a16:creationId xmlns:a16="http://schemas.microsoft.com/office/drawing/2014/main" id="{E08D03E4-D839-E5AE-5C52-8B18A5CC92C7}"/>
              </a:ext>
            </a:extLst>
          </p:cNvPr>
          <p:cNvGrpSpPr/>
          <p:nvPr/>
        </p:nvGrpSpPr>
        <p:grpSpPr>
          <a:xfrm>
            <a:off x="2085510" y="1957144"/>
            <a:ext cx="481843" cy="988962"/>
            <a:chOff x="1089022" y="2004364"/>
            <a:chExt cx="1204063" cy="2471290"/>
          </a:xfrm>
          <a:solidFill>
            <a:schemeClr val="accent3">
              <a:lumMod val="50000"/>
            </a:schemeClr>
          </a:solidFill>
        </p:grpSpPr>
        <p:sp>
          <p:nvSpPr>
            <p:cNvPr id="17" name="Oval 16">
              <a:extLst>
                <a:ext uri="{FF2B5EF4-FFF2-40B4-BE49-F238E27FC236}">
                  <a16:creationId xmlns:a16="http://schemas.microsoft.com/office/drawing/2014/main" id="{69D0655A-D3AE-8F8E-8C47-1FA229BE22ED}"/>
                </a:ext>
              </a:extLst>
            </p:cNvPr>
            <p:cNvSpPr/>
            <p:nvPr/>
          </p:nvSpPr>
          <p:spPr>
            <a:xfrm>
              <a:off x="1246883" y="2004364"/>
              <a:ext cx="888336" cy="8883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b="1">
                <a:solidFill>
                  <a:schemeClr val="bg1"/>
                </a:solidFill>
                <a:latin typeface="Arial" panose="020B0604020202020204" pitchFamily="34" charset="0"/>
                <a:cs typeface="Arial" panose="020B0604020202020204" pitchFamily="34" charset="0"/>
              </a:endParaRPr>
            </a:p>
          </p:txBody>
        </p:sp>
        <p:sp>
          <p:nvSpPr>
            <p:cNvPr id="18" name="Round Same Side Corner Rectangle 46">
              <a:extLst>
                <a:ext uri="{FF2B5EF4-FFF2-40B4-BE49-F238E27FC236}">
                  <a16:creationId xmlns:a16="http://schemas.microsoft.com/office/drawing/2014/main" id="{E7546F39-28B7-6994-EF22-B094203B24A5}"/>
                </a:ext>
              </a:extLst>
            </p:cNvPr>
            <p:cNvSpPr/>
            <p:nvPr/>
          </p:nvSpPr>
          <p:spPr>
            <a:xfrm>
              <a:off x="1089022" y="3155087"/>
              <a:ext cx="1204063" cy="132056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grpSp>
        <p:nvGrpSpPr>
          <p:cNvPr id="19" name="Group 18">
            <a:extLst>
              <a:ext uri="{FF2B5EF4-FFF2-40B4-BE49-F238E27FC236}">
                <a16:creationId xmlns:a16="http://schemas.microsoft.com/office/drawing/2014/main" id="{0943C652-C28E-8057-5010-04503CBF44A1}"/>
              </a:ext>
            </a:extLst>
          </p:cNvPr>
          <p:cNvGrpSpPr/>
          <p:nvPr/>
        </p:nvGrpSpPr>
        <p:grpSpPr>
          <a:xfrm>
            <a:off x="6688169" y="1889493"/>
            <a:ext cx="1028282" cy="1028282"/>
            <a:chOff x="6784825" y="4717805"/>
            <a:chExt cx="1170980" cy="1170980"/>
          </a:xfrm>
        </p:grpSpPr>
        <p:sp>
          <p:nvSpPr>
            <p:cNvPr id="20" name="Oval 19">
              <a:extLst>
                <a:ext uri="{FF2B5EF4-FFF2-40B4-BE49-F238E27FC236}">
                  <a16:creationId xmlns:a16="http://schemas.microsoft.com/office/drawing/2014/main" id="{F279DB70-D3E0-AC1D-0414-F2221EFF946C}"/>
                </a:ext>
              </a:extLst>
            </p:cNvPr>
            <p:cNvSpPr/>
            <p:nvPr/>
          </p:nvSpPr>
          <p:spPr>
            <a:xfrm>
              <a:off x="6784825" y="4717805"/>
              <a:ext cx="1170980" cy="1170980"/>
            </a:xfrm>
            <a:prstGeom prst="ellipse">
              <a:avLst/>
            </a:prstGeom>
            <a:solidFill>
              <a:schemeClr val="accent3">
                <a:lumMod val="50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1" name="Oval 20">
              <a:extLst>
                <a:ext uri="{FF2B5EF4-FFF2-40B4-BE49-F238E27FC236}">
                  <a16:creationId xmlns:a16="http://schemas.microsoft.com/office/drawing/2014/main" id="{9030F477-4636-C46C-67BF-359F9187AFB8}"/>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2" name="Rectangle 21">
              <a:extLst>
                <a:ext uri="{FF2B5EF4-FFF2-40B4-BE49-F238E27FC236}">
                  <a16:creationId xmlns:a16="http://schemas.microsoft.com/office/drawing/2014/main" id="{73A90F69-D8D4-BE62-DB88-48708D64699D}"/>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3" name="Rectangle 22">
              <a:extLst>
                <a:ext uri="{FF2B5EF4-FFF2-40B4-BE49-F238E27FC236}">
                  <a16:creationId xmlns:a16="http://schemas.microsoft.com/office/drawing/2014/main" id="{DB8C8636-C6B8-A646-0F82-4989D01519C9}"/>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24" name="Heart 23">
            <a:extLst>
              <a:ext uri="{FF2B5EF4-FFF2-40B4-BE49-F238E27FC236}">
                <a16:creationId xmlns:a16="http://schemas.microsoft.com/office/drawing/2014/main" id="{77728A42-4E31-D2D8-CE00-C046393FB40E}"/>
              </a:ext>
            </a:extLst>
          </p:cNvPr>
          <p:cNvSpPr/>
          <p:nvPr/>
        </p:nvSpPr>
        <p:spPr>
          <a:xfrm>
            <a:off x="1844342" y="1574724"/>
            <a:ext cx="179928" cy="160751"/>
          </a:xfrm>
          <a:prstGeom prst="hear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Tree>
    <p:extLst>
      <p:ext uri="{BB962C8B-B14F-4D97-AF65-F5344CB8AC3E}">
        <p14:creationId xmlns:p14="http://schemas.microsoft.com/office/powerpoint/2010/main" val="41283542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54A3C-25D6-89AC-A80B-5E27F6B2F732}"/>
              </a:ext>
            </a:extLst>
          </p:cNvPr>
          <p:cNvSpPr>
            <a:spLocks noGrp="1"/>
          </p:cNvSpPr>
          <p:nvPr>
            <p:ph type="title"/>
          </p:nvPr>
        </p:nvSpPr>
        <p:spPr>
          <a:xfrm>
            <a:off x="202898" y="119503"/>
            <a:ext cx="10515600" cy="868968"/>
          </a:xfrm>
        </p:spPr>
        <p:txBody>
          <a:bodyPr>
            <a:normAutofit fontScale="90000"/>
          </a:bodyPr>
          <a:lstStyle/>
          <a:p>
            <a:r>
              <a:rPr lang="en-GB" dirty="0"/>
              <a:t>Preparación de una reunión de </a:t>
            </a:r>
            <a:r>
              <a:rPr lang="es-ES" dirty="0"/>
              <a:t>formulación del plan de caso</a:t>
            </a:r>
            <a:endParaRPr lang="en-BE" dirty="0"/>
          </a:p>
        </p:txBody>
      </p:sp>
      <p:grpSp>
        <p:nvGrpSpPr>
          <p:cNvPr id="14" name="Group 13">
            <a:extLst>
              <a:ext uri="{FF2B5EF4-FFF2-40B4-BE49-F238E27FC236}">
                <a16:creationId xmlns:a16="http://schemas.microsoft.com/office/drawing/2014/main" id="{F222FDFC-CCF7-0280-B750-62F7A6EE1611}"/>
              </a:ext>
            </a:extLst>
          </p:cNvPr>
          <p:cNvGrpSpPr/>
          <p:nvPr/>
        </p:nvGrpSpPr>
        <p:grpSpPr>
          <a:xfrm>
            <a:off x="10228983" y="337468"/>
            <a:ext cx="1587872" cy="1368854"/>
            <a:chOff x="10228983" y="337468"/>
            <a:chExt cx="1587872" cy="1368854"/>
          </a:xfrm>
        </p:grpSpPr>
        <p:sp>
          <p:nvSpPr>
            <p:cNvPr id="15" name="Hexagon 14">
              <a:extLst>
                <a:ext uri="{FF2B5EF4-FFF2-40B4-BE49-F238E27FC236}">
                  <a16:creationId xmlns:a16="http://schemas.microsoft.com/office/drawing/2014/main" id="{3222967B-62CB-DCE3-EB83-772FA3BDCA33}"/>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6" name="Group 15">
              <a:extLst>
                <a:ext uri="{FF2B5EF4-FFF2-40B4-BE49-F238E27FC236}">
                  <a16:creationId xmlns:a16="http://schemas.microsoft.com/office/drawing/2014/main" id="{8CB52903-99F8-E861-EFB2-02EEA496F4F4}"/>
                </a:ext>
              </a:extLst>
            </p:cNvPr>
            <p:cNvGrpSpPr/>
            <p:nvPr/>
          </p:nvGrpSpPr>
          <p:grpSpPr>
            <a:xfrm>
              <a:off x="10621771" y="762700"/>
              <a:ext cx="562136" cy="634675"/>
              <a:chOff x="760175" y="830142"/>
              <a:chExt cx="867619" cy="979579"/>
            </a:xfrm>
          </p:grpSpPr>
          <p:sp>
            <p:nvSpPr>
              <p:cNvPr id="20" name="Rectangle 19">
                <a:extLst>
                  <a:ext uri="{FF2B5EF4-FFF2-40B4-BE49-F238E27FC236}">
                    <a16:creationId xmlns:a16="http://schemas.microsoft.com/office/drawing/2014/main" id="{F4E76E6B-F033-2E38-3A9D-3F0A1B7A3AB2}"/>
                  </a:ext>
                </a:extLst>
              </p:cNvPr>
              <p:cNvSpPr/>
              <p:nvPr/>
            </p:nvSpPr>
            <p:spPr>
              <a:xfrm>
                <a:off x="864636" y="830142"/>
                <a:ext cx="763158" cy="9795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CA" sz="1600" b="1" dirty="0">
                    <a:solidFill>
                      <a:schemeClr val="accent3">
                        <a:lumMod val="50000"/>
                      </a:schemeClr>
                    </a:solidFill>
                    <a:latin typeface="Arial" panose="020B0604020202020204" pitchFamily="34" charset="0"/>
                    <a:cs typeface="Arial" panose="020B0604020202020204" pitchFamily="34" charset="0"/>
                  </a:rPr>
                  <a:t>138</a:t>
                </a:r>
              </a:p>
            </p:txBody>
          </p:sp>
          <p:sp>
            <p:nvSpPr>
              <p:cNvPr id="23" name="Rectangle 22">
                <a:extLst>
                  <a:ext uri="{FF2B5EF4-FFF2-40B4-BE49-F238E27FC236}">
                    <a16:creationId xmlns:a16="http://schemas.microsoft.com/office/drawing/2014/main" id="{11B01208-7322-C721-D7C9-DD5ABCB7E91B}"/>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7" name="Group 16">
              <a:extLst>
                <a:ext uri="{FF2B5EF4-FFF2-40B4-BE49-F238E27FC236}">
                  <a16:creationId xmlns:a16="http://schemas.microsoft.com/office/drawing/2014/main" id="{96ED7991-B1E4-54BA-5C10-B2DD046F0BF4}"/>
                </a:ext>
              </a:extLst>
            </p:cNvPr>
            <p:cNvGrpSpPr/>
            <p:nvPr/>
          </p:nvGrpSpPr>
          <p:grpSpPr>
            <a:xfrm>
              <a:off x="11325415" y="762701"/>
              <a:ext cx="182192" cy="634674"/>
              <a:chOff x="2121762" y="2323619"/>
              <a:chExt cx="200378" cy="825210"/>
            </a:xfrm>
          </p:grpSpPr>
          <p:sp>
            <p:nvSpPr>
              <p:cNvPr id="18" name="Isosceles Triangle 17">
                <a:extLst>
                  <a:ext uri="{FF2B5EF4-FFF2-40B4-BE49-F238E27FC236}">
                    <a16:creationId xmlns:a16="http://schemas.microsoft.com/office/drawing/2014/main" id="{EDEBD89C-B2FE-A698-15A7-F8C13BEF461D}"/>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Rectangle 18">
                <a:extLst>
                  <a:ext uri="{FF2B5EF4-FFF2-40B4-BE49-F238E27FC236}">
                    <a16:creationId xmlns:a16="http://schemas.microsoft.com/office/drawing/2014/main" id="{8000B692-0AF4-4E4B-2B28-09ADA788EDCE}"/>
                  </a:ext>
                </a:extLst>
              </p:cNvPr>
              <p:cNvSpPr/>
              <p:nvPr/>
            </p:nvSpPr>
            <p:spPr>
              <a:xfrm>
                <a:off x="2121762" y="2496169"/>
                <a:ext cx="200377" cy="6526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24" name="Group 23">
            <a:extLst>
              <a:ext uri="{FF2B5EF4-FFF2-40B4-BE49-F238E27FC236}">
                <a16:creationId xmlns:a16="http://schemas.microsoft.com/office/drawing/2014/main" id="{A6D326B1-4417-046A-515F-47B2C27944F7}"/>
              </a:ext>
            </a:extLst>
          </p:cNvPr>
          <p:cNvGrpSpPr/>
          <p:nvPr/>
        </p:nvGrpSpPr>
        <p:grpSpPr>
          <a:xfrm>
            <a:off x="4677507" y="2164583"/>
            <a:ext cx="2508126" cy="2774561"/>
            <a:chOff x="8419175" y="3493727"/>
            <a:chExt cx="2155544" cy="2384525"/>
          </a:xfrm>
        </p:grpSpPr>
        <p:sp>
          <p:nvSpPr>
            <p:cNvPr id="25" name="Rectangle: Single Corner Snipped 24">
              <a:extLst>
                <a:ext uri="{FF2B5EF4-FFF2-40B4-BE49-F238E27FC236}">
                  <a16:creationId xmlns:a16="http://schemas.microsoft.com/office/drawing/2014/main" id="{C96C832B-C7EA-8FB6-C300-D2FB5726AF9D}"/>
                </a:ext>
              </a:extLst>
            </p:cNvPr>
            <p:cNvSpPr/>
            <p:nvPr/>
          </p:nvSpPr>
          <p:spPr>
            <a:xfrm>
              <a:off x="8419175" y="3493727"/>
              <a:ext cx="2155544" cy="2384525"/>
            </a:xfrm>
            <a:prstGeom prst="snip1Rect">
              <a:avLst>
                <a:gd name="adj" fmla="val 23266"/>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L-Shape 25">
              <a:extLst>
                <a:ext uri="{FF2B5EF4-FFF2-40B4-BE49-F238E27FC236}">
                  <a16:creationId xmlns:a16="http://schemas.microsoft.com/office/drawing/2014/main" id="{9C649C66-D8F6-90E3-DD3C-EBF4C1FEED90}"/>
                </a:ext>
              </a:extLst>
            </p:cNvPr>
            <p:cNvSpPr/>
            <p:nvPr/>
          </p:nvSpPr>
          <p:spPr>
            <a:xfrm rot="18361091">
              <a:off x="8664914" y="3825424"/>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L-Shape 26">
              <a:extLst>
                <a:ext uri="{FF2B5EF4-FFF2-40B4-BE49-F238E27FC236}">
                  <a16:creationId xmlns:a16="http://schemas.microsoft.com/office/drawing/2014/main" id="{A421459B-1B20-82B9-8F2D-E999CDD3EF96}"/>
                </a:ext>
              </a:extLst>
            </p:cNvPr>
            <p:cNvSpPr/>
            <p:nvPr/>
          </p:nvSpPr>
          <p:spPr>
            <a:xfrm rot="18361091">
              <a:off x="8664914" y="4548405"/>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8" name="Group 27">
            <a:extLst>
              <a:ext uri="{FF2B5EF4-FFF2-40B4-BE49-F238E27FC236}">
                <a16:creationId xmlns:a16="http://schemas.microsoft.com/office/drawing/2014/main" id="{9CCFF6FC-EDFC-CF81-AFA3-E5A9111DF004}"/>
              </a:ext>
            </a:extLst>
          </p:cNvPr>
          <p:cNvGrpSpPr/>
          <p:nvPr/>
        </p:nvGrpSpPr>
        <p:grpSpPr>
          <a:xfrm>
            <a:off x="6522278" y="3083147"/>
            <a:ext cx="1326709" cy="2366703"/>
            <a:chOff x="5102983" y="1330093"/>
            <a:chExt cx="611190" cy="1090296"/>
          </a:xfrm>
          <a:solidFill>
            <a:schemeClr val="accent3">
              <a:lumMod val="50000"/>
            </a:schemeClr>
          </a:solidFill>
        </p:grpSpPr>
        <p:grpSp>
          <p:nvGrpSpPr>
            <p:cNvPr id="29" name="Group 28">
              <a:extLst>
                <a:ext uri="{FF2B5EF4-FFF2-40B4-BE49-F238E27FC236}">
                  <a16:creationId xmlns:a16="http://schemas.microsoft.com/office/drawing/2014/main" id="{A8AFD93C-F67B-5470-8A44-98B2EA3470B7}"/>
                </a:ext>
              </a:extLst>
            </p:cNvPr>
            <p:cNvGrpSpPr/>
            <p:nvPr/>
          </p:nvGrpSpPr>
          <p:grpSpPr>
            <a:xfrm>
              <a:off x="5157952" y="1808115"/>
              <a:ext cx="241654" cy="277569"/>
              <a:chOff x="2968390" y="1782471"/>
              <a:chExt cx="241654" cy="277569"/>
            </a:xfrm>
            <a:grpFill/>
          </p:grpSpPr>
          <p:sp>
            <p:nvSpPr>
              <p:cNvPr id="37" name="Round Same Side Corner Rectangle 25">
                <a:extLst>
                  <a:ext uri="{FF2B5EF4-FFF2-40B4-BE49-F238E27FC236}">
                    <a16:creationId xmlns:a16="http://schemas.microsoft.com/office/drawing/2014/main" id="{D51B2B71-A051-BDAE-40DF-1B02C3CF4D86}"/>
                  </a:ext>
                </a:extLst>
              </p:cNvPr>
              <p:cNvSpPr/>
              <p:nvPr/>
            </p:nvSpPr>
            <p:spPr>
              <a:xfrm rot="12859561">
                <a:off x="3108478" y="1782471"/>
                <a:ext cx="101566" cy="24510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8" name="Round Same Side Corner Rectangle 26">
                <a:extLst>
                  <a:ext uri="{FF2B5EF4-FFF2-40B4-BE49-F238E27FC236}">
                    <a16:creationId xmlns:a16="http://schemas.microsoft.com/office/drawing/2014/main" id="{822FD8C2-6D4D-612D-9A08-1E5B1336BFB3}"/>
                  </a:ext>
                </a:extLst>
              </p:cNvPr>
              <p:cNvSpPr/>
              <p:nvPr/>
            </p:nvSpPr>
            <p:spPr>
              <a:xfrm rot="14101202">
                <a:off x="3000569" y="1926295"/>
                <a:ext cx="101566" cy="165924"/>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0" name="Rectangle 29">
              <a:extLst>
                <a:ext uri="{FF2B5EF4-FFF2-40B4-BE49-F238E27FC236}">
                  <a16:creationId xmlns:a16="http://schemas.microsoft.com/office/drawing/2014/main" id="{19327CB1-F74E-E2BE-405D-757792A80145}"/>
                </a:ext>
              </a:extLst>
            </p:cNvPr>
            <p:cNvSpPr/>
            <p:nvPr/>
          </p:nvSpPr>
          <p:spPr>
            <a:xfrm rot="20505316">
              <a:off x="5102983" y="1656859"/>
              <a:ext cx="45719" cy="3548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Round Same Side Corner Rectangle 26">
              <a:extLst>
                <a:ext uri="{FF2B5EF4-FFF2-40B4-BE49-F238E27FC236}">
                  <a16:creationId xmlns:a16="http://schemas.microsoft.com/office/drawing/2014/main" id="{DECF69A5-9A86-D913-5B9F-EC25F8B54AD4}"/>
                </a:ext>
              </a:extLst>
            </p:cNvPr>
            <p:cNvSpPr/>
            <p:nvPr/>
          </p:nvSpPr>
          <p:spPr>
            <a:xfrm rot="16535945">
              <a:off x="5265161" y="1680146"/>
              <a:ext cx="101003" cy="27989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32" name="Straight Arrow Connector 31">
              <a:extLst>
                <a:ext uri="{FF2B5EF4-FFF2-40B4-BE49-F238E27FC236}">
                  <a16:creationId xmlns:a16="http://schemas.microsoft.com/office/drawing/2014/main" id="{86B81B6D-9F5B-E8B1-31DA-14BAA8491621}"/>
                </a:ext>
              </a:extLst>
            </p:cNvPr>
            <p:cNvCxnSpPr>
              <a:cxnSpLocks/>
            </p:cNvCxnSpPr>
            <p:nvPr/>
          </p:nvCxnSpPr>
          <p:spPr>
            <a:xfrm flipH="1">
              <a:off x="5175388" y="1694718"/>
              <a:ext cx="74812" cy="109302"/>
            </a:xfrm>
            <a:prstGeom prst="straightConnector1">
              <a:avLst/>
            </a:prstGeom>
            <a:grpFill/>
            <a:ln w="28575">
              <a:solidFill>
                <a:schemeClr val="accent3">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D7527B0A-4107-7938-886F-882DCB58A7D2}"/>
                </a:ext>
              </a:extLst>
            </p:cNvPr>
            <p:cNvGrpSpPr/>
            <p:nvPr/>
          </p:nvGrpSpPr>
          <p:grpSpPr>
            <a:xfrm>
              <a:off x="5274909" y="1330093"/>
              <a:ext cx="439264" cy="1090296"/>
              <a:chOff x="4152776" y="1302447"/>
              <a:chExt cx="365595" cy="907443"/>
            </a:xfrm>
            <a:grpFill/>
          </p:grpSpPr>
          <p:sp>
            <p:nvSpPr>
              <p:cNvPr id="34" name="Flowchart: Manual Operation 33">
                <a:extLst>
                  <a:ext uri="{FF2B5EF4-FFF2-40B4-BE49-F238E27FC236}">
                    <a16:creationId xmlns:a16="http://schemas.microsoft.com/office/drawing/2014/main" id="{E8AC78EA-2109-5762-62C7-17934FC61DAE}"/>
                  </a:ext>
                </a:extLst>
              </p:cNvPr>
              <p:cNvSpPr/>
              <p:nvPr/>
            </p:nvSpPr>
            <p:spPr>
              <a:xfrm rot="10800000">
                <a:off x="4152776" y="1702969"/>
                <a:ext cx="365595" cy="506921"/>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Round Same Side Corner Rectangle 23">
                <a:extLst>
                  <a:ext uri="{FF2B5EF4-FFF2-40B4-BE49-F238E27FC236}">
                    <a16:creationId xmlns:a16="http://schemas.microsoft.com/office/drawing/2014/main" id="{2090F6B7-5CB4-0FD0-2C95-F212419D2230}"/>
                  </a:ext>
                </a:extLst>
              </p:cNvPr>
              <p:cNvSpPr/>
              <p:nvPr/>
            </p:nvSpPr>
            <p:spPr>
              <a:xfrm>
                <a:off x="4202705" y="1618460"/>
                <a:ext cx="266665" cy="58484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6" name="Oval 35">
                <a:extLst>
                  <a:ext uri="{FF2B5EF4-FFF2-40B4-BE49-F238E27FC236}">
                    <a16:creationId xmlns:a16="http://schemas.microsoft.com/office/drawing/2014/main" id="{77802D53-6BE8-2F5F-5F45-41319C076A65}"/>
                  </a:ext>
                </a:extLst>
              </p:cNvPr>
              <p:cNvSpPr/>
              <p:nvPr/>
            </p:nvSpPr>
            <p:spPr>
              <a:xfrm>
                <a:off x="4200727" y="1302447"/>
                <a:ext cx="269696" cy="2696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extLst>
      <p:ext uri="{BB962C8B-B14F-4D97-AF65-F5344CB8AC3E}">
        <p14:creationId xmlns:p14="http://schemas.microsoft.com/office/powerpoint/2010/main" val="444171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a:xfrm>
            <a:off x="971569" y="88941"/>
            <a:ext cx="10248861" cy="868968"/>
          </a:xfrm>
        </p:spPr>
        <p:txBody>
          <a:bodyPr>
            <a:normAutofit/>
          </a:bodyPr>
          <a:lstStyle/>
          <a:p>
            <a:r>
              <a:rPr lang="es-ES_tradnl" sz="2800"/>
              <a:t>Lista de preparación</a:t>
            </a:r>
          </a:p>
        </p:txBody>
      </p:sp>
      <p:sp>
        <p:nvSpPr>
          <p:cNvPr id="4" name="TextBox 3">
            <a:extLst>
              <a:ext uri="{FF2B5EF4-FFF2-40B4-BE49-F238E27FC236}">
                <a16:creationId xmlns:a16="http://schemas.microsoft.com/office/drawing/2014/main" id="{EC589FEB-8103-4621-99A0-AFB85B390CE7}"/>
              </a:ext>
            </a:extLst>
          </p:cNvPr>
          <p:cNvSpPr txBox="1"/>
          <p:nvPr/>
        </p:nvSpPr>
        <p:spPr>
          <a:xfrm>
            <a:off x="1836986" y="1687890"/>
            <a:ext cx="3350520" cy="2677656"/>
          </a:xfrm>
          <a:prstGeom prst="rect">
            <a:avLst/>
          </a:prstGeom>
          <a:noFill/>
        </p:spPr>
        <p:txBody>
          <a:bodyPr wrap="square" rtlCol="0">
            <a:spAutoFit/>
          </a:bodyPr>
          <a:lstStyle/>
          <a:p>
            <a:r>
              <a:rPr lang="es-ES_tradnl" sz="2400">
                <a:effectLst/>
                <a:latin typeface="Arial" panose="020B0604020202020204" pitchFamily="34" charset="0"/>
                <a:cs typeface="Arial" panose="020B0604020202020204" pitchFamily="34" charset="0"/>
              </a:rPr>
              <a:t>Identifiqué el </a:t>
            </a:r>
            <a:r>
              <a:rPr lang="es-ES_tradnl" sz="2400" b="1">
                <a:effectLst/>
                <a:latin typeface="Arial" panose="020B0604020202020204" pitchFamily="34" charset="0"/>
                <a:cs typeface="Arial" panose="020B0604020202020204" pitchFamily="34" charset="0"/>
              </a:rPr>
              <a:t>lugar </a:t>
            </a:r>
            <a:r>
              <a:rPr lang="es-ES_tradnl" sz="2400">
                <a:effectLst/>
                <a:latin typeface="Arial" panose="020B0604020202020204" pitchFamily="34" charset="0"/>
                <a:cs typeface="Arial" panose="020B0604020202020204" pitchFamily="34" charset="0"/>
              </a:rPr>
              <a:t>más apropiado para reunirnos (es decir, seguro, privado, tranquilo, accesible, adecuado para los/as menores)</a:t>
            </a:r>
          </a:p>
        </p:txBody>
      </p:sp>
      <p:grpSp>
        <p:nvGrpSpPr>
          <p:cNvPr id="3" name="Group 2">
            <a:extLst>
              <a:ext uri="{FF2B5EF4-FFF2-40B4-BE49-F238E27FC236}">
                <a16:creationId xmlns:a16="http://schemas.microsoft.com/office/drawing/2014/main" id="{58223C9F-4050-EDC0-DF4E-FD2CB064E007}"/>
              </a:ext>
            </a:extLst>
          </p:cNvPr>
          <p:cNvGrpSpPr/>
          <p:nvPr/>
        </p:nvGrpSpPr>
        <p:grpSpPr>
          <a:xfrm>
            <a:off x="622483" y="1712506"/>
            <a:ext cx="904240" cy="944880"/>
            <a:chOff x="7345680" y="2484120"/>
            <a:chExt cx="904240" cy="944880"/>
          </a:xfrm>
        </p:grpSpPr>
        <p:sp>
          <p:nvSpPr>
            <p:cNvPr id="5" name="Oval 4">
              <a:extLst>
                <a:ext uri="{FF2B5EF4-FFF2-40B4-BE49-F238E27FC236}">
                  <a16:creationId xmlns:a16="http://schemas.microsoft.com/office/drawing/2014/main" id="{FFF8F732-80A2-46DD-AACF-DD1EB47ADCCC}"/>
                </a:ext>
              </a:extLst>
            </p:cNvPr>
            <p:cNvSpPr/>
            <p:nvPr/>
          </p:nvSpPr>
          <p:spPr>
            <a:xfrm>
              <a:off x="7345680" y="2484120"/>
              <a:ext cx="904240" cy="944880"/>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6" name="L-Shape 5">
              <a:extLst>
                <a:ext uri="{FF2B5EF4-FFF2-40B4-BE49-F238E27FC236}">
                  <a16:creationId xmlns:a16="http://schemas.microsoft.com/office/drawing/2014/main" id="{8A30BC19-844F-7181-DC61-4B4A8288AF21}"/>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25" name="TextBox 24">
            <a:extLst>
              <a:ext uri="{FF2B5EF4-FFF2-40B4-BE49-F238E27FC236}">
                <a16:creationId xmlns:a16="http://schemas.microsoft.com/office/drawing/2014/main" id="{507AC433-05D2-BB81-93BB-903061684BFD}"/>
              </a:ext>
            </a:extLst>
          </p:cNvPr>
          <p:cNvSpPr txBox="1"/>
          <p:nvPr/>
        </p:nvSpPr>
        <p:spPr>
          <a:xfrm>
            <a:off x="1836986" y="4423015"/>
            <a:ext cx="3350520" cy="1569660"/>
          </a:xfrm>
          <a:prstGeom prst="rect">
            <a:avLst/>
          </a:prstGeom>
          <a:noFill/>
        </p:spPr>
        <p:txBody>
          <a:bodyPr wrap="square" rtlCol="0">
            <a:spAutoFit/>
          </a:bodyPr>
          <a:lstStyle/>
          <a:p>
            <a:r>
              <a:rPr lang="es-ES_tradnl" sz="2400">
                <a:effectLst/>
                <a:latin typeface="Arial" panose="020B0604020202020204" pitchFamily="34" charset="0"/>
                <a:cs typeface="Arial" panose="020B0604020202020204" pitchFamily="34" charset="0"/>
              </a:rPr>
              <a:t>Revisé</a:t>
            </a:r>
            <a:r>
              <a:rPr lang="es-ES_tradnl" sz="2400" b="1">
                <a:effectLst/>
                <a:latin typeface="Arial" panose="020B0604020202020204" pitchFamily="34" charset="0"/>
                <a:cs typeface="Arial" panose="020B0604020202020204" pitchFamily="34" charset="0"/>
              </a:rPr>
              <a:t> la evaluación </a:t>
            </a:r>
            <a:r>
              <a:rPr lang="es-ES_tradnl" sz="2400">
                <a:effectLst/>
                <a:latin typeface="Arial" panose="020B0604020202020204" pitchFamily="34" charset="0"/>
                <a:cs typeface="Arial" panose="020B0604020202020204" pitchFamily="34" charset="0"/>
              </a:rPr>
              <a:t>y subrayé las necesidades que se identificaron</a:t>
            </a:r>
          </a:p>
        </p:txBody>
      </p:sp>
      <p:grpSp>
        <p:nvGrpSpPr>
          <p:cNvPr id="26" name="Group 25">
            <a:extLst>
              <a:ext uri="{FF2B5EF4-FFF2-40B4-BE49-F238E27FC236}">
                <a16:creationId xmlns:a16="http://schemas.microsoft.com/office/drawing/2014/main" id="{F6ECAB92-8B48-AE5A-2FD6-F1740F275C4C}"/>
              </a:ext>
            </a:extLst>
          </p:cNvPr>
          <p:cNvGrpSpPr/>
          <p:nvPr/>
        </p:nvGrpSpPr>
        <p:grpSpPr>
          <a:xfrm>
            <a:off x="622483" y="4387162"/>
            <a:ext cx="904240" cy="944880"/>
            <a:chOff x="7345680" y="2484120"/>
            <a:chExt cx="904240" cy="944880"/>
          </a:xfrm>
        </p:grpSpPr>
        <p:sp>
          <p:nvSpPr>
            <p:cNvPr id="27" name="Oval 26">
              <a:extLst>
                <a:ext uri="{FF2B5EF4-FFF2-40B4-BE49-F238E27FC236}">
                  <a16:creationId xmlns:a16="http://schemas.microsoft.com/office/drawing/2014/main" id="{D210A435-5CB3-4E42-CF37-6519BD1FA0D0}"/>
                </a:ext>
              </a:extLst>
            </p:cNvPr>
            <p:cNvSpPr/>
            <p:nvPr/>
          </p:nvSpPr>
          <p:spPr>
            <a:xfrm>
              <a:off x="7345680" y="2484120"/>
              <a:ext cx="904240" cy="944880"/>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8" name="L-Shape 27">
              <a:extLst>
                <a:ext uri="{FF2B5EF4-FFF2-40B4-BE49-F238E27FC236}">
                  <a16:creationId xmlns:a16="http://schemas.microsoft.com/office/drawing/2014/main" id="{1EFD8CA8-2B83-9712-9382-828CDB342956}"/>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37" name="TextBox 36">
            <a:extLst>
              <a:ext uri="{FF2B5EF4-FFF2-40B4-BE49-F238E27FC236}">
                <a16:creationId xmlns:a16="http://schemas.microsoft.com/office/drawing/2014/main" id="{1B8CE925-2B3D-4086-1D8F-4C4471797AC5}"/>
              </a:ext>
            </a:extLst>
          </p:cNvPr>
          <p:cNvSpPr txBox="1"/>
          <p:nvPr/>
        </p:nvSpPr>
        <p:spPr>
          <a:xfrm>
            <a:off x="6889814" y="1687890"/>
            <a:ext cx="4679703" cy="2308324"/>
          </a:xfrm>
          <a:prstGeom prst="rect">
            <a:avLst/>
          </a:prstGeom>
          <a:noFill/>
        </p:spPr>
        <p:txBody>
          <a:bodyPr wrap="square" rtlCol="0">
            <a:spAutoFit/>
          </a:bodyPr>
          <a:lstStyle/>
          <a:p>
            <a:r>
              <a:rPr lang="es-ES_tradnl" sz="2400">
                <a:effectLst/>
                <a:latin typeface="Arial" panose="020B0604020202020204" pitchFamily="34" charset="0"/>
                <a:cs typeface="Arial" panose="020B0604020202020204" pitchFamily="34" charset="0"/>
              </a:rPr>
              <a:t>Identifiqué </a:t>
            </a:r>
            <a:r>
              <a:rPr lang="es-ES_tradnl" sz="2400" b="1">
                <a:effectLst/>
                <a:latin typeface="Arial" panose="020B0604020202020204" pitchFamily="34" charset="0"/>
                <a:cs typeface="Arial" panose="020B0604020202020204" pitchFamily="34" charset="0"/>
              </a:rPr>
              <a:t>quién </a:t>
            </a:r>
            <a:r>
              <a:rPr lang="es-ES_tradnl" sz="2400">
                <a:latin typeface="Arial" panose="020B0604020202020204" pitchFamily="34" charset="0"/>
                <a:cs typeface="Arial" panose="020B0604020202020204" pitchFamily="34" charset="0"/>
              </a:rPr>
              <a:t>debe </a:t>
            </a:r>
            <a:r>
              <a:rPr lang="es-ES_tradnl" sz="2400" b="1">
                <a:latin typeface="Arial" panose="020B0604020202020204" pitchFamily="34" charset="0"/>
                <a:cs typeface="Arial" panose="020B0604020202020204" pitchFamily="34" charset="0"/>
              </a:rPr>
              <a:t>participar </a:t>
            </a:r>
            <a:r>
              <a:rPr lang="es-ES_tradnl" sz="2400">
                <a:latin typeface="Arial" panose="020B0604020202020204" pitchFamily="34" charset="0"/>
                <a:cs typeface="Arial" panose="020B0604020202020204" pitchFamily="34" charset="0"/>
              </a:rPr>
              <a:t>en la reunión de formulación del plan de caso para apoyar al menor</a:t>
            </a:r>
            <a:r>
              <a:rPr lang="es-ES_tradnl" sz="2400">
                <a:effectLst/>
                <a:latin typeface="Arial" panose="020B0604020202020204" pitchFamily="34" charset="0"/>
                <a:cs typeface="Arial" panose="020B0604020202020204" pitchFamily="34" charset="0"/>
              </a:rPr>
              <a:t>, dándole prioridad al padre y/o madre</a:t>
            </a:r>
            <a:r>
              <a:rPr lang="es-ES_tradnl" sz="2400">
                <a:latin typeface="Arial" panose="020B0604020202020204" pitchFamily="34" charset="0"/>
                <a:cs typeface="Arial" panose="020B0604020202020204" pitchFamily="34" charset="0"/>
              </a:rPr>
              <a:t> y/o </a:t>
            </a:r>
            <a:r>
              <a:rPr lang="es-ES_tradnl" sz="2400">
                <a:effectLst/>
                <a:latin typeface="Arial" panose="020B0604020202020204" pitchFamily="34" charset="0"/>
                <a:cs typeface="Arial" panose="020B0604020202020204" pitchFamily="34" charset="0"/>
              </a:rPr>
              <a:t>cuidador del menor si procede</a:t>
            </a:r>
          </a:p>
        </p:txBody>
      </p:sp>
      <p:grpSp>
        <p:nvGrpSpPr>
          <p:cNvPr id="38" name="Group 37">
            <a:extLst>
              <a:ext uri="{FF2B5EF4-FFF2-40B4-BE49-F238E27FC236}">
                <a16:creationId xmlns:a16="http://schemas.microsoft.com/office/drawing/2014/main" id="{2411E39A-3410-2259-6837-512656D81847}"/>
              </a:ext>
            </a:extLst>
          </p:cNvPr>
          <p:cNvGrpSpPr/>
          <p:nvPr/>
        </p:nvGrpSpPr>
        <p:grpSpPr>
          <a:xfrm>
            <a:off x="5675313" y="1712506"/>
            <a:ext cx="904240" cy="944880"/>
            <a:chOff x="7345680" y="2484120"/>
            <a:chExt cx="904240" cy="944880"/>
          </a:xfrm>
        </p:grpSpPr>
        <p:sp>
          <p:nvSpPr>
            <p:cNvPr id="39" name="Oval 38">
              <a:extLst>
                <a:ext uri="{FF2B5EF4-FFF2-40B4-BE49-F238E27FC236}">
                  <a16:creationId xmlns:a16="http://schemas.microsoft.com/office/drawing/2014/main" id="{6E01FFE8-0777-2A4A-05B7-335118980479}"/>
                </a:ext>
              </a:extLst>
            </p:cNvPr>
            <p:cNvSpPr/>
            <p:nvPr/>
          </p:nvSpPr>
          <p:spPr>
            <a:xfrm>
              <a:off x="7345680" y="2484120"/>
              <a:ext cx="904240" cy="944880"/>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0" name="L-Shape 39">
              <a:extLst>
                <a:ext uri="{FF2B5EF4-FFF2-40B4-BE49-F238E27FC236}">
                  <a16:creationId xmlns:a16="http://schemas.microsoft.com/office/drawing/2014/main" id="{148E94D0-2713-F228-8D80-0589DF947D04}"/>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41" name="TextBox 40">
            <a:extLst>
              <a:ext uri="{FF2B5EF4-FFF2-40B4-BE49-F238E27FC236}">
                <a16:creationId xmlns:a16="http://schemas.microsoft.com/office/drawing/2014/main" id="{136E7028-9F09-2F8C-B14A-6A75321013E5}"/>
              </a:ext>
            </a:extLst>
          </p:cNvPr>
          <p:cNvSpPr txBox="1"/>
          <p:nvPr/>
        </p:nvSpPr>
        <p:spPr>
          <a:xfrm>
            <a:off x="6889814" y="4427214"/>
            <a:ext cx="4679703" cy="1569660"/>
          </a:xfrm>
          <a:prstGeom prst="rect">
            <a:avLst/>
          </a:prstGeom>
          <a:noFill/>
        </p:spPr>
        <p:txBody>
          <a:bodyPr wrap="square" rtlCol="0">
            <a:spAutoFit/>
          </a:bodyPr>
          <a:lstStyle/>
          <a:p>
            <a:r>
              <a:rPr lang="es-ES_tradnl" sz="2400">
                <a:latin typeface="Arial" panose="020B0604020202020204" pitchFamily="34" charset="0"/>
                <a:ea typeface="Calibri" panose="020F0502020204030204" pitchFamily="34" charset="0"/>
                <a:cs typeface="Arial" panose="020B0604020202020204" pitchFamily="34" charset="0"/>
              </a:rPr>
              <a:t>Busqué</a:t>
            </a:r>
            <a:r>
              <a:rPr lang="es-ES_tradnl" sz="2400" b="1">
                <a:latin typeface="Arial" panose="020B0604020202020204" pitchFamily="34" charset="0"/>
                <a:ea typeface="Calibri" panose="020F0502020204030204" pitchFamily="34" charset="0"/>
                <a:cs typeface="Arial" panose="020B0604020202020204" pitchFamily="34" charset="0"/>
              </a:rPr>
              <a:t> la información que </a:t>
            </a:r>
            <a:r>
              <a:rPr lang="es-ES_tradnl" sz="2400">
                <a:latin typeface="Arial" panose="020B0604020202020204" pitchFamily="34" charset="0"/>
                <a:ea typeface="Calibri" panose="020F0502020204030204" pitchFamily="34" charset="0"/>
                <a:cs typeface="Arial" panose="020B0604020202020204" pitchFamily="34" charset="0"/>
              </a:rPr>
              <a:t>el/la menor, los padres o cuidadores necesitan para tomar una decisión</a:t>
            </a:r>
            <a:endParaRPr lang="es-ES_tradnl" sz="2400">
              <a:effectLst/>
              <a:latin typeface="Arial" panose="020B0604020202020204" pitchFamily="34" charset="0"/>
              <a:ea typeface="Calibri" panose="020F0502020204030204" pitchFamily="34" charset="0"/>
              <a:cs typeface="Arial" panose="020B0604020202020204" pitchFamily="34" charset="0"/>
            </a:endParaRPr>
          </a:p>
        </p:txBody>
      </p:sp>
      <p:grpSp>
        <p:nvGrpSpPr>
          <p:cNvPr id="42" name="Group 41">
            <a:extLst>
              <a:ext uri="{FF2B5EF4-FFF2-40B4-BE49-F238E27FC236}">
                <a16:creationId xmlns:a16="http://schemas.microsoft.com/office/drawing/2014/main" id="{447CC918-5ACC-7A40-6765-62F7FA152149}"/>
              </a:ext>
            </a:extLst>
          </p:cNvPr>
          <p:cNvGrpSpPr/>
          <p:nvPr/>
        </p:nvGrpSpPr>
        <p:grpSpPr>
          <a:xfrm>
            <a:off x="5675313" y="4365546"/>
            <a:ext cx="904240" cy="944880"/>
            <a:chOff x="7345680" y="2484120"/>
            <a:chExt cx="904240" cy="944880"/>
          </a:xfrm>
        </p:grpSpPr>
        <p:sp>
          <p:nvSpPr>
            <p:cNvPr id="43" name="Oval 42">
              <a:extLst>
                <a:ext uri="{FF2B5EF4-FFF2-40B4-BE49-F238E27FC236}">
                  <a16:creationId xmlns:a16="http://schemas.microsoft.com/office/drawing/2014/main" id="{BC66CD6C-4B59-223D-66EF-198D916AC4C4}"/>
                </a:ext>
              </a:extLst>
            </p:cNvPr>
            <p:cNvSpPr/>
            <p:nvPr/>
          </p:nvSpPr>
          <p:spPr>
            <a:xfrm>
              <a:off x="7345680" y="2484120"/>
              <a:ext cx="904240" cy="944880"/>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4" name="L-Shape 43">
              <a:extLst>
                <a:ext uri="{FF2B5EF4-FFF2-40B4-BE49-F238E27FC236}">
                  <a16:creationId xmlns:a16="http://schemas.microsoft.com/office/drawing/2014/main" id="{35D28F53-64A6-967A-C8DD-9E24CC445A25}"/>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Tree>
    <p:extLst>
      <p:ext uri="{BB962C8B-B14F-4D97-AF65-F5344CB8AC3E}">
        <p14:creationId xmlns:p14="http://schemas.microsoft.com/office/powerpoint/2010/main" val="23179377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Shape 25">
            <a:extLst>
              <a:ext uri="{FF2B5EF4-FFF2-40B4-BE49-F238E27FC236}">
                <a16:creationId xmlns:a16="http://schemas.microsoft.com/office/drawing/2014/main" id="{8D2BEE78-0A1F-8F36-F827-21FED189638D}"/>
              </a:ext>
            </a:extLst>
          </p:cNvPr>
          <p:cNvSpPr/>
          <p:nvPr/>
        </p:nvSpPr>
        <p:spPr>
          <a:xfrm>
            <a:off x="38100" y="1143000"/>
            <a:ext cx="11163300" cy="4991100"/>
          </a:xfrm>
          <a:custGeom>
            <a:avLst/>
            <a:gdLst>
              <a:gd name="connsiteX0" fmla="*/ 0 w 11163300"/>
              <a:gd name="connsiteY0" fmla="*/ 0 h 4991100"/>
              <a:gd name="connsiteX1" fmla="*/ 1123950 w 11163300"/>
              <a:gd name="connsiteY1" fmla="*/ 781050 h 4991100"/>
              <a:gd name="connsiteX2" fmla="*/ 3867150 w 11163300"/>
              <a:gd name="connsiteY2" fmla="*/ 2019300 h 4991100"/>
              <a:gd name="connsiteX3" fmla="*/ 6867525 w 11163300"/>
              <a:gd name="connsiteY3" fmla="*/ 1428750 h 4991100"/>
              <a:gd name="connsiteX4" fmla="*/ 9058275 w 11163300"/>
              <a:gd name="connsiteY4" fmla="*/ 2571750 h 4991100"/>
              <a:gd name="connsiteX5" fmla="*/ 9791700 w 11163300"/>
              <a:gd name="connsiteY5" fmla="*/ 4371975 h 4991100"/>
              <a:gd name="connsiteX6" fmla="*/ 11163300 w 11163300"/>
              <a:gd name="connsiteY6" fmla="*/ 4991100 h 499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63300" h="4991100">
                <a:moveTo>
                  <a:pt x="0" y="0"/>
                </a:moveTo>
                <a:cubicBezTo>
                  <a:pt x="239712" y="222250"/>
                  <a:pt x="479425" y="444500"/>
                  <a:pt x="1123950" y="781050"/>
                </a:cubicBezTo>
                <a:cubicBezTo>
                  <a:pt x="1768475" y="1117600"/>
                  <a:pt x="2909888" y="1911350"/>
                  <a:pt x="3867150" y="2019300"/>
                </a:cubicBezTo>
                <a:cubicBezTo>
                  <a:pt x="4824412" y="2127250"/>
                  <a:pt x="6002337" y="1336675"/>
                  <a:pt x="6867525" y="1428750"/>
                </a:cubicBezTo>
                <a:cubicBezTo>
                  <a:pt x="7732713" y="1520825"/>
                  <a:pt x="8570913" y="2081213"/>
                  <a:pt x="9058275" y="2571750"/>
                </a:cubicBezTo>
                <a:cubicBezTo>
                  <a:pt x="9545637" y="3062287"/>
                  <a:pt x="9440863" y="3968750"/>
                  <a:pt x="9791700" y="4371975"/>
                </a:cubicBezTo>
                <a:cubicBezTo>
                  <a:pt x="10142537" y="4775200"/>
                  <a:pt x="10652918" y="4883150"/>
                  <a:pt x="11163300" y="4991100"/>
                </a:cubicBezTo>
              </a:path>
            </a:pathLst>
          </a:custGeom>
          <a:noFill/>
          <a:ln w="762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32" name="Title 31">
            <a:extLst>
              <a:ext uri="{FF2B5EF4-FFF2-40B4-BE49-F238E27FC236}">
                <a16:creationId xmlns:a16="http://schemas.microsoft.com/office/drawing/2014/main" id="{018DEDA9-988A-4F70-B2DE-A423BE94BAA4}"/>
              </a:ext>
            </a:extLst>
          </p:cNvPr>
          <p:cNvSpPr>
            <a:spLocks noGrp="1"/>
          </p:cNvSpPr>
          <p:nvPr>
            <p:ph type="title"/>
          </p:nvPr>
        </p:nvSpPr>
        <p:spPr/>
        <p:txBody>
          <a:bodyPr/>
          <a:lstStyle/>
          <a:p>
            <a:r>
              <a:rPr lang="es-ES_tradnl"/>
              <a:t>Desarrollo de una reunión de planificación</a:t>
            </a:r>
          </a:p>
        </p:txBody>
      </p:sp>
      <p:sp>
        <p:nvSpPr>
          <p:cNvPr id="3" name="TextBox 2">
            <a:extLst>
              <a:ext uri="{FF2B5EF4-FFF2-40B4-BE49-F238E27FC236}">
                <a16:creationId xmlns:a16="http://schemas.microsoft.com/office/drawing/2014/main" id="{F03A9036-089B-C087-CF21-3B3EE20D1849}"/>
              </a:ext>
            </a:extLst>
          </p:cNvPr>
          <p:cNvSpPr txBox="1"/>
          <p:nvPr/>
        </p:nvSpPr>
        <p:spPr>
          <a:xfrm>
            <a:off x="1754317" y="1323784"/>
            <a:ext cx="1902900" cy="707886"/>
          </a:xfrm>
          <a:prstGeom prst="rect">
            <a:avLst/>
          </a:prstGeom>
          <a:noFill/>
        </p:spPr>
        <p:txBody>
          <a:bodyPr wrap="square" rtlCol="0">
            <a:spAutoFit/>
          </a:bodyPr>
          <a:lstStyle/>
          <a:p>
            <a:r>
              <a:rPr lang="es-ES_tradnl" sz="2000">
                <a:latin typeface="Arial" panose="020B0604020202020204" pitchFamily="34" charset="0"/>
                <a:cs typeface="Arial" panose="020B0604020202020204" pitchFamily="34" charset="0"/>
              </a:rPr>
              <a:t>Explorar el problema</a:t>
            </a:r>
          </a:p>
        </p:txBody>
      </p:sp>
      <p:sp>
        <p:nvSpPr>
          <p:cNvPr id="7" name="TextBox 6">
            <a:extLst>
              <a:ext uri="{FF2B5EF4-FFF2-40B4-BE49-F238E27FC236}">
                <a16:creationId xmlns:a16="http://schemas.microsoft.com/office/drawing/2014/main" id="{8FC4CAE6-20EB-73B4-A8DA-3C19B8C9A2FD}"/>
              </a:ext>
            </a:extLst>
          </p:cNvPr>
          <p:cNvSpPr txBox="1"/>
          <p:nvPr/>
        </p:nvSpPr>
        <p:spPr>
          <a:xfrm>
            <a:off x="7477458" y="1458418"/>
            <a:ext cx="2971799" cy="1015663"/>
          </a:xfrm>
          <a:prstGeom prst="rect">
            <a:avLst/>
          </a:prstGeom>
          <a:noFill/>
        </p:spPr>
        <p:txBody>
          <a:bodyPr wrap="square" rtlCol="0">
            <a:spAutoFit/>
          </a:bodyPr>
          <a:lstStyle/>
          <a:p>
            <a:r>
              <a:rPr lang="es-ES_tradnl" sz="2000" dirty="0">
                <a:latin typeface="Arial" panose="020B0604020202020204" pitchFamily="34" charset="0"/>
                <a:cs typeface="Arial" panose="020B0604020202020204" pitchFamily="34" charset="0"/>
              </a:rPr>
              <a:t>Considerar distintas acciones y opciones para alcanzar el objetivo</a:t>
            </a:r>
          </a:p>
        </p:txBody>
      </p:sp>
      <p:sp>
        <p:nvSpPr>
          <p:cNvPr id="8" name="TextBox 7">
            <a:extLst>
              <a:ext uri="{FF2B5EF4-FFF2-40B4-BE49-F238E27FC236}">
                <a16:creationId xmlns:a16="http://schemas.microsoft.com/office/drawing/2014/main" id="{D0995BE6-F671-A487-15E2-2C2589D031A4}"/>
              </a:ext>
            </a:extLst>
          </p:cNvPr>
          <p:cNvSpPr txBox="1"/>
          <p:nvPr/>
        </p:nvSpPr>
        <p:spPr>
          <a:xfrm>
            <a:off x="3879008" y="1584560"/>
            <a:ext cx="2296886" cy="1015663"/>
          </a:xfrm>
          <a:prstGeom prst="rect">
            <a:avLst/>
          </a:prstGeom>
          <a:noFill/>
        </p:spPr>
        <p:txBody>
          <a:bodyPr wrap="square" rtlCol="0">
            <a:spAutoFit/>
          </a:bodyPr>
          <a:lstStyle/>
          <a:p>
            <a:r>
              <a:rPr lang="es-ES_tradnl" sz="2000">
                <a:latin typeface="Arial" panose="020B0604020202020204" pitchFamily="34" charset="0"/>
                <a:cs typeface="Arial" panose="020B0604020202020204" pitchFamily="34" charset="0"/>
              </a:rPr>
              <a:t>Acordar el objetivo general y el cronograma</a:t>
            </a:r>
          </a:p>
        </p:txBody>
      </p:sp>
      <p:sp>
        <p:nvSpPr>
          <p:cNvPr id="11" name="TextBox 10">
            <a:extLst>
              <a:ext uri="{FF2B5EF4-FFF2-40B4-BE49-F238E27FC236}">
                <a16:creationId xmlns:a16="http://schemas.microsoft.com/office/drawing/2014/main" id="{9AB07904-B2C5-B47A-1475-12A9777A0EF9}"/>
              </a:ext>
            </a:extLst>
          </p:cNvPr>
          <p:cNvSpPr txBox="1"/>
          <p:nvPr/>
        </p:nvSpPr>
        <p:spPr>
          <a:xfrm>
            <a:off x="9403653" y="3220438"/>
            <a:ext cx="2296886" cy="1015663"/>
          </a:xfrm>
          <a:prstGeom prst="rect">
            <a:avLst/>
          </a:prstGeom>
          <a:noFill/>
        </p:spPr>
        <p:txBody>
          <a:bodyPr wrap="square" rtlCol="0">
            <a:spAutoFit/>
          </a:bodyPr>
          <a:lstStyle/>
          <a:p>
            <a:r>
              <a:rPr lang="es-ES_tradnl" sz="2000" dirty="0">
                <a:latin typeface="Arial" panose="020B0604020202020204" pitchFamily="34" charset="0"/>
                <a:cs typeface="Arial" panose="020B0604020202020204" pitchFamily="34" charset="0"/>
              </a:rPr>
              <a:t>Acordar un plan de seguimiento y revisión</a:t>
            </a:r>
          </a:p>
        </p:txBody>
      </p:sp>
      <p:sp>
        <p:nvSpPr>
          <p:cNvPr id="25" name="TextBox 24">
            <a:extLst>
              <a:ext uri="{FF2B5EF4-FFF2-40B4-BE49-F238E27FC236}">
                <a16:creationId xmlns:a16="http://schemas.microsoft.com/office/drawing/2014/main" id="{E36021F2-1AF4-1277-B7B8-A9A834DFA49A}"/>
              </a:ext>
            </a:extLst>
          </p:cNvPr>
          <p:cNvSpPr txBox="1"/>
          <p:nvPr/>
        </p:nvSpPr>
        <p:spPr>
          <a:xfrm>
            <a:off x="10200257" y="4787227"/>
            <a:ext cx="1723520" cy="1015663"/>
          </a:xfrm>
          <a:prstGeom prst="rect">
            <a:avLst/>
          </a:prstGeom>
          <a:noFill/>
        </p:spPr>
        <p:txBody>
          <a:bodyPr wrap="square" rtlCol="0">
            <a:spAutoFit/>
          </a:bodyPr>
          <a:lstStyle/>
          <a:p>
            <a:r>
              <a:rPr lang="es-ES_tradnl" sz="2000">
                <a:latin typeface="Arial" panose="020B0604020202020204" pitchFamily="34" charset="0"/>
                <a:cs typeface="Arial" panose="020B0604020202020204" pitchFamily="34" charset="0"/>
              </a:rPr>
              <a:t>Documentar y hacer</a:t>
            </a:r>
          </a:p>
          <a:p>
            <a:r>
              <a:rPr lang="es-ES_tradnl" sz="2000">
                <a:latin typeface="Arial" panose="020B0604020202020204" pitchFamily="34" charset="0"/>
                <a:cs typeface="Arial" panose="020B0604020202020204" pitchFamily="34" charset="0"/>
              </a:rPr>
              <a:t>seguimiento</a:t>
            </a:r>
          </a:p>
        </p:txBody>
      </p:sp>
      <p:sp>
        <p:nvSpPr>
          <p:cNvPr id="5" name="Oval 4">
            <a:extLst>
              <a:ext uri="{FF2B5EF4-FFF2-40B4-BE49-F238E27FC236}">
                <a16:creationId xmlns:a16="http://schemas.microsoft.com/office/drawing/2014/main" id="{6128DD3F-1373-4BB0-DCA8-E2861664EDED}"/>
              </a:ext>
            </a:extLst>
          </p:cNvPr>
          <p:cNvSpPr/>
          <p:nvPr/>
        </p:nvSpPr>
        <p:spPr>
          <a:xfrm>
            <a:off x="1031631" y="1677727"/>
            <a:ext cx="711112" cy="711112"/>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a:solidFill>
                  <a:schemeClr val="bg1"/>
                </a:solidFill>
                <a:latin typeface="Arial" panose="020B0604020202020204" pitchFamily="34" charset="0"/>
                <a:cs typeface="Arial" panose="020B0604020202020204" pitchFamily="34" charset="0"/>
              </a:rPr>
              <a:t>1</a:t>
            </a:r>
          </a:p>
        </p:txBody>
      </p:sp>
      <p:sp>
        <p:nvSpPr>
          <p:cNvPr id="6" name="Oval 5">
            <a:extLst>
              <a:ext uri="{FF2B5EF4-FFF2-40B4-BE49-F238E27FC236}">
                <a16:creationId xmlns:a16="http://schemas.microsoft.com/office/drawing/2014/main" id="{D4268088-14D3-897A-DA94-DD02E30E169A}"/>
              </a:ext>
            </a:extLst>
          </p:cNvPr>
          <p:cNvSpPr/>
          <p:nvPr/>
        </p:nvSpPr>
        <p:spPr>
          <a:xfrm>
            <a:off x="3666094" y="2811655"/>
            <a:ext cx="711112" cy="711112"/>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a:solidFill>
                  <a:schemeClr val="bg1"/>
                </a:solidFill>
                <a:latin typeface="Arial" panose="020B0604020202020204" pitchFamily="34" charset="0"/>
                <a:cs typeface="Arial" panose="020B0604020202020204" pitchFamily="34" charset="0"/>
              </a:rPr>
              <a:t>2</a:t>
            </a:r>
          </a:p>
        </p:txBody>
      </p:sp>
      <p:sp>
        <p:nvSpPr>
          <p:cNvPr id="12" name="Oval 11">
            <a:extLst>
              <a:ext uri="{FF2B5EF4-FFF2-40B4-BE49-F238E27FC236}">
                <a16:creationId xmlns:a16="http://schemas.microsoft.com/office/drawing/2014/main" id="{FF1F84AE-CA75-6041-8C1F-B8D1DE012533}"/>
              </a:ext>
            </a:extLst>
          </p:cNvPr>
          <p:cNvSpPr/>
          <p:nvPr/>
        </p:nvSpPr>
        <p:spPr>
          <a:xfrm>
            <a:off x="6534403" y="2211794"/>
            <a:ext cx="711112" cy="711112"/>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a:solidFill>
                  <a:schemeClr val="bg1"/>
                </a:solidFill>
                <a:latin typeface="Arial" panose="020B0604020202020204" pitchFamily="34" charset="0"/>
                <a:cs typeface="Arial" panose="020B0604020202020204" pitchFamily="34" charset="0"/>
              </a:rPr>
              <a:t>3</a:t>
            </a:r>
          </a:p>
        </p:txBody>
      </p:sp>
      <p:sp>
        <p:nvSpPr>
          <p:cNvPr id="13" name="Oval 12">
            <a:extLst>
              <a:ext uri="{FF2B5EF4-FFF2-40B4-BE49-F238E27FC236}">
                <a16:creationId xmlns:a16="http://schemas.microsoft.com/office/drawing/2014/main" id="{95DD6B22-6F62-3249-8064-2FDB184E10E6}"/>
              </a:ext>
            </a:extLst>
          </p:cNvPr>
          <p:cNvSpPr/>
          <p:nvPr/>
        </p:nvSpPr>
        <p:spPr>
          <a:xfrm>
            <a:off x="8655153" y="3282994"/>
            <a:ext cx="711112" cy="711112"/>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a:solidFill>
                  <a:schemeClr val="bg1"/>
                </a:solidFill>
                <a:latin typeface="Arial" panose="020B0604020202020204" pitchFamily="34" charset="0"/>
                <a:cs typeface="Arial" panose="020B0604020202020204" pitchFamily="34" charset="0"/>
              </a:rPr>
              <a:t>4</a:t>
            </a:r>
          </a:p>
        </p:txBody>
      </p:sp>
      <p:sp>
        <p:nvSpPr>
          <p:cNvPr id="14" name="Oval 13">
            <a:extLst>
              <a:ext uri="{FF2B5EF4-FFF2-40B4-BE49-F238E27FC236}">
                <a16:creationId xmlns:a16="http://schemas.microsoft.com/office/drawing/2014/main" id="{2AAE46FB-95CF-2E47-E353-5CC11CC6B057}"/>
              </a:ext>
            </a:extLst>
          </p:cNvPr>
          <p:cNvSpPr/>
          <p:nvPr/>
        </p:nvSpPr>
        <p:spPr>
          <a:xfrm>
            <a:off x="9416720" y="5042801"/>
            <a:ext cx="711112" cy="711112"/>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a:solidFill>
                  <a:schemeClr val="bg1"/>
                </a:solidFill>
                <a:latin typeface="Arial" panose="020B0604020202020204" pitchFamily="34" charset="0"/>
                <a:cs typeface="Arial" panose="020B0604020202020204" pitchFamily="34" charset="0"/>
              </a:rPr>
              <a:t>5</a:t>
            </a:r>
          </a:p>
        </p:txBody>
      </p:sp>
      <p:sp>
        <p:nvSpPr>
          <p:cNvPr id="15" name="Speech Bubble: Rectangle with Corners Rounded 14">
            <a:extLst>
              <a:ext uri="{FF2B5EF4-FFF2-40B4-BE49-F238E27FC236}">
                <a16:creationId xmlns:a16="http://schemas.microsoft.com/office/drawing/2014/main" id="{6A2B799A-CC60-3215-058A-2B82841D7C6E}"/>
              </a:ext>
            </a:extLst>
          </p:cNvPr>
          <p:cNvSpPr/>
          <p:nvPr/>
        </p:nvSpPr>
        <p:spPr>
          <a:xfrm>
            <a:off x="1237992" y="3302587"/>
            <a:ext cx="2278907" cy="1586845"/>
          </a:xfrm>
          <a:prstGeom prst="wedgeRoundRectCallout">
            <a:avLst>
              <a:gd name="adj1" fmla="val -27520"/>
              <a:gd name="adj2" fmla="val 61761"/>
              <a:gd name="adj3" fmla="val 16667"/>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a:solidFill>
                  <a:schemeClr val="tx1"/>
                </a:solidFill>
                <a:latin typeface="Arial" panose="020B0604020202020204" pitchFamily="34" charset="0"/>
                <a:cs typeface="Arial" panose="020B0604020202020204" pitchFamily="34" charset="0"/>
              </a:rPr>
              <a:t>E</a:t>
            </a:r>
            <a:r>
              <a:rPr lang="es-ES_tradnl" sz="1800">
                <a:solidFill>
                  <a:schemeClr val="tx1"/>
                </a:solidFill>
                <a:latin typeface="Arial" panose="020B0604020202020204" pitchFamily="34" charset="0"/>
                <a:cs typeface="Arial" panose="020B0604020202020204" pitchFamily="34" charset="0"/>
              </a:rPr>
              <a:t>l/la menor y sus padres o cuidadores expresan sus necesidades</a:t>
            </a:r>
          </a:p>
        </p:txBody>
      </p:sp>
      <p:grpSp>
        <p:nvGrpSpPr>
          <p:cNvPr id="35" name="Group 34">
            <a:extLst>
              <a:ext uri="{FF2B5EF4-FFF2-40B4-BE49-F238E27FC236}">
                <a16:creationId xmlns:a16="http://schemas.microsoft.com/office/drawing/2014/main" id="{DDBDBC65-9099-641C-4186-015C55F9059E}"/>
              </a:ext>
            </a:extLst>
          </p:cNvPr>
          <p:cNvGrpSpPr/>
          <p:nvPr/>
        </p:nvGrpSpPr>
        <p:grpSpPr>
          <a:xfrm>
            <a:off x="1285736" y="4731142"/>
            <a:ext cx="694684" cy="976316"/>
            <a:chOff x="2013347" y="1776810"/>
            <a:chExt cx="2306524" cy="3241614"/>
          </a:xfrm>
        </p:grpSpPr>
        <p:grpSp>
          <p:nvGrpSpPr>
            <p:cNvPr id="18" name="Group 17">
              <a:extLst>
                <a:ext uri="{FF2B5EF4-FFF2-40B4-BE49-F238E27FC236}">
                  <a16:creationId xmlns:a16="http://schemas.microsoft.com/office/drawing/2014/main" id="{49F8CCD9-6D88-D69A-619B-6C48FDEF4AAF}"/>
                </a:ext>
              </a:extLst>
            </p:cNvPr>
            <p:cNvGrpSpPr/>
            <p:nvPr/>
          </p:nvGrpSpPr>
          <p:grpSpPr>
            <a:xfrm>
              <a:off x="3594022" y="3229471"/>
              <a:ext cx="725849" cy="1788952"/>
              <a:chOff x="1047750" y="1929282"/>
              <a:chExt cx="679484" cy="1674679"/>
            </a:xfrm>
            <a:solidFill>
              <a:schemeClr val="accent3">
                <a:lumMod val="50000"/>
              </a:schemeClr>
            </a:solidFill>
          </p:grpSpPr>
          <p:sp>
            <p:nvSpPr>
              <p:cNvPr id="20" name="Round Same Side Corner Rectangle 46">
                <a:extLst>
                  <a:ext uri="{FF2B5EF4-FFF2-40B4-BE49-F238E27FC236}">
                    <a16:creationId xmlns:a16="http://schemas.microsoft.com/office/drawing/2014/main" id="{66472E60-7A62-240C-79A6-877DFAE3398E}"/>
                  </a:ext>
                </a:extLst>
              </p:cNvPr>
              <p:cNvSpPr/>
              <p:nvPr/>
            </p:nvSpPr>
            <p:spPr>
              <a:xfrm>
                <a:off x="1052733" y="2725467"/>
                <a:ext cx="671847" cy="87849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3" name="Oval 22">
                <a:extLst>
                  <a:ext uri="{FF2B5EF4-FFF2-40B4-BE49-F238E27FC236}">
                    <a16:creationId xmlns:a16="http://schemas.microsoft.com/office/drawing/2014/main" id="{2FFEA800-4077-0A4F-C37E-4518A01541C1}"/>
                  </a:ext>
                </a:extLst>
              </p:cNvPr>
              <p:cNvSpPr/>
              <p:nvPr/>
            </p:nvSpPr>
            <p:spPr>
              <a:xfrm>
                <a:off x="1047750" y="1929282"/>
                <a:ext cx="679484" cy="6794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b="1">
                  <a:solidFill>
                    <a:schemeClr val="bg1"/>
                  </a:solidFill>
                  <a:latin typeface="Arial" panose="020B0604020202020204" pitchFamily="34" charset="0"/>
                  <a:cs typeface="Arial" panose="020B0604020202020204" pitchFamily="34" charset="0"/>
                </a:endParaRPr>
              </a:p>
            </p:txBody>
          </p:sp>
        </p:grpSp>
        <p:grpSp>
          <p:nvGrpSpPr>
            <p:cNvPr id="29" name="Group 28">
              <a:extLst>
                <a:ext uri="{FF2B5EF4-FFF2-40B4-BE49-F238E27FC236}">
                  <a16:creationId xmlns:a16="http://schemas.microsoft.com/office/drawing/2014/main" id="{B748E6F2-0518-9139-1913-73A8C7BB82BA}"/>
                </a:ext>
              </a:extLst>
            </p:cNvPr>
            <p:cNvGrpSpPr/>
            <p:nvPr/>
          </p:nvGrpSpPr>
          <p:grpSpPr>
            <a:xfrm>
              <a:off x="2013347" y="1776810"/>
              <a:ext cx="888336" cy="3241614"/>
              <a:chOff x="1082512" y="1656618"/>
              <a:chExt cx="888336" cy="3241614"/>
            </a:xfrm>
            <a:solidFill>
              <a:schemeClr val="accent3">
                <a:lumMod val="50000"/>
              </a:schemeClr>
            </a:solidFill>
          </p:grpSpPr>
          <p:sp>
            <p:nvSpPr>
              <p:cNvPr id="30" name="Oval 29">
                <a:extLst>
                  <a:ext uri="{FF2B5EF4-FFF2-40B4-BE49-F238E27FC236}">
                    <a16:creationId xmlns:a16="http://schemas.microsoft.com/office/drawing/2014/main" id="{6D9FF8C2-B4E1-E091-82A3-60AAB9B016C8}"/>
                  </a:ext>
                </a:extLst>
              </p:cNvPr>
              <p:cNvSpPr/>
              <p:nvPr/>
            </p:nvSpPr>
            <p:spPr>
              <a:xfrm>
                <a:off x="1082512" y="1656618"/>
                <a:ext cx="888336" cy="8883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b="1">
                  <a:solidFill>
                    <a:schemeClr val="bg1"/>
                  </a:solidFill>
                  <a:latin typeface="Arial" panose="020B0604020202020204" pitchFamily="34" charset="0"/>
                  <a:cs typeface="Arial" panose="020B0604020202020204" pitchFamily="34" charset="0"/>
                </a:endParaRPr>
              </a:p>
            </p:txBody>
          </p:sp>
          <p:sp>
            <p:nvSpPr>
              <p:cNvPr id="33" name="Round Same Side Corner Rectangle 46">
                <a:extLst>
                  <a:ext uri="{FF2B5EF4-FFF2-40B4-BE49-F238E27FC236}">
                    <a16:creationId xmlns:a16="http://schemas.microsoft.com/office/drawing/2014/main" id="{36278E7F-E6E3-0509-8BD4-666957ED9FF3}"/>
                  </a:ext>
                </a:extLst>
              </p:cNvPr>
              <p:cNvSpPr/>
              <p:nvPr/>
            </p:nvSpPr>
            <p:spPr>
              <a:xfrm>
                <a:off x="1089026" y="2708811"/>
                <a:ext cx="878351" cy="218942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grpSp>
      <p:sp>
        <p:nvSpPr>
          <p:cNvPr id="36" name="Speech Bubble: Rectangle with Corners Rounded 35">
            <a:extLst>
              <a:ext uri="{FF2B5EF4-FFF2-40B4-BE49-F238E27FC236}">
                <a16:creationId xmlns:a16="http://schemas.microsoft.com/office/drawing/2014/main" id="{B9A3FCA7-AA99-9CC1-2805-5ED2AB399C65}"/>
              </a:ext>
            </a:extLst>
          </p:cNvPr>
          <p:cNvSpPr/>
          <p:nvPr/>
        </p:nvSpPr>
        <p:spPr>
          <a:xfrm>
            <a:off x="5544591" y="3302587"/>
            <a:ext cx="2580229" cy="1586845"/>
          </a:xfrm>
          <a:prstGeom prst="wedgeRoundRectCallout">
            <a:avLst>
              <a:gd name="adj1" fmla="val -27520"/>
              <a:gd name="adj2" fmla="val 61761"/>
              <a:gd name="adj3" fmla="val 16667"/>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a:solidFill>
                  <a:schemeClr val="tx1"/>
                </a:solidFill>
                <a:latin typeface="Arial" panose="020B0604020202020204" pitchFamily="34" charset="0"/>
                <a:cs typeface="Arial" panose="020B0604020202020204" pitchFamily="34" charset="0"/>
              </a:rPr>
              <a:t>E</a:t>
            </a:r>
            <a:r>
              <a:rPr lang="es-ES_tradnl" sz="1800">
                <a:solidFill>
                  <a:schemeClr val="tx1"/>
                </a:solidFill>
                <a:latin typeface="Arial" panose="020B0604020202020204" pitchFamily="34" charset="0"/>
                <a:cs typeface="Arial" panose="020B0604020202020204" pitchFamily="34" charset="0"/>
              </a:rPr>
              <a:t>l/la menor y sus padres o cuidadores comparten lo que podría ayudarlos/as o servirles de apoyo</a:t>
            </a:r>
          </a:p>
        </p:txBody>
      </p:sp>
      <p:grpSp>
        <p:nvGrpSpPr>
          <p:cNvPr id="37" name="Group 36">
            <a:extLst>
              <a:ext uri="{FF2B5EF4-FFF2-40B4-BE49-F238E27FC236}">
                <a16:creationId xmlns:a16="http://schemas.microsoft.com/office/drawing/2014/main" id="{33AD4632-E378-D6C2-A33F-158E55EC3FFD}"/>
              </a:ext>
            </a:extLst>
          </p:cNvPr>
          <p:cNvGrpSpPr/>
          <p:nvPr/>
        </p:nvGrpSpPr>
        <p:grpSpPr>
          <a:xfrm>
            <a:off x="5592335" y="4731142"/>
            <a:ext cx="694684" cy="976316"/>
            <a:chOff x="2013347" y="1776810"/>
            <a:chExt cx="2306524" cy="3241614"/>
          </a:xfrm>
        </p:grpSpPr>
        <p:grpSp>
          <p:nvGrpSpPr>
            <p:cNvPr id="38" name="Group 37">
              <a:extLst>
                <a:ext uri="{FF2B5EF4-FFF2-40B4-BE49-F238E27FC236}">
                  <a16:creationId xmlns:a16="http://schemas.microsoft.com/office/drawing/2014/main" id="{06D7B58F-88F5-0F93-C15E-86952D132040}"/>
                </a:ext>
              </a:extLst>
            </p:cNvPr>
            <p:cNvGrpSpPr/>
            <p:nvPr/>
          </p:nvGrpSpPr>
          <p:grpSpPr>
            <a:xfrm>
              <a:off x="3594022" y="3229471"/>
              <a:ext cx="725849" cy="1788952"/>
              <a:chOff x="1047750" y="1929282"/>
              <a:chExt cx="679484" cy="1674679"/>
            </a:xfrm>
            <a:solidFill>
              <a:schemeClr val="accent3">
                <a:lumMod val="50000"/>
              </a:schemeClr>
            </a:solidFill>
          </p:grpSpPr>
          <p:sp>
            <p:nvSpPr>
              <p:cNvPr id="42" name="Round Same Side Corner Rectangle 46">
                <a:extLst>
                  <a:ext uri="{FF2B5EF4-FFF2-40B4-BE49-F238E27FC236}">
                    <a16:creationId xmlns:a16="http://schemas.microsoft.com/office/drawing/2014/main" id="{020968FE-32BA-4316-8801-69785311C6F5}"/>
                  </a:ext>
                </a:extLst>
              </p:cNvPr>
              <p:cNvSpPr/>
              <p:nvPr/>
            </p:nvSpPr>
            <p:spPr>
              <a:xfrm>
                <a:off x="1052733" y="2725467"/>
                <a:ext cx="671847" cy="87849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43" name="Oval 42">
                <a:extLst>
                  <a:ext uri="{FF2B5EF4-FFF2-40B4-BE49-F238E27FC236}">
                    <a16:creationId xmlns:a16="http://schemas.microsoft.com/office/drawing/2014/main" id="{86FA2B67-B659-53D5-1E01-895DC71D7FAB}"/>
                  </a:ext>
                </a:extLst>
              </p:cNvPr>
              <p:cNvSpPr/>
              <p:nvPr/>
            </p:nvSpPr>
            <p:spPr>
              <a:xfrm>
                <a:off x="1047750" y="1929282"/>
                <a:ext cx="679484" cy="6794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b="1">
                  <a:solidFill>
                    <a:schemeClr val="bg1"/>
                  </a:solidFill>
                  <a:latin typeface="Arial" panose="020B0604020202020204" pitchFamily="34" charset="0"/>
                  <a:cs typeface="Arial" panose="020B0604020202020204" pitchFamily="34" charset="0"/>
                </a:endParaRPr>
              </a:p>
            </p:txBody>
          </p:sp>
        </p:grpSp>
        <p:grpSp>
          <p:nvGrpSpPr>
            <p:cNvPr id="39" name="Group 38">
              <a:extLst>
                <a:ext uri="{FF2B5EF4-FFF2-40B4-BE49-F238E27FC236}">
                  <a16:creationId xmlns:a16="http://schemas.microsoft.com/office/drawing/2014/main" id="{0F4006C4-E97A-E524-BDFA-9737B62A9783}"/>
                </a:ext>
              </a:extLst>
            </p:cNvPr>
            <p:cNvGrpSpPr/>
            <p:nvPr/>
          </p:nvGrpSpPr>
          <p:grpSpPr>
            <a:xfrm>
              <a:off x="2013347" y="1776810"/>
              <a:ext cx="888336" cy="3241614"/>
              <a:chOff x="1082512" y="1656618"/>
              <a:chExt cx="888336" cy="3241614"/>
            </a:xfrm>
            <a:solidFill>
              <a:schemeClr val="accent3">
                <a:lumMod val="50000"/>
              </a:schemeClr>
            </a:solidFill>
          </p:grpSpPr>
          <p:sp>
            <p:nvSpPr>
              <p:cNvPr id="40" name="Oval 39">
                <a:extLst>
                  <a:ext uri="{FF2B5EF4-FFF2-40B4-BE49-F238E27FC236}">
                    <a16:creationId xmlns:a16="http://schemas.microsoft.com/office/drawing/2014/main" id="{7E454C64-D0EF-0332-A6C5-908FBBB49456}"/>
                  </a:ext>
                </a:extLst>
              </p:cNvPr>
              <p:cNvSpPr/>
              <p:nvPr/>
            </p:nvSpPr>
            <p:spPr>
              <a:xfrm>
                <a:off x="1082512" y="1656618"/>
                <a:ext cx="888336" cy="8883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b="1">
                  <a:solidFill>
                    <a:schemeClr val="bg1"/>
                  </a:solidFill>
                  <a:latin typeface="Arial" panose="020B0604020202020204" pitchFamily="34" charset="0"/>
                  <a:cs typeface="Arial" panose="020B0604020202020204" pitchFamily="34" charset="0"/>
                </a:endParaRPr>
              </a:p>
            </p:txBody>
          </p:sp>
          <p:sp>
            <p:nvSpPr>
              <p:cNvPr id="41" name="Round Same Side Corner Rectangle 46">
                <a:extLst>
                  <a:ext uri="{FF2B5EF4-FFF2-40B4-BE49-F238E27FC236}">
                    <a16:creationId xmlns:a16="http://schemas.microsoft.com/office/drawing/2014/main" id="{C7AD027B-8912-D974-8D27-179BDC70441A}"/>
                  </a:ext>
                </a:extLst>
              </p:cNvPr>
              <p:cNvSpPr/>
              <p:nvPr/>
            </p:nvSpPr>
            <p:spPr>
              <a:xfrm>
                <a:off x="1089026" y="2708811"/>
                <a:ext cx="878351" cy="218942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23137471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8" name="Google Shape;558;p1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s-ES_tradnl" dirty="0">
                <a:ea typeface="Arial"/>
                <a:sym typeface="Arial"/>
              </a:rPr>
              <a:t>Plazos para la formulación del plan de caso</a:t>
            </a:r>
            <a:endParaRPr lang="es-ES_tradnl" dirty="0"/>
          </a:p>
        </p:txBody>
      </p:sp>
      <p:sp>
        <p:nvSpPr>
          <p:cNvPr id="2" name="Google Shape;560;p17">
            <a:extLst>
              <a:ext uri="{FF2B5EF4-FFF2-40B4-BE49-F238E27FC236}">
                <a16:creationId xmlns:a16="http://schemas.microsoft.com/office/drawing/2014/main" id="{EC4BC2EF-D3C2-289C-D68B-6910F16F58EF}"/>
              </a:ext>
            </a:extLst>
          </p:cNvPr>
          <p:cNvSpPr txBox="1"/>
          <p:nvPr/>
        </p:nvSpPr>
        <p:spPr>
          <a:xfrm>
            <a:off x="1622629" y="4017939"/>
            <a:ext cx="3925550" cy="193895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_tradnl" sz="2400" dirty="0">
                <a:solidFill>
                  <a:schemeClr val="dk1"/>
                </a:solidFill>
                <a:latin typeface="Arial" panose="020B0604020202020204" pitchFamily="34" charset="0"/>
                <a:ea typeface="Calibri"/>
                <a:cs typeface="Arial" panose="020B0604020202020204" pitchFamily="34" charset="0"/>
                <a:sym typeface="Calibri"/>
              </a:rPr>
              <a:t>Si el/la menor corre un </a:t>
            </a:r>
            <a:r>
              <a:rPr lang="es-ES_tradnl" sz="2400" b="1" dirty="0">
                <a:solidFill>
                  <a:schemeClr val="dk1"/>
                </a:solidFill>
                <a:latin typeface="Arial" panose="020B0604020202020204" pitchFamily="34" charset="0"/>
                <a:ea typeface="Calibri"/>
                <a:cs typeface="Arial" panose="020B0604020202020204" pitchFamily="34" charset="0"/>
                <a:sym typeface="Calibri"/>
              </a:rPr>
              <a:t>alto riesgo </a:t>
            </a:r>
            <a:r>
              <a:rPr lang="es-ES_tradnl" sz="2400" dirty="0">
                <a:solidFill>
                  <a:schemeClr val="dk1"/>
                </a:solidFill>
                <a:latin typeface="Arial" panose="020B0604020202020204" pitchFamily="34" charset="0"/>
                <a:ea typeface="Calibri"/>
                <a:cs typeface="Arial" panose="020B0604020202020204" pitchFamily="34" charset="0"/>
                <a:sym typeface="Calibri"/>
              </a:rPr>
              <a:t>de sufrir daños, el plan de caso debe formularse máximo </a:t>
            </a:r>
            <a:r>
              <a:rPr lang="es-ES_tradnl" sz="2400" b="1" dirty="0">
                <a:solidFill>
                  <a:schemeClr val="dk1"/>
                </a:solidFill>
                <a:latin typeface="Arial" panose="020B0604020202020204" pitchFamily="34" charset="0"/>
                <a:ea typeface="Calibri"/>
                <a:cs typeface="Arial" panose="020B0604020202020204" pitchFamily="34" charset="0"/>
                <a:sym typeface="Calibri"/>
              </a:rPr>
              <a:t>3 días </a:t>
            </a:r>
            <a:r>
              <a:rPr lang="es-ES_tradnl" sz="2400" dirty="0">
                <a:solidFill>
                  <a:schemeClr val="dk1"/>
                </a:solidFill>
                <a:latin typeface="Arial" panose="020B0604020202020204" pitchFamily="34" charset="0"/>
                <a:ea typeface="Calibri"/>
                <a:cs typeface="Arial" panose="020B0604020202020204" pitchFamily="34" charset="0"/>
                <a:sym typeface="Calibri"/>
              </a:rPr>
              <a:t>después de la evaluación</a:t>
            </a:r>
          </a:p>
        </p:txBody>
      </p:sp>
      <p:sp>
        <p:nvSpPr>
          <p:cNvPr id="3" name="Google Shape;561;p17">
            <a:extLst>
              <a:ext uri="{FF2B5EF4-FFF2-40B4-BE49-F238E27FC236}">
                <a16:creationId xmlns:a16="http://schemas.microsoft.com/office/drawing/2014/main" id="{7419A373-68FA-7F46-714C-8E17175C1FE1}"/>
              </a:ext>
            </a:extLst>
          </p:cNvPr>
          <p:cNvSpPr txBox="1"/>
          <p:nvPr/>
        </p:nvSpPr>
        <p:spPr>
          <a:xfrm>
            <a:off x="6191724" y="4022215"/>
            <a:ext cx="4327571" cy="193895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_tradnl" sz="2400" dirty="0">
                <a:solidFill>
                  <a:schemeClr val="dk1"/>
                </a:solidFill>
                <a:latin typeface="Arial" panose="020B0604020202020204" pitchFamily="34" charset="0"/>
                <a:ea typeface="Calibri"/>
                <a:cs typeface="Arial" panose="020B0604020202020204" pitchFamily="34" charset="0"/>
                <a:sym typeface="Calibri"/>
              </a:rPr>
              <a:t>Cuando el </a:t>
            </a:r>
            <a:r>
              <a:rPr lang="es-ES_tradnl" sz="2400" b="1" dirty="0">
                <a:solidFill>
                  <a:schemeClr val="dk1"/>
                </a:solidFill>
                <a:latin typeface="Arial" panose="020B0604020202020204" pitchFamily="34" charset="0"/>
                <a:ea typeface="Calibri"/>
                <a:cs typeface="Arial" panose="020B0604020202020204" pitchFamily="34" charset="0"/>
                <a:sym typeface="Calibri"/>
              </a:rPr>
              <a:t>riesgo </a:t>
            </a:r>
            <a:r>
              <a:rPr lang="es-ES_tradnl" sz="2400" dirty="0">
                <a:solidFill>
                  <a:schemeClr val="dk1"/>
                </a:solidFill>
                <a:latin typeface="Arial" panose="020B0604020202020204" pitchFamily="34" charset="0"/>
                <a:ea typeface="Calibri"/>
                <a:cs typeface="Arial" panose="020B0604020202020204" pitchFamily="34" charset="0"/>
                <a:sym typeface="Calibri"/>
              </a:rPr>
              <a:t>de daño es bajo</a:t>
            </a:r>
            <a:r>
              <a:rPr lang="es-ES_tradnl" sz="2400" b="1" dirty="0">
                <a:solidFill>
                  <a:schemeClr val="dk1"/>
                </a:solidFill>
                <a:latin typeface="Arial" panose="020B0604020202020204" pitchFamily="34" charset="0"/>
                <a:ea typeface="Calibri"/>
                <a:cs typeface="Arial" panose="020B0604020202020204" pitchFamily="34" charset="0"/>
                <a:sym typeface="Calibri"/>
              </a:rPr>
              <a:t>, </a:t>
            </a:r>
            <a:r>
              <a:rPr lang="es-ES_tradnl" sz="2400" dirty="0">
                <a:solidFill>
                  <a:schemeClr val="dk1"/>
                </a:solidFill>
                <a:latin typeface="Arial" panose="020B0604020202020204" pitchFamily="34" charset="0"/>
                <a:ea typeface="Calibri"/>
                <a:cs typeface="Arial" panose="020B0604020202020204" pitchFamily="34" charset="0"/>
                <a:sym typeface="Calibri"/>
              </a:rPr>
              <a:t>el plan de caso debe formularse máximo </a:t>
            </a:r>
            <a:r>
              <a:rPr lang="es-ES_tradnl" sz="2400" b="1" dirty="0">
                <a:solidFill>
                  <a:schemeClr val="dk1"/>
                </a:solidFill>
                <a:latin typeface="Arial" panose="020B0604020202020204" pitchFamily="34" charset="0"/>
                <a:ea typeface="Calibri"/>
                <a:cs typeface="Arial" panose="020B0604020202020204" pitchFamily="34" charset="0"/>
                <a:sym typeface="Calibri"/>
              </a:rPr>
              <a:t>dos semanas </a:t>
            </a:r>
            <a:r>
              <a:rPr lang="es-ES_tradnl" sz="2400" dirty="0">
                <a:solidFill>
                  <a:schemeClr val="dk1"/>
                </a:solidFill>
                <a:latin typeface="Arial" panose="020B0604020202020204" pitchFamily="34" charset="0"/>
                <a:ea typeface="Calibri"/>
                <a:cs typeface="Arial" panose="020B0604020202020204" pitchFamily="34" charset="0"/>
                <a:sym typeface="Calibri"/>
              </a:rPr>
              <a:t>después de la evaluación</a:t>
            </a:r>
          </a:p>
        </p:txBody>
      </p:sp>
      <p:sp>
        <p:nvSpPr>
          <p:cNvPr id="4" name="Google Shape;562;p17">
            <a:extLst>
              <a:ext uri="{FF2B5EF4-FFF2-40B4-BE49-F238E27FC236}">
                <a16:creationId xmlns:a16="http://schemas.microsoft.com/office/drawing/2014/main" id="{0D091258-CF7C-C676-1EF6-232EA1A02492}"/>
              </a:ext>
            </a:extLst>
          </p:cNvPr>
          <p:cNvSpPr/>
          <p:nvPr/>
        </p:nvSpPr>
        <p:spPr>
          <a:xfrm>
            <a:off x="2614884" y="1831844"/>
            <a:ext cx="684271" cy="1690352"/>
          </a:xfrm>
          <a:prstGeom prst="rect">
            <a:avLst/>
          </a:prstGeom>
          <a:solidFill>
            <a:srgbClr val="E05740"/>
          </a:solidFill>
          <a:ln w="38100" cap="flat" cmpd="sng">
            <a:solidFill>
              <a:srgbClr val="E0574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s-ES_tradnl" sz="3200" b="1">
                <a:solidFill>
                  <a:schemeClr val="lt1"/>
                </a:solidFill>
                <a:latin typeface="Britannic Bold" panose="020B0903060703020204" pitchFamily="34" charset="0"/>
                <a:ea typeface="Federo"/>
                <a:cs typeface="Arial" panose="020B0604020202020204" pitchFamily="34" charset="0"/>
                <a:sym typeface="Federo"/>
              </a:rPr>
              <a:t>¡!</a:t>
            </a:r>
            <a:endParaRPr lang="es-ES_tradnl">
              <a:latin typeface="Britannic Bold" panose="020B0903060703020204" pitchFamily="34" charset="0"/>
              <a:cs typeface="Arial" panose="020B0604020202020204" pitchFamily="34" charset="0"/>
            </a:endParaRPr>
          </a:p>
        </p:txBody>
      </p:sp>
      <p:grpSp>
        <p:nvGrpSpPr>
          <p:cNvPr id="5" name="Google Shape;563;p17">
            <a:extLst>
              <a:ext uri="{FF2B5EF4-FFF2-40B4-BE49-F238E27FC236}">
                <a16:creationId xmlns:a16="http://schemas.microsoft.com/office/drawing/2014/main" id="{9BC21D58-E7AC-9422-13BD-62197034D015}"/>
              </a:ext>
            </a:extLst>
          </p:cNvPr>
          <p:cNvGrpSpPr/>
          <p:nvPr/>
        </p:nvGrpSpPr>
        <p:grpSpPr>
          <a:xfrm>
            <a:off x="7802571" y="1909400"/>
            <a:ext cx="684271" cy="1690351"/>
            <a:chOff x="8319057" y="1952981"/>
            <a:chExt cx="490777" cy="1361439"/>
          </a:xfrm>
        </p:grpSpPr>
        <p:sp>
          <p:nvSpPr>
            <p:cNvPr id="6" name="Google Shape;564;p17">
              <a:extLst>
                <a:ext uri="{FF2B5EF4-FFF2-40B4-BE49-F238E27FC236}">
                  <a16:creationId xmlns:a16="http://schemas.microsoft.com/office/drawing/2014/main" id="{D66862F4-C9CE-F24D-41E3-782B51A86DF1}"/>
                </a:ext>
              </a:extLst>
            </p:cNvPr>
            <p:cNvSpPr/>
            <p:nvPr/>
          </p:nvSpPr>
          <p:spPr>
            <a:xfrm>
              <a:off x="8319057" y="2842259"/>
              <a:ext cx="487680" cy="472161"/>
            </a:xfrm>
            <a:prstGeom prst="rect">
              <a:avLst/>
            </a:prstGeom>
            <a:solidFill>
              <a:schemeClr val="accent3">
                <a:lumMod val="75000"/>
              </a:schemeClr>
            </a:solidFill>
            <a:ln w="38100" cap="flat" cmpd="sng">
              <a:solidFill>
                <a:schemeClr val="accent3">
                  <a:lumMod val="75000"/>
                </a:schemeClr>
              </a:solidFill>
              <a:prstDash val="solid"/>
              <a:miter lim="800000"/>
              <a:headEnd type="none" w="sm" len="sm"/>
              <a:tailEnd type="none" w="sm" len="sm"/>
            </a:ln>
          </p:spPr>
          <p:txBody>
            <a:bodyPr spcFirstLastPara="1" wrap="square" lIns="91425" tIns="0" rIns="91425" bIns="0" anchor="t" anchorCtr="0">
              <a:noAutofit/>
            </a:bodyPr>
            <a:lstStyle/>
            <a:p>
              <a:pPr marL="0" marR="0" lvl="0" indent="0" algn="ctr" rtl="0">
                <a:spcBef>
                  <a:spcPts val="0"/>
                </a:spcBef>
                <a:spcAft>
                  <a:spcPts val="0"/>
                </a:spcAft>
                <a:buNone/>
              </a:pPr>
              <a:r>
                <a:rPr lang="es-ES_tradnl" sz="3200" b="1">
                  <a:solidFill>
                    <a:schemeClr val="lt1"/>
                  </a:solidFill>
                  <a:latin typeface="Britannic Bold" panose="020B0903060703020204" pitchFamily="34" charset="0"/>
                  <a:ea typeface="Federo"/>
                  <a:cs typeface="Arial" panose="020B0604020202020204" pitchFamily="34" charset="0"/>
                  <a:sym typeface="Federo"/>
                </a:rPr>
                <a:t>¡!</a:t>
              </a:r>
              <a:endParaRPr lang="es-ES_tradnl">
                <a:latin typeface="Britannic Bold" panose="020B0903060703020204" pitchFamily="34" charset="0"/>
                <a:cs typeface="Arial" panose="020B0604020202020204" pitchFamily="34" charset="0"/>
              </a:endParaRPr>
            </a:p>
          </p:txBody>
        </p:sp>
        <p:sp>
          <p:nvSpPr>
            <p:cNvPr id="7" name="Google Shape;565;p17">
              <a:extLst>
                <a:ext uri="{FF2B5EF4-FFF2-40B4-BE49-F238E27FC236}">
                  <a16:creationId xmlns:a16="http://schemas.microsoft.com/office/drawing/2014/main" id="{409F9835-31BF-53A7-20FD-565DE1A3DCF8}"/>
                </a:ext>
              </a:extLst>
            </p:cNvPr>
            <p:cNvSpPr/>
            <p:nvPr/>
          </p:nvSpPr>
          <p:spPr>
            <a:xfrm>
              <a:off x="8322154" y="1952981"/>
              <a:ext cx="487680" cy="884059"/>
            </a:xfrm>
            <a:prstGeom prst="rect">
              <a:avLst/>
            </a:prstGeom>
            <a:solidFill>
              <a:schemeClr val="lt1"/>
            </a:solidFill>
            <a:ln w="38100" cap="flat" cmpd="sng">
              <a:solidFill>
                <a:schemeClr val="accent3">
                  <a:lumMod val="75000"/>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endParaRPr lang="es-ES_tradnl" sz="3200" b="1">
                <a:solidFill>
                  <a:schemeClr val="lt1"/>
                </a:solidFill>
                <a:latin typeface="Arial" panose="020B0604020202020204" pitchFamily="34" charset="0"/>
                <a:ea typeface="Bodoni"/>
                <a:cs typeface="Arial" panose="020B0604020202020204" pitchFamily="34" charset="0"/>
                <a:sym typeface="Bodoni"/>
              </a:endParaRPr>
            </a:p>
          </p:txBody>
        </p:sp>
      </p:grpSp>
      <p:pic>
        <p:nvPicPr>
          <p:cNvPr id="8" name="Graphic 7" descr="Stopwatch 75% with solid fill">
            <a:extLst>
              <a:ext uri="{FF2B5EF4-FFF2-40B4-BE49-F238E27FC236}">
                <a16:creationId xmlns:a16="http://schemas.microsoft.com/office/drawing/2014/main" id="{0294781D-A3AF-4961-82B3-9787C84870C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15199" y="2177214"/>
            <a:ext cx="1371816" cy="1371816"/>
          </a:xfrm>
          <a:prstGeom prst="rect">
            <a:avLst/>
          </a:prstGeom>
        </p:spPr>
      </p:pic>
      <p:pic>
        <p:nvPicPr>
          <p:cNvPr id="9" name="Graphic 8" descr="Stopwatch 25% with solid fill">
            <a:extLst>
              <a:ext uri="{FF2B5EF4-FFF2-40B4-BE49-F238E27FC236}">
                <a16:creationId xmlns:a16="http://schemas.microsoft.com/office/drawing/2014/main" id="{F70639D7-A6B1-290F-F387-D3DCE710E1F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627512" y="2227936"/>
            <a:ext cx="1371815" cy="137181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80D2E-B75A-46C9-C93E-4791234FA4EB}"/>
              </a:ext>
            </a:extLst>
          </p:cNvPr>
          <p:cNvSpPr>
            <a:spLocks noGrp="1"/>
          </p:cNvSpPr>
          <p:nvPr>
            <p:ph type="title"/>
          </p:nvPr>
        </p:nvSpPr>
        <p:spPr/>
        <p:txBody>
          <a:bodyPr/>
          <a:lstStyle/>
          <a:p>
            <a:r>
              <a:rPr lang="es-ES_tradnl"/>
              <a:t>Juegos de rol</a:t>
            </a:r>
          </a:p>
        </p:txBody>
      </p:sp>
      <p:grpSp>
        <p:nvGrpSpPr>
          <p:cNvPr id="3" name="Group 2">
            <a:extLst>
              <a:ext uri="{FF2B5EF4-FFF2-40B4-BE49-F238E27FC236}">
                <a16:creationId xmlns:a16="http://schemas.microsoft.com/office/drawing/2014/main" id="{A612C6DA-2ACB-0B02-26A1-DAEC235651CC}"/>
              </a:ext>
            </a:extLst>
          </p:cNvPr>
          <p:cNvGrpSpPr/>
          <p:nvPr/>
        </p:nvGrpSpPr>
        <p:grpSpPr>
          <a:xfrm>
            <a:off x="1329070" y="2106635"/>
            <a:ext cx="1758272" cy="2079297"/>
            <a:chOff x="6846848" y="1141103"/>
            <a:chExt cx="999203" cy="1170617"/>
          </a:xfrm>
          <a:solidFill>
            <a:schemeClr val="accent3">
              <a:lumMod val="50000"/>
            </a:schemeClr>
          </a:solidFill>
        </p:grpSpPr>
        <p:sp>
          <p:nvSpPr>
            <p:cNvPr id="4" name="Rectangle: Rounded Corners 3">
              <a:extLst>
                <a:ext uri="{FF2B5EF4-FFF2-40B4-BE49-F238E27FC236}">
                  <a16:creationId xmlns:a16="http://schemas.microsoft.com/office/drawing/2014/main" id="{C8B0FBFB-EF08-6CA8-B5F5-76EB8F545B30}"/>
                </a:ext>
              </a:extLst>
            </p:cNvPr>
            <p:cNvSpPr/>
            <p:nvPr/>
          </p:nvSpPr>
          <p:spPr>
            <a:xfrm rot="1100420">
              <a:off x="7141985" y="1874813"/>
              <a:ext cx="152400" cy="436907"/>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5" name="Oval 4">
              <a:extLst>
                <a:ext uri="{FF2B5EF4-FFF2-40B4-BE49-F238E27FC236}">
                  <a16:creationId xmlns:a16="http://schemas.microsoft.com/office/drawing/2014/main" id="{F11DF7EE-CDEE-D3C9-9649-5721AA0E38C3}"/>
                </a:ext>
              </a:extLst>
            </p:cNvPr>
            <p:cNvSpPr/>
            <p:nvPr/>
          </p:nvSpPr>
          <p:spPr>
            <a:xfrm rot="826591">
              <a:off x="6902427"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6" name="Oval 5">
              <a:extLst>
                <a:ext uri="{FF2B5EF4-FFF2-40B4-BE49-F238E27FC236}">
                  <a16:creationId xmlns:a16="http://schemas.microsoft.com/office/drawing/2014/main" id="{ACFCE57C-40E4-DD7C-DE2C-2D724ED81D93}"/>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7" name="Oval 6">
              <a:extLst>
                <a:ext uri="{FF2B5EF4-FFF2-40B4-BE49-F238E27FC236}">
                  <a16:creationId xmlns:a16="http://schemas.microsoft.com/office/drawing/2014/main" id="{66B6CF52-30E4-F88B-4386-0D3DA1DEAE32}"/>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8" name="Block Arc 7">
              <a:extLst>
                <a:ext uri="{FF2B5EF4-FFF2-40B4-BE49-F238E27FC236}">
                  <a16:creationId xmlns:a16="http://schemas.microsoft.com/office/drawing/2014/main" id="{ECD2561F-A784-1444-682F-C71C3BD39BBF}"/>
                </a:ext>
              </a:extLst>
            </p:cNvPr>
            <p:cNvSpPr/>
            <p:nvPr/>
          </p:nvSpPr>
          <p:spPr>
            <a:xfrm rot="11719641">
              <a:off x="7178956" y="163781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Arial" panose="020B0604020202020204" pitchFamily="34" charset="0"/>
                <a:cs typeface="Arial" panose="020B0604020202020204" pitchFamily="34" charset="0"/>
              </a:endParaRPr>
            </a:p>
          </p:txBody>
        </p:sp>
      </p:grpSp>
      <p:grpSp>
        <p:nvGrpSpPr>
          <p:cNvPr id="9" name="Group 8">
            <a:extLst>
              <a:ext uri="{FF2B5EF4-FFF2-40B4-BE49-F238E27FC236}">
                <a16:creationId xmlns:a16="http://schemas.microsoft.com/office/drawing/2014/main" id="{A8B9C04B-4ADE-7387-EEC4-E4BA9EC6C451}"/>
              </a:ext>
            </a:extLst>
          </p:cNvPr>
          <p:cNvGrpSpPr/>
          <p:nvPr/>
        </p:nvGrpSpPr>
        <p:grpSpPr>
          <a:xfrm rot="19632759">
            <a:off x="3349168" y="2884825"/>
            <a:ext cx="1758270" cy="2111528"/>
            <a:chOff x="6846848" y="1141103"/>
            <a:chExt cx="999203" cy="1188766"/>
          </a:xfrm>
          <a:solidFill>
            <a:schemeClr val="accent3">
              <a:lumMod val="50000"/>
            </a:schemeClr>
          </a:solidFill>
        </p:grpSpPr>
        <p:sp>
          <p:nvSpPr>
            <p:cNvPr id="10" name="Rectangle: Rounded Corners 9">
              <a:extLst>
                <a:ext uri="{FF2B5EF4-FFF2-40B4-BE49-F238E27FC236}">
                  <a16:creationId xmlns:a16="http://schemas.microsoft.com/office/drawing/2014/main" id="{66B66D54-DCFA-DE2E-EE3C-5DBFF91849A2}"/>
                </a:ext>
              </a:extLst>
            </p:cNvPr>
            <p:cNvSpPr/>
            <p:nvPr/>
          </p:nvSpPr>
          <p:spPr>
            <a:xfrm rot="582262">
              <a:off x="7185878" y="1892961"/>
              <a:ext cx="152400" cy="436908"/>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1" name="Oval 10">
              <a:extLst>
                <a:ext uri="{FF2B5EF4-FFF2-40B4-BE49-F238E27FC236}">
                  <a16:creationId xmlns:a16="http://schemas.microsoft.com/office/drawing/2014/main" id="{018584D5-8208-93C8-C950-B8B3FC810AD5}"/>
                </a:ext>
              </a:extLst>
            </p:cNvPr>
            <p:cNvSpPr/>
            <p:nvPr/>
          </p:nvSpPr>
          <p:spPr>
            <a:xfrm rot="826591">
              <a:off x="6902428"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2" name="Oval 11">
              <a:extLst>
                <a:ext uri="{FF2B5EF4-FFF2-40B4-BE49-F238E27FC236}">
                  <a16:creationId xmlns:a16="http://schemas.microsoft.com/office/drawing/2014/main" id="{181810B7-3CB0-76B2-227B-0E9C2993B7C3}"/>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3" name="Oval 12">
              <a:extLst>
                <a:ext uri="{FF2B5EF4-FFF2-40B4-BE49-F238E27FC236}">
                  <a16:creationId xmlns:a16="http://schemas.microsoft.com/office/drawing/2014/main" id="{06130BEF-A635-D51A-8DA2-A4F10BA8B42A}"/>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4" name="Block Arc 13">
              <a:extLst>
                <a:ext uri="{FF2B5EF4-FFF2-40B4-BE49-F238E27FC236}">
                  <a16:creationId xmlns:a16="http://schemas.microsoft.com/office/drawing/2014/main" id="{659D9391-CB45-79CD-EAFE-8B6081C7283C}"/>
                </a:ext>
              </a:extLst>
            </p:cNvPr>
            <p:cNvSpPr/>
            <p:nvPr/>
          </p:nvSpPr>
          <p:spPr>
            <a:xfrm rot="726908">
              <a:off x="7119521" y="173008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Arial" panose="020B0604020202020204" pitchFamily="34" charset="0"/>
                <a:cs typeface="Arial" panose="020B0604020202020204" pitchFamily="34" charset="0"/>
              </a:endParaRPr>
            </a:p>
          </p:txBody>
        </p:sp>
      </p:grpSp>
      <p:sp>
        <p:nvSpPr>
          <p:cNvPr id="15" name="TextBox 14">
            <a:extLst>
              <a:ext uri="{FF2B5EF4-FFF2-40B4-BE49-F238E27FC236}">
                <a16:creationId xmlns:a16="http://schemas.microsoft.com/office/drawing/2014/main" id="{073BF824-B14C-E3FB-0E2A-6042ADE35425}"/>
              </a:ext>
            </a:extLst>
          </p:cNvPr>
          <p:cNvSpPr txBox="1"/>
          <p:nvPr/>
        </p:nvSpPr>
        <p:spPr>
          <a:xfrm>
            <a:off x="5954233" y="2719524"/>
            <a:ext cx="4678325" cy="2554545"/>
          </a:xfrm>
          <a:prstGeom prst="rect">
            <a:avLst/>
          </a:prstGeom>
          <a:noFill/>
        </p:spPr>
        <p:txBody>
          <a:bodyPr wrap="square" lIns="91440" tIns="45720" rIns="91440" bIns="45720" rtlCol="0" anchor="t">
            <a:spAutoFit/>
          </a:bodyPr>
          <a:lstStyle/>
          <a:p>
            <a:pPr algn="ctr"/>
            <a:r>
              <a:rPr lang="es-ES_tradnl" sz="4000" b="1">
                <a:latin typeface="Arial" panose="020B0604020202020204" pitchFamily="34" charset="0"/>
                <a:cs typeface="Arial" panose="020B0604020202020204" pitchFamily="34" charset="0"/>
              </a:rPr>
              <a:t>Practicar una reunión de formulación del plan de caso</a:t>
            </a:r>
          </a:p>
        </p:txBody>
      </p:sp>
      <p:grpSp>
        <p:nvGrpSpPr>
          <p:cNvPr id="20" name="Group 19">
            <a:extLst>
              <a:ext uri="{FF2B5EF4-FFF2-40B4-BE49-F238E27FC236}">
                <a16:creationId xmlns:a16="http://schemas.microsoft.com/office/drawing/2014/main" id="{E3EA04A1-8E9F-B7CE-B054-8F19E928C240}"/>
              </a:ext>
            </a:extLst>
          </p:cNvPr>
          <p:cNvGrpSpPr/>
          <p:nvPr/>
        </p:nvGrpSpPr>
        <p:grpSpPr>
          <a:xfrm>
            <a:off x="10228983" y="337468"/>
            <a:ext cx="1587872" cy="1368854"/>
            <a:chOff x="10228983" y="337468"/>
            <a:chExt cx="1587872" cy="1368854"/>
          </a:xfrm>
        </p:grpSpPr>
        <p:sp>
          <p:nvSpPr>
            <p:cNvPr id="21" name="Hexagon 20">
              <a:extLst>
                <a:ext uri="{FF2B5EF4-FFF2-40B4-BE49-F238E27FC236}">
                  <a16:creationId xmlns:a16="http://schemas.microsoft.com/office/drawing/2014/main" id="{D9A6AC54-A8DB-7812-1DF3-1509D90159F3}"/>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nvGrpSpPr>
            <p:cNvPr id="22" name="Group 21">
              <a:extLst>
                <a:ext uri="{FF2B5EF4-FFF2-40B4-BE49-F238E27FC236}">
                  <a16:creationId xmlns:a16="http://schemas.microsoft.com/office/drawing/2014/main" id="{3A479F22-753C-213A-71CE-A77A37F4DFD8}"/>
                </a:ext>
              </a:extLst>
            </p:cNvPr>
            <p:cNvGrpSpPr/>
            <p:nvPr/>
          </p:nvGrpSpPr>
          <p:grpSpPr>
            <a:xfrm>
              <a:off x="10741851" y="707024"/>
              <a:ext cx="562136" cy="634675"/>
              <a:chOff x="760175" y="830141"/>
              <a:chExt cx="867619" cy="979580"/>
            </a:xfrm>
          </p:grpSpPr>
          <p:sp>
            <p:nvSpPr>
              <p:cNvPr id="23" name="Rectangle 22">
                <a:extLst>
                  <a:ext uri="{FF2B5EF4-FFF2-40B4-BE49-F238E27FC236}">
                    <a16:creationId xmlns:a16="http://schemas.microsoft.com/office/drawing/2014/main" id="{1F9507CE-B716-45E0-98A9-14F3FF69E34F}"/>
                  </a:ext>
                </a:extLst>
              </p:cNvPr>
              <p:cNvSpPr/>
              <p:nvPr/>
            </p:nvSpPr>
            <p:spPr>
              <a:xfrm>
                <a:off x="864636" y="830141"/>
                <a:ext cx="763158" cy="9795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_tradnl" sz="1600" b="1">
                    <a:solidFill>
                      <a:schemeClr val="accent3">
                        <a:lumMod val="50000"/>
                      </a:schemeClr>
                    </a:solidFill>
                    <a:latin typeface="Arial" panose="020B0604020202020204" pitchFamily="34" charset="0"/>
                    <a:cs typeface="Arial" panose="020B0604020202020204" pitchFamily="34" charset="0"/>
                  </a:rPr>
                  <a:t>139</a:t>
                </a:r>
              </a:p>
            </p:txBody>
          </p:sp>
          <p:sp>
            <p:nvSpPr>
              <p:cNvPr id="24" name="Rectangle 23">
                <a:extLst>
                  <a:ext uri="{FF2B5EF4-FFF2-40B4-BE49-F238E27FC236}">
                    <a16:creationId xmlns:a16="http://schemas.microsoft.com/office/drawing/2014/main" id="{5841F7F6-87CA-89B4-88E2-E53A1EFB09B5}"/>
                  </a:ext>
                </a:extLst>
              </p:cNvPr>
              <p:cNvSpPr/>
              <p:nvPr/>
            </p:nvSpPr>
            <p:spPr>
              <a:xfrm>
                <a:off x="760175" y="830143"/>
                <a:ext cx="149292" cy="97957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grpSp>
      <p:sp>
        <p:nvSpPr>
          <p:cNvPr id="16" name="TextBox 15">
            <a:extLst>
              <a:ext uri="{FF2B5EF4-FFF2-40B4-BE49-F238E27FC236}">
                <a16:creationId xmlns:a16="http://schemas.microsoft.com/office/drawing/2014/main" id="{82CAAA43-3E6F-606C-4A45-BC3581E401B9}"/>
              </a:ext>
            </a:extLst>
          </p:cNvPr>
          <p:cNvSpPr txBox="1"/>
          <p:nvPr/>
        </p:nvSpPr>
        <p:spPr>
          <a:xfrm>
            <a:off x="453357" y="324167"/>
            <a:ext cx="1778517" cy="461665"/>
          </a:xfrm>
          <a:prstGeom prst="rect">
            <a:avLst/>
          </a:prstGeom>
          <a:noFill/>
        </p:spPr>
        <p:txBody>
          <a:bodyPr wrap="square" lIns="91440" tIns="45720" rIns="91440" bIns="45720" rtlCol="0" anchor="t">
            <a:spAutoFit/>
          </a:bodyPr>
          <a:lstStyle/>
          <a:p>
            <a:pPr algn="ctr"/>
            <a:r>
              <a:rPr lang="es-ES_tradnl" sz="2400" b="1" dirty="0">
                <a:highlight>
                  <a:srgbClr val="FFFF00"/>
                </a:highlight>
                <a:latin typeface="Arial" panose="020B0604020202020204" pitchFamily="34" charset="0"/>
                <a:cs typeface="Arial" panose="020B0604020202020204" pitchFamily="34" charset="0"/>
              </a:rPr>
              <a:t>ADAPTAR</a:t>
            </a:r>
          </a:p>
        </p:txBody>
      </p:sp>
    </p:spTree>
    <p:extLst>
      <p:ext uri="{BB962C8B-B14F-4D97-AF65-F5344CB8AC3E}">
        <p14:creationId xmlns:p14="http://schemas.microsoft.com/office/powerpoint/2010/main" val="42177896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Single Corner Snipped 12">
            <a:extLst>
              <a:ext uri="{FF2B5EF4-FFF2-40B4-BE49-F238E27FC236}">
                <a16:creationId xmlns:a16="http://schemas.microsoft.com/office/drawing/2014/main" id="{938B9E45-7B3C-A269-47A7-F2397172204B}"/>
              </a:ext>
            </a:extLst>
          </p:cNvPr>
          <p:cNvSpPr/>
          <p:nvPr/>
        </p:nvSpPr>
        <p:spPr>
          <a:xfrm>
            <a:off x="715109" y="1895960"/>
            <a:ext cx="1104680" cy="1152894"/>
          </a:xfrm>
          <a:prstGeom prst="snip1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 name="Title 1">
            <a:extLst>
              <a:ext uri="{FF2B5EF4-FFF2-40B4-BE49-F238E27FC236}">
                <a16:creationId xmlns:a16="http://schemas.microsoft.com/office/drawing/2014/main" id="{96273281-9E7A-C243-25C0-40C3B4A83509}"/>
              </a:ext>
            </a:extLst>
          </p:cNvPr>
          <p:cNvSpPr>
            <a:spLocks noGrp="1"/>
          </p:cNvSpPr>
          <p:nvPr>
            <p:ph type="title"/>
          </p:nvPr>
        </p:nvSpPr>
        <p:spPr/>
        <p:txBody>
          <a:bodyPr>
            <a:normAutofit fontScale="90000"/>
          </a:bodyPr>
          <a:lstStyle/>
          <a:p>
            <a:r>
              <a:rPr lang="es-ES_tradnl" dirty="0"/>
              <a:t>Consejos para las reuniones de formulación del plan de caso</a:t>
            </a:r>
          </a:p>
        </p:txBody>
      </p:sp>
      <p:sp>
        <p:nvSpPr>
          <p:cNvPr id="3" name="TextBox 2">
            <a:extLst>
              <a:ext uri="{FF2B5EF4-FFF2-40B4-BE49-F238E27FC236}">
                <a16:creationId xmlns:a16="http://schemas.microsoft.com/office/drawing/2014/main" id="{62091DDD-4741-4C5B-C159-B8BD549533C0}"/>
              </a:ext>
            </a:extLst>
          </p:cNvPr>
          <p:cNvSpPr txBox="1"/>
          <p:nvPr/>
        </p:nvSpPr>
        <p:spPr>
          <a:xfrm>
            <a:off x="2423029" y="1895960"/>
            <a:ext cx="3956538" cy="3693319"/>
          </a:xfrm>
          <a:prstGeom prst="rect">
            <a:avLst/>
          </a:prstGeom>
          <a:noFill/>
        </p:spPr>
        <p:txBody>
          <a:bodyPr wrap="square">
            <a:spAutoFit/>
          </a:bodyPr>
          <a:lstStyle/>
          <a:p>
            <a:pPr marL="0" lvl="1"/>
            <a:r>
              <a:rPr lang="es-ES_tradnl" b="0" i="0" u="none" strike="noStrike" baseline="0" dirty="0">
                <a:solidFill>
                  <a:srgbClr val="000000"/>
                </a:solidFill>
                <a:latin typeface="Arial" panose="020B0604020202020204" pitchFamily="34" charset="0"/>
                <a:cs typeface="Arial" panose="020B0604020202020204" pitchFamily="34" charset="0"/>
              </a:rPr>
              <a:t>Involucrar al menor de forma directa en función de su edad y </a:t>
            </a:r>
            <a:r>
              <a:rPr lang="es-ES_tradnl" dirty="0">
                <a:solidFill>
                  <a:srgbClr val="000000"/>
                </a:solidFill>
                <a:latin typeface="Arial" panose="020B0604020202020204" pitchFamily="34" charset="0"/>
                <a:cs typeface="Arial" panose="020B0604020202020204" pitchFamily="34" charset="0"/>
              </a:rPr>
              <a:t>etapa de </a:t>
            </a:r>
            <a:r>
              <a:rPr lang="es-ES_tradnl" b="0" i="0" u="none" strike="noStrike" baseline="0" dirty="0">
                <a:solidFill>
                  <a:srgbClr val="000000"/>
                </a:solidFill>
                <a:latin typeface="Arial" panose="020B0604020202020204" pitchFamily="34" charset="0"/>
                <a:cs typeface="Arial" panose="020B0604020202020204" pitchFamily="34" charset="0"/>
              </a:rPr>
              <a:t>desarrollo</a:t>
            </a:r>
            <a:r>
              <a:rPr lang="es-ES_tradnl" dirty="0">
                <a:solidFill>
                  <a:srgbClr val="000000"/>
                </a:solidFill>
                <a:latin typeface="Arial" panose="020B0604020202020204" pitchFamily="34" charset="0"/>
                <a:cs typeface="Arial" panose="020B0604020202020204" pitchFamily="34" charset="0"/>
              </a:rPr>
              <a:t>. </a:t>
            </a:r>
            <a:r>
              <a:rPr lang="es-ES_tradnl" b="0" i="0" u="none" strike="noStrike" baseline="0" dirty="0">
                <a:solidFill>
                  <a:srgbClr val="000000"/>
                </a:solidFill>
                <a:latin typeface="Arial" panose="020B0604020202020204" pitchFamily="34" charset="0"/>
                <a:cs typeface="Arial" panose="020B0604020202020204" pitchFamily="34" charset="0"/>
              </a:rPr>
              <a:t>No formular el plan de caso únicamente con los padres, cuidadores o adulto/a de confianza</a:t>
            </a:r>
          </a:p>
          <a:p>
            <a:pPr marL="0" lvl="1"/>
            <a:endParaRPr lang="es-ES_tradnl" dirty="0">
              <a:latin typeface="Arial" panose="020B0604020202020204" pitchFamily="34" charset="0"/>
              <a:cs typeface="Arial" panose="020B0604020202020204" pitchFamily="34" charset="0"/>
            </a:endParaRPr>
          </a:p>
          <a:p>
            <a:pPr marL="0" lvl="1"/>
            <a:r>
              <a:rPr lang="es-ES_tradnl" dirty="0">
                <a:latin typeface="Arial" panose="020B0604020202020204" pitchFamily="34" charset="0"/>
                <a:cs typeface="Arial" panose="020B0604020202020204" pitchFamily="34" charset="0"/>
              </a:rPr>
              <a:t>Utilizar las competencias y </a:t>
            </a:r>
            <a:r>
              <a:rPr lang="es-ES_tradnl" b="0" dirty="0">
                <a:latin typeface="Arial" panose="020B0604020202020204" pitchFamily="34" charset="0"/>
                <a:cs typeface="Arial" panose="020B0604020202020204" pitchFamily="34" charset="0"/>
              </a:rPr>
              <a:t>técnicas de comunicación </a:t>
            </a:r>
            <a:r>
              <a:rPr lang="es-ES_tradnl" dirty="0">
                <a:latin typeface="Arial" panose="020B0604020202020204" pitchFamily="34" charset="0"/>
                <a:cs typeface="Arial" panose="020B0604020202020204" pitchFamily="34" charset="0"/>
              </a:rPr>
              <a:t>de SMAPS </a:t>
            </a:r>
            <a:r>
              <a:rPr lang="es-ES_tradnl" b="0" dirty="0">
                <a:latin typeface="Arial" panose="020B0604020202020204" pitchFamily="34" charset="0"/>
                <a:cs typeface="Arial" panose="020B0604020202020204" pitchFamily="34" charset="0"/>
              </a:rPr>
              <a:t>(comunicación no verbal, comunicación efectiva y escucha activa) y adaptarse a la edad, a la etapa de desarrollo y a las capacidades del/la menor</a:t>
            </a:r>
          </a:p>
        </p:txBody>
      </p:sp>
      <p:sp>
        <p:nvSpPr>
          <p:cNvPr id="4" name="TextBox 3">
            <a:extLst>
              <a:ext uri="{FF2B5EF4-FFF2-40B4-BE49-F238E27FC236}">
                <a16:creationId xmlns:a16="http://schemas.microsoft.com/office/drawing/2014/main" id="{FC3B9CEF-7147-FFD2-F2CB-06DB1E704A8C}"/>
              </a:ext>
            </a:extLst>
          </p:cNvPr>
          <p:cNvSpPr txBox="1"/>
          <p:nvPr/>
        </p:nvSpPr>
        <p:spPr>
          <a:xfrm>
            <a:off x="8492709" y="1895960"/>
            <a:ext cx="3138459" cy="3693319"/>
          </a:xfrm>
          <a:prstGeom prst="rect">
            <a:avLst/>
          </a:prstGeom>
          <a:noFill/>
        </p:spPr>
        <p:txBody>
          <a:bodyPr wrap="square">
            <a:spAutoFit/>
          </a:bodyPr>
          <a:lstStyle/>
          <a:p>
            <a:pPr marL="0" lvl="1"/>
            <a:r>
              <a:rPr lang="es-ES_tradnl" dirty="0">
                <a:latin typeface="Arial" panose="020B0604020202020204" pitchFamily="34" charset="0"/>
                <a:cs typeface="Arial" panose="020B0604020202020204" pitchFamily="34" charset="0"/>
              </a:rPr>
              <a:t>Mencionar de forma explícita las fortalezas, los cuidados y el apoyo de que dispone el menor y su familia</a:t>
            </a:r>
          </a:p>
          <a:p>
            <a:pPr marL="0" lvl="1"/>
            <a:endParaRPr lang="es-ES_tradnl" dirty="0">
              <a:latin typeface="Arial" panose="020B0604020202020204" pitchFamily="34" charset="0"/>
              <a:cs typeface="Arial" panose="020B0604020202020204" pitchFamily="34" charset="0"/>
            </a:endParaRPr>
          </a:p>
          <a:p>
            <a:pPr marL="0" lvl="1"/>
            <a:endParaRPr lang="es-ES_tradnl" dirty="0">
              <a:latin typeface="Arial" panose="020B0604020202020204" pitchFamily="34" charset="0"/>
              <a:cs typeface="Arial" panose="020B0604020202020204" pitchFamily="34" charset="0"/>
            </a:endParaRPr>
          </a:p>
          <a:p>
            <a:pPr marL="0" lvl="1"/>
            <a:endParaRPr lang="es-ES_tradnl" dirty="0">
              <a:latin typeface="Arial" panose="020B0604020202020204" pitchFamily="34" charset="0"/>
              <a:cs typeface="Arial" panose="020B0604020202020204" pitchFamily="34" charset="0"/>
            </a:endParaRPr>
          </a:p>
          <a:p>
            <a:pPr marL="0" lvl="1"/>
            <a:r>
              <a:rPr lang="es-ES_tradnl" dirty="0">
                <a:latin typeface="Arial" panose="020B0604020202020204" pitchFamily="34" charset="0"/>
                <a:cs typeface="Arial" panose="020B0604020202020204" pitchFamily="34" charset="0"/>
              </a:rPr>
              <a:t>No tomar decisiones por ellos, sino apoyarlos/as para que tomen sus decisiones proporcionándoles información y explorando las opciones juntos/as</a:t>
            </a:r>
            <a:endParaRPr lang="es-ES_tradnl" b="0" dirty="0">
              <a:latin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91F70A2F-5C6E-D297-0315-415F3A3068D1}"/>
              </a:ext>
            </a:extLst>
          </p:cNvPr>
          <p:cNvGrpSpPr/>
          <p:nvPr/>
        </p:nvGrpSpPr>
        <p:grpSpPr>
          <a:xfrm rot="21248087" flipH="1">
            <a:off x="1095384" y="2050722"/>
            <a:ext cx="796536" cy="308770"/>
            <a:chOff x="-75030" y="1568450"/>
            <a:chExt cx="2316311" cy="958850"/>
          </a:xfrm>
          <a:solidFill>
            <a:schemeClr val="bg1"/>
          </a:solidFill>
        </p:grpSpPr>
        <p:sp>
          <p:nvSpPr>
            <p:cNvPr id="6" name="Oval 5">
              <a:extLst>
                <a:ext uri="{FF2B5EF4-FFF2-40B4-BE49-F238E27FC236}">
                  <a16:creationId xmlns:a16="http://schemas.microsoft.com/office/drawing/2014/main" id="{C7F79909-08C6-72A2-E9D2-4B2B59489805}"/>
                </a:ext>
              </a:extLst>
            </p:cNvPr>
            <p:cNvSpPr/>
            <p:nvPr/>
          </p:nvSpPr>
          <p:spPr>
            <a:xfrm>
              <a:off x="1319570" y="1892300"/>
              <a:ext cx="635000" cy="635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7" name="Rectangle: Top Corners Rounded 6">
              <a:extLst>
                <a:ext uri="{FF2B5EF4-FFF2-40B4-BE49-F238E27FC236}">
                  <a16:creationId xmlns:a16="http://schemas.microsoft.com/office/drawing/2014/main" id="{136308EE-720B-1155-3B8F-831833A2D78B}"/>
                </a:ext>
              </a:extLst>
            </p:cNvPr>
            <p:cNvSpPr/>
            <p:nvPr/>
          </p:nvSpPr>
          <p:spPr>
            <a:xfrm rot="6300000">
              <a:off x="267870" y="1225550"/>
              <a:ext cx="647700" cy="1333500"/>
            </a:xfrm>
            <a:prstGeom prst="round2SameRect">
              <a:avLst>
                <a:gd name="adj1" fmla="val 50000"/>
                <a:gd name="adj2" fmla="val 0"/>
              </a:avLst>
            </a:prstGeom>
            <a:grp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8" name="Rectangle: Top Corners Rounded 7">
              <a:extLst>
                <a:ext uri="{FF2B5EF4-FFF2-40B4-BE49-F238E27FC236}">
                  <a16:creationId xmlns:a16="http://schemas.microsoft.com/office/drawing/2014/main" id="{7BFB0F0D-C75B-2E5C-F06A-FF2E1FB20AF1}"/>
                </a:ext>
              </a:extLst>
            </p:cNvPr>
            <p:cNvSpPr/>
            <p:nvPr/>
          </p:nvSpPr>
          <p:spPr>
            <a:xfrm rot="6300000">
              <a:off x="1820522" y="1812699"/>
              <a:ext cx="259785" cy="58173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9" name="Group 8">
            <a:extLst>
              <a:ext uri="{FF2B5EF4-FFF2-40B4-BE49-F238E27FC236}">
                <a16:creationId xmlns:a16="http://schemas.microsoft.com/office/drawing/2014/main" id="{6D309BD8-3579-6946-DC21-F0BB23D49EC2}"/>
              </a:ext>
            </a:extLst>
          </p:cNvPr>
          <p:cNvGrpSpPr/>
          <p:nvPr/>
        </p:nvGrpSpPr>
        <p:grpSpPr>
          <a:xfrm rot="11224533">
            <a:off x="1019514" y="2566729"/>
            <a:ext cx="1066494" cy="487256"/>
            <a:chOff x="-75030" y="1568450"/>
            <a:chExt cx="2215725" cy="1012313"/>
          </a:xfrm>
          <a:solidFill>
            <a:schemeClr val="bg1"/>
          </a:solidFill>
        </p:grpSpPr>
        <p:sp>
          <p:nvSpPr>
            <p:cNvPr id="10" name="Oval 9">
              <a:extLst>
                <a:ext uri="{FF2B5EF4-FFF2-40B4-BE49-F238E27FC236}">
                  <a16:creationId xmlns:a16="http://schemas.microsoft.com/office/drawing/2014/main" id="{C841A3C5-6E22-DD0F-F260-9C7B46FDDFBB}"/>
                </a:ext>
              </a:extLst>
            </p:cNvPr>
            <p:cNvSpPr/>
            <p:nvPr/>
          </p:nvSpPr>
          <p:spPr>
            <a:xfrm>
              <a:off x="1319570" y="1892300"/>
              <a:ext cx="635000" cy="635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1" name="Rectangle: Top Corners Rounded 10">
              <a:extLst>
                <a:ext uri="{FF2B5EF4-FFF2-40B4-BE49-F238E27FC236}">
                  <a16:creationId xmlns:a16="http://schemas.microsoft.com/office/drawing/2014/main" id="{6C5D8673-81A7-9EF8-62F3-537E452CFFF0}"/>
                </a:ext>
              </a:extLst>
            </p:cNvPr>
            <p:cNvSpPr/>
            <p:nvPr/>
          </p:nvSpPr>
          <p:spPr>
            <a:xfrm rot="6300000">
              <a:off x="267870" y="1225550"/>
              <a:ext cx="647700" cy="1333500"/>
            </a:xfrm>
            <a:prstGeom prst="round2SameRect">
              <a:avLst>
                <a:gd name="adj1" fmla="val 50000"/>
                <a:gd name="adj2" fmla="val 0"/>
              </a:avLst>
            </a:prstGeom>
            <a:grp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2" name="Rectangle: Top Corners Rounded 11">
              <a:extLst>
                <a:ext uri="{FF2B5EF4-FFF2-40B4-BE49-F238E27FC236}">
                  <a16:creationId xmlns:a16="http://schemas.microsoft.com/office/drawing/2014/main" id="{2610CB46-7B2A-4ADB-CE37-B81D9227756E}"/>
                </a:ext>
              </a:extLst>
            </p:cNvPr>
            <p:cNvSpPr/>
            <p:nvPr/>
          </p:nvSpPr>
          <p:spPr>
            <a:xfrm rot="6300000">
              <a:off x="1719936" y="2160004"/>
              <a:ext cx="259785" cy="58173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15" name="Oval 14">
            <a:extLst>
              <a:ext uri="{FF2B5EF4-FFF2-40B4-BE49-F238E27FC236}">
                <a16:creationId xmlns:a16="http://schemas.microsoft.com/office/drawing/2014/main" id="{06986535-7BE1-331F-F004-440472763DED}"/>
              </a:ext>
            </a:extLst>
          </p:cNvPr>
          <p:cNvSpPr/>
          <p:nvPr/>
        </p:nvSpPr>
        <p:spPr>
          <a:xfrm>
            <a:off x="1189258" y="4156925"/>
            <a:ext cx="868969" cy="868969"/>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6" name="Oval 15">
            <a:extLst>
              <a:ext uri="{FF2B5EF4-FFF2-40B4-BE49-F238E27FC236}">
                <a16:creationId xmlns:a16="http://schemas.microsoft.com/office/drawing/2014/main" id="{2EAA50A6-F933-77E0-9DF1-1621FCA083D6}"/>
              </a:ext>
            </a:extLst>
          </p:cNvPr>
          <p:cNvSpPr/>
          <p:nvPr/>
        </p:nvSpPr>
        <p:spPr>
          <a:xfrm>
            <a:off x="1126076" y="4534259"/>
            <a:ext cx="143093" cy="191276"/>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7" name="Oval 16">
            <a:extLst>
              <a:ext uri="{FF2B5EF4-FFF2-40B4-BE49-F238E27FC236}">
                <a16:creationId xmlns:a16="http://schemas.microsoft.com/office/drawing/2014/main" id="{EFD4FCE4-6157-CF46-92D4-5ADEB319CBFF}"/>
              </a:ext>
            </a:extLst>
          </p:cNvPr>
          <p:cNvSpPr/>
          <p:nvPr/>
        </p:nvSpPr>
        <p:spPr>
          <a:xfrm>
            <a:off x="1978316" y="4534259"/>
            <a:ext cx="143093" cy="191276"/>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8" name="Arc 17">
            <a:extLst>
              <a:ext uri="{FF2B5EF4-FFF2-40B4-BE49-F238E27FC236}">
                <a16:creationId xmlns:a16="http://schemas.microsoft.com/office/drawing/2014/main" id="{6E3B6AE4-B25D-0E06-7449-234733855415}"/>
              </a:ext>
            </a:extLst>
          </p:cNvPr>
          <p:cNvSpPr/>
          <p:nvPr/>
        </p:nvSpPr>
        <p:spPr>
          <a:xfrm>
            <a:off x="346899" y="3974739"/>
            <a:ext cx="810768" cy="810768"/>
          </a:xfrm>
          <a:prstGeom prst="arc">
            <a:avLst>
              <a:gd name="adj1" fmla="val 2568393"/>
              <a:gd name="adj2" fmla="val 6686864"/>
            </a:avLst>
          </a:prstGeom>
          <a:ln w="57150" cap="rnd">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a:p>
        </p:txBody>
      </p:sp>
      <p:sp>
        <p:nvSpPr>
          <p:cNvPr id="19" name="Arc 18">
            <a:extLst>
              <a:ext uri="{FF2B5EF4-FFF2-40B4-BE49-F238E27FC236}">
                <a16:creationId xmlns:a16="http://schemas.microsoft.com/office/drawing/2014/main" id="{F914FCA8-7C65-64D7-C4E0-A7422028D065}"/>
              </a:ext>
            </a:extLst>
          </p:cNvPr>
          <p:cNvSpPr/>
          <p:nvPr/>
        </p:nvSpPr>
        <p:spPr>
          <a:xfrm>
            <a:off x="283717" y="4224513"/>
            <a:ext cx="810768" cy="810768"/>
          </a:xfrm>
          <a:prstGeom prst="arc">
            <a:avLst>
              <a:gd name="adj1" fmla="val 909026"/>
              <a:gd name="adj2" fmla="val 4616107"/>
            </a:avLst>
          </a:prstGeom>
          <a:ln w="57150" cap="rnd">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a:p>
        </p:txBody>
      </p:sp>
      <p:sp>
        <p:nvSpPr>
          <p:cNvPr id="21" name="Cube 20">
            <a:extLst>
              <a:ext uri="{FF2B5EF4-FFF2-40B4-BE49-F238E27FC236}">
                <a16:creationId xmlns:a16="http://schemas.microsoft.com/office/drawing/2014/main" id="{6D422A1E-0591-064D-8174-DABDEB3C05A8}"/>
              </a:ext>
            </a:extLst>
          </p:cNvPr>
          <p:cNvSpPr/>
          <p:nvPr/>
        </p:nvSpPr>
        <p:spPr>
          <a:xfrm>
            <a:off x="6889022" y="1979365"/>
            <a:ext cx="1242942" cy="832114"/>
          </a:xfrm>
          <a:prstGeom prst="cube">
            <a:avLst/>
          </a:prstGeom>
          <a:solidFill>
            <a:schemeClr val="accent3">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600">
              <a:latin typeface="Arial" panose="020B0604020202020204" pitchFamily="34" charset="0"/>
              <a:cs typeface="Arial" panose="020B0604020202020204" pitchFamily="34" charset="0"/>
            </a:endParaRPr>
          </a:p>
        </p:txBody>
      </p:sp>
      <p:sp>
        <p:nvSpPr>
          <p:cNvPr id="22" name="Speech Bubble: Rectangle with Corners Rounded 21">
            <a:extLst>
              <a:ext uri="{FF2B5EF4-FFF2-40B4-BE49-F238E27FC236}">
                <a16:creationId xmlns:a16="http://schemas.microsoft.com/office/drawing/2014/main" id="{A0A2CFC5-F356-E7AA-6EED-59A66892BB28}"/>
              </a:ext>
            </a:extLst>
          </p:cNvPr>
          <p:cNvSpPr/>
          <p:nvPr/>
        </p:nvSpPr>
        <p:spPr>
          <a:xfrm>
            <a:off x="7508794" y="3631814"/>
            <a:ext cx="691073" cy="685851"/>
          </a:xfrm>
          <a:prstGeom prst="wedgeRoundRectCallout">
            <a:avLst>
              <a:gd name="adj1" fmla="val 58626"/>
              <a:gd name="adj2" fmla="val -26321"/>
              <a:gd name="adj3" fmla="val 1666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24" name="Graphic 23" descr="Information with solid fill">
            <a:extLst>
              <a:ext uri="{FF2B5EF4-FFF2-40B4-BE49-F238E27FC236}">
                <a16:creationId xmlns:a16="http://schemas.microsoft.com/office/drawing/2014/main" id="{ADD13938-7ACE-7886-E0FB-66A24B2AF50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35411" y="3726462"/>
            <a:ext cx="496553" cy="496553"/>
          </a:xfrm>
          <a:prstGeom prst="rect">
            <a:avLst/>
          </a:prstGeom>
        </p:spPr>
      </p:pic>
      <p:sp>
        <p:nvSpPr>
          <p:cNvPr id="25" name="Speech Bubble: Rectangle with Corners Rounded 24">
            <a:extLst>
              <a:ext uri="{FF2B5EF4-FFF2-40B4-BE49-F238E27FC236}">
                <a16:creationId xmlns:a16="http://schemas.microsoft.com/office/drawing/2014/main" id="{2DC898E9-8F96-5479-7D09-48293CFC3AA0}"/>
              </a:ext>
            </a:extLst>
          </p:cNvPr>
          <p:cNvSpPr/>
          <p:nvPr/>
        </p:nvSpPr>
        <p:spPr>
          <a:xfrm>
            <a:off x="7061274" y="4421481"/>
            <a:ext cx="691073" cy="685851"/>
          </a:xfrm>
          <a:prstGeom prst="wedgeRoundRectCallout">
            <a:avLst>
              <a:gd name="adj1" fmla="val -60119"/>
              <a:gd name="adj2" fmla="val 14702"/>
              <a:gd name="adj3" fmla="val 1666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27" name="Graphic 26" descr="Fork In Road with solid fill">
            <a:extLst>
              <a:ext uri="{FF2B5EF4-FFF2-40B4-BE49-F238E27FC236}">
                <a16:creationId xmlns:a16="http://schemas.microsoft.com/office/drawing/2014/main" id="{9DDA7AC8-F330-D358-8001-483A7842686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78211" y="4578081"/>
            <a:ext cx="457200" cy="457200"/>
          </a:xfrm>
          <a:prstGeom prst="rect">
            <a:avLst/>
          </a:prstGeom>
        </p:spPr>
      </p:pic>
    </p:spTree>
    <p:extLst>
      <p:ext uri="{BB962C8B-B14F-4D97-AF65-F5344CB8AC3E}">
        <p14:creationId xmlns:p14="http://schemas.microsoft.com/office/powerpoint/2010/main" val="3725910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44181A5-21C9-4BB0-A90B-B2EB79EC0455}"/>
              </a:ext>
            </a:extLst>
          </p:cNvPr>
          <p:cNvSpPr/>
          <p:nvPr/>
        </p:nvSpPr>
        <p:spPr>
          <a:xfrm>
            <a:off x="6160057" y="3683125"/>
            <a:ext cx="3473041" cy="399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DE647064-BCB3-E6CE-746B-1E253395418B}"/>
              </a:ext>
            </a:extLst>
          </p:cNvPr>
          <p:cNvSpPr/>
          <p:nvPr/>
        </p:nvSpPr>
        <p:spPr>
          <a:xfrm>
            <a:off x="6160057" y="4077972"/>
            <a:ext cx="1030699" cy="4091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BA17EAA9-0757-4E70-857A-CCB621E253F9}"/>
              </a:ext>
            </a:extLst>
          </p:cNvPr>
          <p:cNvSpPr>
            <a:spLocks noGrp="1"/>
          </p:cNvSpPr>
          <p:nvPr>
            <p:ph type="title"/>
          </p:nvPr>
        </p:nvSpPr>
        <p:spPr>
          <a:xfrm>
            <a:off x="1661965" y="3099692"/>
            <a:ext cx="2808067" cy="562168"/>
          </a:xfrm>
        </p:spPr>
        <p:txBody>
          <a:bodyPr/>
          <a:lstStyle/>
          <a:p>
            <a:r>
              <a:rPr lang="en-CA" dirty="0"/>
              <a:t>Objetivo del módulo</a:t>
            </a:r>
          </a:p>
        </p:txBody>
      </p:sp>
      <p:sp>
        <p:nvSpPr>
          <p:cNvPr id="3" name="TextBox 2">
            <a:extLst>
              <a:ext uri="{FF2B5EF4-FFF2-40B4-BE49-F238E27FC236}">
                <a16:creationId xmlns:a16="http://schemas.microsoft.com/office/drawing/2014/main" id="{1D2F68FA-B49A-472D-61A3-1984FF92FB6A}"/>
              </a:ext>
            </a:extLst>
          </p:cNvPr>
          <p:cNvSpPr txBox="1"/>
          <p:nvPr/>
        </p:nvSpPr>
        <p:spPr>
          <a:xfrm>
            <a:off x="6096000" y="1443063"/>
            <a:ext cx="4331650" cy="3970318"/>
          </a:xfrm>
          <a:prstGeom prst="rect">
            <a:avLst/>
          </a:prstGeom>
          <a:noFill/>
        </p:spPr>
        <p:txBody>
          <a:bodyPr wrap="square" lIns="91440" tIns="45720" rIns="91440" bIns="45720" rtlCol="0" anchor="t">
            <a:spAutoFit/>
          </a:bodyPr>
          <a:lstStyle/>
          <a:p>
            <a:r>
              <a:rPr lang="es-ES_tradnl" sz="2800" b="1" dirty="0">
                <a:effectLst/>
                <a:latin typeface="Arial" panose="020B0604020202020204" pitchFamily="34" charset="0"/>
                <a:ea typeface="Calibri" panose="020F0502020204030204" pitchFamily="34" charset="0"/>
                <a:cs typeface="Arial" panose="020B0604020202020204" pitchFamily="34" charset="0"/>
              </a:rPr>
              <a:t>Proporcionar a los/as participantes los conocimientos y competencias necesarias para </a:t>
            </a:r>
            <a:r>
              <a:rPr lang="es-ES_tradnl" sz="2800" b="1" dirty="0">
                <a:latin typeface="Arial" panose="020B0604020202020204" pitchFamily="34" charset="0"/>
                <a:cs typeface="Arial" panose="020B0604020202020204" pitchFamily="34" charset="0"/>
              </a:rPr>
              <a:t>formular un plan de caso, de acuerdo con las directrices y normas interinstitucionales</a:t>
            </a:r>
          </a:p>
        </p:txBody>
      </p:sp>
      <p:grpSp>
        <p:nvGrpSpPr>
          <p:cNvPr id="6" name="Group 5">
            <a:extLst>
              <a:ext uri="{FF2B5EF4-FFF2-40B4-BE49-F238E27FC236}">
                <a16:creationId xmlns:a16="http://schemas.microsoft.com/office/drawing/2014/main" id="{66EA4159-5A1F-1C78-3CB8-306F3A1A6C4A}"/>
              </a:ext>
            </a:extLst>
          </p:cNvPr>
          <p:cNvGrpSpPr/>
          <p:nvPr/>
        </p:nvGrpSpPr>
        <p:grpSpPr>
          <a:xfrm>
            <a:off x="10386203" y="4934953"/>
            <a:ext cx="1348947" cy="1436951"/>
            <a:chOff x="7892902" y="1235921"/>
            <a:chExt cx="1061882" cy="1131157"/>
          </a:xfrm>
          <a:solidFill>
            <a:schemeClr val="bg1"/>
          </a:solidFill>
        </p:grpSpPr>
        <p:sp>
          <p:nvSpPr>
            <p:cNvPr id="7" name="Arrow: Down 6">
              <a:extLst>
                <a:ext uri="{FF2B5EF4-FFF2-40B4-BE49-F238E27FC236}">
                  <a16:creationId xmlns:a16="http://schemas.microsoft.com/office/drawing/2014/main" id="{5316B272-F08B-C935-3BFB-DF79C7D62D60}"/>
                </a:ext>
              </a:extLst>
            </p:cNvPr>
            <p:cNvSpPr/>
            <p:nvPr/>
          </p:nvSpPr>
          <p:spPr>
            <a:xfrm rot="5400000">
              <a:off x="8306379" y="1225937"/>
              <a:ext cx="303317" cy="323285"/>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latin typeface="Arial" panose="020B0604020202020204" pitchFamily="34" charset="0"/>
                <a:cs typeface="Arial" panose="020B0604020202020204" pitchFamily="34" charset="0"/>
              </a:endParaRPr>
            </a:p>
          </p:txBody>
        </p:sp>
        <p:sp>
          <p:nvSpPr>
            <p:cNvPr id="8" name="Arrow: Bent 7">
              <a:extLst>
                <a:ext uri="{FF2B5EF4-FFF2-40B4-BE49-F238E27FC236}">
                  <a16:creationId xmlns:a16="http://schemas.microsoft.com/office/drawing/2014/main" id="{D25CD6AE-38C5-C7BF-0559-6F3806F1054F}"/>
                </a:ext>
              </a:extLst>
            </p:cNvPr>
            <p:cNvSpPr/>
            <p:nvPr/>
          </p:nvSpPr>
          <p:spPr>
            <a:xfrm flipV="1">
              <a:off x="7964825" y="1317951"/>
              <a:ext cx="663141" cy="675035"/>
            </a:xfrm>
            <a:prstGeom prst="ben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solidFill>
                  <a:schemeClr val="tx1"/>
                </a:solidFill>
                <a:latin typeface="Arial" panose="020B0604020202020204" pitchFamily="34" charset="0"/>
                <a:cs typeface="Arial" panose="020B0604020202020204" pitchFamily="34" charset="0"/>
              </a:endParaRPr>
            </a:p>
          </p:txBody>
        </p:sp>
        <p:sp>
          <p:nvSpPr>
            <p:cNvPr id="9" name="Arrow: Bent 8">
              <a:extLst>
                <a:ext uri="{FF2B5EF4-FFF2-40B4-BE49-F238E27FC236}">
                  <a16:creationId xmlns:a16="http://schemas.microsoft.com/office/drawing/2014/main" id="{3CCA9258-38B9-3208-7974-5CAA79D0323C}"/>
                </a:ext>
              </a:extLst>
            </p:cNvPr>
            <p:cNvSpPr/>
            <p:nvPr/>
          </p:nvSpPr>
          <p:spPr>
            <a:xfrm flipH="1" flipV="1">
              <a:off x="8394122" y="1670575"/>
              <a:ext cx="541443" cy="675035"/>
            </a:xfrm>
            <a:prstGeom prst="bentArrow">
              <a:avLst>
                <a:gd name="adj1" fmla="val 31450"/>
                <a:gd name="adj2" fmla="val 28225"/>
                <a:gd name="adj3" fmla="val 25000"/>
                <a:gd name="adj4" fmla="val 437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solidFill>
                  <a:schemeClr val="tx1"/>
                </a:solidFill>
                <a:latin typeface="Arial" panose="020B0604020202020204" pitchFamily="34" charset="0"/>
                <a:cs typeface="Arial" panose="020B0604020202020204" pitchFamily="34" charset="0"/>
              </a:endParaRPr>
            </a:p>
          </p:txBody>
        </p:sp>
        <p:sp>
          <p:nvSpPr>
            <p:cNvPr id="10" name="Plus Sign 9">
              <a:extLst>
                <a:ext uri="{FF2B5EF4-FFF2-40B4-BE49-F238E27FC236}">
                  <a16:creationId xmlns:a16="http://schemas.microsoft.com/office/drawing/2014/main" id="{5EC5A26B-7A21-72EF-B42C-0CD7EF27353A}"/>
                </a:ext>
              </a:extLst>
            </p:cNvPr>
            <p:cNvSpPr/>
            <p:nvPr/>
          </p:nvSpPr>
          <p:spPr>
            <a:xfrm rot="2700000">
              <a:off x="7897288" y="1984220"/>
              <a:ext cx="378472" cy="387244"/>
            </a:xfrm>
            <a:prstGeom prst="mathPlus">
              <a:avLst>
                <a:gd name="adj1" fmla="val 204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latin typeface="Arial" panose="020B0604020202020204" pitchFamily="34" charset="0"/>
                <a:cs typeface="Arial" panose="020B0604020202020204" pitchFamily="34" charset="0"/>
              </a:endParaRPr>
            </a:p>
          </p:txBody>
        </p:sp>
        <p:sp>
          <p:nvSpPr>
            <p:cNvPr id="12" name="Circle: Hollow 11">
              <a:extLst>
                <a:ext uri="{FF2B5EF4-FFF2-40B4-BE49-F238E27FC236}">
                  <a16:creationId xmlns:a16="http://schemas.microsoft.com/office/drawing/2014/main" id="{BA47ED06-B9CE-068B-2716-9BB73938EF1C}"/>
                </a:ext>
              </a:extLst>
            </p:cNvPr>
            <p:cNvSpPr/>
            <p:nvPr/>
          </p:nvSpPr>
          <p:spPr>
            <a:xfrm>
              <a:off x="8741260" y="1268041"/>
              <a:ext cx="213524" cy="213524"/>
            </a:xfrm>
            <a:prstGeom prst="donut">
              <a:avLst>
                <a:gd name="adj" fmla="val 321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solidFill>
                  <a:schemeClr val="tx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9911184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22D6B-9527-0FB3-4AEF-B9D5B7265F5B}"/>
              </a:ext>
            </a:extLst>
          </p:cNvPr>
          <p:cNvSpPr>
            <a:spLocks noGrp="1"/>
          </p:cNvSpPr>
          <p:nvPr>
            <p:ph type="title"/>
          </p:nvPr>
        </p:nvSpPr>
        <p:spPr/>
        <p:txBody>
          <a:bodyPr/>
          <a:lstStyle/>
          <a:p>
            <a:r>
              <a:rPr lang="es-ES_tradnl"/>
              <a:t>Apoyar la toma de decisiones</a:t>
            </a:r>
          </a:p>
        </p:txBody>
      </p:sp>
      <p:sp>
        <p:nvSpPr>
          <p:cNvPr id="3" name="Speech Bubble: Rectangle with Corners Rounded 2">
            <a:extLst>
              <a:ext uri="{FF2B5EF4-FFF2-40B4-BE49-F238E27FC236}">
                <a16:creationId xmlns:a16="http://schemas.microsoft.com/office/drawing/2014/main" id="{A3C97B0C-F8B3-587B-95D8-14362069485E}"/>
              </a:ext>
            </a:extLst>
          </p:cNvPr>
          <p:cNvSpPr/>
          <p:nvPr/>
        </p:nvSpPr>
        <p:spPr>
          <a:xfrm>
            <a:off x="1956881" y="1695122"/>
            <a:ext cx="3718205" cy="868968"/>
          </a:xfrm>
          <a:prstGeom prst="wedgeRoundRectCallout">
            <a:avLst>
              <a:gd name="adj1" fmla="val -20064"/>
              <a:gd name="adj2" fmla="val 70301"/>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a:solidFill>
                  <a:schemeClr val="tx1"/>
                </a:solidFill>
                <a:latin typeface="Arial" panose="020B0604020202020204" pitchFamily="34" charset="0"/>
                <a:cs typeface="Arial" panose="020B0604020202020204" pitchFamily="34" charset="0"/>
              </a:rPr>
              <a:t>¿Qué crees que podría ayudar?</a:t>
            </a:r>
          </a:p>
        </p:txBody>
      </p:sp>
      <p:sp>
        <p:nvSpPr>
          <p:cNvPr id="10" name="Speech Bubble: Rectangle with Corners Rounded 9">
            <a:extLst>
              <a:ext uri="{FF2B5EF4-FFF2-40B4-BE49-F238E27FC236}">
                <a16:creationId xmlns:a16="http://schemas.microsoft.com/office/drawing/2014/main" id="{197C3D1D-1C95-4BC1-4332-0986B642081D}"/>
              </a:ext>
            </a:extLst>
          </p:cNvPr>
          <p:cNvSpPr/>
          <p:nvPr/>
        </p:nvSpPr>
        <p:spPr>
          <a:xfrm>
            <a:off x="1956881" y="3176504"/>
            <a:ext cx="3718205" cy="868968"/>
          </a:xfrm>
          <a:prstGeom prst="wedgeRoundRectCallout">
            <a:avLst>
              <a:gd name="adj1" fmla="val -20064"/>
              <a:gd name="adj2" fmla="val 70301"/>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a:solidFill>
                  <a:schemeClr val="tx1"/>
                </a:solidFill>
                <a:latin typeface="Arial" panose="020B0604020202020204" pitchFamily="34" charset="0"/>
                <a:cs typeface="Arial" panose="020B0604020202020204" pitchFamily="34" charset="0"/>
              </a:rPr>
              <a:t>¿Qué quieres hacer?</a:t>
            </a:r>
          </a:p>
        </p:txBody>
      </p:sp>
      <p:sp>
        <p:nvSpPr>
          <p:cNvPr id="14" name="Speech Bubble: Rectangle with Corners Rounded 13">
            <a:extLst>
              <a:ext uri="{FF2B5EF4-FFF2-40B4-BE49-F238E27FC236}">
                <a16:creationId xmlns:a16="http://schemas.microsoft.com/office/drawing/2014/main" id="{A834F922-73B4-A4A4-D534-7E3A8769D5B2}"/>
              </a:ext>
            </a:extLst>
          </p:cNvPr>
          <p:cNvSpPr/>
          <p:nvPr/>
        </p:nvSpPr>
        <p:spPr>
          <a:xfrm>
            <a:off x="7705928" y="3176504"/>
            <a:ext cx="3718205" cy="868968"/>
          </a:xfrm>
          <a:prstGeom prst="wedgeRoundRectCallout">
            <a:avLst>
              <a:gd name="adj1" fmla="val -20064"/>
              <a:gd name="adj2" fmla="val 70301"/>
              <a:gd name="adj3" fmla="val 16667"/>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a:solidFill>
                  <a:schemeClr val="tx1"/>
                </a:solidFill>
                <a:latin typeface="Arial" panose="020B0604020202020204" pitchFamily="34" charset="0"/>
                <a:cs typeface="Arial" panose="020B0604020202020204" pitchFamily="34" charset="0"/>
              </a:rPr>
              <a:t>Déjame decirte lo que deberías hacer...</a:t>
            </a:r>
          </a:p>
        </p:txBody>
      </p:sp>
      <p:sp>
        <p:nvSpPr>
          <p:cNvPr id="16" name="Speech Bubble: Rectangle with Corners Rounded 15">
            <a:extLst>
              <a:ext uri="{FF2B5EF4-FFF2-40B4-BE49-F238E27FC236}">
                <a16:creationId xmlns:a16="http://schemas.microsoft.com/office/drawing/2014/main" id="{B6A85458-A439-7306-3770-973887D7BCB9}"/>
              </a:ext>
            </a:extLst>
          </p:cNvPr>
          <p:cNvSpPr/>
          <p:nvPr/>
        </p:nvSpPr>
        <p:spPr>
          <a:xfrm>
            <a:off x="7705928" y="1695122"/>
            <a:ext cx="3718205" cy="868968"/>
          </a:xfrm>
          <a:prstGeom prst="wedgeRoundRectCallout">
            <a:avLst>
              <a:gd name="adj1" fmla="val -20064"/>
              <a:gd name="adj2" fmla="val 70301"/>
              <a:gd name="adj3" fmla="val 16667"/>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dirty="0">
                <a:solidFill>
                  <a:schemeClr val="tx1"/>
                </a:solidFill>
                <a:latin typeface="Arial" panose="020B0604020202020204" pitchFamily="34" charset="0"/>
                <a:cs typeface="Arial" panose="020B0604020202020204" pitchFamily="34" charset="0"/>
              </a:rPr>
              <a:t>Sé lo que necesitas/podría ayudarte...</a:t>
            </a:r>
          </a:p>
        </p:txBody>
      </p:sp>
      <p:sp>
        <p:nvSpPr>
          <p:cNvPr id="19" name="Speech Bubble: Rectangle with Corners Rounded 18">
            <a:extLst>
              <a:ext uri="{FF2B5EF4-FFF2-40B4-BE49-F238E27FC236}">
                <a16:creationId xmlns:a16="http://schemas.microsoft.com/office/drawing/2014/main" id="{799F871F-C7CD-4DBF-873D-BF2D5A2E4BF8}"/>
              </a:ext>
            </a:extLst>
          </p:cNvPr>
          <p:cNvSpPr/>
          <p:nvPr/>
        </p:nvSpPr>
        <p:spPr>
          <a:xfrm>
            <a:off x="1956881" y="4751110"/>
            <a:ext cx="3718205" cy="868968"/>
          </a:xfrm>
          <a:prstGeom prst="wedgeRoundRectCallout">
            <a:avLst>
              <a:gd name="adj1" fmla="val -20064"/>
              <a:gd name="adj2" fmla="val 70301"/>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dirty="0">
                <a:solidFill>
                  <a:schemeClr val="tx1"/>
                </a:solidFill>
                <a:latin typeface="Arial" panose="020B0604020202020204" pitchFamily="34" charset="0"/>
                <a:cs typeface="Arial" panose="020B0604020202020204" pitchFamily="34" charset="0"/>
              </a:rPr>
              <a:t>¿Qué piensas de esta opción y de esta otra opción?</a:t>
            </a:r>
          </a:p>
        </p:txBody>
      </p:sp>
      <p:sp>
        <p:nvSpPr>
          <p:cNvPr id="20" name="Speech Bubble: Rectangle with Corners Rounded 19">
            <a:extLst>
              <a:ext uri="{FF2B5EF4-FFF2-40B4-BE49-F238E27FC236}">
                <a16:creationId xmlns:a16="http://schemas.microsoft.com/office/drawing/2014/main" id="{06F65E73-F541-2ACE-C105-C3E3DA26EFEF}"/>
              </a:ext>
            </a:extLst>
          </p:cNvPr>
          <p:cNvSpPr/>
          <p:nvPr/>
        </p:nvSpPr>
        <p:spPr>
          <a:xfrm>
            <a:off x="7705927" y="4751110"/>
            <a:ext cx="3718205" cy="868968"/>
          </a:xfrm>
          <a:prstGeom prst="wedgeRoundRectCallout">
            <a:avLst>
              <a:gd name="adj1" fmla="val -20064"/>
              <a:gd name="adj2" fmla="val 70301"/>
              <a:gd name="adj3" fmla="val 16667"/>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a:solidFill>
                  <a:schemeClr val="tx1"/>
                </a:solidFill>
                <a:latin typeface="Arial" panose="020B0604020202020204" pitchFamily="34" charset="0"/>
                <a:cs typeface="Arial" panose="020B0604020202020204" pitchFamily="34" charset="0"/>
              </a:rPr>
              <a:t>Esta es la opción que debes elegir</a:t>
            </a:r>
          </a:p>
        </p:txBody>
      </p:sp>
      <p:pic>
        <p:nvPicPr>
          <p:cNvPr id="21" name="Graphic 20" descr="Checkmark with solid fill">
            <a:extLst>
              <a:ext uri="{FF2B5EF4-FFF2-40B4-BE49-F238E27FC236}">
                <a16:creationId xmlns:a16="http://schemas.microsoft.com/office/drawing/2014/main" id="{8E34FA93-8383-3293-BDCF-099584FA7E9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6786" y="1672406"/>
            <a:ext cx="914400" cy="914400"/>
          </a:xfrm>
          <a:prstGeom prst="rect">
            <a:avLst/>
          </a:prstGeom>
        </p:spPr>
      </p:pic>
      <p:pic>
        <p:nvPicPr>
          <p:cNvPr id="22" name="Graphic 21" descr="Checkmark with solid fill">
            <a:extLst>
              <a:ext uri="{FF2B5EF4-FFF2-40B4-BE49-F238E27FC236}">
                <a16:creationId xmlns:a16="http://schemas.microsoft.com/office/drawing/2014/main" id="{73F2EB32-38FB-0B83-0CB7-985DE05712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6786" y="3153788"/>
            <a:ext cx="914400" cy="914400"/>
          </a:xfrm>
          <a:prstGeom prst="rect">
            <a:avLst/>
          </a:prstGeom>
        </p:spPr>
      </p:pic>
      <p:pic>
        <p:nvPicPr>
          <p:cNvPr id="23" name="Graphic 22" descr="Checkmark with solid fill">
            <a:extLst>
              <a:ext uri="{FF2B5EF4-FFF2-40B4-BE49-F238E27FC236}">
                <a16:creationId xmlns:a16="http://schemas.microsoft.com/office/drawing/2014/main" id="{7FB77DF3-115F-943A-6519-DC8BD74C80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6786" y="4728394"/>
            <a:ext cx="914400" cy="914400"/>
          </a:xfrm>
          <a:prstGeom prst="rect">
            <a:avLst/>
          </a:prstGeom>
        </p:spPr>
      </p:pic>
      <p:pic>
        <p:nvPicPr>
          <p:cNvPr id="24" name="Graphic 23" descr="Close with solid fill">
            <a:extLst>
              <a:ext uri="{FF2B5EF4-FFF2-40B4-BE49-F238E27FC236}">
                <a16:creationId xmlns:a16="http://schemas.microsoft.com/office/drawing/2014/main" id="{F13F579C-3165-60D6-9FB8-81EFE5410B8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34328" y="1672406"/>
            <a:ext cx="914400" cy="914400"/>
          </a:xfrm>
          <a:prstGeom prst="rect">
            <a:avLst/>
          </a:prstGeom>
        </p:spPr>
      </p:pic>
      <p:pic>
        <p:nvPicPr>
          <p:cNvPr id="25" name="Graphic 24" descr="Close with solid fill">
            <a:extLst>
              <a:ext uri="{FF2B5EF4-FFF2-40B4-BE49-F238E27FC236}">
                <a16:creationId xmlns:a16="http://schemas.microsoft.com/office/drawing/2014/main" id="{055810BB-DC10-FFFF-76F1-C7904375F35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34328" y="3153788"/>
            <a:ext cx="914400" cy="914400"/>
          </a:xfrm>
          <a:prstGeom prst="rect">
            <a:avLst/>
          </a:prstGeom>
        </p:spPr>
      </p:pic>
      <p:pic>
        <p:nvPicPr>
          <p:cNvPr id="26" name="Graphic 25" descr="Close with solid fill">
            <a:extLst>
              <a:ext uri="{FF2B5EF4-FFF2-40B4-BE49-F238E27FC236}">
                <a16:creationId xmlns:a16="http://schemas.microsoft.com/office/drawing/2014/main" id="{C57E2456-3D1F-DE7A-EB46-19BD75D2AE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34328" y="4728394"/>
            <a:ext cx="914400" cy="914400"/>
          </a:xfrm>
          <a:prstGeom prst="rect">
            <a:avLst/>
          </a:prstGeom>
        </p:spPr>
      </p:pic>
    </p:spTree>
    <p:extLst>
      <p:ext uri="{BB962C8B-B14F-4D97-AF65-F5344CB8AC3E}">
        <p14:creationId xmlns:p14="http://schemas.microsoft.com/office/powerpoint/2010/main" val="325091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77426308-FC57-4621-A22C-EE55960FBD64}"/>
              </a:ext>
            </a:extLst>
          </p:cNvPr>
          <p:cNvSpPr>
            <a:spLocks noGrp="1"/>
          </p:cNvSpPr>
          <p:nvPr>
            <p:ph type="title"/>
          </p:nvPr>
        </p:nvSpPr>
        <p:spPr/>
        <p:txBody>
          <a:bodyPr/>
          <a:lstStyle/>
          <a:p>
            <a:r>
              <a:rPr lang="es-ES_tradnl"/>
              <a:t>Puntos clave de aprendizaje</a:t>
            </a:r>
          </a:p>
        </p:txBody>
      </p:sp>
      <p:sp>
        <p:nvSpPr>
          <p:cNvPr id="58" name="TextBox 57">
            <a:extLst>
              <a:ext uri="{FF2B5EF4-FFF2-40B4-BE49-F238E27FC236}">
                <a16:creationId xmlns:a16="http://schemas.microsoft.com/office/drawing/2014/main" id="{4D4DABB9-F696-4666-9240-F14941B6206C}"/>
              </a:ext>
            </a:extLst>
          </p:cNvPr>
          <p:cNvSpPr txBox="1"/>
          <p:nvPr/>
        </p:nvSpPr>
        <p:spPr>
          <a:xfrm>
            <a:off x="1299766" y="3682897"/>
            <a:ext cx="2588109" cy="2123658"/>
          </a:xfrm>
          <a:prstGeom prst="rect">
            <a:avLst/>
          </a:prstGeom>
          <a:noFill/>
        </p:spPr>
        <p:txBody>
          <a:bodyPr wrap="square" lIns="91440" tIns="45720" rIns="91440" bIns="45720" anchor="t">
            <a:spAutoFit/>
          </a:bodyPr>
          <a:lstStyle/>
          <a:p>
            <a:pPr algn="ctr"/>
            <a:r>
              <a:rPr lang="es-ES_tradnl" sz="2200">
                <a:latin typeface="Arial" panose="020B0604020202020204" pitchFamily="34" charset="0"/>
                <a:cs typeface="Arial" panose="020B0604020202020204" pitchFamily="34" charset="0"/>
              </a:rPr>
              <a:t>El plan de caso puede redactarse durante una reunión de formulación del plan de caso</a:t>
            </a:r>
          </a:p>
        </p:txBody>
      </p:sp>
      <p:sp>
        <p:nvSpPr>
          <p:cNvPr id="60" name="5-Point Star 5">
            <a:extLst>
              <a:ext uri="{FF2B5EF4-FFF2-40B4-BE49-F238E27FC236}">
                <a16:creationId xmlns:a16="http://schemas.microsoft.com/office/drawing/2014/main" id="{CA51DE7D-C4EB-4482-B9BD-8251CB38B67D}"/>
              </a:ext>
            </a:extLst>
          </p:cNvPr>
          <p:cNvSpPr/>
          <p:nvPr/>
        </p:nvSpPr>
        <p:spPr>
          <a:xfrm>
            <a:off x="2068041" y="2123544"/>
            <a:ext cx="1051560" cy="1051560"/>
          </a:xfrm>
          <a:prstGeom prst="star5">
            <a:avLst>
              <a:gd name="adj" fmla="val 28143"/>
              <a:gd name="hf" fmla="val 105146"/>
              <a:gd name="vf" fmla="val 11055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61" name="5-Point Star 5">
            <a:extLst>
              <a:ext uri="{FF2B5EF4-FFF2-40B4-BE49-F238E27FC236}">
                <a16:creationId xmlns:a16="http://schemas.microsoft.com/office/drawing/2014/main" id="{ABD8A883-982A-4318-B4F5-7858ABDA3C3D}"/>
              </a:ext>
            </a:extLst>
          </p:cNvPr>
          <p:cNvSpPr/>
          <p:nvPr/>
        </p:nvSpPr>
        <p:spPr>
          <a:xfrm>
            <a:off x="5570219" y="2123544"/>
            <a:ext cx="1051560" cy="1051560"/>
          </a:xfrm>
          <a:prstGeom prst="star5">
            <a:avLst>
              <a:gd name="adj" fmla="val 28143"/>
              <a:gd name="hf" fmla="val 105146"/>
              <a:gd name="vf" fmla="val 11055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62" name="5-Point Star 5">
            <a:extLst>
              <a:ext uri="{FF2B5EF4-FFF2-40B4-BE49-F238E27FC236}">
                <a16:creationId xmlns:a16="http://schemas.microsoft.com/office/drawing/2014/main" id="{F0DA2569-FB86-4902-B70A-F4F49A979B6B}"/>
              </a:ext>
            </a:extLst>
          </p:cNvPr>
          <p:cNvSpPr/>
          <p:nvPr/>
        </p:nvSpPr>
        <p:spPr>
          <a:xfrm>
            <a:off x="9072397" y="2123544"/>
            <a:ext cx="1051560" cy="1051560"/>
          </a:xfrm>
          <a:prstGeom prst="star5">
            <a:avLst>
              <a:gd name="adj" fmla="val 28143"/>
              <a:gd name="hf" fmla="val 105146"/>
              <a:gd name="vf" fmla="val 11055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77189582-F145-2832-D71E-9FF1F19D8B5B}"/>
              </a:ext>
            </a:extLst>
          </p:cNvPr>
          <p:cNvSpPr txBox="1"/>
          <p:nvPr/>
        </p:nvSpPr>
        <p:spPr>
          <a:xfrm>
            <a:off x="4801944" y="3682897"/>
            <a:ext cx="2588109" cy="1785104"/>
          </a:xfrm>
          <a:prstGeom prst="rect">
            <a:avLst/>
          </a:prstGeom>
          <a:noFill/>
        </p:spPr>
        <p:txBody>
          <a:bodyPr wrap="square" lIns="91440" tIns="45720" rIns="91440" bIns="45720" anchor="t">
            <a:spAutoFit/>
          </a:bodyPr>
          <a:lstStyle/>
          <a:p>
            <a:pPr algn="ctr"/>
            <a:r>
              <a:rPr lang="es-ES_tradnl" sz="2200">
                <a:latin typeface="Arial" panose="020B0604020202020204" pitchFamily="34" charset="0"/>
                <a:cs typeface="Arial" panose="020B0604020202020204" pitchFamily="34" charset="0"/>
              </a:rPr>
              <a:t>Los/as asistentes sociales deben preparar la reunión de formulación del plan de caso</a:t>
            </a:r>
          </a:p>
        </p:txBody>
      </p:sp>
      <p:sp>
        <p:nvSpPr>
          <p:cNvPr id="3" name="TextBox 2">
            <a:extLst>
              <a:ext uri="{FF2B5EF4-FFF2-40B4-BE49-F238E27FC236}">
                <a16:creationId xmlns:a16="http://schemas.microsoft.com/office/drawing/2014/main" id="{E8557B8F-9DCB-AAB4-9E6B-723E58F3EF07}"/>
              </a:ext>
            </a:extLst>
          </p:cNvPr>
          <p:cNvSpPr txBox="1"/>
          <p:nvPr/>
        </p:nvSpPr>
        <p:spPr>
          <a:xfrm>
            <a:off x="7920124" y="3682897"/>
            <a:ext cx="3356105" cy="2123658"/>
          </a:xfrm>
          <a:prstGeom prst="rect">
            <a:avLst/>
          </a:prstGeom>
          <a:noFill/>
        </p:spPr>
        <p:txBody>
          <a:bodyPr wrap="square" lIns="91440" tIns="45720" rIns="91440" bIns="45720" anchor="t">
            <a:spAutoFit/>
          </a:bodyPr>
          <a:lstStyle/>
          <a:p>
            <a:pPr algn="ctr"/>
            <a:r>
              <a:rPr lang="es-ES_tradnl" sz="2200">
                <a:latin typeface="Arial" panose="020B0604020202020204" pitchFamily="34" charset="0"/>
                <a:cs typeface="Arial" panose="020B0604020202020204" pitchFamily="34" charset="0"/>
              </a:rPr>
              <a:t>Como siempre, la comunicación debe estar adaptada a la edad, la etapa de desarrollo y las capacidades del/la menor</a:t>
            </a:r>
          </a:p>
        </p:txBody>
      </p:sp>
    </p:spTree>
    <p:extLst>
      <p:ext uri="{BB962C8B-B14F-4D97-AF65-F5344CB8AC3E}">
        <p14:creationId xmlns:p14="http://schemas.microsoft.com/office/powerpoint/2010/main" val="4258577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90"/>
        <p:cNvGrpSpPr/>
        <p:nvPr/>
      </p:nvGrpSpPr>
      <p:grpSpPr>
        <a:xfrm>
          <a:off x="0" y="0"/>
          <a:ext cx="0" cy="0"/>
          <a:chOff x="0" y="0"/>
          <a:chExt cx="0" cy="0"/>
        </a:xfrm>
      </p:grpSpPr>
      <p:sp>
        <p:nvSpPr>
          <p:cNvPr id="4" name="Title 72">
            <a:extLst>
              <a:ext uri="{FF2B5EF4-FFF2-40B4-BE49-F238E27FC236}">
                <a16:creationId xmlns:a16="http://schemas.microsoft.com/office/drawing/2014/main" id="{74F3FB1C-EBF5-9B49-BC35-FA32532038B9}"/>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_tradnl" sz="2400" b="1" dirty="0">
                <a:solidFill>
                  <a:schemeClr val="accent3">
                    <a:lumMod val="50000"/>
                  </a:schemeClr>
                </a:solidFill>
                <a:latin typeface="Garamond"/>
              </a:rPr>
              <a:t>SESIÓN 4</a:t>
            </a:r>
          </a:p>
          <a:p>
            <a:br>
              <a:rPr lang="es-ES_tradnl" b="1" dirty="0">
                <a:solidFill>
                  <a:schemeClr val="accent3">
                    <a:lumMod val="50000"/>
                  </a:schemeClr>
                </a:solidFill>
                <a:latin typeface="Garamond"/>
              </a:rPr>
            </a:br>
            <a:r>
              <a:rPr lang="es-ES_tradnl" sz="5400" b="1" dirty="0">
                <a:solidFill>
                  <a:schemeClr val="accent3">
                    <a:lumMod val="50000"/>
                  </a:schemeClr>
                </a:solidFill>
                <a:latin typeface="Garamond"/>
              </a:rPr>
              <a:t>¿Cómo informar sobre los servicios disponibles?</a:t>
            </a:r>
          </a:p>
        </p:txBody>
      </p:sp>
    </p:spTree>
    <p:extLst>
      <p:ext uri="{BB962C8B-B14F-4D97-AF65-F5344CB8AC3E}">
        <p14:creationId xmlns:p14="http://schemas.microsoft.com/office/powerpoint/2010/main" val="28352972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40C016-F850-03F9-2A21-AFC42BEA1C37}"/>
              </a:ext>
            </a:extLst>
          </p:cNvPr>
          <p:cNvSpPr>
            <a:spLocks noGrp="1"/>
          </p:cNvSpPr>
          <p:nvPr>
            <p:ph type="title"/>
          </p:nvPr>
        </p:nvSpPr>
        <p:spPr>
          <a:xfrm>
            <a:off x="396582" y="99835"/>
            <a:ext cx="10515600" cy="868968"/>
          </a:xfrm>
        </p:spPr>
        <p:txBody>
          <a:bodyPr/>
          <a:lstStyle/>
          <a:p>
            <a:r>
              <a:rPr lang="en-GB" dirty="0"/>
              <a:t>Ejemplos de </a:t>
            </a:r>
            <a:r>
              <a:rPr lang="en-GB" dirty="0" err="1"/>
              <a:t>acciones</a:t>
            </a:r>
            <a:r>
              <a:rPr lang="en-GB" dirty="0"/>
              <a:t> d</a:t>
            </a:r>
            <a:r>
              <a:rPr lang="es-ES" dirty="0"/>
              <a:t>el o la asistente social</a:t>
            </a:r>
            <a:endParaRPr lang="en-BE" dirty="0"/>
          </a:p>
        </p:txBody>
      </p:sp>
      <p:grpSp>
        <p:nvGrpSpPr>
          <p:cNvPr id="2" name="Group 1">
            <a:extLst>
              <a:ext uri="{FF2B5EF4-FFF2-40B4-BE49-F238E27FC236}">
                <a16:creationId xmlns:a16="http://schemas.microsoft.com/office/drawing/2014/main" id="{C5B69AE5-0E1D-48AE-83F3-0054A036B3F1}"/>
              </a:ext>
            </a:extLst>
          </p:cNvPr>
          <p:cNvGrpSpPr/>
          <p:nvPr/>
        </p:nvGrpSpPr>
        <p:grpSpPr>
          <a:xfrm>
            <a:off x="10228983" y="337468"/>
            <a:ext cx="1587872" cy="1368854"/>
            <a:chOff x="10228983" y="337468"/>
            <a:chExt cx="1587872" cy="1368854"/>
          </a:xfrm>
        </p:grpSpPr>
        <p:sp>
          <p:nvSpPr>
            <p:cNvPr id="35" name="Hexagon 34">
              <a:extLst>
                <a:ext uri="{FF2B5EF4-FFF2-40B4-BE49-F238E27FC236}">
                  <a16:creationId xmlns:a16="http://schemas.microsoft.com/office/drawing/2014/main" id="{8CFEC312-64A5-AEFD-C8F9-47B689952FA7}"/>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36" name="Group 35">
              <a:extLst>
                <a:ext uri="{FF2B5EF4-FFF2-40B4-BE49-F238E27FC236}">
                  <a16:creationId xmlns:a16="http://schemas.microsoft.com/office/drawing/2014/main" id="{8BA5D405-DF7E-4531-EA80-8AFA76408342}"/>
                </a:ext>
              </a:extLst>
            </p:cNvPr>
            <p:cNvGrpSpPr/>
            <p:nvPr/>
          </p:nvGrpSpPr>
          <p:grpSpPr>
            <a:xfrm>
              <a:off x="10621771" y="762700"/>
              <a:ext cx="562136" cy="634675"/>
              <a:chOff x="760175" y="830142"/>
              <a:chExt cx="867619" cy="979579"/>
            </a:xfrm>
          </p:grpSpPr>
          <p:sp>
            <p:nvSpPr>
              <p:cNvPr id="40" name="Rectangle 39">
                <a:extLst>
                  <a:ext uri="{FF2B5EF4-FFF2-40B4-BE49-F238E27FC236}">
                    <a16:creationId xmlns:a16="http://schemas.microsoft.com/office/drawing/2014/main" id="{5AD4CF1D-AF67-2D56-E61C-33D9B005A77E}"/>
                  </a:ext>
                </a:extLst>
              </p:cNvPr>
              <p:cNvSpPr/>
              <p:nvPr/>
            </p:nvSpPr>
            <p:spPr>
              <a:xfrm>
                <a:off x="864636" y="830142"/>
                <a:ext cx="763158" cy="9795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CA" sz="1600" b="1" dirty="0">
                    <a:solidFill>
                      <a:schemeClr val="accent3">
                        <a:lumMod val="50000"/>
                      </a:schemeClr>
                    </a:solidFill>
                    <a:latin typeface="Arial" panose="020B0604020202020204" pitchFamily="34" charset="0"/>
                    <a:cs typeface="Arial" panose="020B0604020202020204" pitchFamily="34" charset="0"/>
                  </a:rPr>
                  <a:t>140</a:t>
                </a:r>
              </a:p>
            </p:txBody>
          </p:sp>
          <p:sp>
            <p:nvSpPr>
              <p:cNvPr id="41" name="Rectangle 40">
                <a:extLst>
                  <a:ext uri="{FF2B5EF4-FFF2-40B4-BE49-F238E27FC236}">
                    <a16:creationId xmlns:a16="http://schemas.microsoft.com/office/drawing/2014/main" id="{D02D2A79-8918-49A0-F24E-76DBE4C4F977}"/>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37" name="Group 36">
              <a:extLst>
                <a:ext uri="{FF2B5EF4-FFF2-40B4-BE49-F238E27FC236}">
                  <a16:creationId xmlns:a16="http://schemas.microsoft.com/office/drawing/2014/main" id="{46EC8C94-212B-3FD7-65C4-1948CD62A926}"/>
                </a:ext>
              </a:extLst>
            </p:cNvPr>
            <p:cNvGrpSpPr/>
            <p:nvPr/>
          </p:nvGrpSpPr>
          <p:grpSpPr>
            <a:xfrm>
              <a:off x="11325415" y="762701"/>
              <a:ext cx="182192" cy="634674"/>
              <a:chOff x="2121762" y="2323619"/>
              <a:chExt cx="200378" cy="825210"/>
            </a:xfrm>
          </p:grpSpPr>
          <p:sp>
            <p:nvSpPr>
              <p:cNvPr id="38" name="Isosceles Triangle 37">
                <a:extLst>
                  <a:ext uri="{FF2B5EF4-FFF2-40B4-BE49-F238E27FC236}">
                    <a16:creationId xmlns:a16="http://schemas.microsoft.com/office/drawing/2014/main" id="{E8080FAE-40B3-547C-A2D6-1FD17C31B169}"/>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9" name="Rectangle 38">
                <a:extLst>
                  <a:ext uri="{FF2B5EF4-FFF2-40B4-BE49-F238E27FC236}">
                    <a16:creationId xmlns:a16="http://schemas.microsoft.com/office/drawing/2014/main" id="{D078499F-1A73-7731-E77C-E8D4C17EBA1E}"/>
                  </a:ext>
                </a:extLst>
              </p:cNvPr>
              <p:cNvSpPr/>
              <p:nvPr/>
            </p:nvSpPr>
            <p:spPr>
              <a:xfrm>
                <a:off x="2121762" y="2496169"/>
                <a:ext cx="200377" cy="6526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61" name="Rectangle: Single Corner Snipped 60">
            <a:extLst>
              <a:ext uri="{FF2B5EF4-FFF2-40B4-BE49-F238E27FC236}">
                <a16:creationId xmlns:a16="http://schemas.microsoft.com/office/drawing/2014/main" id="{AFB5742E-11E1-84D8-CA1F-E404ADB7C2F1}"/>
              </a:ext>
            </a:extLst>
          </p:cNvPr>
          <p:cNvSpPr/>
          <p:nvPr/>
        </p:nvSpPr>
        <p:spPr>
          <a:xfrm>
            <a:off x="1803930" y="2429466"/>
            <a:ext cx="2425277" cy="3092799"/>
          </a:xfrm>
          <a:prstGeom prst="snip1Rect">
            <a:avLst/>
          </a:prstGeom>
          <a:solidFill>
            <a:schemeClr val="accent3">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14" name="Group 113">
            <a:extLst>
              <a:ext uri="{FF2B5EF4-FFF2-40B4-BE49-F238E27FC236}">
                <a16:creationId xmlns:a16="http://schemas.microsoft.com/office/drawing/2014/main" id="{D8A00C9F-045B-8ED0-237A-DCF2FE32F4EF}"/>
              </a:ext>
            </a:extLst>
          </p:cNvPr>
          <p:cNvGrpSpPr/>
          <p:nvPr/>
        </p:nvGrpSpPr>
        <p:grpSpPr>
          <a:xfrm>
            <a:off x="961419" y="1781116"/>
            <a:ext cx="1899336" cy="1833352"/>
            <a:chOff x="1288125" y="2096472"/>
            <a:chExt cx="1245924" cy="1202640"/>
          </a:xfrm>
        </p:grpSpPr>
        <p:sp>
          <p:nvSpPr>
            <p:cNvPr id="71" name="Oval 70">
              <a:extLst>
                <a:ext uri="{FF2B5EF4-FFF2-40B4-BE49-F238E27FC236}">
                  <a16:creationId xmlns:a16="http://schemas.microsoft.com/office/drawing/2014/main" id="{37BFDAF1-E1CF-C546-001E-FCF84F6AAF95}"/>
                </a:ext>
              </a:extLst>
            </p:cNvPr>
            <p:cNvSpPr/>
            <p:nvPr/>
          </p:nvSpPr>
          <p:spPr>
            <a:xfrm>
              <a:off x="1288125" y="2096472"/>
              <a:ext cx="1245924" cy="1202640"/>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grpSp>
          <p:nvGrpSpPr>
            <p:cNvPr id="72" name="Group 71">
              <a:extLst>
                <a:ext uri="{FF2B5EF4-FFF2-40B4-BE49-F238E27FC236}">
                  <a16:creationId xmlns:a16="http://schemas.microsoft.com/office/drawing/2014/main" id="{3947860F-D272-EBC2-E071-7485886D8704}"/>
                </a:ext>
              </a:extLst>
            </p:cNvPr>
            <p:cNvGrpSpPr/>
            <p:nvPr/>
          </p:nvGrpSpPr>
          <p:grpSpPr>
            <a:xfrm>
              <a:off x="1509385" y="2346567"/>
              <a:ext cx="707269" cy="631305"/>
              <a:chOff x="6770748" y="1158240"/>
              <a:chExt cx="1274726" cy="1121318"/>
            </a:xfrm>
            <a:solidFill>
              <a:schemeClr val="bg1"/>
            </a:solidFill>
          </p:grpSpPr>
          <p:grpSp>
            <p:nvGrpSpPr>
              <p:cNvPr id="73" name="Group 72">
                <a:extLst>
                  <a:ext uri="{FF2B5EF4-FFF2-40B4-BE49-F238E27FC236}">
                    <a16:creationId xmlns:a16="http://schemas.microsoft.com/office/drawing/2014/main" id="{63E27517-019B-816E-06EF-2F234B15E9E1}"/>
                  </a:ext>
                </a:extLst>
              </p:cNvPr>
              <p:cNvGrpSpPr/>
              <p:nvPr/>
            </p:nvGrpSpPr>
            <p:grpSpPr>
              <a:xfrm rot="5400000">
                <a:off x="7128520" y="1362604"/>
                <a:ext cx="559182" cy="1274726"/>
                <a:chOff x="8619006" y="1366612"/>
                <a:chExt cx="416505" cy="949476"/>
              </a:xfrm>
              <a:grpFill/>
            </p:grpSpPr>
            <p:sp>
              <p:nvSpPr>
                <p:cNvPr id="75" name="Rectangle: Rounded Corners 74">
                  <a:extLst>
                    <a:ext uri="{FF2B5EF4-FFF2-40B4-BE49-F238E27FC236}">
                      <a16:creationId xmlns:a16="http://schemas.microsoft.com/office/drawing/2014/main" id="{AE2A12B9-E603-91B4-29BE-BA76DBD3EC46}"/>
                    </a:ext>
                  </a:extLst>
                </p:cNvPr>
                <p:cNvSpPr/>
                <p:nvPr/>
              </p:nvSpPr>
              <p:spPr>
                <a:xfrm rot="1076057" flipH="1">
                  <a:off x="8840670" y="1614649"/>
                  <a:ext cx="161053"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6" name="Rectangle: Rounded Corners 75">
                  <a:extLst>
                    <a:ext uri="{FF2B5EF4-FFF2-40B4-BE49-F238E27FC236}">
                      <a16:creationId xmlns:a16="http://schemas.microsoft.com/office/drawing/2014/main" id="{60677789-EB74-9B21-43BF-DC50207A1E0C}"/>
                    </a:ext>
                  </a:extLst>
                </p:cNvPr>
                <p:cNvSpPr/>
                <p:nvPr/>
              </p:nvSpPr>
              <p:spPr>
                <a:xfrm rot="20911244" flipH="1">
                  <a:off x="8877905" y="1366612"/>
                  <a:ext cx="157606" cy="398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7" name="Rectangle: Rounded Corners 76">
                  <a:extLst>
                    <a:ext uri="{FF2B5EF4-FFF2-40B4-BE49-F238E27FC236}">
                      <a16:creationId xmlns:a16="http://schemas.microsoft.com/office/drawing/2014/main" id="{18104A15-DA39-B835-0A16-60E42F261424}"/>
                    </a:ext>
                  </a:extLst>
                </p:cNvPr>
                <p:cNvSpPr/>
                <p:nvPr/>
              </p:nvSpPr>
              <p:spPr>
                <a:xfrm rot="613090" flipH="1">
                  <a:off x="8673953" y="1668726"/>
                  <a:ext cx="154779"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8" name="Flowchart: Manual Input 77">
                  <a:extLst>
                    <a:ext uri="{FF2B5EF4-FFF2-40B4-BE49-F238E27FC236}">
                      <a16:creationId xmlns:a16="http://schemas.microsoft.com/office/drawing/2014/main" id="{985B24DF-686A-7E6C-02A7-AD66155F90F0}"/>
                    </a:ext>
                  </a:extLst>
                </p:cNvPr>
                <p:cNvSpPr/>
                <p:nvPr/>
              </p:nvSpPr>
              <p:spPr>
                <a:xfrm rot="17276057">
                  <a:off x="8678142" y="1906154"/>
                  <a:ext cx="197560" cy="315831"/>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9" name="Rectangle 78">
                  <a:extLst>
                    <a:ext uri="{FF2B5EF4-FFF2-40B4-BE49-F238E27FC236}">
                      <a16:creationId xmlns:a16="http://schemas.microsoft.com/office/drawing/2014/main" id="{031C1397-02A8-851F-6024-17D6573CF10E}"/>
                    </a:ext>
                  </a:extLst>
                </p:cNvPr>
                <p:cNvSpPr/>
                <p:nvPr/>
              </p:nvSpPr>
              <p:spPr>
                <a:xfrm>
                  <a:off x="8657142" y="2030875"/>
                  <a:ext cx="241922" cy="2852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74" name="Circle: Hollow 73">
                <a:extLst>
                  <a:ext uri="{FF2B5EF4-FFF2-40B4-BE49-F238E27FC236}">
                    <a16:creationId xmlns:a16="http://schemas.microsoft.com/office/drawing/2014/main" id="{0EEA563A-CEA0-8D8A-9339-57E6C248DCE9}"/>
                  </a:ext>
                </a:extLst>
              </p:cNvPr>
              <p:cNvSpPr/>
              <p:nvPr/>
            </p:nvSpPr>
            <p:spPr>
              <a:xfrm>
                <a:off x="7271980" y="1158240"/>
                <a:ext cx="566129" cy="566129"/>
              </a:xfrm>
              <a:prstGeom prst="donut">
                <a:avLst>
                  <a:gd name="adj" fmla="val 31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grpSp>
      </p:grpSp>
      <p:sp>
        <p:nvSpPr>
          <p:cNvPr id="80" name="Rectangle: Single Corner Snipped 79">
            <a:extLst>
              <a:ext uri="{FF2B5EF4-FFF2-40B4-BE49-F238E27FC236}">
                <a16:creationId xmlns:a16="http://schemas.microsoft.com/office/drawing/2014/main" id="{BE32B58F-48B9-7898-6F22-028951B39812}"/>
              </a:ext>
            </a:extLst>
          </p:cNvPr>
          <p:cNvSpPr/>
          <p:nvPr/>
        </p:nvSpPr>
        <p:spPr>
          <a:xfrm>
            <a:off x="5426477" y="2429466"/>
            <a:ext cx="2425277" cy="3092799"/>
          </a:xfrm>
          <a:prstGeom prst="snip1Rect">
            <a:avLst/>
          </a:prstGeom>
          <a:solidFill>
            <a:schemeClr val="accent3">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13" name="Group 112">
            <a:extLst>
              <a:ext uri="{FF2B5EF4-FFF2-40B4-BE49-F238E27FC236}">
                <a16:creationId xmlns:a16="http://schemas.microsoft.com/office/drawing/2014/main" id="{965FBA1D-5FBD-417E-3946-731A9E45472E}"/>
              </a:ext>
            </a:extLst>
          </p:cNvPr>
          <p:cNvGrpSpPr/>
          <p:nvPr/>
        </p:nvGrpSpPr>
        <p:grpSpPr>
          <a:xfrm>
            <a:off x="4598818" y="1797562"/>
            <a:ext cx="1864030" cy="1799274"/>
            <a:chOff x="4791666" y="2107056"/>
            <a:chExt cx="1222764" cy="1180285"/>
          </a:xfrm>
        </p:grpSpPr>
        <p:sp>
          <p:nvSpPr>
            <p:cNvPr id="99" name="Oval 98">
              <a:extLst>
                <a:ext uri="{FF2B5EF4-FFF2-40B4-BE49-F238E27FC236}">
                  <a16:creationId xmlns:a16="http://schemas.microsoft.com/office/drawing/2014/main" id="{6A0DE0CA-B608-4E3A-33E7-F72519CFB118}"/>
                </a:ext>
              </a:extLst>
            </p:cNvPr>
            <p:cNvSpPr/>
            <p:nvPr/>
          </p:nvSpPr>
          <p:spPr>
            <a:xfrm>
              <a:off x="4791666" y="2107056"/>
              <a:ext cx="1222764" cy="1180285"/>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grpSp>
          <p:nvGrpSpPr>
            <p:cNvPr id="100" name="Group 99">
              <a:extLst>
                <a:ext uri="{FF2B5EF4-FFF2-40B4-BE49-F238E27FC236}">
                  <a16:creationId xmlns:a16="http://schemas.microsoft.com/office/drawing/2014/main" id="{03943491-362F-675D-5253-B6876B41C408}"/>
                </a:ext>
              </a:extLst>
            </p:cNvPr>
            <p:cNvGrpSpPr/>
            <p:nvPr/>
          </p:nvGrpSpPr>
          <p:grpSpPr>
            <a:xfrm>
              <a:off x="5081636" y="2390458"/>
              <a:ext cx="642823" cy="668319"/>
              <a:chOff x="7892902" y="1235921"/>
              <a:chExt cx="1061882" cy="1131157"/>
            </a:xfrm>
            <a:solidFill>
              <a:schemeClr val="bg1"/>
            </a:solidFill>
          </p:grpSpPr>
          <p:sp>
            <p:nvSpPr>
              <p:cNvPr id="101" name="Arrow: Down 100">
                <a:extLst>
                  <a:ext uri="{FF2B5EF4-FFF2-40B4-BE49-F238E27FC236}">
                    <a16:creationId xmlns:a16="http://schemas.microsoft.com/office/drawing/2014/main" id="{B728B996-24C2-3DD0-9657-416D296CE3A5}"/>
                  </a:ext>
                </a:extLst>
              </p:cNvPr>
              <p:cNvSpPr/>
              <p:nvPr/>
            </p:nvSpPr>
            <p:spPr>
              <a:xfrm rot="5400000">
                <a:off x="8306379" y="1225937"/>
                <a:ext cx="303317" cy="323285"/>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2" name="Arrow: Bent 101">
                <a:extLst>
                  <a:ext uri="{FF2B5EF4-FFF2-40B4-BE49-F238E27FC236}">
                    <a16:creationId xmlns:a16="http://schemas.microsoft.com/office/drawing/2014/main" id="{82E9B08C-83E5-17FD-413F-F8E072A040EF}"/>
                  </a:ext>
                </a:extLst>
              </p:cNvPr>
              <p:cNvSpPr/>
              <p:nvPr/>
            </p:nvSpPr>
            <p:spPr>
              <a:xfrm flipV="1">
                <a:off x="7964825" y="1317951"/>
                <a:ext cx="663141" cy="675035"/>
              </a:xfrm>
              <a:prstGeom prst="ben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103" name="Arrow: Bent 102">
                <a:extLst>
                  <a:ext uri="{FF2B5EF4-FFF2-40B4-BE49-F238E27FC236}">
                    <a16:creationId xmlns:a16="http://schemas.microsoft.com/office/drawing/2014/main" id="{6EA877A3-709B-1771-C868-D2ACA61CD67A}"/>
                  </a:ext>
                </a:extLst>
              </p:cNvPr>
              <p:cNvSpPr/>
              <p:nvPr/>
            </p:nvSpPr>
            <p:spPr>
              <a:xfrm flipH="1" flipV="1">
                <a:off x="8394122" y="1670575"/>
                <a:ext cx="541443" cy="675035"/>
              </a:xfrm>
              <a:prstGeom prst="bentArrow">
                <a:avLst>
                  <a:gd name="adj1" fmla="val 31450"/>
                  <a:gd name="adj2" fmla="val 28225"/>
                  <a:gd name="adj3" fmla="val 25000"/>
                  <a:gd name="adj4" fmla="val 437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104" name="Plus Sign 103">
                <a:extLst>
                  <a:ext uri="{FF2B5EF4-FFF2-40B4-BE49-F238E27FC236}">
                    <a16:creationId xmlns:a16="http://schemas.microsoft.com/office/drawing/2014/main" id="{A97386D4-CCFC-B3E7-E948-EF2FD7747870}"/>
                  </a:ext>
                </a:extLst>
              </p:cNvPr>
              <p:cNvSpPr/>
              <p:nvPr/>
            </p:nvSpPr>
            <p:spPr>
              <a:xfrm rot="2700000">
                <a:off x="7897288" y="1984220"/>
                <a:ext cx="378472" cy="387244"/>
              </a:xfrm>
              <a:prstGeom prst="mathPlus">
                <a:avLst>
                  <a:gd name="adj1" fmla="val 204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5" name="Circle: Hollow 104">
                <a:extLst>
                  <a:ext uri="{FF2B5EF4-FFF2-40B4-BE49-F238E27FC236}">
                    <a16:creationId xmlns:a16="http://schemas.microsoft.com/office/drawing/2014/main" id="{20C33D86-DDCC-43D7-5359-4DE97922AF04}"/>
                  </a:ext>
                </a:extLst>
              </p:cNvPr>
              <p:cNvSpPr/>
              <p:nvPr/>
            </p:nvSpPr>
            <p:spPr>
              <a:xfrm>
                <a:off x="8741260" y="1268041"/>
                <a:ext cx="213524" cy="213524"/>
              </a:xfrm>
              <a:prstGeom prst="donut">
                <a:avLst>
                  <a:gd name="adj" fmla="val 321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grpSp>
      </p:grpSp>
      <p:grpSp>
        <p:nvGrpSpPr>
          <p:cNvPr id="112" name="Group 111">
            <a:extLst>
              <a:ext uri="{FF2B5EF4-FFF2-40B4-BE49-F238E27FC236}">
                <a16:creationId xmlns:a16="http://schemas.microsoft.com/office/drawing/2014/main" id="{6E4BEB5E-0800-F799-1313-20C7E16790A1}"/>
              </a:ext>
            </a:extLst>
          </p:cNvPr>
          <p:cNvGrpSpPr/>
          <p:nvPr/>
        </p:nvGrpSpPr>
        <p:grpSpPr>
          <a:xfrm>
            <a:off x="8401404" y="1797562"/>
            <a:ext cx="1864030" cy="1799274"/>
            <a:chOff x="8254404" y="2107056"/>
            <a:chExt cx="1222764" cy="1180285"/>
          </a:xfrm>
        </p:grpSpPr>
        <p:sp>
          <p:nvSpPr>
            <p:cNvPr id="106" name="Oval 105">
              <a:extLst>
                <a:ext uri="{FF2B5EF4-FFF2-40B4-BE49-F238E27FC236}">
                  <a16:creationId xmlns:a16="http://schemas.microsoft.com/office/drawing/2014/main" id="{785F9ABB-CE09-F9E0-8A78-499B1ED0E561}"/>
                </a:ext>
              </a:extLst>
            </p:cNvPr>
            <p:cNvSpPr/>
            <p:nvPr/>
          </p:nvSpPr>
          <p:spPr>
            <a:xfrm>
              <a:off x="8254404" y="2107056"/>
              <a:ext cx="1222764" cy="1180285"/>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grpSp>
          <p:nvGrpSpPr>
            <p:cNvPr id="107" name="Group 106">
              <a:extLst>
                <a:ext uri="{FF2B5EF4-FFF2-40B4-BE49-F238E27FC236}">
                  <a16:creationId xmlns:a16="http://schemas.microsoft.com/office/drawing/2014/main" id="{1F69FE91-3A51-2412-286C-462F3085B9FD}"/>
                </a:ext>
              </a:extLst>
            </p:cNvPr>
            <p:cNvGrpSpPr/>
            <p:nvPr/>
          </p:nvGrpSpPr>
          <p:grpSpPr>
            <a:xfrm>
              <a:off x="8537645" y="2390457"/>
              <a:ext cx="608751" cy="703331"/>
              <a:chOff x="8021849" y="3622964"/>
              <a:chExt cx="932930" cy="1088645"/>
            </a:xfrm>
          </p:grpSpPr>
          <p:sp>
            <p:nvSpPr>
              <p:cNvPr id="108" name="Flowchart: Card 107">
                <a:extLst>
                  <a:ext uri="{FF2B5EF4-FFF2-40B4-BE49-F238E27FC236}">
                    <a16:creationId xmlns:a16="http://schemas.microsoft.com/office/drawing/2014/main" id="{750C4BF0-A32A-1854-97EC-434A86D73A50}"/>
                  </a:ext>
                </a:extLst>
              </p:cNvPr>
              <p:cNvSpPr/>
              <p:nvPr/>
            </p:nvSpPr>
            <p:spPr>
              <a:xfrm>
                <a:off x="8192676" y="3819749"/>
                <a:ext cx="762103" cy="891860"/>
              </a:xfrm>
              <a:prstGeom prst="flowChartPunchedCard">
                <a:avLst/>
              </a:prstGeom>
              <a:solidFill>
                <a:schemeClr val="bg1"/>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9" name="Flowchart: Card 108">
                <a:extLst>
                  <a:ext uri="{FF2B5EF4-FFF2-40B4-BE49-F238E27FC236}">
                    <a16:creationId xmlns:a16="http://schemas.microsoft.com/office/drawing/2014/main" id="{B522CA29-F0BD-F4C0-449D-05D6A4516AAA}"/>
                  </a:ext>
                </a:extLst>
              </p:cNvPr>
              <p:cNvSpPr/>
              <p:nvPr/>
            </p:nvSpPr>
            <p:spPr>
              <a:xfrm>
                <a:off x="8109763" y="3716795"/>
                <a:ext cx="762103" cy="891860"/>
              </a:xfrm>
              <a:prstGeom prst="flowChartPunchedCard">
                <a:avLst/>
              </a:prstGeom>
              <a:solidFill>
                <a:schemeClr val="bg1"/>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0" name="Flowchart: Card 109">
                <a:extLst>
                  <a:ext uri="{FF2B5EF4-FFF2-40B4-BE49-F238E27FC236}">
                    <a16:creationId xmlns:a16="http://schemas.microsoft.com/office/drawing/2014/main" id="{650A2165-D925-F41A-D811-2CDB0FB6E610}"/>
                  </a:ext>
                </a:extLst>
              </p:cNvPr>
              <p:cNvSpPr/>
              <p:nvPr/>
            </p:nvSpPr>
            <p:spPr>
              <a:xfrm>
                <a:off x="8021849" y="3622964"/>
                <a:ext cx="762103" cy="891860"/>
              </a:xfrm>
              <a:prstGeom prst="flowChartPunchedCard">
                <a:avLst/>
              </a:prstGeom>
              <a:solidFill>
                <a:schemeClr val="bg1"/>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1" name="Circle: Hollow 110">
                <a:extLst>
                  <a:ext uri="{FF2B5EF4-FFF2-40B4-BE49-F238E27FC236}">
                    <a16:creationId xmlns:a16="http://schemas.microsoft.com/office/drawing/2014/main" id="{49F724C6-FADF-09D7-7547-F47B6D2423BC}"/>
                  </a:ext>
                </a:extLst>
              </p:cNvPr>
              <p:cNvSpPr/>
              <p:nvPr/>
            </p:nvSpPr>
            <p:spPr>
              <a:xfrm>
                <a:off x="8158745" y="3843931"/>
                <a:ext cx="469221" cy="469221"/>
              </a:xfrm>
              <a:prstGeom prst="donut">
                <a:avLst>
                  <a:gd name="adj" fmla="val 32185"/>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grpSp>
      </p:grpSp>
    </p:spTree>
    <p:extLst>
      <p:ext uri="{BB962C8B-B14F-4D97-AF65-F5344CB8AC3E}">
        <p14:creationId xmlns:p14="http://schemas.microsoft.com/office/powerpoint/2010/main" val="354285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72">
            <a:extLst>
              <a:ext uri="{FF2B5EF4-FFF2-40B4-BE49-F238E27FC236}">
                <a16:creationId xmlns:a16="http://schemas.microsoft.com/office/drawing/2014/main" id="{F7923722-4DD3-0402-CE11-930293BC8C9B}"/>
              </a:ext>
            </a:extLst>
          </p:cNvPr>
          <p:cNvSpPr txBox="1">
            <a:spLocks/>
          </p:cNvSpPr>
          <p:nvPr/>
        </p:nvSpPr>
        <p:spPr>
          <a:xfrm>
            <a:off x="796386" y="3117980"/>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 sz="5400" b="1" dirty="0">
                <a:solidFill>
                  <a:schemeClr val="bg1">
                    <a:lumMod val="75000"/>
                  </a:schemeClr>
                </a:solidFill>
                <a:latin typeface="Garamond"/>
              </a:rPr>
              <a:t>Diapositiva adicional para la/el facilitador/a</a:t>
            </a:r>
            <a:endParaRPr lang="en-CA" sz="5400" b="1" dirty="0">
              <a:solidFill>
                <a:schemeClr val="bg1">
                  <a:lumMod val="75000"/>
                </a:schemeClr>
              </a:solidFill>
            </a:endParaRPr>
          </a:p>
        </p:txBody>
      </p:sp>
    </p:spTree>
    <p:extLst>
      <p:ext uri="{BB962C8B-B14F-4D97-AF65-F5344CB8AC3E}">
        <p14:creationId xmlns:p14="http://schemas.microsoft.com/office/powerpoint/2010/main" val="14240341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5C9B461F-7BF4-798F-7580-100B37D69ECB}"/>
              </a:ext>
            </a:extLst>
          </p:cNvPr>
          <p:cNvSpPr/>
          <p:nvPr/>
        </p:nvSpPr>
        <p:spPr>
          <a:xfrm>
            <a:off x="1184031" y="1723293"/>
            <a:ext cx="10515600" cy="4799872"/>
          </a:xfrm>
          <a:prstGeom prst="roundRect">
            <a:avLst>
              <a:gd name="adj" fmla="val 7135"/>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2" name="Title 31">
            <a:extLst>
              <a:ext uri="{FF2B5EF4-FFF2-40B4-BE49-F238E27FC236}">
                <a16:creationId xmlns:a16="http://schemas.microsoft.com/office/drawing/2014/main" id="{018DEDA9-988A-4F70-B2DE-A423BE94BAA4}"/>
              </a:ext>
            </a:extLst>
          </p:cNvPr>
          <p:cNvSpPr>
            <a:spLocks noGrp="1"/>
          </p:cNvSpPr>
          <p:nvPr>
            <p:ph type="title"/>
          </p:nvPr>
        </p:nvSpPr>
        <p:spPr/>
        <p:txBody>
          <a:bodyPr/>
          <a:lstStyle/>
          <a:p>
            <a:r>
              <a:rPr lang="es-ES_tradnl"/>
              <a:t>Tipos de ayuda y apoyo </a:t>
            </a:r>
            <a:endParaRPr lang="es-ES_tradn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DA3436B2-A270-7CF5-DD6B-DEFB80D86AC1}"/>
              </a:ext>
            </a:extLst>
          </p:cNvPr>
          <p:cNvPicPr>
            <a:picLocks noChangeAspect="1"/>
          </p:cNvPicPr>
          <p:nvPr/>
        </p:nvPicPr>
        <p:blipFill rotWithShape="1">
          <a:blip r:embed="rId3"/>
          <a:srcRect t="144"/>
          <a:stretch/>
        </p:blipFill>
        <p:spPr>
          <a:xfrm>
            <a:off x="618896" y="1422205"/>
            <a:ext cx="1446395" cy="2047826"/>
          </a:xfrm>
          <a:prstGeom prst="rect">
            <a:avLst/>
          </a:prstGeom>
          <a:ln>
            <a:solidFill>
              <a:schemeClr val="accent3">
                <a:lumMod val="50000"/>
              </a:schemeClr>
            </a:solidFill>
          </a:ln>
        </p:spPr>
      </p:pic>
      <p:sp>
        <p:nvSpPr>
          <p:cNvPr id="14" name="TextBox 13">
            <a:extLst>
              <a:ext uri="{FF2B5EF4-FFF2-40B4-BE49-F238E27FC236}">
                <a16:creationId xmlns:a16="http://schemas.microsoft.com/office/drawing/2014/main" id="{93A77757-6D02-DFE3-86EF-A3EC62362666}"/>
              </a:ext>
            </a:extLst>
          </p:cNvPr>
          <p:cNvSpPr txBox="1"/>
          <p:nvPr/>
        </p:nvSpPr>
        <p:spPr>
          <a:xfrm>
            <a:off x="2820007" y="2009873"/>
            <a:ext cx="2022330" cy="1384995"/>
          </a:xfrm>
          <a:prstGeom prst="rect">
            <a:avLst/>
          </a:prstGeom>
          <a:noFill/>
          <a:ln w="38100">
            <a:solidFill>
              <a:schemeClr val="bg1"/>
            </a:solidFill>
          </a:ln>
        </p:spPr>
        <p:txBody>
          <a:bodyPr wrap="square" lIns="91440" tIns="45720" rIns="91440" bIns="45720" anchor="t">
            <a:spAutoFit/>
          </a:bodyPr>
          <a:lstStyle/>
          <a:p>
            <a:r>
              <a:rPr lang="es-ES_tradnl" sz="1400" b="1">
                <a:latin typeface="Arial" panose="020B0604020202020204" pitchFamily="34" charset="0"/>
                <a:cs typeface="Arial" panose="020B0604020202020204" pitchFamily="34" charset="0"/>
              </a:rPr>
              <a:t>Recuperación económica</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Programas para familias vulnerables</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Medios de vida para jóvenes</a:t>
            </a:r>
          </a:p>
        </p:txBody>
      </p:sp>
      <p:sp>
        <p:nvSpPr>
          <p:cNvPr id="15" name="TextBox 14">
            <a:extLst>
              <a:ext uri="{FF2B5EF4-FFF2-40B4-BE49-F238E27FC236}">
                <a16:creationId xmlns:a16="http://schemas.microsoft.com/office/drawing/2014/main" id="{FB7EB419-4DA6-6D2C-F714-C9B570D537DC}"/>
              </a:ext>
            </a:extLst>
          </p:cNvPr>
          <p:cNvSpPr txBox="1"/>
          <p:nvPr/>
        </p:nvSpPr>
        <p:spPr>
          <a:xfrm>
            <a:off x="2820007" y="3792664"/>
            <a:ext cx="2022330" cy="1169551"/>
          </a:xfrm>
          <a:prstGeom prst="rect">
            <a:avLst/>
          </a:prstGeom>
          <a:noFill/>
          <a:ln w="38100">
            <a:solidFill>
              <a:schemeClr val="bg1"/>
            </a:solidFill>
          </a:ln>
        </p:spPr>
        <p:txBody>
          <a:bodyPr wrap="square" lIns="91440" tIns="45720" rIns="91440" bIns="45720" anchor="t">
            <a:spAutoFit/>
          </a:bodyPr>
          <a:lstStyle/>
          <a:p>
            <a:r>
              <a:rPr lang="es-ES_tradnl" sz="1400" b="1">
                <a:latin typeface="Arial" panose="020B0604020202020204" pitchFamily="34" charset="0"/>
                <a:cs typeface="Arial" panose="020B0604020202020204" pitchFamily="34" charset="0"/>
              </a:rPr>
              <a:t>Administración de campamentos</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Seguridad</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Vivienda</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Listas de distribución</a:t>
            </a:r>
          </a:p>
        </p:txBody>
      </p:sp>
      <p:sp>
        <p:nvSpPr>
          <p:cNvPr id="16" name="TextBox 15">
            <a:extLst>
              <a:ext uri="{FF2B5EF4-FFF2-40B4-BE49-F238E27FC236}">
                <a16:creationId xmlns:a16="http://schemas.microsoft.com/office/drawing/2014/main" id="{891F9D59-21C5-8F33-EDFE-060A0F8BBBEB}"/>
              </a:ext>
            </a:extLst>
          </p:cNvPr>
          <p:cNvSpPr txBox="1"/>
          <p:nvPr/>
        </p:nvSpPr>
        <p:spPr>
          <a:xfrm>
            <a:off x="2820007" y="4920046"/>
            <a:ext cx="2022330" cy="738664"/>
          </a:xfrm>
          <a:prstGeom prst="rect">
            <a:avLst/>
          </a:prstGeom>
          <a:noFill/>
          <a:ln w="38100">
            <a:solidFill>
              <a:schemeClr val="bg1"/>
            </a:solidFill>
          </a:ln>
        </p:spPr>
        <p:txBody>
          <a:bodyPr wrap="square" lIns="91440" tIns="45720" rIns="91440" bIns="45720" anchor="t">
            <a:spAutoFit/>
          </a:bodyPr>
          <a:lstStyle/>
          <a:p>
            <a:r>
              <a:rPr lang="es-ES_tradnl" sz="1400" b="1">
                <a:latin typeface="Arial" panose="020B0604020202020204" pitchFamily="34" charset="0"/>
                <a:cs typeface="Arial" panose="020B0604020202020204" pitchFamily="34" charset="0"/>
              </a:rPr>
              <a:t>Nutrición</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Apoyo nutricional</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Listas de distribución</a:t>
            </a:r>
          </a:p>
        </p:txBody>
      </p:sp>
      <p:sp>
        <p:nvSpPr>
          <p:cNvPr id="17" name="TextBox 16">
            <a:extLst>
              <a:ext uri="{FF2B5EF4-FFF2-40B4-BE49-F238E27FC236}">
                <a16:creationId xmlns:a16="http://schemas.microsoft.com/office/drawing/2014/main" id="{18B7792D-23F5-D0B6-C3A0-02A66C721CED}"/>
              </a:ext>
            </a:extLst>
          </p:cNvPr>
          <p:cNvSpPr txBox="1"/>
          <p:nvPr/>
        </p:nvSpPr>
        <p:spPr>
          <a:xfrm>
            <a:off x="5037966" y="2009873"/>
            <a:ext cx="3317046" cy="1384995"/>
          </a:xfrm>
          <a:prstGeom prst="rect">
            <a:avLst/>
          </a:prstGeom>
          <a:noFill/>
          <a:ln w="38100">
            <a:solidFill>
              <a:schemeClr val="bg1"/>
            </a:solidFill>
          </a:ln>
        </p:spPr>
        <p:txBody>
          <a:bodyPr wrap="square" lIns="91440" tIns="45720" rIns="91440" bIns="45720" anchor="t">
            <a:spAutoFit/>
          </a:bodyPr>
          <a:lstStyle/>
          <a:p>
            <a:r>
              <a:rPr lang="es-ES_tradnl" sz="1400" b="1">
                <a:latin typeface="Arial" panose="020B0604020202020204" pitchFamily="34" charset="0"/>
                <a:cs typeface="Arial" panose="020B0604020202020204" pitchFamily="34" charset="0"/>
              </a:rPr>
              <a:t>Educación</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Matriculación en la escuela (clases y/o clubes extraescolares)</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Negociación de tarifas escolares y/u obstáculos para acceder a la educación</a:t>
            </a:r>
          </a:p>
        </p:txBody>
      </p:sp>
      <p:sp>
        <p:nvSpPr>
          <p:cNvPr id="18" name="TextBox 17">
            <a:extLst>
              <a:ext uri="{FF2B5EF4-FFF2-40B4-BE49-F238E27FC236}">
                <a16:creationId xmlns:a16="http://schemas.microsoft.com/office/drawing/2014/main" id="{80312D9D-7CE8-3961-E118-8801BEFEF527}"/>
              </a:ext>
            </a:extLst>
          </p:cNvPr>
          <p:cNvSpPr txBox="1"/>
          <p:nvPr/>
        </p:nvSpPr>
        <p:spPr>
          <a:xfrm>
            <a:off x="5049285" y="3364724"/>
            <a:ext cx="3305727" cy="1169551"/>
          </a:xfrm>
          <a:prstGeom prst="rect">
            <a:avLst/>
          </a:prstGeom>
          <a:noFill/>
          <a:ln w="38100">
            <a:solidFill>
              <a:schemeClr val="bg1"/>
            </a:solidFill>
          </a:ln>
        </p:spPr>
        <p:txBody>
          <a:bodyPr wrap="square" lIns="91440" tIns="45720" rIns="91440" bIns="45720" anchor="t">
            <a:spAutoFit/>
          </a:bodyPr>
          <a:lstStyle/>
          <a:p>
            <a:r>
              <a:rPr lang="es-ES_tradnl" sz="1400" b="1">
                <a:latin typeface="Arial" panose="020B0604020202020204" pitchFamily="34" charset="0"/>
                <a:cs typeface="Arial" panose="020B0604020202020204" pitchFamily="34" charset="0"/>
              </a:rPr>
              <a:t>Salud</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Servicios médicos</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Atención clínica para sobrevivientes de la violencia de género</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Salud reproductiva</a:t>
            </a:r>
          </a:p>
        </p:txBody>
      </p:sp>
      <p:sp>
        <p:nvSpPr>
          <p:cNvPr id="19" name="TextBox 18">
            <a:extLst>
              <a:ext uri="{FF2B5EF4-FFF2-40B4-BE49-F238E27FC236}">
                <a16:creationId xmlns:a16="http://schemas.microsoft.com/office/drawing/2014/main" id="{4E6368AC-06CF-2924-8394-9F7A4722C87D}"/>
              </a:ext>
            </a:extLst>
          </p:cNvPr>
          <p:cNvSpPr txBox="1"/>
          <p:nvPr/>
        </p:nvSpPr>
        <p:spPr>
          <a:xfrm>
            <a:off x="8561960" y="3155231"/>
            <a:ext cx="2833523" cy="738664"/>
          </a:xfrm>
          <a:prstGeom prst="rect">
            <a:avLst/>
          </a:prstGeom>
          <a:noFill/>
          <a:ln w="38100">
            <a:solidFill>
              <a:schemeClr val="bg1"/>
            </a:solidFill>
          </a:ln>
        </p:spPr>
        <p:txBody>
          <a:bodyPr wrap="square" lIns="91440" tIns="45720" rIns="91440" bIns="45720" anchor="t">
            <a:spAutoFit/>
          </a:bodyPr>
          <a:lstStyle/>
          <a:p>
            <a:r>
              <a:rPr lang="es-ES_tradnl" sz="1400" b="1">
                <a:latin typeface="Arial" panose="020B0604020202020204" pitchFamily="34" charset="0"/>
                <a:cs typeface="Arial" panose="020B0604020202020204" pitchFamily="34" charset="0"/>
              </a:rPr>
              <a:t>Violencia de género</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Servicios para sobrevivientes</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Asesoría y/o apoyo psicosocial</a:t>
            </a:r>
          </a:p>
        </p:txBody>
      </p:sp>
      <p:sp>
        <p:nvSpPr>
          <p:cNvPr id="20" name="TextBox 19">
            <a:extLst>
              <a:ext uri="{FF2B5EF4-FFF2-40B4-BE49-F238E27FC236}">
                <a16:creationId xmlns:a16="http://schemas.microsoft.com/office/drawing/2014/main" id="{CEB623C8-B28B-D5AE-ECD9-E71C6BD0CCF1}"/>
              </a:ext>
            </a:extLst>
          </p:cNvPr>
          <p:cNvSpPr txBox="1"/>
          <p:nvPr/>
        </p:nvSpPr>
        <p:spPr>
          <a:xfrm>
            <a:off x="8573285" y="2009873"/>
            <a:ext cx="2833523" cy="954107"/>
          </a:xfrm>
          <a:prstGeom prst="rect">
            <a:avLst/>
          </a:prstGeom>
          <a:noFill/>
          <a:ln w="38100">
            <a:solidFill>
              <a:schemeClr val="bg1"/>
            </a:solidFill>
          </a:ln>
        </p:spPr>
        <p:txBody>
          <a:bodyPr wrap="square" lIns="91440" tIns="45720" rIns="91440" bIns="45720" anchor="t">
            <a:spAutoFit/>
          </a:bodyPr>
          <a:lstStyle/>
          <a:p>
            <a:r>
              <a:rPr lang="es-ES_tradnl" sz="1400" b="1">
                <a:latin typeface="Arial" panose="020B0604020202020204" pitchFamily="34" charset="0"/>
                <a:cs typeface="Arial" panose="020B0604020202020204" pitchFamily="34" charset="0"/>
              </a:rPr>
              <a:t>Agua y saneamiento</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Agua limpia</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Baños seguros</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Listas de distribución</a:t>
            </a:r>
          </a:p>
        </p:txBody>
      </p:sp>
      <p:sp>
        <p:nvSpPr>
          <p:cNvPr id="21" name="TextBox 20">
            <a:extLst>
              <a:ext uri="{FF2B5EF4-FFF2-40B4-BE49-F238E27FC236}">
                <a16:creationId xmlns:a16="http://schemas.microsoft.com/office/drawing/2014/main" id="{BC398B5F-F526-34EC-8716-59F5E2057CC6}"/>
              </a:ext>
            </a:extLst>
          </p:cNvPr>
          <p:cNvSpPr txBox="1"/>
          <p:nvPr/>
        </p:nvSpPr>
        <p:spPr>
          <a:xfrm>
            <a:off x="5049286" y="4504131"/>
            <a:ext cx="3305727" cy="1815882"/>
          </a:xfrm>
          <a:prstGeom prst="rect">
            <a:avLst/>
          </a:prstGeom>
          <a:noFill/>
          <a:ln w="38100">
            <a:solidFill>
              <a:schemeClr val="bg1"/>
            </a:solidFill>
          </a:ln>
        </p:spPr>
        <p:txBody>
          <a:bodyPr wrap="square" lIns="91440" tIns="45720" rIns="91440" bIns="45720" anchor="t">
            <a:spAutoFit/>
          </a:bodyPr>
          <a:lstStyle/>
          <a:p>
            <a:r>
              <a:rPr lang="es-ES_tradnl" sz="1400" b="1">
                <a:latin typeface="Arial" panose="020B0604020202020204" pitchFamily="34" charset="0"/>
                <a:cs typeface="Arial" panose="020B0604020202020204" pitchFamily="34" charset="0"/>
              </a:rPr>
              <a:t>Protección</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Registro de nacimiento y/o documentos oficiales</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Litigios familiares</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Servicios relacionados con los refugiados (determinación de la condición de refugiado/a y/o soluciones duraderas)</a:t>
            </a:r>
          </a:p>
        </p:txBody>
      </p:sp>
      <p:sp>
        <p:nvSpPr>
          <p:cNvPr id="22" name="TextBox 21">
            <a:extLst>
              <a:ext uri="{FF2B5EF4-FFF2-40B4-BE49-F238E27FC236}">
                <a16:creationId xmlns:a16="http://schemas.microsoft.com/office/drawing/2014/main" id="{0E20C3EC-9B25-22C2-3911-B34F9893BBFA}"/>
              </a:ext>
            </a:extLst>
          </p:cNvPr>
          <p:cNvSpPr txBox="1"/>
          <p:nvPr/>
        </p:nvSpPr>
        <p:spPr>
          <a:xfrm>
            <a:off x="8561956" y="4114545"/>
            <a:ext cx="2833527" cy="2246769"/>
          </a:xfrm>
          <a:prstGeom prst="rect">
            <a:avLst/>
          </a:prstGeom>
          <a:noFill/>
          <a:ln w="38100">
            <a:solidFill>
              <a:schemeClr val="bg1"/>
            </a:solidFill>
          </a:ln>
        </p:spPr>
        <p:txBody>
          <a:bodyPr wrap="square" lIns="91440" tIns="45720" rIns="91440" bIns="45720" anchor="t">
            <a:spAutoFit/>
          </a:bodyPr>
          <a:lstStyle/>
          <a:p>
            <a:r>
              <a:rPr lang="es-ES_tradnl" sz="1400" b="1">
                <a:latin typeface="Arial" panose="020B0604020202020204" pitchFamily="34" charset="0"/>
                <a:cs typeface="Arial" panose="020B0604020202020204" pitchFamily="34" charset="0"/>
              </a:rPr>
              <a:t>Protección de menores</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Apoyo psicosocial</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Desarrollo de habilidades y cursos para padres</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Cuidados temporales y/o cuidados alternativos</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Búsqueda y reunificación familiar</a:t>
            </a:r>
          </a:p>
          <a:p>
            <a:pPr marL="93663" indent="-93663">
              <a:buFont typeface="Arial" panose="020B0604020202020204" pitchFamily="34" charset="0"/>
              <a:buChar char="•"/>
            </a:pPr>
            <a:r>
              <a:rPr lang="es-ES_tradnl" sz="1400">
                <a:latin typeface="Arial" panose="020B0604020202020204" pitchFamily="34" charset="0"/>
                <a:cs typeface="Arial" panose="020B0604020202020204" pitchFamily="34" charset="0"/>
              </a:rPr>
              <a:t>Acceso a la justicia para menores</a:t>
            </a:r>
          </a:p>
        </p:txBody>
      </p:sp>
      <p:grpSp>
        <p:nvGrpSpPr>
          <p:cNvPr id="34" name="Group 33">
            <a:extLst>
              <a:ext uri="{FF2B5EF4-FFF2-40B4-BE49-F238E27FC236}">
                <a16:creationId xmlns:a16="http://schemas.microsoft.com/office/drawing/2014/main" id="{2F0D6388-3E24-E91E-06D2-51EFA857305A}"/>
              </a:ext>
            </a:extLst>
          </p:cNvPr>
          <p:cNvGrpSpPr/>
          <p:nvPr/>
        </p:nvGrpSpPr>
        <p:grpSpPr>
          <a:xfrm>
            <a:off x="1998394" y="3974451"/>
            <a:ext cx="435510" cy="996531"/>
            <a:chOff x="977293" y="3695319"/>
            <a:chExt cx="906153" cy="2073454"/>
          </a:xfrm>
        </p:grpSpPr>
        <p:sp>
          <p:nvSpPr>
            <p:cNvPr id="23" name="Google Shape;315;p4">
              <a:extLst>
                <a:ext uri="{FF2B5EF4-FFF2-40B4-BE49-F238E27FC236}">
                  <a16:creationId xmlns:a16="http://schemas.microsoft.com/office/drawing/2014/main" id="{E11D2DEE-A26F-650F-435A-081DB7DD1C1D}"/>
                </a:ext>
              </a:extLst>
            </p:cNvPr>
            <p:cNvSpPr/>
            <p:nvPr/>
          </p:nvSpPr>
          <p:spPr>
            <a:xfrm>
              <a:off x="977293" y="3695319"/>
              <a:ext cx="906153" cy="929710"/>
            </a:xfrm>
            <a:prstGeom prst="ellipse">
              <a:avLst/>
            </a:prstGeom>
            <a:solidFill>
              <a:schemeClr val="accent3">
                <a:lumMod val="5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24" name="Google Shape;317;p4">
              <a:extLst>
                <a:ext uri="{FF2B5EF4-FFF2-40B4-BE49-F238E27FC236}">
                  <a16:creationId xmlns:a16="http://schemas.microsoft.com/office/drawing/2014/main" id="{1A239620-FB7B-CA04-7BCC-3E62DA9DBA7D}"/>
                </a:ext>
              </a:extLst>
            </p:cNvPr>
            <p:cNvSpPr/>
            <p:nvPr/>
          </p:nvSpPr>
          <p:spPr>
            <a:xfrm>
              <a:off x="977293" y="4806822"/>
              <a:ext cx="857164" cy="961951"/>
            </a:xfrm>
            <a:prstGeom prst="round2SameRect">
              <a:avLst>
                <a:gd name="adj1" fmla="val 50000"/>
                <a:gd name="adj2" fmla="val 0"/>
              </a:avLst>
            </a:prstGeom>
            <a:solidFill>
              <a:schemeClr val="accent3">
                <a:lumMod val="5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grpSp>
        <p:nvGrpSpPr>
          <p:cNvPr id="26" name="Group 25">
            <a:extLst>
              <a:ext uri="{FF2B5EF4-FFF2-40B4-BE49-F238E27FC236}">
                <a16:creationId xmlns:a16="http://schemas.microsoft.com/office/drawing/2014/main" id="{72FA3896-7CDE-43A2-594F-49B863F26502}"/>
              </a:ext>
            </a:extLst>
          </p:cNvPr>
          <p:cNvGrpSpPr/>
          <p:nvPr/>
        </p:nvGrpSpPr>
        <p:grpSpPr>
          <a:xfrm rot="5400000">
            <a:off x="1142697" y="4120146"/>
            <a:ext cx="818678" cy="1866281"/>
            <a:chOff x="8619006" y="1366612"/>
            <a:chExt cx="416505" cy="949476"/>
          </a:xfrm>
          <a:solidFill>
            <a:schemeClr val="accent3">
              <a:lumMod val="50000"/>
            </a:schemeClr>
          </a:solidFill>
        </p:grpSpPr>
        <p:sp>
          <p:nvSpPr>
            <p:cNvPr id="28" name="Rectangle: Rounded Corners 27">
              <a:extLst>
                <a:ext uri="{FF2B5EF4-FFF2-40B4-BE49-F238E27FC236}">
                  <a16:creationId xmlns:a16="http://schemas.microsoft.com/office/drawing/2014/main" id="{4B370845-031B-7BC1-D2FA-614A83951098}"/>
                </a:ext>
              </a:extLst>
            </p:cNvPr>
            <p:cNvSpPr/>
            <p:nvPr/>
          </p:nvSpPr>
          <p:spPr>
            <a:xfrm rot="1076057" flipH="1">
              <a:off x="8840670" y="1614649"/>
              <a:ext cx="161053"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9" name="Rectangle: Rounded Corners 28">
              <a:extLst>
                <a:ext uri="{FF2B5EF4-FFF2-40B4-BE49-F238E27FC236}">
                  <a16:creationId xmlns:a16="http://schemas.microsoft.com/office/drawing/2014/main" id="{21F8A2DB-3324-89C2-60FD-56BA37512C99}"/>
                </a:ext>
              </a:extLst>
            </p:cNvPr>
            <p:cNvSpPr/>
            <p:nvPr/>
          </p:nvSpPr>
          <p:spPr>
            <a:xfrm rot="20911244" flipH="1">
              <a:off x="8877905" y="1366612"/>
              <a:ext cx="157606" cy="398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0" name="Rectangle: Rounded Corners 29">
              <a:extLst>
                <a:ext uri="{FF2B5EF4-FFF2-40B4-BE49-F238E27FC236}">
                  <a16:creationId xmlns:a16="http://schemas.microsoft.com/office/drawing/2014/main" id="{9D57C689-0A46-5A6B-4A94-4A8DF802B9B4}"/>
                </a:ext>
              </a:extLst>
            </p:cNvPr>
            <p:cNvSpPr/>
            <p:nvPr/>
          </p:nvSpPr>
          <p:spPr>
            <a:xfrm rot="613090" flipH="1">
              <a:off x="8673953" y="1668726"/>
              <a:ext cx="154779"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1" name="Flowchart: Manual Input 30">
              <a:extLst>
                <a:ext uri="{FF2B5EF4-FFF2-40B4-BE49-F238E27FC236}">
                  <a16:creationId xmlns:a16="http://schemas.microsoft.com/office/drawing/2014/main" id="{B7B19E88-DEF1-4260-9030-BDA3EA0FD69A}"/>
                </a:ext>
              </a:extLst>
            </p:cNvPr>
            <p:cNvSpPr/>
            <p:nvPr/>
          </p:nvSpPr>
          <p:spPr>
            <a:xfrm rot="17276057">
              <a:off x="8678142" y="1906154"/>
              <a:ext cx="197560" cy="315831"/>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3" name="Rectangle 32">
              <a:extLst>
                <a:ext uri="{FF2B5EF4-FFF2-40B4-BE49-F238E27FC236}">
                  <a16:creationId xmlns:a16="http://schemas.microsoft.com/office/drawing/2014/main" id="{87D8C2A8-7ED5-DB57-86D1-CC5E8AC391F4}"/>
                </a:ext>
              </a:extLst>
            </p:cNvPr>
            <p:cNvSpPr/>
            <p:nvPr/>
          </p:nvSpPr>
          <p:spPr>
            <a:xfrm>
              <a:off x="8657142" y="2030875"/>
              <a:ext cx="241922" cy="2852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2" name="Group 1">
            <a:extLst>
              <a:ext uri="{FF2B5EF4-FFF2-40B4-BE49-F238E27FC236}">
                <a16:creationId xmlns:a16="http://schemas.microsoft.com/office/drawing/2014/main" id="{092F0468-3CCF-3B0A-1F99-03B66FA80D16}"/>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0C73F362-D6B3-6844-FB8B-B5C18DF8A409}"/>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5" name="Group 4">
              <a:extLst>
                <a:ext uri="{FF2B5EF4-FFF2-40B4-BE49-F238E27FC236}">
                  <a16:creationId xmlns:a16="http://schemas.microsoft.com/office/drawing/2014/main" id="{D690BA89-5D3C-0C38-37E4-757F97209CC6}"/>
                </a:ext>
              </a:extLst>
            </p:cNvPr>
            <p:cNvGrpSpPr/>
            <p:nvPr/>
          </p:nvGrpSpPr>
          <p:grpSpPr>
            <a:xfrm>
              <a:off x="10621771" y="762700"/>
              <a:ext cx="562136" cy="634675"/>
              <a:chOff x="760175" y="830142"/>
              <a:chExt cx="867619" cy="979579"/>
            </a:xfrm>
          </p:grpSpPr>
          <p:sp>
            <p:nvSpPr>
              <p:cNvPr id="27" name="Rectangle 26">
                <a:extLst>
                  <a:ext uri="{FF2B5EF4-FFF2-40B4-BE49-F238E27FC236}">
                    <a16:creationId xmlns:a16="http://schemas.microsoft.com/office/drawing/2014/main" id="{013BD76D-5F78-5F07-D18A-6AECB13A73DC}"/>
                  </a:ext>
                </a:extLst>
              </p:cNvPr>
              <p:cNvSpPr/>
              <p:nvPr/>
            </p:nvSpPr>
            <p:spPr>
              <a:xfrm>
                <a:off x="864636" y="830142"/>
                <a:ext cx="763158" cy="9795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_tradnl" sz="1600" b="1">
                    <a:solidFill>
                      <a:schemeClr val="accent3">
                        <a:lumMod val="50000"/>
                      </a:schemeClr>
                    </a:solidFill>
                    <a:latin typeface="Arial" panose="020B0604020202020204" pitchFamily="34" charset="0"/>
                    <a:cs typeface="Arial" panose="020B0604020202020204" pitchFamily="34" charset="0"/>
                  </a:rPr>
                  <a:t>141</a:t>
                </a:r>
              </a:p>
            </p:txBody>
          </p:sp>
          <p:sp>
            <p:nvSpPr>
              <p:cNvPr id="35" name="Rectangle 34">
                <a:extLst>
                  <a:ext uri="{FF2B5EF4-FFF2-40B4-BE49-F238E27FC236}">
                    <a16:creationId xmlns:a16="http://schemas.microsoft.com/office/drawing/2014/main" id="{4F72B160-EE9E-93AE-6DDE-01956E19DA8F}"/>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6" name="Group 5">
              <a:extLst>
                <a:ext uri="{FF2B5EF4-FFF2-40B4-BE49-F238E27FC236}">
                  <a16:creationId xmlns:a16="http://schemas.microsoft.com/office/drawing/2014/main" id="{19D32159-7CD7-F0D3-EA05-FA109B9F61AB}"/>
                </a:ext>
              </a:extLst>
            </p:cNvPr>
            <p:cNvGrpSpPr/>
            <p:nvPr/>
          </p:nvGrpSpPr>
          <p:grpSpPr>
            <a:xfrm>
              <a:off x="11325415" y="762701"/>
              <a:ext cx="182192" cy="634674"/>
              <a:chOff x="2121762" y="2323619"/>
              <a:chExt cx="200378" cy="825210"/>
            </a:xfrm>
          </p:grpSpPr>
          <p:sp>
            <p:nvSpPr>
              <p:cNvPr id="7" name="Isosceles Triangle 6">
                <a:extLst>
                  <a:ext uri="{FF2B5EF4-FFF2-40B4-BE49-F238E27FC236}">
                    <a16:creationId xmlns:a16="http://schemas.microsoft.com/office/drawing/2014/main" id="{3C3284FD-ED90-0FA3-AA41-1D26A2B85EF4}"/>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 name="Rectangle 24">
                <a:extLst>
                  <a:ext uri="{FF2B5EF4-FFF2-40B4-BE49-F238E27FC236}">
                    <a16:creationId xmlns:a16="http://schemas.microsoft.com/office/drawing/2014/main" id="{095CE019-6B76-386E-81FA-67B1A52ED91A}"/>
                  </a:ext>
                </a:extLst>
              </p:cNvPr>
              <p:cNvSpPr/>
              <p:nvPr/>
            </p:nvSpPr>
            <p:spPr>
              <a:xfrm>
                <a:off x="2121762" y="2496169"/>
                <a:ext cx="200377" cy="6526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spTree>
    <p:extLst>
      <p:ext uri="{BB962C8B-B14F-4D97-AF65-F5344CB8AC3E}">
        <p14:creationId xmlns:p14="http://schemas.microsoft.com/office/powerpoint/2010/main" val="4570759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Shape 26">
            <a:extLst>
              <a:ext uri="{FF2B5EF4-FFF2-40B4-BE49-F238E27FC236}">
                <a16:creationId xmlns:a16="http://schemas.microsoft.com/office/drawing/2014/main" id="{6AED0273-1552-FDBA-B063-94CAB3854F95}"/>
              </a:ext>
            </a:extLst>
          </p:cNvPr>
          <p:cNvSpPr/>
          <p:nvPr/>
        </p:nvSpPr>
        <p:spPr>
          <a:xfrm>
            <a:off x="3126183" y="1615228"/>
            <a:ext cx="5284913" cy="4337857"/>
          </a:xfrm>
          <a:custGeom>
            <a:avLst/>
            <a:gdLst>
              <a:gd name="connsiteX0" fmla="*/ 921122 w 5284913"/>
              <a:gd name="connsiteY0" fmla="*/ 1019911 h 4337857"/>
              <a:gd name="connsiteX1" fmla="*/ 2714752 w 5284913"/>
              <a:gd name="connsiteY1" fmla="*/ 3 h 4337857"/>
              <a:gd name="connsiteX2" fmla="*/ 4590445 w 5284913"/>
              <a:gd name="connsiteY2" fmla="*/ 1031634 h 4337857"/>
              <a:gd name="connsiteX3" fmla="*/ 5282106 w 5284913"/>
              <a:gd name="connsiteY3" fmla="*/ 2450126 h 4337857"/>
              <a:gd name="connsiteX4" fmla="*/ 4379429 w 5284913"/>
              <a:gd name="connsiteY4" fmla="*/ 3153511 h 4337857"/>
              <a:gd name="connsiteX5" fmla="*/ 2644414 w 5284913"/>
              <a:gd name="connsiteY5" fmla="*/ 4337541 h 4337857"/>
              <a:gd name="connsiteX6" fmla="*/ 440475 w 5284913"/>
              <a:gd name="connsiteY6" fmla="*/ 3036280 h 4337857"/>
              <a:gd name="connsiteX7" fmla="*/ 30168 w 5284913"/>
              <a:gd name="connsiteY7" fmla="*/ 1629511 h 4337857"/>
              <a:gd name="connsiteX8" fmla="*/ 921122 w 5284913"/>
              <a:gd name="connsiteY8" fmla="*/ 1019911 h 4337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84913" h="4337857">
                <a:moveTo>
                  <a:pt x="921122" y="1019911"/>
                </a:moveTo>
                <a:cubicBezTo>
                  <a:pt x="1368553" y="748326"/>
                  <a:pt x="2103198" y="-1951"/>
                  <a:pt x="2714752" y="3"/>
                </a:cubicBezTo>
                <a:cubicBezTo>
                  <a:pt x="3326306" y="1957"/>
                  <a:pt x="4162553" y="623280"/>
                  <a:pt x="4590445" y="1031634"/>
                </a:cubicBezTo>
                <a:cubicBezTo>
                  <a:pt x="5018337" y="1439988"/>
                  <a:pt x="5317275" y="2096480"/>
                  <a:pt x="5282106" y="2450126"/>
                </a:cubicBezTo>
                <a:cubicBezTo>
                  <a:pt x="5246937" y="2803772"/>
                  <a:pt x="4819044" y="2838942"/>
                  <a:pt x="4379429" y="3153511"/>
                </a:cubicBezTo>
                <a:cubicBezTo>
                  <a:pt x="3939814" y="3468080"/>
                  <a:pt x="3300906" y="4357079"/>
                  <a:pt x="2644414" y="4337541"/>
                </a:cubicBezTo>
                <a:cubicBezTo>
                  <a:pt x="1987922" y="4318003"/>
                  <a:pt x="876183" y="3487618"/>
                  <a:pt x="440475" y="3036280"/>
                </a:cubicBezTo>
                <a:cubicBezTo>
                  <a:pt x="4767" y="2584942"/>
                  <a:pt x="-47986" y="1963619"/>
                  <a:pt x="30168" y="1629511"/>
                </a:cubicBezTo>
                <a:cubicBezTo>
                  <a:pt x="108322" y="1295403"/>
                  <a:pt x="473691" y="1291496"/>
                  <a:pt x="921122" y="1019911"/>
                </a:cubicBez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itle 31">
            <a:extLst>
              <a:ext uri="{FF2B5EF4-FFF2-40B4-BE49-F238E27FC236}">
                <a16:creationId xmlns:a16="http://schemas.microsoft.com/office/drawing/2014/main" id="{018DEDA9-988A-4F70-B2DE-A423BE94BAA4}"/>
              </a:ext>
            </a:extLst>
          </p:cNvPr>
          <p:cNvSpPr>
            <a:spLocks noGrp="1"/>
          </p:cNvSpPr>
          <p:nvPr>
            <p:ph type="title"/>
          </p:nvPr>
        </p:nvSpPr>
        <p:spPr/>
        <p:txBody>
          <a:bodyPr/>
          <a:lstStyle/>
          <a:p>
            <a:r>
              <a:rPr lang="es-ES_tradnl" dirty="0"/>
              <a:t>Ejercicio sobre las rutas de remisión </a:t>
            </a:r>
            <a:endParaRPr lang="es-ES_tradnl" dirty="0">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80DE6EFA-80DA-7FEA-A9BF-5950A1CEBFF0}"/>
              </a:ext>
            </a:extLst>
          </p:cNvPr>
          <p:cNvGrpSpPr/>
          <p:nvPr/>
        </p:nvGrpSpPr>
        <p:grpSpPr>
          <a:xfrm>
            <a:off x="10228983" y="337468"/>
            <a:ext cx="1587872" cy="1368854"/>
            <a:chOff x="10228983" y="337468"/>
            <a:chExt cx="1587872" cy="1368854"/>
          </a:xfrm>
        </p:grpSpPr>
        <p:sp>
          <p:nvSpPr>
            <p:cNvPr id="8" name="Hexagon 7">
              <a:extLst>
                <a:ext uri="{FF2B5EF4-FFF2-40B4-BE49-F238E27FC236}">
                  <a16:creationId xmlns:a16="http://schemas.microsoft.com/office/drawing/2014/main" id="{D9A06DC9-5799-B231-DD0D-8AE083426E43}"/>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9" name="Group 8">
              <a:extLst>
                <a:ext uri="{FF2B5EF4-FFF2-40B4-BE49-F238E27FC236}">
                  <a16:creationId xmlns:a16="http://schemas.microsoft.com/office/drawing/2014/main" id="{9B742CCE-5143-FD02-04E0-E518C8B461C5}"/>
                </a:ext>
              </a:extLst>
            </p:cNvPr>
            <p:cNvGrpSpPr/>
            <p:nvPr/>
          </p:nvGrpSpPr>
          <p:grpSpPr>
            <a:xfrm>
              <a:off x="10741851" y="707024"/>
              <a:ext cx="562136" cy="634675"/>
              <a:chOff x="760175" y="830141"/>
              <a:chExt cx="867619" cy="979580"/>
            </a:xfrm>
          </p:grpSpPr>
          <p:sp>
            <p:nvSpPr>
              <p:cNvPr id="10" name="Rectangle 9">
                <a:extLst>
                  <a:ext uri="{FF2B5EF4-FFF2-40B4-BE49-F238E27FC236}">
                    <a16:creationId xmlns:a16="http://schemas.microsoft.com/office/drawing/2014/main" id="{6CB24821-C1A3-B239-6783-EE9146A53F50}"/>
                  </a:ext>
                </a:extLst>
              </p:cNvPr>
              <p:cNvSpPr/>
              <p:nvPr/>
            </p:nvSpPr>
            <p:spPr>
              <a:xfrm>
                <a:off x="864636" y="830141"/>
                <a:ext cx="763158" cy="9795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CA" sz="1600" b="1" dirty="0">
                    <a:solidFill>
                      <a:schemeClr val="accent3">
                        <a:lumMod val="50000"/>
                      </a:schemeClr>
                    </a:solidFill>
                    <a:latin typeface="Arial" panose="020B0604020202020204" pitchFamily="34" charset="0"/>
                    <a:cs typeface="Arial" panose="020B0604020202020204" pitchFamily="34" charset="0"/>
                  </a:rPr>
                  <a:t>142</a:t>
                </a:r>
              </a:p>
            </p:txBody>
          </p:sp>
          <p:sp>
            <p:nvSpPr>
              <p:cNvPr id="11" name="Rectangle 10">
                <a:extLst>
                  <a:ext uri="{FF2B5EF4-FFF2-40B4-BE49-F238E27FC236}">
                    <a16:creationId xmlns:a16="http://schemas.microsoft.com/office/drawing/2014/main" id="{B6E17836-102A-0421-24BA-BB2C5D841AC2}"/>
                  </a:ext>
                </a:extLst>
              </p:cNvPr>
              <p:cNvSpPr/>
              <p:nvPr/>
            </p:nvSpPr>
            <p:spPr>
              <a:xfrm>
                <a:off x="760175" y="830143"/>
                <a:ext cx="149292" cy="97957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2" name="Oval 11">
            <a:extLst>
              <a:ext uri="{FF2B5EF4-FFF2-40B4-BE49-F238E27FC236}">
                <a16:creationId xmlns:a16="http://schemas.microsoft.com/office/drawing/2014/main" id="{73214C7E-A431-FE55-DB85-037DF76116CC}"/>
              </a:ext>
            </a:extLst>
          </p:cNvPr>
          <p:cNvSpPr/>
          <p:nvPr/>
        </p:nvSpPr>
        <p:spPr>
          <a:xfrm>
            <a:off x="3549316" y="2129590"/>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654020FA-B2CA-0CEC-022A-BCE44169BEC9}"/>
              </a:ext>
            </a:extLst>
          </p:cNvPr>
          <p:cNvSpPr/>
          <p:nvPr/>
        </p:nvSpPr>
        <p:spPr>
          <a:xfrm>
            <a:off x="5124421" y="1769241"/>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69C5F83A-DEA2-3157-8040-6003E3B3B0AB}"/>
              </a:ext>
            </a:extLst>
          </p:cNvPr>
          <p:cNvSpPr/>
          <p:nvPr/>
        </p:nvSpPr>
        <p:spPr>
          <a:xfrm>
            <a:off x="7870601" y="2610853"/>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4B461B7E-371B-E540-DD5E-B525584C0566}"/>
              </a:ext>
            </a:extLst>
          </p:cNvPr>
          <p:cNvSpPr/>
          <p:nvPr/>
        </p:nvSpPr>
        <p:spPr>
          <a:xfrm>
            <a:off x="7978885" y="4232221"/>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88D087D9-1BCE-0B42-63D2-FC2A6EB9AF9B}"/>
              </a:ext>
            </a:extLst>
          </p:cNvPr>
          <p:cNvSpPr/>
          <p:nvPr/>
        </p:nvSpPr>
        <p:spPr>
          <a:xfrm>
            <a:off x="5403094" y="5225050"/>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5C0CB9D4-5188-0DB3-CDCA-B833E8D71CFF}"/>
              </a:ext>
            </a:extLst>
          </p:cNvPr>
          <p:cNvSpPr/>
          <p:nvPr/>
        </p:nvSpPr>
        <p:spPr>
          <a:xfrm>
            <a:off x="3068053" y="3543526"/>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E7DC1C0B-F5F8-B37F-6E18-661E46C05B73}"/>
              </a:ext>
            </a:extLst>
          </p:cNvPr>
          <p:cNvSpPr/>
          <p:nvPr/>
        </p:nvSpPr>
        <p:spPr>
          <a:xfrm>
            <a:off x="3789947" y="4942084"/>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949529E8-EC8E-0249-A145-07E85B5787C7}"/>
              </a:ext>
            </a:extLst>
          </p:cNvPr>
          <p:cNvSpPr/>
          <p:nvPr/>
        </p:nvSpPr>
        <p:spPr>
          <a:xfrm>
            <a:off x="7110663" y="5023409"/>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a:extLst>
              <a:ext uri="{FF2B5EF4-FFF2-40B4-BE49-F238E27FC236}">
                <a16:creationId xmlns:a16="http://schemas.microsoft.com/office/drawing/2014/main" id="{4663E36E-B6C7-DC63-DE3B-F3DE339BCAEF}"/>
              </a:ext>
            </a:extLst>
          </p:cNvPr>
          <p:cNvSpPr/>
          <p:nvPr/>
        </p:nvSpPr>
        <p:spPr>
          <a:xfrm>
            <a:off x="6699527" y="1769241"/>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2D4F8324-21D1-619F-1B6B-42637754F702}"/>
              </a:ext>
            </a:extLst>
          </p:cNvPr>
          <p:cNvSpPr/>
          <p:nvPr/>
        </p:nvSpPr>
        <p:spPr>
          <a:xfrm>
            <a:off x="5605684" y="3302894"/>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076182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72">
            <a:extLst>
              <a:ext uri="{FF2B5EF4-FFF2-40B4-BE49-F238E27FC236}">
                <a16:creationId xmlns:a16="http://schemas.microsoft.com/office/drawing/2014/main" id="{08075F41-3212-2C89-D497-644068EEB0C8}"/>
              </a:ext>
            </a:extLst>
          </p:cNvPr>
          <p:cNvSpPr txBox="1">
            <a:spLocks/>
          </p:cNvSpPr>
          <p:nvPr/>
        </p:nvSpPr>
        <p:spPr>
          <a:xfrm>
            <a:off x="796386" y="3117980"/>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 sz="5400" b="1" dirty="0">
                <a:solidFill>
                  <a:schemeClr val="bg1">
                    <a:lumMod val="75000"/>
                  </a:schemeClr>
                </a:solidFill>
                <a:latin typeface="Garamond"/>
              </a:rPr>
              <a:t>Diapositiva adicional para la/el facilitador/a</a:t>
            </a:r>
            <a:endParaRPr lang="en-CA" sz="5400" b="1" dirty="0">
              <a:solidFill>
                <a:schemeClr val="bg1">
                  <a:lumMod val="75000"/>
                </a:schemeClr>
              </a:solidFill>
            </a:endParaRPr>
          </a:p>
        </p:txBody>
      </p:sp>
    </p:spTree>
    <p:extLst>
      <p:ext uri="{BB962C8B-B14F-4D97-AF65-F5344CB8AC3E}">
        <p14:creationId xmlns:p14="http://schemas.microsoft.com/office/powerpoint/2010/main" val="25663040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9E031A2A-9E10-FFE5-0215-7C144BA3AC7A}"/>
              </a:ext>
            </a:extLst>
          </p:cNvPr>
          <p:cNvSpPr/>
          <p:nvPr/>
        </p:nvSpPr>
        <p:spPr>
          <a:xfrm>
            <a:off x="3126183" y="1615228"/>
            <a:ext cx="5284913" cy="4337857"/>
          </a:xfrm>
          <a:custGeom>
            <a:avLst/>
            <a:gdLst>
              <a:gd name="connsiteX0" fmla="*/ 921122 w 5284913"/>
              <a:gd name="connsiteY0" fmla="*/ 1019911 h 4337857"/>
              <a:gd name="connsiteX1" fmla="*/ 2714752 w 5284913"/>
              <a:gd name="connsiteY1" fmla="*/ 3 h 4337857"/>
              <a:gd name="connsiteX2" fmla="*/ 4590445 w 5284913"/>
              <a:gd name="connsiteY2" fmla="*/ 1031634 h 4337857"/>
              <a:gd name="connsiteX3" fmla="*/ 5282106 w 5284913"/>
              <a:gd name="connsiteY3" fmla="*/ 2450126 h 4337857"/>
              <a:gd name="connsiteX4" fmla="*/ 4379429 w 5284913"/>
              <a:gd name="connsiteY4" fmla="*/ 3153511 h 4337857"/>
              <a:gd name="connsiteX5" fmla="*/ 2644414 w 5284913"/>
              <a:gd name="connsiteY5" fmla="*/ 4337541 h 4337857"/>
              <a:gd name="connsiteX6" fmla="*/ 440475 w 5284913"/>
              <a:gd name="connsiteY6" fmla="*/ 3036280 h 4337857"/>
              <a:gd name="connsiteX7" fmla="*/ 30168 w 5284913"/>
              <a:gd name="connsiteY7" fmla="*/ 1629511 h 4337857"/>
              <a:gd name="connsiteX8" fmla="*/ 921122 w 5284913"/>
              <a:gd name="connsiteY8" fmla="*/ 1019911 h 4337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84913" h="4337857">
                <a:moveTo>
                  <a:pt x="921122" y="1019911"/>
                </a:moveTo>
                <a:cubicBezTo>
                  <a:pt x="1368553" y="748326"/>
                  <a:pt x="2103198" y="-1951"/>
                  <a:pt x="2714752" y="3"/>
                </a:cubicBezTo>
                <a:cubicBezTo>
                  <a:pt x="3326306" y="1957"/>
                  <a:pt x="4162553" y="623280"/>
                  <a:pt x="4590445" y="1031634"/>
                </a:cubicBezTo>
                <a:cubicBezTo>
                  <a:pt x="5018337" y="1439988"/>
                  <a:pt x="5317275" y="2096480"/>
                  <a:pt x="5282106" y="2450126"/>
                </a:cubicBezTo>
                <a:cubicBezTo>
                  <a:pt x="5246937" y="2803772"/>
                  <a:pt x="4819044" y="2838942"/>
                  <a:pt x="4379429" y="3153511"/>
                </a:cubicBezTo>
                <a:cubicBezTo>
                  <a:pt x="3939814" y="3468080"/>
                  <a:pt x="3300906" y="4357079"/>
                  <a:pt x="2644414" y="4337541"/>
                </a:cubicBezTo>
                <a:cubicBezTo>
                  <a:pt x="1987922" y="4318003"/>
                  <a:pt x="876183" y="3487618"/>
                  <a:pt x="440475" y="3036280"/>
                </a:cubicBezTo>
                <a:cubicBezTo>
                  <a:pt x="4767" y="2584942"/>
                  <a:pt x="-47986" y="1963619"/>
                  <a:pt x="30168" y="1629511"/>
                </a:cubicBezTo>
                <a:cubicBezTo>
                  <a:pt x="108322" y="1295403"/>
                  <a:pt x="473691" y="1291496"/>
                  <a:pt x="921122" y="1019911"/>
                </a:cubicBez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7" name="Oval 6">
            <a:extLst>
              <a:ext uri="{FF2B5EF4-FFF2-40B4-BE49-F238E27FC236}">
                <a16:creationId xmlns:a16="http://schemas.microsoft.com/office/drawing/2014/main" id="{E03BC2FA-62AE-2EC9-03CF-AD1A582B4AED}"/>
              </a:ext>
            </a:extLst>
          </p:cNvPr>
          <p:cNvSpPr/>
          <p:nvPr/>
        </p:nvSpPr>
        <p:spPr>
          <a:xfrm>
            <a:off x="3549316" y="2129590"/>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8" name="Oval 7">
            <a:extLst>
              <a:ext uri="{FF2B5EF4-FFF2-40B4-BE49-F238E27FC236}">
                <a16:creationId xmlns:a16="http://schemas.microsoft.com/office/drawing/2014/main" id="{D131514C-E4D8-8E86-AB86-55D3986C15F8}"/>
              </a:ext>
            </a:extLst>
          </p:cNvPr>
          <p:cNvSpPr/>
          <p:nvPr/>
        </p:nvSpPr>
        <p:spPr>
          <a:xfrm>
            <a:off x="5124421" y="1769241"/>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 name="Oval 8">
            <a:extLst>
              <a:ext uri="{FF2B5EF4-FFF2-40B4-BE49-F238E27FC236}">
                <a16:creationId xmlns:a16="http://schemas.microsoft.com/office/drawing/2014/main" id="{32F5C8A4-95D2-DDEE-D859-66DEC2583C06}"/>
              </a:ext>
            </a:extLst>
          </p:cNvPr>
          <p:cNvSpPr/>
          <p:nvPr/>
        </p:nvSpPr>
        <p:spPr>
          <a:xfrm>
            <a:off x="7870601" y="2610853"/>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0" name="Oval 9">
            <a:extLst>
              <a:ext uri="{FF2B5EF4-FFF2-40B4-BE49-F238E27FC236}">
                <a16:creationId xmlns:a16="http://schemas.microsoft.com/office/drawing/2014/main" id="{A22BD43A-3C55-72C6-B180-9EFEC3D0DA34}"/>
              </a:ext>
            </a:extLst>
          </p:cNvPr>
          <p:cNvSpPr/>
          <p:nvPr/>
        </p:nvSpPr>
        <p:spPr>
          <a:xfrm>
            <a:off x="7978885" y="4232221"/>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1" name="Oval 10">
            <a:extLst>
              <a:ext uri="{FF2B5EF4-FFF2-40B4-BE49-F238E27FC236}">
                <a16:creationId xmlns:a16="http://schemas.microsoft.com/office/drawing/2014/main" id="{697D175F-3749-4E63-6A73-CFCCB691912C}"/>
              </a:ext>
            </a:extLst>
          </p:cNvPr>
          <p:cNvSpPr/>
          <p:nvPr/>
        </p:nvSpPr>
        <p:spPr>
          <a:xfrm>
            <a:off x="5403094" y="5225050"/>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2" name="Oval 11">
            <a:extLst>
              <a:ext uri="{FF2B5EF4-FFF2-40B4-BE49-F238E27FC236}">
                <a16:creationId xmlns:a16="http://schemas.microsoft.com/office/drawing/2014/main" id="{4D18F840-FC60-D7F7-58F0-035761D932A9}"/>
              </a:ext>
            </a:extLst>
          </p:cNvPr>
          <p:cNvSpPr/>
          <p:nvPr/>
        </p:nvSpPr>
        <p:spPr>
          <a:xfrm>
            <a:off x="3068053" y="3543526"/>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3" name="Oval 12">
            <a:extLst>
              <a:ext uri="{FF2B5EF4-FFF2-40B4-BE49-F238E27FC236}">
                <a16:creationId xmlns:a16="http://schemas.microsoft.com/office/drawing/2014/main" id="{54D8CD76-ED4A-7910-A202-E3E4B9CEA699}"/>
              </a:ext>
            </a:extLst>
          </p:cNvPr>
          <p:cNvSpPr/>
          <p:nvPr/>
        </p:nvSpPr>
        <p:spPr>
          <a:xfrm>
            <a:off x="3789947" y="4942084"/>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4" name="Oval 13">
            <a:extLst>
              <a:ext uri="{FF2B5EF4-FFF2-40B4-BE49-F238E27FC236}">
                <a16:creationId xmlns:a16="http://schemas.microsoft.com/office/drawing/2014/main" id="{40DB27B9-D6C8-23E5-B039-5DE9D96E54EC}"/>
              </a:ext>
            </a:extLst>
          </p:cNvPr>
          <p:cNvSpPr/>
          <p:nvPr/>
        </p:nvSpPr>
        <p:spPr>
          <a:xfrm>
            <a:off x="7110663" y="5023409"/>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5" name="Oval 14">
            <a:extLst>
              <a:ext uri="{FF2B5EF4-FFF2-40B4-BE49-F238E27FC236}">
                <a16:creationId xmlns:a16="http://schemas.microsoft.com/office/drawing/2014/main" id="{E7E5D15B-2C75-51CD-B376-7C7ACD96DFCA}"/>
              </a:ext>
            </a:extLst>
          </p:cNvPr>
          <p:cNvSpPr/>
          <p:nvPr/>
        </p:nvSpPr>
        <p:spPr>
          <a:xfrm>
            <a:off x="6699527" y="1769241"/>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6" name="Oval 15">
            <a:extLst>
              <a:ext uri="{FF2B5EF4-FFF2-40B4-BE49-F238E27FC236}">
                <a16:creationId xmlns:a16="http://schemas.microsoft.com/office/drawing/2014/main" id="{507089DA-CA0D-A117-8DE6-ABF92EB95453}"/>
              </a:ext>
            </a:extLst>
          </p:cNvPr>
          <p:cNvSpPr/>
          <p:nvPr/>
        </p:nvSpPr>
        <p:spPr>
          <a:xfrm>
            <a:off x="5605684" y="3302894"/>
            <a:ext cx="481263" cy="48126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7" name="Freeform: Shape 16">
            <a:extLst>
              <a:ext uri="{FF2B5EF4-FFF2-40B4-BE49-F238E27FC236}">
                <a16:creationId xmlns:a16="http://schemas.microsoft.com/office/drawing/2014/main" id="{7F1F43E0-ECF2-7522-164E-E2B19C636BD8}"/>
              </a:ext>
            </a:extLst>
          </p:cNvPr>
          <p:cNvSpPr/>
          <p:nvPr/>
        </p:nvSpPr>
        <p:spPr>
          <a:xfrm>
            <a:off x="2527093" y="1495280"/>
            <a:ext cx="6217361" cy="4719755"/>
          </a:xfrm>
          <a:custGeom>
            <a:avLst/>
            <a:gdLst>
              <a:gd name="connsiteX0" fmla="*/ 3368381 w 6217361"/>
              <a:gd name="connsiteY0" fmla="*/ 2547331 h 4719755"/>
              <a:gd name="connsiteX1" fmla="*/ 4764044 w 6217361"/>
              <a:gd name="connsiteY1" fmla="*/ 826815 h 4719755"/>
              <a:gd name="connsiteX2" fmla="*/ 4679823 w 6217361"/>
              <a:gd name="connsiteY2" fmla="*/ 201173 h 4719755"/>
              <a:gd name="connsiteX3" fmla="*/ 4042149 w 6217361"/>
              <a:gd name="connsiteY3" fmla="*/ 249299 h 4719755"/>
              <a:gd name="connsiteX4" fmla="*/ 2790865 w 6217361"/>
              <a:gd name="connsiteY4" fmla="*/ 2378888 h 4719755"/>
              <a:gd name="connsiteX5" fmla="*/ 4667791 w 6217361"/>
              <a:gd name="connsiteY5" fmla="*/ 4159562 h 4719755"/>
              <a:gd name="connsiteX6" fmla="*/ 5389686 w 6217361"/>
              <a:gd name="connsiteY6" fmla="*/ 3738457 h 4719755"/>
              <a:gd name="connsiteX7" fmla="*/ 3669170 w 6217361"/>
              <a:gd name="connsiteY7" fmla="*/ 1861531 h 4719755"/>
              <a:gd name="connsiteX8" fmla="*/ 2718675 w 6217361"/>
              <a:gd name="connsiteY8" fmla="*/ 1837467 h 4719755"/>
              <a:gd name="connsiteX9" fmla="*/ 998160 w 6217361"/>
              <a:gd name="connsiteY9" fmla="*/ 3678299 h 4719755"/>
              <a:gd name="connsiteX10" fmla="*/ 1407233 w 6217361"/>
              <a:gd name="connsiteY10" fmla="*/ 4231752 h 4719755"/>
              <a:gd name="connsiteX11" fmla="*/ 1972718 w 6217361"/>
              <a:gd name="connsiteY11" fmla="*/ 3846741 h 4719755"/>
              <a:gd name="connsiteX12" fmla="*/ 3789486 w 6217361"/>
              <a:gd name="connsiteY12" fmla="*/ 2017941 h 4719755"/>
              <a:gd name="connsiteX13" fmla="*/ 3224002 w 6217361"/>
              <a:gd name="connsiteY13" fmla="*/ 1512615 h 4719755"/>
              <a:gd name="connsiteX14" fmla="*/ 2574296 w 6217361"/>
              <a:gd name="connsiteY14" fmla="*/ 4388162 h 4719755"/>
              <a:gd name="connsiteX15" fmla="*/ 3681202 w 6217361"/>
              <a:gd name="connsiteY15" fmla="*/ 4364099 h 4719755"/>
              <a:gd name="connsiteX16" fmla="*/ 2538202 w 6217361"/>
              <a:gd name="connsiteY16" fmla="*/ 1753246 h 4719755"/>
              <a:gd name="connsiteX17" fmla="*/ 2405854 w 6217361"/>
              <a:gd name="connsiteY17" fmla="*/ 104920 h 4719755"/>
              <a:gd name="connsiteX18" fmla="*/ 3356349 w 6217361"/>
              <a:gd name="connsiteY18" fmla="*/ 405709 h 4719755"/>
              <a:gd name="connsiteX19" fmla="*/ 3669170 w 6217361"/>
              <a:gd name="connsiteY19" fmla="*/ 2342794 h 4719755"/>
              <a:gd name="connsiteX20" fmla="*/ 5485939 w 6217361"/>
              <a:gd name="connsiteY20" fmla="*/ 3365478 h 4719755"/>
              <a:gd name="connsiteX21" fmla="*/ 6171739 w 6217361"/>
              <a:gd name="connsiteY21" fmla="*/ 3064688 h 4719755"/>
              <a:gd name="connsiteX22" fmla="*/ 5522033 w 6217361"/>
              <a:gd name="connsiteY22" fmla="*/ 2354825 h 4719755"/>
              <a:gd name="connsiteX23" fmla="*/ 516896 w 6217361"/>
              <a:gd name="connsiteY23" fmla="*/ 2739836 h 4719755"/>
              <a:gd name="connsiteX24" fmla="*/ 432675 w 6217361"/>
              <a:gd name="connsiteY24" fmla="*/ 1909657 h 4719755"/>
              <a:gd name="connsiteX25" fmla="*/ 2935244 w 6217361"/>
              <a:gd name="connsiteY25" fmla="*/ 2174352 h 4719755"/>
              <a:gd name="connsiteX26" fmla="*/ 1214728 w 6217361"/>
              <a:gd name="connsiteY26" fmla="*/ 297425 h 4719755"/>
              <a:gd name="connsiteX27" fmla="*/ 745496 w 6217361"/>
              <a:gd name="connsiteY27" fmla="*/ 1127604 h 4719755"/>
              <a:gd name="connsiteX28" fmla="*/ 3284160 w 6217361"/>
              <a:gd name="connsiteY28" fmla="*/ 2619520 h 4719755"/>
              <a:gd name="connsiteX29" fmla="*/ 6015328 w 6217361"/>
              <a:gd name="connsiteY29" fmla="*/ 1584804 h 4719755"/>
              <a:gd name="connsiteX30" fmla="*/ 5341560 w 6217361"/>
              <a:gd name="connsiteY30" fmla="*/ 838846 h 4719755"/>
              <a:gd name="connsiteX31" fmla="*/ 3440570 w 6217361"/>
              <a:gd name="connsiteY31" fmla="*/ 2643583 h 4719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217361" h="4719755">
                <a:moveTo>
                  <a:pt x="3368381" y="2547331"/>
                </a:moveTo>
                <a:cubicBezTo>
                  <a:pt x="3956925" y="1882586"/>
                  <a:pt x="4545470" y="1217841"/>
                  <a:pt x="4764044" y="826815"/>
                </a:cubicBezTo>
                <a:cubicBezTo>
                  <a:pt x="4982618" y="435789"/>
                  <a:pt x="4800139" y="297426"/>
                  <a:pt x="4679823" y="201173"/>
                </a:cubicBezTo>
                <a:cubicBezTo>
                  <a:pt x="4559507" y="104920"/>
                  <a:pt x="4356975" y="-113653"/>
                  <a:pt x="4042149" y="249299"/>
                </a:cubicBezTo>
                <a:cubicBezTo>
                  <a:pt x="3727323" y="612251"/>
                  <a:pt x="2686591" y="1727177"/>
                  <a:pt x="2790865" y="2378888"/>
                </a:cubicBezTo>
                <a:cubicBezTo>
                  <a:pt x="2895139" y="3030599"/>
                  <a:pt x="4234654" y="3932967"/>
                  <a:pt x="4667791" y="4159562"/>
                </a:cubicBezTo>
                <a:cubicBezTo>
                  <a:pt x="5100928" y="4386157"/>
                  <a:pt x="5556123" y="4121462"/>
                  <a:pt x="5389686" y="3738457"/>
                </a:cubicBezTo>
                <a:cubicBezTo>
                  <a:pt x="5223249" y="3355452"/>
                  <a:pt x="4114339" y="2178363"/>
                  <a:pt x="3669170" y="1861531"/>
                </a:cubicBezTo>
                <a:cubicBezTo>
                  <a:pt x="3224001" y="1544699"/>
                  <a:pt x="3163843" y="1534672"/>
                  <a:pt x="2718675" y="1837467"/>
                </a:cubicBezTo>
                <a:cubicBezTo>
                  <a:pt x="2273507" y="2140262"/>
                  <a:pt x="1216734" y="3279252"/>
                  <a:pt x="998160" y="3678299"/>
                </a:cubicBezTo>
                <a:cubicBezTo>
                  <a:pt x="779586" y="4077347"/>
                  <a:pt x="1244807" y="4203678"/>
                  <a:pt x="1407233" y="4231752"/>
                </a:cubicBezTo>
                <a:cubicBezTo>
                  <a:pt x="1569659" y="4259826"/>
                  <a:pt x="1575676" y="4215710"/>
                  <a:pt x="1972718" y="3846741"/>
                </a:cubicBezTo>
                <a:cubicBezTo>
                  <a:pt x="2369760" y="3477773"/>
                  <a:pt x="3580939" y="2406962"/>
                  <a:pt x="3789486" y="2017941"/>
                </a:cubicBezTo>
                <a:cubicBezTo>
                  <a:pt x="3998033" y="1628920"/>
                  <a:pt x="3426534" y="1117578"/>
                  <a:pt x="3224002" y="1512615"/>
                </a:cubicBezTo>
                <a:cubicBezTo>
                  <a:pt x="3021470" y="1907652"/>
                  <a:pt x="2498096" y="3912915"/>
                  <a:pt x="2574296" y="4388162"/>
                </a:cubicBezTo>
                <a:cubicBezTo>
                  <a:pt x="2650496" y="4863409"/>
                  <a:pt x="3687218" y="4803252"/>
                  <a:pt x="3681202" y="4364099"/>
                </a:cubicBezTo>
                <a:cubicBezTo>
                  <a:pt x="3675186" y="3924946"/>
                  <a:pt x="2750760" y="2463109"/>
                  <a:pt x="2538202" y="1753246"/>
                </a:cubicBezTo>
                <a:cubicBezTo>
                  <a:pt x="2325644" y="1043383"/>
                  <a:pt x="2269496" y="329509"/>
                  <a:pt x="2405854" y="104920"/>
                </a:cubicBezTo>
                <a:cubicBezTo>
                  <a:pt x="2542212" y="-119669"/>
                  <a:pt x="3145796" y="32730"/>
                  <a:pt x="3356349" y="405709"/>
                </a:cubicBezTo>
                <a:cubicBezTo>
                  <a:pt x="3566902" y="778688"/>
                  <a:pt x="3314238" y="1849499"/>
                  <a:pt x="3669170" y="2342794"/>
                </a:cubicBezTo>
                <a:cubicBezTo>
                  <a:pt x="4024102" y="2836089"/>
                  <a:pt x="5068844" y="3245162"/>
                  <a:pt x="5485939" y="3365478"/>
                </a:cubicBezTo>
                <a:cubicBezTo>
                  <a:pt x="5903034" y="3485794"/>
                  <a:pt x="6165723" y="3233130"/>
                  <a:pt x="6171739" y="3064688"/>
                </a:cubicBezTo>
                <a:cubicBezTo>
                  <a:pt x="6177755" y="2896246"/>
                  <a:pt x="6464507" y="2408967"/>
                  <a:pt x="5522033" y="2354825"/>
                </a:cubicBezTo>
                <a:cubicBezTo>
                  <a:pt x="4579559" y="2300683"/>
                  <a:pt x="1365122" y="2814031"/>
                  <a:pt x="516896" y="2739836"/>
                </a:cubicBezTo>
                <a:cubicBezTo>
                  <a:pt x="-331330" y="2665641"/>
                  <a:pt x="29617" y="2003904"/>
                  <a:pt x="432675" y="1909657"/>
                </a:cubicBezTo>
                <a:cubicBezTo>
                  <a:pt x="835733" y="1815410"/>
                  <a:pt x="2804902" y="2443057"/>
                  <a:pt x="2935244" y="2174352"/>
                </a:cubicBezTo>
                <a:cubicBezTo>
                  <a:pt x="3065586" y="1905647"/>
                  <a:pt x="1579686" y="471883"/>
                  <a:pt x="1214728" y="297425"/>
                </a:cubicBezTo>
                <a:cubicBezTo>
                  <a:pt x="849770" y="122967"/>
                  <a:pt x="400591" y="740588"/>
                  <a:pt x="745496" y="1127604"/>
                </a:cubicBezTo>
                <a:cubicBezTo>
                  <a:pt x="1090401" y="1514620"/>
                  <a:pt x="2405855" y="2543320"/>
                  <a:pt x="3284160" y="2619520"/>
                </a:cubicBezTo>
                <a:cubicBezTo>
                  <a:pt x="4162465" y="2695720"/>
                  <a:pt x="5672428" y="1881583"/>
                  <a:pt x="6015328" y="1584804"/>
                </a:cubicBezTo>
                <a:cubicBezTo>
                  <a:pt x="6358228" y="1288025"/>
                  <a:pt x="5770686" y="662383"/>
                  <a:pt x="5341560" y="838846"/>
                </a:cubicBezTo>
                <a:cubicBezTo>
                  <a:pt x="4912434" y="1015309"/>
                  <a:pt x="4176502" y="1829446"/>
                  <a:pt x="3440570" y="2643583"/>
                </a:cubicBezTo>
              </a:path>
            </a:pathLst>
          </a:cu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 name="Title 1">
            <a:extLst>
              <a:ext uri="{FF2B5EF4-FFF2-40B4-BE49-F238E27FC236}">
                <a16:creationId xmlns:a16="http://schemas.microsoft.com/office/drawing/2014/main" id="{0029D312-5AE8-D30E-244F-11A02AD20866}"/>
              </a:ext>
            </a:extLst>
          </p:cNvPr>
          <p:cNvSpPr>
            <a:spLocks noGrp="1"/>
          </p:cNvSpPr>
          <p:nvPr>
            <p:ph type="title"/>
          </p:nvPr>
        </p:nvSpPr>
        <p:spPr/>
        <p:txBody>
          <a:bodyPr/>
          <a:lstStyle/>
          <a:p>
            <a:r>
              <a:rPr lang="es-ES_tradnl"/>
              <a:t>Ejercicio sobre las rutas de remisión</a:t>
            </a:r>
          </a:p>
        </p:txBody>
      </p:sp>
      <p:sp>
        <p:nvSpPr>
          <p:cNvPr id="3" name="Speech Bubble: Rectangle with Corners Rounded 2">
            <a:extLst>
              <a:ext uri="{FF2B5EF4-FFF2-40B4-BE49-F238E27FC236}">
                <a16:creationId xmlns:a16="http://schemas.microsoft.com/office/drawing/2014/main" id="{6D9DD50D-4B93-F3B8-4CD0-D450EBA58F83}"/>
              </a:ext>
            </a:extLst>
          </p:cNvPr>
          <p:cNvSpPr/>
          <p:nvPr/>
        </p:nvSpPr>
        <p:spPr>
          <a:xfrm>
            <a:off x="554151" y="1462659"/>
            <a:ext cx="2238673" cy="1333861"/>
          </a:xfrm>
          <a:prstGeom prst="wedgeRoundRectCallout">
            <a:avLst>
              <a:gd name="adj1" fmla="val -20017"/>
              <a:gd name="adj2" fmla="val 59783"/>
              <a:gd name="adj3" fmla="val 16667"/>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400">
                <a:solidFill>
                  <a:schemeClr val="tx1"/>
                </a:solidFill>
                <a:latin typeface="Arial" panose="020B0604020202020204" pitchFamily="34" charset="0"/>
                <a:cs typeface="Arial" panose="020B0604020202020204" pitchFamily="34" charset="0"/>
              </a:rPr>
              <a:t>¿Cuáles son los problemas en este caso?</a:t>
            </a:r>
          </a:p>
        </p:txBody>
      </p:sp>
      <p:sp>
        <p:nvSpPr>
          <p:cNvPr id="6" name="Speech Bubble: Rectangle with Corners Rounded 5">
            <a:extLst>
              <a:ext uri="{FF2B5EF4-FFF2-40B4-BE49-F238E27FC236}">
                <a16:creationId xmlns:a16="http://schemas.microsoft.com/office/drawing/2014/main" id="{65EF02F5-1F0D-4968-A033-D57D5CA47EDD}"/>
              </a:ext>
            </a:extLst>
          </p:cNvPr>
          <p:cNvSpPr/>
          <p:nvPr/>
        </p:nvSpPr>
        <p:spPr>
          <a:xfrm>
            <a:off x="9240087" y="4699986"/>
            <a:ext cx="2382584" cy="1446721"/>
          </a:xfrm>
          <a:prstGeom prst="wedgeRoundRectCallout">
            <a:avLst>
              <a:gd name="adj1" fmla="val -20017"/>
              <a:gd name="adj2" fmla="val 59783"/>
              <a:gd name="adj3" fmla="val 16667"/>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400">
                <a:solidFill>
                  <a:schemeClr val="tx1"/>
                </a:solidFill>
                <a:latin typeface="Arial" panose="020B0604020202020204" pitchFamily="34" charset="0"/>
                <a:cs typeface="Arial" panose="020B0604020202020204" pitchFamily="34" charset="0"/>
              </a:rPr>
              <a:t>¿Hay mejores opciones para el/la menor?</a:t>
            </a:r>
          </a:p>
        </p:txBody>
      </p:sp>
    </p:spTree>
    <p:extLst>
      <p:ext uri="{BB962C8B-B14F-4D97-AF65-F5344CB8AC3E}">
        <p14:creationId xmlns:p14="http://schemas.microsoft.com/office/powerpoint/2010/main" val="24862433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Rounded Corners 27">
            <a:extLst>
              <a:ext uri="{FF2B5EF4-FFF2-40B4-BE49-F238E27FC236}">
                <a16:creationId xmlns:a16="http://schemas.microsoft.com/office/drawing/2014/main" id="{5C1D64F6-213C-FF8C-FA75-D76A789432F0}"/>
              </a:ext>
            </a:extLst>
          </p:cNvPr>
          <p:cNvSpPr/>
          <p:nvPr/>
        </p:nvSpPr>
        <p:spPr>
          <a:xfrm>
            <a:off x="8281337" y="2176103"/>
            <a:ext cx="3402941" cy="3374075"/>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 name="Title 1">
            <a:extLst>
              <a:ext uri="{FF2B5EF4-FFF2-40B4-BE49-F238E27FC236}">
                <a16:creationId xmlns:a16="http://schemas.microsoft.com/office/drawing/2014/main" id="{7D4DBEE4-1123-A171-C0D7-53CC2FF33BBA}"/>
              </a:ext>
            </a:extLst>
          </p:cNvPr>
          <p:cNvSpPr>
            <a:spLocks noGrp="1"/>
          </p:cNvSpPr>
          <p:nvPr>
            <p:ph type="title"/>
          </p:nvPr>
        </p:nvSpPr>
        <p:spPr/>
        <p:txBody>
          <a:bodyPr/>
          <a:lstStyle/>
          <a:p>
            <a:r>
              <a:rPr lang="es-ES_tradnl" dirty="0"/>
              <a:t>Mapeo de servicios </a:t>
            </a:r>
          </a:p>
        </p:txBody>
      </p:sp>
      <p:sp>
        <p:nvSpPr>
          <p:cNvPr id="26" name="TextBox 25">
            <a:extLst>
              <a:ext uri="{FF2B5EF4-FFF2-40B4-BE49-F238E27FC236}">
                <a16:creationId xmlns:a16="http://schemas.microsoft.com/office/drawing/2014/main" id="{81FC586E-12E0-DD07-A670-380365ACD77A}"/>
              </a:ext>
            </a:extLst>
          </p:cNvPr>
          <p:cNvSpPr txBox="1"/>
          <p:nvPr/>
        </p:nvSpPr>
        <p:spPr>
          <a:xfrm>
            <a:off x="8611817" y="2655695"/>
            <a:ext cx="2741983" cy="2554545"/>
          </a:xfrm>
          <a:prstGeom prst="rect">
            <a:avLst/>
          </a:prstGeom>
          <a:noFill/>
        </p:spPr>
        <p:txBody>
          <a:bodyPr wrap="square" lIns="91440" tIns="45720" rIns="91440" bIns="45720" rtlCol="0" anchor="t">
            <a:spAutoFit/>
          </a:bodyPr>
          <a:lstStyle/>
          <a:p>
            <a:r>
              <a:rPr lang="es-ES_tradnl" sz="2000" dirty="0">
                <a:latin typeface="Arial" panose="020B0604020202020204" pitchFamily="34" charset="0"/>
                <a:cs typeface="Arial" panose="020B0604020202020204" pitchFamily="34" charset="0"/>
              </a:rPr>
              <a:t>Se debe actualizar periódicamente (¡cada 6 meses!)</a:t>
            </a:r>
          </a:p>
          <a:p>
            <a:endParaRPr lang="es-ES_tradnl" sz="2000" dirty="0">
              <a:latin typeface="Arial" panose="020B0604020202020204" pitchFamily="34" charset="0"/>
              <a:cs typeface="Arial" panose="020B0604020202020204" pitchFamily="34" charset="0"/>
            </a:endParaRPr>
          </a:p>
          <a:p>
            <a:r>
              <a:rPr lang="es-ES_tradnl" sz="2000" dirty="0">
                <a:latin typeface="Arial" panose="020B0604020202020204" pitchFamily="34" charset="0"/>
                <a:cs typeface="Arial" panose="020B0604020202020204" pitchFamily="34" charset="0"/>
              </a:rPr>
              <a:t>Debemos ser realistas sobre lo que la organización puede y no puede ofrecer</a:t>
            </a:r>
          </a:p>
        </p:txBody>
      </p:sp>
      <p:grpSp>
        <p:nvGrpSpPr>
          <p:cNvPr id="5" name="Group 4">
            <a:extLst>
              <a:ext uri="{FF2B5EF4-FFF2-40B4-BE49-F238E27FC236}">
                <a16:creationId xmlns:a16="http://schemas.microsoft.com/office/drawing/2014/main" id="{4C308F7C-2357-CF05-D0F2-825CCE4DAEEC}"/>
              </a:ext>
            </a:extLst>
          </p:cNvPr>
          <p:cNvGrpSpPr/>
          <p:nvPr/>
        </p:nvGrpSpPr>
        <p:grpSpPr>
          <a:xfrm>
            <a:off x="838200" y="2352692"/>
            <a:ext cx="6872335" cy="3374073"/>
            <a:chOff x="1148814" y="2839157"/>
            <a:chExt cx="4770763" cy="1930400"/>
          </a:xfrm>
          <a:solidFill>
            <a:schemeClr val="accent3">
              <a:lumMod val="50000"/>
            </a:schemeClr>
          </a:solidFill>
        </p:grpSpPr>
        <p:sp>
          <p:nvSpPr>
            <p:cNvPr id="9" name="Arrow: Chevron 8">
              <a:extLst>
                <a:ext uri="{FF2B5EF4-FFF2-40B4-BE49-F238E27FC236}">
                  <a16:creationId xmlns:a16="http://schemas.microsoft.com/office/drawing/2014/main" id="{75F8E87F-D9F1-88E0-F02B-4B140424F75C}"/>
                </a:ext>
              </a:extLst>
            </p:cNvPr>
            <p:cNvSpPr/>
            <p:nvPr/>
          </p:nvSpPr>
          <p:spPr>
            <a:xfrm rot="16200000">
              <a:off x="1378914" y="2609057"/>
              <a:ext cx="1930400" cy="2390600"/>
            </a:xfrm>
            <a:prstGeom prst="chevron">
              <a:avLst>
                <a:gd name="adj" fmla="val 2039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0" name="Arrow: Chevron 9">
              <a:extLst>
                <a:ext uri="{FF2B5EF4-FFF2-40B4-BE49-F238E27FC236}">
                  <a16:creationId xmlns:a16="http://schemas.microsoft.com/office/drawing/2014/main" id="{F03072A5-9C8E-6C01-C390-80A4EAF6DC04}"/>
                </a:ext>
              </a:extLst>
            </p:cNvPr>
            <p:cNvSpPr/>
            <p:nvPr/>
          </p:nvSpPr>
          <p:spPr>
            <a:xfrm rot="16200000">
              <a:off x="3759077" y="2609057"/>
              <a:ext cx="1930400" cy="2390600"/>
            </a:xfrm>
            <a:prstGeom prst="chevron">
              <a:avLst>
                <a:gd name="adj" fmla="val 2039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17" name="TextBox 16">
            <a:extLst>
              <a:ext uri="{FF2B5EF4-FFF2-40B4-BE49-F238E27FC236}">
                <a16:creationId xmlns:a16="http://schemas.microsoft.com/office/drawing/2014/main" id="{3D1A78A0-8CA8-3B2F-E54F-1712A6304A86}"/>
              </a:ext>
            </a:extLst>
          </p:cNvPr>
          <p:cNvSpPr txBox="1"/>
          <p:nvPr/>
        </p:nvSpPr>
        <p:spPr>
          <a:xfrm>
            <a:off x="838199" y="1763568"/>
            <a:ext cx="6559060" cy="369332"/>
          </a:xfrm>
          <a:prstGeom prst="rect">
            <a:avLst/>
          </a:prstGeom>
          <a:noFill/>
        </p:spPr>
        <p:txBody>
          <a:bodyPr wrap="square">
            <a:spAutoFit/>
          </a:bodyPr>
          <a:lstStyle/>
          <a:p>
            <a:pPr algn="ctr"/>
            <a:r>
              <a:rPr lang="es-ES_tradnl" sz="1800" b="1" dirty="0">
                <a:latin typeface="Arial" panose="020B0604020202020204" pitchFamily="34" charset="0"/>
                <a:cs typeface="Arial" panose="020B0604020202020204" pitchFamily="34" charset="0"/>
              </a:rPr>
              <a:t>MAPEO </a:t>
            </a:r>
            <a:r>
              <a:rPr lang="es-ES_tradnl" b="1" dirty="0">
                <a:latin typeface="Arial" panose="020B0604020202020204" pitchFamily="34" charset="0"/>
                <a:cs typeface="Arial" panose="020B0604020202020204" pitchFamily="34" charset="0"/>
              </a:rPr>
              <a:t>DE </a:t>
            </a:r>
            <a:r>
              <a:rPr lang="es-ES_tradnl" sz="1800" b="1" dirty="0">
                <a:latin typeface="Arial" panose="020B0604020202020204" pitchFamily="34" charset="0"/>
                <a:cs typeface="Arial" panose="020B0604020202020204" pitchFamily="34" charset="0"/>
              </a:rPr>
              <a:t>LOS SERVICIOS DISPONIBLES</a:t>
            </a:r>
          </a:p>
        </p:txBody>
      </p:sp>
      <p:sp>
        <p:nvSpPr>
          <p:cNvPr id="21" name="TextBox 20">
            <a:extLst>
              <a:ext uri="{FF2B5EF4-FFF2-40B4-BE49-F238E27FC236}">
                <a16:creationId xmlns:a16="http://schemas.microsoft.com/office/drawing/2014/main" id="{ABB29F54-1EC8-C615-3E3B-04367894443E}"/>
              </a:ext>
            </a:extLst>
          </p:cNvPr>
          <p:cNvSpPr txBox="1"/>
          <p:nvPr/>
        </p:nvSpPr>
        <p:spPr>
          <a:xfrm>
            <a:off x="944201" y="3237246"/>
            <a:ext cx="1559250" cy="1754326"/>
          </a:xfrm>
          <a:prstGeom prst="rect">
            <a:avLst/>
          </a:prstGeom>
          <a:noFill/>
        </p:spPr>
        <p:txBody>
          <a:bodyPr wrap="square">
            <a:spAutoFit/>
          </a:bodyPr>
          <a:lstStyle/>
          <a:p>
            <a:r>
              <a:rPr lang="es-ES_tradnl" dirty="0">
                <a:solidFill>
                  <a:schemeClr val="bg1"/>
                </a:solidFill>
                <a:latin typeface="Arial" panose="020B0604020202020204" pitchFamily="34" charset="0"/>
                <a:cs typeface="Arial" panose="020B0604020202020204" pitchFamily="34" charset="0"/>
              </a:rPr>
              <a:t>Nombre y datos de contacto del punto focal de la organización</a:t>
            </a:r>
          </a:p>
        </p:txBody>
      </p:sp>
      <p:sp>
        <p:nvSpPr>
          <p:cNvPr id="23" name="TextBox 22">
            <a:extLst>
              <a:ext uri="{FF2B5EF4-FFF2-40B4-BE49-F238E27FC236}">
                <a16:creationId xmlns:a16="http://schemas.microsoft.com/office/drawing/2014/main" id="{915F87A3-E2EF-8479-AF90-ACC7F14064CD}"/>
              </a:ext>
            </a:extLst>
          </p:cNvPr>
          <p:cNvSpPr txBox="1"/>
          <p:nvPr/>
        </p:nvSpPr>
        <p:spPr>
          <a:xfrm>
            <a:off x="2896464" y="3452566"/>
            <a:ext cx="1597269" cy="1200329"/>
          </a:xfrm>
          <a:prstGeom prst="rect">
            <a:avLst/>
          </a:prstGeom>
          <a:noFill/>
        </p:spPr>
        <p:txBody>
          <a:bodyPr wrap="square">
            <a:spAutoFit/>
          </a:bodyPr>
          <a:lstStyle/>
          <a:p>
            <a:r>
              <a:rPr lang="es-ES_tradnl">
                <a:solidFill>
                  <a:schemeClr val="bg1"/>
                </a:solidFill>
                <a:latin typeface="Arial" panose="020B0604020202020204" pitchFamily="34" charset="0"/>
                <a:cs typeface="Arial" panose="020B0604020202020204" pitchFamily="34" charset="0"/>
              </a:rPr>
              <a:t>Horarios de atención, puntos de servicio</a:t>
            </a:r>
          </a:p>
        </p:txBody>
      </p:sp>
      <p:sp>
        <p:nvSpPr>
          <p:cNvPr id="25" name="TextBox 24">
            <a:extLst>
              <a:ext uri="{FF2B5EF4-FFF2-40B4-BE49-F238E27FC236}">
                <a16:creationId xmlns:a16="http://schemas.microsoft.com/office/drawing/2014/main" id="{13EE263B-6BB6-BECA-F164-C7C2869F99A2}"/>
              </a:ext>
            </a:extLst>
          </p:cNvPr>
          <p:cNvSpPr txBox="1"/>
          <p:nvPr/>
        </p:nvSpPr>
        <p:spPr>
          <a:xfrm>
            <a:off x="4674898" y="3237246"/>
            <a:ext cx="1597269" cy="646331"/>
          </a:xfrm>
          <a:prstGeom prst="rect">
            <a:avLst/>
          </a:prstGeom>
          <a:noFill/>
        </p:spPr>
        <p:txBody>
          <a:bodyPr wrap="square">
            <a:spAutoFit/>
          </a:bodyPr>
          <a:lstStyle/>
          <a:p>
            <a:r>
              <a:rPr lang="es-ES_tradnl">
                <a:solidFill>
                  <a:schemeClr val="bg1"/>
                </a:solidFill>
                <a:latin typeface="Arial" panose="020B0604020202020204" pitchFamily="34" charset="0"/>
                <a:cs typeface="Arial" panose="020B0604020202020204" pitchFamily="34" charset="0"/>
              </a:rPr>
              <a:t>Servicios disponibles</a:t>
            </a:r>
          </a:p>
        </p:txBody>
      </p:sp>
      <p:sp>
        <p:nvSpPr>
          <p:cNvPr id="27" name="TextBox 26">
            <a:extLst>
              <a:ext uri="{FF2B5EF4-FFF2-40B4-BE49-F238E27FC236}">
                <a16:creationId xmlns:a16="http://schemas.microsoft.com/office/drawing/2014/main" id="{76007588-AE05-62C8-98E2-5D8E3D3828FF}"/>
              </a:ext>
            </a:extLst>
          </p:cNvPr>
          <p:cNvSpPr txBox="1"/>
          <p:nvPr/>
        </p:nvSpPr>
        <p:spPr>
          <a:xfrm>
            <a:off x="6063815" y="3883577"/>
            <a:ext cx="1646720" cy="923330"/>
          </a:xfrm>
          <a:prstGeom prst="rect">
            <a:avLst/>
          </a:prstGeom>
          <a:noFill/>
        </p:spPr>
        <p:txBody>
          <a:bodyPr wrap="square">
            <a:spAutoFit/>
          </a:bodyPr>
          <a:lstStyle/>
          <a:p>
            <a:r>
              <a:rPr lang="es-ES_tradnl">
                <a:solidFill>
                  <a:schemeClr val="bg1"/>
                </a:solidFill>
                <a:latin typeface="Arial" panose="020B0604020202020204" pitchFamily="34" charset="0"/>
                <a:cs typeface="Arial" panose="020B0604020202020204" pitchFamily="34" charset="0"/>
              </a:rPr>
              <a:t>Procedimiento para remitir casos</a:t>
            </a:r>
          </a:p>
        </p:txBody>
      </p:sp>
      <p:pic>
        <p:nvPicPr>
          <p:cNvPr id="4" name="Graphic 3" descr="Marker with solid fill">
            <a:extLst>
              <a:ext uri="{FF2B5EF4-FFF2-40B4-BE49-F238E27FC236}">
                <a16:creationId xmlns:a16="http://schemas.microsoft.com/office/drawing/2014/main" id="{2CA44DC9-BAAA-8B35-D58E-0FBB59355C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48271" y="2655695"/>
            <a:ext cx="1056671" cy="1056671"/>
          </a:xfrm>
          <a:prstGeom prst="rect">
            <a:avLst/>
          </a:prstGeom>
        </p:spPr>
      </p:pic>
    </p:spTree>
    <p:extLst>
      <p:ext uri="{BB962C8B-B14F-4D97-AF65-F5344CB8AC3E}">
        <p14:creationId xmlns:p14="http://schemas.microsoft.com/office/powerpoint/2010/main" val="12957062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1F5A7A33-2FD4-47B8-9BFB-7E6E4EA30D87}"/>
              </a:ext>
            </a:extLst>
          </p:cNvPr>
          <p:cNvCxnSpPr>
            <a:cxnSpLocks/>
          </p:cNvCxnSpPr>
          <p:nvPr/>
        </p:nvCxnSpPr>
        <p:spPr>
          <a:xfrm>
            <a:off x="7911764" y="570272"/>
            <a:ext cx="0" cy="568524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24EEE1C-BE7F-4B6C-BA92-E8B3F36132B2}"/>
              </a:ext>
            </a:extLst>
          </p:cNvPr>
          <p:cNvSpPr txBox="1"/>
          <p:nvPr/>
        </p:nvSpPr>
        <p:spPr>
          <a:xfrm>
            <a:off x="8194088" y="277885"/>
            <a:ext cx="2803111" cy="584775"/>
          </a:xfrm>
          <a:prstGeom prst="rect">
            <a:avLst/>
          </a:prstGeom>
          <a:noFill/>
        </p:spPr>
        <p:txBody>
          <a:bodyPr wrap="square">
            <a:spAutoFit/>
          </a:bodyPr>
          <a:lstStyle/>
          <a:p>
            <a:pPr marL="0" indent="0">
              <a:buNone/>
            </a:pPr>
            <a:r>
              <a:rPr lang="es-ES_tradnl" sz="1600" b="1">
                <a:latin typeface="Arial" panose="020B0604020202020204" pitchFamily="34" charset="0"/>
                <a:ea typeface="Calibri" panose="020F0502020204030204" pitchFamily="34" charset="0"/>
                <a:cs typeface="Arial" panose="020B0604020202020204" pitchFamily="34" charset="0"/>
              </a:rPr>
              <a:t>Inicio del módulo</a:t>
            </a:r>
          </a:p>
          <a:p>
            <a:pPr marL="0" indent="0">
              <a:buNone/>
            </a:pPr>
            <a:r>
              <a:rPr lang="es-ES_tradnl" sz="1600" i="1">
                <a:latin typeface="Arial" panose="020B0604020202020204" pitchFamily="34" charset="0"/>
                <a:ea typeface="Calibri" panose="020F0502020204030204" pitchFamily="34" charset="0"/>
                <a:cs typeface="Arial" panose="020B0604020202020204" pitchFamily="34" charset="0"/>
              </a:rPr>
              <a:t>30 </a:t>
            </a:r>
            <a:r>
              <a:rPr lang="es-ES_tradnl" sz="1600" i="1">
                <a:effectLst/>
                <a:latin typeface="Arial" panose="020B0604020202020204" pitchFamily="34" charset="0"/>
                <a:ea typeface="Calibri" panose="020F0502020204030204" pitchFamily="34" charset="0"/>
                <a:cs typeface="Arial" panose="020B0604020202020204" pitchFamily="34" charset="0"/>
              </a:rPr>
              <a:t>minutos</a:t>
            </a:r>
          </a:p>
        </p:txBody>
      </p:sp>
      <p:sp>
        <p:nvSpPr>
          <p:cNvPr id="16" name="TextBox 15">
            <a:extLst>
              <a:ext uri="{FF2B5EF4-FFF2-40B4-BE49-F238E27FC236}">
                <a16:creationId xmlns:a16="http://schemas.microsoft.com/office/drawing/2014/main" id="{BBFB386E-6551-4A1A-A6BB-9382E7E7FF5C}"/>
              </a:ext>
            </a:extLst>
          </p:cNvPr>
          <p:cNvSpPr txBox="1"/>
          <p:nvPr/>
        </p:nvSpPr>
        <p:spPr>
          <a:xfrm>
            <a:off x="8194088" y="1119950"/>
            <a:ext cx="3544011" cy="830997"/>
          </a:xfrm>
          <a:prstGeom prst="rect">
            <a:avLst/>
          </a:prstGeom>
          <a:noFill/>
        </p:spPr>
        <p:txBody>
          <a:bodyPr wrap="square">
            <a:spAutoFit/>
          </a:bodyPr>
          <a:lstStyle/>
          <a:p>
            <a:pPr marL="0" indent="0">
              <a:buNone/>
            </a:pPr>
            <a:r>
              <a:rPr lang="es-ES_tradnl" sz="1600" b="1" dirty="0">
                <a:latin typeface="Arial" panose="020B0604020202020204" pitchFamily="34" charset="0"/>
                <a:ea typeface="Calibri" panose="020F0502020204030204" pitchFamily="34" charset="0"/>
                <a:cs typeface="Arial" panose="020B0604020202020204" pitchFamily="34" charset="0"/>
              </a:rPr>
              <a:t>¿Qué es el plan de caso y quién debe participar? </a:t>
            </a:r>
            <a:r>
              <a:rPr lang="es-ES_tradnl" sz="1600" i="1" dirty="0">
                <a:effectLst/>
                <a:latin typeface="Arial" panose="020B0604020202020204" pitchFamily="34" charset="0"/>
                <a:ea typeface="Calibri" panose="020F0502020204030204" pitchFamily="34" charset="0"/>
                <a:cs typeface="Arial" panose="020B0604020202020204" pitchFamily="34" charset="0"/>
              </a:rPr>
              <a:t>1 hora y 15 minutos</a:t>
            </a:r>
          </a:p>
        </p:txBody>
      </p:sp>
      <p:sp>
        <p:nvSpPr>
          <p:cNvPr id="17" name="TextBox 16">
            <a:extLst>
              <a:ext uri="{FF2B5EF4-FFF2-40B4-BE49-F238E27FC236}">
                <a16:creationId xmlns:a16="http://schemas.microsoft.com/office/drawing/2014/main" id="{733F3946-B216-415C-9730-A510A95A13CA}"/>
              </a:ext>
            </a:extLst>
          </p:cNvPr>
          <p:cNvSpPr txBox="1"/>
          <p:nvPr/>
        </p:nvSpPr>
        <p:spPr>
          <a:xfrm>
            <a:off x="6220286" y="1706900"/>
            <a:ext cx="1349407" cy="338554"/>
          </a:xfrm>
          <a:prstGeom prst="rect">
            <a:avLst/>
          </a:prstGeom>
          <a:noFill/>
        </p:spPr>
        <p:txBody>
          <a:bodyPr wrap="square">
            <a:spAutoFit/>
          </a:bodyPr>
          <a:lstStyle/>
          <a:p>
            <a:pPr marL="0" indent="0" algn="r">
              <a:buNone/>
            </a:pPr>
            <a:r>
              <a:rPr lang="es-ES_tradnl" sz="1600" b="1">
                <a:latin typeface="Arial" panose="020B0604020202020204" pitchFamily="34" charset="0"/>
                <a:ea typeface="Calibri" panose="020F0502020204030204" pitchFamily="34" charset="0"/>
                <a:cs typeface="Arial" panose="020B0604020202020204" pitchFamily="34" charset="0"/>
              </a:rPr>
              <a:t>Pausa</a:t>
            </a:r>
            <a:endParaRPr lang="es-ES_tradnl" sz="1600" b="1" i="1">
              <a:effectLst/>
              <a:latin typeface="Arial" panose="020B0604020202020204" pitchFamily="34" charset="0"/>
              <a:ea typeface="Calibri" panose="020F050202020403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176BB8F9-C123-4183-92A9-C60157A708DC}"/>
              </a:ext>
            </a:extLst>
          </p:cNvPr>
          <p:cNvSpPr txBox="1"/>
          <p:nvPr/>
        </p:nvSpPr>
        <p:spPr>
          <a:xfrm>
            <a:off x="8194089" y="3772260"/>
            <a:ext cx="3616908" cy="830997"/>
          </a:xfrm>
          <a:prstGeom prst="rect">
            <a:avLst/>
          </a:prstGeom>
          <a:noFill/>
        </p:spPr>
        <p:txBody>
          <a:bodyPr wrap="square">
            <a:spAutoFit/>
          </a:bodyPr>
          <a:lstStyle/>
          <a:p>
            <a:pPr marL="0" indent="0">
              <a:buNone/>
            </a:pPr>
            <a:r>
              <a:rPr lang="es-ES_tradnl" sz="1600" b="1" dirty="0">
                <a:latin typeface="Arial" panose="020B0604020202020204" pitchFamily="34" charset="0"/>
                <a:ea typeface="Calibri" panose="020F0502020204030204" pitchFamily="34" charset="0"/>
                <a:cs typeface="Arial" panose="020B0604020202020204" pitchFamily="34" charset="0"/>
              </a:rPr>
              <a:t>¿Cómo informar sobre los servicios disponibles?</a:t>
            </a:r>
          </a:p>
          <a:p>
            <a:pPr marL="0" indent="0">
              <a:buNone/>
            </a:pPr>
            <a:r>
              <a:rPr lang="es-ES_tradnl" sz="1600" i="1" dirty="0">
                <a:latin typeface="Arial" panose="020B0604020202020204" pitchFamily="34" charset="0"/>
                <a:ea typeface="Calibri" panose="020F0502020204030204" pitchFamily="34" charset="0"/>
                <a:cs typeface="Arial" panose="020B0604020202020204" pitchFamily="34" charset="0"/>
              </a:rPr>
              <a:t>1 </a:t>
            </a:r>
            <a:r>
              <a:rPr lang="es-ES_tradnl" sz="1600" i="1" dirty="0">
                <a:effectLst/>
                <a:latin typeface="Arial" panose="020B0604020202020204" pitchFamily="34" charset="0"/>
                <a:ea typeface="Calibri" panose="020F0502020204030204" pitchFamily="34" charset="0"/>
                <a:cs typeface="Arial" panose="020B0604020202020204" pitchFamily="34" charset="0"/>
              </a:rPr>
              <a:t>hora y 15 minutos</a:t>
            </a:r>
          </a:p>
        </p:txBody>
      </p:sp>
      <p:sp>
        <p:nvSpPr>
          <p:cNvPr id="19" name="TextBox 18">
            <a:extLst>
              <a:ext uri="{FF2B5EF4-FFF2-40B4-BE49-F238E27FC236}">
                <a16:creationId xmlns:a16="http://schemas.microsoft.com/office/drawing/2014/main" id="{E1ED7D59-DD7D-4D01-8768-ED10E5D40571}"/>
              </a:ext>
            </a:extLst>
          </p:cNvPr>
          <p:cNvSpPr txBox="1"/>
          <p:nvPr/>
        </p:nvSpPr>
        <p:spPr>
          <a:xfrm>
            <a:off x="6220286" y="2932390"/>
            <a:ext cx="1349407" cy="338554"/>
          </a:xfrm>
          <a:prstGeom prst="rect">
            <a:avLst/>
          </a:prstGeom>
          <a:noFill/>
        </p:spPr>
        <p:txBody>
          <a:bodyPr wrap="square">
            <a:spAutoFit/>
          </a:bodyPr>
          <a:lstStyle/>
          <a:p>
            <a:pPr marL="0" indent="0" algn="r">
              <a:buNone/>
            </a:pPr>
            <a:r>
              <a:rPr lang="es-ES_tradnl" sz="1600" b="1">
                <a:latin typeface="Arial" panose="020B0604020202020204" pitchFamily="34" charset="0"/>
                <a:ea typeface="Calibri" panose="020F0502020204030204" pitchFamily="34" charset="0"/>
                <a:cs typeface="Arial" panose="020B0604020202020204" pitchFamily="34" charset="0"/>
              </a:rPr>
              <a:t>Almuerzo</a:t>
            </a:r>
            <a:endParaRPr lang="es-ES_tradnl" sz="1600" b="1" i="1">
              <a:effectLst/>
              <a:latin typeface="Arial" panose="020B0604020202020204" pitchFamily="34" charset="0"/>
              <a:ea typeface="Calibri" panose="020F050202020403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D7CB6E16-976A-46E5-817B-4B58ED997934}"/>
              </a:ext>
            </a:extLst>
          </p:cNvPr>
          <p:cNvSpPr txBox="1"/>
          <p:nvPr/>
        </p:nvSpPr>
        <p:spPr>
          <a:xfrm>
            <a:off x="8194088" y="5175725"/>
            <a:ext cx="3812373" cy="584775"/>
          </a:xfrm>
          <a:prstGeom prst="rect">
            <a:avLst/>
          </a:prstGeom>
          <a:noFill/>
        </p:spPr>
        <p:txBody>
          <a:bodyPr wrap="square">
            <a:spAutoFit/>
          </a:bodyPr>
          <a:lstStyle/>
          <a:p>
            <a:pPr marL="0" indent="0">
              <a:buNone/>
            </a:pPr>
            <a:r>
              <a:rPr lang="es-ES_tradnl" sz="1600" b="1" dirty="0">
                <a:latin typeface="Arial" panose="020B0604020202020204" pitchFamily="34" charset="0"/>
                <a:ea typeface="Calibri" panose="020F0502020204030204" pitchFamily="34" charset="0"/>
                <a:cs typeface="Arial" panose="020B0604020202020204" pitchFamily="34" charset="0"/>
              </a:rPr>
              <a:t>¿Cómo formular metas y objetivos?</a:t>
            </a:r>
          </a:p>
          <a:p>
            <a:pPr marL="0" indent="0">
              <a:buNone/>
            </a:pPr>
            <a:r>
              <a:rPr lang="es-ES_tradnl" sz="1600" i="1" dirty="0">
                <a:latin typeface="Arial" panose="020B0604020202020204" pitchFamily="34" charset="0"/>
                <a:ea typeface="Calibri" panose="020F0502020204030204" pitchFamily="34" charset="0"/>
                <a:cs typeface="Arial" panose="020B0604020202020204" pitchFamily="34" charset="0"/>
              </a:rPr>
              <a:t>1 hora y 15 minutos</a:t>
            </a:r>
            <a:endParaRPr lang="es-ES_tradnl" sz="1600" i="1" dirty="0">
              <a:effectLst/>
              <a:latin typeface="Arial" panose="020B0604020202020204" pitchFamily="34" charset="0"/>
              <a:ea typeface="Calibri" panose="020F050202020403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9638F6D1-0A37-4F47-96E4-AEF2CAFF1F80}"/>
              </a:ext>
            </a:extLst>
          </p:cNvPr>
          <p:cNvSpPr txBox="1"/>
          <p:nvPr/>
        </p:nvSpPr>
        <p:spPr>
          <a:xfrm>
            <a:off x="6220286" y="4619292"/>
            <a:ext cx="1349407" cy="338554"/>
          </a:xfrm>
          <a:prstGeom prst="rect">
            <a:avLst/>
          </a:prstGeom>
          <a:noFill/>
        </p:spPr>
        <p:txBody>
          <a:bodyPr wrap="square">
            <a:spAutoFit/>
          </a:bodyPr>
          <a:lstStyle/>
          <a:p>
            <a:pPr marL="0" indent="0" algn="r">
              <a:buNone/>
            </a:pPr>
            <a:r>
              <a:rPr lang="es-ES_tradnl" sz="1600" b="1">
                <a:latin typeface="Arial" panose="020B0604020202020204" pitchFamily="34" charset="0"/>
                <a:ea typeface="Calibri" panose="020F0502020204030204" pitchFamily="34" charset="0"/>
                <a:cs typeface="Arial" panose="020B0604020202020204" pitchFamily="34" charset="0"/>
              </a:rPr>
              <a:t>Pausa</a:t>
            </a:r>
            <a:endParaRPr lang="es-ES_tradnl" sz="1600" b="1" i="1">
              <a:effectLst/>
              <a:latin typeface="Arial" panose="020B0604020202020204" pitchFamily="34" charset="0"/>
              <a:ea typeface="Calibri" panose="020F050202020403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AE311838-E39D-459A-A218-83E02F1EE356}"/>
              </a:ext>
            </a:extLst>
          </p:cNvPr>
          <p:cNvSpPr txBox="1"/>
          <p:nvPr/>
        </p:nvSpPr>
        <p:spPr>
          <a:xfrm>
            <a:off x="8194088" y="5889401"/>
            <a:ext cx="3224991" cy="584775"/>
          </a:xfrm>
          <a:prstGeom prst="rect">
            <a:avLst/>
          </a:prstGeom>
          <a:noFill/>
        </p:spPr>
        <p:txBody>
          <a:bodyPr wrap="square">
            <a:spAutoFit/>
          </a:bodyPr>
          <a:lstStyle/>
          <a:p>
            <a:pPr marL="0" indent="0">
              <a:buNone/>
            </a:pPr>
            <a:r>
              <a:rPr lang="es-ES_tradnl" sz="1600" b="1">
                <a:latin typeface="Arial" panose="020B0604020202020204" pitchFamily="34" charset="0"/>
                <a:ea typeface="Calibri" panose="020F0502020204030204" pitchFamily="34" charset="0"/>
                <a:cs typeface="Arial" panose="020B0604020202020204" pitchFamily="34" charset="0"/>
              </a:rPr>
              <a:t>Cierre del módulo</a:t>
            </a:r>
          </a:p>
          <a:p>
            <a:pPr marL="0" indent="0">
              <a:buNone/>
            </a:pPr>
            <a:r>
              <a:rPr lang="es-ES_tradnl" sz="1600" i="1">
                <a:latin typeface="Arial" panose="020B0604020202020204" pitchFamily="34" charset="0"/>
                <a:ea typeface="Calibri" panose="020F0502020204030204" pitchFamily="34" charset="0"/>
                <a:cs typeface="Arial" panose="020B0604020202020204" pitchFamily="34" charset="0"/>
              </a:rPr>
              <a:t>30 </a:t>
            </a:r>
            <a:r>
              <a:rPr lang="es-ES_tradnl" sz="1600" i="1">
                <a:effectLst/>
                <a:latin typeface="Arial" panose="020B0604020202020204" pitchFamily="34" charset="0"/>
                <a:ea typeface="Calibri" panose="020F0502020204030204" pitchFamily="34" charset="0"/>
                <a:cs typeface="Arial" panose="020B0604020202020204" pitchFamily="34" charset="0"/>
              </a:rPr>
              <a:t>minutos</a:t>
            </a:r>
          </a:p>
        </p:txBody>
      </p:sp>
      <p:sp>
        <p:nvSpPr>
          <p:cNvPr id="25" name="Hexagon 24">
            <a:extLst>
              <a:ext uri="{FF2B5EF4-FFF2-40B4-BE49-F238E27FC236}">
                <a16:creationId xmlns:a16="http://schemas.microsoft.com/office/drawing/2014/main" id="{37D81114-568C-4AAA-9976-2EB696817307}"/>
              </a:ext>
            </a:extLst>
          </p:cNvPr>
          <p:cNvSpPr/>
          <p:nvPr/>
        </p:nvSpPr>
        <p:spPr>
          <a:xfrm rot="1782986">
            <a:off x="7743967" y="480284"/>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6" name="Hexagon 25">
            <a:extLst>
              <a:ext uri="{FF2B5EF4-FFF2-40B4-BE49-F238E27FC236}">
                <a16:creationId xmlns:a16="http://schemas.microsoft.com/office/drawing/2014/main" id="{F0ED0933-38E5-4291-92C0-36AAF9EA44E0}"/>
              </a:ext>
            </a:extLst>
          </p:cNvPr>
          <p:cNvSpPr/>
          <p:nvPr/>
        </p:nvSpPr>
        <p:spPr>
          <a:xfrm rot="1782986">
            <a:off x="7739846" y="1184106"/>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7" name="Hexagon 26">
            <a:extLst>
              <a:ext uri="{FF2B5EF4-FFF2-40B4-BE49-F238E27FC236}">
                <a16:creationId xmlns:a16="http://schemas.microsoft.com/office/drawing/2014/main" id="{5CC97698-DC01-431C-AEDD-1668768F0EEE}"/>
              </a:ext>
            </a:extLst>
          </p:cNvPr>
          <p:cNvSpPr/>
          <p:nvPr/>
        </p:nvSpPr>
        <p:spPr>
          <a:xfrm rot="1782986">
            <a:off x="7743966" y="1887928"/>
            <a:ext cx="335595" cy="289306"/>
          </a:xfrm>
          <a:prstGeom prst="hexagon">
            <a:avLst>
              <a:gd name="adj" fmla="val 28965"/>
              <a:gd name="vf" fmla="val 115470"/>
            </a:avLst>
          </a:prstGeom>
          <a:solidFill>
            <a:srgbClr val="7099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8" name="Hexagon 27">
            <a:extLst>
              <a:ext uri="{FF2B5EF4-FFF2-40B4-BE49-F238E27FC236}">
                <a16:creationId xmlns:a16="http://schemas.microsoft.com/office/drawing/2014/main" id="{BA5B85DC-E1FF-4A6D-8A92-F746BD9463B7}"/>
              </a:ext>
            </a:extLst>
          </p:cNvPr>
          <p:cNvSpPr/>
          <p:nvPr/>
        </p:nvSpPr>
        <p:spPr>
          <a:xfrm rot="1782986">
            <a:off x="7739847" y="2591750"/>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9" name="Hexagon 28">
            <a:extLst>
              <a:ext uri="{FF2B5EF4-FFF2-40B4-BE49-F238E27FC236}">
                <a16:creationId xmlns:a16="http://schemas.microsoft.com/office/drawing/2014/main" id="{6E790813-CBBC-4F6E-8474-FED90FEA223A}"/>
              </a:ext>
            </a:extLst>
          </p:cNvPr>
          <p:cNvSpPr/>
          <p:nvPr/>
        </p:nvSpPr>
        <p:spPr>
          <a:xfrm rot="1782986">
            <a:off x="7743967" y="3295572"/>
            <a:ext cx="335595" cy="289306"/>
          </a:xfrm>
          <a:prstGeom prst="hexagon">
            <a:avLst>
              <a:gd name="adj" fmla="val 28965"/>
              <a:gd name="vf" fmla="val 115470"/>
            </a:avLst>
          </a:prstGeom>
          <a:solidFill>
            <a:srgbClr val="7099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31" name="Hexagon 30">
            <a:extLst>
              <a:ext uri="{FF2B5EF4-FFF2-40B4-BE49-F238E27FC236}">
                <a16:creationId xmlns:a16="http://schemas.microsoft.com/office/drawing/2014/main" id="{1A21B561-6CC5-4F29-9E34-644CC16CF189}"/>
              </a:ext>
            </a:extLst>
          </p:cNvPr>
          <p:cNvSpPr/>
          <p:nvPr/>
        </p:nvSpPr>
        <p:spPr>
          <a:xfrm rot="1782986">
            <a:off x="7743967" y="4703216"/>
            <a:ext cx="335595" cy="289306"/>
          </a:xfrm>
          <a:prstGeom prst="hexagon">
            <a:avLst>
              <a:gd name="adj" fmla="val 28965"/>
              <a:gd name="vf" fmla="val 115470"/>
            </a:avLst>
          </a:prstGeom>
          <a:solidFill>
            <a:srgbClr val="7099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32" name="Hexagon 31">
            <a:extLst>
              <a:ext uri="{FF2B5EF4-FFF2-40B4-BE49-F238E27FC236}">
                <a16:creationId xmlns:a16="http://schemas.microsoft.com/office/drawing/2014/main" id="{ACB160BB-5C43-437B-A56D-9358A65C17FB}"/>
              </a:ext>
            </a:extLst>
          </p:cNvPr>
          <p:cNvSpPr/>
          <p:nvPr/>
        </p:nvSpPr>
        <p:spPr>
          <a:xfrm rot="1782986">
            <a:off x="7743967" y="5407038"/>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33" name="Hexagon 32">
            <a:extLst>
              <a:ext uri="{FF2B5EF4-FFF2-40B4-BE49-F238E27FC236}">
                <a16:creationId xmlns:a16="http://schemas.microsoft.com/office/drawing/2014/main" id="{7FB9D514-CF6E-41F3-A7D1-DE079B808ACA}"/>
              </a:ext>
            </a:extLst>
          </p:cNvPr>
          <p:cNvSpPr/>
          <p:nvPr/>
        </p:nvSpPr>
        <p:spPr>
          <a:xfrm rot="1782986">
            <a:off x="7743967" y="6110860"/>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0" name="Title 9">
            <a:extLst>
              <a:ext uri="{FF2B5EF4-FFF2-40B4-BE49-F238E27FC236}">
                <a16:creationId xmlns:a16="http://schemas.microsoft.com/office/drawing/2014/main" id="{C9F12A12-33F9-440D-9B94-7A07623AD3C3}"/>
              </a:ext>
            </a:extLst>
          </p:cNvPr>
          <p:cNvSpPr>
            <a:spLocks noGrp="1"/>
          </p:cNvSpPr>
          <p:nvPr>
            <p:ph type="title"/>
          </p:nvPr>
        </p:nvSpPr>
        <p:spPr>
          <a:xfrm>
            <a:off x="1028453" y="3198461"/>
            <a:ext cx="4015311" cy="562168"/>
          </a:xfrm>
        </p:spPr>
        <p:txBody>
          <a:bodyPr/>
          <a:lstStyle/>
          <a:p>
            <a:r>
              <a:rPr lang="es-ES_tradnl"/>
              <a:t>Agenda</a:t>
            </a:r>
          </a:p>
        </p:txBody>
      </p:sp>
      <p:sp>
        <p:nvSpPr>
          <p:cNvPr id="3" name="TextBox 2">
            <a:extLst>
              <a:ext uri="{FF2B5EF4-FFF2-40B4-BE49-F238E27FC236}">
                <a16:creationId xmlns:a16="http://schemas.microsoft.com/office/drawing/2014/main" id="{872A8AAF-C692-4F24-CEFB-15477CE8DA1F}"/>
              </a:ext>
            </a:extLst>
          </p:cNvPr>
          <p:cNvSpPr txBox="1"/>
          <p:nvPr/>
        </p:nvSpPr>
        <p:spPr>
          <a:xfrm>
            <a:off x="8194088" y="2334889"/>
            <a:ext cx="3616909" cy="830997"/>
          </a:xfrm>
          <a:prstGeom prst="rect">
            <a:avLst/>
          </a:prstGeom>
          <a:noFill/>
        </p:spPr>
        <p:txBody>
          <a:bodyPr wrap="square">
            <a:spAutoFit/>
          </a:bodyPr>
          <a:lstStyle/>
          <a:p>
            <a:pPr marL="0" indent="0">
              <a:buNone/>
            </a:pPr>
            <a:r>
              <a:rPr lang="es-ES_tradnl" sz="1600" b="1" dirty="0">
                <a:latin typeface="Arial" panose="020B0604020202020204" pitchFamily="34" charset="0"/>
                <a:ea typeface="Calibri" panose="020F0502020204030204" pitchFamily="34" charset="0"/>
                <a:cs typeface="Arial" panose="020B0604020202020204" pitchFamily="34" charset="0"/>
              </a:rPr>
              <a:t>¿Cómo llevar a cabo una reunión para elaborar el plan de caso? </a:t>
            </a:r>
          </a:p>
          <a:p>
            <a:pPr marL="0" indent="0">
              <a:buNone/>
            </a:pPr>
            <a:r>
              <a:rPr lang="es-ES_tradnl" sz="1600" i="1" dirty="0">
                <a:latin typeface="Arial" panose="020B0604020202020204" pitchFamily="34" charset="0"/>
                <a:ea typeface="Calibri" panose="020F0502020204030204" pitchFamily="34" charset="0"/>
                <a:cs typeface="Arial" panose="020B0604020202020204" pitchFamily="34" charset="0"/>
              </a:rPr>
              <a:t>1 </a:t>
            </a:r>
            <a:r>
              <a:rPr lang="es-ES_tradnl" sz="1600" i="1" dirty="0">
                <a:effectLst/>
                <a:latin typeface="Arial" panose="020B0604020202020204" pitchFamily="34" charset="0"/>
                <a:ea typeface="Calibri" panose="020F0502020204030204" pitchFamily="34" charset="0"/>
                <a:cs typeface="Arial" panose="020B0604020202020204" pitchFamily="34" charset="0"/>
              </a:rPr>
              <a:t>hora 30 minutos</a:t>
            </a:r>
          </a:p>
        </p:txBody>
      </p:sp>
      <p:sp>
        <p:nvSpPr>
          <p:cNvPr id="5" name="Hexagon 4">
            <a:extLst>
              <a:ext uri="{FF2B5EF4-FFF2-40B4-BE49-F238E27FC236}">
                <a16:creationId xmlns:a16="http://schemas.microsoft.com/office/drawing/2014/main" id="{6BC3BE7D-4DB9-2C82-E303-95E2A10D4074}"/>
              </a:ext>
            </a:extLst>
          </p:cNvPr>
          <p:cNvSpPr/>
          <p:nvPr/>
        </p:nvSpPr>
        <p:spPr>
          <a:xfrm rot="1782986">
            <a:off x="7743968" y="3999394"/>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05564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ADD21-5451-F29C-A2A6-DE8FF2C69CC8}"/>
              </a:ext>
            </a:extLst>
          </p:cNvPr>
          <p:cNvSpPr>
            <a:spLocks noGrp="1"/>
          </p:cNvSpPr>
          <p:nvPr>
            <p:ph type="title"/>
          </p:nvPr>
        </p:nvSpPr>
        <p:spPr/>
        <p:txBody>
          <a:bodyPr/>
          <a:lstStyle/>
          <a:p>
            <a:r>
              <a:rPr lang="es-ES_tradnl"/>
              <a:t>Rutas de remisión</a:t>
            </a:r>
          </a:p>
        </p:txBody>
      </p:sp>
      <p:sp>
        <p:nvSpPr>
          <p:cNvPr id="4" name="Rectangle: Rounded Corners 3">
            <a:extLst>
              <a:ext uri="{FF2B5EF4-FFF2-40B4-BE49-F238E27FC236}">
                <a16:creationId xmlns:a16="http://schemas.microsoft.com/office/drawing/2014/main" id="{BD74E8F6-5F4D-E3EE-A310-C3AFCAE15E4A}"/>
              </a:ext>
            </a:extLst>
          </p:cNvPr>
          <p:cNvSpPr/>
          <p:nvPr/>
        </p:nvSpPr>
        <p:spPr>
          <a:xfrm>
            <a:off x="462163" y="1419556"/>
            <a:ext cx="2202175" cy="2050475"/>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chemeClr val="tx1"/>
                </a:solidFill>
                <a:latin typeface="Arial" panose="020B0604020202020204" pitchFamily="34" charset="0"/>
                <a:cs typeface="Arial" panose="020B0604020202020204" pitchFamily="34" charset="0"/>
              </a:rPr>
              <a:t>SMAPS</a:t>
            </a:r>
            <a:endParaRPr lang="es-ES_tradnl" sz="1200" b="1" dirty="0">
              <a:solidFill>
                <a:schemeClr val="tx1"/>
              </a:solidFill>
              <a:latin typeface="Arial" panose="020B0604020202020204" pitchFamily="34" charset="0"/>
              <a:cs typeface="Arial" panose="020B0604020202020204" pitchFamily="34" charset="0"/>
            </a:endParaRPr>
          </a:p>
          <a:p>
            <a:r>
              <a:rPr lang="es-ES_tradnl" sz="1200" dirty="0">
                <a:solidFill>
                  <a:schemeClr val="tx1"/>
                </a:solidFill>
                <a:latin typeface="Arial" panose="020B0604020202020204" pitchFamily="34" charset="0"/>
                <a:cs typeface="Arial" panose="020B0604020202020204" pitchFamily="34" charset="0"/>
              </a:rPr>
              <a:t>Nombre de la organización y/o centro: </a:t>
            </a:r>
          </a:p>
          <a:p>
            <a:r>
              <a:rPr lang="es-ES_tradnl" sz="1200" dirty="0">
                <a:solidFill>
                  <a:schemeClr val="tx1"/>
                </a:solidFill>
                <a:latin typeface="Arial" panose="020B0604020202020204" pitchFamily="34" charset="0"/>
                <a:cs typeface="Arial" panose="020B0604020202020204" pitchFamily="34" charset="0"/>
              </a:rPr>
              <a:t>Ubicación:</a:t>
            </a:r>
          </a:p>
          <a:p>
            <a:r>
              <a:rPr lang="es-ES_tradnl" sz="1200" dirty="0">
                <a:solidFill>
                  <a:schemeClr val="tx1"/>
                </a:solidFill>
                <a:latin typeface="Arial" panose="020B0604020202020204" pitchFamily="34" charset="0"/>
                <a:cs typeface="Arial" panose="020B0604020202020204" pitchFamily="34" charset="0"/>
              </a:rPr>
              <a:t>Punto focal: </a:t>
            </a:r>
          </a:p>
          <a:p>
            <a:r>
              <a:rPr lang="es-ES_tradnl" sz="1200" dirty="0">
                <a:solidFill>
                  <a:schemeClr val="tx1"/>
                </a:solidFill>
                <a:latin typeface="Arial" panose="020B0604020202020204" pitchFamily="34" charset="0"/>
                <a:cs typeface="Arial" panose="020B0604020202020204" pitchFamily="34" charset="0"/>
              </a:rPr>
              <a:t>Datos de contacto: </a:t>
            </a:r>
          </a:p>
          <a:p>
            <a:r>
              <a:rPr lang="es-ES_tradnl" sz="1200" dirty="0">
                <a:solidFill>
                  <a:schemeClr val="tx1"/>
                </a:solidFill>
                <a:latin typeface="Arial" panose="020B0604020202020204" pitchFamily="34" charset="0"/>
                <a:cs typeface="Arial" panose="020B0604020202020204" pitchFamily="34" charset="0"/>
              </a:rPr>
              <a:t>Copiar correos a: </a:t>
            </a:r>
          </a:p>
          <a:p>
            <a:r>
              <a:rPr lang="es-ES_tradnl" sz="1200" dirty="0">
                <a:solidFill>
                  <a:schemeClr val="tx1"/>
                </a:solidFill>
                <a:latin typeface="Arial" panose="020B0604020202020204" pitchFamily="34" charset="0"/>
                <a:cs typeface="Arial" panose="020B0604020202020204" pitchFamily="34" charset="0"/>
              </a:rPr>
              <a:t>Servicio: </a:t>
            </a:r>
          </a:p>
          <a:p>
            <a:r>
              <a:rPr lang="es-ES_tradnl" sz="1200" dirty="0">
                <a:solidFill>
                  <a:schemeClr val="tx1"/>
                </a:solidFill>
                <a:latin typeface="Arial" panose="020B0604020202020204" pitchFamily="34" charset="0"/>
                <a:cs typeface="Arial" panose="020B0604020202020204" pitchFamily="34" charset="0"/>
              </a:rPr>
              <a:t>Horario y días de apertura: </a:t>
            </a:r>
          </a:p>
          <a:p>
            <a:r>
              <a:rPr lang="es-ES_tradnl" sz="1200" dirty="0">
                <a:solidFill>
                  <a:schemeClr val="tx1"/>
                </a:solidFill>
                <a:latin typeface="Arial" panose="020B0604020202020204" pitchFamily="34" charset="0"/>
                <a:cs typeface="Arial" panose="020B0604020202020204" pitchFamily="34" charset="0"/>
              </a:rPr>
              <a:t>Criterios de admisión:</a:t>
            </a:r>
          </a:p>
        </p:txBody>
      </p:sp>
      <p:grpSp>
        <p:nvGrpSpPr>
          <p:cNvPr id="5" name="Group 4">
            <a:extLst>
              <a:ext uri="{FF2B5EF4-FFF2-40B4-BE49-F238E27FC236}">
                <a16:creationId xmlns:a16="http://schemas.microsoft.com/office/drawing/2014/main" id="{0148749D-BABB-2ED0-2577-78A11F0A954E}"/>
              </a:ext>
            </a:extLst>
          </p:cNvPr>
          <p:cNvGrpSpPr/>
          <p:nvPr/>
        </p:nvGrpSpPr>
        <p:grpSpPr>
          <a:xfrm>
            <a:off x="4546031" y="2377523"/>
            <a:ext cx="700995" cy="1604012"/>
            <a:chOff x="977293" y="3695319"/>
            <a:chExt cx="906153" cy="2073454"/>
          </a:xfrm>
        </p:grpSpPr>
        <p:sp>
          <p:nvSpPr>
            <p:cNvPr id="6" name="Google Shape;315;p4">
              <a:extLst>
                <a:ext uri="{FF2B5EF4-FFF2-40B4-BE49-F238E27FC236}">
                  <a16:creationId xmlns:a16="http://schemas.microsoft.com/office/drawing/2014/main" id="{58DEF19C-22EE-C865-1443-1A8AFDA674F6}"/>
                </a:ext>
              </a:extLst>
            </p:cNvPr>
            <p:cNvSpPr/>
            <p:nvPr/>
          </p:nvSpPr>
          <p:spPr>
            <a:xfrm>
              <a:off x="977293" y="3695319"/>
              <a:ext cx="906153" cy="929710"/>
            </a:xfrm>
            <a:prstGeom prst="ellipse">
              <a:avLst/>
            </a:prstGeom>
            <a:solidFill>
              <a:schemeClr val="accent3">
                <a:lumMod val="5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sp>
          <p:nvSpPr>
            <p:cNvPr id="7" name="Google Shape;317;p4">
              <a:extLst>
                <a:ext uri="{FF2B5EF4-FFF2-40B4-BE49-F238E27FC236}">
                  <a16:creationId xmlns:a16="http://schemas.microsoft.com/office/drawing/2014/main" id="{E5D4D0BF-8843-681B-AE64-4383DF4B37B4}"/>
                </a:ext>
              </a:extLst>
            </p:cNvPr>
            <p:cNvSpPr/>
            <p:nvPr/>
          </p:nvSpPr>
          <p:spPr>
            <a:xfrm>
              <a:off x="977293" y="4806822"/>
              <a:ext cx="857164" cy="961951"/>
            </a:xfrm>
            <a:prstGeom prst="round2SameRect">
              <a:avLst>
                <a:gd name="adj1" fmla="val 50000"/>
                <a:gd name="adj2" fmla="val 0"/>
              </a:avLst>
            </a:prstGeom>
            <a:solidFill>
              <a:schemeClr val="accent3">
                <a:lumMod val="5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Calibri"/>
                <a:ea typeface="Calibri"/>
                <a:cs typeface="Calibri"/>
                <a:sym typeface="Calibri"/>
              </a:endParaRPr>
            </a:p>
          </p:txBody>
        </p:sp>
      </p:grpSp>
      <p:sp>
        <p:nvSpPr>
          <p:cNvPr id="8" name="Rectangle: Rounded Corners 7">
            <a:extLst>
              <a:ext uri="{FF2B5EF4-FFF2-40B4-BE49-F238E27FC236}">
                <a16:creationId xmlns:a16="http://schemas.microsoft.com/office/drawing/2014/main" id="{6AC5576B-6CB3-9E3B-5C8F-F6E860843E0B}"/>
              </a:ext>
            </a:extLst>
          </p:cNvPr>
          <p:cNvSpPr/>
          <p:nvPr/>
        </p:nvSpPr>
        <p:spPr>
          <a:xfrm>
            <a:off x="1208315" y="3797504"/>
            <a:ext cx="2534370" cy="2248131"/>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200" b="1" dirty="0">
                <a:solidFill>
                  <a:schemeClr val="tx1"/>
                </a:solidFill>
                <a:latin typeface="Arial" panose="020B0604020202020204" pitchFamily="34" charset="0"/>
                <a:cs typeface="Arial" panose="020B0604020202020204" pitchFamily="34" charset="0"/>
              </a:rPr>
              <a:t>ADMINISTRACIÓN DE CAMPAMENTOS Y/O REFUGIOS</a:t>
            </a:r>
          </a:p>
          <a:p>
            <a:r>
              <a:rPr lang="es-ES_tradnl" sz="1200" dirty="0">
                <a:solidFill>
                  <a:schemeClr val="tx1"/>
                </a:solidFill>
                <a:latin typeface="Arial" panose="020B0604020202020204" pitchFamily="34" charset="0"/>
                <a:cs typeface="Arial" panose="020B0604020202020204" pitchFamily="34" charset="0"/>
              </a:rPr>
              <a:t>Nombre de la Agencia y/o centro: </a:t>
            </a:r>
          </a:p>
          <a:p>
            <a:r>
              <a:rPr lang="es-ES_tradnl" sz="1200" dirty="0">
                <a:solidFill>
                  <a:schemeClr val="tx1"/>
                </a:solidFill>
                <a:latin typeface="Arial" panose="020B0604020202020204" pitchFamily="34" charset="0"/>
                <a:cs typeface="Arial" panose="020B0604020202020204" pitchFamily="34" charset="0"/>
              </a:rPr>
              <a:t>Ubicación:</a:t>
            </a:r>
          </a:p>
          <a:p>
            <a:r>
              <a:rPr lang="es-ES_tradnl" sz="1200" dirty="0">
                <a:solidFill>
                  <a:schemeClr val="tx1"/>
                </a:solidFill>
                <a:latin typeface="Arial" panose="020B0604020202020204" pitchFamily="34" charset="0"/>
                <a:cs typeface="Arial" panose="020B0604020202020204" pitchFamily="34" charset="0"/>
              </a:rPr>
              <a:t>Punto focal: </a:t>
            </a:r>
          </a:p>
          <a:p>
            <a:r>
              <a:rPr lang="es-ES_tradnl" sz="1200" dirty="0">
                <a:solidFill>
                  <a:schemeClr val="tx1"/>
                </a:solidFill>
                <a:latin typeface="Arial" panose="020B0604020202020204" pitchFamily="34" charset="0"/>
                <a:cs typeface="Arial" panose="020B0604020202020204" pitchFamily="34" charset="0"/>
              </a:rPr>
              <a:t>Datos de contacto: </a:t>
            </a:r>
          </a:p>
          <a:p>
            <a:r>
              <a:rPr lang="es-ES_tradnl" sz="1200" dirty="0">
                <a:solidFill>
                  <a:schemeClr val="tx1"/>
                </a:solidFill>
                <a:latin typeface="Arial" panose="020B0604020202020204" pitchFamily="34" charset="0"/>
                <a:cs typeface="Arial" panose="020B0604020202020204" pitchFamily="34" charset="0"/>
              </a:rPr>
              <a:t>Copiar correos a: </a:t>
            </a:r>
          </a:p>
          <a:p>
            <a:r>
              <a:rPr lang="es-ES_tradnl" sz="1200" dirty="0">
                <a:solidFill>
                  <a:schemeClr val="tx1"/>
                </a:solidFill>
                <a:latin typeface="Arial" panose="020B0604020202020204" pitchFamily="34" charset="0"/>
                <a:cs typeface="Arial" panose="020B0604020202020204" pitchFamily="34" charset="0"/>
              </a:rPr>
              <a:t>Servicio: </a:t>
            </a:r>
          </a:p>
          <a:p>
            <a:r>
              <a:rPr lang="es-ES_tradnl" sz="1200" dirty="0">
                <a:solidFill>
                  <a:schemeClr val="tx1"/>
                </a:solidFill>
                <a:latin typeface="Arial" panose="020B0604020202020204" pitchFamily="34" charset="0"/>
                <a:cs typeface="Arial" panose="020B0604020202020204" pitchFamily="34" charset="0"/>
              </a:rPr>
              <a:t>Horario y días de atención: </a:t>
            </a:r>
          </a:p>
          <a:p>
            <a:r>
              <a:rPr lang="es-ES_tradnl" sz="1200" dirty="0">
                <a:solidFill>
                  <a:schemeClr val="tx1"/>
                </a:solidFill>
                <a:latin typeface="Arial" panose="020B0604020202020204" pitchFamily="34" charset="0"/>
                <a:cs typeface="Arial" panose="020B0604020202020204" pitchFamily="34" charset="0"/>
              </a:rPr>
              <a:t>Criterios de admisión:</a:t>
            </a:r>
          </a:p>
        </p:txBody>
      </p:sp>
      <p:sp>
        <p:nvSpPr>
          <p:cNvPr id="9" name="Rectangle: Rounded Corners 8">
            <a:extLst>
              <a:ext uri="{FF2B5EF4-FFF2-40B4-BE49-F238E27FC236}">
                <a16:creationId xmlns:a16="http://schemas.microsoft.com/office/drawing/2014/main" id="{13B37BA1-599E-02E3-AD7D-676ACFDC4624}"/>
              </a:ext>
            </a:extLst>
          </p:cNvPr>
          <p:cNvSpPr/>
          <p:nvPr/>
        </p:nvSpPr>
        <p:spPr>
          <a:xfrm>
            <a:off x="5878245" y="1378525"/>
            <a:ext cx="2202175" cy="2050475"/>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chemeClr val="tx1"/>
                </a:solidFill>
                <a:latin typeface="Arial" panose="020B0604020202020204" pitchFamily="34" charset="0"/>
                <a:cs typeface="Arial" panose="020B0604020202020204" pitchFamily="34" charset="0"/>
              </a:rPr>
              <a:t>SALUD</a:t>
            </a:r>
            <a:endParaRPr lang="es-ES_tradnl" sz="1200" b="1" dirty="0">
              <a:solidFill>
                <a:schemeClr val="tx1"/>
              </a:solidFill>
              <a:latin typeface="Arial" panose="020B0604020202020204" pitchFamily="34" charset="0"/>
              <a:cs typeface="Arial" panose="020B0604020202020204" pitchFamily="34" charset="0"/>
            </a:endParaRPr>
          </a:p>
          <a:p>
            <a:r>
              <a:rPr lang="es-ES_tradnl" sz="1200" dirty="0">
                <a:solidFill>
                  <a:schemeClr val="tx1"/>
                </a:solidFill>
                <a:latin typeface="Arial" panose="020B0604020202020204" pitchFamily="34" charset="0"/>
                <a:cs typeface="Arial" panose="020B0604020202020204" pitchFamily="34" charset="0"/>
              </a:rPr>
              <a:t>Nombre de la organización y/o centro: </a:t>
            </a:r>
          </a:p>
          <a:p>
            <a:r>
              <a:rPr lang="es-ES_tradnl" sz="1200" dirty="0">
                <a:solidFill>
                  <a:schemeClr val="tx1"/>
                </a:solidFill>
                <a:latin typeface="Arial" panose="020B0604020202020204" pitchFamily="34" charset="0"/>
                <a:cs typeface="Arial" panose="020B0604020202020204" pitchFamily="34" charset="0"/>
              </a:rPr>
              <a:t>Ubicación:</a:t>
            </a:r>
          </a:p>
          <a:p>
            <a:r>
              <a:rPr lang="es-ES_tradnl" sz="1200" dirty="0">
                <a:solidFill>
                  <a:schemeClr val="tx1"/>
                </a:solidFill>
                <a:latin typeface="Arial" panose="020B0604020202020204" pitchFamily="34" charset="0"/>
                <a:cs typeface="Arial" panose="020B0604020202020204" pitchFamily="34" charset="0"/>
              </a:rPr>
              <a:t>Punto focal: </a:t>
            </a:r>
          </a:p>
          <a:p>
            <a:r>
              <a:rPr lang="es-ES_tradnl" sz="1200" dirty="0">
                <a:solidFill>
                  <a:schemeClr val="tx1"/>
                </a:solidFill>
                <a:latin typeface="Arial" panose="020B0604020202020204" pitchFamily="34" charset="0"/>
                <a:cs typeface="Arial" panose="020B0604020202020204" pitchFamily="34" charset="0"/>
              </a:rPr>
              <a:t>Datos de contacto: </a:t>
            </a:r>
          </a:p>
          <a:p>
            <a:r>
              <a:rPr lang="es-ES_tradnl" sz="1200" dirty="0">
                <a:solidFill>
                  <a:schemeClr val="tx1"/>
                </a:solidFill>
                <a:latin typeface="Arial" panose="020B0604020202020204" pitchFamily="34" charset="0"/>
                <a:cs typeface="Arial" panose="020B0604020202020204" pitchFamily="34" charset="0"/>
              </a:rPr>
              <a:t>Copiar correos a: </a:t>
            </a:r>
          </a:p>
          <a:p>
            <a:r>
              <a:rPr lang="es-ES_tradnl" sz="1200" dirty="0">
                <a:solidFill>
                  <a:schemeClr val="tx1"/>
                </a:solidFill>
                <a:latin typeface="Arial" panose="020B0604020202020204" pitchFamily="34" charset="0"/>
                <a:cs typeface="Arial" panose="020B0604020202020204" pitchFamily="34" charset="0"/>
              </a:rPr>
              <a:t>Servicio: </a:t>
            </a:r>
          </a:p>
          <a:p>
            <a:r>
              <a:rPr lang="es-ES_tradnl" sz="1200" dirty="0">
                <a:solidFill>
                  <a:schemeClr val="tx1"/>
                </a:solidFill>
                <a:latin typeface="Arial" panose="020B0604020202020204" pitchFamily="34" charset="0"/>
                <a:cs typeface="Arial" panose="020B0604020202020204" pitchFamily="34" charset="0"/>
              </a:rPr>
              <a:t>Horario y días de atención: </a:t>
            </a:r>
          </a:p>
          <a:p>
            <a:r>
              <a:rPr lang="es-ES_tradnl" sz="1200" dirty="0">
                <a:solidFill>
                  <a:schemeClr val="tx1"/>
                </a:solidFill>
                <a:latin typeface="Arial" panose="020B0604020202020204" pitchFamily="34" charset="0"/>
                <a:cs typeface="Arial" panose="020B0604020202020204" pitchFamily="34" charset="0"/>
              </a:rPr>
              <a:t>Criterios de admisión:</a:t>
            </a:r>
          </a:p>
        </p:txBody>
      </p:sp>
      <p:sp>
        <p:nvSpPr>
          <p:cNvPr id="10" name="Rectangle: Rounded Corners 9">
            <a:extLst>
              <a:ext uri="{FF2B5EF4-FFF2-40B4-BE49-F238E27FC236}">
                <a16:creationId xmlns:a16="http://schemas.microsoft.com/office/drawing/2014/main" id="{425AFE44-5B4A-A7E6-2770-B7865A811CDB}"/>
              </a:ext>
            </a:extLst>
          </p:cNvPr>
          <p:cNvSpPr/>
          <p:nvPr/>
        </p:nvSpPr>
        <p:spPr>
          <a:xfrm>
            <a:off x="4994912" y="4301988"/>
            <a:ext cx="2369274" cy="2050475"/>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chemeClr val="tx1"/>
                </a:solidFill>
                <a:latin typeface="Arial" panose="020B0604020202020204" pitchFamily="34" charset="0"/>
                <a:cs typeface="Arial" panose="020B0604020202020204" pitchFamily="34" charset="0"/>
              </a:rPr>
              <a:t>Violencia de género</a:t>
            </a:r>
            <a:endParaRPr lang="es-ES_tradnl" sz="1200" b="1" dirty="0">
              <a:solidFill>
                <a:schemeClr val="tx1"/>
              </a:solidFill>
              <a:latin typeface="Arial" panose="020B0604020202020204" pitchFamily="34" charset="0"/>
              <a:cs typeface="Arial" panose="020B0604020202020204" pitchFamily="34" charset="0"/>
            </a:endParaRPr>
          </a:p>
          <a:p>
            <a:r>
              <a:rPr lang="es-ES_tradnl" sz="1200" dirty="0">
                <a:solidFill>
                  <a:schemeClr val="tx1"/>
                </a:solidFill>
                <a:latin typeface="Arial" panose="020B0604020202020204" pitchFamily="34" charset="0"/>
                <a:cs typeface="Arial" panose="020B0604020202020204" pitchFamily="34" charset="0"/>
              </a:rPr>
              <a:t>Nombre de la organización y/o centro: </a:t>
            </a:r>
          </a:p>
          <a:p>
            <a:r>
              <a:rPr lang="es-ES_tradnl" sz="1200" dirty="0">
                <a:solidFill>
                  <a:schemeClr val="tx1"/>
                </a:solidFill>
                <a:latin typeface="Arial" panose="020B0604020202020204" pitchFamily="34" charset="0"/>
                <a:cs typeface="Arial" panose="020B0604020202020204" pitchFamily="34" charset="0"/>
              </a:rPr>
              <a:t>Ubicación:</a:t>
            </a:r>
          </a:p>
          <a:p>
            <a:r>
              <a:rPr lang="es-ES_tradnl" sz="1200" dirty="0">
                <a:solidFill>
                  <a:schemeClr val="tx1"/>
                </a:solidFill>
                <a:latin typeface="Arial" panose="020B0604020202020204" pitchFamily="34" charset="0"/>
                <a:cs typeface="Arial" panose="020B0604020202020204" pitchFamily="34" charset="0"/>
              </a:rPr>
              <a:t>Punto focal: </a:t>
            </a:r>
          </a:p>
          <a:p>
            <a:r>
              <a:rPr lang="es-ES_tradnl" sz="1200" dirty="0">
                <a:solidFill>
                  <a:schemeClr val="tx1"/>
                </a:solidFill>
                <a:latin typeface="Arial" panose="020B0604020202020204" pitchFamily="34" charset="0"/>
                <a:cs typeface="Arial" panose="020B0604020202020204" pitchFamily="34" charset="0"/>
              </a:rPr>
              <a:t>Datos de contacto: </a:t>
            </a:r>
          </a:p>
          <a:p>
            <a:r>
              <a:rPr lang="es-ES_tradnl" sz="1200" dirty="0">
                <a:solidFill>
                  <a:schemeClr val="tx1"/>
                </a:solidFill>
                <a:latin typeface="Arial" panose="020B0604020202020204" pitchFamily="34" charset="0"/>
                <a:cs typeface="Arial" panose="020B0604020202020204" pitchFamily="34" charset="0"/>
              </a:rPr>
              <a:t>Copiar correos a: </a:t>
            </a:r>
          </a:p>
          <a:p>
            <a:r>
              <a:rPr lang="es-ES_tradnl" sz="1200" dirty="0">
                <a:solidFill>
                  <a:schemeClr val="tx1"/>
                </a:solidFill>
                <a:latin typeface="Arial" panose="020B0604020202020204" pitchFamily="34" charset="0"/>
                <a:cs typeface="Arial" panose="020B0604020202020204" pitchFamily="34" charset="0"/>
              </a:rPr>
              <a:t>Servicio: </a:t>
            </a:r>
          </a:p>
          <a:p>
            <a:r>
              <a:rPr lang="es-ES_tradnl" sz="1200" dirty="0">
                <a:solidFill>
                  <a:schemeClr val="tx1"/>
                </a:solidFill>
                <a:latin typeface="Arial" panose="020B0604020202020204" pitchFamily="34" charset="0"/>
                <a:cs typeface="Arial" panose="020B0604020202020204" pitchFamily="34" charset="0"/>
              </a:rPr>
              <a:t>Horario y días de atención: </a:t>
            </a:r>
          </a:p>
          <a:p>
            <a:r>
              <a:rPr lang="es-ES_tradnl" sz="1200" dirty="0">
                <a:solidFill>
                  <a:schemeClr val="tx1"/>
                </a:solidFill>
                <a:latin typeface="Arial" panose="020B0604020202020204" pitchFamily="34" charset="0"/>
                <a:cs typeface="Arial" panose="020B0604020202020204" pitchFamily="34" charset="0"/>
              </a:rPr>
              <a:t>Criterios de admisión:</a:t>
            </a:r>
          </a:p>
        </p:txBody>
      </p:sp>
      <p:sp>
        <p:nvSpPr>
          <p:cNvPr id="21" name="Rectangle: Rounded Corners 20">
            <a:extLst>
              <a:ext uri="{FF2B5EF4-FFF2-40B4-BE49-F238E27FC236}">
                <a16:creationId xmlns:a16="http://schemas.microsoft.com/office/drawing/2014/main" id="{A9525557-3FAE-D1C1-60BD-FD5B010DE32C}"/>
              </a:ext>
            </a:extLst>
          </p:cNvPr>
          <p:cNvSpPr/>
          <p:nvPr/>
        </p:nvSpPr>
        <p:spPr>
          <a:xfrm>
            <a:off x="9550403" y="1577068"/>
            <a:ext cx="2202175" cy="2050475"/>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chemeClr val="tx1"/>
                </a:solidFill>
                <a:latin typeface="Arial" panose="020B0604020202020204" pitchFamily="34" charset="0"/>
                <a:cs typeface="Arial" panose="020B0604020202020204" pitchFamily="34" charset="0"/>
              </a:rPr>
              <a:t>CUIDADOS ALTERNATIVOS</a:t>
            </a:r>
            <a:endParaRPr lang="es-ES_tradnl" sz="1200" b="1" dirty="0">
              <a:solidFill>
                <a:schemeClr val="tx1"/>
              </a:solidFill>
              <a:latin typeface="Arial" panose="020B0604020202020204" pitchFamily="34" charset="0"/>
              <a:cs typeface="Arial" panose="020B0604020202020204" pitchFamily="34" charset="0"/>
            </a:endParaRPr>
          </a:p>
          <a:p>
            <a:r>
              <a:rPr lang="es-ES_tradnl" sz="1200" dirty="0">
                <a:solidFill>
                  <a:schemeClr val="tx1"/>
                </a:solidFill>
                <a:latin typeface="Arial" panose="020B0604020202020204" pitchFamily="34" charset="0"/>
                <a:cs typeface="Arial" panose="020B0604020202020204" pitchFamily="34" charset="0"/>
              </a:rPr>
              <a:t>Nombre de la organización y/o centro: </a:t>
            </a:r>
          </a:p>
          <a:p>
            <a:r>
              <a:rPr lang="es-ES_tradnl" sz="1200" dirty="0">
                <a:solidFill>
                  <a:schemeClr val="tx1"/>
                </a:solidFill>
                <a:latin typeface="Arial" panose="020B0604020202020204" pitchFamily="34" charset="0"/>
                <a:cs typeface="Arial" panose="020B0604020202020204" pitchFamily="34" charset="0"/>
              </a:rPr>
              <a:t>Ubicación:</a:t>
            </a:r>
          </a:p>
          <a:p>
            <a:r>
              <a:rPr lang="es-ES_tradnl" sz="1200" dirty="0">
                <a:solidFill>
                  <a:schemeClr val="tx1"/>
                </a:solidFill>
                <a:latin typeface="Arial" panose="020B0604020202020204" pitchFamily="34" charset="0"/>
                <a:cs typeface="Arial" panose="020B0604020202020204" pitchFamily="34" charset="0"/>
              </a:rPr>
              <a:t>Punto focal: </a:t>
            </a:r>
          </a:p>
          <a:p>
            <a:r>
              <a:rPr lang="es-ES_tradnl" sz="1200" dirty="0">
                <a:solidFill>
                  <a:schemeClr val="tx1"/>
                </a:solidFill>
                <a:latin typeface="Arial" panose="020B0604020202020204" pitchFamily="34" charset="0"/>
                <a:cs typeface="Arial" panose="020B0604020202020204" pitchFamily="34" charset="0"/>
              </a:rPr>
              <a:t>Datos de contacto: </a:t>
            </a:r>
          </a:p>
          <a:p>
            <a:r>
              <a:rPr lang="es-ES_tradnl" sz="1200" dirty="0">
                <a:solidFill>
                  <a:schemeClr val="tx1"/>
                </a:solidFill>
                <a:latin typeface="Arial" panose="020B0604020202020204" pitchFamily="34" charset="0"/>
                <a:cs typeface="Arial" panose="020B0604020202020204" pitchFamily="34" charset="0"/>
              </a:rPr>
              <a:t>Copiar correos a: </a:t>
            </a:r>
          </a:p>
          <a:p>
            <a:r>
              <a:rPr lang="es-ES_tradnl" sz="1200" dirty="0">
                <a:solidFill>
                  <a:schemeClr val="tx1"/>
                </a:solidFill>
                <a:latin typeface="Arial" panose="020B0604020202020204" pitchFamily="34" charset="0"/>
                <a:cs typeface="Arial" panose="020B0604020202020204" pitchFamily="34" charset="0"/>
              </a:rPr>
              <a:t>Servicio: </a:t>
            </a:r>
          </a:p>
          <a:p>
            <a:r>
              <a:rPr lang="es-ES_tradnl" sz="1200" dirty="0">
                <a:solidFill>
                  <a:schemeClr val="tx1"/>
                </a:solidFill>
                <a:latin typeface="Arial" panose="020B0604020202020204" pitchFamily="34" charset="0"/>
                <a:cs typeface="Arial" panose="020B0604020202020204" pitchFamily="34" charset="0"/>
              </a:rPr>
              <a:t>Horario y días de atención: </a:t>
            </a:r>
          </a:p>
          <a:p>
            <a:r>
              <a:rPr lang="es-ES_tradnl" sz="1200" dirty="0">
                <a:solidFill>
                  <a:schemeClr val="tx1"/>
                </a:solidFill>
                <a:latin typeface="Arial" panose="020B0604020202020204" pitchFamily="34" charset="0"/>
                <a:cs typeface="Arial" panose="020B0604020202020204" pitchFamily="34" charset="0"/>
              </a:rPr>
              <a:t>Criterios de admisión:</a:t>
            </a:r>
          </a:p>
        </p:txBody>
      </p:sp>
      <p:sp>
        <p:nvSpPr>
          <p:cNvPr id="22" name="Rectangle: Rounded Corners 21">
            <a:extLst>
              <a:ext uri="{FF2B5EF4-FFF2-40B4-BE49-F238E27FC236}">
                <a16:creationId xmlns:a16="http://schemas.microsoft.com/office/drawing/2014/main" id="{B5C65F61-39E6-1865-1FBF-21424FB14728}"/>
              </a:ext>
            </a:extLst>
          </p:cNvPr>
          <p:cNvSpPr/>
          <p:nvPr/>
        </p:nvSpPr>
        <p:spPr>
          <a:xfrm>
            <a:off x="8347712" y="3995160"/>
            <a:ext cx="2369274" cy="2174324"/>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chemeClr val="tx1"/>
                </a:solidFill>
                <a:latin typeface="Arial" panose="020B0604020202020204" pitchFamily="34" charset="0"/>
                <a:cs typeface="Arial" panose="020B0604020202020204" pitchFamily="34" charset="0"/>
              </a:rPr>
              <a:t>ASISTENCIA JURÍDICA</a:t>
            </a:r>
            <a:endParaRPr lang="es-ES_tradnl" sz="1200" b="1" dirty="0">
              <a:solidFill>
                <a:schemeClr val="tx1"/>
              </a:solidFill>
              <a:latin typeface="Arial" panose="020B0604020202020204" pitchFamily="34" charset="0"/>
              <a:cs typeface="Arial" panose="020B0604020202020204" pitchFamily="34" charset="0"/>
            </a:endParaRPr>
          </a:p>
          <a:p>
            <a:r>
              <a:rPr lang="es-ES_tradnl" sz="1200" dirty="0">
                <a:solidFill>
                  <a:schemeClr val="tx1"/>
                </a:solidFill>
                <a:latin typeface="Arial" panose="020B0604020202020204" pitchFamily="34" charset="0"/>
                <a:cs typeface="Arial" panose="020B0604020202020204" pitchFamily="34" charset="0"/>
              </a:rPr>
              <a:t>Nombre de la organización y/o centro: </a:t>
            </a:r>
          </a:p>
          <a:p>
            <a:r>
              <a:rPr lang="es-ES_tradnl" sz="1200" dirty="0">
                <a:solidFill>
                  <a:schemeClr val="tx1"/>
                </a:solidFill>
                <a:latin typeface="Arial" panose="020B0604020202020204" pitchFamily="34" charset="0"/>
                <a:cs typeface="Arial" panose="020B0604020202020204" pitchFamily="34" charset="0"/>
              </a:rPr>
              <a:t>Ubicación:</a:t>
            </a:r>
          </a:p>
          <a:p>
            <a:r>
              <a:rPr lang="es-ES_tradnl" sz="1200" dirty="0">
                <a:solidFill>
                  <a:schemeClr val="tx1"/>
                </a:solidFill>
                <a:latin typeface="Arial" panose="020B0604020202020204" pitchFamily="34" charset="0"/>
                <a:cs typeface="Arial" panose="020B0604020202020204" pitchFamily="34" charset="0"/>
              </a:rPr>
              <a:t>Punto focal: </a:t>
            </a:r>
          </a:p>
          <a:p>
            <a:r>
              <a:rPr lang="es-ES_tradnl" sz="1200" dirty="0">
                <a:solidFill>
                  <a:schemeClr val="tx1"/>
                </a:solidFill>
                <a:latin typeface="Arial" panose="020B0604020202020204" pitchFamily="34" charset="0"/>
                <a:cs typeface="Arial" panose="020B0604020202020204" pitchFamily="34" charset="0"/>
              </a:rPr>
              <a:t>Datos de contacto: </a:t>
            </a:r>
          </a:p>
          <a:p>
            <a:r>
              <a:rPr lang="es-ES_tradnl" sz="1200" dirty="0">
                <a:solidFill>
                  <a:schemeClr val="tx1"/>
                </a:solidFill>
                <a:latin typeface="Arial" panose="020B0604020202020204" pitchFamily="34" charset="0"/>
                <a:cs typeface="Arial" panose="020B0604020202020204" pitchFamily="34" charset="0"/>
              </a:rPr>
              <a:t>Copiar correos a:</a:t>
            </a:r>
          </a:p>
          <a:p>
            <a:r>
              <a:rPr lang="es-ES_tradnl" sz="1200" dirty="0">
                <a:solidFill>
                  <a:schemeClr val="tx1"/>
                </a:solidFill>
                <a:latin typeface="Arial" panose="020B0604020202020204" pitchFamily="34" charset="0"/>
                <a:cs typeface="Arial" panose="020B0604020202020204" pitchFamily="34" charset="0"/>
              </a:rPr>
              <a:t>Servicio: </a:t>
            </a:r>
          </a:p>
          <a:p>
            <a:r>
              <a:rPr lang="es-ES_tradnl" sz="1200" dirty="0">
                <a:solidFill>
                  <a:schemeClr val="tx1"/>
                </a:solidFill>
                <a:latin typeface="Arial" panose="020B0604020202020204" pitchFamily="34" charset="0"/>
                <a:cs typeface="Arial" panose="020B0604020202020204" pitchFamily="34" charset="0"/>
              </a:rPr>
              <a:t>Horario y días de atención: </a:t>
            </a:r>
          </a:p>
          <a:p>
            <a:r>
              <a:rPr lang="es-ES_tradnl" sz="1200" dirty="0">
                <a:solidFill>
                  <a:schemeClr val="tx1"/>
                </a:solidFill>
                <a:latin typeface="Arial" panose="020B0604020202020204" pitchFamily="34" charset="0"/>
                <a:cs typeface="Arial" panose="020B0604020202020204" pitchFamily="34" charset="0"/>
              </a:rPr>
              <a:t>Criterios de admisión:</a:t>
            </a:r>
          </a:p>
        </p:txBody>
      </p:sp>
      <p:sp>
        <p:nvSpPr>
          <p:cNvPr id="23" name="Freeform: Shape 22">
            <a:extLst>
              <a:ext uri="{FF2B5EF4-FFF2-40B4-BE49-F238E27FC236}">
                <a16:creationId xmlns:a16="http://schemas.microsoft.com/office/drawing/2014/main" id="{2ACCB061-E269-2CFF-1F19-912565FA7EA2}"/>
              </a:ext>
            </a:extLst>
          </p:cNvPr>
          <p:cNvSpPr/>
          <p:nvPr/>
        </p:nvSpPr>
        <p:spPr>
          <a:xfrm>
            <a:off x="2778369" y="2051538"/>
            <a:ext cx="1946031" cy="1500554"/>
          </a:xfrm>
          <a:custGeom>
            <a:avLst/>
            <a:gdLst>
              <a:gd name="connsiteX0" fmla="*/ 1946031 w 1946031"/>
              <a:gd name="connsiteY0" fmla="*/ 1500554 h 1500554"/>
              <a:gd name="connsiteX1" fmla="*/ 1418493 w 1946031"/>
              <a:gd name="connsiteY1" fmla="*/ 890954 h 1500554"/>
              <a:gd name="connsiteX2" fmla="*/ 726831 w 1946031"/>
              <a:gd name="connsiteY2" fmla="*/ 269631 h 1500554"/>
              <a:gd name="connsiteX3" fmla="*/ 0 w 1946031"/>
              <a:gd name="connsiteY3" fmla="*/ 0 h 1500554"/>
            </a:gdLst>
            <a:ahLst/>
            <a:cxnLst>
              <a:cxn ang="0">
                <a:pos x="connsiteX0" y="connsiteY0"/>
              </a:cxn>
              <a:cxn ang="0">
                <a:pos x="connsiteX1" y="connsiteY1"/>
              </a:cxn>
              <a:cxn ang="0">
                <a:pos x="connsiteX2" y="connsiteY2"/>
              </a:cxn>
              <a:cxn ang="0">
                <a:pos x="connsiteX3" y="connsiteY3"/>
              </a:cxn>
            </a:cxnLst>
            <a:rect l="l" t="t" r="r" b="b"/>
            <a:pathLst>
              <a:path w="1946031" h="1500554">
                <a:moveTo>
                  <a:pt x="1946031" y="1500554"/>
                </a:moveTo>
                <a:cubicBezTo>
                  <a:pt x="1783862" y="1298331"/>
                  <a:pt x="1621693" y="1096108"/>
                  <a:pt x="1418493" y="890954"/>
                </a:cubicBezTo>
                <a:cubicBezTo>
                  <a:pt x="1215293" y="685800"/>
                  <a:pt x="963246" y="418123"/>
                  <a:pt x="726831" y="269631"/>
                </a:cubicBezTo>
                <a:cubicBezTo>
                  <a:pt x="490416" y="121139"/>
                  <a:pt x="245208" y="60569"/>
                  <a:pt x="0" y="0"/>
                </a:cubicBezTo>
              </a:path>
            </a:pathLst>
          </a:custGeom>
          <a:noFill/>
          <a:ln w="57150">
            <a:solidFill>
              <a:schemeClr val="accent3">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 name="Freeform: Shape 24">
            <a:extLst>
              <a:ext uri="{FF2B5EF4-FFF2-40B4-BE49-F238E27FC236}">
                <a16:creationId xmlns:a16="http://schemas.microsoft.com/office/drawing/2014/main" id="{E69B8935-356A-3CED-D9E6-60F870FE3A9D}"/>
              </a:ext>
            </a:extLst>
          </p:cNvPr>
          <p:cNvSpPr/>
          <p:nvPr/>
        </p:nvSpPr>
        <p:spPr>
          <a:xfrm>
            <a:off x="3790457" y="3821723"/>
            <a:ext cx="1156681" cy="629165"/>
          </a:xfrm>
          <a:custGeom>
            <a:avLst/>
            <a:gdLst>
              <a:gd name="connsiteX0" fmla="*/ 0 w 996461"/>
              <a:gd name="connsiteY0" fmla="*/ 539262 h 629165"/>
              <a:gd name="connsiteX1" fmla="*/ 527538 w 996461"/>
              <a:gd name="connsiteY1" fmla="*/ 586154 h 629165"/>
              <a:gd name="connsiteX2" fmla="*/ 996461 w 996461"/>
              <a:gd name="connsiteY2" fmla="*/ 0 h 629165"/>
            </a:gdLst>
            <a:ahLst/>
            <a:cxnLst>
              <a:cxn ang="0">
                <a:pos x="connsiteX0" y="connsiteY0"/>
              </a:cxn>
              <a:cxn ang="0">
                <a:pos x="connsiteX1" y="connsiteY1"/>
              </a:cxn>
              <a:cxn ang="0">
                <a:pos x="connsiteX2" y="connsiteY2"/>
              </a:cxn>
            </a:cxnLst>
            <a:rect l="l" t="t" r="r" b="b"/>
            <a:pathLst>
              <a:path w="996461" h="629165">
                <a:moveTo>
                  <a:pt x="0" y="539262"/>
                </a:moveTo>
                <a:cubicBezTo>
                  <a:pt x="180730" y="607646"/>
                  <a:pt x="361461" y="676031"/>
                  <a:pt x="527538" y="586154"/>
                </a:cubicBezTo>
                <a:cubicBezTo>
                  <a:pt x="693615" y="496277"/>
                  <a:pt x="845038" y="248138"/>
                  <a:pt x="996461" y="0"/>
                </a:cubicBezTo>
              </a:path>
            </a:pathLst>
          </a:custGeom>
          <a:noFill/>
          <a:ln w="57150">
            <a:solidFill>
              <a:schemeClr val="accent3">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6" name="Freeform: Shape 25">
            <a:extLst>
              <a:ext uri="{FF2B5EF4-FFF2-40B4-BE49-F238E27FC236}">
                <a16:creationId xmlns:a16="http://schemas.microsoft.com/office/drawing/2014/main" id="{09F8BED7-46E2-411A-0F5C-C2605BE29801}"/>
              </a:ext>
            </a:extLst>
          </p:cNvPr>
          <p:cNvSpPr/>
          <p:nvPr/>
        </p:nvSpPr>
        <p:spPr>
          <a:xfrm>
            <a:off x="4970585" y="3001108"/>
            <a:ext cx="4431323" cy="1156752"/>
          </a:xfrm>
          <a:custGeom>
            <a:avLst/>
            <a:gdLst>
              <a:gd name="connsiteX0" fmla="*/ 0 w 4431323"/>
              <a:gd name="connsiteY0" fmla="*/ 832338 h 1221972"/>
              <a:gd name="connsiteX1" fmla="*/ 1019907 w 4431323"/>
              <a:gd name="connsiteY1" fmla="*/ 1219200 h 1221972"/>
              <a:gd name="connsiteX2" fmla="*/ 2063261 w 4431323"/>
              <a:gd name="connsiteY2" fmla="*/ 656492 h 1221972"/>
              <a:gd name="connsiteX3" fmla="*/ 3434861 w 4431323"/>
              <a:gd name="connsiteY3" fmla="*/ 762000 h 1221972"/>
              <a:gd name="connsiteX4" fmla="*/ 4431323 w 4431323"/>
              <a:gd name="connsiteY4" fmla="*/ 0 h 1221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1323" h="1221972">
                <a:moveTo>
                  <a:pt x="0" y="832338"/>
                </a:moveTo>
                <a:cubicBezTo>
                  <a:pt x="338015" y="1040423"/>
                  <a:pt x="676030" y="1248508"/>
                  <a:pt x="1019907" y="1219200"/>
                </a:cubicBezTo>
                <a:cubicBezTo>
                  <a:pt x="1363784" y="1189892"/>
                  <a:pt x="1660769" y="732692"/>
                  <a:pt x="2063261" y="656492"/>
                </a:cubicBezTo>
                <a:cubicBezTo>
                  <a:pt x="2465753" y="580292"/>
                  <a:pt x="3040184" y="871415"/>
                  <a:pt x="3434861" y="762000"/>
                </a:cubicBezTo>
                <a:cubicBezTo>
                  <a:pt x="3829538" y="652585"/>
                  <a:pt x="4130430" y="326292"/>
                  <a:pt x="4431323" y="0"/>
                </a:cubicBezTo>
              </a:path>
            </a:pathLst>
          </a:custGeom>
          <a:noFill/>
          <a:ln w="57150">
            <a:solidFill>
              <a:schemeClr val="accent3">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7" name="Freeform: Shape 26">
            <a:extLst>
              <a:ext uri="{FF2B5EF4-FFF2-40B4-BE49-F238E27FC236}">
                <a16:creationId xmlns:a16="http://schemas.microsoft.com/office/drawing/2014/main" id="{7381926C-B804-16E9-4B08-0CB6DB1A89B5}"/>
              </a:ext>
            </a:extLst>
          </p:cNvPr>
          <p:cNvSpPr/>
          <p:nvPr/>
        </p:nvSpPr>
        <p:spPr>
          <a:xfrm flipH="1">
            <a:off x="5928873" y="3251000"/>
            <a:ext cx="434097" cy="744160"/>
          </a:xfrm>
          <a:custGeom>
            <a:avLst/>
            <a:gdLst>
              <a:gd name="connsiteX0" fmla="*/ 0 w 228132"/>
              <a:gd name="connsiteY0" fmla="*/ 422031 h 422031"/>
              <a:gd name="connsiteX1" fmla="*/ 199292 w 228132"/>
              <a:gd name="connsiteY1" fmla="*/ 164123 h 422031"/>
              <a:gd name="connsiteX2" fmla="*/ 222739 w 228132"/>
              <a:gd name="connsiteY2" fmla="*/ 0 h 422031"/>
            </a:gdLst>
            <a:ahLst/>
            <a:cxnLst>
              <a:cxn ang="0">
                <a:pos x="connsiteX0" y="connsiteY0"/>
              </a:cxn>
              <a:cxn ang="0">
                <a:pos x="connsiteX1" y="connsiteY1"/>
              </a:cxn>
              <a:cxn ang="0">
                <a:pos x="connsiteX2" y="connsiteY2"/>
              </a:cxn>
            </a:cxnLst>
            <a:rect l="l" t="t" r="r" b="b"/>
            <a:pathLst>
              <a:path w="228132" h="422031">
                <a:moveTo>
                  <a:pt x="0" y="422031"/>
                </a:moveTo>
                <a:cubicBezTo>
                  <a:pt x="81084" y="328246"/>
                  <a:pt x="162169" y="234461"/>
                  <a:pt x="199292" y="164123"/>
                </a:cubicBezTo>
                <a:cubicBezTo>
                  <a:pt x="236415" y="93784"/>
                  <a:pt x="229577" y="46892"/>
                  <a:pt x="222739" y="0"/>
                </a:cubicBezTo>
              </a:path>
            </a:pathLst>
          </a:custGeom>
          <a:noFill/>
          <a:ln w="57150">
            <a:solidFill>
              <a:schemeClr val="accent3">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8" name="Freeform: Shape 27">
            <a:extLst>
              <a:ext uri="{FF2B5EF4-FFF2-40B4-BE49-F238E27FC236}">
                <a16:creationId xmlns:a16="http://schemas.microsoft.com/office/drawing/2014/main" id="{818953ED-42C4-9BEF-E9F7-AC344EBDFFC2}"/>
              </a:ext>
            </a:extLst>
          </p:cNvPr>
          <p:cNvSpPr/>
          <p:nvPr/>
        </p:nvSpPr>
        <p:spPr>
          <a:xfrm>
            <a:off x="6775938" y="3739662"/>
            <a:ext cx="917730" cy="1524000"/>
          </a:xfrm>
          <a:custGeom>
            <a:avLst/>
            <a:gdLst>
              <a:gd name="connsiteX0" fmla="*/ 0 w 917730"/>
              <a:gd name="connsiteY0" fmla="*/ 0 h 1524000"/>
              <a:gd name="connsiteX1" fmla="*/ 844062 w 917730"/>
              <a:gd name="connsiteY1" fmla="*/ 351692 h 1524000"/>
              <a:gd name="connsiteX2" fmla="*/ 855785 w 917730"/>
              <a:gd name="connsiteY2" fmla="*/ 1125415 h 1524000"/>
              <a:gd name="connsiteX3" fmla="*/ 679939 w 917730"/>
              <a:gd name="connsiteY3" fmla="*/ 1524000 h 1524000"/>
            </a:gdLst>
            <a:ahLst/>
            <a:cxnLst>
              <a:cxn ang="0">
                <a:pos x="connsiteX0" y="connsiteY0"/>
              </a:cxn>
              <a:cxn ang="0">
                <a:pos x="connsiteX1" y="connsiteY1"/>
              </a:cxn>
              <a:cxn ang="0">
                <a:pos x="connsiteX2" y="connsiteY2"/>
              </a:cxn>
              <a:cxn ang="0">
                <a:pos x="connsiteX3" y="connsiteY3"/>
              </a:cxn>
            </a:cxnLst>
            <a:rect l="l" t="t" r="r" b="b"/>
            <a:pathLst>
              <a:path w="917730" h="1524000">
                <a:moveTo>
                  <a:pt x="0" y="0"/>
                </a:moveTo>
                <a:cubicBezTo>
                  <a:pt x="350715" y="82061"/>
                  <a:pt x="701431" y="164123"/>
                  <a:pt x="844062" y="351692"/>
                </a:cubicBezTo>
                <a:cubicBezTo>
                  <a:pt x="986693" y="539261"/>
                  <a:pt x="883139" y="930030"/>
                  <a:pt x="855785" y="1125415"/>
                </a:cubicBezTo>
                <a:cubicBezTo>
                  <a:pt x="828431" y="1320800"/>
                  <a:pt x="754185" y="1422400"/>
                  <a:pt x="679939" y="1524000"/>
                </a:cubicBezTo>
              </a:path>
            </a:pathLst>
          </a:custGeom>
          <a:noFill/>
          <a:ln w="57150">
            <a:solidFill>
              <a:schemeClr val="accent3">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9" name="Freeform: Shape 28">
            <a:extLst>
              <a:ext uri="{FF2B5EF4-FFF2-40B4-BE49-F238E27FC236}">
                <a16:creationId xmlns:a16="http://schemas.microsoft.com/office/drawing/2014/main" id="{05BCC0C9-22A7-B2E3-1994-50905D92F3C9}"/>
              </a:ext>
            </a:extLst>
          </p:cNvPr>
          <p:cNvSpPr/>
          <p:nvPr/>
        </p:nvSpPr>
        <p:spPr>
          <a:xfrm>
            <a:off x="8768862" y="3536742"/>
            <a:ext cx="679938" cy="444793"/>
          </a:xfrm>
          <a:custGeom>
            <a:avLst/>
            <a:gdLst>
              <a:gd name="connsiteX0" fmla="*/ 0 w 679938"/>
              <a:gd name="connsiteY0" fmla="*/ 27073 h 308427"/>
              <a:gd name="connsiteX1" fmla="*/ 339969 w 679938"/>
              <a:gd name="connsiteY1" fmla="*/ 27073 h 308427"/>
              <a:gd name="connsiteX2" fmla="*/ 679938 w 679938"/>
              <a:gd name="connsiteY2" fmla="*/ 308427 h 308427"/>
            </a:gdLst>
            <a:ahLst/>
            <a:cxnLst>
              <a:cxn ang="0">
                <a:pos x="connsiteX0" y="connsiteY0"/>
              </a:cxn>
              <a:cxn ang="0">
                <a:pos x="connsiteX1" y="connsiteY1"/>
              </a:cxn>
              <a:cxn ang="0">
                <a:pos x="connsiteX2" y="connsiteY2"/>
              </a:cxn>
            </a:cxnLst>
            <a:rect l="l" t="t" r="r" b="b"/>
            <a:pathLst>
              <a:path w="679938" h="308427">
                <a:moveTo>
                  <a:pt x="0" y="27073"/>
                </a:moveTo>
                <a:cubicBezTo>
                  <a:pt x="113323" y="3627"/>
                  <a:pt x="226646" y="-19819"/>
                  <a:pt x="339969" y="27073"/>
                </a:cubicBezTo>
                <a:cubicBezTo>
                  <a:pt x="453292" y="73965"/>
                  <a:pt x="566615" y="191196"/>
                  <a:pt x="679938" y="308427"/>
                </a:cubicBezTo>
              </a:path>
            </a:pathLst>
          </a:custGeom>
          <a:noFill/>
          <a:ln w="57150">
            <a:solidFill>
              <a:schemeClr val="accent3">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0" name="Freeform: Shape 29">
            <a:extLst>
              <a:ext uri="{FF2B5EF4-FFF2-40B4-BE49-F238E27FC236}">
                <a16:creationId xmlns:a16="http://schemas.microsoft.com/office/drawing/2014/main" id="{D2696AD4-52ED-50BE-02BE-E5D2D848F00D}"/>
              </a:ext>
            </a:extLst>
          </p:cNvPr>
          <p:cNvSpPr/>
          <p:nvPr/>
        </p:nvSpPr>
        <p:spPr>
          <a:xfrm>
            <a:off x="8120963" y="2443473"/>
            <a:ext cx="1429439" cy="444793"/>
          </a:xfrm>
          <a:custGeom>
            <a:avLst/>
            <a:gdLst>
              <a:gd name="connsiteX0" fmla="*/ 0 w 679938"/>
              <a:gd name="connsiteY0" fmla="*/ 27073 h 308427"/>
              <a:gd name="connsiteX1" fmla="*/ 339969 w 679938"/>
              <a:gd name="connsiteY1" fmla="*/ 27073 h 308427"/>
              <a:gd name="connsiteX2" fmla="*/ 679938 w 679938"/>
              <a:gd name="connsiteY2" fmla="*/ 308427 h 308427"/>
            </a:gdLst>
            <a:ahLst/>
            <a:cxnLst>
              <a:cxn ang="0">
                <a:pos x="connsiteX0" y="connsiteY0"/>
              </a:cxn>
              <a:cxn ang="0">
                <a:pos x="connsiteX1" y="connsiteY1"/>
              </a:cxn>
              <a:cxn ang="0">
                <a:pos x="connsiteX2" y="connsiteY2"/>
              </a:cxn>
            </a:cxnLst>
            <a:rect l="l" t="t" r="r" b="b"/>
            <a:pathLst>
              <a:path w="679938" h="308427">
                <a:moveTo>
                  <a:pt x="0" y="27073"/>
                </a:moveTo>
                <a:cubicBezTo>
                  <a:pt x="113323" y="3627"/>
                  <a:pt x="226646" y="-19819"/>
                  <a:pt x="339969" y="27073"/>
                </a:cubicBezTo>
                <a:cubicBezTo>
                  <a:pt x="453292" y="73965"/>
                  <a:pt x="566615" y="191196"/>
                  <a:pt x="679938" y="308427"/>
                </a:cubicBezTo>
              </a:path>
            </a:pathLst>
          </a:custGeom>
          <a:noFill/>
          <a:ln w="57150">
            <a:solidFill>
              <a:schemeClr val="accent3">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1" name="Freeform: Shape 30">
            <a:extLst>
              <a:ext uri="{FF2B5EF4-FFF2-40B4-BE49-F238E27FC236}">
                <a16:creationId xmlns:a16="http://schemas.microsoft.com/office/drawing/2014/main" id="{0C5FF8E9-1EE8-BF71-8183-31DE5C1CF692}"/>
              </a:ext>
            </a:extLst>
          </p:cNvPr>
          <p:cNvSpPr/>
          <p:nvPr/>
        </p:nvSpPr>
        <p:spPr>
          <a:xfrm rot="5400000" flipH="1">
            <a:off x="4120577" y="484229"/>
            <a:ext cx="356460" cy="3155345"/>
          </a:xfrm>
          <a:custGeom>
            <a:avLst/>
            <a:gdLst>
              <a:gd name="connsiteX0" fmla="*/ 0 w 917730"/>
              <a:gd name="connsiteY0" fmla="*/ 0 h 1524000"/>
              <a:gd name="connsiteX1" fmla="*/ 844062 w 917730"/>
              <a:gd name="connsiteY1" fmla="*/ 351692 h 1524000"/>
              <a:gd name="connsiteX2" fmla="*/ 855785 w 917730"/>
              <a:gd name="connsiteY2" fmla="*/ 1125415 h 1524000"/>
              <a:gd name="connsiteX3" fmla="*/ 679939 w 917730"/>
              <a:gd name="connsiteY3" fmla="*/ 1524000 h 1524000"/>
            </a:gdLst>
            <a:ahLst/>
            <a:cxnLst>
              <a:cxn ang="0">
                <a:pos x="connsiteX0" y="connsiteY0"/>
              </a:cxn>
              <a:cxn ang="0">
                <a:pos x="connsiteX1" y="connsiteY1"/>
              </a:cxn>
              <a:cxn ang="0">
                <a:pos x="connsiteX2" y="connsiteY2"/>
              </a:cxn>
              <a:cxn ang="0">
                <a:pos x="connsiteX3" y="connsiteY3"/>
              </a:cxn>
            </a:cxnLst>
            <a:rect l="l" t="t" r="r" b="b"/>
            <a:pathLst>
              <a:path w="917730" h="1524000">
                <a:moveTo>
                  <a:pt x="0" y="0"/>
                </a:moveTo>
                <a:cubicBezTo>
                  <a:pt x="350715" y="82061"/>
                  <a:pt x="701431" y="164123"/>
                  <a:pt x="844062" y="351692"/>
                </a:cubicBezTo>
                <a:cubicBezTo>
                  <a:pt x="986693" y="539261"/>
                  <a:pt x="883139" y="930030"/>
                  <a:pt x="855785" y="1125415"/>
                </a:cubicBezTo>
                <a:cubicBezTo>
                  <a:pt x="828431" y="1320800"/>
                  <a:pt x="754185" y="1422400"/>
                  <a:pt x="679939" y="1524000"/>
                </a:cubicBezTo>
              </a:path>
            </a:pathLst>
          </a:custGeom>
          <a:noFill/>
          <a:ln w="57150">
            <a:solidFill>
              <a:schemeClr val="accent3">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2" name="Freeform: Shape 31">
            <a:extLst>
              <a:ext uri="{FF2B5EF4-FFF2-40B4-BE49-F238E27FC236}">
                <a16:creationId xmlns:a16="http://schemas.microsoft.com/office/drawing/2014/main" id="{82976E0A-9110-41EC-8BA9-87F6E4831B7F}"/>
              </a:ext>
            </a:extLst>
          </p:cNvPr>
          <p:cNvSpPr/>
          <p:nvPr/>
        </p:nvSpPr>
        <p:spPr>
          <a:xfrm rot="2697930" flipV="1">
            <a:off x="3745007" y="4537720"/>
            <a:ext cx="1199807" cy="503131"/>
          </a:xfrm>
          <a:custGeom>
            <a:avLst/>
            <a:gdLst>
              <a:gd name="connsiteX0" fmla="*/ 0 w 679938"/>
              <a:gd name="connsiteY0" fmla="*/ 27073 h 308427"/>
              <a:gd name="connsiteX1" fmla="*/ 339969 w 679938"/>
              <a:gd name="connsiteY1" fmla="*/ 27073 h 308427"/>
              <a:gd name="connsiteX2" fmla="*/ 679938 w 679938"/>
              <a:gd name="connsiteY2" fmla="*/ 308427 h 308427"/>
            </a:gdLst>
            <a:ahLst/>
            <a:cxnLst>
              <a:cxn ang="0">
                <a:pos x="connsiteX0" y="connsiteY0"/>
              </a:cxn>
              <a:cxn ang="0">
                <a:pos x="connsiteX1" y="connsiteY1"/>
              </a:cxn>
              <a:cxn ang="0">
                <a:pos x="connsiteX2" y="connsiteY2"/>
              </a:cxn>
            </a:cxnLst>
            <a:rect l="l" t="t" r="r" b="b"/>
            <a:pathLst>
              <a:path w="679938" h="308427">
                <a:moveTo>
                  <a:pt x="0" y="27073"/>
                </a:moveTo>
                <a:cubicBezTo>
                  <a:pt x="113323" y="3627"/>
                  <a:pt x="226646" y="-19819"/>
                  <a:pt x="339969" y="27073"/>
                </a:cubicBezTo>
                <a:cubicBezTo>
                  <a:pt x="453292" y="73965"/>
                  <a:pt x="566615" y="191196"/>
                  <a:pt x="679938" y="308427"/>
                </a:cubicBezTo>
              </a:path>
            </a:pathLst>
          </a:custGeom>
          <a:noFill/>
          <a:ln w="57150">
            <a:solidFill>
              <a:schemeClr val="accent3">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Tree>
    <p:extLst>
      <p:ext uri="{BB962C8B-B14F-4D97-AF65-F5344CB8AC3E}">
        <p14:creationId xmlns:p14="http://schemas.microsoft.com/office/powerpoint/2010/main" val="42241155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77426308-FC57-4621-A22C-EE55960FBD64}"/>
              </a:ext>
            </a:extLst>
          </p:cNvPr>
          <p:cNvSpPr>
            <a:spLocks noGrp="1"/>
          </p:cNvSpPr>
          <p:nvPr>
            <p:ph type="title"/>
          </p:nvPr>
        </p:nvSpPr>
        <p:spPr/>
        <p:txBody>
          <a:bodyPr/>
          <a:lstStyle/>
          <a:p>
            <a:r>
              <a:rPr lang="es-ES_tradnl"/>
              <a:t>Puntos clave de aprendizaje</a:t>
            </a:r>
          </a:p>
        </p:txBody>
      </p:sp>
      <p:sp>
        <p:nvSpPr>
          <p:cNvPr id="57" name="TextBox 56">
            <a:extLst>
              <a:ext uri="{FF2B5EF4-FFF2-40B4-BE49-F238E27FC236}">
                <a16:creationId xmlns:a16="http://schemas.microsoft.com/office/drawing/2014/main" id="{D62B3BE0-0F5B-4153-A0BA-E16ACFF0EE66}"/>
              </a:ext>
            </a:extLst>
          </p:cNvPr>
          <p:cNvSpPr txBox="1"/>
          <p:nvPr/>
        </p:nvSpPr>
        <p:spPr>
          <a:xfrm>
            <a:off x="1189388" y="3682897"/>
            <a:ext cx="4502232" cy="1938992"/>
          </a:xfrm>
          <a:prstGeom prst="rect">
            <a:avLst/>
          </a:prstGeom>
          <a:noFill/>
        </p:spPr>
        <p:txBody>
          <a:bodyPr wrap="square" lIns="91440" tIns="45720" rIns="91440" bIns="45720" anchor="t">
            <a:spAutoFit/>
          </a:bodyPr>
          <a:lstStyle/>
          <a:p>
            <a:pPr algn="ctr"/>
            <a:r>
              <a:rPr lang="es-ES_tradnl" sz="2400">
                <a:latin typeface="Arial" panose="020B0604020202020204" pitchFamily="34" charset="0"/>
                <a:cs typeface="Arial" panose="020B0604020202020204" pitchFamily="34" charset="0"/>
              </a:rPr>
              <a:t>Los/as asistentes sociales deben conocer los tipos de servicios disponibles y cómo ayudar a las personas a acceder a ellos</a:t>
            </a:r>
          </a:p>
        </p:txBody>
      </p:sp>
      <p:sp>
        <p:nvSpPr>
          <p:cNvPr id="59" name="TextBox 58">
            <a:extLst>
              <a:ext uri="{FF2B5EF4-FFF2-40B4-BE49-F238E27FC236}">
                <a16:creationId xmlns:a16="http://schemas.microsoft.com/office/drawing/2014/main" id="{71865365-E0D2-4F1C-94B2-26F808C53A89}"/>
              </a:ext>
            </a:extLst>
          </p:cNvPr>
          <p:cNvSpPr txBox="1"/>
          <p:nvPr/>
        </p:nvSpPr>
        <p:spPr>
          <a:xfrm>
            <a:off x="6721885" y="3682897"/>
            <a:ext cx="4059222" cy="1938992"/>
          </a:xfrm>
          <a:prstGeom prst="rect">
            <a:avLst/>
          </a:prstGeom>
          <a:noFill/>
        </p:spPr>
        <p:txBody>
          <a:bodyPr wrap="square">
            <a:spAutoFit/>
          </a:bodyPr>
          <a:lstStyle/>
          <a:p>
            <a:pPr algn="ctr"/>
            <a:r>
              <a:rPr lang="es-ES_tradnl" sz="2400">
                <a:latin typeface="Arial" panose="020B0604020202020204" pitchFamily="34" charset="0"/>
                <a:cs typeface="Arial" panose="020B0604020202020204" pitchFamily="34" charset="0"/>
              </a:rPr>
              <a:t>Contar con un mapa de servicios y una ruta de remisión actualizadas permite mejorar las remisiones</a:t>
            </a:r>
          </a:p>
        </p:txBody>
      </p:sp>
      <p:sp>
        <p:nvSpPr>
          <p:cNvPr id="60" name="5-Point Star 5">
            <a:extLst>
              <a:ext uri="{FF2B5EF4-FFF2-40B4-BE49-F238E27FC236}">
                <a16:creationId xmlns:a16="http://schemas.microsoft.com/office/drawing/2014/main" id="{CA51DE7D-C4EB-4482-B9BD-8251CB38B67D}"/>
              </a:ext>
            </a:extLst>
          </p:cNvPr>
          <p:cNvSpPr/>
          <p:nvPr/>
        </p:nvSpPr>
        <p:spPr>
          <a:xfrm>
            <a:off x="2914724" y="2123543"/>
            <a:ext cx="1051560" cy="1051560"/>
          </a:xfrm>
          <a:prstGeom prst="star5">
            <a:avLst>
              <a:gd name="adj" fmla="val 28143"/>
              <a:gd name="hf" fmla="val 105146"/>
              <a:gd name="vf" fmla="val 11055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62" name="5-Point Star 5">
            <a:extLst>
              <a:ext uri="{FF2B5EF4-FFF2-40B4-BE49-F238E27FC236}">
                <a16:creationId xmlns:a16="http://schemas.microsoft.com/office/drawing/2014/main" id="{F0DA2569-FB86-4902-B70A-F4F49A979B6B}"/>
              </a:ext>
            </a:extLst>
          </p:cNvPr>
          <p:cNvSpPr/>
          <p:nvPr/>
        </p:nvSpPr>
        <p:spPr>
          <a:xfrm>
            <a:off x="8225716" y="2123544"/>
            <a:ext cx="1051560" cy="1051560"/>
          </a:xfrm>
          <a:prstGeom prst="star5">
            <a:avLst>
              <a:gd name="adj" fmla="val 28143"/>
              <a:gd name="hf" fmla="val 105146"/>
              <a:gd name="vf" fmla="val 11055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72732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90"/>
        <p:cNvGrpSpPr/>
        <p:nvPr/>
      </p:nvGrpSpPr>
      <p:grpSpPr>
        <a:xfrm>
          <a:off x="0" y="0"/>
          <a:ext cx="0" cy="0"/>
          <a:chOff x="0" y="0"/>
          <a:chExt cx="0" cy="0"/>
        </a:xfrm>
      </p:grpSpPr>
      <p:sp>
        <p:nvSpPr>
          <p:cNvPr id="2" name="Title 72">
            <a:extLst>
              <a:ext uri="{FF2B5EF4-FFF2-40B4-BE49-F238E27FC236}">
                <a16:creationId xmlns:a16="http://schemas.microsoft.com/office/drawing/2014/main" id="{0F39D95A-EC14-28D1-D216-6F7398DCCB1F}"/>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_tradnl" sz="2400" b="1" dirty="0">
                <a:solidFill>
                  <a:schemeClr val="accent3">
                    <a:lumMod val="50000"/>
                  </a:schemeClr>
                </a:solidFill>
                <a:latin typeface="Garamond"/>
              </a:rPr>
              <a:t>SESIÓN 5</a:t>
            </a:r>
          </a:p>
          <a:p>
            <a:br>
              <a:rPr lang="es-ES_tradnl" b="1" dirty="0">
                <a:solidFill>
                  <a:schemeClr val="accent3">
                    <a:lumMod val="50000"/>
                  </a:schemeClr>
                </a:solidFill>
                <a:latin typeface="Garamond"/>
              </a:rPr>
            </a:br>
            <a:r>
              <a:rPr lang="es-ES_tradnl" sz="5400" b="1" dirty="0">
                <a:solidFill>
                  <a:schemeClr val="accent3">
                    <a:lumMod val="50000"/>
                  </a:schemeClr>
                </a:solidFill>
                <a:latin typeface="Garamond"/>
              </a:rPr>
              <a:t>¿Cómo formular metas y objetivos?</a:t>
            </a:r>
          </a:p>
        </p:txBody>
      </p:sp>
    </p:spTree>
    <p:extLst>
      <p:ext uri="{BB962C8B-B14F-4D97-AF65-F5344CB8AC3E}">
        <p14:creationId xmlns:p14="http://schemas.microsoft.com/office/powerpoint/2010/main" val="22898869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A89592-01F7-417A-4CC4-11E33189DCC4}"/>
              </a:ext>
            </a:extLst>
          </p:cNvPr>
          <p:cNvSpPr>
            <a:spLocks noGrp="1"/>
          </p:cNvSpPr>
          <p:nvPr>
            <p:ph type="title"/>
          </p:nvPr>
        </p:nvSpPr>
        <p:spPr/>
        <p:txBody>
          <a:bodyPr/>
          <a:lstStyle/>
          <a:p>
            <a:r>
              <a:rPr lang="es-ES_tradnl" dirty="0"/>
              <a:t>Cómo establecer objetivos (SMART)</a:t>
            </a:r>
          </a:p>
        </p:txBody>
      </p:sp>
      <p:sp>
        <p:nvSpPr>
          <p:cNvPr id="4" name="Rectangle 3">
            <a:extLst>
              <a:ext uri="{FF2B5EF4-FFF2-40B4-BE49-F238E27FC236}">
                <a16:creationId xmlns:a16="http://schemas.microsoft.com/office/drawing/2014/main" id="{9FE9DB1F-C394-104E-CA8A-99EB45FD7C81}"/>
              </a:ext>
            </a:extLst>
          </p:cNvPr>
          <p:cNvSpPr/>
          <p:nvPr/>
        </p:nvSpPr>
        <p:spPr>
          <a:xfrm>
            <a:off x="914397" y="2829697"/>
            <a:ext cx="1705233" cy="15693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7200" b="1">
                <a:latin typeface="Arial" panose="020B0604020202020204" pitchFamily="34" charset="0"/>
                <a:cs typeface="Arial" panose="020B0604020202020204" pitchFamily="34" charset="0"/>
              </a:rPr>
              <a:t>S</a:t>
            </a:r>
          </a:p>
        </p:txBody>
      </p:sp>
      <p:sp>
        <p:nvSpPr>
          <p:cNvPr id="5" name="Rectangle 4">
            <a:extLst>
              <a:ext uri="{FF2B5EF4-FFF2-40B4-BE49-F238E27FC236}">
                <a16:creationId xmlns:a16="http://schemas.microsoft.com/office/drawing/2014/main" id="{25D15BA7-BBEB-CCAF-39D0-ED3B9B62A0C5}"/>
              </a:ext>
            </a:extLst>
          </p:cNvPr>
          <p:cNvSpPr/>
          <p:nvPr/>
        </p:nvSpPr>
        <p:spPr>
          <a:xfrm>
            <a:off x="3037700" y="2829697"/>
            <a:ext cx="1705233" cy="156930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7200" b="1">
                <a:latin typeface="Arial" panose="020B0604020202020204" pitchFamily="34" charset="0"/>
                <a:cs typeface="Arial" panose="020B0604020202020204" pitchFamily="34" charset="0"/>
              </a:rPr>
              <a:t>M</a:t>
            </a:r>
          </a:p>
        </p:txBody>
      </p:sp>
      <p:sp>
        <p:nvSpPr>
          <p:cNvPr id="6" name="Rectangle 5">
            <a:extLst>
              <a:ext uri="{FF2B5EF4-FFF2-40B4-BE49-F238E27FC236}">
                <a16:creationId xmlns:a16="http://schemas.microsoft.com/office/drawing/2014/main" id="{E9899696-DB8F-DC06-14F8-83A6A505FC08}"/>
              </a:ext>
            </a:extLst>
          </p:cNvPr>
          <p:cNvSpPr/>
          <p:nvPr/>
        </p:nvSpPr>
        <p:spPr>
          <a:xfrm>
            <a:off x="5161003" y="2829697"/>
            <a:ext cx="1705233" cy="15693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7200" b="1">
                <a:latin typeface="Arial" panose="020B0604020202020204" pitchFamily="34" charset="0"/>
                <a:cs typeface="Arial" panose="020B0604020202020204" pitchFamily="34" charset="0"/>
              </a:rPr>
              <a:t>A</a:t>
            </a:r>
          </a:p>
        </p:txBody>
      </p:sp>
      <p:sp>
        <p:nvSpPr>
          <p:cNvPr id="7" name="Rectangle 6">
            <a:extLst>
              <a:ext uri="{FF2B5EF4-FFF2-40B4-BE49-F238E27FC236}">
                <a16:creationId xmlns:a16="http://schemas.microsoft.com/office/drawing/2014/main" id="{368B4121-62C2-6279-C5E3-8210BDADF671}"/>
              </a:ext>
            </a:extLst>
          </p:cNvPr>
          <p:cNvSpPr/>
          <p:nvPr/>
        </p:nvSpPr>
        <p:spPr>
          <a:xfrm>
            <a:off x="7284306" y="2829697"/>
            <a:ext cx="1705233" cy="156930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7200" b="1">
                <a:latin typeface="Arial" panose="020B0604020202020204" pitchFamily="34" charset="0"/>
                <a:cs typeface="Arial" panose="020B0604020202020204" pitchFamily="34" charset="0"/>
              </a:rPr>
              <a:t>R</a:t>
            </a:r>
          </a:p>
        </p:txBody>
      </p:sp>
      <p:sp>
        <p:nvSpPr>
          <p:cNvPr id="8" name="Rectangle 7">
            <a:extLst>
              <a:ext uri="{FF2B5EF4-FFF2-40B4-BE49-F238E27FC236}">
                <a16:creationId xmlns:a16="http://schemas.microsoft.com/office/drawing/2014/main" id="{5B8290D0-4E9E-BC26-8086-CC27A233A94C}"/>
              </a:ext>
            </a:extLst>
          </p:cNvPr>
          <p:cNvSpPr/>
          <p:nvPr/>
        </p:nvSpPr>
        <p:spPr>
          <a:xfrm>
            <a:off x="9407609" y="2829697"/>
            <a:ext cx="1705233" cy="156930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7200" b="1">
                <a:latin typeface="Arial" panose="020B0604020202020204" pitchFamily="34" charset="0"/>
                <a:cs typeface="Arial" panose="020B0604020202020204" pitchFamily="34" charset="0"/>
              </a:rPr>
              <a:t>T</a:t>
            </a:r>
          </a:p>
        </p:txBody>
      </p:sp>
      <p:grpSp>
        <p:nvGrpSpPr>
          <p:cNvPr id="2" name="Group 1">
            <a:extLst>
              <a:ext uri="{FF2B5EF4-FFF2-40B4-BE49-F238E27FC236}">
                <a16:creationId xmlns:a16="http://schemas.microsoft.com/office/drawing/2014/main" id="{7F047950-5A4C-DFA4-3FE6-C21FFBCE385C}"/>
              </a:ext>
            </a:extLst>
          </p:cNvPr>
          <p:cNvGrpSpPr/>
          <p:nvPr/>
        </p:nvGrpSpPr>
        <p:grpSpPr>
          <a:xfrm>
            <a:off x="10228983" y="337468"/>
            <a:ext cx="1587872" cy="1368854"/>
            <a:chOff x="10228983" y="337468"/>
            <a:chExt cx="1587872" cy="1368854"/>
          </a:xfrm>
        </p:grpSpPr>
        <p:sp>
          <p:nvSpPr>
            <p:cNvPr id="9" name="Hexagon 8">
              <a:extLst>
                <a:ext uri="{FF2B5EF4-FFF2-40B4-BE49-F238E27FC236}">
                  <a16:creationId xmlns:a16="http://schemas.microsoft.com/office/drawing/2014/main" id="{86C4DACB-EF3E-BE45-F1F3-1A03852673FB}"/>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FEBBF11C-305F-276B-C7E0-AAFD9153B60E}"/>
                </a:ext>
              </a:extLst>
            </p:cNvPr>
            <p:cNvGrpSpPr/>
            <p:nvPr/>
          </p:nvGrpSpPr>
          <p:grpSpPr>
            <a:xfrm>
              <a:off x="10741851" y="707024"/>
              <a:ext cx="562136" cy="634675"/>
              <a:chOff x="760175" y="830141"/>
              <a:chExt cx="867619" cy="979580"/>
            </a:xfrm>
          </p:grpSpPr>
          <p:sp>
            <p:nvSpPr>
              <p:cNvPr id="11" name="Rectangle 10">
                <a:extLst>
                  <a:ext uri="{FF2B5EF4-FFF2-40B4-BE49-F238E27FC236}">
                    <a16:creationId xmlns:a16="http://schemas.microsoft.com/office/drawing/2014/main" id="{2A24DE51-0421-C73F-8295-B355027CE2BC}"/>
                  </a:ext>
                </a:extLst>
              </p:cNvPr>
              <p:cNvSpPr/>
              <p:nvPr/>
            </p:nvSpPr>
            <p:spPr>
              <a:xfrm>
                <a:off x="864636" y="830141"/>
                <a:ext cx="763158" cy="9795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_tradnl" sz="1600" b="1">
                    <a:solidFill>
                      <a:schemeClr val="accent3">
                        <a:lumMod val="50000"/>
                      </a:schemeClr>
                    </a:solidFill>
                    <a:latin typeface="Arial" panose="020B0604020202020204" pitchFamily="34" charset="0"/>
                    <a:cs typeface="Arial" panose="020B0604020202020204" pitchFamily="34" charset="0"/>
                  </a:rPr>
                  <a:t>143</a:t>
                </a:r>
              </a:p>
            </p:txBody>
          </p:sp>
          <p:sp>
            <p:nvSpPr>
              <p:cNvPr id="12" name="Rectangle 11">
                <a:extLst>
                  <a:ext uri="{FF2B5EF4-FFF2-40B4-BE49-F238E27FC236}">
                    <a16:creationId xmlns:a16="http://schemas.microsoft.com/office/drawing/2014/main" id="{BB485E4F-81CB-9B04-521F-D0E88D8D06CB}"/>
                  </a:ext>
                </a:extLst>
              </p:cNvPr>
              <p:cNvSpPr/>
              <p:nvPr/>
            </p:nvSpPr>
            <p:spPr>
              <a:xfrm>
                <a:off x="760175" y="830143"/>
                <a:ext cx="149292" cy="97957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1490379548"/>
      </p:ext>
    </p:extLst>
  </p:cSld>
  <p:clrMapOvr>
    <a:masterClrMapping/>
  </p:clrMapOvr>
  <p:extLst>
    <p:ext uri="{6950BFC3-D8DA-4A85-94F7-54DA5524770B}">
      <p188:commentRel xmlns:p188="http://schemas.microsoft.com/office/powerpoint/2018/8/main" r:id="rId3"/>
    </p:ext>
  </p:extLs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A89592-01F7-417A-4CC4-11E33189DCC4}"/>
              </a:ext>
            </a:extLst>
          </p:cNvPr>
          <p:cNvSpPr>
            <a:spLocks noGrp="1"/>
          </p:cNvSpPr>
          <p:nvPr>
            <p:ph type="title"/>
          </p:nvPr>
        </p:nvSpPr>
        <p:spPr/>
        <p:txBody>
          <a:bodyPr/>
          <a:lstStyle/>
          <a:p>
            <a:r>
              <a:rPr lang="es-ES_tradnl"/>
              <a:t>Cómo establecer objetivos (SMART)</a:t>
            </a:r>
          </a:p>
        </p:txBody>
      </p:sp>
      <p:sp>
        <p:nvSpPr>
          <p:cNvPr id="15" name="TextBox 14">
            <a:extLst>
              <a:ext uri="{FF2B5EF4-FFF2-40B4-BE49-F238E27FC236}">
                <a16:creationId xmlns:a16="http://schemas.microsoft.com/office/drawing/2014/main" id="{10C346D8-079D-E1DC-E607-AAF4BAA2E488}"/>
              </a:ext>
            </a:extLst>
          </p:cNvPr>
          <p:cNvSpPr txBox="1"/>
          <p:nvPr/>
        </p:nvSpPr>
        <p:spPr>
          <a:xfrm>
            <a:off x="836531" y="3888351"/>
            <a:ext cx="1783099" cy="1554272"/>
          </a:xfrm>
          <a:prstGeom prst="rect">
            <a:avLst/>
          </a:prstGeom>
          <a:noFill/>
        </p:spPr>
        <p:txBody>
          <a:bodyPr wrap="square" rtlCol="0">
            <a:spAutoFit/>
          </a:bodyPr>
          <a:lstStyle/>
          <a:p>
            <a:pPr>
              <a:spcAft>
                <a:spcPts val="600"/>
              </a:spcAft>
            </a:pPr>
            <a:r>
              <a:rPr lang="es-ES_tradnl" b="1" dirty="0">
                <a:latin typeface="Arial" panose="020B0604020202020204" pitchFamily="34" charset="0"/>
                <a:cs typeface="Arial" panose="020B0604020202020204" pitchFamily="34" charset="0"/>
              </a:rPr>
              <a:t>ESPECÍFICO</a:t>
            </a:r>
            <a:endParaRPr lang="es-ES_tradnl" dirty="0">
              <a:latin typeface="Arial" panose="020B0604020202020204" pitchFamily="34" charset="0"/>
              <a:cs typeface="Arial" panose="020B0604020202020204" pitchFamily="34" charset="0"/>
            </a:endParaRPr>
          </a:p>
          <a:p>
            <a:pPr>
              <a:spcAft>
                <a:spcPts val="600"/>
              </a:spcAft>
            </a:pPr>
            <a:r>
              <a:rPr lang="es-ES_tradnl" dirty="0">
                <a:latin typeface="Arial" panose="020B0604020202020204" pitchFamily="34" charset="0"/>
                <a:cs typeface="Arial" panose="020B0604020202020204" pitchFamily="34" charset="0"/>
              </a:rPr>
              <a:t>Un enfoque claro y preciso: "quién" debe hacer "qué" </a:t>
            </a:r>
          </a:p>
        </p:txBody>
      </p:sp>
      <p:sp>
        <p:nvSpPr>
          <p:cNvPr id="16" name="TextBox 15">
            <a:extLst>
              <a:ext uri="{FF2B5EF4-FFF2-40B4-BE49-F238E27FC236}">
                <a16:creationId xmlns:a16="http://schemas.microsoft.com/office/drawing/2014/main" id="{6AA9F14D-751B-3E66-FEE5-F4DF26E07826}"/>
              </a:ext>
            </a:extLst>
          </p:cNvPr>
          <p:cNvSpPr txBox="1"/>
          <p:nvPr/>
        </p:nvSpPr>
        <p:spPr>
          <a:xfrm>
            <a:off x="2907174" y="3888351"/>
            <a:ext cx="1835759" cy="1831271"/>
          </a:xfrm>
          <a:prstGeom prst="rect">
            <a:avLst/>
          </a:prstGeom>
          <a:noFill/>
        </p:spPr>
        <p:txBody>
          <a:bodyPr wrap="square" rtlCol="0">
            <a:spAutoFit/>
          </a:bodyPr>
          <a:lstStyle/>
          <a:p>
            <a:pPr>
              <a:spcAft>
                <a:spcPts val="600"/>
              </a:spcAft>
            </a:pPr>
            <a:r>
              <a:rPr lang="es-ES_tradnl" b="1">
                <a:latin typeface="Arial" panose="020B0604020202020204" pitchFamily="34" charset="0"/>
                <a:cs typeface="Arial" panose="020B0604020202020204" pitchFamily="34" charset="0"/>
              </a:rPr>
              <a:t>MEDIBLE</a:t>
            </a:r>
          </a:p>
          <a:p>
            <a:pPr>
              <a:spcAft>
                <a:spcPts val="600"/>
              </a:spcAft>
            </a:pPr>
            <a:r>
              <a:rPr lang="es-ES_tradnl">
                <a:latin typeface="Arial" panose="020B0604020202020204" pitchFamily="34" charset="0"/>
                <a:cs typeface="Arial" panose="020B0604020202020204" pitchFamily="34" charset="0"/>
              </a:rPr>
              <a:t>Posibilidad de medir o identificar si el objetivo se alcanzó</a:t>
            </a:r>
          </a:p>
        </p:txBody>
      </p:sp>
      <p:sp>
        <p:nvSpPr>
          <p:cNvPr id="17" name="TextBox 16">
            <a:extLst>
              <a:ext uri="{FF2B5EF4-FFF2-40B4-BE49-F238E27FC236}">
                <a16:creationId xmlns:a16="http://schemas.microsoft.com/office/drawing/2014/main" id="{09358518-ACC6-579F-A205-7D81EE17F7FB}"/>
              </a:ext>
            </a:extLst>
          </p:cNvPr>
          <p:cNvSpPr txBox="1"/>
          <p:nvPr/>
        </p:nvSpPr>
        <p:spPr>
          <a:xfrm>
            <a:off x="5161003" y="3888351"/>
            <a:ext cx="1835759" cy="1554272"/>
          </a:xfrm>
          <a:prstGeom prst="rect">
            <a:avLst/>
          </a:prstGeom>
          <a:noFill/>
        </p:spPr>
        <p:txBody>
          <a:bodyPr wrap="square" lIns="91440" tIns="45720" rIns="91440" bIns="45720" rtlCol="0" anchor="t">
            <a:spAutoFit/>
          </a:bodyPr>
          <a:lstStyle/>
          <a:p>
            <a:pPr>
              <a:spcAft>
                <a:spcPts val="600"/>
              </a:spcAft>
            </a:pPr>
            <a:r>
              <a:rPr lang="es-ES_tradnl" b="1">
                <a:latin typeface="Arial" panose="020B0604020202020204" pitchFamily="34" charset="0"/>
                <a:cs typeface="Arial" panose="020B0604020202020204" pitchFamily="34" charset="0"/>
              </a:rPr>
              <a:t>ALCANZABLE</a:t>
            </a:r>
          </a:p>
          <a:p>
            <a:pPr>
              <a:spcAft>
                <a:spcPts val="600"/>
              </a:spcAft>
            </a:pPr>
            <a:r>
              <a:rPr lang="es-ES_tradnl">
                <a:latin typeface="Arial" panose="020B0604020202020204" pitchFamily="34" charset="0"/>
                <a:cs typeface="Arial" panose="020B0604020202020204" pitchFamily="34" charset="0"/>
              </a:rPr>
              <a:t>A partir de los recursos y servicios disponibles</a:t>
            </a:r>
          </a:p>
        </p:txBody>
      </p:sp>
      <p:sp>
        <p:nvSpPr>
          <p:cNvPr id="18" name="TextBox 17">
            <a:extLst>
              <a:ext uri="{FF2B5EF4-FFF2-40B4-BE49-F238E27FC236}">
                <a16:creationId xmlns:a16="http://schemas.microsoft.com/office/drawing/2014/main" id="{11B00281-8110-EA21-D6D0-052C2C9EB54E}"/>
              </a:ext>
            </a:extLst>
          </p:cNvPr>
          <p:cNvSpPr txBox="1"/>
          <p:nvPr/>
        </p:nvSpPr>
        <p:spPr>
          <a:xfrm>
            <a:off x="7284305" y="3888351"/>
            <a:ext cx="1705233" cy="1277273"/>
          </a:xfrm>
          <a:prstGeom prst="rect">
            <a:avLst/>
          </a:prstGeom>
          <a:noFill/>
        </p:spPr>
        <p:txBody>
          <a:bodyPr wrap="square" rtlCol="0">
            <a:spAutoFit/>
          </a:bodyPr>
          <a:lstStyle/>
          <a:p>
            <a:pPr>
              <a:spcAft>
                <a:spcPts val="600"/>
              </a:spcAft>
            </a:pPr>
            <a:r>
              <a:rPr lang="es-ES_tradnl" b="1">
                <a:latin typeface="Arial" panose="020B0604020202020204" pitchFamily="34" charset="0"/>
                <a:cs typeface="Arial" panose="020B0604020202020204" pitchFamily="34" charset="0"/>
              </a:rPr>
              <a:t>PERTINENTE</a:t>
            </a:r>
          </a:p>
          <a:p>
            <a:pPr>
              <a:spcAft>
                <a:spcPts val="600"/>
              </a:spcAft>
            </a:pPr>
            <a:r>
              <a:rPr lang="es-ES_tradnl">
                <a:latin typeface="Arial" panose="020B0604020202020204" pitchFamily="34" charset="0"/>
                <a:cs typeface="Arial" panose="020B0604020202020204" pitchFamily="34" charset="0"/>
              </a:rPr>
              <a:t>Acorde a las necesidades identificadas</a:t>
            </a:r>
          </a:p>
        </p:txBody>
      </p:sp>
      <p:sp>
        <p:nvSpPr>
          <p:cNvPr id="19" name="TextBox 18">
            <a:extLst>
              <a:ext uri="{FF2B5EF4-FFF2-40B4-BE49-F238E27FC236}">
                <a16:creationId xmlns:a16="http://schemas.microsoft.com/office/drawing/2014/main" id="{DE15551D-190A-242A-8C84-A97472554217}"/>
              </a:ext>
            </a:extLst>
          </p:cNvPr>
          <p:cNvSpPr txBox="1"/>
          <p:nvPr/>
        </p:nvSpPr>
        <p:spPr>
          <a:xfrm>
            <a:off x="9407607" y="3888351"/>
            <a:ext cx="1705234" cy="1000274"/>
          </a:xfrm>
          <a:prstGeom prst="rect">
            <a:avLst/>
          </a:prstGeom>
          <a:noFill/>
        </p:spPr>
        <p:txBody>
          <a:bodyPr wrap="square" rtlCol="0">
            <a:spAutoFit/>
          </a:bodyPr>
          <a:lstStyle/>
          <a:p>
            <a:pPr>
              <a:spcAft>
                <a:spcPts val="600"/>
              </a:spcAft>
            </a:pPr>
            <a:r>
              <a:rPr lang="es-ES_tradnl" b="1">
                <a:latin typeface="Arial" panose="020B0604020202020204" pitchFamily="34" charset="0"/>
                <a:cs typeface="Arial" panose="020B0604020202020204" pitchFamily="34" charset="0"/>
              </a:rPr>
              <a:t>PLAZO</a:t>
            </a:r>
          </a:p>
          <a:p>
            <a:pPr>
              <a:spcAft>
                <a:spcPts val="600"/>
              </a:spcAft>
            </a:pPr>
            <a:r>
              <a:rPr lang="es-ES_tradnl">
                <a:latin typeface="Arial" panose="020B0604020202020204" pitchFamily="34" charset="0"/>
                <a:cs typeface="Arial" panose="020B0604020202020204" pitchFamily="34" charset="0"/>
              </a:rPr>
              <a:t>Por un tiempo limitado</a:t>
            </a:r>
          </a:p>
        </p:txBody>
      </p:sp>
      <p:sp>
        <p:nvSpPr>
          <p:cNvPr id="2" name="Rectangle 1">
            <a:extLst>
              <a:ext uri="{FF2B5EF4-FFF2-40B4-BE49-F238E27FC236}">
                <a16:creationId xmlns:a16="http://schemas.microsoft.com/office/drawing/2014/main" id="{0040CBB1-938A-2778-A5AB-75133B1F3F32}"/>
              </a:ext>
            </a:extLst>
          </p:cNvPr>
          <p:cNvSpPr/>
          <p:nvPr/>
        </p:nvSpPr>
        <p:spPr>
          <a:xfrm>
            <a:off x="914397" y="2009873"/>
            <a:ext cx="1705233" cy="15693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7200" b="1">
                <a:latin typeface="Arial" panose="020B0604020202020204" pitchFamily="34" charset="0"/>
                <a:cs typeface="Arial" panose="020B0604020202020204" pitchFamily="34" charset="0"/>
              </a:rPr>
              <a:t>S</a:t>
            </a:r>
          </a:p>
        </p:txBody>
      </p:sp>
      <p:sp>
        <p:nvSpPr>
          <p:cNvPr id="4" name="Rectangle 3">
            <a:extLst>
              <a:ext uri="{FF2B5EF4-FFF2-40B4-BE49-F238E27FC236}">
                <a16:creationId xmlns:a16="http://schemas.microsoft.com/office/drawing/2014/main" id="{A6363A34-98FA-EF95-BB2F-578971E1770E}"/>
              </a:ext>
            </a:extLst>
          </p:cNvPr>
          <p:cNvSpPr/>
          <p:nvPr/>
        </p:nvSpPr>
        <p:spPr>
          <a:xfrm>
            <a:off x="3037700" y="2009873"/>
            <a:ext cx="1705233" cy="156930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7200" b="1">
                <a:latin typeface="Arial" panose="020B0604020202020204" pitchFamily="34" charset="0"/>
                <a:cs typeface="Arial" panose="020B0604020202020204" pitchFamily="34" charset="0"/>
              </a:rPr>
              <a:t>M</a:t>
            </a:r>
          </a:p>
        </p:txBody>
      </p:sp>
      <p:sp>
        <p:nvSpPr>
          <p:cNvPr id="5" name="Rectangle 4">
            <a:extLst>
              <a:ext uri="{FF2B5EF4-FFF2-40B4-BE49-F238E27FC236}">
                <a16:creationId xmlns:a16="http://schemas.microsoft.com/office/drawing/2014/main" id="{65A09501-443A-3F8D-7C5C-91C8416E2A9C}"/>
              </a:ext>
            </a:extLst>
          </p:cNvPr>
          <p:cNvSpPr/>
          <p:nvPr/>
        </p:nvSpPr>
        <p:spPr>
          <a:xfrm>
            <a:off x="5161003" y="2009873"/>
            <a:ext cx="1705233" cy="15693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7200" b="1">
                <a:latin typeface="Arial" panose="020B0604020202020204" pitchFamily="34" charset="0"/>
                <a:cs typeface="Arial" panose="020B0604020202020204" pitchFamily="34" charset="0"/>
              </a:rPr>
              <a:t>A</a:t>
            </a:r>
          </a:p>
        </p:txBody>
      </p:sp>
      <p:sp>
        <p:nvSpPr>
          <p:cNvPr id="6" name="Rectangle 5">
            <a:extLst>
              <a:ext uri="{FF2B5EF4-FFF2-40B4-BE49-F238E27FC236}">
                <a16:creationId xmlns:a16="http://schemas.microsoft.com/office/drawing/2014/main" id="{9929181B-EFC0-8F98-0D91-79FDE0E3CD5F}"/>
              </a:ext>
            </a:extLst>
          </p:cNvPr>
          <p:cNvSpPr/>
          <p:nvPr/>
        </p:nvSpPr>
        <p:spPr>
          <a:xfrm>
            <a:off x="7284306" y="2009873"/>
            <a:ext cx="1705233" cy="156930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7200" b="1">
                <a:latin typeface="Arial" panose="020B0604020202020204" pitchFamily="34" charset="0"/>
                <a:cs typeface="Arial" panose="020B0604020202020204" pitchFamily="34" charset="0"/>
              </a:rPr>
              <a:t>R</a:t>
            </a:r>
          </a:p>
        </p:txBody>
      </p:sp>
      <p:sp>
        <p:nvSpPr>
          <p:cNvPr id="22" name="Rectangle 21">
            <a:extLst>
              <a:ext uri="{FF2B5EF4-FFF2-40B4-BE49-F238E27FC236}">
                <a16:creationId xmlns:a16="http://schemas.microsoft.com/office/drawing/2014/main" id="{DA315A59-EFBA-41B0-44ED-026B5DB50BDD}"/>
              </a:ext>
            </a:extLst>
          </p:cNvPr>
          <p:cNvSpPr/>
          <p:nvPr/>
        </p:nvSpPr>
        <p:spPr>
          <a:xfrm>
            <a:off x="9407609" y="2009873"/>
            <a:ext cx="1705233" cy="156930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7200" b="1">
                <a:latin typeface="Arial" panose="020B0604020202020204" pitchFamily="34" charset="0"/>
                <a:cs typeface="Arial" panose="020B0604020202020204" pitchFamily="34" charset="0"/>
              </a:rPr>
              <a:t>T</a:t>
            </a:r>
          </a:p>
        </p:txBody>
      </p:sp>
      <p:grpSp>
        <p:nvGrpSpPr>
          <p:cNvPr id="10" name="Group 9">
            <a:extLst>
              <a:ext uri="{FF2B5EF4-FFF2-40B4-BE49-F238E27FC236}">
                <a16:creationId xmlns:a16="http://schemas.microsoft.com/office/drawing/2014/main" id="{084675C8-7942-F6DA-214D-E85ECF971298}"/>
              </a:ext>
            </a:extLst>
          </p:cNvPr>
          <p:cNvGrpSpPr/>
          <p:nvPr/>
        </p:nvGrpSpPr>
        <p:grpSpPr>
          <a:xfrm>
            <a:off x="10228983" y="337468"/>
            <a:ext cx="1587872" cy="1368854"/>
            <a:chOff x="10228983" y="337468"/>
            <a:chExt cx="1587872" cy="1368854"/>
          </a:xfrm>
        </p:grpSpPr>
        <p:sp>
          <p:nvSpPr>
            <p:cNvPr id="11" name="Hexagon 10">
              <a:extLst>
                <a:ext uri="{FF2B5EF4-FFF2-40B4-BE49-F238E27FC236}">
                  <a16:creationId xmlns:a16="http://schemas.microsoft.com/office/drawing/2014/main" id="{B2EBFABA-3494-033C-5467-1E4965A4B566}"/>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12" name="Group 11">
              <a:extLst>
                <a:ext uri="{FF2B5EF4-FFF2-40B4-BE49-F238E27FC236}">
                  <a16:creationId xmlns:a16="http://schemas.microsoft.com/office/drawing/2014/main" id="{D0716CC0-A8E5-D1B9-C0FD-5DAE9F24A169}"/>
                </a:ext>
              </a:extLst>
            </p:cNvPr>
            <p:cNvGrpSpPr/>
            <p:nvPr/>
          </p:nvGrpSpPr>
          <p:grpSpPr>
            <a:xfrm>
              <a:off x="10621771" y="762700"/>
              <a:ext cx="562136" cy="634675"/>
              <a:chOff x="760175" y="830142"/>
              <a:chExt cx="867619" cy="979579"/>
            </a:xfrm>
          </p:grpSpPr>
          <p:sp>
            <p:nvSpPr>
              <p:cNvPr id="24" name="Rectangle 23">
                <a:extLst>
                  <a:ext uri="{FF2B5EF4-FFF2-40B4-BE49-F238E27FC236}">
                    <a16:creationId xmlns:a16="http://schemas.microsoft.com/office/drawing/2014/main" id="{3319C690-42CB-5E99-46E5-CC4CE4A19277}"/>
                  </a:ext>
                </a:extLst>
              </p:cNvPr>
              <p:cNvSpPr/>
              <p:nvPr/>
            </p:nvSpPr>
            <p:spPr>
              <a:xfrm>
                <a:off x="864636" y="830142"/>
                <a:ext cx="763158" cy="9795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_tradnl" sz="1600" b="1">
                    <a:solidFill>
                      <a:schemeClr val="accent3">
                        <a:lumMod val="50000"/>
                      </a:schemeClr>
                    </a:solidFill>
                    <a:latin typeface="Arial" panose="020B0604020202020204" pitchFamily="34" charset="0"/>
                    <a:cs typeface="Arial" panose="020B0604020202020204" pitchFamily="34" charset="0"/>
                  </a:rPr>
                  <a:t>143</a:t>
                </a:r>
              </a:p>
            </p:txBody>
          </p:sp>
          <p:sp>
            <p:nvSpPr>
              <p:cNvPr id="25" name="Rectangle 24">
                <a:extLst>
                  <a:ext uri="{FF2B5EF4-FFF2-40B4-BE49-F238E27FC236}">
                    <a16:creationId xmlns:a16="http://schemas.microsoft.com/office/drawing/2014/main" id="{E0BA01BD-7155-3697-E9AE-F8BED552C2BC}"/>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13" name="Group 12">
              <a:extLst>
                <a:ext uri="{FF2B5EF4-FFF2-40B4-BE49-F238E27FC236}">
                  <a16:creationId xmlns:a16="http://schemas.microsoft.com/office/drawing/2014/main" id="{8C0D06AC-0594-FF31-BB0B-9C1B26FD002D}"/>
                </a:ext>
              </a:extLst>
            </p:cNvPr>
            <p:cNvGrpSpPr/>
            <p:nvPr/>
          </p:nvGrpSpPr>
          <p:grpSpPr>
            <a:xfrm>
              <a:off x="11325415" y="762701"/>
              <a:ext cx="182192" cy="634674"/>
              <a:chOff x="2121762" y="2323619"/>
              <a:chExt cx="200378" cy="825210"/>
            </a:xfrm>
          </p:grpSpPr>
          <p:sp>
            <p:nvSpPr>
              <p:cNvPr id="14" name="Isosceles Triangle 13">
                <a:extLst>
                  <a:ext uri="{FF2B5EF4-FFF2-40B4-BE49-F238E27FC236}">
                    <a16:creationId xmlns:a16="http://schemas.microsoft.com/office/drawing/2014/main" id="{25EB326D-E998-0986-C012-20075D9F1CE3}"/>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3" name="Rectangle 22">
                <a:extLst>
                  <a:ext uri="{FF2B5EF4-FFF2-40B4-BE49-F238E27FC236}">
                    <a16:creationId xmlns:a16="http://schemas.microsoft.com/office/drawing/2014/main" id="{806B7F57-1DE0-88E2-B846-760F9005E0AD}"/>
                  </a:ext>
                </a:extLst>
              </p:cNvPr>
              <p:cNvSpPr/>
              <p:nvPr/>
            </p:nvSpPr>
            <p:spPr>
              <a:xfrm>
                <a:off x="2121762" y="2496169"/>
                <a:ext cx="200377" cy="6526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spTree>
    <p:extLst>
      <p:ext uri="{BB962C8B-B14F-4D97-AF65-F5344CB8AC3E}">
        <p14:creationId xmlns:p14="http://schemas.microsoft.com/office/powerpoint/2010/main" val="29576534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72">
            <a:extLst>
              <a:ext uri="{FF2B5EF4-FFF2-40B4-BE49-F238E27FC236}">
                <a16:creationId xmlns:a16="http://schemas.microsoft.com/office/drawing/2014/main" id="{1FCB1FF6-AC9F-3C06-0794-CC59DD24BFAF}"/>
              </a:ext>
            </a:extLst>
          </p:cNvPr>
          <p:cNvSpPr txBox="1">
            <a:spLocks/>
          </p:cNvSpPr>
          <p:nvPr/>
        </p:nvSpPr>
        <p:spPr>
          <a:xfrm>
            <a:off x="796386" y="3117980"/>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 sz="5400" b="1" dirty="0">
                <a:solidFill>
                  <a:schemeClr val="bg1">
                    <a:lumMod val="75000"/>
                  </a:schemeClr>
                </a:solidFill>
                <a:latin typeface="Garamond"/>
              </a:rPr>
              <a:t>Diapositiva adicional para la/el facilitador/a</a:t>
            </a:r>
            <a:endParaRPr lang="en-CA" sz="5400" b="1" dirty="0">
              <a:solidFill>
                <a:schemeClr val="bg1">
                  <a:lumMod val="75000"/>
                </a:schemeClr>
              </a:solidFill>
            </a:endParaRPr>
          </a:p>
        </p:txBody>
      </p:sp>
    </p:spTree>
    <p:extLst>
      <p:ext uri="{BB962C8B-B14F-4D97-AF65-F5344CB8AC3E}">
        <p14:creationId xmlns:p14="http://schemas.microsoft.com/office/powerpoint/2010/main" val="36200650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E52A742-0CBC-A888-A04B-E7291A27B897}"/>
              </a:ext>
            </a:extLst>
          </p:cNvPr>
          <p:cNvSpPr>
            <a:spLocks noGrp="1"/>
          </p:cNvSpPr>
          <p:nvPr>
            <p:ph type="title"/>
          </p:nvPr>
        </p:nvSpPr>
        <p:spPr/>
        <p:txBody>
          <a:bodyPr>
            <a:normAutofit fontScale="90000"/>
          </a:bodyPr>
          <a:lstStyle/>
          <a:p>
            <a:r>
              <a:rPr lang="es-ES_tradnl"/>
              <a:t>Objetivos de la gestión de casos de protección de la infancia</a:t>
            </a:r>
          </a:p>
        </p:txBody>
      </p:sp>
      <p:sp>
        <p:nvSpPr>
          <p:cNvPr id="5" name="TextBox 4">
            <a:extLst>
              <a:ext uri="{FF2B5EF4-FFF2-40B4-BE49-F238E27FC236}">
                <a16:creationId xmlns:a16="http://schemas.microsoft.com/office/drawing/2014/main" id="{28AE2EA4-ED8E-8B46-C829-5BBBE2207F3E}"/>
              </a:ext>
            </a:extLst>
          </p:cNvPr>
          <p:cNvSpPr txBox="1"/>
          <p:nvPr/>
        </p:nvSpPr>
        <p:spPr>
          <a:xfrm>
            <a:off x="6499646" y="4285840"/>
            <a:ext cx="4994135" cy="2308324"/>
          </a:xfrm>
          <a:prstGeom prst="rect">
            <a:avLst/>
          </a:prstGeom>
          <a:noFill/>
        </p:spPr>
        <p:txBody>
          <a:bodyPr wrap="square" rtlCol="0">
            <a:spAutoFit/>
          </a:bodyPr>
          <a:lstStyle/>
          <a:p>
            <a:pPr marL="457200" indent="-457200">
              <a:buAutoNum type="arabicPeriod"/>
            </a:pPr>
            <a:r>
              <a:rPr lang="es-ES_tradnl" sz="2400" dirty="0">
                <a:latin typeface="Arial" panose="020B0604020202020204" pitchFamily="34" charset="0"/>
                <a:cs typeface="Arial" panose="020B0604020202020204" pitchFamily="34" charset="0"/>
              </a:rPr>
              <a:t>Priorizar los objetivos en función de las necesidades prioritarias</a:t>
            </a:r>
          </a:p>
          <a:p>
            <a:pPr marL="457200" indent="-457200">
              <a:buAutoNum type="arabicPeriod"/>
            </a:pPr>
            <a:r>
              <a:rPr lang="es-ES_tradnl" sz="2400" dirty="0">
                <a:latin typeface="Arial" panose="020B0604020202020204" pitchFamily="34" charset="0"/>
                <a:cs typeface="Arial" panose="020B0604020202020204" pitchFamily="34" charset="0"/>
              </a:rPr>
              <a:t>Evaluar las medidas/acciones que se pueden tomar</a:t>
            </a:r>
          </a:p>
          <a:p>
            <a:pPr marL="457200" indent="-457200">
              <a:buAutoNum type="arabicPeriod"/>
            </a:pPr>
            <a:r>
              <a:rPr lang="es-ES_tradnl" sz="2400" dirty="0">
                <a:latin typeface="Arial" panose="020B0604020202020204" pitchFamily="34" charset="0"/>
                <a:cs typeface="Arial" panose="020B0604020202020204" pitchFamily="34" charset="0"/>
              </a:rPr>
              <a:t>Planear</a:t>
            </a:r>
          </a:p>
        </p:txBody>
      </p:sp>
      <p:sp>
        <p:nvSpPr>
          <p:cNvPr id="6" name="TextBox 5">
            <a:extLst>
              <a:ext uri="{FF2B5EF4-FFF2-40B4-BE49-F238E27FC236}">
                <a16:creationId xmlns:a16="http://schemas.microsoft.com/office/drawing/2014/main" id="{0A1BEE20-A6DB-E689-7038-15E96E5B750C}"/>
              </a:ext>
            </a:extLst>
          </p:cNvPr>
          <p:cNvSpPr txBox="1"/>
          <p:nvPr/>
        </p:nvSpPr>
        <p:spPr>
          <a:xfrm>
            <a:off x="1378437" y="1162744"/>
            <a:ext cx="4562471" cy="2308324"/>
          </a:xfrm>
          <a:prstGeom prst="rect">
            <a:avLst/>
          </a:prstGeom>
          <a:noFill/>
        </p:spPr>
        <p:txBody>
          <a:bodyPr wrap="square" rtlCol="0">
            <a:spAutoFit/>
          </a:bodyPr>
          <a:lstStyle/>
          <a:p>
            <a:pPr algn="ctr"/>
            <a:r>
              <a:rPr lang="es-ES_tradnl" sz="2400" b="1">
                <a:latin typeface="Arial" panose="020B0604020202020204" pitchFamily="34" charset="0"/>
                <a:cs typeface="Arial" panose="020B0604020202020204" pitchFamily="34" charset="0"/>
              </a:rPr>
              <a:t>Los objetivos de la gestión de casos de protección de la infancia son </a:t>
            </a:r>
            <a:r>
              <a:rPr lang="es-ES_tradnl" sz="2400">
                <a:latin typeface="Arial" panose="020B0604020202020204" pitchFamily="34" charset="0"/>
                <a:cs typeface="Arial" panose="020B0604020202020204" pitchFamily="34" charset="0"/>
              </a:rPr>
              <a:t>reducir los factores de riesgo y aumentar los factores de protección (fortalezas)</a:t>
            </a:r>
          </a:p>
        </p:txBody>
      </p:sp>
      <p:grpSp>
        <p:nvGrpSpPr>
          <p:cNvPr id="12" name="Group 11">
            <a:extLst>
              <a:ext uri="{FF2B5EF4-FFF2-40B4-BE49-F238E27FC236}">
                <a16:creationId xmlns:a16="http://schemas.microsoft.com/office/drawing/2014/main" id="{04185E69-23CD-2EE7-03AC-A53E82770C04}"/>
              </a:ext>
            </a:extLst>
          </p:cNvPr>
          <p:cNvGrpSpPr/>
          <p:nvPr/>
        </p:nvGrpSpPr>
        <p:grpSpPr>
          <a:xfrm>
            <a:off x="3278865" y="4453094"/>
            <a:ext cx="947002" cy="1402406"/>
            <a:chOff x="6542377" y="3389788"/>
            <a:chExt cx="1867715" cy="2765879"/>
          </a:xfrm>
          <a:solidFill>
            <a:schemeClr val="accent6">
              <a:lumMod val="60000"/>
              <a:lumOff val="40000"/>
            </a:schemeClr>
          </a:solidFill>
        </p:grpSpPr>
        <p:grpSp>
          <p:nvGrpSpPr>
            <p:cNvPr id="19" name="Group 18">
              <a:extLst>
                <a:ext uri="{FF2B5EF4-FFF2-40B4-BE49-F238E27FC236}">
                  <a16:creationId xmlns:a16="http://schemas.microsoft.com/office/drawing/2014/main" id="{29A5160E-2A56-9029-CCBB-DDA50E4D3CCC}"/>
                </a:ext>
              </a:extLst>
            </p:cNvPr>
            <p:cNvGrpSpPr/>
            <p:nvPr/>
          </p:nvGrpSpPr>
          <p:grpSpPr>
            <a:xfrm>
              <a:off x="6542377" y="3389788"/>
              <a:ext cx="1867715" cy="2765879"/>
              <a:chOff x="6275864" y="3222632"/>
              <a:chExt cx="2080765" cy="3081378"/>
            </a:xfrm>
            <a:grpFill/>
          </p:grpSpPr>
          <p:sp>
            <p:nvSpPr>
              <p:cNvPr id="21" name="Oval 20">
                <a:extLst>
                  <a:ext uri="{FF2B5EF4-FFF2-40B4-BE49-F238E27FC236}">
                    <a16:creationId xmlns:a16="http://schemas.microsoft.com/office/drawing/2014/main" id="{169F0183-A0A0-5D3A-6BBB-B8286EC791FF}"/>
                  </a:ext>
                </a:extLst>
              </p:cNvPr>
              <p:cNvSpPr/>
              <p:nvPr/>
            </p:nvSpPr>
            <p:spPr>
              <a:xfrm>
                <a:off x="6879614" y="3222632"/>
                <a:ext cx="868194" cy="8681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nvGrpSpPr>
              <p:cNvPr id="22" name="Group 21">
                <a:extLst>
                  <a:ext uri="{FF2B5EF4-FFF2-40B4-BE49-F238E27FC236}">
                    <a16:creationId xmlns:a16="http://schemas.microsoft.com/office/drawing/2014/main" id="{3B5A341E-961B-3C24-D852-D055736DFE64}"/>
                  </a:ext>
                </a:extLst>
              </p:cNvPr>
              <p:cNvGrpSpPr/>
              <p:nvPr/>
            </p:nvGrpSpPr>
            <p:grpSpPr>
              <a:xfrm>
                <a:off x="6275864" y="3233777"/>
                <a:ext cx="2080765" cy="3070233"/>
                <a:chOff x="6131774" y="3095705"/>
                <a:chExt cx="2342385" cy="3456261"/>
              </a:xfrm>
              <a:grpFill/>
            </p:grpSpPr>
            <p:sp>
              <p:nvSpPr>
                <p:cNvPr id="23" name="Rectangle: Rounded Corners 22">
                  <a:extLst>
                    <a:ext uri="{FF2B5EF4-FFF2-40B4-BE49-F238E27FC236}">
                      <a16:creationId xmlns:a16="http://schemas.microsoft.com/office/drawing/2014/main" id="{A11D1282-8458-BF81-B4F0-39EA8CECDD0F}"/>
                    </a:ext>
                  </a:extLst>
                </p:cNvPr>
                <p:cNvSpPr/>
                <p:nvPr/>
              </p:nvSpPr>
              <p:spPr>
                <a:xfrm>
                  <a:off x="6837950" y="4251503"/>
                  <a:ext cx="906678" cy="1189003"/>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4" name="Rectangle: Rounded Corners 23">
                  <a:extLst>
                    <a:ext uri="{FF2B5EF4-FFF2-40B4-BE49-F238E27FC236}">
                      <a16:creationId xmlns:a16="http://schemas.microsoft.com/office/drawing/2014/main" id="{9C288268-BA6A-CCCA-7FB6-9F1BF2FE3303}"/>
                    </a:ext>
                  </a:extLst>
                </p:cNvPr>
                <p:cNvSpPr/>
                <p:nvPr/>
              </p:nvSpPr>
              <p:spPr>
                <a:xfrm rot="2358309">
                  <a:off x="6683264" y="4857233"/>
                  <a:ext cx="417071" cy="11493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5" name="Rectangle: Rounded Corners 24">
                  <a:extLst>
                    <a:ext uri="{FF2B5EF4-FFF2-40B4-BE49-F238E27FC236}">
                      <a16:creationId xmlns:a16="http://schemas.microsoft.com/office/drawing/2014/main" id="{3B767E0D-2EAF-8690-EE09-DD8C860BE0DC}"/>
                    </a:ext>
                  </a:extLst>
                </p:cNvPr>
                <p:cNvSpPr/>
                <p:nvPr/>
              </p:nvSpPr>
              <p:spPr>
                <a:xfrm rot="9538565">
                  <a:off x="7532715" y="5053814"/>
                  <a:ext cx="403525" cy="149815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6" name="Rectangle: Rounded Corners 25">
                  <a:extLst>
                    <a:ext uri="{FF2B5EF4-FFF2-40B4-BE49-F238E27FC236}">
                      <a16:creationId xmlns:a16="http://schemas.microsoft.com/office/drawing/2014/main" id="{05F434A1-2245-C00A-EA54-28F9BB84C484}"/>
                    </a:ext>
                  </a:extLst>
                </p:cNvPr>
                <p:cNvSpPr/>
                <p:nvPr/>
              </p:nvSpPr>
              <p:spPr>
                <a:xfrm rot="10441727">
                  <a:off x="6466525" y="5566826"/>
                  <a:ext cx="412721" cy="9660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7" name="Rectangle: Rounded Corners 26">
                  <a:extLst>
                    <a:ext uri="{FF2B5EF4-FFF2-40B4-BE49-F238E27FC236}">
                      <a16:creationId xmlns:a16="http://schemas.microsoft.com/office/drawing/2014/main" id="{F0E5A9BB-8184-1D44-5B96-68A1B4285815}"/>
                    </a:ext>
                  </a:extLst>
                </p:cNvPr>
                <p:cNvSpPr/>
                <p:nvPr/>
              </p:nvSpPr>
              <p:spPr>
                <a:xfrm rot="21202754">
                  <a:off x="7927941" y="3095705"/>
                  <a:ext cx="389349" cy="9705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8" name="Rectangle: Rounded Corners 27">
                  <a:extLst>
                    <a:ext uri="{FF2B5EF4-FFF2-40B4-BE49-F238E27FC236}">
                      <a16:creationId xmlns:a16="http://schemas.microsoft.com/office/drawing/2014/main" id="{9289B43E-8436-2D17-2A88-7D00007BA02D}"/>
                    </a:ext>
                  </a:extLst>
                </p:cNvPr>
                <p:cNvSpPr/>
                <p:nvPr/>
              </p:nvSpPr>
              <p:spPr>
                <a:xfrm rot="2846291">
                  <a:off x="7655283" y="3612100"/>
                  <a:ext cx="417128" cy="12206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9" name="Rectangle: Rounded Corners 28">
                  <a:extLst>
                    <a:ext uri="{FF2B5EF4-FFF2-40B4-BE49-F238E27FC236}">
                      <a16:creationId xmlns:a16="http://schemas.microsoft.com/office/drawing/2014/main" id="{F492163F-005D-B080-6C49-18EC974E9F95}"/>
                    </a:ext>
                  </a:extLst>
                </p:cNvPr>
                <p:cNvSpPr/>
                <p:nvPr/>
              </p:nvSpPr>
              <p:spPr>
                <a:xfrm rot="7497251">
                  <a:off x="6458770" y="3665817"/>
                  <a:ext cx="418716" cy="107270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30" name="Rectangle: Rounded Corners 29">
                  <a:extLst>
                    <a:ext uri="{FF2B5EF4-FFF2-40B4-BE49-F238E27FC236}">
                      <a16:creationId xmlns:a16="http://schemas.microsoft.com/office/drawing/2014/main" id="{15B731A6-D7EE-B86E-5EE1-3255CD81A5E7}"/>
                    </a:ext>
                  </a:extLst>
                </p:cNvPr>
                <p:cNvSpPr/>
                <p:nvPr/>
              </p:nvSpPr>
              <p:spPr>
                <a:xfrm rot="461185">
                  <a:off x="6232794" y="3158218"/>
                  <a:ext cx="397535" cy="102195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grpSp>
        <p:pic>
          <p:nvPicPr>
            <p:cNvPr id="20" name="Graphic 19" descr="Water with solid fill">
              <a:extLst>
                <a:ext uri="{FF2B5EF4-FFF2-40B4-BE49-F238E27FC236}">
                  <a16:creationId xmlns:a16="http://schemas.microsoft.com/office/drawing/2014/main" id="{10C384A6-9608-B28E-71B7-AC737A3DDD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28170" y="3530974"/>
              <a:ext cx="200226" cy="200226"/>
            </a:xfrm>
            <a:prstGeom prst="rect">
              <a:avLst/>
            </a:prstGeom>
          </p:spPr>
        </p:pic>
      </p:grpSp>
      <p:grpSp>
        <p:nvGrpSpPr>
          <p:cNvPr id="33" name="Group 32">
            <a:extLst>
              <a:ext uri="{FF2B5EF4-FFF2-40B4-BE49-F238E27FC236}">
                <a16:creationId xmlns:a16="http://schemas.microsoft.com/office/drawing/2014/main" id="{3D7FE8D1-E627-666D-E0C1-1F02FA6A8A0E}"/>
              </a:ext>
            </a:extLst>
          </p:cNvPr>
          <p:cNvGrpSpPr/>
          <p:nvPr/>
        </p:nvGrpSpPr>
        <p:grpSpPr>
          <a:xfrm>
            <a:off x="2000034" y="4534363"/>
            <a:ext cx="1104564" cy="507865"/>
            <a:chOff x="2799225" y="1528989"/>
            <a:chExt cx="4843224" cy="991572"/>
          </a:xfrm>
          <a:solidFill>
            <a:schemeClr val="accent3">
              <a:lumMod val="40000"/>
              <a:lumOff val="60000"/>
            </a:schemeClr>
          </a:solidFill>
        </p:grpSpPr>
        <p:sp>
          <p:nvSpPr>
            <p:cNvPr id="35" name="Rectangle 34">
              <a:extLst>
                <a:ext uri="{FF2B5EF4-FFF2-40B4-BE49-F238E27FC236}">
                  <a16:creationId xmlns:a16="http://schemas.microsoft.com/office/drawing/2014/main" id="{6A3B6CED-1D39-F515-9884-FD45293E8D3E}"/>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solidFill>
                  <a:schemeClr val="tx1"/>
                </a:solidFill>
              </a:endParaRPr>
            </a:p>
          </p:txBody>
        </p:sp>
        <p:sp>
          <p:nvSpPr>
            <p:cNvPr id="36" name="Parallelogram 35">
              <a:extLst>
                <a:ext uri="{FF2B5EF4-FFF2-40B4-BE49-F238E27FC236}">
                  <a16:creationId xmlns:a16="http://schemas.microsoft.com/office/drawing/2014/main" id="{CA26C5C4-6685-01C0-2F74-FE4ABFB7AA17}"/>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37" name="Parallelogram 36">
              <a:extLst>
                <a:ext uri="{FF2B5EF4-FFF2-40B4-BE49-F238E27FC236}">
                  <a16:creationId xmlns:a16="http://schemas.microsoft.com/office/drawing/2014/main" id="{7C598691-0F0B-EA9E-C48E-01387D0E21BD}"/>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grpSp>
        <p:nvGrpSpPr>
          <p:cNvPr id="39" name="Group 38">
            <a:extLst>
              <a:ext uri="{FF2B5EF4-FFF2-40B4-BE49-F238E27FC236}">
                <a16:creationId xmlns:a16="http://schemas.microsoft.com/office/drawing/2014/main" id="{4D8370DA-D952-1094-EEEB-2617F2CF7340}"/>
              </a:ext>
            </a:extLst>
          </p:cNvPr>
          <p:cNvGrpSpPr/>
          <p:nvPr/>
        </p:nvGrpSpPr>
        <p:grpSpPr>
          <a:xfrm>
            <a:off x="4382305" y="4522840"/>
            <a:ext cx="1104564" cy="507865"/>
            <a:chOff x="2799225" y="1528989"/>
            <a:chExt cx="4843224" cy="991572"/>
          </a:xfrm>
          <a:solidFill>
            <a:schemeClr val="accent3">
              <a:lumMod val="40000"/>
              <a:lumOff val="60000"/>
            </a:schemeClr>
          </a:solidFill>
        </p:grpSpPr>
        <p:sp>
          <p:nvSpPr>
            <p:cNvPr id="41" name="Rectangle 40">
              <a:extLst>
                <a:ext uri="{FF2B5EF4-FFF2-40B4-BE49-F238E27FC236}">
                  <a16:creationId xmlns:a16="http://schemas.microsoft.com/office/drawing/2014/main" id="{E0AF874D-B105-C0BE-D33F-8404EC779606}"/>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solidFill>
                  <a:schemeClr val="tx1"/>
                </a:solidFill>
              </a:endParaRPr>
            </a:p>
          </p:txBody>
        </p:sp>
        <p:sp>
          <p:nvSpPr>
            <p:cNvPr id="42" name="Parallelogram 41">
              <a:extLst>
                <a:ext uri="{FF2B5EF4-FFF2-40B4-BE49-F238E27FC236}">
                  <a16:creationId xmlns:a16="http://schemas.microsoft.com/office/drawing/2014/main" id="{7529E57F-8C79-D4B2-D6B2-64294D6C04EA}"/>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43" name="Parallelogram 42">
              <a:extLst>
                <a:ext uri="{FF2B5EF4-FFF2-40B4-BE49-F238E27FC236}">
                  <a16:creationId xmlns:a16="http://schemas.microsoft.com/office/drawing/2014/main" id="{69B4677D-D8BB-9A15-DC8D-3D47AD407053}"/>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grpSp>
        <p:nvGrpSpPr>
          <p:cNvPr id="58" name="Group 57">
            <a:extLst>
              <a:ext uri="{FF2B5EF4-FFF2-40B4-BE49-F238E27FC236}">
                <a16:creationId xmlns:a16="http://schemas.microsoft.com/office/drawing/2014/main" id="{19AD14DB-F8B6-91ED-7439-28D53D9C89E0}"/>
              </a:ext>
            </a:extLst>
          </p:cNvPr>
          <p:cNvGrpSpPr/>
          <p:nvPr/>
        </p:nvGrpSpPr>
        <p:grpSpPr>
          <a:xfrm>
            <a:off x="2000034" y="3572654"/>
            <a:ext cx="1104564" cy="507865"/>
            <a:chOff x="2799225" y="1528989"/>
            <a:chExt cx="4843224" cy="991572"/>
          </a:xfrm>
          <a:solidFill>
            <a:schemeClr val="accent3">
              <a:lumMod val="40000"/>
              <a:lumOff val="60000"/>
            </a:schemeClr>
          </a:solidFill>
        </p:grpSpPr>
        <p:sp>
          <p:nvSpPr>
            <p:cNvPr id="60" name="Rectangle 59">
              <a:extLst>
                <a:ext uri="{FF2B5EF4-FFF2-40B4-BE49-F238E27FC236}">
                  <a16:creationId xmlns:a16="http://schemas.microsoft.com/office/drawing/2014/main" id="{1D3544E4-CFE9-8722-E8D2-0D95CD057577}"/>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solidFill>
                  <a:schemeClr val="tx1"/>
                </a:solidFill>
              </a:endParaRPr>
            </a:p>
          </p:txBody>
        </p:sp>
        <p:sp>
          <p:nvSpPr>
            <p:cNvPr id="61" name="Parallelogram 60">
              <a:extLst>
                <a:ext uri="{FF2B5EF4-FFF2-40B4-BE49-F238E27FC236}">
                  <a16:creationId xmlns:a16="http://schemas.microsoft.com/office/drawing/2014/main" id="{1CDA2E69-6DCF-EAAA-3E44-3EAB6A74B871}"/>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62" name="Parallelogram 61">
              <a:extLst>
                <a:ext uri="{FF2B5EF4-FFF2-40B4-BE49-F238E27FC236}">
                  <a16:creationId xmlns:a16="http://schemas.microsoft.com/office/drawing/2014/main" id="{94BBB47C-C5F6-84D1-AF69-EA7BB4FD1C8F}"/>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grpSp>
        <p:nvGrpSpPr>
          <p:cNvPr id="64" name="Group 63">
            <a:extLst>
              <a:ext uri="{FF2B5EF4-FFF2-40B4-BE49-F238E27FC236}">
                <a16:creationId xmlns:a16="http://schemas.microsoft.com/office/drawing/2014/main" id="{B1FEE875-6836-75BB-9E50-0F96315F10EC}"/>
              </a:ext>
            </a:extLst>
          </p:cNvPr>
          <p:cNvGrpSpPr/>
          <p:nvPr/>
        </p:nvGrpSpPr>
        <p:grpSpPr>
          <a:xfrm>
            <a:off x="4382305" y="3571546"/>
            <a:ext cx="1104564" cy="507865"/>
            <a:chOff x="2799225" y="1528989"/>
            <a:chExt cx="4843224" cy="991572"/>
          </a:xfrm>
          <a:solidFill>
            <a:schemeClr val="accent3">
              <a:lumMod val="40000"/>
              <a:lumOff val="60000"/>
            </a:schemeClr>
          </a:solidFill>
        </p:grpSpPr>
        <p:sp>
          <p:nvSpPr>
            <p:cNvPr id="66" name="Rectangle 65">
              <a:extLst>
                <a:ext uri="{FF2B5EF4-FFF2-40B4-BE49-F238E27FC236}">
                  <a16:creationId xmlns:a16="http://schemas.microsoft.com/office/drawing/2014/main" id="{B329871A-3375-CD8E-8CE8-708954CEEBD0}"/>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solidFill>
                  <a:schemeClr val="tx1"/>
                </a:solidFill>
              </a:endParaRPr>
            </a:p>
          </p:txBody>
        </p:sp>
        <p:sp>
          <p:nvSpPr>
            <p:cNvPr id="67" name="Parallelogram 66">
              <a:extLst>
                <a:ext uri="{FF2B5EF4-FFF2-40B4-BE49-F238E27FC236}">
                  <a16:creationId xmlns:a16="http://schemas.microsoft.com/office/drawing/2014/main" id="{CC794259-DAB8-F23D-F335-27186D8EC40A}"/>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68" name="Parallelogram 67">
              <a:extLst>
                <a:ext uri="{FF2B5EF4-FFF2-40B4-BE49-F238E27FC236}">
                  <a16:creationId xmlns:a16="http://schemas.microsoft.com/office/drawing/2014/main" id="{F4224CEC-5800-70D8-F6AD-5220AE51641F}"/>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grpSp>
        <p:nvGrpSpPr>
          <p:cNvPr id="70" name="Group 69">
            <a:extLst>
              <a:ext uri="{FF2B5EF4-FFF2-40B4-BE49-F238E27FC236}">
                <a16:creationId xmlns:a16="http://schemas.microsoft.com/office/drawing/2014/main" id="{5E43DE6F-4CA4-D9F9-F599-7DD33EF9DC06}"/>
              </a:ext>
            </a:extLst>
          </p:cNvPr>
          <p:cNvGrpSpPr/>
          <p:nvPr/>
        </p:nvGrpSpPr>
        <p:grpSpPr>
          <a:xfrm>
            <a:off x="2000034" y="5091502"/>
            <a:ext cx="1104564" cy="507865"/>
            <a:chOff x="2799225" y="1528989"/>
            <a:chExt cx="4843224" cy="991572"/>
          </a:xfrm>
          <a:solidFill>
            <a:schemeClr val="accent3">
              <a:lumMod val="40000"/>
              <a:lumOff val="60000"/>
            </a:schemeClr>
          </a:solidFill>
        </p:grpSpPr>
        <p:sp>
          <p:nvSpPr>
            <p:cNvPr id="72" name="Rectangle 71">
              <a:extLst>
                <a:ext uri="{FF2B5EF4-FFF2-40B4-BE49-F238E27FC236}">
                  <a16:creationId xmlns:a16="http://schemas.microsoft.com/office/drawing/2014/main" id="{31A9161B-3B8A-4FF9-22B0-DF146E0295F7}"/>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solidFill>
                  <a:schemeClr val="tx1"/>
                </a:solidFill>
              </a:endParaRPr>
            </a:p>
          </p:txBody>
        </p:sp>
        <p:sp>
          <p:nvSpPr>
            <p:cNvPr id="73" name="Parallelogram 72">
              <a:extLst>
                <a:ext uri="{FF2B5EF4-FFF2-40B4-BE49-F238E27FC236}">
                  <a16:creationId xmlns:a16="http://schemas.microsoft.com/office/drawing/2014/main" id="{5674DD93-90CE-71D3-7645-331F3C438C34}"/>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74" name="Parallelogram 73">
              <a:extLst>
                <a:ext uri="{FF2B5EF4-FFF2-40B4-BE49-F238E27FC236}">
                  <a16:creationId xmlns:a16="http://schemas.microsoft.com/office/drawing/2014/main" id="{2D8443A5-19C6-8C12-7517-579DA1F4C4B0}"/>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grpSp>
        <p:nvGrpSpPr>
          <p:cNvPr id="76" name="Group 75">
            <a:extLst>
              <a:ext uri="{FF2B5EF4-FFF2-40B4-BE49-F238E27FC236}">
                <a16:creationId xmlns:a16="http://schemas.microsoft.com/office/drawing/2014/main" id="{32F4B024-CD59-9065-B5D8-EE2D28D9FE46}"/>
              </a:ext>
            </a:extLst>
          </p:cNvPr>
          <p:cNvGrpSpPr/>
          <p:nvPr/>
        </p:nvGrpSpPr>
        <p:grpSpPr>
          <a:xfrm>
            <a:off x="4382305" y="5087300"/>
            <a:ext cx="1104564" cy="507865"/>
            <a:chOff x="2799225" y="1528989"/>
            <a:chExt cx="4843224" cy="991572"/>
          </a:xfrm>
          <a:solidFill>
            <a:schemeClr val="accent3">
              <a:lumMod val="40000"/>
              <a:lumOff val="60000"/>
            </a:schemeClr>
          </a:solidFill>
        </p:grpSpPr>
        <p:sp>
          <p:nvSpPr>
            <p:cNvPr id="78" name="Rectangle 77">
              <a:extLst>
                <a:ext uri="{FF2B5EF4-FFF2-40B4-BE49-F238E27FC236}">
                  <a16:creationId xmlns:a16="http://schemas.microsoft.com/office/drawing/2014/main" id="{9648814A-238C-B47B-16D1-098E1E1897B4}"/>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solidFill>
                  <a:schemeClr val="tx1"/>
                </a:solidFill>
              </a:endParaRPr>
            </a:p>
          </p:txBody>
        </p:sp>
        <p:sp>
          <p:nvSpPr>
            <p:cNvPr id="79" name="Parallelogram 78">
              <a:extLst>
                <a:ext uri="{FF2B5EF4-FFF2-40B4-BE49-F238E27FC236}">
                  <a16:creationId xmlns:a16="http://schemas.microsoft.com/office/drawing/2014/main" id="{0A261AF0-48D6-D647-0203-B4BA1FA8854C}"/>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80" name="Parallelogram 79">
              <a:extLst>
                <a:ext uri="{FF2B5EF4-FFF2-40B4-BE49-F238E27FC236}">
                  <a16:creationId xmlns:a16="http://schemas.microsoft.com/office/drawing/2014/main" id="{4C591B34-456B-4625-80F5-883B16CA2512}"/>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sp>
        <p:nvSpPr>
          <p:cNvPr id="82" name="Rectangle: Rounded Corners 81">
            <a:extLst>
              <a:ext uri="{FF2B5EF4-FFF2-40B4-BE49-F238E27FC236}">
                <a16:creationId xmlns:a16="http://schemas.microsoft.com/office/drawing/2014/main" id="{8EDDEF7C-2AD2-79C1-B23E-CF81CC8AF59E}"/>
              </a:ext>
            </a:extLst>
          </p:cNvPr>
          <p:cNvSpPr/>
          <p:nvPr/>
        </p:nvSpPr>
        <p:spPr>
          <a:xfrm>
            <a:off x="1331222" y="4244843"/>
            <a:ext cx="4228255" cy="69960"/>
          </a:xfrm>
          <a:prstGeom prst="roundRect">
            <a:avLst/>
          </a:prstGeom>
          <a:solidFill>
            <a:schemeClr val="accent6">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400">
              <a:solidFill>
                <a:schemeClr val="bg1"/>
              </a:solidFill>
              <a:latin typeface="Arial" panose="020B0604020202020204" pitchFamily="34" charset="0"/>
              <a:cs typeface="Arial" panose="020B0604020202020204" pitchFamily="34" charset="0"/>
            </a:endParaRPr>
          </a:p>
        </p:txBody>
      </p:sp>
      <p:sp>
        <p:nvSpPr>
          <p:cNvPr id="83" name="Arrow: Up 82">
            <a:extLst>
              <a:ext uri="{FF2B5EF4-FFF2-40B4-BE49-F238E27FC236}">
                <a16:creationId xmlns:a16="http://schemas.microsoft.com/office/drawing/2014/main" id="{2F376CED-EA44-BB54-6328-8464ECCF9CAC}"/>
              </a:ext>
            </a:extLst>
          </p:cNvPr>
          <p:cNvSpPr/>
          <p:nvPr/>
        </p:nvSpPr>
        <p:spPr>
          <a:xfrm>
            <a:off x="1097056" y="4534363"/>
            <a:ext cx="804096" cy="1101488"/>
          </a:xfrm>
          <a:prstGeom prst="upArrow">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112" name="Group 111">
            <a:extLst>
              <a:ext uri="{FF2B5EF4-FFF2-40B4-BE49-F238E27FC236}">
                <a16:creationId xmlns:a16="http://schemas.microsoft.com/office/drawing/2014/main" id="{45202F3B-F214-46D6-7971-1CDA5DF7F641}"/>
              </a:ext>
            </a:extLst>
          </p:cNvPr>
          <p:cNvGrpSpPr/>
          <p:nvPr/>
        </p:nvGrpSpPr>
        <p:grpSpPr>
          <a:xfrm>
            <a:off x="6999175" y="1589127"/>
            <a:ext cx="2226887" cy="1284824"/>
            <a:chOff x="490980" y="1179443"/>
            <a:chExt cx="11208546" cy="4909348"/>
          </a:xfrm>
        </p:grpSpPr>
        <p:sp>
          <p:nvSpPr>
            <p:cNvPr id="98" name="Isosceles Triangle 97">
              <a:extLst>
                <a:ext uri="{FF2B5EF4-FFF2-40B4-BE49-F238E27FC236}">
                  <a16:creationId xmlns:a16="http://schemas.microsoft.com/office/drawing/2014/main" id="{21FBF30D-BAE0-A79E-05DC-B118A631B490}"/>
                </a:ext>
              </a:extLst>
            </p:cNvPr>
            <p:cNvSpPr/>
            <p:nvPr/>
          </p:nvSpPr>
          <p:spPr>
            <a:xfrm>
              <a:off x="490980" y="1179443"/>
              <a:ext cx="11208546" cy="4745368"/>
            </a:xfrm>
            <a:prstGeom prst="triangle">
              <a:avLst/>
            </a:prstGeom>
            <a:noFill/>
            <a:ln w="762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9" name="Hexagon 98">
              <a:extLst>
                <a:ext uri="{FF2B5EF4-FFF2-40B4-BE49-F238E27FC236}">
                  <a16:creationId xmlns:a16="http://schemas.microsoft.com/office/drawing/2014/main" id="{89F513A6-15DE-0DBB-092C-B0704AF6D1D0}"/>
                </a:ext>
              </a:extLst>
            </p:cNvPr>
            <p:cNvSpPr/>
            <p:nvPr/>
          </p:nvSpPr>
          <p:spPr>
            <a:xfrm>
              <a:off x="7096410" y="2499104"/>
              <a:ext cx="1817616" cy="1147624"/>
            </a:xfrm>
            <a:prstGeom prst="hexagon">
              <a:avLst/>
            </a:prstGeom>
            <a:solidFill>
              <a:schemeClr val="accent3">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Arial" panose="020B0604020202020204" pitchFamily="34" charset="0"/>
                <a:cs typeface="Arial" panose="020B0604020202020204" pitchFamily="34" charset="0"/>
              </a:endParaRPr>
            </a:p>
          </p:txBody>
        </p:sp>
        <p:sp>
          <p:nvSpPr>
            <p:cNvPr id="101" name="Hexagon 100">
              <a:extLst>
                <a:ext uri="{FF2B5EF4-FFF2-40B4-BE49-F238E27FC236}">
                  <a16:creationId xmlns:a16="http://schemas.microsoft.com/office/drawing/2014/main" id="{BAC4FBA3-6C65-8E45-5CBC-D3365A3A3725}"/>
                </a:ext>
              </a:extLst>
            </p:cNvPr>
            <p:cNvSpPr/>
            <p:nvPr/>
          </p:nvSpPr>
          <p:spPr>
            <a:xfrm>
              <a:off x="5187192" y="1261729"/>
              <a:ext cx="1817616" cy="1147624"/>
            </a:xfrm>
            <a:prstGeom prst="hexagon">
              <a:avLst/>
            </a:prstGeom>
            <a:solidFill>
              <a:schemeClr val="accent3">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Arial" panose="020B0604020202020204" pitchFamily="34" charset="0"/>
                <a:cs typeface="Arial" panose="020B0604020202020204" pitchFamily="34" charset="0"/>
              </a:endParaRPr>
            </a:p>
          </p:txBody>
        </p:sp>
        <p:sp>
          <p:nvSpPr>
            <p:cNvPr id="103" name="Hexagon 102">
              <a:extLst>
                <a:ext uri="{FF2B5EF4-FFF2-40B4-BE49-F238E27FC236}">
                  <a16:creationId xmlns:a16="http://schemas.microsoft.com/office/drawing/2014/main" id="{F40010FF-248D-EA25-CEFA-3BA4336DFF74}"/>
                </a:ext>
              </a:extLst>
            </p:cNvPr>
            <p:cNvSpPr/>
            <p:nvPr/>
          </p:nvSpPr>
          <p:spPr>
            <a:xfrm>
              <a:off x="4248846" y="3703792"/>
              <a:ext cx="1817616" cy="1147624"/>
            </a:xfrm>
            <a:prstGeom prst="hexagon">
              <a:avLst/>
            </a:prstGeom>
            <a:solidFill>
              <a:schemeClr val="accent3">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Arial" panose="020B0604020202020204" pitchFamily="34" charset="0"/>
                <a:cs typeface="Arial" panose="020B0604020202020204" pitchFamily="34" charset="0"/>
              </a:endParaRPr>
            </a:p>
          </p:txBody>
        </p:sp>
        <p:sp>
          <p:nvSpPr>
            <p:cNvPr id="104" name="Hexagon 103">
              <a:extLst>
                <a:ext uri="{FF2B5EF4-FFF2-40B4-BE49-F238E27FC236}">
                  <a16:creationId xmlns:a16="http://schemas.microsoft.com/office/drawing/2014/main" id="{66DB6C3F-64AE-6674-52E1-2E99372F9764}"/>
                </a:ext>
              </a:extLst>
            </p:cNvPr>
            <p:cNvSpPr/>
            <p:nvPr/>
          </p:nvSpPr>
          <p:spPr>
            <a:xfrm>
              <a:off x="5207139" y="2499104"/>
              <a:ext cx="1817616" cy="1147624"/>
            </a:xfrm>
            <a:prstGeom prst="hexagon">
              <a:avLst/>
            </a:prstGeom>
            <a:solidFill>
              <a:schemeClr val="accent3">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Arial" panose="020B0604020202020204" pitchFamily="34" charset="0"/>
                <a:cs typeface="Arial" panose="020B0604020202020204" pitchFamily="34" charset="0"/>
              </a:endParaRPr>
            </a:p>
          </p:txBody>
        </p:sp>
        <p:sp>
          <p:nvSpPr>
            <p:cNvPr id="105" name="Hexagon 104">
              <a:extLst>
                <a:ext uri="{FF2B5EF4-FFF2-40B4-BE49-F238E27FC236}">
                  <a16:creationId xmlns:a16="http://schemas.microsoft.com/office/drawing/2014/main" id="{601B99A6-7B50-B135-F315-10FB9E4AFCF5}"/>
                </a:ext>
              </a:extLst>
            </p:cNvPr>
            <p:cNvSpPr/>
            <p:nvPr/>
          </p:nvSpPr>
          <p:spPr>
            <a:xfrm>
              <a:off x="6127032" y="3703792"/>
              <a:ext cx="1817616" cy="1147624"/>
            </a:xfrm>
            <a:prstGeom prst="hexagon">
              <a:avLst/>
            </a:prstGeom>
            <a:solidFill>
              <a:schemeClr val="accent3">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Arial" panose="020B0604020202020204" pitchFamily="34" charset="0"/>
                <a:cs typeface="Arial" panose="020B0604020202020204" pitchFamily="34" charset="0"/>
              </a:endParaRPr>
            </a:p>
          </p:txBody>
        </p:sp>
        <p:sp>
          <p:nvSpPr>
            <p:cNvPr id="107" name="Hexagon 106">
              <a:extLst>
                <a:ext uri="{FF2B5EF4-FFF2-40B4-BE49-F238E27FC236}">
                  <a16:creationId xmlns:a16="http://schemas.microsoft.com/office/drawing/2014/main" id="{D3532F0D-3E69-936B-1C87-0E20CFC45D6C}"/>
                </a:ext>
              </a:extLst>
            </p:cNvPr>
            <p:cNvSpPr/>
            <p:nvPr/>
          </p:nvSpPr>
          <p:spPr>
            <a:xfrm>
              <a:off x="6127032" y="4941167"/>
              <a:ext cx="1817616" cy="1147624"/>
            </a:xfrm>
            <a:prstGeom prst="hexagon">
              <a:avLst/>
            </a:prstGeom>
            <a:solidFill>
              <a:schemeClr val="accent3">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Arial" panose="020B0604020202020204" pitchFamily="34" charset="0"/>
                <a:cs typeface="Arial" panose="020B0604020202020204" pitchFamily="34" charset="0"/>
              </a:endParaRPr>
            </a:p>
          </p:txBody>
        </p:sp>
        <p:sp>
          <p:nvSpPr>
            <p:cNvPr id="108" name="Hexagon 107">
              <a:extLst>
                <a:ext uri="{FF2B5EF4-FFF2-40B4-BE49-F238E27FC236}">
                  <a16:creationId xmlns:a16="http://schemas.microsoft.com/office/drawing/2014/main" id="{CA6C9F55-6410-D051-D3A2-11F1CFDABC61}"/>
                </a:ext>
              </a:extLst>
            </p:cNvPr>
            <p:cNvSpPr/>
            <p:nvPr/>
          </p:nvSpPr>
          <p:spPr>
            <a:xfrm>
              <a:off x="2370660" y="4941167"/>
              <a:ext cx="1817616" cy="1147624"/>
            </a:xfrm>
            <a:prstGeom prst="hexagon">
              <a:avLst/>
            </a:prstGeom>
            <a:solidFill>
              <a:schemeClr val="accent3">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Arial" panose="020B0604020202020204" pitchFamily="34" charset="0"/>
                <a:cs typeface="Arial" panose="020B0604020202020204" pitchFamily="34" charset="0"/>
              </a:endParaRPr>
            </a:p>
          </p:txBody>
        </p:sp>
        <p:sp>
          <p:nvSpPr>
            <p:cNvPr id="110" name="Hexagon 109">
              <a:extLst>
                <a:ext uri="{FF2B5EF4-FFF2-40B4-BE49-F238E27FC236}">
                  <a16:creationId xmlns:a16="http://schemas.microsoft.com/office/drawing/2014/main" id="{A6914D9F-76B9-D7B2-B293-C27CBEF89AFB}"/>
                </a:ext>
              </a:extLst>
            </p:cNvPr>
            <p:cNvSpPr/>
            <p:nvPr/>
          </p:nvSpPr>
          <p:spPr>
            <a:xfrm>
              <a:off x="2370660" y="3703792"/>
              <a:ext cx="1817616" cy="1147624"/>
            </a:xfrm>
            <a:prstGeom prst="hexagon">
              <a:avLst/>
            </a:prstGeom>
            <a:solidFill>
              <a:schemeClr val="accent3">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Arial" panose="020B0604020202020204" pitchFamily="34" charset="0"/>
                <a:cs typeface="Arial" panose="020B0604020202020204" pitchFamily="34" charset="0"/>
              </a:endParaRPr>
            </a:p>
          </p:txBody>
        </p:sp>
        <p:sp>
          <p:nvSpPr>
            <p:cNvPr id="111" name="Hexagon 110">
              <a:extLst>
                <a:ext uri="{FF2B5EF4-FFF2-40B4-BE49-F238E27FC236}">
                  <a16:creationId xmlns:a16="http://schemas.microsoft.com/office/drawing/2014/main" id="{EFFBBDF1-AC3E-35A4-06BA-36689EDA57E5}"/>
                </a:ext>
              </a:extLst>
            </p:cNvPr>
            <p:cNvSpPr/>
            <p:nvPr/>
          </p:nvSpPr>
          <p:spPr>
            <a:xfrm>
              <a:off x="8005218" y="4941167"/>
              <a:ext cx="1817616" cy="1147624"/>
            </a:xfrm>
            <a:prstGeom prst="hexagon">
              <a:avLst/>
            </a:prstGeom>
            <a:solidFill>
              <a:schemeClr val="accent3">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Arial" panose="020B0604020202020204" pitchFamily="34" charset="0"/>
                <a:cs typeface="Arial" panose="020B0604020202020204" pitchFamily="34" charset="0"/>
              </a:endParaRPr>
            </a:p>
          </p:txBody>
        </p:sp>
      </p:grpSp>
      <p:grpSp>
        <p:nvGrpSpPr>
          <p:cNvPr id="121" name="Group 120">
            <a:extLst>
              <a:ext uri="{FF2B5EF4-FFF2-40B4-BE49-F238E27FC236}">
                <a16:creationId xmlns:a16="http://schemas.microsoft.com/office/drawing/2014/main" id="{95CDFF76-118C-84AD-2A2E-EE19793F2F27}"/>
              </a:ext>
            </a:extLst>
          </p:cNvPr>
          <p:cNvGrpSpPr/>
          <p:nvPr/>
        </p:nvGrpSpPr>
        <p:grpSpPr>
          <a:xfrm>
            <a:off x="8853206" y="2234839"/>
            <a:ext cx="1568299" cy="1636749"/>
            <a:chOff x="8840847" y="2418746"/>
            <a:chExt cx="1355985" cy="1415168"/>
          </a:xfrm>
        </p:grpSpPr>
        <p:sp>
          <p:nvSpPr>
            <p:cNvPr id="114" name="Rectangle: Single Corner Snipped 113">
              <a:extLst>
                <a:ext uri="{FF2B5EF4-FFF2-40B4-BE49-F238E27FC236}">
                  <a16:creationId xmlns:a16="http://schemas.microsoft.com/office/drawing/2014/main" id="{D8FEEC1E-97DF-B601-39D6-80411D3BCE60}"/>
                </a:ext>
              </a:extLst>
            </p:cNvPr>
            <p:cNvSpPr/>
            <p:nvPr/>
          </p:nvSpPr>
          <p:spPr>
            <a:xfrm>
              <a:off x="8840847" y="2418746"/>
              <a:ext cx="1355985" cy="1415168"/>
            </a:xfrm>
            <a:prstGeom prst="snip1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115" name="Group 114">
              <a:extLst>
                <a:ext uri="{FF2B5EF4-FFF2-40B4-BE49-F238E27FC236}">
                  <a16:creationId xmlns:a16="http://schemas.microsoft.com/office/drawing/2014/main" id="{3F872145-724B-ADD3-5D56-DBF0676CA386}"/>
                </a:ext>
              </a:extLst>
            </p:cNvPr>
            <p:cNvGrpSpPr/>
            <p:nvPr/>
          </p:nvGrpSpPr>
          <p:grpSpPr>
            <a:xfrm>
              <a:off x="9030589" y="2650407"/>
              <a:ext cx="976500" cy="1040206"/>
              <a:chOff x="7892902" y="1235921"/>
              <a:chExt cx="1061882" cy="1131157"/>
            </a:xfrm>
            <a:solidFill>
              <a:schemeClr val="bg1"/>
            </a:solidFill>
          </p:grpSpPr>
          <p:sp>
            <p:nvSpPr>
              <p:cNvPr id="116" name="Arrow: Down 115">
                <a:extLst>
                  <a:ext uri="{FF2B5EF4-FFF2-40B4-BE49-F238E27FC236}">
                    <a16:creationId xmlns:a16="http://schemas.microsoft.com/office/drawing/2014/main" id="{BC6188DB-4049-55B8-8F70-8A4DD1CD5C4A}"/>
                  </a:ext>
                </a:extLst>
              </p:cNvPr>
              <p:cNvSpPr/>
              <p:nvPr/>
            </p:nvSpPr>
            <p:spPr>
              <a:xfrm rot="5400000">
                <a:off x="8306379" y="1225937"/>
                <a:ext cx="303317" cy="323285"/>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200">
                  <a:latin typeface="Arial" panose="020B0604020202020204" pitchFamily="34" charset="0"/>
                  <a:cs typeface="Arial" panose="020B0604020202020204" pitchFamily="34" charset="0"/>
                </a:endParaRPr>
              </a:p>
            </p:txBody>
          </p:sp>
          <p:sp>
            <p:nvSpPr>
              <p:cNvPr id="117" name="Arrow: Bent 116">
                <a:extLst>
                  <a:ext uri="{FF2B5EF4-FFF2-40B4-BE49-F238E27FC236}">
                    <a16:creationId xmlns:a16="http://schemas.microsoft.com/office/drawing/2014/main" id="{98143AE7-C0EC-9B9E-95A3-B560B8EA849B}"/>
                  </a:ext>
                </a:extLst>
              </p:cNvPr>
              <p:cNvSpPr/>
              <p:nvPr/>
            </p:nvSpPr>
            <p:spPr>
              <a:xfrm flipV="1">
                <a:off x="7964825" y="1317951"/>
                <a:ext cx="663141" cy="675035"/>
              </a:xfrm>
              <a:prstGeom prst="ben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200">
                  <a:solidFill>
                    <a:schemeClr val="tx1"/>
                  </a:solidFill>
                  <a:latin typeface="Arial" panose="020B0604020202020204" pitchFamily="34" charset="0"/>
                  <a:cs typeface="Arial" panose="020B0604020202020204" pitchFamily="34" charset="0"/>
                </a:endParaRPr>
              </a:p>
            </p:txBody>
          </p:sp>
          <p:sp>
            <p:nvSpPr>
              <p:cNvPr id="118" name="Arrow: Bent 117">
                <a:extLst>
                  <a:ext uri="{FF2B5EF4-FFF2-40B4-BE49-F238E27FC236}">
                    <a16:creationId xmlns:a16="http://schemas.microsoft.com/office/drawing/2014/main" id="{C7DD7A2D-5E2B-229E-17D2-45B14A16B938}"/>
                  </a:ext>
                </a:extLst>
              </p:cNvPr>
              <p:cNvSpPr/>
              <p:nvPr/>
            </p:nvSpPr>
            <p:spPr>
              <a:xfrm flipH="1" flipV="1">
                <a:off x="8394122" y="1670575"/>
                <a:ext cx="541443" cy="675035"/>
              </a:xfrm>
              <a:prstGeom prst="bentArrow">
                <a:avLst>
                  <a:gd name="adj1" fmla="val 31450"/>
                  <a:gd name="adj2" fmla="val 28225"/>
                  <a:gd name="adj3" fmla="val 25000"/>
                  <a:gd name="adj4" fmla="val 437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200">
                  <a:solidFill>
                    <a:schemeClr val="tx1"/>
                  </a:solidFill>
                  <a:latin typeface="Arial" panose="020B0604020202020204" pitchFamily="34" charset="0"/>
                  <a:cs typeface="Arial" panose="020B0604020202020204" pitchFamily="34" charset="0"/>
                </a:endParaRPr>
              </a:p>
            </p:txBody>
          </p:sp>
          <p:sp>
            <p:nvSpPr>
              <p:cNvPr id="119" name="Plus Sign 118">
                <a:extLst>
                  <a:ext uri="{FF2B5EF4-FFF2-40B4-BE49-F238E27FC236}">
                    <a16:creationId xmlns:a16="http://schemas.microsoft.com/office/drawing/2014/main" id="{7053187F-FACA-5F4D-2BDF-C227B11B4DAD}"/>
                  </a:ext>
                </a:extLst>
              </p:cNvPr>
              <p:cNvSpPr/>
              <p:nvPr/>
            </p:nvSpPr>
            <p:spPr>
              <a:xfrm rot="2700000">
                <a:off x="7897288" y="1984220"/>
                <a:ext cx="378472" cy="387244"/>
              </a:xfrm>
              <a:prstGeom prst="mathPlus">
                <a:avLst>
                  <a:gd name="adj1" fmla="val 204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200">
                  <a:latin typeface="Arial" panose="020B0604020202020204" pitchFamily="34" charset="0"/>
                  <a:cs typeface="Arial" panose="020B0604020202020204" pitchFamily="34" charset="0"/>
                </a:endParaRPr>
              </a:p>
            </p:txBody>
          </p:sp>
          <p:sp>
            <p:nvSpPr>
              <p:cNvPr id="120" name="Circle: Hollow 119">
                <a:extLst>
                  <a:ext uri="{FF2B5EF4-FFF2-40B4-BE49-F238E27FC236}">
                    <a16:creationId xmlns:a16="http://schemas.microsoft.com/office/drawing/2014/main" id="{1CFE75FD-8957-8165-9BD9-B2D998097CAB}"/>
                  </a:ext>
                </a:extLst>
              </p:cNvPr>
              <p:cNvSpPr/>
              <p:nvPr/>
            </p:nvSpPr>
            <p:spPr>
              <a:xfrm>
                <a:off x="8741260" y="1268041"/>
                <a:ext cx="213524" cy="213524"/>
              </a:xfrm>
              <a:prstGeom prst="donut">
                <a:avLst>
                  <a:gd name="adj" fmla="val 321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200">
                  <a:solidFill>
                    <a:schemeClr val="tx1"/>
                  </a:solidFill>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7698631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DDB00-687A-C587-086D-524736748911}"/>
              </a:ext>
            </a:extLst>
          </p:cNvPr>
          <p:cNvSpPr>
            <a:spLocks noGrp="1"/>
          </p:cNvSpPr>
          <p:nvPr>
            <p:ph type="title"/>
          </p:nvPr>
        </p:nvSpPr>
        <p:spPr/>
        <p:txBody>
          <a:bodyPr/>
          <a:lstStyle/>
          <a:p>
            <a:r>
              <a:rPr lang="es-ES_tradnl" dirty="0"/>
              <a:t>Plan de caso de Amina</a:t>
            </a:r>
          </a:p>
        </p:txBody>
      </p:sp>
      <p:graphicFrame>
        <p:nvGraphicFramePr>
          <p:cNvPr id="3" name="Table 2">
            <a:extLst>
              <a:ext uri="{FF2B5EF4-FFF2-40B4-BE49-F238E27FC236}">
                <a16:creationId xmlns:a16="http://schemas.microsoft.com/office/drawing/2014/main" id="{3243F8DC-6979-2D1D-C44D-0AB2A8FB664D}"/>
              </a:ext>
            </a:extLst>
          </p:cNvPr>
          <p:cNvGraphicFramePr>
            <a:graphicFrameLocks noGrp="1"/>
          </p:cNvGraphicFramePr>
          <p:nvPr>
            <p:extLst>
              <p:ext uri="{D42A27DB-BD31-4B8C-83A1-F6EECF244321}">
                <p14:modId xmlns:p14="http://schemas.microsoft.com/office/powerpoint/2010/main" val="1778711376"/>
              </p:ext>
            </p:extLst>
          </p:nvPr>
        </p:nvGraphicFramePr>
        <p:xfrm>
          <a:off x="1631490" y="1786183"/>
          <a:ext cx="8929019" cy="4047931"/>
        </p:xfrm>
        <a:graphic>
          <a:graphicData uri="http://schemas.openxmlformats.org/drawingml/2006/table">
            <a:tbl>
              <a:tblPr firstRow="1" firstCol="1" bandRow="1">
                <a:tableStyleId>{5C22544A-7EE6-4342-B048-85BDC9FD1C3A}</a:tableStyleId>
              </a:tblPr>
              <a:tblGrid>
                <a:gridCol w="1328487">
                  <a:extLst>
                    <a:ext uri="{9D8B030D-6E8A-4147-A177-3AD203B41FA5}">
                      <a16:colId xmlns:a16="http://schemas.microsoft.com/office/drawing/2014/main" val="2938947833"/>
                    </a:ext>
                  </a:extLst>
                </a:gridCol>
                <a:gridCol w="3133942">
                  <a:extLst>
                    <a:ext uri="{9D8B030D-6E8A-4147-A177-3AD203B41FA5}">
                      <a16:colId xmlns:a16="http://schemas.microsoft.com/office/drawing/2014/main" val="1175440471"/>
                    </a:ext>
                  </a:extLst>
                </a:gridCol>
                <a:gridCol w="1116351">
                  <a:extLst>
                    <a:ext uri="{9D8B030D-6E8A-4147-A177-3AD203B41FA5}">
                      <a16:colId xmlns:a16="http://schemas.microsoft.com/office/drawing/2014/main" val="4009102030"/>
                    </a:ext>
                  </a:extLst>
                </a:gridCol>
                <a:gridCol w="821735">
                  <a:extLst>
                    <a:ext uri="{9D8B030D-6E8A-4147-A177-3AD203B41FA5}">
                      <a16:colId xmlns:a16="http://schemas.microsoft.com/office/drawing/2014/main" val="809832642"/>
                    </a:ext>
                  </a:extLst>
                </a:gridCol>
                <a:gridCol w="1410965">
                  <a:extLst>
                    <a:ext uri="{9D8B030D-6E8A-4147-A177-3AD203B41FA5}">
                      <a16:colId xmlns:a16="http://schemas.microsoft.com/office/drawing/2014/main" val="617380255"/>
                    </a:ext>
                  </a:extLst>
                </a:gridCol>
                <a:gridCol w="1117539">
                  <a:extLst>
                    <a:ext uri="{9D8B030D-6E8A-4147-A177-3AD203B41FA5}">
                      <a16:colId xmlns:a16="http://schemas.microsoft.com/office/drawing/2014/main" val="1420216921"/>
                    </a:ext>
                  </a:extLst>
                </a:gridCol>
              </a:tblGrid>
              <a:tr h="387759">
                <a:tc gridSpan="6">
                  <a:txBody>
                    <a:bodyPr/>
                    <a:lstStyle/>
                    <a:p>
                      <a:pPr algn="ctr"/>
                      <a:r>
                        <a:rPr lang="es-ES_tradnl" sz="1500" noProof="0">
                          <a:solidFill>
                            <a:schemeClr val="bg1"/>
                          </a:solidFill>
                          <a:effectLst/>
                        </a:rPr>
                        <a:t>PLAN DE CASO</a:t>
                      </a:r>
                      <a:endParaRPr lang="es-ES_tradnl" sz="1500" noProof="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accent3">
                        <a:lumMod val="5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36725167"/>
                  </a:ext>
                </a:extLst>
              </a:tr>
              <a:tr h="299590">
                <a:tc gridSpan="2">
                  <a:txBody>
                    <a:bodyPr/>
                    <a:lstStyle/>
                    <a:p>
                      <a:pPr marL="0" marR="0" indent="0" algn="l" defTabSz="914400" rtl="0" eaLnBrk="1" fontAlgn="auto" latinLnBrk="0" hangingPunct="1">
                        <a:lnSpc>
                          <a:spcPct val="107000"/>
                        </a:lnSpc>
                        <a:spcBef>
                          <a:spcPts val="0"/>
                        </a:spcBef>
                        <a:spcAft>
                          <a:spcPts val="800"/>
                        </a:spcAft>
                        <a:buClrTx/>
                        <a:buSzTx/>
                        <a:buFontTx/>
                        <a:buNone/>
                        <a:tabLst/>
                        <a:defRPr/>
                      </a:pPr>
                      <a:r>
                        <a:rPr lang="es-ES_tradnl" sz="1000" noProof="0">
                          <a:solidFill>
                            <a:schemeClr val="tx1"/>
                          </a:solidFill>
                          <a:effectLst/>
                        </a:rPr>
                        <a:t>Fecha de formulación del plan de caso: </a:t>
                      </a:r>
                      <a:r>
                        <a:rPr lang="es-ES_tradnl" sz="700" noProof="0">
                          <a:solidFill>
                            <a:schemeClr val="tx1"/>
                          </a:solidFill>
                          <a:effectLst/>
                        </a:rPr>
                        <a:t> </a:t>
                      </a:r>
                      <a:r>
                        <a:rPr lang="es-ES_tradnl" sz="700" b="0" i="1" noProof="0">
                          <a:solidFill>
                            <a:schemeClr val="tx1"/>
                          </a:solidFill>
                          <a:effectLst/>
                        </a:rPr>
                        <a:t>dd/mm/aa</a:t>
                      </a:r>
                      <a:endParaRPr lang="es-ES_tradnl" sz="700" b="0" i="1" noProof="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hMerge="1">
                  <a:txBody>
                    <a:bodyPr/>
                    <a:lstStyle/>
                    <a:p>
                      <a:endParaRPr lang="en-US"/>
                    </a:p>
                  </a:txBody>
                  <a:tcPr/>
                </a:tc>
                <a:tc gridSpan="4">
                  <a:txBody>
                    <a:bodyPr/>
                    <a:lstStyle/>
                    <a:p>
                      <a:pPr algn="l">
                        <a:lnSpc>
                          <a:spcPct val="107000"/>
                        </a:lnSpc>
                        <a:spcAft>
                          <a:spcPts val="800"/>
                        </a:spcAft>
                      </a:pPr>
                      <a:r>
                        <a:rPr lang="es-ES_tradnl" sz="1000" noProof="0">
                          <a:solidFill>
                            <a:schemeClr val="tx1"/>
                          </a:solidFill>
                          <a:effectLst/>
                        </a:rPr>
                        <a:t>Número de identificación de caso:</a:t>
                      </a:r>
                      <a:endParaRPr lang="es-ES_tradnl" sz="1000" noProof="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78398838"/>
                  </a:ext>
                </a:extLst>
              </a:tr>
              <a:tr h="299590">
                <a:tc gridSpan="6">
                  <a:txBody>
                    <a:bodyPr/>
                    <a:lstStyle/>
                    <a:p>
                      <a:pPr algn="l">
                        <a:lnSpc>
                          <a:spcPct val="107000"/>
                        </a:lnSpc>
                        <a:spcAft>
                          <a:spcPts val="800"/>
                        </a:spcAft>
                      </a:pPr>
                      <a:r>
                        <a:rPr lang="es-ES_tradnl" sz="1000" noProof="0">
                          <a:solidFill>
                            <a:schemeClr val="tx1"/>
                          </a:solidFill>
                          <a:effectLst/>
                        </a:rPr>
                        <a:t>1. OBJETIVO GENERAL DEL PLAN DE CASO</a:t>
                      </a:r>
                      <a:endParaRPr lang="es-ES_tradnl" sz="1000" noProof="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accent3">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2697127"/>
                  </a:ext>
                </a:extLst>
              </a:tr>
              <a:tr h="620261">
                <a:tc gridSpan="6">
                  <a:txBody>
                    <a:bodyPr/>
                    <a:lstStyle/>
                    <a:p>
                      <a:pPr marL="0" marR="0" indent="0" algn="l" defTabSz="914400" rtl="0" eaLnBrk="1" fontAlgn="auto" latinLnBrk="0" hangingPunct="1">
                        <a:lnSpc>
                          <a:spcPct val="107000"/>
                        </a:lnSpc>
                        <a:spcBef>
                          <a:spcPts val="0"/>
                        </a:spcBef>
                        <a:spcAft>
                          <a:spcPts val="800"/>
                        </a:spcAft>
                        <a:buClrTx/>
                        <a:buSzTx/>
                        <a:buFontTx/>
                        <a:buNone/>
                        <a:tabLst/>
                        <a:defRPr/>
                      </a:pPr>
                      <a:r>
                        <a:rPr lang="es-ES_tradnl" sz="1000" noProof="0">
                          <a:solidFill>
                            <a:schemeClr val="tx1"/>
                          </a:solidFill>
                          <a:effectLst/>
                        </a:rPr>
                        <a:t>Objetivo general: </a:t>
                      </a:r>
                      <a:r>
                        <a:rPr lang="es-ES_tradnl" sz="700" b="0" i="1" noProof="0">
                          <a:solidFill>
                            <a:schemeClr val="tx1"/>
                          </a:solidFill>
                          <a:effectLst/>
                        </a:rPr>
                        <a:t>defina un objetivo que sea específico, medible, alcanzable/de mutuo acuerdo, realista/pertinente y sujeto a un plazo límite </a:t>
                      </a:r>
                    </a:p>
                    <a:p>
                      <a:pPr algn="l">
                        <a:lnSpc>
                          <a:spcPct val="107000"/>
                        </a:lnSpc>
                        <a:spcAft>
                          <a:spcPts val="800"/>
                        </a:spcAft>
                      </a:pPr>
                      <a:r>
                        <a:rPr lang="es-ES_tradnl" sz="1000" noProof="0">
                          <a:solidFill>
                            <a:schemeClr val="tx1"/>
                          </a:solidFill>
                          <a:effectLst/>
                        </a:rPr>
                        <a:t> </a:t>
                      </a:r>
                      <a:endParaRPr lang="es-ES_tradnl" sz="1000" noProof="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01676660"/>
                  </a:ext>
                </a:extLst>
              </a:tr>
              <a:tr h="299590">
                <a:tc gridSpan="6">
                  <a:txBody>
                    <a:bodyPr/>
                    <a:lstStyle/>
                    <a:p>
                      <a:pPr algn="l">
                        <a:lnSpc>
                          <a:spcPct val="107000"/>
                        </a:lnSpc>
                        <a:spcAft>
                          <a:spcPts val="800"/>
                        </a:spcAft>
                      </a:pPr>
                      <a:r>
                        <a:rPr lang="es-ES_tradnl" sz="1000" noProof="0">
                          <a:solidFill>
                            <a:schemeClr val="tx1"/>
                          </a:solidFill>
                          <a:effectLst/>
                        </a:rPr>
                        <a:t>2. PLAN DE INTERVENCIÓN Y PRESTACIÓN DE SERVICIOS</a:t>
                      </a:r>
                      <a:endParaRPr lang="es-ES_tradnl" sz="1000" noProof="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accent3">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7964344"/>
                  </a:ext>
                </a:extLst>
              </a:tr>
              <a:tr h="1200208">
                <a:tc>
                  <a:txBody>
                    <a:bodyPr/>
                    <a:lstStyle/>
                    <a:p>
                      <a:pPr algn="l"/>
                      <a:r>
                        <a:rPr lang="es-ES_tradnl" sz="1000" noProof="0">
                          <a:solidFill>
                            <a:schemeClr val="tx1"/>
                          </a:solidFill>
                          <a:effectLst/>
                        </a:rPr>
                        <a:t>Acciones concretas</a:t>
                      </a:r>
                    </a:p>
                    <a:p>
                      <a:pPr algn="l"/>
                      <a:r>
                        <a:rPr lang="es-ES_tradnl" sz="700" b="0" i="1" noProof="0">
                          <a:solidFill>
                            <a:schemeClr val="tx1"/>
                          </a:solidFill>
                          <a:effectLst/>
                        </a:rPr>
                        <a:t>Ordenar por prioridad de mayor a menor</a:t>
                      </a:r>
                    </a:p>
                    <a:p>
                      <a:pPr algn="l"/>
                      <a:r>
                        <a:rPr lang="es-ES_tradnl" sz="1000" noProof="0">
                          <a:solidFill>
                            <a:schemeClr val="tx1"/>
                          </a:solidFill>
                          <a:effectLst/>
                        </a:rPr>
                        <a:t> </a:t>
                      </a:r>
                      <a:endParaRPr lang="es-ES_tradnl" sz="1000" noProof="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l"/>
                      <a:r>
                        <a:rPr lang="es-ES_tradnl" sz="1000" b="1" noProof="0">
                          <a:solidFill>
                            <a:schemeClr val="tx1"/>
                          </a:solidFill>
                          <a:effectLst/>
                        </a:rPr>
                        <a:t>Necesidades</a:t>
                      </a:r>
                    </a:p>
                    <a:p>
                      <a:pPr marL="0" marR="0" indent="0" algn="l" defTabSz="914400" rtl="0" eaLnBrk="1" fontAlgn="auto" latinLnBrk="0" hangingPunct="1">
                        <a:lnSpc>
                          <a:spcPct val="100000"/>
                        </a:lnSpc>
                        <a:spcBef>
                          <a:spcPts val="0"/>
                        </a:spcBef>
                        <a:spcAft>
                          <a:spcPts val="0"/>
                        </a:spcAft>
                        <a:buClrTx/>
                        <a:buSzTx/>
                        <a:buFontTx/>
                        <a:buNone/>
                        <a:tabLst/>
                        <a:defRPr/>
                      </a:pPr>
                      <a:r>
                        <a:rPr lang="es-ES_tradnl" sz="700" i="1" noProof="0">
                          <a:solidFill>
                            <a:schemeClr val="tx1"/>
                          </a:solidFill>
                          <a:effectLst/>
                        </a:rPr>
                        <a:t>identificadas en la evaluación: cuidados alternativos, seguridad (p. ej., refugio seguro), educación formal y educación no formal, búsqueda y reunificación familiar, apoyo psicosocial básico, atención no especializada en SMAPS, atención especializada en SMAPS, alimentos, artículos no alimentarios, ayuda en efectivo, medios de vida, atención médica, nutrición, asesoría jurídica, documentación, servicios para menores con discapacidades, salud sexual y reproductiva, refugio, agua, saneamiento e higiene, solución duradera, reubicación. </a:t>
                      </a:r>
                      <a:endParaRPr lang="es-ES_tradnl" sz="700" i="1" noProof="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l"/>
                      <a:r>
                        <a:rPr lang="es-ES_tradnl" sz="1000" b="1" noProof="0">
                          <a:solidFill>
                            <a:schemeClr val="tx1"/>
                          </a:solidFill>
                          <a:effectLst/>
                        </a:rPr>
                        <a:t>Persona/entidad responsable</a:t>
                      </a:r>
                      <a:endParaRPr lang="es-ES_tradnl" sz="1000" b="1" noProof="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l"/>
                      <a:r>
                        <a:rPr lang="es-ES_tradnl" sz="1000" b="1" noProof="0">
                          <a:solidFill>
                            <a:schemeClr val="tx1"/>
                          </a:solidFill>
                          <a:effectLst/>
                        </a:rPr>
                        <a:t>Fecha de vencimiento</a:t>
                      </a:r>
                    </a:p>
                    <a:p>
                      <a:pPr algn="l"/>
                      <a:r>
                        <a:rPr lang="es-ES_tradnl" sz="700" i="1" noProof="0">
                          <a:solidFill>
                            <a:schemeClr val="tx1"/>
                          </a:solidFill>
                          <a:effectLst/>
                        </a:rPr>
                        <a:t>dd/mm/aa</a:t>
                      </a:r>
                      <a:endParaRPr lang="es-ES_tradnl" sz="700" i="1" noProof="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l"/>
                      <a:r>
                        <a:rPr lang="es-ES_tradnl" sz="1000" b="1" noProof="0">
                          <a:solidFill>
                            <a:schemeClr val="tx1"/>
                          </a:solidFill>
                          <a:effectLst/>
                        </a:rPr>
                        <a:t>Estado</a:t>
                      </a:r>
                      <a:r>
                        <a:rPr lang="es-ES_tradnl" sz="1000" noProof="0">
                          <a:solidFill>
                            <a:schemeClr val="tx1"/>
                          </a:solidFill>
                          <a:effectLst/>
                        </a:rPr>
                        <a:t> </a:t>
                      </a:r>
                    </a:p>
                    <a:p>
                      <a:pPr marL="0" marR="0" indent="0" algn="l" defTabSz="914400" rtl="0" eaLnBrk="1" fontAlgn="auto" latinLnBrk="0" hangingPunct="1">
                        <a:lnSpc>
                          <a:spcPct val="100000"/>
                        </a:lnSpc>
                        <a:spcBef>
                          <a:spcPts val="0"/>
                        </a:spcBef>
                        <a:spcAft>
                          <a:spcPts val="0"/>
                        </a:spcAft>
                        <a:buClrTx/>
                        <a:buSzTx/>
                        <a:buFontTx/>
                        <a:buNone/>
                        <a:tabLst/>
                        <a:defRPr/>
                      </a:pPr>
                      <a:r>
                        <a:rPr lang="es-ES_tradnl" sz="700" i="1" noProof="0">
                          <a:solidFill>
                            <a:schemeClr val="tx1"/>
                          </a:solidFill>
                          <a:effectLst/>
                        </a:rPr>
                        <a:t>Marque con una x para indicar el estado </a:t>
                      </a:r>
                      <a:endParaRPr lang="es-ES_tradnl" sz="700" i="1" noProof="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_tradnl" sz="1000" b="1" noProof="0">
                          <a:solidFill>
                            <a:schemeClr val="tx1"/>
                          </a:solidFill>
                          <a:effectLst/>
                        </a:rPr>
                        <a:t>Notas </a:t>
                      </a:r>
                      <a:r>
                        <a:rPr lang="es-ES_tradnl" sz="800" i="1" noProof="0">
                          <a:solidFill>
                            <a:schemeClr val="tx1"/>
                          </a:solidFill>
                          <a:effectLst/>
                        </a:rPr>
                        <a:t>p. ej., fortalezas y obstáculos que pueden contribuir o dificultar el cumplimiento de los objetivos.</a:t>
                      </a:r>
                      <a:endParaRPr lang="es-ES_tradnl" sz="700" i="1" noProof="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1655912339"/>
                  </a:ext>
                </a:extLst>
              </a:tr>
              <a:tr h="940933">
                <a:tc>
                  <a:txBody>
                    <a:bodyPr/>
                    <a:lstStyle/>
                    <a:p>
                      <a:pPr algn="l">
                        <a:lnSpc>
                          <a:spcPct val="107000"/>
                        </a:lnSpc>
                        <a:spcAft>
                          <a:spcPts val="800"/>
                        </a:spcAft>
                      </a:pPr>
                      <a:r>
                        <a:rPr lang="es-ES_tradnl" sz="1000" noProof="0">
                          <a:solidFill>
                            <a:schemeClr val="tx1"/>
                          </a:solidFill>
                          <a:effectLst/>
                        </a:rPr>
                        <a:t> </a:t>
                      </a:r>
                    </a:p>
                    <a:p>
                      <a:pPr algn="l">
                        <a:lnSpc>
                          <a:spcPct val="107000"/>
                        </a:lnSpc>
                        <a:spcAft>
                          <a:spcPts val="800"/>
                        </a:spcAft>
                      </a:pPr>
                      <a:r>
                        <a:rPr lang="es-ES_tradnl" sz="1000" noProof="0">
                          <a:solidFill>
                            <a:schemeClr val="tx1"/>
                          </a:solidFill>
                          <a:effectLst/>
                        </a:rPr>
                        <a:t> </a:t>
                      </a:r>
                    </a:p>
                    <a:p>
                      <a:pPr algn="l">
                        <a:lnSpc>
                          <a:spcPct val="107000"/>
                        </a:lnSpc>
                        <a:spcAft>
                          <a:spcPts val="800"/>
                        </a:spcAft>
                      </a:pPr>
                      <a:r>
                        <a:rPr lang="es-ES_tradnl" sz="1000" noProof="0">
                          <a:solidFill>
                            <a:schemeClr val="tx1"/>
                          </a:solidFill>
                          <a:effectLst/>
                        </a:rPr>
                        <a:t> </a:t>
                      </a:r>
                      <a:endParaRPr lang="es-ES_tradnl" sz="1000" noProof="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l">
                        <a:lnSpc>
                          <a:spcPct val="107000"/>
                        </a:lnSpc>
                        <a:spcAft>
                          <a:spcPts val="800"/>
                        </a:spcAft>
                      </a:pPr>
                      <a:r>
                        <a:rPr lang="es-ES_tradnl" sz="1000" noProof="0">
                          <a:solidFill>
                            <a:schemeClr val="tx1"/>
                          </a:solidFill>
                          <a:effectLst/>
                        </a:rPr>
                        <a:t> </a:t>
                      </a:r>
                      <a:endParaRPr lang="es-ES_tradnl" sz="1000" noProof="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l">
                        <a:lnSpc>
                          <a:spcPct val="107000"/>
                        </a:lnSpc>
                        <a:spcAft>
                          <a:spcPts val="800"/>
                        </a:spcAft>
                      </a:pPr>
                      <a:r>
                        <a:rPr lang="es-ES_tradnl" sz="1000" noProof="0">
                          <a:solidFill>
                            <a:schemeClr val="tx1"/>
                          </a:solidFill>
                          <a:effectLst/>
                        </a:rPr>
                        <a:t> </a:t>
                      </a:r>
                      <a:endParaRPr lang="es-ES_tradnl" sz="1000" noProof="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l">
                        <a:lnSpc>
                          <a:spcPct val="107000"/>
                        </a:lnSpc>
                        <a:spcAft>
                          <a:spcPts val="800"/>
                        </a:spcAft>
                      </a:pPr>
                      <a:r>
                        <a:rPr lang="es-ES_tradnl" sz="1000" noProof="0">
                          <a:solidFill>
                            <a:schemeClr val="tx1"/>
                          </a:solidFill>
                          <a:effectLst/>
                        </a:rPr>
                        <a:t> </a:t>
                      </a:r>
                      <a:endParaRPr lang="es-ES_tradnl" sz="1000" noProof="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l">
                        <a:lnSpc>
                          <a:spcPct val="107000"/>
                        </a:lnSpc>
                        <a:spcAft>
                          <a:spcPts val="800"/>
                        </a:spcAft>
                      </a:pPr>
                      <a:r>
                        <a:rPr lang="es-ES_tradnl" sz="1000" noProof="0">
                          <a:solidFill>
                            <a:schemeClr val="tx1"/>
                          </a:solidFill>
                          <a:effectLst/>
                        </a:rPr>
                        <a:t>[ ] Pendiente</a:t>
                      </a:r>
                    </a:p>
                    <a:p>
                      <a:pPr algn="l">
                        <a:lnSpc>
                          <a:spcPct val="107000"/>
                        </a:lnSpc>
                        <a:spcAft>
                          <a:spcPts val="800"/>
                        </a:spcAft>
                      </a:pPr>
                      <a:r>
                        <a:rPr lang="es-ES_tradnl" sz="1000" noProof="0">
                          <a:solidFill>
                            <a:schemeClr val="tx1"/>
                          </a:solidFill>
                          <a:effectLst/>
                        </a:rPr>
                        <a:t>[ ] En curso</a:t>
                      </a:r>
                    </a:p>
                    <a:p>
                      <a:pPr algn="l">
                        <a:lnSpc>
                          <a:spcPct val="107000"/>
                        </a:lnSpc>
                        <a:spcAft>
                          <a:spcPts val="800"/>
                        </a:spcAft>
                      </a:pPr>
                      <a:r>
                        <a:rPr lang="es-ES_tradnl" sz="1000" noProof="0">
                          <a:solidFill>
                            <a:schemeClr val="tx1"/>
                          </a:solidFill>
                          <a:effectLst/>
                        </a:rPr>
                        <a:t>[ ] Completado</a:t>
                      </a:r>
                      <a:endParaRPr lang="es-ES_tradnl" sz="1000" noProof="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l">
                        <a:lnSpc>
                          <a:spcPct val="107000"/>
                        </a:lnSpc>
                        <a:spcAft>
                          <a:spcPts val="800"/>
                        </a:spcAft>
                      </a:pPr>
                      <a:r>
                        <a:rPr lang="es-ES_tradnl" sz="1000" noProof="0" dirty="0">
                          <a:solidFill>
                            <a:schemeClr val="tx1"/>
                          </a:solidFill>
                          <a:effectLst/>
                        </a:rPr>
                        <a:t> </a:t>
                      </a:r>
                      <a:endParaRPr lang="es-ES_tradnl" sz="1000" noProof="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3115743239"/>
                  </a:ext>
                </a:extLst>
              </a:tr>
            </a:tbl>
          </a:graphicData>
        </a:graphic>
      </p:graphicFrame>
      <p:grpSp>
        <p:nvGrpSpPr>
          <p:cNvPr id="4" name="Group 3">
            <a:extLst>
              <a:ext uri="{FF2B5EF4-FFF2-40B4-BE49-F238E27FC236}">
                <a16:creationId xmlns:a16="http://schemas.microsoft.com/office/drawing/2014/main" id="{2A14CA4D-4426-3178-C4B6-A0B854498AA5}"/>
              </a:ext>
            </a:extLst>
          </p:cNvPr>
          <p:cNvGrpSpPr/>
          <p:nvPr/>
        </p:nvGrpSpPr>
        <p:grpSpPr>
          <a:xfrm>
            <a:off x="10228983" y="337468"/>
            <a:ext cx="1587872" cy="1368854"/>
            <a:chOff x="10228983" y="337468"/>
            <a:chExt cx="1587872" cy="1368854"/>
          </a:xfrm>
        </p:grpSpPr>
        <p:sp>
          <p:nvSpPr>
            <p:cNvPr id="5" name="Hexagon 4">
              <a:extLst>
                <a:ext uri="{FF2B5EF4-FFF2-40B4-BE49-F238E27FC236}">
                  <a16:creationId xmlns:a16="http://schemas.microsoft.com/office/drawing/2014/main" id="{A88DDF5C-001A-DDF2-98DC-F4B56311487D}"/>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6" name="Group 5">
              <a:extLst>
                <a:ext uri="{FF2B5EF4-FFF2-40B4-BE49-F238E27FC236}">
                  <a16:creationId xmlns:a16="http://schemas.microsoft.com/office/drawing/2014/main" id="{16CD8244-1C4A-2DB0-38B3-3BB106554912}"/>
                </a:ext>
              </a:extLst>
            </p:cNvPr>
            <p:cNvGrpSpPr/>
            <p:nvPr/>
          </p:nvGrpSpPr>
          <p:grpSpPr>
            <a:xfrm>
              <a:off x="10621771" y="762700"/>
              <a:ext cx="562136" cy="634675"/>
              <a:chOff x="760175" y="830142"/>
              <a:chExt cx="867619" cy="979579"/>
            </a:xfrm>
          </p:grpSpPr>
          <p:sp>
            <p:nvSpPr>
              <p:cNvPr id="19" name="Rectangle 18">
                <a:extLst>
                  <a:ext uri="{FF2B5EF4-FFF2-40B4-BE49-F238E27FC236}">
                    <a16:creationId xmlns:a16="http://schemas.microsoft.com/office/drawing/2014/main" id="{2D47EED6-6814-4D20-8338-22479B6B0CDE}"/>
                  </a:ext>
                </a:extLst>
              </p:cNvPr>
              <p:cNvSpPr/>
              <p:nvPr/>
            </p:nvSpPr>
            <p:spPr>
              <a:xfrm>
                <a:off x="864636" y="830142"/>
                <a:ext cx="763158" cy="9795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CA" sz="1600" b="1" dirty="0">
                    <a:solidFill>
                      <a:schemeClr val="accent3">
                        <a:lumMod val="50000"/>
                      </a:schemeClr>
                    </a:solidFill>
                    <a:latin typeface="Arial" panose="020B0604020202020204" pitchFamily="34" charset="0"/>
                    <a:cs typeface="Arial" panose="020B0604020202020204" pitchFamily="34" charset="0"/>
                  </a:rPr>
                  <a:t>144-</a:t>
                </a:r>
              </a:p>
              <a:p>
                <a:pPr algn="ctr"/>
                <a:r>
                  <a:rPr lang="en-CA" sz="1600" b="1" dirty="0">
                    <a:solidFill>
                      <a:schemeClr val="accent3">
                        <a:lumMod val="50000"/>
                      </a:schemeClr>
                    </a:solidFill>
                    <a:latin typeface="Arial" panose="020B0604020202020204" pitchFamily="34" charset="0"/>
                    <a:cs typeface="Arial" panose="020B0604020202020204" pitchFamily="34" charset="0"/>
                  </a:rPr>
                  <a:t>145</a:t>
                </a:r>
              </a:p>
            </p:txBody>
          </p:sp>
          <p:sp>
            <p:nvSpPr>
              <p:cNvPr id="20" name="Rectangle 19">
                <a:extLst>
                  <a:ext uri="{FF2B5EF4-FFF2-40B4-BE49-F238E27FC236}">
                    <a16:creationId xmlns:a16="http://schemas.microsoft.com/office/drawing/2014/main" id="{187B6488-8550-0A5A-46E5-C787C01A4285}"/>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7" name="Group 6">
              <a:extLst>
                <a:ext uri="{FF2B5EF4-FFF2-40B4-BE49-F238E27FC236}">
                  <a16:creationId xmlns:a16="http://schemas.microsoft.com/office/drawing/2014/main" id="{45FDF7AF-A962-4E15-A013-3B08D989DAAE}"/>
                </a:ext>
              </a:extLst>
            </p:cNvPr>
            <p:cNvGrpSpPr/>
            <p:nvPr/>
          </p:nvGrpSpPr>
          <p:grpSpPr>
            <a:xfrm>
              <a:off x="11325415" y="762701"/>
              <a:ext cx="182192" cy="634674"/>
              <a:chOff x="2121762" y="2323619"/>
              <a:chExt cx="200378" cy="825210"/>
            </a:xfrm>
          </p:grpSpPr>
          <p:sp>
            <p:nvSpPr>
              <p:cNvPr id="8" name="Isosceles Triangle 7">
                <a:extLst>
                  <a:ext uri="{FF2B5EF4-FFF2-40B4-BE49-F238E27FC236}">
                    <a16:creationId xmlns:a16="http://schemas.microsoft.com/office/drawing/2014/main" id="{74825793-E7C1-B767-7C67-9B78D83A8E63}"/>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Rectangle 8">
                <a:extLst>
                  <a:ext uri="{FF2B5EF4-FFF2-40B4-BE49-F238E27FC236}">
                    <a16:creationId xmlns:a16="http://schemas.microsoft.com/office/drawing/2014/main" id="{44DB55A2-55B4-8CAA-D7AD-F648B6E9DEFA}"/>
                  </a:ext>
                </a:extLst>
              </p:cNvPr>
              <p:cNvSpPr/>
              <p:nvPr/>
            </p:nvSpPr>
            <p:spPr>
              <a:xfrm>
                <a:off x="2121762" y="2496169"/>
                <a:ext cx="200377" cy="6526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extLst>
      <p:ext uri="{BB962C8B-B14F-4D97-AF65-F5344CB8AC3E}">
        <p14:creationId xmlns:p14="http://schemas.microsoft.com/office/powerpoint/2010/main" val="13166096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72">
            <a:extLst>
              <a:ext uri="{FF2B5EF4-FFF2-40B4-BE49-F238E27FC236}">
                <a16:creationId xmlns:a16="http://schemas.microsoft.com/office/drawing/2014/main" id="{6FEB99F8-1377-F05D-B607-F3774CBBB2D0}"/>
              </a:ext>
            </a:extLst>
          </p:cNvPr>
          <p:cNvSpPr txBox="1">
            <a:spLocks/>
          </p:cNvSpPr>
          <p:nvPr/>
        </p:nvSpPr>
        <p:spPr>
          <a:xfrm>
            <a:off x="796386" y="3117980"/>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 sz="5400" b="1" dirty="0">
                <a:solidFill>
                  <a:schemeClr val="bg1">
                    <a:lumMod val="75000"/>
                  </a:schemeClr>
                </a:solidFill>
                <a:latin typeface="Garamond"/>
              </a:rPr>
              <a:t>Diapositiva adicional para la/el facilitador/a</a:t>
            </a:r>
            <a:endParaRPr lang="en-CA" sz="5400" b="1" dirty="0">
              <a:solidFill>
                <a:schemeClr val="bg1">
                  <a:lumMod val="75000"/>
                </a:schemeClr>
              </a:solidFill>
            </a:endParaRPr>
          </a:p>
        </p:txBody>
      </p:sp>
    </p:spTree>
    <p:extLst>
      <p:ext uri="{BB962C8B-B14F-4D97-AF65-F5344CB8AC3E}">
        <p14:creationId xmlns:p14="http://schemas.microsoft.com/office/powerpoint/2010/main" val="938135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77426308-FC57-4621-A22C-EE55960FBD64}"/>
              </a:ext>
            </a:extLst>
          </p:cNvPr>
          <p:cNvSpPr>
            <a:spLocks noGrp="1"/>
          </p:cNvSpPr>
          <p:nvPr>
            <p:ph type="title"/>
          </p:nvPr>
        </p:nvSpPr>
        <p:spPr/>
        <p:txBody>
          <a:bodyPr/>
          <a:lstStyle/>
          <a:p>
            <a:r>
              <a:rPr lang="es-ES_tradnl"/>
              <a:t>Puntos clave de aprendizaje</a:t>
            </a:r>
          </a:p>
        </p:txBody>
      </p:sp>
      <p:sp>
        <p:nvSpPr>
          <p:cNvPr id="57" name="TextBox 56">
            <a:extLst>
              <a:ext uri="{FF2B5EF4-FFF2-40B4-BE49-F238E27FC236}">
                <a16:creationId xmlns:a16="http://schemas.microsoft.com/office/drawing/2014/main" id="{D62B3BE0-0F5B-4153-A0BA-E16ACFF0EE66}"/>
              </a:ext>
            </a:extLst>
          </p:cNvPr>
          <p:cNvSpPr txBox="1"/>
          <p:nvPr/>
        </p:nvSpPr>
        <p:spPr>
          <a:xfrm>
            <a:off x="1450841" y="3459539"/>
            <a:ext cx="4109575" cy="1569660"/>
          </a:xfrm>
          <a:prstGeom prst="rect">
            <a:avLst/>
          </a:prstGeom>
          <a:noFill/>
        </p:spPr>
        <p:txBody>
          <a:bodyPr wrap="square">
            <a:spAutoFit/>
          </a:bodyPr>
          <a:lstStyle/>
          <a:p>
            <a:pPr algn="ctr"/>
            <a:r>
              <a:rPr lang="es-ES_tradnl" sz="2400">
                <a:latin typeface="Arial" panose="020B0604020202020204" pitchFamily="34" charset="0"/>
                <a:cs typeface="Arial" panose="020B0604020202020204" pitchFamily="34" charset="0"/>
              </a:rPr>
              <a:t>Establecer objetivos a partir de criterios (SMART) y priorizarlos en función de las necesidades del/la menor</a:t>
            </a:r>
          </a:p>
        </p:txBody>
      </p:sp>
      <p:sp>
        <p:nvSpPr>
          <p:cNvPr id="61" name="5-Point Star 5">
            <a:extLst>
              <a:ext uri="{FF2B5EF4-FFF2-40B4-BE49-F238E27FC236}">
                <a16:creationId xmlns:a16="http://schemas.microsoft.com/office/drawing/2014/main" id="{ABD8A883-982A-4318-B4F5-7858ABDA3C3D}"/>
              </a:ext>
            </a:extLst>
          </p:cNvPr>
          <p:cNvSpPr/>
          <p:nvPr/>
        </p:nvSpPr>
        <p:spPr>
          <a:xfrm>
            <a:off x="2979849" y="1861158"/>
            <a:ext cx="1051560" cy="1051560"/>
          </a:xfrm>
          <a:prstGeom prst="star5">
            <a:avLst>
              <a:gd name="adj" fmla="val 28143"/>
              <a:gd name="hf" fmla="val 105146"/>
              <a:gd name="vf" fmla="val 11055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62" name="5-Point Star 5">
            <a:extLst>
              <a:ext uri="{FF2B5EF4-FFF2-40B4-BE49-F238E27FC236}">
                <a16:creationId xmlns:a16="http://schemas.microsoft.com/office/drawing/2014/main" id="{F0DA2569-FB86-4902-B70A-F4F49A979B6B}"/>
              </a:ext>
            </a:extLst>
          </p:cNvPr>
          <p:cNvSpPr/>
          <p:nvPr/>
        </p:nvSpPr>
        <p:spPr>
          <a:xfrm>
            <a:off x="8160591" y="1861158"/>
            <a:ext cx="1051560" cy="1051560"/>
          </a:xfrm>
          <a:prstGeom prst="star5">
            <a:avLst>
              <a:gd name="adj" fmla="val 28143"/>
              <a:gd name="hf" fmla="val 105146"/>
              <a:gd name="vf" fmla="val 11055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BE66CC77-6081-79D3-A8CC-D994784EFCDD}"/>
              </a:ext>
            </a:extLst>
          </p:cNvPr>
          <p:cNvSpPr txBox="1"/>
          <p:nvPr/>
        </p:nvSpPr>
        <p:spPr>
          <a:xfrm>
            <a:off x="6439563" y="3459539"/>
            <a:ext cx="4493616" cy="2308324"/>
          </a:xfrm>
          <a:prstGeom prst="rect">
            <a:avLst/>
          </a:prstGeom>
          <a:noFill/>
        </p:spPr>
        <p:txBody>
          <a:bodyPr wrap="square" lIns="91440" tIns="45720" rIns="91440" bIns="45720" anchor="t">
            <a:spAutoFit/>
          </a:bodyPr>
          <a:lstStyle/>
          <a:p>
            <a:pPr algn="ctr"/>
            <a:r>
              <a:rPr lang="es-ES_tradnl" sz="2400">
                <a:latin typeface="Arial" panose="020B0604020202020204" pitchFamily="34" charset="0"/>
                <a:cs typeface="Arial" panose="020B0604020202020204" pitchFamily="34" charset="0"/>
              </a:rPr>
              <a:t>Los objetivos de la gestión de casos de protección de la infancia son reducir los factores de riesgo y aprovechar o potenciar los factores de protección (fortalezas)</a:t>
            </a:r>
          </a:p>
        </p:txBody>
      </p:sp>
    </p:spTree>
    <p:extLst>
      <p:ext uri="{BB962C8B-B14F-4D97-AF65-F5344CB8AC3E}">
        <p14:creationId xmlns:p14="http://schemas.microsoft.com/office/powerpoint/2010/main" val="3464902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156995"/>
              </a:buClr>
              <a:buSzPts val="3200"/>
              <a:buFont typeface="Arial"/>
              <a:buNone/>
            </a:pPr>
            <a:r>
              <a:rPr lang="en-GB" dirty="0" err="1">
                <a:latin typeface="Arial"/>
                <a:ea typeface="Arial"/>
                <a:cs typeface="Arial"/>
                <a:sym typeface="Arial"/>
              </a:rPr>
              <a:t>Repaso</a:t>
            </a:r>
            <a:endParaRPr dirty="0"/>
          </a:p>
        </p:txBody>
      </p:sp>
      <p:sp>
        <p:nvSpPr>
          <p:cNvPr id="3" name="Arrow: Circular 2">
            <a:extLst>
              <a:ext uri="{FF2B5EF4-FFF2-40B4-BE49-F238E27FC236}">
                <a16:creationId xmlns:a16="http://schemas.microsoft.com/office/drawing/2014/main" id="{E6283DF3-F015-C367-96A3-97944FF4C0A2}"/>
              </a:ext>
            </a:extLst>
          </p:cNvPr>
          <p:cNvSpPr/>
          <p:nvPr/>
        </p:nvSpPr>
        <p:spPr>
          <a:xfrm>
            <a:off x="3977656" y="1634406"/>
            <a:ext cx="4167676" cy="4342407"/>
          </a:xfrm>
          <a:prstGeom prst="circularArrow">
            <a:avLst>
              <a:gd name="adj1" fmla="val 11711"/>
              <a:gd name="adj2" fmla="val 880068"/>
              <a:gd name="adj3" fmla="val 19864855"/>
              <a:gd name="adj4" fmla="val 362589"/>
              <a:gd name="adj5" fmla="val 1250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pic>
        <p:nvPicPr>
          <p:cNvPr id="7" name="Graphic 6" descr="Badge Question Mark with solid fill">
            <a:extLst>
              <a:ext uri="{FF2B5EF4-FFF2-40B4-BE49-F238E27FC236}">
                <a16:creationId xmlns:a16="http://schemas.microsoft.com/office/drawing/2014/main" id="{58266566-7647-9536-E6B5-40CEE157D5B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82277" y="2492632"/>
            <a:ext cx="2627446" cy="2627446"/>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DF609878-14EC-4D96-CCC9-F9AC868E8B05}"/>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2400" b="1" dirty="0">
                <a:solidFill>
                  <a:schemeClr val="accent3">
                    <a:lumMod val="50000"/>
                  </a:schemeClr>
                </a:solidFill>
                <a:latin typeface="Garamond"/>
              </a:rPr>
              <a:t>SESIÓN 6</a:t>
            </a:r>
          </a:p>
          <a:p>
            <a:br>
              <a:rPr lang="en-CA" b="1" dirty="0">
                <a:solidFill>
                  <a:schemeClr val="accent3">
                    <a:lumMod val="50000"/>
                  </a:schemeClr>
                </a:solidFill>
                <a:latin typeface="Garamond"/>
              </a:rPr>
            </a:br>
            <a:r>
              <a:rPr lang="en-US" sz="5400" b="1" dirty="0">
                <a:solidFill>
                  <a:schemeClr val="accent3">
                    <a:lumMod val="50000"/>
                  </a:schemeClr>
                </a:solidFill>
                <a:latin typeface="Garamond"/>
              </a:rPr>
              <a:t>Cierre del módulo</a:t>
            </a:r>
          </a:p>
        </p:txBody>
      </p:sp>
    </p:spTree>
    <p:extLst>
      <p:ext uri="{BB962C8B-B14F-4D97-AF65-F5344CB8AC3E}">
        <p14:creationId xmlns:p14="http://schemas.microsoft.com/office/powerpoint/2010/main" val="1652699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CFE94-8837-47DD-B69B-6BA207F449F6}"/>
              </a:ext>
            </a:extLst>
          </p:cNvPr>
          <p:cNvSpPr>
            <a:spLocks noGrp="1"/>
          </p:cNvSpPr>
          <p:nvPr>
            <p:ph type="title"/>
          </p:nvPr>
        </p:nvSpPr>
        <p:spPr/>
        <p:txBody>
          <a:bodyPr/>
          <a:lstStyle/>
          <a:p>
            <a:r>
              <a:rPr lang="es-ES_tradnl"/>
              <a:t>Cierre del módulo 8</a:t>
            </a:r>
          </a:p>
        </p:txBody>
      </p:sp>
      <p:sp>
        <p:nvSpPr>
          <p:cNvPr id="16" name="Speech Bubble: Rectangle with Corners Rounded 15">
            <a:extLst>
              <a:ext uri="{FF2B5EF4-FFF2-40B4-BE49-F238E27FC236}">
                <a16:creationId xmlns:a16="http://schemas.microsoft.com/office/drawing/2014/main" id="{C232DFD8-3312-A0B8-895C-8D7EB7AD0A72}"/>
              </a:ext>
            </a:extLst>
          </p:cNvPr>
          <p:cNvSpPr/>
          <p:nvPr/>
        </p:nvSpPr>
        <p:spPr>
          <a:xfrm>
            <a:off x="1384531" y="2419405"/>
            <a:ext cx="2821709" cy="2611120"/>
          </a:xfrm>
          <a:prstGeom prst="wedgeRoundRectCallout">
            <a:avLst>
              <a:gd name="adj1" fmla="val -62814"/>
              <a:gd name="adj2" fmla="val -19017"/>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s-ES_tradnl" sz="2400">
                <a:solidFill>
                  <a:schemeClr val="tx1"/>
                </a:solidFill>
                <a:latin typeface="Arial" panose="020B0604020202020204" pitchFamily="34" charset="0"/>
                <a:ea typeface="Calibri" panose="020F0502020204030204" pitchFamily="34" charset="0"/>
                <a:cs typeface="Arial" panose="020B0604020202020204" pitchFamily="34" charset="0"/>
              </a:rPr>
              <a:t>Repaso de los objetivos de aprendizaje</a:t>
            </a:r>
          </a:p>
        </p:txBody>
      </p:sp>
      <p:sp>
        <p:nvSpPr>
          <p:cNvPr id="17" name="Speech Bubble: Rectangle with Corners Rounded 16">
            <a:extLst>
              <a:ext uri="{FF2B5EF4-FFF2-40B4-BE49-F238E27FC236}">
                <a16:creationId xmlns:a16="http://schemas.microsoft.com/office/drawing/2014/main" id="{C49DFC17-8B72-B369-90E2-7E765F4611A1}"/>
              </a:ext>
            </a:extLst>
          </p:cNvPr>
          <p:cNvSpPr/>
          <p:nvPr/>
        </p:nvSpPr>
        <p:spPr>
          <a:xfrm>
            <a:off x="4828771" y="2419405"/>
            <a:ext cx="2821709" cy="2611120"/>
          </a:xfrm>
          <a:prstGeom prst="wedgeRoundRectCallout">
            <a:avLst>
              <a:gd name="adj1" fmla="val -19246"/>
              <a:gd name="adj2" fmla="val 59595"/>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s-ES_tradnl" sz="2400">
                <a:solidFill>
                  <a:schemeClr val="tx1"/>
                </a:solidFill>
                <a:latin typeface="Arial" panose="020B0604020202020204" pitchFamily="34" charset="0"/>
                <a:ea typeface="Calibri" panose="020F0502020204030204" pitchFamily="34" charset="0"/>
                <a:cs typeface="Arial" panose="020B0604020202020204" pitchFamily="34" charset="0"/>
              </a:rPr>
              <a:t>Reflexión y comentarios</a:t>
            </a:r>
          </a:p>
        </p:txBody>
      </p:sp>
      <p:sp>
        <p:nvSpPr>
          <p:cNvPr id="18" name="Speech Bubble: Rectangle with Corners Rounded 17">
            <a:extLst>
              <a:ext uri="{FF2B5EF4-FFF2-40B4-BE49-F238E27FC236}">
                <a16:creationId xmlns:a16="http://schemas.microsoft.com/office/drawing/2014/main" id="{AA0E18D1-73FF-05C0-6CB1-2E31AE1559B1}"/>
              </a:ext>
            </a:extLst>
          </p:cNvPr>
          <p:cNvSpPr/>
          <p:nvPr/>
        </p:nvSpPr>
        <p:spPr>
          <a:xfrm>
            <a:off x="8273011" y="2419405"/>
            <a:ext cx="2821709" cy="2611120"/>
          </a:xfrm>
          <a:prstGeom prst="wedgeRoundRectCallout">
            <a:avLst>
              <a:gd name="adj1" fmla="val 59608"/>
              <a:gd name="adj2" fmla="val -20186"/>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s-ES_tradnl" sz="2400">
                <a:solidFill>
                  <a:schemeClr val="tx1"/>
                </a:solidFill>
                <a:effectLst/>
                <a:latin typeface="Arial" panose="020B0604020202020204" pitchFamily="34" charset="0"/>
                <a:ea typeface="Calibri" panose="020F0502020204030204" pitchFamily="34" charset="0"/>
                <a:cs typeface="Arial" panose="020B0604020202020204" pitchFamily="34" charset="0"/>
              </a:rPr>
              <a:t>Cierre</a:t>
            </a:r>
          </a:p>
        </p:txBody>
      </p:sp>
      <p:grpSp>
        <p:nvGrpSpPr>
          <p:cNvPr id="19" name="Group 18">
            <a:extLst>
              <a:ext uri="{FF2B5EF4-FFF2-40B4-BE49-F238E27FC236}">
                <a16:creationId xmlns:a16="http://schemas.microsoft.com/office/drawing/2014/main" id="{5ADCA01C-963F-8FC5-4502-1700AF16C0C3}"/>
              </a:ext>
            </a:extLst>
          </p:cNvPr>
          <p:cNvGrpSpPr/>
          <p:nvPr/>
        </p:nvGrpSpPr>
        <p:grpSpPr>
          <a:xfrm>
            <a:off x="10228983" y="337468"/>
            <a:ext cx="1587872" cy="1368854"/>
            <a:chOff x="10228983" y="337468"/>
            <a:chExt cx="1587872" cy="1368854"/>
          </a:xfrm>
        </p:grpSpPr>
        <p:sp>
          <p:nvSpPr>
            <p:cNvPr id="20" name="Hexagon 19">
              <a:extLst>
                <a:ext uri="{FF2B5EF4-FFF2-40B4-BE49-F238E27FC236}">
                  <a16:creationId xmlns:a16="http://schemas.microsoft.com/office/drawing/2014/main" id="{1EC4BAF0-90FC-033A-9E47-FF231BC2A52E}"/>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21" name="Group 20">
              <a:extLst>
                <a:ext uri="{FF2B5EF4-FFF2-40B4-BE49-F238E27FC236}">
                  <a16:creationId xmlns:a16="http://schemas.microsoft.com/office/drawing/2014/main" id="{E1AB6EFF-33D6-4907-29B3-67A7A461050A}"/>
                </a:ext>
              </a:extLst>
            </p:cNvPr>
            <p:cNvGrpSpPr/>
            <p:nvPr/>
          </p:nvGrpSpPr>
          <p:grpSpPr>
            <a:xfrm>
              <a:off x="10621771" y="762700"/>
              <a:ext cx="562136" cy="634675"/>
              <a:chOff x="760175" y="830142"/>
              <a:chExt cx="867619" cy="979579"/>
            </a:xfrm>
          </p:grpSpPr>
          <p:sp>
            <p:nvSpPr>
              <p:cNvPr id="25" name="Rectangle 24">
                <a:extLst>
                  <a:ext uri="{FF2B5EF4-FFF2-40B4-BE49-F238E27FC236}">
                    <a16:creationId xmlns:a16="http://schemas.microsoft.com/office/drawing/2014/main" id="{0D9AE0B7-1032-401C-78A6-9402BAAD9925}"/>
                  </a:ext>
                </a:extLst>
              </p:cNvPr>
              <p:cNvSpPr/>
              <p:nvPr/>
            </p:nvSpPr>
            <p:spPr>
              <a:xfrm>
                <a:off x="864636" y="830142"/>
                <a:ext cx="763158" cy="9795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_tradnl" sz="1600" b="1">
                    <a:solidFill>
                      <a:schemeClr val="accent3">
                        <a:lumMod val="50000"/>
                      </a:schemeClr>
                    </a:solidFill>
                    <a:latin typeface="Arial" panose="020B0604020202020204" pitchFamily="34" charset="0"/>
                    <a:cs typeface="Arial" panose="020B0604020202020204" pitchFamily="34" charset="0"/>
                  </a:rPr>
                  <a:t>136</a:t>
                </a:r>
              </a:p>
            </p:txBody>
          </p:sp>
          <p:sp>
            <p:nvSpPr>
              <p:cNvPr id="26" name="Rectangle 25">
                <a:extLst>
                  <a:ext uri="{FF2B5EF4-FFF2-40B4-BE49-F238E27FC236}">
                    <a16:creationId xmlns:a16="http://schemas.microsoft.com/office/drawing/2014/main" id="{17FC34E0-6031-B50C-7F02-D3C0FC4885A7}"/>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22" name="Group 21">
              <a:extLst>
                <a:ext uri="{FF2B5EF4-FFF2-40B4-BE49-F238E27FC236}">
                  <a16:creationId xmlns:a16="http://schemas.microsoft.com/office/drawing/2014/main" id="{82031CBE-40D2-B22C-9F85-3FD26C36DC0E}"/>
                </a:ext>
              </a:extLst>
            </p:cNvPr>
            <p:cNvGrpSpPr/>
            <p:nvPr/>
          </p:nvGrpSpPr>
          <p:grpSpPr>
            <a:xfrm>
              <a:off x="11325415" y="762701"/>
              <a:ext cx="182192" cy="634674"/>
              <a:chOff x="2121762" y="2323619"/>
              <a:chExt cx="200378" cy="825210"/>
            </a:xfrm>
          </p:grpSpPr>
          <p:sp>
            <p:nvSpPr>
              <p:cNvPr id="23" name="Isosceles Triangle 22">
                <a:extLst>
                  <a:ext uri="{FF2B5EF4-FFF2-40B4-BE49-F238E27FC236}">
                    <a16:creationId xmlns:a16="http://schemas.microsoft.com/office/drawing/2014/main" id="{686A465F-0426-029C-CBA4-928064D20B72}"/>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Rectangle 23">
                <a:extLst>
                  <a:ext uri="{FF2B5EF4-FFF2-40B4-BE49-F238E27FC236}">
                    <a16:creationId xmlns:a16="http://schemas.microsoft.com/office/drawing/2014/main" id="{1BB5ADC3-1D86-E7C2-5159-A02D25E48403}"/>
                  </a:ext>
                </a:extLst>
              </p:cNvPr>
              <p:cNvSpPr/>
              <p:nvPr/>
            </p:nvSpPr>
            <p:spPr>
              <a:xfrm>
                <a:off x="2121762" y="2496169"/>
                <a:ext cx="200377" cy="6526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spTree>
    <p:extLst>
      <p:ext uri="{BB962C8B-B14F-4D97-AF65-F5344CB8AC3E}">
        <p14:creationId xmlns:p14="http://schemas.microsoft.com/office/powerpoint/2010/main" val="12217360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7AB4D-03AE-F964-A555-9B05B625BE0B}"/>
              </a:ext>
            </a:extLst>
          </p:cNvPr>
          <p:cNvSpPr>
            <a:spLocks noGrp="1"/>
          </p:cNvSpPr>
          <p:nvPr>
            <p:ph type="title"/>
          </p:nvPr>
        </p:nvSpPr>
        <p:spPr/>
        <p:txBody>
          <a:bodyPr/>
          <a:lstStyle/>
          <a:p>
            <a:r>
              <a:rPr lang="en-GB" dirty="0"/>
              <a:t>Autocuidado</a:t>
            </a:r>
            <a:endParaRPr lang="en-BE" dirty="0"/>
          </a:p>
        </p:txBody>
      </p:sp>
      <p:sp>
        <p:nvSpPr>
          <p:cNvPr id="11" name="Heart 10">
            <a:extLst>
              <a:ext uri="{FF2B5EF4-FFF2-40B4-BE49-F238E27FC236}">
                <a16:creationId xmlns:a16="http://schemas.microsoft.com/office/drawing/2014/main" id="{88227F65-28B7-9283-25AE-30AEC78924C0}"/>
              </a:ext>
            </a:extLst>
          </p:cNvPr>
          <p:cNvSpPr/>
          <p:nvPr/>
        </p:nvSpPr>
        <p:spPr>
          <a:xfrm>
            <a:off x="4674820" y="2453495"/>
            <a:ext cx="2842360" cy="2539419"/>
          </a:xfrm>
          <a:prstGeom prst="hear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Block Arc 11">
            <a:extLst>
              <a:ext uri="{FF2B5EF4-FFF2-40B4-BE49-F238E27FC236}">
                <a16:creationId xmlns:a16="http://schemas.microsoft.com/office/drawing/2014/main" id="{368DA85A-E55E-B15E-5CBA-1645E29CE615}"/>
              </a:ext>
            </a:extLst>
          </p:cNvPr>
          <p:cNvSpPr/>
          <p:nvPr/>
        </p:nvSpPr>
        <p:spPr>
          <a:xfrm rot="10800000">
            <a:off x="5628782" y="3499014"/>
            <a:ext cx="934434" cy="752350"/>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Tree>
    <p:extLst>
      <p:ext uri="{BB962C8B-B14F-4D97-AF65-F5344CB8AC3E}">
        <p14:creationId xmlns:p14="http://schemas.microsoft.com/office/powerpoint/2010/main" val="14479425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Shape 306"/>
        <p:cNvGrpSpPr/>
        <p:nvPr/>
      </p:nvGrpSpPr>
      <p:grpSpPr>
        <a:xfrm>
          <a:off x="0" y="0"/>
          <a:ext cx="0" cy="0"/>
          <a:chOff x="0" y="0"/>
          <a:chExt cx="0" cy="0"/>
        </a:xfrm>
      </p:grpSpPr>
      <p:sp>
        <p:nvSpPr>
          <p:cNvPr id="5" name="Title 72">
            <a:extLst>
              <a:ext uri="{FF2B5EF4-FFF2-40B4-BE49-F238E27FC236}">
                <a16:creationId xmlns:a16="http://schemas.microsoft.com/office/drawing/2014/main" id="{D9DA6945-A3C5-42F6-E6B0-8041E6B30A67}"/>
              </a:ext>
            </a:extLst>
          </p:cNvPr>
          <p:cNvSpPr txBox="1">
            <a:spLocks/>
          </p:cNvSpPr>
          <p:nvPr/>
        </p:nvSpPr>
        <p:spPr>
          <a:xfrm>
            <a:off x="796386" y="3117980"/>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 sz="5400" b="1" dirty="0">
                <a:solidFill>
                  <a:schemeClr val="bg1">
                    <a:lumMod val="75000"/>
                  </a:schemeClr>
                </a:solidFill>
                <a:latin typeface="Garamond"/>
              </a:rPr>
              <a:t>Diapositiva adicional para la/el facilitador/a</a:t>
            </a:r>
            <a:endParaRPr lang="en-CA" sz="5400" b="1" dirty="0">
              <a:solidFill>
                <a:schemeClr val="bg1">
                  <a:lumMod val="75000"/>
                </a:schemeClr>
              </a:solidFill>
            </a:endParaRPr>
          </a:p>
        </p:txBody>
      </p:sp>
    </p:spTree>
    <p:extLst>
      <p:ext uri="{BB962C8B-B14F-4D97-AF65-F5344CB8AC3E}">
        <p14:creationId xmlns:p14="http://schemas.microsoft.com/office/powerpoint/2010/main" val="4907109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3" name="Title 2">
            <a:extLst>
              <a:ext uri="{FF2B5EF4-FFF2-40B4-BE49-F238E27FC236}">
                <a16:creationId xmlns:a16="http://schemas.microsoft.com/office/drawing/2014/main" id="{25CF2A8C-D204-46A5-2FDE-922993554D86}"/>
              </a:ext>
            </a:extLst>
          </p:cNvPr>
          <p:cNvSpPr>
            <a:spLocks noGrp="1"/>
          </p:cNvSpPr>
          <p:nvPr>
            <p:ph type="title"/>
          </p:nvPr>
        </p:nvSpPr>
        <p:spPr/>
        <p:txBody>
          <a:bodyPr/>
          <a:lstStyle/>
          <a:p>
            <a:r>
              <a:rPr lang="es-ES_tradnl"/>
              <a:t>Proceso de gestión de casos</a:t>
            </a:r>
          </a:p>
        </p:txBody>
      </p:sp>
      <p:sp>
        <p:nvSpPr>
          <p:cNvPr id="4" name="Rectangle: Rounded Corners 3">
            <a:extLst>
              <a:ext uri="{FF2B5EF4-FFF2-40B4-BE49-F238E27FC236}">
                <a16:creationId xmlns:a16="http://schemas.microsoft.com/office/drawing/2014/main" id="{059C00EE-3455-F086-D3D8-3B56601E1D4E}"/>
              </a:ext>
            </a:extLst>
          </p:cNvPr>
          <p:cNvSpPr/>
          <p:nvPr/>
        </p:nvSpPr>
        <p:spPr>
          <a:xfrm>
            <a:off x="838200" y="1603482"/>
            <a:ext cx="3249708" cy="1947316"/>
          </a:xfrm>
          <a:prstGeom prst="roundRect">
            <a:avLst>
              <a:gd name="adj" fmla="val 10821"/>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a:solidFill>
                  <a:schemeClr val="tx1"/>
                </a:solidFill>
                <a:latin typeface="Arial" panose="020B0604020202020204" pitchFamily="34" charset="0"/>
                <a:cs typeface="Arial" panose="020B0604020202020204" pitchFamily="34" charset="0"/>
              </a:rPr>
              <a:t>Identificar </a:t>
            </a:r>
            <a:r>
              <a:rPr lang="es-ES_tradnl">
                <a:solidFill>
                  <a:schemeClr val="tx1"/>
                </a:solidFill>
                <a:latin typeface="Arial" panose="020B0604020202020204" pitchFamily="34" charset="0"/>
                <a:cs typeface="Arial" panose="020B0604020202020204" pitchFamily="34" charset="0"/>
              </a:rPr>
              <a:t>a los niños, niñas y adolescentes vulnerables y registrarlos de acuerdo con los criterios de admisión</a:t>
            </a:r>
          </a:p>
        </p:txBody>
      </p:sp>
      <p:sp>
        <p:nvSpPr>
          <p:cNvPr id="5" name="Rectangle: Rounded Corners 4">
            <a:extLst>
              <a:ext uri="{FF2B5EF4-FFF2-40B4-BE49-F238E27FC236}">
                <a16:creationId xmlns:a16="http://schemas.microsoft.com/office/drawing/2014/main" id="{A7C922AD-6632-DC6D-0A60-03AAF4B51BE5}"/>
              </a:ext>
            </a:extLst>
          </p:cNvPr>
          <p:cNvSpPr/>
          <p:nvPr/>
        </p:nvSpPr>
        <p:spPr>
          <a:xfrm>
            <a:off x="559341" y="1397374"/>
            <a:ext cx="557717" cy="557717"/>
          </a:xfrm>
          <a:prstGeom prst="round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a:latin typeface="Arial" panose="020B0604020202020204" pitchFamily="34" charset="0"/>
                <a:cs typeface="Arial" panose="020B0604020202020204" pitchFamily="34" charset="0"/>
              </a:rPr>
              <a:t>1</a:t>
            </a:r>
          </a:p>
        </p:txBody>
      </p:sp>
      <p:sp>
        <p:nvSpPr>
          <p:cNvPr id="6" name="Rectangle: Rounded Corners 5">
            <a:extLst>
              <a:ext uri="{FF2B5EF4-FFF2-40B4-BE49-F238E27FC236}">
                <a16:creationId xmlns:a16="http://schemas.microsoft.com/office/drawing/2014/main" id="{096CE8AD-CE1F-C7B2-3EBD-26C221AB6A0A}"/>
              </a:ext>
            </a:extLst>
          </p:cNvPr>
          <p:cNvSpPr/>
          <p:nvPr/>
        </p:nvSpPr>
        <p:spPr>
          <a:xfrm>
            <a:off x="4740457" y="1603482"/>
            <a:ext cx="3249708" cy="1947316"/>
          </a:xfrm>
          <a:prstGeom prst="roundRect">
            <a:avLst>
              <a:gd name="adj" fmla="val 10821"/>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a:solidFill>
                  <a:schemeClr val="tx1"/>
                </a:solidFill>
                <a:latin typeface="Arial" panose="020B0604020202020204" pitchFamily="34" charset="0"/>
                <a:cs typeface="Arial" panose="020B0604020202020204" pitchFamily="34" charset="0"/>
              </a:rPr>
              <a:t>Evaluar </a:t>
            </a:r>
            <a:r>
              <a:rPr lang="es-ES_tradnl">
                <a:solidFill>
                  <a:schemeClr val="tx1"/>
                </a:solidFill>
                <a:latin typeface="Arial" panose="020B0604020202020204" pitchFamily="34" charset="0"/>
                <a:cs typeface="Arial" panose="020B0604020202020204" pitchFamily="34" charset="0"/>
              </a:rPr>
              <a:t>las necesidades y las fortalezas del menor y su familia</a:t>
            </a:r>
          </a:p>
        </p:txBody>
      </p:sp>
      <p:sp>
        <p:nvSpPr>
          <p:cNvPr id="7" name="Rectangle: Rounded Corners 6">
            <a:extLst>
              <a:ext uri="{FF2B5EF4-FFF2-40B4-BE49-F238E27FC236}">
                <a16:creationId xmlns:a16="http://schemas.microsoft.com/office/drawing/2014/main" id="{AEC12212-7F76-7DF6-1612-E7966A30581B}"/>
              </a:ext>
            </a:extLst>
          </p:cNvPr>
          <p:cNvSpPr/>
          <p:nvPr/>
        </p:nvSpPr>
        <p:spPr>
          <a:xfrm>
            <a:off x="4461598" y="1397374"/>
            <a:ext cx="557717" cy="557717"/>
          </a:xfrm>
          <a:prstGeom prst="round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a:latin typeface="Arial" panose="020B0604020202020204" pitchFamily="34" charset="0"/>
                <a:cs typeface="Arial" panose="020B0604020202020204" pitchFamily="34" charset="0"/>
              </a:rPr>
              <a:t>2</a:t>
            </a:r>
          </a:p>
        </p:txBody>
      </p:sp>
      <p:sp>
        <p:nvSpPr>
          <p:cNvPr id="8" name="Rectangle: Rounded Corners 7">
            <a:extLst>
              <a:ext uri="{FF2B5EF4-FFF2-40B4-BE49-F238E27FC236}">
                <a16:creationId xmlns:a16="http://schemas.microsoft.com/office/drawing/2014/main" id="{C78F44CC-863C-E0D2-1E03-9976A5507009}"/>
              </a:ext>
            </a:extLst>
          </p:cNvPr>
          <p:cNvSpPr/>
          <p:nvPr/>
        </p:nvSpPr>
        <p:spPr>
          <a:xfrm>
            <a:off x="8501188" y="1603482"/>
            <a:ext cx="3249708" cy="1947316"/>
          </a:xfrm>
          <a:prstGeom prst="roundRect">
            <a:avLst>
              <a:gd name="adj" fmla="val 10821"/>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a:solidFill>
                  <a:schemeClr val="bg1"/>
                </a:solidFill>
                <a:latin typeface="Arial" panose="020B0604020202020204" pitchFamily="34" charset="0"/>
                <a:cs typeface="Arial" panose="020B0604020202020204" pitchFamily="34" charset="0"/>
              </a:rPr>
              <a:t>Elaborar un </a:t>
            </a:r>
            <a:r>
              <a:rPr lang="es-ES_tradnl" b="1" dirty="0">
                <a:solidFill>
                  <a:schemeClr val="bg1"/>
                </a:solidFill>
                <a:latin typeface="Arial" panose="020B0604020202020204" pitchFamily="34" charset="0"/>
                <a:cs typeface="Arial" panose="020B0604020202020204" pitchFamily="34" charset="0"/>
              </a:rPr>
              <a:t>plan de caso </a:t>
            </a:r>
            <a:r>
              <a:rPr lang="es-ES_tradnl" dirty="0">
                <a:solidFill>
                  <a:schemeClr val="bg1"/>
                </a:solidFill>
                <a:latin typeface="Arial" panose="020B0604020202020204" pitchFamily="34" charset="0"/>
                <a:cs typeface="Arial" panose="020B0604020202020204" pitchFamily="34" charset="0"/>
              </a:rPr>
              <a:t>individual que responda a las necesidades identificadas en el/la menor. Establecer acciones, plazos concretos y objetivos medibles</a:t>
            </a:r>
          </a:p>
        </p:txBody>
      </p:sp>
      <p:sp>
        <p:nvSpPr>
          <p:cNvPr id="9" name="Rectangle: Rounded Corners 8">
            <a:extLst>
              <a:ext uri="{FF2B5EF4-FFF2-40B4-BE49-F238E27FC236}">
                <a16:creationId xmlns:a16="http://schemas.microsoft.com/office/drawing/2014/main" id="{E03D88D7-AF67-B32B-EDA3-0C9242C505D8}"/>
              </a:ext>
            </a:extLst>
          </p:cNvPr>
          <p:cNvSpPr/>
          <p:nvPr/>
        </p:nvSpPr>
        <p:spPr>
          <a:xfrm>
            <a:off x="8113364" y="1397374"/>
            <a:ext cx="557717" cy="557717"/>
          </a:xfrm>
          <a:prstGeom prst="round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a:latin typeface="Arial" panose="020B0604020202020204" pitchFamily="34" charset="0"/>
                <a:cs typeface="Arial" panose="020B0604020202020204" pitchFamily="34" charset="0"/>
              </a:rPr>
              <a:t>3</a:t>
            </a:r>
          </a:p>
        </p:txBody>
      </p:sp>
      <p:sp>
        <p:nvSpPr>
          <p:cNvPr id="10" name="Rectangle: Rounded Corners 9">
            <a:extLst>
              <a:ext uri="{FF2B5EF4-FFF2-40B4-BE49-F238E27FC236}">
                <a16:creationId xmlns:a16="http://schemas.microsoft.com/office/drawing/2014/main" id="{38587C81-4A6F-7A1B-9822-D4D13FBD7E3C}"/>
              </a:ext>
            </a:extLst>
          </p:cNvPr>
          <p:cNvSpPr/>
          <p:nvPr/>
        </p:nvSpPr>
        <p:spPr>
          <a:xfrm>
            <a:off x="838200" y="3896005"/>
            <a:ext cx="3249708" cy="2133121"/>
          </a:xfrm>
          <a:prstGeom prst="roundRect">
            <a:avLst>
              <a:gd name="adj" fmla="val 10821"/>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a:solidFill>
                  <a:schemeClr val="tx1"/>
                </a:solidFill>
                <a:latin typeface="Arial" panose="020B0604020202020204" pitchFamily="34" charset="0"/>
                <a:cs typeface="Arial" panose="020B0604020202020204" pitchFamily="34" charset="0"/>
              </a:rPr>
              <a:t>Cerrar el caso</a:t>
            </a:r>
          </a:p>
        </p:txBody>
      </p:sp>
      <p:sp>
        <p:nvSpPr>
          <p:cNvPr id="11" name="Rectangle: Rounded Corners 10">
            <a:extLst>
              <a:ext uri="{FF2B5EF4-FFF2-40B4-BE49-F238E27FC236}">
                <a16:creationId xmlns:a16="http://schemas.microsoft.com/office/drawing/2014/main" id="{CEA7233D-DEEE-40F2-2AAC-6D5744F424BE}"/>
              </a:ext>
            </a:extLst>
          </p:cNvPr>
          <p:cNvSpPr/>
          <p:nvPr/>
        </p:nvSpPr>
        <p:spPr>
          <a:xfrm>
            <a:off x="559341" y="3689898"/>
            <a:ext cx="557717" cy="557717"/>
          </a:xfrm>
          <a:prstGeom prst="round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a:latin typeface="Arial" panose="020B0604020202020204" pitchFamily="34" charset="0"/>
                <a:cs typeface="Arial" panose="020B0604020202020204" pitchFamily="34" charset="0"/>
              </a:rPr>
              <a:t>6</a:t>
            </a:r>
          </a:p>
        </p:txBody>
      </p:sp>
      <p:sp>
        <p:nvSpPr>
          <p:cNvPr id="12" name="Rectangle: Rounded Corners 11">
            <a:extLst>
              <a:ext uri="{FF2B5EF4-FFF2-40B4-BE49-F238E27FC236}">
                <a16:creationId xmlns:a16="http://schemas.microsoft.com/office/drawing/2014/main" id="{AF0384C7-5A1B-DC5A-D92C-DA65A9CACEF7}"/>
              </a:ext>
            </a:extLst>
          </p:cNvPr>
          <p:cNvSpPr/>
          <p:nvPr/>
        </p:nvSpPr>
        <p:spPr>
          <a:xfrm>
            <a:off x="4740457" y="3896005"/>
            <a:ext cx="3249708" cy="2133121"/>
          </a:xfrm>
          <a:prstGeom prst="roundRect">
            <a:avLst>
              <a:gd name="adj" fmla="val 10821"/>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a:solidFill>
                  <a:schemeClr val="tx1"/>
                </a:solidFill>
                <a:latin typeface="Arial" panose="020B0604020202020204" pitchFamily="34" charset="0"/>
                <a:cs typeface="Arial" panose="020B0604020202020204" pitchFamily="34" charset="0"/>
              </a:rPr>
              <a:t>Hacer</a:t>
            </a:r>
            <a:r>
              <a:rPr lang="es-ES_tradnl" b="1">
                <a:solidFill>
                  <a:schemeClr val="tx1"/>
                </a:solidFill>
                <a:latin typeface="Arial" panose="020B0604020202020204" pitchFamily="34" charset="0"/>
                <a:cs typeface="Arial" panose="020B0604020202020204" pitchFamily="34" charset="0"/>
              </a:rPr>
              <a:t> seguimiento y revisión</a:t>
            </a:r>
          </a:p>
        </p:txBody>
      </p:sp>
      <p:sp>
        <p:nvSpPr>
          <p:cNvPr id="13" name="Rectangle: Rounded Corners 12">
            <a:extLst>
              <a:ext uri="{FF2B5EF4-FFF2-40B4-BE49-F238E27FC236}">
                <a16:creationId xmlns:a16="http://schemas.microsoft.com/office/drawing/2014/main" id="{B59C5929-22BE-7FDD-9C99-B5EE67473D15}"/>
              </a:ext>
            </a:extLst>
          </p:cNvPr>
          <p:cNvSpPr/>
          <p:nvPr/>
        </p:nvSpPr>
        <p:spPr>
          <a:xfrm>
            <a:off x="4461598" y="3689898"/>
            <a:ext cx="557717" cy="557717"/>
          </a:xfrm>
          <a:prstGeom prst="round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a:latin typeface="Arial" panose="020B0604020202020204" pitchFamily="34" charset="0"/>
                <a:cs typeface="Arial" panose="020B0604020202020204" pitchFamily="34" charset="0"/>
              </a:rPr>
              <a:t>5</a:t>
            </a:r>
          </a:p>
        </p:txBody>
      </p:sp>
      <p:sp>
        <p:nvSpPr>
          <p:cNvPr id="14" name="Rectangle: Rounded Corners 13">
            <a:extLst>
              <a:ext uri="{FF2B5EF4-FFF2-40B4-BE49-F238E27FC236}">
                <a16:creationId xmlns:a16="http://schemas.microsoft.com/office/drawing/2014/main" id="{29C7E532-6E77-709E-78FE-0863F090CD27}"/>
              </a:ext>
            </a:extLst>
          </p:cNvPr>
          <p:cNvSpPr/>
          <p:nvPr/>
        </p:nvSpPr>
        <p:spPr>
          <a:xfrm>
            <a:off x="8501188" y="3896005"/>
            <a:ext cx="3249708" cy="2133121"/>
          </a:xfrm>
          <a:prstGeom prst="roundRect">
            <a:avLst>
              <a:gd name="adj" fmla="val 10821"/>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a:solidFill>
                  <a:schemeClr val="tx1"/>
                </a:solidFill>
                <a:latin typeface="Arial" panose="020B0604020202020204" pitchFamily="34" charset="0"/>
                <a:cs typeface="Arial" panose="020B0604020202020204" pitchFamily="34" charset="0"/>
              </a:rPr>
              <a:t>Implementar </a:t>
            </a:r>
            <a:r>
              <a:rPr lang="es-ES_tradnl">
                <a:solidFill>
                  <a:schemeClr val="tx1"/>
                </a:solidFill>
                <a:latin typeface="Arial" panose="020B0604020202020204" pitchFamily="34" charset="0"/>
                <a:cs typeface="Arial" panose="020B0604020202020204" pitchFamily="34" charset="0"/>
              </a:rPr>
              <a:t>el plan de caso, prestar apoyo directo y hacer remisiones</a:t>
            </a:r>
          </a:p>
        </p:txBody>
      </p:sp>
      <p:sp>
        <p:nvSpPr>
          <p:cNvPr id="15" name="Rectangle: Rounded Corners 14">
            <a:extLst>
              <a:ext uri="{FF2B5EF4-FFF2-40B4-BE49-F238E27FC236}">
                <a16:creationId xmlns:a16="http://schemas.microsoft.com/office/drawing/2014/main" id="{71238155-5A82-AA74-E2B2-A87ACB22A759}"/>
              </a:ext>
            </a:extLst>
          </p:cNvPr>
          <p:cNvSpPr/>
          <p:nvPr/>
        </p:nvSpPr>
        <p:spPr>
          <a:xfrm>
            <a:off x="8222329" y="3689898"/>
            <a:ext cx="557717" cy="557717"/>
          </a:xfrm>
          <a:prstGeom prst="round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a:latin typeface="Arial" panose="020B0604020202020204" pitchFamily="34" charset="0"/>
                <a:cs typeface="Arial" panose="020B0604020202020204" pitchFamily="34" charset="0"/>
              </a:rPr>
              <a:t>4</a:t>
            </a:r>
          </a:p>
        </p:txBody>
      </p:sp>
      <p:cxnSp>
        <p:nvCxnSpPr>
          <p:cNvPr id="16" name="Straight Arrow Connector 15">
            <a:extLst>
              <a:ext uri="{FF2B5EF4-FFF2-40B4-BE49-F238E27FC236}">
                <a16:creationId xmlns:a16="http://schemas.microsoft.com/office/drawing/2014/main" id="{2638E628-5D9D-3AB5-DBDF-2DC784EB4308}"/>
              </a:ext>
            </a:extLst>
          </p:cNvPr>
          <p:cNvCxnSpPr>
            <a:cxnSpLocks/>
            <a:stCxn id="4" idx="3"/>
            <a:endCxn id="6" idx="1"/>
          </p:cNvCxnSpPr>
          <p:nvPr/>
        </p:nvCxnSpPr>
        <p:spPr>
          <a:xfrm>
            <a:off x="4087908" y="2577140"/>
            <a:ext cx="652549" cy="0"/>
          </a:xfrm>
          <a:prstGeom prst="straightConnector1">
            <a:avLst/>
          </a:prstGeom>
          <a:ln w="381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6CEB5B3E-8604-63E4-FF4B-EB3B42F61BD7}"/>
              </a:ext>
            </a:extLst>
          </p:cNvPr>
          <p:cNvCxnSpPr>
            <a:cxnSpLocks/>
            <a:stCxn id="6" idx="3"/>
            <a:endCxn id="8" idx="1"/>
          </p:cNvCxnSpPr>
          <p:nvPr/>
        </p:nvCxnSpPr>
        <p:spPr>
          <a:xfrm>
            <a:off x="7990165" y="2577140"/>
            <a:ext cx="511023" cy="0"/>
          </a:xfrm>
          <a:prstGeom prst="straightConnector1">
            <a:avLst/>
          </a:prstGeom>
          <a:ln w="381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064D4741-E4E6-80DF-7559-6DA1A37D305B}"/>
              </a:ext>
            </a:extLst>
          </p:cNvPr>
          <p:cNvCxnSpPr>
            <a:cxnSpLocks/>
            <a:stCxn id="8" idx="2"/>
            <a:endCxn id="14" idx="0"/>
          </p:cNvCxnSpPr>
          <p:nvPr/>
        </p:nvCxnSpPr>
        <p:spPr>
          <a:xfrm>
            <a:off x="10126042" y="3550798"/>
            <a:ext cx="0" cy="345207"/>
          </a:xfrm>
          <a:prstGeom prst="straightConnector1">
            <a:avLst/>
          </a:prstGeom>
          <a:ln w="381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9CBBE6D-CA48-4B53-3651-D2701AD5334E}"/>
              </a:ext>
            </a:extLst>
          </p:cNvPr>
          <p:cNvCxnSpPr>
            <a:cxnSpLocks/>
            <a:stCxn id="14" idx="1"/>
            <a:endCxn id="12" idx="3"/>
          </p:cNvCxnSpPr>
          <p:nvPr/>
        </p:nvCxnSpPr>
        <p:spPr>
          <a:xfrm flipH="1">
            <a:off x="7990165" y="4962566"/>
            <a:ext cx="511023" cy="0"/>
          </a:xfrm>
          <a:prstGeom prst="straightConnector1">
            <a:avLst/>
          </a:prstGeom>
          <a:ln w="381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B2E830B-79A6-6165-E07E-90264C56FE2A}"/>
              </a:ext>
            </a:extLst>
          </p:cNvPr>
          <p:cNvCxnSpPr>
            <a:cxnSpLocks/>
            <a:stCxn id="12" idx="1"/>
            <a:endCxn id="10" idx="3"/>
          </p:cNvCxnSpPr>
          <p:nvPr/>
        </p:nvCxnSpPr>
        <p:spPr>
          <a:xfrm flipH="1">
            <a:off x="4087908" y="4962566"/>
            <a:ext cx="652549" cy="0"/>
          </a:xfrm>
          <a:prstGeom prst="straightConnector1">
            <a:avLst/>
          </a:prstGeom>
          <a:ln w="381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3DAB5252-DA60-8673-85C0-E33574B2EE51}"/>
              </a:ext>
            </a:extLst>
          </p:cNvPr>
          <p:cNvCxnSpPr>
            <a:cxnSpLocks/>
            <a:stCxn id="12" idx="0"/>
            <a:endCxn id="6" idx="2"/>
          </p:cNvCxnSpPr>
          <p:nvPr/>
        </p:nvCxnSpPr>
        <p:spPr>
          <a:xfrm flipV="1">
            <a:off x="6365311" y="3550798"/>
            <a:ext cx="0" cy="345207"/>
          </a:xfrm>
          <a:prstGeom prst="straightConnector1">
            <a:avLst/>
          </a:prstGeom>
          <a:ln w="38100">
            <a:solidFill>
              <a:schemeClr val="accent3">
                <a:lumMod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CEFBA24-1E0C-C0DB-1F77-8B150DD73DC2}"/>
              </a:ext>
            </a:extLst>
          </p:cNvPr>
          <p:cNvCxnSpPr>
            <a:cxnSpLocks/>
            <a:stCxn id="12" idx="0"/>
          </p:cNvCxnSpPr>
          <p:nvPr/>
        </p:nvCxnSpPr>
        <p:spPr>
          <a:xfrm flipV="1">
            <a:off x="6365311" y="3429000"/>
            <a:ext cx="2135877" cy="467005"/>
          </a:xfrm>
          <a:prstGeom prst="straightConnector1">
            <a:avLst/>
          </a:prstGeom>
          <a:ln w="38100">
            <a:solidFill>
              <a:schemeClr val="accent3">
                <a:lumMod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156995"/>
              </a:buClr>
              <a:buSzPts val="3200"/>
              <a:buFont typeface="Arial"/>
              <a:buNone/>
            </a:pPr>
            <a:r>
              <a:rPr lang="es-ES_tradnl">
                <a:ea typeface="Arial"/>
                <a:sym typeface="Arial"/>
              </a:rPr>
              <a:t>Objetivos de aprendizaje</a:t>
            </a:r>
            <a:endParaRPr lang="es-ES_tradnl"/>
          </a:p>
        </p:txBody>
      </p:sp>
      <p:grpSp>
        <p:nvGrpSpPr>
          <p:cNvPr id="350" name="Google Shape;350;p7"/>
          <p:cNvGrpSpPr/>
          <p:nvPr/>
        </p:nvGrpSpPr>
        <p:grpSpPr>
          <a:xfrm>
            <a:off x="1121931" y="2251142"/>
            <a:ext cx="1196375" cy="868968"/>
            <a:chOff x="6878053" y="1156317"/>
            <a:chExt cx="1431178" cy="1039513"/>
          </a:xfrm>
          <a:solidFill>
            <a:schemeClr val="accent3">
              <a:lumMod val="50000"/>
            </a:schemeClr>
          </a:solidFill>
        </p:grpSpPr>
        <p:grpSp>
          <p:nvGrpSpPr>
            <p:cNvPr id="351" name="Google Shape;351;p7"/>
            <p:cNvGrpSpPr/>
            <p:nvPr/>
          </p:nvGrpSpPr>
          <p:grpSpPr>
            <a:xfrm>
              <a:off x="7672978" y="1156317"/>
              <a:ext cx="412941" cy="436880"/>
              <a:chOff x="243840" y="1676400"/>
              <a:chExt cx="701040" cy="741680"/>
            </a:xfrm>
            <a:grpFill/>
          </p:grpSpPr>
          <p:sp>
            <p:nvSpPr>
              <p:cNvPr id="352" name="Google Shape;352;p7"/>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353" name="Google Shape;353;p7"/>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354" name="Google Shape;354;p7"/>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355" name="Google Shape;355;p7"/>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356" name="Google Shape;356;p7"/>
          <p:cNvGrpSpPr/>
          <p:nvPr/>
        </p:nvGrpSpPr>
        <p:grpSpPr>
          <a:xfrm>
            <a:off x="6782455" y="2251142"/>
            <a:ext cx="1196375" cy="868968"/>
            <a:chOff x="6878053" y="1156317"/>
            <a:chExt cx="1431178" cy="1039513"/>
          </a:xfrm>
          <a:solidFill>
            <a:schemeClr val="accent3">
              <a:lumMod val="50000"/>
            </a:schemeClr>
          </a:solidFill>
        </p:grpSpPr>
        <p:grpSp>
          <p:nvGrpSpPr>
            <p:cNvPr id="357" name="Google Shape;357;p7"/>
            <p:cNvGrpSpPr/>
            <p:nvPr/>
          </p:nvGrpSpPr>
          <p:grpSpPr>
            <a:xfrm>
              <a:off x="7672978" y="1156317"/>
              <a:ext cx="412941" cy="436880"/>
              <a:chOff x="243840" y="1676400"/>
              <a:chExt cx="701040" cy="741680"/>
            </a:xfrm>
            <a:grpFill/>
          </p:grpSpPr>
          <p:sp>
            <p:nvSpPr>
              <p:cNvPr id="358" name="Google Shape;358;p7"/>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359" name="Google Shape;359;p7"/>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360" name="Google Shape;360;p7"/>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361" name="Google Shape;361;p7"/>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362" name="Google Shape;362;p7"/>
          <p:cNvGrpSpPr/>
          <p:nvPr/>
        </p:nvGrpSpPr>
        <p:grpSpPr>
          <a:xfrm>
            <a:off x="9707873" y="2251142"/>
            <a:ext cx="1196375" cy="868968"/>
            <a:chOff x="6878053" y="1156317"/>
            <a:chExt cx="1431178" cy="1039513"/>
          </a:xfrm>
          <a:solidFill>
            <a:schemeClr val="accent3">
              <a:lumMod val="50000"/>
            </a:schemeClr>
          </a:solidFill>
        </p:grpSpPr>
        <p:grpSp>
          <p:nvGrpSpPr>
            <p:cNvPr id="363" name="Google Shape;363;p7"/>
            <p:cNvGrpSpPr/>
            <p:nvPr/>
          </p:nvGrpSpPr>
          <p:grpSpPr>
            <a:xfrm>
              <a:off x="7672978" y="1156317"/>
              <a:ext cx="412941" cy="436880"/>
              <a:chOff x="243840" y="1676400"/>
              <a:chExt cx="701040" cy="741680"/>
            </a:xfrm>
            <a:grpFill/>
          </p:grpSpPr>
          <p:sp>
            <p:nvSpPr>
              <p:cNvPr id="364" name="Google Shape;364;p7"/>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365" name="Google Shape;365;p7"/>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366" name="Google Shape;366;p7"/>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367" name="Google Shape;367;p7"/>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2" name="TextBox 1">
            <a:extLst>
              <a:ext uri="{FF2B5EF4-FFF2-40B4-BE49-F238E27FC236}">
                <a16:creationId xmlns:a16="http://schemas.microsoft.com/office/drawing/2014/main" id="{C22923FE-D73E-6DF7-8889-C74AA17278ED}"/>
              </a:ext>
            </a:extLst>
          </p:cNvPr>
          <p:cNvSpPr txBox="1"/>
          <p:nvPr/>
        </p:nvSpPr>
        <p:spPr>
          <a:xfrm>
            <a:off x="9050217" y="3641656"/>
            <a:ext cx="2511688" cy="1323439"/>
          </a:xfrm>
          <a:prstGeom prst="rect">
            <a:avLst/>
          </a:prstGeom>
          <a:noFill/>
        </p:spPr>
        <p:txBody>
          <a:bodyPr wrap="square" rtlCol="0">
            <a:spAutoFit/>
          </a:bodyPr>
          <a:lstStyle/>
          <a:p>
            <a:pPr algn="ctr"/>
            <a:r>
              <a:rPr lang="es-ES_tradnl" sz="2000" u="none" dirty="0">
                <a:latin typeface="Arial" panose="020B0604020202020204" pitchFamily="34" charset="0"/>
                <a:ea typeface="Arial"/>
                <a:cs typeface="Arial" panose="020B0604020202020204" pitchFamily="34" charset="0"/>
                <a:sym typeface="Arial"/>
              </a:rPr>
              <a:t>Practicar cómo elaborar un plan de caso con objetivos y acciones claras</a:t>
            </a:r>
            <a:endParaRPr lang="es-ES_tradnl" sz="2000" dirty="0">
              <a:latin typeface="Arial" panose="020B0604020202020204" pitchFamily="34" charset="0"/>
              <a:cs typeface="Arial" panose="020B0604020202020204" pitchFamily="34" charset="0"/>
            </a:endParaRPr>
          </a:p>
        </p:txBody>
      </p:sp>
      <p:grpSp>
        <p:nvGrpSpPr>
          <p:cNvPr id="4" name="Google Shape;356;p7">
            <a:extLst>
              <a:ext uri="{FF2B5EF4-FFF2-40B4-BE49-F238E27FC236}">
                <a16:creationId xmlns:a16="http://schemas.microsoft.com/office/drawing/2014/main" id="{7C41C613-EDC3-E03C-B2F5-B90528BAF584}"/>
              </a:ext>
            </a:extLst>
          </p:cNvPr>
          <p:cNvGrpSpPr/>
          <p:nvPr/>
        </p:nvGrpSpPr>
        <p:grpSpPr>
          <a:xfrm>
            <a:off x="3908545" y="2251142"/>
            <a:ext cx="1196375" cy="868968"/>
            <a:chOff x="6878053" y="1156317"/>
            <a:chExt cx="1431178" cy="1039513"/>
          </a:xfrm>
          <a:solidFill>
            <a:schemeClr val="accent3">
              <a:lumMod val="50000"/>
            </a:schemeClr>
          </a:solidFill>
        </p:grpSpPr>
        <p:grpSp>
          <p:nvGrpSpPr>
            <p:cNvPr id="5" name="Google Shape;357;p7">
              <a:extLst>
                <a:ext uri="{FF2B5EF4-FFF2-40B4-BE49-F238E27FC236}">
                  <a16:creationId xmlns:a16="http://schemas.microsoft.com/office/drawing/2014/main" id="{B8BEAA99-7E44-0ED1-9F97-1D7A8AAF1682}"/>
                </a:ext>
              </a:extLst>
            </p:cNvPr>
            <p:cNvGrpSpPr/>
            <p:nvPr/>
          </p:nvGrpSpPr>
          <p:grpSpPr>
            <a:xfrm>
              <a:off x="7672978" y="1156317"/>
              <a:ext cx="412941" cy="436880"/>
              <a:chOff x="243840" y="1676400"/>
              <a:chExt cx="701040" cy="741680"/>
            </a:xfrm>
            <a:grpFill/>
          </p:grpSpPr>
          <p:sp>
            <p:nvSpPr>
              <p:cNvPr id="8" name="Google Shape;358;p7">
                <a:extLst>
                  <a:ext uri="{FF2B5EF4-FFF2-40B4-BE49-F238E27FC236}">
                    <a16:creationId xmlns:a16="http://schemas.microsoft.com/office/drawing/2014/main" id="{C7B11010-FE00-4E6A-6C18-B4A0F8F31051}"/>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9" name="Google Shape;359;p7">
                <a:extLst>
                  <a:ext uri="{FF2B5EF4-FFF2-40B4-BE49-F238E27FC236}">
                    <a16:creationId xmlns:a16="http://schemas.microsoft.com/office/drawing/2014/main" id="{DE87E284-CC49-6454-6A4C-B6B3F0FAAA1B}"/>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6" name="Google Shape;360;p7">
              <a:extLst>
                <a:ext uri="{FF2B5EF4-FFF2-40B4-BE49-F238E27FC236}">
                  <a16:creationId xmlns:a16="http://schemas.microsoft.com/office/drawing/2014/main" id="{D7E0D4C8-A0E7-DDE0-EDFD-72CC8C8F1212}"/>
                </a:ext>
              </a:extLst>
            </p:cNvPr>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7" name="Google Shape;361;p7">
              <a:extLst>
                <a:ext uri="{FF2B5EF4-FFF2-40B4-BE49-F238E27FC236}">
                  <a16:creationId xmlns:a16="http://schemas.microsoft.com/office/drawing/2014/main" id="{2A794F80-08B5-E296-A511-B5FCCB4DB319}"/>
                </a:ext>
              </a:extLst>
            </p:cNvPr>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10" name="TextBox 9">
            <a:extLst>
              <a:ext uri="{FF2B5EF4-FFF2-40B4-BE49-F238E27FC236}">
                <a16:creationId xmlns:a16="http://schemas.microsoft.com/office/drawing/2014/main" id="{380CBAC7-3CF5-9362-937F-8D85FC1A7EE6}"/>
              </a:ext>
            </a:extLst>
          </p:cNvPr>
          <p:cNvSpPr txBox="1"/>
          <p:nvPr/>
        </p:nvSpPr>
        <p:spPr>
          <a:xfrm>
            <a:off x="287686" y="3641656"/>
            <a:ext cx="3042282" cy="2246769"/>
          </a:xfrm>
          <a:prstGeom prst="rect">
            <a:avLst/>
          </a:prstGeom>
          <a:noFill/>
        </p:spPr>
        <p:txBody>
          <a:bodyPr wrap="square" rtlCol="0">
            <a:spAutoFit/>
          </a:bodyPr>
          <a:lstStyle/>
          <a:p>
            <a:pPr algn="ctr"/>
            <a:r>
              <a:rPr lang="es-ES_tradnl" sz="2000" dirty="0">
                <a:latin typeface="Arial" panose="020B0604020202020204" pitchFamily="34" charset="0"/>
                <a:cs typeface="Arial" panose="020B0604020202020204" pitchFamily="34" charset="0"/>
              </a:rPr>
              <a:t>Explicar el enfoque participativo, </a:t>
            </a:r>
            <a:r>
              <a:rPr lang="es-ES_tradnl" sz="2000" dirty="0" err="1">
                <a:latin typeface="Arial" panose="020B0604020202020204" pitchFamily="34" charset="0"/>
                <a:cs typeface="Arial" panose="020B0604020202020204" pitchFamily="34" charset="0"/>
              </a:rPr>
              <a:t>empoderador</a:t>
            </a:r>
            <a:r>
              <a:rPr lang="es-ES_tradnl" sz="2000" dirty="0">
                <a:latin typeface="Arial" panose="020B0604020202020204" pitchFamily="34" charset="0"/>
                <a:cs typeface="Arial" panose="020B0604020202020204" pitchFamily="34" charset="0"/>
              </a:rPr>
              <a:t> y centrado en las fortalezas del menor que se debe emplear al elaborar un plan de caso</a:t>
            </a:r>
          </a:p>
        </p:txBody>
      </p:sp>
      <p:sp>
        <p:nvSpPr>
          <p:cNvPr id="11" name="TextBox 10">
            <a:extLst>
              <a:ext uri="{FF2B5EF4-FFF2-40B4-BE49-F238E27FC236}">
                <a16:creationId xmlns:a16="http://schemas.microsoft.com/office/drawing/2014/main" id="{84F4BDF6-09ED-9598-75BB-887BCA15F188}"/>
              </a:ext>
            </a:extLst>
          </p:cNvPr>
          <p:cNvSpPr txBox="1"/>
          <p:nvPr/>
        </p:nvSpPr>
        <p:spPr>
          <a:xfrm>
            <a:off x="3187383" y="3641656"/>
            <a:ext cx="2708189" cy="1631216"/>
          </a:xfrm>
          <a:prstGeom prst="rect">
            <a:avLst/>
          </a:prstGeom>
          <a:noFill/>
        </p:spPr>
        <p:txBody>
          <a:bodyPr wrap="square" rtlCol="0">
            <a:spAutoFit/>
          </a:bodyPr>
          <a:lstStyle/>
          <a:p>
            <a:pPr algn="ctr"/>
            <a:r>
              <a:rPr lang="es-ES_tradnl" sz="2000" dirty="0">
                <a:latin typeface="Arial" panose="020B0604020202020204" pitchFamily="34" charset="0"/>
                <a:cs typeface="Arial" panose="020B0604020202020204" pitchFamily="34" charset="0"/>
              </a:rPr>
              <a:t>Explicar cómo preparar y llevar a cabo una reunión para elaborar un plan de caso</a:t>
            </a:r>
          </a:p>
        </p:txBody>
      </p:sp>
      <p:sp>
        <p:nvSpPr>
          <p:cNvPr id="13" name="TextBox 12">
            <a:extLst>
              <a:ext uri="{FF2B5EF4-FFF2-40B4-BE49-F238E27FC236}">
                <a16:creationId xmlns:a16="http://schemas.microsoft.com/office/drawing/2014/main" id="{661F2ED9-E9BE-57E6-F01B-CDD9274CF4D6}"/>
              </a:ext>
            </a:extLst>
          </p:cNvPr>
          <p:cNvSpPr txBox="1"/>
          <p:nvPr/>
        </p:nvSpPr>
        <p:spPr>
          <a:xfrm>
            <a:off x="6040186" y="3641656"/>
            <a:ext cx="2708189" cy="1938992"/>
          </a:xfrm>
          <a:prstGeom prst="rect">
            <a:avLst/>
          </a:prstGeom>
          <a:noFill/>
        </p:spPr>
        <p:txBody>
          <a:bodyPr wrap="square" rtlCol="0">
            <a:spAutoFit/>
          </a:bodyPr>
          <a:lstStyle/>
          <a:p>
            <a:pPr algn="ctr"/>
            <a:r>
              <a:rPr lang="es-ES_tradnl" sz="2000" dirty="0">
                <a:latin typeface="Arial" panose="020B0604020202020204" pitchFamily="34" charset="0"/>
                <a:cs typeface="Arial" panose="020B0604020202020204" pitchFamily="34" charset="0"/>
              </a:rPr>
              <a:t>Elaborar una lista con las ayudas y apoyo disponibles y explicar cómo se pueden reforzar las remisiones</a:t>
            </a:r>
          </a:p>
        </p:txBody>
      </p:sp>
      <p:grpSp>
        <p:nvGrpSpPr>
          <p:cNvPr id="3" name="Group 2">
            <a:extLst>
              <a:ext uri="{FF2B5EF4-FFF2-40B4-BE49-F238E27FC236}">
                <a16:creationId xmlns:a16="http://schemas.microsoft.com/office/drawing/2014/main" id="{17E5075C-F4A2-1FC3-DBD6-100364828678}"/>
              </a:ext>
            </a:extLst>
          </p:cNvPr>
          <p:cNvGrpSpPr/>
          <p:nvPr/>
        </p:nvGrpSpPr>
        <p:grpSpPr>
          <a:xfrm>
            <a:off x="10228983" y="337468"/>
            <a:ext cx="1587872" cy="1368854"/>
            <a:chOff x="10228983" y="337468"/>
            <a:chExt cx="1587872" cy="1368854"/>
          </a:xfrm>
        </p:grpSpPr>
        <p:sp>
          <p:nvSpPr>
            <p:cNvPr id="12" name="Hexagon 11">
              <a:extLst>
                <a:ext uri="{FF2B5EF4-FFF2-40B4-BE49-F238E27FC236}">
                  <a16:creationId xmlns:a16="http://schemas.microsoft.com/office/drawing/2014/main" id="{DE58CF23-838F-AA98-60E4-410F10C72A6F}"/>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14" name="Group 13">
              <a:extLst>
                <a:ext uri="{FF2B5EF4-FFF2-40B4-BE49-F238E27FC236}">
                  <a16:creationId xmlns:a16="http://schemas.microsoft.com/office/drawing/2014/main" id="{835CDC25-1E17-0237-CA5A-564A61DA2D4D}"/>
                </a:ext>
              </a:extLst>
            </p:cNvPr>
            <p:cNvGrpSpPr/>
            <p:nvPr/>
          </p:nvGrpSpPr>
          <p:grpSpPr>
            <a:xfrm>
              <a:off x="10741851" y="707024"/>
              <a:ext cx="562136" cy="634675"/>
              <a:chOff x="760175" y="830141"/>
              <a:chExt cx="867619" cy="979580"/>
            </a:xfrm>
          </p:grpSpPr>
          <p:sp>
            <p:nvSpPr>
              <p:cNvPr id="15" name="Rectangle 14">
                <a:extLst>
                  <a:ext uri="{FF2B5EF4-FFF2-40B4-BE49-F238E27FC236}">
                    <a16:creationId xmlns:a16="http://schemas.microsoft.com/office/drawing/2014/main" id="{50FCD3DA-51C1-FD1B-A570-24A57B4308B3}"/>
                  </a:ext>
                </a:extLst>
              </p:cNvPr>
              <p:cNvSpPr/>
              <p:nvPr/>
            </p:nvSpPr>
            <p:spPr>
              <a:xfrm>
                <a:off x="864636" y="830141"/>
                <a:ext cx="763158" cy="9795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CA" sz="1600" b="1" dirty="0">
                    <a:solidFill>
                      <a:schemeClr val="accent3">
                        <a:lumMod val="50000"/>
                      </a:schemeClr>
                    </a:solidFill>
                    <a:latin typeface="Arial" panose="020B0604020202020204" pitchFamily="34" charset="0"/>
                    <a:cs typeface="Arial" panose="020B0604020202020204" pitchFamily="34" charset="0"/>
                  </a:rPr>
                  <a:t>136</a:t>
                </a:r>
              </a:p>
            </p:txBody>
          </p:sp>
          <p:sp>
            <p:nvSpPr>
              <p:cNvPr id="16" name="Rectangle 15">
                <a:extLst>
                  <a:ext uri="{FF2B5EF4-FFF2-40B4-BE49-F238E27FC236}">
                    <a16:creationId xmlns:a16="http://schemas.microsoft.com/office/drawing/2014/main" id="{A546A25F-3305-B9B0-F9FC-DDDF4FF20C7A}"/>
                  </a:ext>
                </a:extLst>
              </p:cNvPr>
              <p:cNvSpPr/>
              <p:nvPr/>
            </p:nvSpPr>
            <p:spPr>
              <a:xfrm>
                <a:off x="760175" y="830143"/>
                <a:ext cx="149292" cy="97957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90"/>
        <p:cNvGrpSpPr/>
        <p:nvPr/>
      </p:nvGrpSpPr>
      <p:grpSpPr>
        <a:xfrm>
          <a:off x="0" y="0"/>
          <a:ext cx="0" cy="0"/>
          <a:chOff x="0" y="0"/>
          <a:chExt cx="0" cy="0"/>
        </a:xfrm>
      </p:grpSpPr>
      <p:sp>
        <p:nvSpPr>
          <p:cNvPr id="2" name="Title 72">
            <a:extLst>
              <a:ext uri="{FF2B5EF4-FFF2-40B4-BE49-F238E27FC236}">
                <a16:creationId xmlns:a16="http://schemas.microsoft.com/office/drawing/2014/main" id="{1CB12FFD-3827-B765-16F0-8C5EEE6429E6}"/>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_tradnl" sz="2400" b="1" dirty="0">
                <a:solidFill>
                  <a:schemeClr val="accent3">
                    <a:lumMod val="50000"/>
                  </a:schemeClr>
                </a:solidFill>
                <a:latin typeface="Garamond"/>
              </a:rPr>
              <a:t>SESIÓN 2</a:t>
            </a:r>
          </a:p>
          <a:p>
            <a:br>
              <a:rPr lang="es-ES_tradnl" b="1" dirty="0">
                <a:solidFill>
                  <a:schemeClr val="accent3">
                    <a:lumMod val="50000"/>
                  </a:schemeClr>
                </a:solidFill>
                <a:latin typeface="Garamond"/>
              </a:rPr>
            </a:br>
            <a:r>
              <a:rPr lang="es-ES_tradnl" sz="5400" b="1" dirty="0">
                <a:solidFill>
                  <a:schemeClr val="accent3">
                    <a:lumMod val="50000"/>
                  </a:schemeClr>
                </a:solidFill>
                <a:latin typeface="Garamond"/>
              </a:rPr>
              <a:t>¿Qué es el plan de caso y quién debe participar?</a:t>
            </a:r>
          </a:p>
        </p:txBody>
      </p:sp>
    </p:spTree>
    <p:extLst>
      <p:ext uri="{BB962C8B-B14F-4D97-AF65-F5344CB8AC3E}">
        <p14:creationId xmlns:p14="http://schemas.microsoft.com/office/powerpoint/2010/main" val="3808353658"/>
      </p:ext>
    </p:extLst>
  </p:cSld>
  <p:clrMapOvr>
    <a:masterClrMapping/>
  </p:clrMapOvr>
</p:sld>
</file>

<file path=ppt/theme/theme1.xml><?xml version="1.0" encoding="utf-8"?>
<a:theme xmlns:a="http://schemas.openxmlformats.org/drawingml/2006/main" name="Office Theme">
  <a:themeElements>
    <a:clrScheme name="Alliance">
      <a:dk1>
        <a:sysClr val="windowText" lastClr="000000"/>
      </a:dk1>
      <a:lt1>
        <a:sysClr val="window" lastClr="FFFFFF"/>
      </a:lt1>
      <a:dk2>
        <a:srgbClr val="44546A"/>
      </a:dk2>
      <a:lt2>
        <a:srgbClr val="E7E6E6"/>
      </a:lt2>
      <a:accent1>
        <a:srgbClr val="97467C"/>
      </a:accent1>
      <a:accent2>
        <a:srgbClr val="B78EA3"/>
      </a:accent2>
      <a:accent3>
        <a:srgbClr val="95CC79"/>
      </a:accent3>
      <a:accent4>
        <a:srgbClr val="1D8CC8"/>
      </a:accent4>
      <a:accent5>
        <a:srgbClr val="35B2B4"/>
      </a:accent5>
      <a:accent6>
        <a:srgbClr val="8D9EAE"/>
      </a:accent6>
      <a:hlink>
        <a:srgbClr val="C888B2"/>
      </a:hlink>
      <a:folHlink>
        <a:srgbClr val="7E9CBA"/>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3484</TotalTime>
  <Words>10300</Words>
  <Application>Microsoft Office PowerPoint</Application>
  <PresentationFormat>Widescreen</PresentationFormat>
  <Paragraphs>964</Paragraphs>
  <Slides>52</Slides>
  <Notes>52</Notes>
  <HiddenSlides>5</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52</vt:i4>
      </vt:variant>
    </vt:vector>
  </HeadingPairs>
  <TitlesOfParts>
    <vt:vector size="59" baseType="lpstr">
      <vt:lpstr>Arial</vt:lpstr>
      <vt:lpstr>Britannic Bold</vt:lpstr>
      <vt:lpstr>Calibri</vt:lpstr>
      <vt:lpstr>Calibri Light</vt:lpstr>
      <vt:lpstr>Garamond</vt:lpstr>
      <vt:lpstr>Helvetica Neue</vt:lpstr>
      <vt:lpstr>Office Theme</vt:lpstr>
      <vt:lpstr>PowerPoint Presentation</vt:lpstr>
      <vt:lpstr>PowerPoint Presentation</vt:lpstr>
      <vt:lpstr>Objetivo del módulo</vt:lpstr>
      <vt:lpstr>Agenda</vt:lpstr>
      <vt:lpstr>Repaso</vt:lpstr>
      <vt:lpstr>PowerPoint Presentation</vt:lpstr>
      <vt:lpstr>Proceso de gestión de casos</vt:lpstr>
      <vt:lpstr>Objetivos de aprendizaje</vt:lpstr>
      <vt:lpstr>PowerPoint Presentation</vt:lpstr>
      <vt:lpstr>Debate</vt:lpstr>
      <vt:lpstr>La importancia del plan de caso</vt:lpstr>
      <vt:lpstr>Debate general</vt:lpstr>
      <vt:lpstr>¿Quién debe participar en la formulación del plan de caso?</vt:lpstr>
      <vt:lpstr>Enfoque para formular un plan de caso</vt:lpstr>
      <vt:lpstr>Promover la participación significativa del/la menor</vt:lpstr>
      <vt:lpstr>Promover el empoderamiento</vt:lpstr>
      <vt:lpstr>Formulación del plan de caso: acciones que empoderan</vt:lpstr>
      <vt:lpstr>Plan de caso centrado en las fortalezas</vt:lpstr>
      <vt:lpstr>Fortalezas, cuidados y apoyo en el caso de Amina</vt:lpstr>
      <vt:lpstr>Puntos clave de aprendizaje</vt:lpstr>
      <vt:lpstr>PowerPoint Presentation</vt:lpstr>
      <vt:lpstr>Reuniones para elaborar planes de caso </vt:lpstr>
      <vt:lpstr>Personas involucradas en la formulación del plan de caso</vt:lpstr>
      <vt:lpstr>Preparación de una reunión de formulación del plan de caso</vt:lpstr>
      <vt:lpstr>Lista de preparación</vt:lpstr>
      <vt:lpstr>Desarrollo de una reunión de planificación</vt:lpstr>
      <vt:lpstr>Plazos para la formulación del plan de caso</vt:lpstr>
      <vt:lpstr>Juegos de rol</vt:lpstr>
      <vt:lpstr>Consejos para las reuniones de formulación del plan de caso</vt:lpstr>
      <vt:lpstr>Apoyar la toma de decisiones</vt:lpstr>
      <vt:lpstr>Puntos clave de aprendizaje</vt:lpstr>
      <vt:lpstr>PowerPoint Presentation</vt:lpstr>
      <vt:lpstr>Ejemplos de acciones del o la asistente social</vt:lpstr>
      <vt:lpstr>PowerPoint Presentation</vt:lpstr>
      <vt:lpstr>Tipos de ayuda y apoyo </vt:lpstr>
      <vt:lpstr>Ejercicio sobre las rutas de remisión </vt:lpstr>
      <vt:lpstr>PowerPoint Presentation</vt:lpstr>
      <vt:lpstr>Ejercicio sobre las rutas de remisión</vt:lpstr>
      <vt:lpstr>Mapeo de servicios </vt:lpstr>
      <vt:lpstr>Rutas de remisión</vt:lpstr>
      <vt:lpstr>Puntos clave de aprendizaje</vt:lpstr>
      <vt:lpstr>PowerPoint Presentation</vt:lpstr>
      <vt:lpstr>Cómo establecer objetivos (SMART)</vt:lpstr>
      <vt:lpstr>Cómo establecer objetivos (SMART)</vt:lpstr>
      <vt:lpstr>PowerPoint Presentation</vt:lpstr>
      <vt:lpstr>Objetivos de la gestión de casos de protección de la infancia</vt:lpstr>
      <vt:lpstr>Plan de caso de Amina</vt:lpstr>
      <vt:lpstr>PowerPoint Presentation</vt:lpstr>
      <vt:lpstr>Puntos clave de aprendizaje</vt:lpstr>
      <vt:lpstr>PowerPoint Presentation</vt:lpstr>
      <vt:lpstr>Cierre del módulo 8</vt:lpstr>
      <vt:lpstr>Autocuidado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Ilse Van der Straeten</dc:creator>
  <cp:keywords>, docId:6E093A4F379CE237949700A4BA1EE722</cp:keywords>
  <cp:lastModifiedBy>Ilse Van der Straeten</cp:lastModifiedBy>
  <cp:revision>46</cp:revision>
  <dcterms:created xsi:type="dcterms:W3CDTF">2023-02-13T10:32:44Z</dcterms:created>
  <dcterms:modified xsi:type="dcterms:W3CDTF">2023-04-05T15:28:13Z</dcterms:modified>
</cp:coreProperties>
</file>