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7" r:id="rId2"/>
    <p:sldId id="260" r:id="rId3"/>
    <p:sldId id="258" r:id="rId4"/>
    <p:sldId id="259" r:id="rId5"/>
    <p:sldId id="330" r:id="rId6"/>
    <p:sldId id="331" r:id="rId7"/>
    <p:sldId id="263" r:id="rId8"/>
    <p:sldId id="266" r:id="rId9"/>
    <p:sldId id="2929" r:id="rId10"/>
    <p:sldId id="267" r:id="rId11"/>
    <p:sldId id="2898" r:id="rId12"/>
    <p:sldId id="2899" r:id="rId13"/>
    <p:sldId id="2901" r:id="rId14"/>
    <p:sldId id="761" r:id="rId15"/>
    <p:sldId id="2900" r:id="rId16"/>
    <p:sldId id="2903" r:id="rId17"/>
    <p:sldId id="269" r:id="rId18"/>
    <p:sldId id="270" r:id="rId19"/>
    <p:sldId id="361" r:id="rId20"/>
    <p:sldId id="392" r:id="rId21"/>
    <p:sldId id="393" r:id="rId22"/>
    <p:sldId id="2864" r:id="rId23"/>
    <p:sldId id="2891" r:id="rId24"/>
    <p:sldId id="2892" r:id="rId25"/>
    <p:sldId id="2893" r:id="rId26"/>
    <p:sldId id="2930" r:id="rId27"/>
    <p:sldId id="278" r:id="rId28"/>
    <p:sldId id="279" r:id="rId29"/>
    <p:sldId id="2894" r:id="rId30"/>
    <p:sldId id="2931" r:id="rId31"/>
    <p:sldId id="363" r:id="rId32"/>
    <p:sldId id="2896" r:id="rId33"/>
    <p:sldId id="2927" r:id="rId34"/>
    <p:sldId id="2897" r:id="rId35"/>
    <p:sldId id="2932" r:id="rId36"/>
    <p:sldId id="282" r:id="rId37"/>
    <p:sldId id="283" r:id="rId38"/>
    <p:sldId id="2933" r:id="rId39"/>
    <p:sldId id="285" r:id="rId40"/>
  </p:sldIdLst>
  <p:sldSz cx="12192000" cy="6858000"/>
  <p:notesSz cx="7104063" cy="10234613"/>
  <p:defaultTextStyle>
    <a:defPPr>
      <a:defRPr lang="en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" id="{74A96162-5E52-49D9-A84B-D28D16DCFC1D}">
          <p14:sldIdLst>
            <p14:sldId id="257"/>
          </p14:sldIdLst>
        </p14:section>
        <p14:section name="Session 1" id="{22F4CFEA-5738-4F62-8D3D-363AC1A36FF5}">
          <p14:sldIdLst>
            <p14:sldId id="260"/>
            <p14:sldId id="258"/>
            <p14:sldId id="259"/>
            <p14:sldId id="330"/>
            <p14:sldId id="331"/>
            <p14:sldId id="263"/>
            <p14:sldId id="266"/>
            <p14:sldId id="2929"/>
            <p14:sldId id="267"/>
          </p14:sldIdLst>
        </p14:section>
        <p14:section name="Session 2" id="{946E519F-CE30-47E3-AD59-595642D1656D}">
          <p14:sldIdLst>
            <p14:sldId id="2898"/>
            <p14:sldId id="2899"/>
            <p14:sldId id="2901"/>
            <p14:sldId id="761"/>
            <p14:sldId id="2900"/>
            <p14:sldId id="2903"/>
          </p14:sldIdLst>
        </p14:section>
        <p14:section name="Session 3" id="{67307A40-4AA4-493D-9E38-12D828CA0933}">
          <p14:sldIdLst>
            <p14:sldId id="269"/>
            <p14:sldId id="270"/>
            <p14:sldId id="361"/>
            <p14:sldId id="392"/>
            <p14:sldId id="393"/>
            <p14:sldId id="2864"/>
            <p14:sldId id="2891"/>
            <p14:sldId id="2892"/>
            <p14:sldId id="2893"/>
            <p14:sldId id="2930"/>
            <p14:sldId id="278"/>
          </p14:sldIdLst>
        </p14:section>
        <p14:section name="Session 4" id="{9EBE54BD-20F8-4A0D-8972-D7B37B3F9B0F}">
          <p14:sldIdLst>
            <p14:sldId id="279"/>
            <p14:sldId id="2894"/>
            <p14:sldId id="2931"/>
            <p14:sldId id="363"/>
            <p14:sldId id="2896"/>
            <p14:sldId id="2927"/>
            <p14:sldId id="2897"/>
            <p14:sldId id="2932"/>
            <p14:sldId id="282"/>
          </p14:sldIdLst>
        </p14:section>
        <p14:section name="Session 5" id="{FC6A93AA-374E-4F63-AFD2-5A83DD2F1B5F}">
          <p14:sldIdLst>
            <p14:sldId id="283"/>
            <p14:sldId id="2933"/>
            <p14:sldId id="28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lse Van der Straeten" initials="IVdS [2]" lastIdx="29" clrIdx="0">
    <p:extLst>
      <p:ext uri="{19B8F6BF-5375-455C-9EA6-DF929625EA0E}">
        <p15:presenceInfo xmlns:p15="http://schemas.microsoft.com/office/powerpoint/2012/main" userId="S::Ilse.VanderStraeten@rescue.org::48c204e9-4447-4a09-a8d3-af2f3980ba4f" providerId="AD"/>
      </p:ext>
    </p:extLst>
  </p:cmAuthor>
  <p:cmAuthor id="2" name="Ilse Van der Straeten" initials="IVdS" lastIdx="5" clrIdx="1">
    <p:extLst>
      <p:ext uri="{19B8F6BF-5375-455C-9EA6-DF929625EA0E}">
        <p15:presenceInfo xmlns:p15="http://schemas.microsoft.com/office/powerpoint/2012/main" userId="Ilse Van der Straeten" providerId="None"/>
      </p:ext>
    </p:extLst>
  </p:cmAuthor>
  <p:cmAuthor id="3" name="Michelle Khoza" initials="MK" lastIdx="20" clrIdx="2">
    <p:extLst>
      <p:ext uri="{19B8F6BF-5375-455C-9EA6-DF929625EA0E}">
        <p15:presenceInfo xmlns:p15="http://schemas.microsoft.com/office/powerpoint/2012/main" userId="S::administrator@little-fish.co::b4ee92c7-73cf-4698-99b6-469fc95853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1AABB1-B48D-4427-91E7-05BEFF8B3BFA}" v="257" dt="2023-03-30T14:12:02.974"/>
    <p1510:client id="{5126343F-F293-490D-994D-5ED4CC012D43}" v="25" dt="2023-03-30T11:11:02.7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26143" autoAdjust="0"/>
    <p:restoredTop sz="82393" autoAdjust="0"/>
  </p:normalViewPr>
  <p:slideViewPr>
    <p:cSldViewPr snapToGrid="0">
      <p:cViewPr varScale="1">
        <p:scale>
          <a:sx n="57" d="100"/>
          <a:sy n="57" d="100"/>
        </p:scale>
        <p:origin x="600" y="45"/>
      </p:cViewPr>
      <p:guideLst/>
    </p:cSldViewPr>
  </p:slideViewPr>
  <p:outlineViewPr>
    <p:cViewPr>
      <p:scale>
        <a:sx n="33" d="100"/>
        <a:sy n="33" d="100"/>
      </p:scale>
      <p:origin x="0" y="-17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8368"/>
    </p:cViewPr>
  </p:sorterViewPr>
  <p:notesViewPr>
    <p:cSldViewPr snapToGrid="0">
      <p:cViewPr varScale="1">
        <p:scale>
          <a:sx n="47" d="100"/>
          <a:sy n="47" d="100"/>
        </p:scale>
        <p:origin x="2742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77838" y="4229101"/>
            <a:ext cx="6143625" cy="5442608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BE" dirty="0"/>
          </a:p>
        </p:txBody>
      </p:sp>
      <p:sp>
        <p:nvSpPr>
          <p:cNvPr id="8" name="Slide Image Placeholder 4">
            <a:extLst>
              <a:ext uri="{FF2B5EF4-FFF2-40B4-BE49-F238E27FC236}">
                <a16:creationId xmlns:a16="http://schemas.microsoft.com/office/drawing/2014/main" id="{FBE191E9-5169-9557-86E5-06A0C37AC4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77838" y="460375"/>
            <a:ext cx="6143625" cy="3455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04578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6286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0858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5430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002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GB" b="1" dirty="0"/>
              <a:t>مرحباً</a:t>
            </a:r>
          </a:p>
          <a:p>
            <a:pPr algn="r" rtl="1"/>
            <a:r>
              <a:rPr lang="ar-SA" dirty="0"/>
              <a:t>الترحيب</a:t>
            </a:r>
            <a:r>
              <a:rPr lang="en-GB" dirty="0"/>
              <a:t> بالمشاركين</a:t>
            </a:r>
            <a:r>
              <a:rPr lang="ar-SA" dirty="0"/>
              <a:t> و المشاركات</a:t>
            </a:r>
            <a:endParaRPr lang="en-GB" dirty="0"/>
          </a:p>
          <a:p>
            <a:pPr algn="r" rtl="1"/>
            <a:endParaRPr lang="en-GB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D9C20A64-06A9-5ECA-28B9-77CBF61E3C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7C19AEE6-6644-8FAB-1BB4-CA20A70082D7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1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11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dirty="0">
                <a:sym typeface="Calibri"/>
              </a:rPr>
              <a:t>الشرح</a:t>
            </a:r>
            <a:endParaRPr lang="en-US" b="1" dirty="0"/>
          </a:p>
          <a:p>
            <a:pPr algn="r" rtl="1"/>
            <a:r>
              <a:rPr lang="en-US" i="1" dirty="0"/>
              <a:t>سنركز في هذه الوحدة على الكفاءات الأساسية والمبادئ التوجيهي</a:t>
            </a:r>
            <a:r>
              <a:rPr lang="ar-SA" i="1" dirty="0"/>
              <a:t>ة</a:t>
            </a:r>
            <a:r>
              <a:rPr lang="en-US" i="1" dirty="0"/>
              <a:t> </a:t>
            </a:r>
            <a:r>
              <a:rPr lang="ar-SA" i="1" dirty="0"/>
              <a:t>ل</a:t>
            </a:r>
            <a:r>
              <a:rPr lang="ar-SA" sz="1200" b="0" i="1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إدارة حالة حماية الطفل</a:t>
            </a:r>
            <a:r>
              <a:rPr lang="en-US" i="1" dirty="0"/>
              <a:t> في</a:t>
            </a:r>
            <a:r>
              <a:rPr lang="ar-SA" i="1" dirty="0"/>
              <a:t> العمل الإنساني</a:t>
            </a:r>
            <a:endParaRPr lang="en-US" i="1" dirty="0">
              <a:sym typeface="Calibri"/>
            </a:endParaRPr>
          </a:p>
          <a:p>
            <a:pPr algn="r" rtl="1"/>
            <a:r>
              <a:rPr lang="ar-SA" i="1" dirty="0">
                <a:sym typeface="Helvetica Neue"/>
              </a:rPr>
              <a:t>في</a:t>
            </a:r>
            <a:r>
              <a:rPr lang="en-US" i="1" dirty="0">
                <a:sym typeface="Helvetica Neue"/>
              </a:rPr>
              <a:t> نهاية هذه الوحدة</a:t>
            </a:r>
            <a:r>
              <a:rPr lang="ar-SA" i="1" dirty="0">
                <a:sym typeface="Helvetica Neue"/>
              </a:rPr>
              <a:t>، </a:t>
            </a:r>
            <a:r>
              <a:rPr lang="en-US" i="1" dirty="0">
                <a:sym typeface="Helvetica Neue"/>
              </a:rPr>
              <a:t>سيتمكن المشاركون </a:t>
            </a:r>
            <a:r>
              <a:rPr lang="ar-SA" i="1" dirty="0">
                <a:sym typeface="Helvetica Neue"/>
              </a:rPr>
              <a:t>/ات </a:t>
            </a:r>
            <a:r>
              <a:rPr lang="en-US" i="1" dirty="0">
                <a:sym typeface="Helvetica Neue"/>
              </a:rPr>
              <a:t>من:</a:t>
            </a:r>
            <a:endParaRPr lang="en-US" i="1" dirty="0"/>
          </a:p>
          <a:p>
            <a:pPr lvl="1" algn="r" rtl="1"/>
            <a:r>
              <a:rPr lang="ar-SA" dirty="0">
                <a:sym typeface="Helvetica Neue"/>
              </a:rPr>
              <a:t>قم ب</a:t>
            </a:r>
            <a:r>
              <a:rPr lang="en-US" dirty="0">
                <a:sym typeface="Helvetica Neue"/>
              </a:rPr>
              <a:t>عرض أهداف التعلم</a:t>
            </a:r>
          </a:p>
          <a:p>
            <a:pPr marL="171450" marR="0" lvl="0" indent="-1714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>
                <a:sym typeface="Arial"/>
              </a:rPr>
              <a:t>يمكنك أيضًا ال</a:t>
            </a:r>
            <a:r>
              <a:rPr lang="ar-SA" i="1" dirty="0">
                <a:sym typeface="Arial"/>
              </a:rPr>
              <a:t>اطلاع</a:t>
            </a:r>
            <a:r>
              <a:rPr lang="en-US" i="1" dirty="0">
                <a:sym typeface="Arial"/>
              </a:rPr>
              <a:t> عل</a:t>
            </a:r>
            <a:r>
              <a:rPr lang="ar-SA" i="1" dirty="0">
                <a:sym typeface="Arial"/>
              </a:rPr>
              <a:t>يها</a:t>
            </a:r>
            <a:r>
              <a:rPr lang="en-US" i="1" dirty="0">
                <a:sym typeface="Arial"/>
              </a:rPr>
              <a:t> </a:t>
            </a:r>
            <a:r>
              <a:rPr lang="ar-SA" i="1" dirty="0">
                <a:sym typeface="Arial"/>
              </a:rPr>
              <a:t>في </a:t>
            </a:r>
            <a:r>
              <a:rPr lang="ar-SA" b="1" i="1" dirty="0">
                <a:sym typeface="Arial"/>
              </a:rPr>
              <a:t>ال</a:t>
            </a:r>
            <a:r>
              <a:rPr lang="en-US" b="1" i="1" dirty="0">
                <a:sym typeface="Arial"/>
              </a:rPr>
              <a:t>صفحة </a:t>
            </a:r>
            <a:r>
              <a:rPr lang="ar-SA" b="1" i="1" dirty="0">
                <a:sym typeface="Arial"/>
              </a:rPr>
              <a:t>٥ من دليل العمل</a:t>
            </a:r>
            <a:r>
              <a:rPr lang="en-US" b="1" i="1" dirty="0">
                <a:sym typeface="Arial"/>
              </a:rPr>
              <a:t>: أهداف التعلم</a:t>
            </a:r>
            <a:endParaRPr lang="en-US" dirty="0"/>
          </a:p>
          <a:p>
            <a:pPr lvl="1" algn="r" rtl="1"/>
            <a:endParaRPr lang="en-US" dirty="0">
              <a:sym typeface="Helvetica Neue"/>
            </a:endParaRPr>
          </a:p>
          <a:p>
            <a:pPr lvl="1" algn="r" rtl="1"/>
            <a:endParaRPr lang="en-US" dirty="0">
              <a:sym typeface="Helvetica Neue"/>
            </a:endParaRPr>
          </a:p>
          <a:p>
            <a:pPr lvl="1" algn="r" rtl="1"/>
            <a:endParaRPr lang="en-US" dirty="0">
              <a:sym typeface="Helvetica Neue"/>
            </a:endParaRPr>
          </a:p>
          <a:p>
            <a:pPr algn="r" rtl="1"/>
            <a:endParaRPr lang="en-US" dirty="0">
              <a:sym typeface="Helvetica Neue"/>
            </a:endParaRPr>
          </a:p>
          <a:p>
            <a:pPr algn="r" rtl="1"/>
            <a:endParaRPr lang="en-US" dirty="0">
              <a:sym typeface="Helvetica Neue"/>
            </a:endParaRPr>
          </a:p>
          <a:p>
            <a:pPr algn="r" rtl="1"/>
            <a:endParaRPr lang="en-US" dirty="0">
              <a:sym typeface="Calibri"/>
            </a:endParaRPr>
          </a:p>
          <a:p>
            <a:pPr algn="r" rtl="1"/>
            <a:endParaRPr lang="en-US" dirty="0">
              <a:sym typeface="Calibri"/>
            </a:endParaRPr>
          </a:p>
          <a:p>
            <a:pPr algn="r" rtl="1"/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8B90F0AE-1520-702F-1F5E-BF5FD7A9CB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F581DC68-0B21-2D9C-5777-3E9F8C50B929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10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dirty="0"/>
              <a:t>مدة </a:t>
            </a:r>
            <a:r>
              <a:rPr lang="en-GB" b="1" dirty="0"/>
              <a:t>الجلسة </a:t>
            </a:r>
            <a:r>
              <a:rPr lang="ar-SA" b="1" dirty="0"/>
              <a:t>١: ساعة</a:t>
            </a:r>
            <a:endParaRPr lang="en-GB" b="1" dirty="0"/>
          </a:p>
          <a:p>
            <a:pPr marL="0" indent="0" algn="r" rtl="1">
              <a:buNone/>
            </a:pPr>
            <a:r>
              <a:rPr lang="en-US" dirty="0"/>
              <a:t>______________________________________________________________________________</a:t>
            </a:r>
          </a:p>
          <a:p>
            <a:pPr algn="r" rtl="1"/>
            <a:endParaRPr lang="en-GB" dirty="0"/>
          </a:p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GB" b="1" dirty="0"/>
          </a:p>
          <a:p>
            <a:pPr algn="r" rtl="1"/>
            <a:r>
              <a:rPr lang="en-GB" i="1" dirty="0"/>
              <a:t>لبد</a:t>
            </a:r>
            <a:r>
              <a:rPr lang="ar-SA" i="1" dirty="0"/>
              <a:t>ء </a:t>
            </a:r>
            <a:r>
              <a:rPr lang="en-GB" i="1" dirty="0"/>
              <a:t>تدريب</a:t>
            </a:r>
            <a:r>
              <a:rPr lang="ar-SA" i="1" dirty="0"/>
              <a:t> </a:t>
            </a:r>
            <a:r>
              <a:rPr lang="en-GB" i="1" dirty="0"/>
              <a:t>المستوى </a:t>
            </a:r>
            <a:r>
              <a:rPr lang="ar-SA" i="1" dirty="0"/>
              <a:t>الثاني:</a:t>
            </a:r>
            <a:r>
              <a:rPr lang="en-GB" i="1" dirty="0"/>
              <a:t> سنتعرف أولاً على الت</a:t>
            </a:r>
            <a:r>
              <a:rPr lang="ar-SA" i="1" dirty="0"/>
              <a:t>أمل</a:t>
            </a:r>
            <a:r>
              <a:rPr lang="en-GB" i="1" dirty="0"/>
              <a:t> كأسلوب للتعلم من تجاربنا.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9A89B0B6-691F-42B4-F28D-0C2ACC81C5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CD04BED1-4F56-3BCA-DD04-DEE67756860C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11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204149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GB" b="1" dirty="0"/>
          </a:p>
          <a:p>
            <a:pPr algn="r" rtl="1"/>
            <a:r>
              <a:rPr lang="en-GB" dirty="0"/>
              <a:t>عرض الشريحة</a:t>
            </a:r>
          </a:p>
          <a:p>
            <a:pPr algn="r" rtl="1"/>
            <a:endParaRPr lang="en-GB" dirty="0"/>
          </a:p>
          <a:p>
            <a:pPr marL="0" indent="0" algn="r" rtl="1">
              <a:buNone/>
            </a:pPr>
            <a:r>
              <a:rPr lang="en-GB" b="1" dirty="0"/>
              <a:t>مناقشة عامة</a:t>
            </a:r>
            <a:r>
              <a:rPr lang="ar-SA" b="1" dirty="0"/>
              <a:t>(٥ </a:t>
            </a:r>
            <a:r>
              <a:rPr lang="en-GB" b="1" dirty="0"/>
              <a:t>دقائق</a:t>
            </a:r>
            <a:r>
              <a:rPr lang="ar-SA" b="1" dirty="0"/>
              <a:t>)</a:t>
            </a:r>
            <a:endParaRPr lang="en-GB" b="1" dirty="0"/>
          </a:p>
          <a:p>
            <a:pPr algn="r" rtl="1"/>
            <a:r>
              <a:rPr lang="ar-SA" i="1" dirty="0"/>
              <a:t>قم بم</a:t>
            </a:r>
            <a:r>
              <a:rPr lang="en-GB" i="1" dirty="0"/>
              <a:t>شارك</a:t>
            </a:r>
            <a:r>
              <a:rPr lang="ar-SA" i="1" dirty="0"/>
              <a:t>ة</a:t>
            </a:r>
            <a:r>
              <a:rPr lang="en-GB" i="1" dirty="0"/>
              <a:t> أفكارك حول هذا الاقتباس:</a:t>
            </a:r>
          </a:p>
          <a:p>
            <a:pPr lvl="1" algn="r" rtl="1"/>
            <a:r>
              <a:rPr lang="en-GB" i="1" dirty="0"/>
              <a:t>ما رأيك ف</a:t>
            </a:r>
            <a:r>
              <a:rPr lang="ar-SA" i="1" dirty="0"/>
              <a:t>ي ما</a:t>
            </a:r>
            <a:r>
              <a:rPr lang="en-GB" i="1" dirty="0"/>
              <a:t> يعني</a:t>
            </a:r>
            <a:r>
              <a:rPr lang="ar-SA" i="1" dirty="0"/>
              <a:t>ه ذلك</a:t>
            </a:r>
            <a:r>
              <a:rPr lang="en-GB" i="1" dirty="0"/>
              <a:t>؟</a:t>
            </a:r>
          </a:p>
          <a:p>
            <a:pPr lvl="1" algn="r" rtl="1"/>
            <a:r>
              <a:rPr lang="en-GB" i="1" dirty="0"/>
              <a:t>هل</a:t>
            </a:r>
            <a:r>
              <a:rPr lang="ar-SA" i="1" dirty="0"/>
              <a:t> تتفق</a:t>
            </a:r>
            <a:r>
              <a:rPr lang="en-GB" i="1" dirty="0"/>
              <a:t> أو </a:t>
            </a:r>
            <a:r>
              <a:rPr lang="ar-SA" i="1" dirty="0"/>
              <a:t>ت</a:t>
            </a:r>
            <a:r>
              <a:rPr lang="en-GB" i="1" dirty="0"/>
              <a:t>ختلف مع هذا الاقتباس؟</a:t>
            </a:r>
          </a:p>
          <a:p>
            <a:pPr lvl="1" algn="r" rtl="1"/>
            <a:r>
              <a:rPr lang="en-GB" i="1" dirty="0"/>
              <a:t>كيف يرتبط ذلك بتجربتك وتعلمك من إدارة الحالة؟</a:t>
            </a:r>
          </a:p>
          <a:p>
            <a:pPr algn="r" rtl="1"/>
            <a:endParaRPr lang="en-GB" dirty="0"/>
          </a:p>
          <a:p>
            <a:pPr marL="0" indent="0" algn="r" rtl="1">
              <a:buNone/>
            </a:pPr>
            <a:r>
              <a:rPr lang="en-GB" b="1" dirty="0"/>
              <a:t>خاتمة</a:t>
            </a:r>
          </a:p>
          <a:p>
            <a:pPr lvl="0" algn="r" rtl="1"/>
            <a:r>
              <a:rPr lang="en-GB" i="1" dirty="0"/>
              <a:t>تم تكييف هذا الاقتباس الصيني القديم مع شعار للتعلم من خلال التجربة.</a:t>
            </a:r>
          </a:p>
          <a:p>
            <a:pPr lvl="1" algn="r" rtl="1"/>
            <a:r>
              <a:rPr lang="en-GB" i="1" dirty="0"/>
              <a:t>في هذا التدريب</a:t>
            </a:r>
            <a:r>
              <a:rPr lang="ar-SA" i="1" dirty="0"/>
              <a:t>، </a:t>
            </a:r>
            <a:r>
              <a:rPr lang="en-GB" i="1" dirty="0"/>
              <a:t>سنستخدم أيضًا خبرتك في تعلمنا.</a:t>
            </a:r>
          </a:p>
          <a:p>
            <a:pPr lvl="1" algn="r" rtl="1"/>
            <a:r>
              <a:rPr lang="en-GB" i="1" dirty="0"/>
              <a:t>أيضًا في إدارة الحال</a:t>
            </a:r>
            <a:r>
              <a:rPr lang="ar-SA" i="1" dirty="0"/>
              <a:t>ة، </a:t>
            </a:r>
            <a:r>
              <a:rPr lang="en-GB" i="1" dirty="0"/>
              <a:t>يتم التعلم كثيرًا من خلال ال</a:t>
            </a:r>
            <a:r>
              <a:rPr lang="ar-SA" i="1" dirty="0"/>
              <a:t>تجربة</a:t>
            </a:r>
            <a:r>
              <a:rPr lang="en-GB" i="1" dirty="0"/>
              <a:t>. يتعلم </a:t>
            </a:r>
            <a:r>
              <a:rPr lang="ar-SA" i="1" dirty="0"/>
              <a:t>أخصائيو الحالة </a:t>
            </a:r>
            <a:r>
              <a:rPr lang="en-GB" i="1" dirty="0"/>
              <a:t>بالممارسة.</a:t>
            </a:r>
          </a:p>
          <a:p>
            <a:pPr lvl="1" algn="r" rtl="1"/>
            <a:r>
              <a:rPr lang="en-GB" i="1" dirty="0"/>
              <a:t>لهذا السبب</a:t>
            </a:r>
            <a:r>
              <a:rPr lang="ar-SA" i="1" dirty="0"/>
              <a:t>، </a:t>
            </a:r>
            <a:r>
              <a:rPr lang="en-GB" i="1" dirty="0"/>
              <a:t>من الضروري وجود </a:t>
            </a:r>
            <a:r>
              <a:rPr lang="ar-SA" i="1" dirty="0"/>
              <a:t>بنية</a:t>
            </a:r>
            <a:r>
              <a:rPr lang="en-GB" i="1" dirty="0"/>
              <a:t> إشراف وتدريب لدعم التطوير التعليمي والمهني لأخصائيي الحالة.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8703DE6B-A04E-2379-19EE-A0E8491EA2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6AA44404-8B26-D00B-75D3-60D4FC5C7662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12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36773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GB" b="1" dirty="0"/>
              <a:t>ملاحظة </a:t>
            </a:r>
            <a:r>
              <a:rPr lang="ar-SA" b="1" dirty="0"/>
              <a:t>لل</a:t>
            </a:r>
            <a:r>
              <a:rPr lang="en-GB" b="1" dirty="0"/>
              <a:t>ميسر</a:t>
            </a:r>
          </a:p>
          <a:p>
            <a:pPr algn="r" rtl="1"/>
            <a:r>
              <a:rPr lang="ar-SA" dirty="0"/>
              <a:t>قم بتحضير</a:t>
            </a:r>
            <a:r>
              <a:rPr lang="en-GB" dirty="0"/>
              <a:t> المثال الخاص بك لمشاركته مع المشاركين</a:t>
            </a:r>
            <a:r>
              <a:rPr lang="ar-SA" dirty="0"/>
              <a:t> عن</a:t>
            </a:r>
            <a:r>
              <a:rPr lang="en-GB" dirty="0"/>
              <a:t>:</a:t>
            </a:r>
          </a:p>
          <a:p>
            <a:pPr lvl="1" algn="r" rtl="1"/>
            <a:r>
              <a:rPr lang="en-GB" dirty="0"/>
              <a:t>تجربة مررت بها</a:t>
            </a:r>
          </a:p>
          <a:p>
            <a:pPr lvl="1" algn="r" rtl="1"/>
            <a:r>
              <a:rPr lang="en-GB" dirty="0"/>
              <a:t>ت</a:t>
            </a:r>
            <a:r>
              <a:rPr lang="ar-SA" dirty="0"/>
              <a:t>أملك</a:t>
            </a:r>
            <a:r>
              <a:rPr lang="en-GB" dirty="0"/>
              <a:t> باستخدام أسئلة </a:t>
            </a:r>
            <a:r>
              <a:rPr lang="ar-SA" dirty="0"/>
              <a:t>ماذا، ماذا في ذلك، ماذا الآن.</a:t>
            </a:r>
            <a:endParaRPr lang="en-GB" dirty="0"/>
          </a:p>
          <a:p>
            <a:pPr algn="r" rtl="1"/>
            <a:r>
              <a:rPr lang="en-GB" dirty="0"/>
              <a:t>إن تقديم مثال مُجهز سيحدد </a:t>
            </a:r>
            <a:r>
              <a:rPr lang="ar-SA" dirty="0"/>
              <a:t>مسار الممارسة</a:t>
            </a:r>
            <a:r>
              <a:rPr lang="en-GB" dirty="0"/>
              <a:t> ويساعد المشاركين على فهم التمرين</a:t>
            </a:r>
          </a:p>
          <a:p>
            <a:pPr marL="0" indent="0" algn="r" rtl="1">
              <a:buNone/>
            </a:pPr>
            <a:r>
              <a:rPr lang="en-GB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GB" b="1" dirty="0"/>
          </a:p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GB" b="1" dirty="0"/>
          </a:p>
          <a:p>
            <a:pPr algn="r" rtl="1"/>
            <a:r>
              <a:rPr lang="en-GB" i="1" dirty="0"/>
              <a:t>طريقة لمعرفة المزيد من تجاربنا هي من خلال التفكير.</a:t>
            </a:r>
          </a:p>
          <a:p>
            <a:pPr lvl="1" algn="r" rtl="1"/>
            <a:r>
              <a:rPr lang="en-GB" i="1" dirty="0"/>
              <a:t>عندما يفكر الشخص في أفعاله للانخراط في عملية التطوير الشخصي والتعلم المستمر</a:t>
            </a:r>
            <a:r>
              <a:rPr lang="ar-SA" i="1" dirty="0"/>
              <a:t>،</a:t>
            </a:r>
            <a:r>
              <a:rPr lang="en-GB" i="1" dirty="0"/>
              <a:t> فإننا نسمي </a:t>
            </a:r>
            <a:r>
              <a:rPr lang="ar-SA" i="1" dirty="0"/>
              <a:t>ذلك</a:t>
            </a:r>
            <a:r>
              <a:rPr lang="en-GB" i="1" dirty="0"/>
              <a:t> </a:t>
            </a:r>
            <a:r>
              <a:rPr lang="ar-SA" i="1" dirty="0"/>
              <a:t>ال</a:t>
            </a:r>
            <a:r>
              <a:rPr lang="en-GB" i="1" dirty="0"/>
              <a:t>ممارسة</a:t>
            </a:r>
            <a:r>
              <a:rPr lang="ar-SA" i="1" dirty="0"/>
              <a:t> التأملية</a:t>
            </a:r>
            <a:r>
              <a:rPr lang="en-GB" i="1" dirty="0"/>
              <a:t>.</a:t>
            </a:r>
          </a:p>
          <a:p>
            <a:pPr lvl="1" algn="r" rtl="1"/>
            <a:r>
              <a:rPr lang="en-GB" i="1" dirty="0"/>
              <a:t>تم تطوير نموذج للتنمية من خلال التفكير </a:t>
            </a:r>
            <a:r>
              <a:rPr lang="ar-SA" i="1" dirty="0"/>
              <a:t>من قبل </a:t>
            </a:r>
            <a:r>
              <a:rPr lang="en-GB" i="1" dirty="0" err="1"/>
              <a:t>بورتون</a:t>
            </a:r>
            <a:r>
              <a:rPr lang="en-GB" i="1" dirty="0"/>
              <a:t>(1970)</a:t>
            </a:r>
            <a:endParaRPr lang="en-GB" dirty="0"/>
          </a:p>
          <a:p>
            <a:pPr lvl="1" algn="r" rtl="1"/>
            <a:r>
              <a:rPr lang="en-GB" i="1" dirty="0"/>
              <a:t>سوف نستخدم هذا النموذج من الممارسة ال</a:t>
            </a:r>
            <a:r>
              <a:rPr lang="ar-SA" i="1" dirty="0"/>
              <a:t>تأمل</a:t>
            </a:r>
            <a:r>
              <a:rPr lang="en-GB" i="1" dirty="0"/>
              <a:t>ية </a:t>
            </a:r>
            <a:r>
              <a:rPr lang="ar-SA" i="1" dirty="0"/>
              <a:t>خلال</a:t>
            </a:r>
            <a:r>
              <a:rPr lang="en-GB" i="1" dirty="0"/>
              <a:t> التدريب عندما </a:t>
            </a:r>
            <a:r>
              <a:rPr lang="ar-SA" i="1" dirty="0"/>
              <a:t>ال</a:t>
            </a:r>
            <a:r>
              <a:rPr lang="en-GB" i="1" dirty="0"/>
              <a:t>عمل على </a:t>
            </a:r>
            <a:r>
              <a:rPr lang="ar-SA" i="1" dirty="0"/>
              <a:t>ال</a:t>
            </a:r>
            <a:r>
              <a:rPr lang="en-GB" i="1" dirty="0"/>
              <a:t>كفاءات </a:t>
            </a:r>
            <a:r>
              <a:rPr lang="ar-SA" i="1" dirty="0"/>
              <a:t>ال</a:t>
            </a:r>
            <a:r>
              <a:rPr lang="en-GB" i="1" dirty="0"/>
              <a:t>مختلفة.</a:t>
            </a:r>
          </a:p>
          <a:p>
            <a:pPr lvl="0" algn="r" rtl="1"/>
            <a:r>
              <a:rPr lang="en-GB" dirty="0"/>
              <a:t>عرض الشريحة</a:t>
            </a:r>
          </a:p>
          <a:p>
            <a:pPr algn="r" rtl="1"/>
            <a:r>
              <a:rPr lang="en-GB" i="1" dirty="0"/>
              <a:t>أسئلة</a:t>
            </a:r>
            <a:r>
              <a:rPr lang="ar-SA" i="1" dirty="0"/>
              <a:t> </a:t>
            </a:r>
            <a:r>
              <a:rPr lang="ar-SA" b="1" i="1" dirty="0"/>
              <a:t>ماذا </a:t>
            </a:r>
            <a:r>
              <a:rPr lang="ar-SA" b="0" i="1" dirty="0"/>
              <a:t>هي بناءة و</a:t>
            </a:r>
            <a:r>
              <a:rPr lang="ar-SA" b="1" i="1" dirty="0"/>
              <a:t> </a:t>
            </a:r>
            <a:r>
              <a:rPr lang="en-GB" i="1" dirty="0"/>
              <a:t>أكثر</a:t>
            </a:r>
            <a:r>
              <a:rPr lang="ar-SA" i="1" dirty="0"/>
              <a:t> </a:t>
            </a:r>
            <a:r>
              <a:rPr lang="en-GB" i="1" dirty="0"/>
              <a:t>فعالية</a:t>
            </a:r>
            <a:r>
              <a:rPr lang="ar-SA" i="1" dirty="0"/>
              <a:t> </a:t>
            </a:r>
            <a:r>
              <a:rPr lang="en-GB" i="1" dirty="0"/>
              <a:t>من</a:t>
            </a:r>
            <a:r>
              <a:rPr lang="ar-SA" i="1" dirty="0"/>
              <a:t> أسئلة </a:t>
            </a:r>
            <a:r>
              <a:rPr lang="en-GB" b="1" i="1" dirty="0"/>
              <a:t>لماذ</a:t>
            </a:r>
            <a:r>
              <a:rPr lang="ar-SA" b="1" i="1" dirty="0"/>
              <a:t>ا</a:t>
            </a:r>
            <a:r>
              <a:rPr lang="en-GB" i="1" dirty="0"/>
              <a:t>:</a:t>
            </a:r>
          </a:p>
          <a:p>
            <a:pPr lvl="1" algn="r" rtl="1"/>
            <a:r>
              <a:rPr lang="en-GB" i="1" dirty="0"/>
              <a:t>تساعد</a:t>
            </a:r>
            <a:r>
              <a:rPr lang="ar-SA" i="1" dirty="0"/>
              <a:t> </a:t>
            </a:r>
            <a:r>
              <a:rPr lang="en-GB" i="1" dirty="0"/>
              <a:t>أسئلة</a:t>
            </a:r>
            <a:r>
              <a:rPr lang="ar-SA" i="1" dirty="0"/>
              <a:t> </a:t>
            </a:r>
            <a:r>
              <a:rPr lang="ar-SA" b="1" i="1" dirty="0"/>
              <a:t>ماذا</a:t>
            </a:r>
            <a:r>
              <a:rPr lang="en-GB" i="1" dirty="0"/>
              <a:t> على الحفاظ على الموضوعية والتركيز على المستقبل وتساعدك على التصرف بناءً على رؤيتك الجديدة</a:t>
            </a:r>
          </a:p>
          <a:p>
            <a:pPr lvl="1" algn="r" rtl="1"/>
            <a:r>
              <a:rPr lang="ar-SA" b="1" i="1" dirty="0"/>
              <a:t> </a:t>
            </a:r>
            <a:r>
              <a:rPr lang="en-GB" i="1" dirty="0"/>
              <a:t>قد يكون من الصعب الإجابة على أسئلة</a:t>
            </a:r>
            <a:r>
              <a:rPr lang="ar-SA" i="1" dirty="0"/>
              <a:t> </a:t>
            </a:r>
            <a:r>
              <a:rPr lang="en-GB" b="1" i="1" dirty="0"/>
              <a:t>لماذ</a:t>
            </a:r>
            <a:r>
              <a:rPr lang="ar-SA" b="1" i="1" dirty="0"/>
              <a:t>ا</a:t>
            </a:r>
            <a:r>
              <a:rPr lang="en-GB" i="1" dirty="0"/>
              <a:t> حيث لا تتوفر لدينا دائمًا إجابات للأفكار أو المشاعر أو الدوافع اللاواعية</a:t>
            </a:r>
          </a:p>
          <a:p>
            <a:pPr algn="r" rtl="1"/>
            <a:endParaRPr lang="en-GB" dirty="0"/>
          </a:p>
          <a:p>
            <a:pPr marL="0" indent="0" algn="r" rtl="1">
              <a:buNone/>
            </a:pPr>
            <a:r>
              <a:rPr lang="ar-SA" b="1" dirty="0"/>
              <a:t>يتبع</a:t>
            </a:r>
            <a:r>
              <a:rPr lang="en-GB" b="1" dirty="0">
                <a:sym typeface="Wingdings" panose="05000000000000000000" pitchFamily="2" charset="2"/>
              </a:rPr>
              <a:t></a:t>
            </a:r>
            <a:endParaRPr lang="en-BE" b="1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7355340C-4006-C99B-A833-9245BAD950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2BD8C9A8-1F11-C4CC-BF71-724E7F194541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13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435816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7838" y="460375"/>
            <a:ext cx="6143625" cy="9211334"/>
          </a:xfrm>
        </p:spPr>
        <p:txBody>
          <a:bodyPr/>
          <a:lstStyle/>
          <a:p>
            <a:pPr algn="r" rtl="1"/>
            <a:r>
              <a:rPr lang="en-US" i="1" dirty="0"/>
              <a:t>من المهم أن تكون قادرًا على رؤية والاعتراف عندما كان بإمكاننا فعل شيء أفضل أ</a:t>
            </a:r>
            <a:r>
              <a:rPr lang="ar-SA" i="1" dirty="0"/>
              <a:t>و</a:t>
            </a:r>
            <a:r>
              <a:rPr lang="en-US" i="1" dirty="0"/>
              <a:t> مختلف.</a:t>
            </a:r>
          </a:p>
          <a:p>
            <a:pPr lvl="1" algn="r" rtl="1"/>
            <a:r>
              <a:rPr lang="en-US" i="1" dirty="0"/>
              <a:t>قد يكون هذا صعبًا!</a:t>
            </a:r>
          </a:p>
          <a:p>
            <a:pPr lvl="1" algn="r" rtl="1"/>
            <a:r>
              <a:rPr lang="en-GB" i="1" dirty="0"/>
              <a:t>الاعتراف بأنه كان بإمكانك القيام بذلك بشكل مختلف لا يعني أنك لست جيدًا في وظيفتك</a:t>
            </a:r>
          </a:p>
          <a:p>
            <a:pPr lvl="1" algn="r" rtl="1"/>
            <a:r>
              <a:rPr lang="en-GB" i="1" dirty="0"/>
              <a:t>يظهر الاعتراف أنك منفتح على التعلم وتحسين ممارستك المهنية.</a:t>
            </a:r>
            <a:endParaRPr lang="en-US" i="1" dirty="0"/>
          </a:p>
          <a:p>
            <a:pPr marL="0" indent="0" algn="r" rtl="1">
              <a:buNone/>
            </a:pPr>
            <a:endParaRPr lang="en-GB" dirty="0"/>
          </a:p>
          <a:p>
            <a:pPr marL="0" indent="0" algn="r" rtl="1">
              <a:buNone/>
            </a:pPr>
            <a:r>
              <a:rPr lang="en-GB" dirty="0"/>
              <a:t>المصدر: مقتبس من</a:t>
            </a:r>
            <a:r>
              <a:rPr lang="ar-SA" dirty="0"/>
              <a:t> </a:t>
            </a:r>
            <a:r>
              <a:rPr lang="en-GB" dirty="0" err="1"/>
              <a:t>بورتون</a:t>
            </a:r>
            <a:r>
              <a:rPr lang="en-GB" dirty="0"/>
              <a:t>، ت. (1970).</a:t>
            </a:r>
            <a:r>
              <a:rPr lang="ar-SA" dirty="0"/>
              <a:t> </a:t>
            </a:r>
            <a:r>
              <a:rPr lang="ar-SA" i="1" dirty="0"/>
              <a:t>ال</a:t>
            </a:r>
            <a:r>
              <a:rPr lang="en-GB" i="1" dirty="0"/>
              <a:t>تواصل </a:t>
            </a:r>
            <a:r>
              <a:rPr lang="ar-SA" i="1" dirty="0"/>
              <a:t>،الل</a:t>
            </a:r>
            <a:r>
              <a:rPr lang="en-GB" i="1" dirty="0"/>
              <a:t>مس و</a:t>
            </a:r>
            <a:r>
              <a:rPr lang="ar-SA" i="1" dirty="0"/>
              <a:t>التعليم</a:t>
            </a:r>
            <a:r>
              <a:rPr lang="en-GB" i="1" dirty="0"/>
              <a:t>.</a:t>
            </a:r>
            <a:r>
              <a:rPr lang="en-GB" dirty="0"/>
              <a:t> القس.</a:t>
            </a:r>
            <a:r>
              <a:rPr lang="ar-SA" dirty="0"/>
              <a:t> ساترداي</a:t>
            </a:r>
            <a:endParaRPr lang="en-GB" dirty="0"/>
          </a:p>
          <a:p>
            <a:pPr marL="0" indent="0" algn="r" rtl="1">
              <a:buNone/>
            </a:pPr>
            <a:endParaRPr lang="en-GB" b="1" dirty="0"/>
          </a:p>
          <a:p>
            <a:pPr marL="0" indent="0" algn="r" rtl="1">
              <a:buNone/>
            </a:pPr>
            <a:r>
              <a:rPr lang="en-GB" b="1" dirty="0"/>
              <a:t>مقدمة</a:t>
            </a:r>
          </a:p>
          <a:p>
            <a:pPr algn="r" rtl="1"/>
            <a:r>
              <a:rPr lang="ar-SA" dirty="0"/>
              <a:t>قم بم</a:t>
            </a:r>
            <a:r>
              <a:rPr lang="en-GB" dirty="0"/>
              <a:t>شارك</a:t>
            </a:r>
            <a:r>
              <a:rPr lang="ar-SA" dirty="0"/>
              <a:t>ة</a:t>
            </a:r>
            <a:r>
              <a:rPr lang="en-GB" dirty="0"/>
              <a:t> مثال الت</a:t>
            </a:r>
            <a:r>
              <a:rPr lang="ar-SA" dirty="0"/>
              <a:t>أمل</a:t>
            </a:r>
            <a:r>
              <a:rPr lang="en-GB" dirty="0"/>
              <a:t> الذي أعددته</a:t>
            </a:r>
            <a:r>
              <a:rPr lang="ar-SA" dirty="0"/>
              <a:t> مسبقاً</a:t>
            </a:r>
            <a:endParaRPr lang="en-GB" dirty="0"/>
          </a:p>
          <a:p>
            <a:pPr algn="r" rtl="1"/>
            <a:r>
              <a:rPr lang="en-GB" i="0" dirty="0"/>
              <a:t>توجيه المشاركين إلى</a:t>
            </a:r>
            <a:r>
              <a:rPr lang="ar-SA" i="0" dirty="0"/>
              <a:t> </a:t>
            </a:r>
            <a:r>
              <a:rPr lang="ar-SA" b="1" i="0" dirty="0"/>
              <a:t>ال</a:t>
            </a:r>
            <a:r>
              <a:rPr lang="en-GB" b="1" i="0" dirty="0"/>
              <a:t>صفحة </a:t>
            </a:r>
            <a:r>
              <a:rPr lang="ar-SA" b="1" i="0" dirty="0"/>
              <a:t>٦ من دليل العمل</a:t>
            </a:r>
            <a:r>
              <a:rPr lang="en-GB" b="1" i="0" dirty="0"/>
              <a:t>: تمرين الت</a:t>
            </a:r>
            <a:r>
              <a:rPr lang="ar-SA" b="1" i="0" dirty="0"/>
              <a:t>أمل</a:t>
            </a:r>
            <a:endParaRPr lang="en-GB" i="0" dirty="0"/>
          </a:p>
          <a:p>
            <a:pPr algn="r" rtl="1"/>
            <a:r>
              <a:rPr lang="en-GB" i="1" dirty="0"/>
              <a:t>فكر في تجاربك كأخصائي حالة. هل يمكنك التفكير في شيء تتمنى القيام به أو التعامل معه أو</a:t>
            </a:r>
            <a:r>
              <a:rPr lang="ar-SA" i="1" dirty="0"/>
              <a:t> </a:t>
            </a:r>
            <a:r>
              <a:rPr lang="en-GB" i="1" dirty="0"/>
              <a:t>تعامل</a:t>
            </a:r>
            <a:r>
              <a:rPr lang="ar-SA" i="1" dirty="0"/>
              <a:t>ت</a:t>
            </a:r>
            <a:r>
              <a:rPr lang="en-GB" i="1" dirty="0"/>
              <a:t> معه بطريقة مختلفة؟</a:t>
            </a:r>
          </a:p>
          <a:p>
            <a:pPr marL="171450" marR="0" lvl="0" indent="-1714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i="1" dirty="0"/>
              <a:t>فكر في بعض الأمثلة و</a:t>
            </a:r>
            <a:r>
              <a:rPr lang="ar-SA" i="1" dirty="0"/>
              <a:t>اختر</a:t>
            </a:r>
            <a:r>
              <a:rPr lang="en-GB" i="1" dirty="0"/>
              <a:t> واحدًا</a:t>
            </a:r>
            <a:r>
              <a:rPr lang="ar-SA" i="1" dirty="0"/>
              <a:t>، </a:t>
            </a:r>
            <a:r>
              <a:rPr lang="en-GB" i="1" dirty="0"/>
              <a:t>وأكمل تمرين الت</a:t>
            </a:r>
            <a:r>
              <a:rPr lang="ar-SA" i="1" dirty="0"/>
              <a:t>أمل</a:t>
            </a:r>
            <a:r>
              <a:rPr lang="en-GB" i="1" dirty="0"/>
              <a:t> </a:t>
            </a:r>
            <a:r>
              <a:rPr lang="ar-SA" i="1" dirty="0"/>
              <a:t>باتباع</a:t>
            </a:r>
            <a:r>
              <a:rPr lang="en-GB" i="1" dirty="0"/>
              <a:t> أسئلة </a:t>
            </a:r>
            <a:r>
              <a:rPr lang="ar-SA" i="1" dirty="0"/>
              <a:t>ماذا، ماذا في ذلك، ماذا الآن.</a:t>
            </a:r>
            <a:endParaRPr lang="en-GB" i="1" dirty="0"/>
          </a:p>
          <a:p>
            <a:pPr algn="r" rtl="1"/>
            <a:endParaRPr lang="en-GB" i="1" dirty="0"/>
          </a:p>
          <a:p>
            <a:pPr marL="0" indent="0" algn="r" rtl="1">
              <a:buNone/>
            </a:pPr>
            <a:endParaRPr lang="en-GB" i="1" dirty="0"/>
          </a:p>
          <a:p>
            <a:pPr marL="0" indent="0" algn="r" rtl="1">
              <a:buNone/>
            </a:pPr>
            <a:r>
              <a:rPr lang="en-GB" b="1" dirty="0"/>
              <a:t>العمل الفردي </a:t>
            </a:r>
            <a:r>
              <a:rPr lang="ar-SA" b="1" dirty="0"/>
              <a:t>(١٥</a:t>
            </a:r>
            <a:r>
              <a:rPr lang="en-GB" b="1" dirty="0"/>
              <a:t> دقيقة</a:t>
            </a:r>
            <a:r>
              <a:rPr lang="ar-SA" b="1" dirty="0"/>
              <a:t>)</a:t>
            </a:r>
            <a:endParaRPr lang="en-GB" i="1" dirty="0"/>
          </a:p>
          <a:p>
            <a:pPr algn="r" rtl="1"/>
            <a:r>
              <a:rPr lang="en-GB" dirty="0"/>
              <a:t>امنح المشاركين </a:t>
            </a:r>
            <a:r>
              <a:rPr lang="ar-SA" dirty="0"/>
              <a:t>١٥</a:t>
            </a:r>
            <a:r>
              <a:rPr lang="en-GB" dirty="0"/>
              <a:t> دقيقة لإكمال</a:t>
            </a:r>
            <a:r>
              <a:rPr lang="ar-SA" dirty="0"/>
              <a:t> النشاط</a:t>
            </a:r>
            <a:endParaRPr lang="en-GB" dirty="0"/>
          </a:p>
          <a:p>
            <a:pPr algn="r" rtl="1"/>
            <a:endParaRPr lang="en-GB" dirty="0"/>
          </a:p>
          <a:p>
            <a:pPr marL="0" indent="0" algn="r" rtl="1">
              <a:buNone/>
            </a:pPr>
            <a:r>
              <a:rPr lang="en-GB" b="1" dirty="0"/>
              <a:t>مناقشة عامة  </a:t>
            </a:r>
            <a:r>
              <a:rPr lang="ar-SA" b="1" dirty="0"/>
              <a:t>(١٥</a:t>
            </a:r>
            <a:r>
              <a:rPr lang="en-GB" b="1" dirty="0"/>
              <a:t> دقيقة</a:t>
            </a:r>
            <a:r>
              <a:rPr lang="ar-SA" b="1" dirty="0"/>
              <a:t>)</a:t>
            </a:r>
            <a:endParaRPr lang="en-GB" i="1" dirty="0"/>
          </a:p>
          <a:p>
            <a:pPr algn="r" rtl="1"/>
            <a:r>
              <a:rPr lang="en-GB" dirty="0"/>
              <a:t>اسأل ما إذا كان متطوع واحد أو</a:t>
            </a:r>
            <a:r>
              <a:rPr lang="ar-SA" dirty="0"/>
              <a:t>متطوعين اثنين</a:t>
            </a:r>
            <a:r>
              <a:rPr lang="en-GB" dirty="0"/>
              <a:t> يريدان مشاركة تمرين الت</a:t>
            </a:r>
            <a:r>
              <a:rPr lang="ar-SA" dirty="0"/>
              <a:t>أمل</a:t>
            </a:r>
            <a:endParaRPr lang="en-GB" dirty="0"/>
          </a:p>
          <a:p>
            <a:pPr algn="r" rtl="1"/>
            <a:r>
              <a:rPr lang="en-GB" dirty="0"/>
              <a:t>قدم التوجيه حسب الحاجة</a:t>
            </a:r>
          </a:p>
        </p:txBody>
      </p:sp>
      <p:sp>
        <p:nvSpPr>
          <p:cNvPr id="6" name="Google Shape;725;p48:notes">
            <a:extLst>
              <a:ext uri="{FF2B5EF4-FFF2-40B4-BE49-F238E27FC236}">
                <a16:creationId xmlns:a16="http://schemas.microsoft.com/office/drawing/2014/main" id="{95E81D57-37CC-8E23-D999-1A9D6F0C9FCC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14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0489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GB" b="1" dirty="0"/>
          </a:p>
          <a:p>
            <a:pPr algn="r" rtl="1"/>
            <a:r>
              <a:rPr lang="en-GB" dirty="0"/>
              <a:t>عرض الشريحة</a:t>
            </a:r>
          </a:p>
          <a:p>
            <a:pPr marL="228600" indent="-228600" algn="r" rtl="1">
              <a:buFont typeface="+mj-lt"/>
              <a:buAutoNum type="arabicPeriod"/>
            </a:pPr>
            <a:r>
              <a:rPr lang="en-US" i="1" dirty="0"/>
              <a:t>إذا واصلنا التعلم وتطوير أنفسنا</a:t>
            </a:r>
            <a:r>
              <a:rPr lang="ar-SA" i="1" dirty="0"/>
              <a:t>، </a:t>
            </a:r>
            <a:r>
              <a:rPr lang="en-US" i="1" dirty="0"/>
              <a:t>فقد يؤدي ذلك إلى نتائج أفضل لحماية الطفل وزيادة جودة الدعم الذي نقدمه</a:t>
            </a:r>
          </a:p>
          <a:p>
            <a:pPr marL="228600" indent="-228600" algn="r" rtl="1">
              <a:buFont typeface="+mj-lt"/>
              <a:buAutoNum type="arabicPeriod"/>
            </a:pPr>
            <a:r>
              <a:rPr lang="en-US" i="1" dirty="0"/>
              <a:t>يمكن أن يمنحنا التفكير الفرصة للرجوع خطوة إلى الوراء أو العصف الذهني أو التفكير بشكل إبداعي وإيجاد طرق أو مناهج جديدة</a:t>
            </a:r>
          </a:p>
          <a:p>
            <a:pPr marL="228600" indent="-228600" algn="r" rtl="1">
              <a:buFont typeface="+mj-lt"/>
              <a:buAutoNum type="arabicPeriod"/>
            </a:pPr>
            <a:r>
              <a:rPr lang="en-US" i="1" dirty="0"/>
              <a:t>التفكير في التجارب السابقة ونتائجها أمر ضروري لتجنب إلحاق الضرر!</a:t>
            </a:r>
          </a:p>
          <a:p>
            <a:pPr marL="228600" indent="-228600" algn="r" rtl="1">
              <a:buFont typeface="+mj-lt"/>
              <a:buAutoNum type="arabicPeriod"/>
            </a:pPr>
            <a:r>
              <a:rPr lang="en-US" i="1" dirty="0"/>
              <a:t>يتماشى هذا أيضًا مع الحاجة إلى أن نكون مسؤولين عن مسؤولياتنا وأ</a:t>
            </a:r>
            <a:r>
              <a:rPr lang="ar-SA" i="1" dirty="0"/>
              <a:t>فع</a:t>
            </a:r>
            <a:r>
              <a:rPr lang="en-US" i="1" dirty="0"/>
              <a:t>النا</a:t>
            </a:r>
          </a:p>
          <a:p>
            <a:pPr marL="228600" indent="-228600" algn="r" rtl="1">
              <a:buFont typeface="+mj-lt"/>
              <a:buAutoNum type="arabicPeriod"/>
            </a:pPr>
            <a:r>
              <a:rPr lang="en-US" i="1" dirty="0"/>
              <a:t>عندما نواجه مشكلات أو تحديات أو انتقادات</a:t>
            </a:r>
            <a:r>
              <a:rPr lang="ar-SA" i="1" dirty="0"/>
              <a:t>، </a:t>
            </a:r>
            <a:r>
              <a:rPr lang="en-US" i="1" dirty="0"/>
              <a:t>يمكننا استغلال ذلك كفرصة للتعلم منه</a:t>
            </a:r>
            <a:r>
              <a:rPr lang="ar-SA" i="1" dirty="0"/>
              <a:t>ا</a:t>
            </a:r>
            <a:endParaRPr lang="en-US" i="1" dirty="0"/>
          </a:p>
          <a:p>
            <a:pPr marL="228600" indent="-228600" algn="r" rtl="1">
              <a:buFont typeface="+mj-lt"/>
              <a:buAutoNum type="arabicPeriod"/>
            </a:pPr>
            <a:r>
              <a:rPr lang="en-US" i="1" dirty="0"/>
              <a:t>في إدارة الحالات</a:t>
            </a:r>
            <a:r>
              <a:rPr lang="ar-SA" i="1" dirty="0"/>
              <a:t>، </a:t>
            </a:r>
            <a:r>
              <a:rPr lang="en-US" i="1" dirty="0"/>
              <a:t>يمكن أن ننشغل بمشاعر غامرة أو نغرق في عملنا.</a:t>
            </a:r>
          </a:p>
          <a:p>
            <a:pPr lvl="1" algn="r" rtl="1"/>
            <a:r>
              <a:rPr lang="en-US" i="1" dirty="0"/>
              <a:t>يمكن أن يساعدنا الت</a:t>
            </a:r>
            <a:r>
              <a:rPr lang="ar-SA" i="1" dirty="0"/>
              <a:t>أمل</a:t>
            </a:r>
            <a:r>
              <a:rPr lang="en-US" i="1" dirty="0"/>
              <a:t> في إعادة توضيح دورنا لأنفسنا - ما يمكننا وما لا يمكننا فعله ووضع الحدود والمساعدة في إدارة عبء العمل لدينا.</a:t>
            </a:r>
          </a:p>
          <a:p>
            <a:pPr marL="228600" indent="-228600" algn="r" rtl="1">
              <a:buFont typeface="+mj-lt"/>
              <a:buAutoNum type="arabicPeriod"/>
            </a:pPr>
            <a:r>
              <a:rPr lang="en-US" i="1" dirty="0"/>
              <a:t>يمكن أن يكون الت</a:t>
            </a:r>
            <a:r>
              <a:rPr lang="ar-SA" i="1" dirty="0"/>
              <a:t>أمل</a:t>
            </a:r>
            <a:r>
              <a:rPr lang="en-US" i="1" dirty="0"/>
              <a:t> شكلاً من أشكال الرعاية الذاتية.</a:t>
            </a:r>
          </a:p>
          <a:p>
            <a:pPr lvl="1" algn="r" rtl="1"/>
            <a:r>
              <a:rPr lang="en-US" i="1" dirty="0"/>
              <a:t>يمكن أن يساعدنا على المضي قدمًا من المشاعر السلبية مثل الغضب أو الإحباط بسبب ال</a:t>
            </a:r>
            <a:r>
              <a:rPr lang="ar-SA" i="1" dirty="0"/>
              <a:t>فجوات</a:t>
            </a:r>
            <a:r>
              <a:rPr lang="en-US" i="1" dirty="0"/>
              <a:t> في تقديم الخدمات أو السياسات أو الروتين أو التحديات الأخرى.</a:t>
            </a:r>
          </a:p>
          <a:p>
            <a:pPr lvl="1" algn="r" rtl="1"/>
            <a:r>
              <a:rPr lang="en-US" i="1" dirty="0"/>
              <a:t>يمكن أن يساعدنا في التعامل مع التوتر والمواقف الصعبة التي نشهدها والقصص الرهيبة التي نستمع إليها.</a:t>
            </a:r>
          </a:p>
          <a:p>
            <a:pPr lvl="1" algn="r" rtl="1"/>
            <a:r>
              <a:rPr lang="en-US" i="1" dirty="0"/>
              <a:t>يمكن أن يساعدنا الت</a:t>
            </a:r>
            <a:r>
              <a:rPr lang="ar-SA" i="1" dirty="0"/>
              <a:t>أمل</a:t>
            </a:r>
            <a:r>
              <a:rPr lang="en-US" i="1" dirty="0"/>
              <a:t> في تفريغ بعض هذه المشاعر.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02E80632-72D4-2BFD-0EAE-140850C897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48511740-9A5C-5365-0956-6D412D1F2550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15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529768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18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GB" b="1" dirty="0"/>
          </a:p>
          <a:p>
            <a:pPr algn="r" rtl="1"/>
            <a:r>
              <a:rPr lang="en-GB" dirty="0"/>
              <a:t>عرض الشريحة</a:t>
            </a:r>
          </a:p>
          <a:p>
            <a:pPr algn="r" rtl="1"/>
            <a:endParaRPr lang="en-GB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D7844D30-925F-117D-EF07-DDC7A29266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3C382DB8-4C1F-F5CD-13C9-EB8862750C5B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16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61466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14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dirty="0"/>
              <a:t>مدة الجلسة: </a:t>
            </a:r>
            <a:r>
              <a:rPr lang="ar-SA" b="1" dirty="0"/>
              <a:t>ساعتين</a:t>
            </a:r>
            <a:endParaRPr lang="en-US" dirty="0"/>
          </a:p>
          <a:p>
            <a:pPr marL="0" indent="0" algn="r" rtl="1">
              <a:buNone/>
            </a:pPr>
            <a:r>
              <a:rPr lang="en-US" dirty="0">
                <a:sym typeface="Helvetica Neue"/>
              </a:rPr>
              <a:t>_____________________________________________________________________________</a:t>
            </a:r>
          </a:p>
          <a:p>
            <a:pPr marL="0" indent="0" algn="r" rtl="1">
              <a:buNone/>
            </a:pPr>
            <a:endParaRPr lang="en-US" b="1" dirty="0"/>
          </a:p>
          <a:p>
            <a:pPr marL="0" indent="0" algn="r" rtl="1">
              <a:buNone/>
            </a:pPr>
            <a:r>
              <a:rPr lang="en-US" b="1" dirty="0"/>
              <a:t>التك</a:t>
            </a:r>
            <a:r>
              <a:rPr lang="ar-SA" b="1" dirty="0"/>
              <a:t>ي</a:t>
            </a:r>
            <a:r>
              <a:rPr lang="en-US" b="1" dirty="0"/>
              <a:t>يف مع السياق</a:t>
            </a:r>
          </a:p>
          <a:p>
            <a:pPr algn="r" rtl="1"/>
            <a:r>
              <a:rPr lang="ar-SA" dirty="0">
                <a:sym typeface="Helvetica Neue"/>
              </a:rPr>
              <a:t>تعديل</a:t>
            </a:r>
            <a:r>
              <a:rPr lang="en-US" dirty="0">
                <a:sym typeface="Helvetica Neue"/>
              </a:rPr>
              <a:t> هذه الجلسة وفقًا للوصف الوظيفي / الأدوار والمسؤوليات الم</a:t>
            </a:r>
            <a:r>
              <a:rPr lang="ar-SA" dirty="0">
                <a:sym typeface="Helvetica Neue"/>
              </a:rPr>
              <a:t>تعلقة</a:t>
            </a:r>
            <a:r>
              <a:rPr lang="en-US" dirty="0">
                <a:sym typeface="Helvetica Neue"/>
              </a:rPr>
              <a:t> بأخصائيي الحالة.</a:t>
            </a:r>
          </a:p>
          <a:p>
            <a:pPr algn="r" rtl="1"/>
            <a:r>
              <a:rPr lang="en-US" dirty="0">
                <a:sym typeface="Helvetica Neue"/>
              </a:rPr>
              <a:t>إذا كنت تدرب مجموعة مختلطة ، فاستخدم وصفًا وظيفيًا نموذجيًا لهذا السياق.</a:t>
            </a:r>
            <a:endParaRPr lang="en-US" dirty="0"/>
          </a:p>
          <a:p>
            <a:pPr algn="r" rtl="1"/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FA33173A-019D-0D01-6843-C21E4202E9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A4D8759C-4A9C-091A-6D3C-343F6B4C691C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17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15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dirty="0"/>
              <a:t>التكي</a:t>
            </a:r>
            <a:r>
              <a:rPr lang="ar-SA" b="1" dirty="0"/>
              <a:t>ي</a:t>
            </a:r>
            <a:r>
              <a:rPr lang="en-US" b="1" dirty="0"/>
              <a:t>ف مع السياق</a:t>
            </a:r>
          </a:p>
          <a:p>
            <a:pPr algn="r" rtl="1"/>
            <a:r>
              <a:rPr lang="ar-SA" dirty="0">
                <a:sym typeface="Helvetica Neue"/>
              </a:rPr>
              <a:t>تعديل</a:t>
            </a:r>
            <a:r>
              <a:rPr lang="en-US" dirty="0">
                <a:sym typeface="Helvetica Neue"/>
              </a:rPr>
              <a:t> هذه الجلسة وفقًا للوصف الوظيفي / الأدوار والمسؤوليات الم</a:t>
            </a:r>
            <a:r>
              <a:rPr lang="ar-SA" dirty="0">
                <a:sym typeface="Helvetica Neue"/>
              </a:rPr>
              <a:t>تعلقة</a:t>
            </a:r>
            <a:r>
              <a:rPr lang="en-US" dirty="0">
                <a:sym typeface="Helvetica Neue"/>
              </a:rPr>
              <a:t> بأخصائيي الحالة.</a:t>
            </a:r>
          </a:p>
          <a:p>
            <a:pPr algn="r" rtl="1"/>
            <a:r>
              <a:rPr lang="en-US" dirty="0">
                <a:sym typeface="Helvetica Neue"/>
              </a:rPr>
              <a:t>في حالة تدريب مجموعة مختلطة ، استخدم وصفًا وظيفيًا نموذجيًا لهذا السياق.</a:t>
            </a:r>
            <a:endParaRPr lang="en-US" dirty="0"/>
          </a:p>
          <a:p>
            <a:pPr marL="0" indent="0" algn="r" rtl="1">
              <a:buNone/>
            </a:pPr>
            <a:r>
              <a:rPr lang="en-US" dirty="0">
                <a:sym typeface="Helvetica Neue"/>
              </a:rPr>
              <a:t>_____________________________________________________________________________</a:t>
            </a:r>
          </a:p>
          <a:p>
            <a:pPr algn="r" rtl="1"/>
            <a:endParaRPr lang="en-US" dirty="0"/>
          </a:p>
          <a:p>
            <a:pPr marL="0" indent="0" algn="r" rtl="1">
              <a:buNone/>
            </a:pPr>
            <a:r>
              <a:rPr lang="en-US" b="1" dirty="0"/>
              <a:t>مقدمة</a:t>
            </a:r>
          </a:p>
          <a:p>
            <a:pPr algn="r" rtl="1"/>
            <a:r>
              <a:rPr lang="en-US" i="1" dirty="0"/>
              <a:t>قبل أن ننظر إلى الكفاءات الأساسية لأخصائي الحالة</a:t>
            </a:r>
            <a:r>
              <a:rPr lang="ar-SA" i="1" dirty="0"/>
              <a:t>، </a:t>
            </a:r>
            <a:r>
              <a:rPr lang="en-US" i="1" dirty="0"/>
              <a:t>دعونا نناقش الوظائف والمسؤوليات الأساسية لأخصائي الحالة كما تعلمنا في المستوى </a:t>
            </a:r>
            <a:r>
              <a:rPr lang="ar-SA" i="1" dirty="0"/>
              <a:t>الأول</a:t>
            </a:r>
            <a:r>
              <a:rPr lang="en-US" i="1" dirty="0"/>
              <a:t>.</a:t>
            </a:r>
          </a:p>
          <a:p>
            <a:pPr algn="r" rtl="1"/>
            <a:r>
              <a:rPr lang="en-US" dirty="0"/>
              <a:t>قسّم المشاركين إلى مجموعات من </a:t>
            </a:r>
            <a:r>
              <a:rPr lang="ar-SA" dirty="0"/>
              <a:t>٣-٤</a:t>
            </a:r>
            <a:r>
              <a:rPr lang="en-US" dirty="0"/>
              <a:t> أشخاص</a:t>
            </a:r>
          </a:p>
          <a:p>
            <a:pPr algn="r" rtl="1"/>
            <a:r>
              <a:rPr lang="ar-SA" i="1" dirty="0"/>
              <a:t>ضمن</a:t>
            </a:r>
            <a:r>
              <a:rPr lang="en-US" i="1" dirty="0"/>
              <a:t> مجموعاتك:</a:t>
            </a:r>
          </a:p>
          <a:p>
            <a:pPr lvl="1" algn="r" rtl="1"/>
            <a:r>
              <a:rPr lang="en-US" i="1" dirty="0"/>
              <a:t>ناقش السؤال على الشريحة</a:t>
            </a:r>
          </a:p>
          <a:p>
            <a:pPr lvl="1" algn="r" rtl="1"/>
            <a:r>
              <a:rPr lang="ar-SA" i="1" dirty="0"/>
              <a:t>و</a:t>
            </a:r>
            <a:r>
              <a:rPr lang="en-US" i="1" dirty="0"/>
              <a:t>ضع قائمة بالوظائف الأساسية ل</a:t>
            </a:r>
            <a:r>
              <a:rPr lang="ar-SA" i="1" dirty="0"/>
              <a:t>أخصائي</a:t>
            </a:r>
            <a:r>
              <a:rPr lang="en-US" i="1" dirty="0"/>
              <a:t> الحالة والمسؤوليات التي تندرج تحت كل وظيفة</a:t>
            </a:r>
          </a:p>
          <a:p>
            <a:pPr algn="r" rtl="1"/>
            <a:endParaRPr lang="en-US" dirty="0"/>
          </a:p>
          <a:p>
            <a:pPr marL="0" indent="0" algn="r" rtl="1">
              <a:buNone/>
            </a:pPr>
            <a:r>
              <a:rPr lang="en-US" b="1" dirty="0"/>
              <a:t>العمل الجماعي (١٠ دقائق)</a:t>
            </a:r>
          </a:p>
          <a:p>
            <a:pPr algn="r" rtl="1"/>
            <a:r>
              <a:rPr lang="en-US" dirty="0"/>
              <a:t>امنح المشاركين </a:t>
            </a:r>
            <a:r>
              <a:rPr lang="ar-SA" dirty="0"/>
              <a:t>١٠</a:t>
            </a:r>
            <a:r>
              <a:rPr lang="en-US" dirty="0"/>
              <a:t> دقائق لإكمال</a:t>
            </a:r>
            <a:r>
              <a:rPr lang="ar-SA" dirty="0"/>
              <a:t> النشاط</a:t>
            </a:r>
            <a:endParaRPr lang="en-US" dirty="0"/>
          </a:p>
          <a:p>
            <a:pPr algn="r" rtl="1"/>
            <a:endParaRPr lang="en-US" dirty="0"/>
          </a:p>
          <a:p>
            <a:pPr marL="0" indent="0" algn="r" rtl="1">
              <a:buNone/>
            </a:pPr>
            <a:r>
              <a:rPr lang="en-US" b="1" dirty="0"/>
              <a:t>المناقشة العامة (١٠ دقائق)</a:t>
            </a:r>
          </a:p>
          <a:p>
            <a:pPr algn="r" rtl="1"/>
            <a:r>
              <a:rPr lang="en-US" dirty="0"/>
              <a:t>لكل وظيفة أساسية ، اطلب من المجموعة مشاركة الوظيفة الأساسية والمسؤوليات في إطار تلك الوظيفة.</a:t>
            </a:r>
          </a:p>
          <a:p>
            <a:pPr algn="r" rtl="1"/>
            <a:r>
              <a:rPr lang="en-US" dirty="0"/>
              <a:t>اكتب ال</a:t>
            </a:r>
            <a:r>
              <a:rPr lang="ar-SA" dirty="0"/>
              <a:t>إجابات </a:t>
            </a:r>
            <a:r>
              <a:rPr lang="en-US" dirty="0"/>
              <a:t>على اللوح الورقي.</a:t>
            </a:r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E4ED69D8-E763-3EE1-8796-8DCD1B3AAB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9D2FDA1B-06E5-0B9A-A48D-77ACC272FAA5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18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dirty="0">
                <a:sym typeface="Arial"/>
              </a:rPr>
              <a:t>التكي</a:t>
            </a:r>
            <a:r>
              <a:rPr lang="ar-SA" b="1" dirty="0">
                <a:sym typeface="Arial"/>
              </a:rPr>
              <a:t>ي</a:t>
            </a:r>
            <a:r>
              <a:rPr lang="en-US" b="1" dirty="0">
                <a:sym typeface="Arial"/>
              </a:rPr>
              <a:t>ف </a:t>
            </a:r>
            <a:r>
              <a:rPr lang="ar-SA" b="1" dirty="0">
                <a:sym typeface="Arial"/>
              </a:rPr>
              <a:t>بحسب</a:t>
            </a:r>
            <a:r>
              <a:rPr lang="en-US" b="1" dirty="0">
                <a:sym typeface="Arial"/>
              </a:rPr>
              <a:t> السياق</a:t>
            </a:r>
          </a:p>
          <a:p>
            <a:pPr lvl="0" algn="r" rtl="1"/>
            <a:r>
              <a:rPr lang="en-GB" dirty="0"/>
              <a:t>عند شرح وظيفة الدعم ، تأكد من توافقها مع ما تقوله إجراءات التشغيل الموحدة المحلية حول:</a:t>
            </a:r>
          </a:p>
          <a:p>
            <a:pPr lvl="1" algn="r" rtl="1"/>
            <a:r>
              <a:rPr lang="en-GB" dirty="0"/>
              <a:t>أدوار ومسؤوليات أخصائيي الحالة</a:t>
            </a:r>
          </a:p>
          <a:p>
            <a:pPr lvl="1" algn="r" rtl="1"/>
            <a:r>
              <a:rPr lang="en-GB" dirty="0"/>
              <a:t>الخدمات المحددة التي ينبغي (ولا ينبغي) لأخصائي</a:t>
            </a:r>
            <a:r>
              <a:rPr lang="ar-SA" dirty="0"/>
              <a:t>ي</a:t>
            </a:r>
            <a:r>
              <a:rPr lang="en-GB" dirty="0"/>
              <a:t> ال</a:t>
            </a:r>
            <a:r>
              <a:rPr lang="ar-SA" dirty="0"/>
              <a:t>حالة</a:t>
            </a:r>
            <a:r>
              <a:rPr lang="en-GB" dirty="0"/>
              <a:t> تقديمها في السياق</a:t>
            </a:r>
          </a:p>
          <a:p>
            <a:pPr marL="0" lvl="0" indent="0" algn="r" rtl="1">
              <a:buNone/>
            </a:pPr>
            <a:r>
              <a:rPr lang="en-US" dirty="0">
                <a:sym typeface="Arial"/>
              </a:rPr>
              <a:t>______________________________________________________________________________</a:t>
            </a:r>
          </a:p>
          <a:p>
            <a:pPr algn="r" rtl="1"/>
            <a:endParaRPr lang="en-US" dirty="0"/>
          </a:p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US" b="1" dirty="0"/>
          </a:p>
          <a:p>
            <a:pPr algn="r" rtl="1"/>
            <a:r>
              <a:rPr lang="en-GB" dirty="0"/>
              <a:t>عرض الشريحة</a:t>
            </a:r>
          </a:p>
          <a:p>
            <a:pPr algn="r" rtl="1"/>
            <a:r>
              <a:rPr lang="ar-SA" dirty="0"/>
              <a:t>إضافة</a:t>
            </a:r>
            <a:r>
              <a:rPr lang="en-GB" dirty="0"/>
              <a:t> أي شيء </a:t>
            </a:r>
            <a:r>
              <a:rPr lang="ar-SA" dirty="0"/>
              <a:t>غير موجود</a:t>
            </a:r>
            <a:r>
              <a:rPr lang="en-GB" dirty="0"/>
              <a:t> إلى اللوح الورقي</a:t>
            </a:r>
            <a:r>
              <a:rPr lang="ar-SA" dirty="0"/>
              <a:t> القلاب</a:t>
            </a:r>
            <a:r>
              <a:rPr lang="en-GB" dirty="0"/>
              <a:t> وتعديل أي شيء يحتاج إلى تصحيح.</a:t>
            </a:r>
            <a:endParaRPr lang="en-US" dirty="0"/>
          </a:p>
          <a:p>
            <a:pPr algn="r" rtl="1"/>
            <a:endParaRPr lang="en-BE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DE7D56D4-B5F2-4DB7-F5FA-E171678421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0F895454-98F9-465A-9B57-B235A23FD81F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19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98377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5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dirty="0"/>
              <a:t>مدة الجلسة </a:t>
            </a:r>
            <a:r>
              <a:rPr lang="ar-SA" b="1" dirty="0"/>
              <a:t>الأولى: ساعة و ٣٠ دقيقة</a:t>
            </a:r>
          </a:p>
          <a:p>
            <a:pPr marL="0" indent="0" algn="r" rtl="1">
              <a:buNone/>
            </a:pPr>
            <a:r>
              <a:rPr lang="en-US" dirty="0"/>
              <a:t>______________________________________________________________________________</a:t>
            </a:r>
          </a:p>
          <a:p>
            <a:pPr algn="r" rtl="1"/>
            <a:endParaRPr lang="en-US" dirty="0"/>
          </a:p>
          <a:p>
            <a:pPr marL="0" indent="0" algn="r" rtl="1">
              <a:buNone/>
            </a:pPr>
            <a:r>
              <a:rPr lang="ar-SA" b="1" dirty="0"/>
              <a:t>الشرح:</a:t>
            </a:r>
            <a:endParaRPr lang="en-US" b="1" dirty="0"/>
          </a:p>
          <a:p>
            <a:pPr algn="r" rtl="1"/>
            <a:r>
              <a:rPr lang="en-US" i="1" dirty="0"/>
              <a:t>خلال هذه الجلسة الافتتاحية</a:t>
            </a:r>
            <a:r>
              <a:rPr lang="ar-SA" i="1" dirty="0"/>
              <a:t>، </a:t>
            </a:r>
            <a:r>
              <a:rPr lang="en-US" i="1" dirty="0"/>
              <a:t>سنقوم بما يلي:</a:t>
            </a:r>
          </a:p>
          <a:p>
            <a:pPr lvl="1" algn="r" rtl="1"/>
            <a:r>
              <a:rPr lang="en-US" i="1" dirty="0"/>
              <a:t>شرح ما هو مدرج في </a:t>
            </a:r>
            <a:r>
              <a:rPr lang="ar-SA" i="1" dirty="0"/>
              <a:t>أجندة </a:t>
            </a:r>
            <a:r>
              <a:rPr lang="en-US" i="1" dirty="0"/>
              <a:t>اليوم</a:t>
            </a:r>
          </a:p>
          <a:p>
            <a:pPr lvl="1" algn="r" rtl="1"/>
            <a:r>
              <a:rPr lang="en-US" i="1" dirty="0"/>
              <a:t>التعرف على بعض</a:t>
            </a:r>
            <a:r>
              <a:rPr lang="ar-SA" i="1" dirty="0"/>
              <a:t>نا</a:t>
            </a:r>
            <a:r>
              <a:rPr lang="en-US" i="1" dirty="0"/>
              <a:t> البعض</a:t>
            </a:r>
          </a:p>
          <a:p>
            <a:pPr lvl="1" algn="r" rtl="1"/>
            <a:r>
              <a:rPr lang="en-US" i="1" dirty="0"/>
              <a:t>تطوير اتفاقية التعلم</a:t>
            </a:r>
          </a:p>
          <a:p>
            <a:pPr lvl="1" algn="r" rtl="1"/>
            <a:r>
              <a:rPr lang="ar-SA" i="1" dirty="0"/>
              <a:t>الاطلاع على</a:t>
            </a:r>
            <a:r>
              <a:rPr lang="en-US" i="1" dirty="0"/>
              <a:t> هيكل هذا المنهج التدريبي</a:t>
            </a:r>
          </a:p>
          <a:p>
            <a:pPr lvl="1" algn="r" rtl="1"/>
            <a:r>
              <a:rPr lang="ar-SA" i="1" dirty="0"/>
              <a:t>ال</a:t>
            </a:r>
            <a:r>
              <a:rPr lang="en-US" i="1" dirty="0"/>
              <a:t>ق</a:t>
            </a:r>
            <a:r>
              <a:rPr lang="ar-SA" i="1" dirty="0"/>
              <a:t>يا</a:t>
            </a:r>
            <a:r>
              <a:rPr lang="en-US" i="1" dirty="0"/>
              <a:t>م بتمرين الت</a:t>
            </a:r>
            <a:r>
              <a:rPr lang="ar-SA" i="1" dirty="0"/>
              <a:t>أمل</a:t>
            </a:r>
            <a:endParaRPr lang="en-US" i="1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139DBD5F-09F3-F96B-1E36-325968B523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FEB4B564-1C97-A114-3641-CFF633C3A9E2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2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dirty="0">
                <a:sym typeface="Arial"/>
              </a:rPr>
              <a:t>التكي</a:t>
            </a:r>
            <a:r>
              <a:rPr lang="ar-SA" b="1" dirty="0">
                <a:sym typeface="Arial"/>
              </a:rPr>
              <a:t>ي</a:t>
            </a:r>
            <a:r>
              <a:rPr lang="en-US" b="1" dirty="0">
                <a:sym typeface="Arial"/>
              </a:rPr>
              <a:t>ف </a:t>
            </a:r>
            <a:r>
              <a:rPr lang="ar-SA" b="1" dirty="0">
                <a:sym typeface="Arial"/>
              </a:rPr>
              <a:t>بحسب</a:t>
            </a:r>
            <a:r>
              <a:rPr lang="en-US" b="1" dirty="0">
                <a:sym typeface="Arial"/>
              </a:rPr>
              <a:t> السياق</a:t>
            </a:r>
          </a:p>
          <a:p>
            <a:pPr lvl="0" algn="r" rtl="1"/>
            <a:r>
              <a:rPr lang="en-GB" dirty="0"/>
              <a:t>عند شرح وظيفة ال</a:t>
            </a:r>
            <a:r>
              <a:rPr lang="ar-SA" dirty="0"/>
              <a:t>تنسيق</a:t>
            </a:r>
            <a:r>
              <a:rPr lang="en-GB" dirty="0"/>
              <a:t> ، تأكد من توافقها مع ما تقوله إجراءات التشغيل الموحدة المحلية حول:</a:t>
            </a:r>
          </a:p>
          <a:p>
            <a:pPr lvl="1" algn="r" rtl="1"/>
            <a:r>
              <a:rPr lang="en-GB" dirty="0"/>
              <a:t>أدوار ومسؤوليات أخصائيي الحالة</a:t>
            </a:r>
          </a:p>
          <a:p>
            <a:pPr lvl="1" algn="r" rtl="1"/>
            <a:r>
              <a:rPr lang="en-GB" dirty="0"/>
              <a:t>الخدمات المحددة التي ينبغي (ولا ينبغي) لأخصائي</a:t>
            </a:r>
            <a:r>
              <a:rPr lang="ar-SA" dirty="0"/>
              <a:t>ي</a:t>
            </a:r>
            <a:r>
              <a:rPr lang="en-GB" dirty="0"/>
              <a:t> ال</a:t>
            </a:r>
            <a:r>
              <a:rPr lang="ar-SA" dirty="0"/>
              <a:t>حالة</a:t>
            </a:r>
            <a:r>
              <a:rPr lang="en-GB" dirty="0"/>
              <a:t> تقديمها في السياق</a:t>
            </a:r>
          </a:p>
          <a:p>
            <a:pPr marL="0" lvl="0" indent="0" algn="r" rtl="1">
              <a:buNone/>
            </a:pPr>
            <a:r>
              <a:rPr lang="en-US" dirty="0">
                <a:sym typeface="Arial"/>
              </a:rPr>
              <a:t>______________________________________________________________________________</a:t>
            </a:r>
          </a:p>
          <a:p>
            <a:pPr algn="r" rtl="1"/>
            <a:endParaRPr lang="en-US" dirty="0"/>
          </a:p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US" b="1" dirty="0"/>
          </a:p>
          <a:p>
            <a:pPr algn="r" rtl="1"/>
            <a:r>
              <a:rPr lang="en-GB" dirty="0"/>
              <a:t>عرض الشريحة</a:t>
            </a:r>
          </a:p>
          <a:p>
            <a:pPr algn="r" rtl="1"/>
            <a:r>
              <a:rPr lang="ar-SA" dirty="0"/>
              <a:t>إضافة</a:t>
            </a:r>
            <a:r>
              <a:rPr lang="en-GB" dirty="0"/>
              <a:t> أي شيء </a:t>
            </a:r>
            <a:r>
              <a:rPr lang="ar-SA" dirty="0"/>
              <a:t>غير موجود</a:t>
            </a:r>
            <a:r>
              <a:rPr lang="en-GB" dirty="0"/>
              <a:t> إلى اللوح الورقي</a:t>
            </a:r>
            <a:r>
              <a:rPr lang="ar-SA" dirty="0"/>
              <a:t> القلاب</a:t>
            </a:r>
            <a:r>
              <a:rPr lang="en-GB" dirty="0"/>
              <a:t> وتعديل أي شيء يحتاج إلى تصحيح.</a:t>
            </a:r>
            <a:endParaRPr lang="en-US" dirty="0"/>
          </a:p>
          <a:p>
            <a:pPr algn="r" rtl="1"/>
            <a:endParaRPr lang="en-US" dirty="0"/>
          </a:p>
          <a:p>
            <a:pPr algn="r" rtl="1"/>
            <a:endParaRPr lang="en-BE" dirty="0"/>
          </a:p>
          <a:p>
            <a:pPr algn="r" rtl="1"/>
            <a:endParaRPr lang="en-US" dirty="0"/>
          </a:p>
          <a:p>
            <a:pPr algn="r" rtl="1"/>
            <a:endParaRPr lang="en-US" dirty="0"/>
          </a:p>
          <a:p>
            <a:pPr algn="r" rtl="1"/>
            <a:endParaRPr lang="en-US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44E67424-F483-1611-2870-D8434451A8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50793133-6527-B311-E91A-08E8E0F31DB5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20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939973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dirty="0">
                <a:sym typeface="Arial"/>
              </a:rPr>
              <a:t>التكي</a:t>
            </a:r>
            <a:r>
              <a:rPr lang="ar-SA" b="1" dirty="0">
                <a:sym typeface="Arial"/>
              </a:rPr>
              <a:t>ي</a:t>
            </a:r>
            <a:r>
              <a:rPr lang="en-US" b="1" dirty="0">
                <a:sym typeface="Arial"/>
              </a:rPr>
              <a:t>ف </a:t>
            </a:r>
            <a:r>
              <a:rPr lang="ar-SA" b="1" dirty="0">
                <a:sym typeface="Arial"/>
              </a:rPr>
              <a:t>بحسب</a:t>
            </a:r>
            <a:r>
              <a:rPr lang="en-US" b="1" dirty="0">
                <a:sym typeface="Arial"/>
              </a:rPr>
              <a:t> السياق</a:t>
            </a:r>
          </a:p>
          <a:p>
            <a:pPr lvl="0" algn="r" rtl="1"/>
            <a:r>
              <a:rPr lang="en-GB" dirty="0"/>
              <a:t>عند شرح وظيفة </a:t>
            </a:r>
            <a:r>
              <a:rPr lang="ar-SA" dirty="0"/>
              <a:t>إدارة المعلومات</a:t>
            </a:r>
            <a:r>
              <a:rPr lang="en-GB" dirty="0"/>
              <a:t> ، تأكد من توافقها مع ما تقوله إجراءات التشغيل الموحدة المحلية حول:</a:t>
            </a:r>
          </a:p>
          <a:p>
            <a:pPr lvl="1" algn="r" rtl="1"/>
            <a:r>
              <a:rPr lang="en-GB" dirty="0"/>
              <a:t>أدوار ومسؤوليات أخصائيي الحالة</a:t>
            </a:r>
          </a:p>
          <a:p>
            <a:pPr lvl="1" algn="r" rtl="1"/>
            <a:r>
              <a:rPr lang="en-GB" dirty="0"/>
              <a:t>الخدمات المحددة التي ينبغي (ولا ينبغي) لأخصائي</a:t>
            </a:r>
            <a:r>
              <a:rPr lang="ar-SA" dirty="0"/>
              <a:t>ي</a:t>
            </a:r>
            <a:r>
              <a:rPr lang="en-GB" dirty="0"/>
              <a:t> ال</a:t>
            </a:r>
            <a:r>
              <a:rPr lang="ar-SA" dirty="0"/>
              <a:t>حالة</a:t>
            </a:r>
            <a:r>
              <a:rPr lang="en-GB" dirty="0"/>
              <a:t> تقديمها في السياق</a:t>
            </a:r>
          </a:p>
          <a:p>
            <a:pPr marL="0" lvl="0" indent="0" algn="r" rtl="1">
              <a:buNone/>
            </a:pPr>
            <a:r>
              <a:rPr lang="en-US" dirty="0">
                <a:sym typeface="Arial"/>
              </a:rPr>
              <a:t>______________________________________________________________________________</a:t>
            </a:r>
          </a:p>
          <a:p>
            <a:pPr marL="0" indent="0" algn="r" rtl="1">
              <a:buNone/>
            </a:pPr>
            <a:r>
              <a:rPr lang="ar-SA" b="0" dirty="0"/>
              <a:t>الشرح</a:t>
            </a:r>
            <a:endParaRPr lang="en-US" b="1" dirty="0"/>
          </a:p>
          <a:p>
            <a:pPr algn="r" rtl="1"/>
            <a:r>
              <a:rPr lang="en-GB" dirty="0"/>
              <a:t>عرض الشريحة</a:t>
            </a:r>
          </a:p>
          <a:p>
            <a:pPr algn="r" rtl="1"/>
            <a:r>
              <a:rPr lang="ar-SA" dirty="0"/>
              <a:t>إضافة</a:t>
            </a:r>
            <a:r>
              <a:rPr lang="en-GB" dirty="0"/>
              <a:t> أي شيء </a:t>
            </a:r>
            <a:r>
              <a:rPr lang="ar-SA" dirty="0"/>
              <a:t>غير موجود</a:t>
            </a:r>
            <a:r>
              <a:rPr lang="en-GB" dirty="0"/>
              <a:t> إلى اللوح الورقي</a:t>
            </a:r>
            <a:r>
              <a:rPr lang="ar-SA" dirty="0"/>
              <a:t> القلاب</a:t>
            </a:r>
            <a:r>
              <a:rPr lang="en-GB" dirty="0"/>
              <a:t> وتعديل أي شيء يحتاج إلى تصحيح.</a:t>
            </a:r>
            <a:endParaRPr lang="en-US" dirty="0"/>
          </a:p>
          <a:p>
            <a:pPr algn="r" rtl="1"/>
            <a:endParaRPr lang="en-US" dirty="0"/>
          </a:p>
          <a:p>
            <a:pPr algn="r" rtl="1"/>
            <a:endParaRPr lang="en-BE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29E903AF-BAFF-4DC6-8136-7B344D359E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383A2416-EDF6-7109-DBFB-DB986868DB80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21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715564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dirty="0"/>
              <a:t>مقدمة</a:t>
            </a:r>
          </a:p>
          <a:p>
            <a:pPr algn="r" rtl="1"/>
            <a:r>
              <a:rPr lang="en-US" i="1" dirty="0"/>
              <a:t>لتكون قادرًا على تنفيذ هذه الوظائف والمسؤوليات الأساسية</a:t>
            </a:r>
            <a:r>
              <a:rPr lang="ar-SA" i="1" dirty="0"/>
              <a:t>، </a:t>
            </a:r>
            <a:r>
              <a:rPr lang="en-US" i="1" dirty="0"/>
              <a:t>يحتاج أخصائي الحالة إلى معرفة ومواقف وقيم ومهارات</a:t>
            </a:r>
            <a:r>
              <a:rPr lang="ar-SA" i="1" dirty="0"/>
              <a:t> </a:t>
            </a:r>
            <a:r>
              <a:rPr lang="en-US" i="1" dirty="0"/>
              <a:t>معينة</a:t>
            </a:r>
          </a:p>
          <a:p>
            <a:pPr algn="r" rtl="1"/>
            <a:r>
              <a:rPr lang="en-US" dirty="0"/>
              <a:t>توجيه المشاركين إلى</a:t>
            </a:r>
            <a:r>
              <a:rPr lang="ar-SA" dirty="0"/>
              <a:t> </a:t>
            </a:r>
            <a:r>
              <a:rPr lang="en-US" b="1" dirty="0"/>
              <a:t>صفح</a:t>
            </a:r>
            <a:r>
              <a:rPr lang="ar-SA" b="1" dirty="0"/>
              <a:t>ة</a:t>
            </a:r>
            <a:r>
              <a:rPr lang="en-US" b="1" dirty="0"/>
              <a:t> </a:t>
            </a:r>
            <a:r>
              <a:rPr lang="ar-SA" b="1" dirty="0"/>
              <a:t>٧ من دليل العمل</a:t>
            </a:r>
            <a:r>
              <a:rPr lang="en-US" b="1" dirty="0"/>
              <a:t>: معرفة ومواقف وقيم ومهارات</a:t>
            </a:r>
            <a:r>
              <a:rPr lang="ar-SA" b="1" dirty="0"/>
              <a:t> </a:t>
            </a:r>
            <a:r>
              <a:rPr lang="en-US" b="1" dirty="0"/>
              <a:t>أخصائي الحالة </a:t>
            </a:r>
          </a:p>
          <a:p>
            <a:pPr algn="r" rtl="1"/>
            <a:r>
              <a:rPr lang="en-US" dirty="0"/>
              <a:t>قسّم المشاركين إلى أزواج</a:t>
            </a:r>
          </a:p>
          <a:p>
            <a:pPr algn="r" rtl="1"/>
            <a:r>
              <a:rPr lang="en-US" i="1" dirty="0"/>
              <a:t>مع </a:t>
            </a:r>
            <a:r>
              <a:rPr lang="ar-SA" i="1" dirty="0"/>
              <a:t>زميلك</a:t>
            </a:r>
            <a:r>
              <a:rPr lang="en-US" i="1" dirty="0"/>
              <a:t>:</a:t>
            </a:r>
          </a:p>
          <a:p>
            <a:pPr lvl="1" algn="r" rtl="1"/>
            <a:r>
              <a:rPr lang="en-US" i="1" dirty="0"/>
              <a:t>ناقش السؤال:</a:t>
            </a:r>
            <a:r>
              <a:rPr lang="en-GB" i="1" dirty="0"/>
              <a:t>ما هي المعارف والمواقف والقيم والمهارات التي يحتاجها أخصائي الحالة لتولي مسؤولياته ولتقديم دعم إدارة حالة عالي الجودة؟</a:t>
            </a:r>
            <a:endParaRPr lang="en-US" i="1" dirty="0"/>
          </a:p>
          <a:p>
            <a:pPr lvl="1" algn="r" rtl="1"/>
            <a:r>
              <a:rPr lang="ar-SA" i="1" dirty="0"/>
              <a:t>قم ب</a:t>
            </a:r>
            <a:r>
              <a:rPr lang="en-US" i="1" dirty="0"/>
              <a:t>كت</a:t>
            </a:r>
            <a:r>
              <a:rPr lang="ar-SA" i="1" dirty="0"/>
              <a:t>ا</a:t>
            </a:r>
            <a:r>
              <a:rPr lang="en-US" i="1" dirty="0"/>
              <a:t>ب</a:t>
            </a:r>
            <a:r>
              <a:rPr lang="ar-SA" i="1" dirty="0"/>
              <a:t>ة</a:t>
            </a:r>
            <a:r>
              <a:rPr lang="en-US" i="1" dirty="0"/>
              <a:t> </a:t>
            </a:r>
            <a:r>
              <a:rPr lang="ar-SA" i="1" dirty="0"/>
              <a:t>ذلك</a:t>
            </a:r>
            <a:r>
              <a:rPr lang="en-US" i="1" dirty="0"/>
              <a:t> في </a:t>
            </a:r>
            <a:r>
              <a:rPr lang="ar-SA" i="1" dirty="0"/>
              <a:t>دليل العمل الخاص بك</a:t>
            </a:r>
            <a:endParaRPr lang="en-US" i="1" dirty="0"/>
          </a:p>
          <a:p>
            <a:pPr algn="r" rtl="1"/>
            <a:endParaRPr lang="en-US" dirty="0"/>
          </a:p>
          <a:p>
            <a:pPr marL="0" indent="0" algn="r" rtl="1">
              <a:buNone/>
            </a:pPr>
            <a:r>
              <a:rPr lang="en-US" b="1" dirty="0"/>
              <a:t>عمل ال</a:t>
            </a:r>
            <a:r>
              <a:rPr lang="ar-SA" b="1" dirty="0"/>
              <a:t>ثنائي</a:t>
            </a:r>
            <a:r>
              <a:rPr lang="en-US" b="1" dirty="0"/>
              <a:t> </a:t>
            </a:r>
            <a:r>
              <a:rPr lang="ar-SA" b="1" dirty="0"/>
              <a:t>(١٥</a:t>
            </a:r>
            <a:r>
              <a:rPr lang="en-US" b="1" dirty="0"/>
              <a:t>دقيقة</a:t>
            </a:r>
            <a:r>
              <a:rPr lang="ar-SA" b="1" dirty="0"/>
              <a:t>)</a:t>
            </a:r>
            <a:endParaRPr lang="en-US" b="1" dirty="0"/>
          </a:p>
          <a:p>
            <a:pPr algn="r" rtl="1"/>
            <a:r>
              <a:rPr lang="en-US" dirty="0"/>
              <a:t>امنح المشاركين </a:t>
            </a:r>
            <a:r>
              <a:rPr lang="ar-SA" dirty="0"/>
              <a:t>١٥</a:t>
            </a:r>
            <a:r>
              <a:rPr lang="en-US" dirty="0"/>
              <a:t> دقيقة لإكمال</a:t>
            </a:r>
            <a:r>
              <a:rPr lang="ar-SA" dirty="0"/>
              <a:t> النشاط</a:t>
            </a:r>
            <a:endParaRPr lang="en-US" dirty="0"/>
          </a:p>
          <a:p>
            <a:pPr algn="r" rtl="1"/>
            <a:endParaRPr lang="en-US" dirty="0"/>
          </a:p>
          <a:p>
            <a:pPr marL="0" indent="0" algn="r" rtl="1">
              <a:buNone/>
            </a:pPr>
            <a:r>
              <a:rPr lang="en-US" b="1" dirty="0"/>
              <a:t>مناقشة عامة </a:t>
            </a:r>
            <a:r>
              <a:rPr lang="ar-SA" b="1" dirty="0"/>
              <a:t>(١٥</a:t>
            </a:r>
            <a:r>
              <a:rPr lang="en-US" b="1" dirty="0"/>
              <a:t>دقيقة</a:t>
            </a:r>
            <a:r>
              <a:rPr lang="ar-SA" b="1" dirty="0"/>
              <a:t>)</a:t>
            </a:r>
            <a:endParaRPr lang="en-US" b="1" dirty="0"/>
          </a:p>
          <a:p>
            <a:pPr algn="r" rtl="1"/>
            <a:r>
              <a:rPr lang="en-US" dirty="0"/>
              <a:t>امنح المشاركين وقتًا لتقديم إجاباتهم واجعل المشاركين يكملون بعضهم البعض</a:t>
            </a:r>
          </a:p>
          <a:p>
            <a:pPr algn="r" rtl="1"/>
            <a:r>
              <a:rPr lang="en-US" dirty="0"/>
              <a:t>اكتب الردود على اللوح الورقي</a:t>
            </a:r>
          </a:p>
          <a:p>
            <a:pPr algn="r" rtl="1"/>
            <a:r>
              <a:rPr lang="en-US" dirty="0"/>
              <a:t>سيتم مراجعة المعارف والمواقف والقيم والمهارات المدرجة في وقت لاحق في هذا التدريب</a:t>
            </a:r>
          </a:p>
          <a:p>
            <a:pPr algn="r" rtl="1"/>
            <a:endParaRPr lang="en-BE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ED10CB08-76EC-77F8-A453-400838F18A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ABDA5CFC-956D-0F57-6BFE-DDB5ED5A9A28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22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765708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GB" b="1" dirty="0"/>
          </a:p>
          <a:p>
            <a:pPr algn="r" rtl="1"/>
            <a:r>
              <a:rPr lang="en-GB" i="1" dirty="0"/>
              <a:t>في هذا التدريب:</a:t>
            </a:r>
          </a:p>
          <a:p>
            <a:pPr lvl="1" algn="r" rtl="1"/>
            <a:r>
              <a:rPr lang="en-GB" b="1" i="1" dirty="0"/>
              <a:t>"الكفاءات"</a:t>
            </a:r>
            <a:r>
              <a:rPr lang="ar-SA" b="1" i="1" dirty="0"/>
              <a:t> </a:t>
            </a:r>
            <a:r>
              <a:rPr lang="en-GB" i="1" dirty="0"/>
              <a:t>تشير إلى المعرفة والمواقف والقيم والمهارات</a:t>
            </a:r>
          </a:p>
          <a:p>
            <a:pPr lvl="1" algn="r" rtl="1"/>
            <a:r>
              <a:rPr lang="en-US" b="1" i="1" dirty="0">
                <a:sym typeface="Helvetica Neue"/>
              </a:rPr>
              <a:t>"</a:t>
            </a:r>
            <a:r>
              <a:rPr lang="ar-SA" b="1" i="1" dirty="0">
                <a:sym typeface="Helvetica Neue"/>
              </a:rPr>
              <a:t>ال</a:t>
            </a:r>
            <a:r>
              <a:rPr lang="en-US" b="1" i="1" dirty="0">
                <a:sym typeface="Helvetica Neue"/>
              </a:rPr>
              <a:t>مهارات"</a:t>
            </a:r>
            <a:r>
              <a:rPr lang="ar-SA" b="1" i="1" dirty="0">
                <a:sym typeface="Helvetica Neue"/>
              </a:rPr>
              <a:t> </a:t>
            </a:r>
            <a:r>
              <a:rPr lang="ar-SA" b="0" i="1" dirty="0">
                <a:sym typeface="Helvetica Neue"/>
              </a:rPr>
              <a:t>ت</a:t>
            </a:r>
            <a:r>
              <a:rPr lang="en-US" i="1" dirty="0">
                <a:sym typeface="Helvetica Neue"/>
              </a:rPr>
              <a:t>شير إلى ما يحتاج أخصائيو ال</a:t>
            </a:r>
            <a:r>
              <a:rPr lang="ar-SA" i="1" dirty="0">
                <a:sym typeface="Helvetica Neue"/>
              </a:rPr>
              <a:t>حالة</a:t>
            </a:r>
            <a:r>
              <a:rPr lang="en-US" i="1" dirty="0">
                <a:sym typeface="Helvetica Neue"/>
              </a:rPr>
              <a:t> إلى معرفته وفهمه وتطبيقه لأداء عملهم بفعالية</a:t>
            </a:r>
            <a:endParaRPr lang="en-GB" i="1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72C26F93-C086-0227-6557-85ECAA82B6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5E11BEEE-2A45-335A-F1E8-2EDFAB1EBB83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23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40652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dirty="0">
                <a:sym typeface="Helvetica Neue"/>
              </a:rPr>
              <a:t>الشرح</a:t>
            </a:r>
            <a:endParaRPr lang="en-GB" b="1" dirty="0">
              <a:sym typeface="Helvetica Neue"/>
            </a:endParaRPr>
          </a:p>
          <a:p>
            <a:pPr algn="r" rtl="1"/>
            <a:r>
              <a:rPr lang="en-GB" i="1" dirty="0">
                <a:sym typeface="Helvetica Neue"/>
              </a:rPr>
              <a:t>قمنا بتجميع المعرفة والمواقف والقيم والمهارات معًا في </a:t>
            </a:r>
            <a:r>
              <a:rPr lang="ar-SA" i="1" dirty="0">
                <a:sym typeface="Helvetica Neue"/>
              </a:rPr>
              <a:t>٣</a:t>
            </a:r>
            <a:r>
              <a:rPr lang="en-GB" i="1" dirty="0">
                <a:sym typeface="Helvetica Neue"/>
              </a:rPr>
              <a:t> فئات من الكفاءات.</a:t>
            </a:r>
          </a:p>
          <a:p>
            <a:pPr algn="r" rtl="1"/>
            <a:r>
              <a:rPr lang="en-GB" dirty="0">
                <a:sym typeface="Helvetica Neue"/>
              </a:rPr>
              <a:t>عرض الشريحة</a:t>
            </a:r>
          </a:p>
          <a:p>
            <a:pPr lvl="1" algn="r" rtl="1"/>
            <a:r>
              <a:rPr lang="en-GB" dirty="0">
                <a:sym typeface="Helvetica Neue"/>
              </a:rPr>
              <a:t>اربط بالمعرفة والمواقف والقيم والمهارات التي ذكرها المشارك</a:t>
            </a:r>
            <a:r>
              <a:rPr lang="ar-SA" dirty="0">
                <a:sym typeface="Helvetica Neue"/>
              </a:rPr>
              <a:t>ون</a:t>
            </a:r>
            <a:r>
              <a:rPr lang="en-GB" dirty="0">
                <a:sym typeface="Helvetica Neue"/>
              </a:rPr>
              <a:t> </a:t>
            </a:r>
            <a:r>
              <a:rPr lang="ar-SA" dirty="0">
                <a:sym typeface="Helvetica Neue"/>
              </a:rPr>
              <a:t>خلال</a:t>
            </a:r>
            <a:r>
              <a:rPr lang="en-GB" dirty="0">
                <a:sym typeface="Helvetica Neue"/>
              </a:rPr>
              <a:t> التمرين السابق.</a:t>
            </a:r>
          </a:p>
          <a:p>
            <a:pPr algn="r" rtl="1"/>
            <a:r>
              <a:rPr lang="en-GB" i="1" dirty="0">
                <a:sym typeface="Helvetica Neue"/>
              </a:rPr>
              <a:t>يمكن لأي شخص امتلاك بعض الكفاءات بطبيعته أو تطويرها عن قصد.</a:t>
            </a:r>
          </a:p>
          <a:p>
            <a:pPr lvl="1" algn="r" rtl="1"/>
            <a:r>
              <a:rPr lang="en-GB" i="1" dirty="0">
                <a:sym typeface="Helvetica Neue"/>
              </a:rPr>
              <a:t>على سبيل المثال</a:t>
            </a:r>
            <a:r>
              <a:rPr lang="ar-SA" i="1" dirty="0">
                <a:sym typeface="Helvetica Neue"/>
              </a:rPr>
              <a:t>، </a:t>
            </a:r>
            <a:r>
              <a:rPr lang="en-GB" i="1" dirty="0">
                <a:sym typeface="Helvetica Neue"/>
              </a:rPr>
              <a:t>يقوم بعض الأشخاص بشكل طبيعي ببناء علاقات مع زملائهم. يمكن للآخرين تعلم بناء العلاقات من خلال الممارسة والتدريب.</a:t>
            </a:r>
          </a:p>
          <a:p>
            <a:pPr algn="r" rtl="1"/>
            <a:endParaRPr lang="en-GB" dirty="0">
              <a:sym typeface="Helvetica Neue"/>
            </a:endParaRPr>
          </a:p>
          <a:p>
            <a:pPr marL="0" indent="0" algn="r" rtl="1">
              <a:buNone/>
            </a:pPr>
            <a:r>
              <a:rPr lang="en-GB" b="1" dirty="0">
                <a:sym typeface="Helvetica Neue"/>
              </a:rPr>
              <a:t>ال</a:t>
            </a:r>
            <a:r>
              <a:rPr lang="ar-SA" b="1" dirty="0">
                <a:sym typeface="Helvetica Neue"/>
              </a:rPr>
              <a:t>مناقشة</a:t>
            </a:r>
            <a:r>
              <a:rPr lang="en-GB" b="1" dirty="0">
                <a:sym typeface="Helvetica Neue"/>
              </a:rPr>
              <a:t> العامة </a:t>
            </a:r>
            <a:r>
              <a:rPr lang="ar-SA" b="1" dirty="0"/>
              <a:t>(١٥</a:t>
            </a:r>
            <a:r>
              <a:rPr lang="en-US" b="1" dirty="0"/>
              <a:t>دقيقة</a:t>
            </a:r>
            <a:r>
              <a:rPr lang="ar-SA" b="1" dirty="0"/>
              <a:t>)</a:t>
            </a:r>
            <a:endParaRPr lang="en-US" b="1" dirty="0"/>
          </a:p>
          <a:p>
            <a:pPr algn="r" rtl="1"/>
            <a:r>
              <a:rPr lang="en-GB" i="0" dirty="0">
                <a:sym typeface="Helvetica Neue"/>
              </a:rPr>
              <a:t>توجيه المشاركين إلى</a:t>
            </a:r>
            <a:r>
              <a:rPr lang="ar-SA" i="0" dirty="0">
                <a:sym typeface="Helvetica Neue"/>
              </a:rPr>
              <a:t> </a:t>
            </a:r>
            <a:r>
              <a:rPr lang="en-GB" b="1" i="0" dirty="0">
                <a:sym typeface="Helvetica Neue"/>
              </a:rPr>
              <a:t>صفحة </a:t>
            </a:r>
            <a:r>
              <a:rPr lang="ar-SA" b="1" i="0" dirty="0">
                <a:sym typeface="Helvetica Neue"/>
              </a:rPr>
              <a:t>دليل العمل ٨-١٠</a:t>
            </a:r>
            <a:r>
              <a:rPr lang="en-GB" b="1" i="0" dirty="0">
                <a:sym typeface="Helvetica Neue"/>
              </a:rPr>
              <a:t>: إطار الكفاءات</a:t>
            </a:r>
          </a:p>
          <a:p>
            <a:pPr algn="r" rtl="1"/>
            <a:r>
              <a:rPr lang="en-GB" i="1" dirty="0">
                <a:sym typeface="Helvetica Neue"/>
              </a:rPr>
              <a:t>تم تطوير إطار للكفاءات لتقييم القدرات الحالية ل</a:t>
            </a:r>
            <a:r>
              <a:rPr lang="ar-SA" i="1" dirty="0">
                <a:sym typeface="Helvetica Neue"/>
              </a:rPr>
              <a:t>أخصائي</a:t>
            </a:r>
            <a:r>
              <a:rPr lang="en-GB" i="1" dirty="0">
                <a:sym typeface="Helvetica Neue"/>
              </a:rPr>
              <a:t> الحالة ولدعم المزيد من التطوير المهني.</a:t>
            </a:r>
          </a:p>
          <a:p>
            <a:pPr lvl="0" algn="r" rtl="1"/>
            <a:r>
              <a:rPr lang="en-US" i="1" dirty="0"/>
              <a:t>لكل كفاءة مؤشرات مقابلة توضح بالتفصيل المعرفة والمواقف والمهارات المتوقعة المطلوبة لإثبات تلك الكفاءة.</a:t>
            </a:r>
            <a:endParaRPr lang="en-GB" dirty="0">
              <a:sym typeface="Helvetica Neue"/>
            </a:endParaRPr>
          </a:p>
          <a:p>
            <a:pPr algn="r" rtl="1"/>
            <a:r>
              <a:rPr lang="en-GB" dirty="0">
                <a:sym typeface="Helvetica Neue"/>
              </a:rPr>
              <a:t>قم بمراجعة إطار الكفاءات مع المشاركين</a:t>
            </a:r>
          </a:p>
          <a:p>
            <a:pPr algn="r" rtl="1"/>
            <a:r>
              <a:rPr lang="en-GB" dirty="0">
                <a:sym typeface="Helvetica Neue"/>
              </a:rPr>
              <a:t>اطلب من</a:t>
            </a:r>
            <a:r>
              <a:rPr lang="ar-SA" dirty="0">
                <a:sym typeface="Helvetica Neue"/>
              </a:rPr>
              <a:t> مشاركين</a:t>
            </a:r>
            <a:r>
              <a:rPr lang="en-GB" dirty="0">
                <a:sym typeface="Helvetica Neue"/>
              </a:rPr>
              <a:t> متطوعين القراءة بصوت عالٍ</a:t>
            </a:r>
          </a:p>
          <a:p>
            <a:pPr algn="r" rtl="1"/>
            <a:r>
              <a:rPr lang="en-GB" i="1" dirty="0">
                <a:sym typeface="Helvetica Neue"/>
              </a:rPr>
              <a:t>هل لدى أي شخص أي أسئلة أو بحاجة إلى توضيح؟</a:t>
            </a:r>
            <a:endParaRPr lang="en-GB" i="1" dirty="0"/>
          </a:p>
          <a:p>
            <a:pPr algn="r" rtl="1"/>
            <a:endParaRPr lang="en-BE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5CB90B9B-AE62-4D17-5130-5C20207868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5BB93B75-1A3A-05ED-7AB3-98124613B087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24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558666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dirty="0"/>
              <a:t>التكي</a:t>
            </a:r>
            <a:r>
              <a:rPr lang="ar-SA" b="1" dirty="0"/>
              <a:t>ي</a:t>
            </a:r>
            <a:r>
              <a:rPr lang="en-US" b="1" dirty="0"/>
              <a:t>ف مع السياق</a:t>
            </a:r>
          </a:p>
          <a:p>
            <a:pPr algn="r" rtl="1"/>
            <a:r>
              <a:rPr lang="en-US" dirty="0"/>
              <a:t>الخيار </a:t>
            </a:r>
            <a:r>
              <a:rPr lang="ar-SA" dirty="0"/>
              <a:t>١</a:t>
            </a:r>
            <a:r>
              <a:rPr lang="en-US" dirty="0"/>
              <a:t>: يمكن للمشاركين ملء التقييم في</a:t>
            </a:r>
            <a:r>
              <a:rPr lang="ar-SA" dirty="0"/>
              <a:t> دليل العمل</a:t>
            </a:r>
            <a:r>
              <a:rPr lang="en-US" dirty="0"/>
              <a:t> التدريبي</a:t>
            </a:r>
          </a:p>
          <a:p>
            <a:pPr algn="r" rtl="1"/>
            <a:r>
              <a:rPr lang="en-US" dirty="0"/>
              <a:t>الخيار </a:t>
            </a:r>
            <a:r>
              <a:rPr lang="ar-SA" dirty="0"/>
              <a:t>٢</a:t>
            </a:r>
            <a:r>
              <a:rPr lang="en-US" dirty="0"/>
              <a:t>: يمكن للميسرين مشاركة ملف Excel والطلب من المشاركين ملء التقييم على جهاز الكمبيوتر المحمول الخاص بهم</a:t>
            </a:r>
          </a:p>
          <a:p>
            <a:pPr lvl="1" algn="r" rtl="1"/>
            <a:r>
              <a:rPr lang="en-US" dirty="0"/>
              <a:t>باستخدام هذا الخيار ، يمكن تصور النتائج في مخطط عنكبوتي.</a:t>
            </a:r>
            <a:endParaRPr lang="en-GB" dirty="0"/>
          </a:p>
          <a:p>
            <a:pPr marL="0" indent="0" algn="r" rtl="1">
              <a:buNone/>
            </a:pPr>
            <a:r>
              <a:rPr lang="en-US" dirty="0">
                <a:sym typeface="Helvetica Neue"/>
              </a:rPr>
              <a:t>_____________________________________________________________________________</a:t>
            </a:r>
          </a:p>
          <a:p>
            <a:pPr algn="r" rtl="1"/>
            <a:endParaRPr lang="en-GB" dirty="0"/>
          </a:p>
          <a:p>
            <a:pPr marL="0" indent="0" algn="r" rtl="1">
              <a:buNone/>
            </a:pPr>
            <a:r>
              <a:rPr lang="en-GB" b="1" dirty="0"/>
              <a:t>مقدمة</a:t>
            </a:r>
          </a:p>
          <a:p>
            <a:pPr algn="r" rtl="1"/>
            <a:r>
              <a:rPr lang="en-GB" i="1" dirty="0"/>
              <a:t>تم تطوير أداة للتقييم الذاتي للكفاءات لمساعدتك على تحديد معارفك ومواقفك ومهاراتك.</a:t>
            </a:r>
          </a:p>
          <a:p>
            <a:pPr lvl="0" algn="r" rtl="1"/>
            <a:r>
              <a:rPr lang="en-US" dirty="0"/>
              <a:t>توجيه المشاركين إلى</a:t>
            </a:r>
            <a:r>
              <a:rPr lang="ar-SA" dirty="0"/>
              <a:t> </a:t>
            </a:r>
            <a:r>
              <a:rPr lang="ar-SA" b="1" dirty="0"/>
              <a:t>ال</a:t>
            </a:r>
            <a:r>
              <a:rPr lang="en-US" b="1" dirty="0"/>
              <a:t>صفحة </a:t>
            </a:r>
            <a:r>
              <a:rPr lang="ar-SA" b="1" dirty="0"/>
              <a:t>١٢-١٦ من دليل العمل</a:t>
            </a:r>
            <a:r>
              <a:rPr lang="en-US" b="1" dirty="0"/>
              <a:t>: أداة قياس الكفاءة</a:t>
            </a:r>
          </a:p>
          <a:p>
            <a:pPr algn="r" rtl="1"/>
            <a:r>
              <a:rPr lang="en-GB" i="1" dirty="0"/>
              <a:t>لملء التقييم الذاتي:</a:t>
            </a:r>
          </a:p>
          <a:p>
            <a:pPr marL="685800" lvl="1" indent="-228600" algn="r" rtl="1">
              <a:buFont typeface="+mj-lt"/>
              <a:buAutoNum type="arabicPeriod"/>
            </a:pPr>
            <a:r>
              <a:rPr lang="en-GB" i="1" dirty="0"/>
              <a:t>في العمود الموجود على يمين المؤشرات</a:t>
            </a:r>
            <a:r>
              <a:rPr lang="ar-SA" i="1" dirty="0"/>
              <a:t>، ضع إشارة على</a:t>
            </a:r>
            <a:r>
              <a:rPr lang="en-GB" i="1" dirty="0"/>
              <a:t> المؤشرات التي تشعر بالثقة فيها حاليًا</a:t>
            </a:r>
          </a:p>
          <a:p>
            <a:pPr marL="685800" lvl="1" indent="-228600" algn="r" rtl="1">
              <a:buFont typeface="+mj-lt"/>
              <a:buAutoNum type="arabicPeriod"/>
            </a:pPr>
            <a:r>
              <a:rPr lang="en-GB" i="1" dirty="0"/>
              <a:t>امنح نفسك تصنيفًا عامًا للكفاءة</a:t>
            </a:r>
          </a:p>
          <a:p>
            <a:pPr lvl="2" algn="r" rtl="1"/>
            <a:r>
              <a:rPr lang="en-GB" i="1" dirty="0"/>
              <a:t>هناك أربعة مستويات </a:t>
            </a:r>
            <a:r>
              <a:rPr lang="ar-SA" i="1" dirty="0"/>
              <a:t>: </a:t>
            </a:r>
            <a:r>
              <a:rPr lang="en-GB" i="1" dirty="0"/>
              <a:t> تجاوز</a:t>
            </a:r>
            <a:r>
              <a:rPr lang="ar-SA" i="1" dirty="0"/>
              <a:t>، تحققت، تحققت </a:t>
            </a:r>
            <a:r>
              <a:rPr lang="en-GB" i="1" dirty="0"/>
              <a:t>جزئيًا</a:t>
            </a:r>
            <a:r>
              <a:rPr lang="ar-SA" i="1" dirty="0"/>
              <a:t>، </a:t>
            </a:r>
            <a:r>
              <a:rPr lang="en-GB" i="1" dirty="0"/>
              <a:t>ولم يتم </a:t>
            </a:r>
            <a:r>
              <a:rPr lang="ar-SA" i="1" dirty="0"/>
              <a:t>تحقيقها</a:t>
            </a:r>
            <a:endParaRPr lang="en-GB" i="1" dirty="0"/>
          </a:p>
          <a:p>
            <a:pPr marL="685800" lvl="1" indent="-228600" algn="r" rtl="1">
              <a:buFont typeface="+mj-lt"/>
              <a:buAutoNum type="arabicPeriod"/>
            </a:pPr>
            <a:r>
              <a:rPr lang="en-GB" i="1" dirty="0"/>
              <a:t>اكتب تعليقات التقييم الخاصة بك في العمود ذي الصلة. يجب أن يشمل ذلك:</a:t>
            </a:r>
          </a:p>
          <a:p>
            <a:pPr lvl="2" algn="r" rtl="1"/>
            <a:r>
              <a:rPr lang="en-GB" i="1" dirty="0"/>
              <a:t>نظرة عامة على إنجازاتك الرئيسية</a:t>
            </a:r>
          </a:p>
          <a:p>
            <a:pPr lvl="2" algn="r" rtl="1"/>
            <a:r>
              <a:rPr lang="en-GB" i="1" dirty="0"/>
              <a:t>الطرق التي يمكنك من خلالها البناء عليها</a:t>
            </a:r>
          </a:p>
          <a:p>
            <a:pPr lvl="2" algn="r" rtl="1"/>
            <a:r>
              <a:rPr lang="en-GB" i="1" dirty="0"/>
              <a:t>أي مجالات تحتاج إلى العمل وكيف يمكن القيام بذلك.</a:t>
            </a:r>
          </a:p>
          <a:p>
            <a:pPr algn="r" rtl="1"/>
            <a:r>
              <a:rPr lang="en-GB" i="1" dirty="0"/>
              <a:t>مل</a:t>
            </a:r>
            <a:r>
              <a:rPr lang="ar-SA" i="1" dirty="0"/>
              <a:t>اح</a:t>
            </a:r>
            <a:r>
              <a:rPr lang="en-GB" i="1" dirty="0"/>
              <a:t>ظات</a:t>
            </a:r>
          </a:p>
          <a:p>
            <a:pPr lvl="1" algn="r" rtl="1"/>
            <a:r>
              <a:rPr lang="en-GB" i="1" dirty="0"/>
              <a:t>بمجرد الانتهاء من ذلك</a:t>
            </a:r>
            <a:r>
              <a:rPr lang="ar-SA" i="1" dirty="0"/>
              <a:t>، </a:t>
            </a:r>
            <a:r>
              <a:rPr lang="en-GB" i="1" dirty="0"/>
              <a:t>ستتاح لك الفرصة لمناقشة مدخلاتك مع مشرفك وتلقي ملاحظاتهم والطرق المقترحة للمضي قدمًا.</a:t>
            </a:r>
          </a:p>
          <a:p>
            <a:pPr lvl="1" algn="r" rtl="1"/>
            <a:r>
              <a:rPr lang="en-GB" i="1" dirty="0"/>
              <a:t>سيكون تقييم القدرات هذا مفيدًا للغاية إذا كنت صادقًا مع نفسك - تذكر مدى أهمية ال</a:t>
            </a:r>
            <a:r>
              <a:rPr lang="ar-SA" i="1" dirty="0"/>
              <a:t>تأمل </a:t>
            </a:r>
            <a:r>
              <a:rPr lang="en-GB" i="1" dirty="0"/>
              <a:t>الصادق في التعلم.</a:t>
            </a:r>
          </a:p>
          <a:p>
            <a:pPr lvl="1" algn="r" rtl="1"/>
            <a:r>
              <a:rPr lang="en-GB" i="1" dirty="0"/>
              <a:t>لن تتم مشاركة هذا التقييم الذاتي إلا إذا كنت ترغب في مشاركته بنفسك.</a:t>
            </a:r>
          </a:p>
          <a:p>
            <a:pPr algn="r" rtl="1"/>
            <a:r>
              <a:rPr lang="en-GB" i="1" dirty="0"/>
              <a:t>هل لدى أي شخص أي أسئلة أو بحاجة إلى توضيح؟</a:t>
            </a:r>
          </a:p>
          <a:p>
            <a:pPr algn="r" rtl="1"/>
            <a:endParaRPr lang="en-GB" dirty="0"/>
          </a:p>
          <a:p>
            <a:pPr marL="0" indent="0" algn="r" rtl="1">
              <a:buNone/>
            </a:pPr>
            <a:r>
              <a:rPr lang="ar-SA" b="1" dirty="0"/>
              <a:t>يتبع</a:t>
            </a:r>
            <a:r>
              <a:rPr lang="en-GB" b="1" dirty="0">
                <a:sym typeface="Wingdings" panose="05000000000000000000" pitchFamily="2" charset="2"/>
              </a:rPr>
              <a:t>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4B54BAA1-7403-DF6A-9284-4B71E188F0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B337F467-5130-2264-3CB5-551A979DB082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25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59940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7838" y="460375"/>
            <a:ext cx="6143625" cy="9211334"/>
          </a:xfrm>
        </p:spPr>
        <p:txBody>
          <a:bodyPr/>
          <a:lstStyle/>
          <a:p>
            <a:pPr marL="0" indent="0" algn="r" rtl="1">
              <a:buNone/>
            </a:pPr>
            <a:r>
              <a:rPr lang="en-GB" b="1" dirty="0"/>
              <a:t>العمل الفردي </a:t>
            </a:r>
            <a:r>
              <a:rPr lang="ar-SA" b="1" dirty="0"/>
              <a:t>(٢٥</a:t>
            </a:r>
            <a:r>
              <a:rPr lang="en-GB" b="1" dirty="0"/>
              <a:t>دقيقة</a:t>
            </a:r>
            <a:r>
              <a:rPr lang="ar-SA" b="1" dirty="0"/>
              <a:t>)</a:t>
            </a:r>
            <a:endParaRPr lang="en-GB" b="1" dirty="0"/>
          </a:p>
          <a:p>
            <a:pPr algn="r" rtl="1"/>
            <a:r>
              <a:rPr lang="en-GB" dirty="0"/>
              <a:t>امنح المشاركين </a:t>
            </a:r>
            <a:r>
              <a:rPr lang="ar-SA" dirty="0"/>
              <a:t>٢٥</a:t>
            </a:r>
            <a:r>
              <a:rPr lang="en-GB" dirty="0"/>
              <a:t> دقيقة لإكمال</a:t>
            </a:r>
            <a:r>
              <a:rPr lang="ar-SA" dirty="0"/>
              <a:t> النشاط</a:t>
            </a:r>
            <a:endParaRPr lang="en-GB" dirty="0"/>
          </a:p>
          <a:p>
            <a:pPr algn="r" rtl="1"/>
            <a:r>
              <a:rPr lang="en-GB" dirty="0"/>
              <a:t>إذا لم يكن هناك وقت كافٍ لإنهاء هذا التقييم الذاتي للكفاءات في الجلسة ، فيمكن للمشاركين إكماله في المنزل كواجب منزلي</a:t>
            </a:r>
          </a:p>
          <a:p>
            <a:pPr algn="r" rtl="1"/>
            <a:endParaRPr lang="en-GB" dirty="0"/>
          </a:p>
          <a:p>
            <a:pPr marL="0" indent="0" algn="r" rtl="1">
              <a:buNone/>
            </a:pPr>
            <a:r>
              <a:rPr lang="en-GB" b="1" dirty="0"/>
              <a:t>مناقشة عامة </a:t>
            </a:r>
            <a:r>
              <a:rPr lang="ar-SA" b="1" dirty="0"/>
              <a:t>(٥ </a:t>
            </a:r>
            <a:r>
              <a:rPr lang="en-GB" b="1" dirty="0"/>
              <a:t>دقائق</a:t>
            </a:r>
            <a:r>
              <a:rPr lang="ar-SA" b="1" dirty="0"/>
              <a:t>)</a:t>
            </a:r>
            <a:endParaRPr lang="en-GB" b="1" dirty="0"/>
          </a:p>
          <a:p>
            <a:pPr algn="r" rtl="1"/>
            <a:r>
              <a:rPr lang="en-GB" i="1" dirty="0"/>
              <a:t>هل تدرك كل المعارف والمواقف والقيم والمهارات؟</a:t>
            </a:r>
          </a:p>
          <a:p>
            <a:pPr algn="r" rtl="1"/>
            <a:r>
              <a:rPr lang="en-GB" i="1" dirty="0"/>
              <a:t>هل تجد أنه من السهل أو الصعب تقييم ثقتك في قدراتك؟</a:t>
            </a:r>
          </a:p>
        </p:txBody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B337F467-5130-2264-3CB5-551A979DB082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26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0214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18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GB" b="1" dirty="0"/>
          </a:p>
          <a:p>
            <a:pPr algn="r" rtl="1"/>
            <a:r>
              <a:rPr lang="en-GB" dirty="0"/>
              <a:t>عرض الشريحة</a:t>
            </a:r>
          </a:p>
          <a:p>
            <a:pPr algn="r" rtl="1"/>
            <a:endParaRPr lang="en-GB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B191996C-5066-D47B-F43C-7F2329B669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941A25FC-477C-E561-D8D8-E88904A799C3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27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19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dirty="0"/>
              <a:t>مدة الجلسة </a:t>
            </a:r>
            <a:r>
              <a:rPr lang="ar-SA" b="1" dirty="0"/>
              <a:t>الرابعة: ساعة و ٣٠ دقيقة</a:t>
            </a:r>
            <a:endParaRPr lang="en-US" b="1" dirty="0"/>
          </a:p>
          <a:p>
            <a:pPr marL="0" indent="0" algn="r" rtl="1">
              <a:buNone/>
            </a:pPr>
            <a:r>
              <a:rPr lang="en-US" dirty="0">
                <a:sym typeface="Helvetica Neue"/>
              </a:rPr>
              <a:t>_____________________________________________________________________________</a:t>
            </a:r>
          </a:p>
          <a:p>
            <a:pPr marL="0" indent="0" algn="r" rtl="1">
              <a:buNone/>
            </a:pPr>
            <a:r>
              <a:rPr lang="ar-SA" b="0" dirty="0"/>
              <a:t>الشرح</a:t>
            </a:r>
            <a:endParaRPr lang="en-US" b="1" dirty="0"/>
          </a:p>
          <a:p>
            <a:pPr algn="r" rtl="1"/>
            <a:r>
              <a:rPr lang="en-US" i="1" dirty="0"/>
              <a:t>تحدد الإرشادات المشتركة بين الوكالات لإدارة الحال</a:t>
            </a:r>
            <a:r>
              <a:rPr lang="ar-SA" i="1" dirty="0"/>
              <a:t>ة</a:t>
            </a:r>
            <a:r>
              <a:rPr lang="en-US" i="1" dirty="0"/>
              <a:t> وحماية الطفل المبادئ التي ينبغي أن توجه أخصائيي الحالة.</a:t>
            </a:r>
          </a:p>
          <a:p>
            <a:pPr lvl="1" algn="r" rtl="1"/>
            <a:r>
              <a:rPr lang="en-US" i="1" dirty="0"/>
              <a:t>مبادئ</a:t>
            </a:r>
            <a:r>
              <a:rPr lang="ar-SA" i="1" dirty="0"/>
              <a:t> إدارة الحالة هذه</a:t>
            </a:r>
            <a:r>
              <a:rPr lang="en-US" i="1" dirty="0"/>
              <a:t> مفيدة للغاية عند التعامل مع القضايا المعقدة أو دعم الأطفال في الظروف الصعبة.</a:t>
            </a:r>
          </a:p>
          <a:p>
            <a:pPr lvl="1" algn="r" rtl="1"/>
            <a:r>
              <a:rPr lang="en-US" i="1" dirty="0"/>
              <a:t>ومع ذلك</a:t>
            </a:r>
            <a:r>
              <a:rPr lang="ar-SA" i="1" dirty="0"/>
              <a:t>، </a:t>
            </a:r>
            <a:r>
              <a:rPr lang="en-US" i="1" dirty="0"/>
              <a:t>يمكن أن تبدو هذه المبادئ مجردة</a:t>
            </a:r>
          </a:p>
          <a:p>
            <a:pPr algn="r" rtl="1"/>
            <a:r>
              <a:rPr lang="en-US" i="1" dirty="0"/>
              <a:t>خلال هذه الجلسة</a:t>
            </a:r>
            <a:r>
              <a:rPr lang="ar-SA" i="1" dirty="0"/>
              <a:t>، </a:t>
            </a:r>
            <a:r>
              <a:rPr lang="en-US" i="1" dirty="0"/>
              <a:t>نناقش كيف ترشدنا هذه المبادئ في عملنا اليومي.</a:t>
            </a:r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39088589-8178-E8CB-E55B-4C0D3DF160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0D62759A-E2EB-6B11-9422-325EAD38D64D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28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</a:t>
            </a:r>
            <a:r>
              <a:rPr lang="en-GB" b="1" dirty="0"/>
              <a:t>شرح </a:t>
            </a:r>
            <a:r>
              <a:rPr lang="ar-SA" b="1" dirty="0"/>
              <a:t>(١٠</a:t>
            </a:r>
            <a:r>
              <a:rPr lang="en-GB" b="1" dirty="0"/>
              <a:t>دقائق</a:t>
            </a:r>
            <a:r>
              <a:rPr lang="ar-SA" b="1" dirty="0"/>
              <a:t>)</a:t>
            </a:r>
            <a:endParaRPr lang="en-GB" b="1" dirty="0"/>
          </a:p>
          <a:p>
            <a:pPr algn="r" rtl="1"/>
            <a:r>
              <a:rPr lang="ar-SA" dirty="0"/>
              <a:t>و</a:t>
            </a:r>
            <a:r>
              <a:rPr lang="en-GB" dirty="0"/>
              <a:t>ضع قائمة بالمبادئ التوجيهية مع المشاركين</a:t>
            </a:r>
          </a:p>
          <a:p>
            <a:pPr algn="r" rtl="1"/>
            <a:r>
              <a:rPr lang="en-GB" i="1" dirty="0"/>
              <a:t>سنجعل هذه المبادئ أكثر عملية من خلال</a:t>
            </a:r>
            <a:r>
              <a:rPr lang="ar-SA" i="1" dirty="0"/>
              <a:t> القيام</a:t>
            </a:r>
            <a:r>
              <a:rPr lang="en-GB" i="1" dirty="0"/>
              <a:t> </a:t>
            </a:r>
            <a:r>
              <a:rPr lang="ar-SA" i="1" dirty="0"/>
              <a:t>ب</a:t>
            </a:r>
            <a:r>
              <a:rPr lang="en-GB" i="1" dirty="0"/>
              <a:t>تمرين.</a:t>
            </a:r>
          </a:p>
          <a:p>
            <a:pPr algn="r" rtl="1"/>
            <a:r>
              <a:rPr lang="en-GB" dirty="0"/>
              <a:t>قسّم المشاركين إلى أزواج</a:t>
            </a:r>
          </a:p>
          <a:p>
            <a:pPr algn="r" rtl="1"/>
            <a:r>
              <a:rPr lang="en-GB" dirty="0"/>
              <a:t>توجيه المشاركين إلى</a:t>
            </a:r>
            <a:r>
              <a:rPr lang="ar-SA" dirty="0"/>
              <a:t> </a:t>
            </a:r>
            <a:r>
              <a:rPr lang="ar-SA" b="1" dirty="0"/>
              <a:t>دليل</a:t>
            </a:r>
            <a:r>
              <a:rPr lang="en-GB" b="1" dirty="0"/>
              <a:t> العمل </a:t>
            </a:r>
            <a:r>
              <a:rPr lang="ar-SA" b="1" dirty="0"/>
              <a:t>ال</a:t>
            </a:r>
            <a:r>
              <a:rPr lang="en-GB" b="1" dirty="0"/>
              <a:t>صفحة</a:t>
            </a:r>
            <a:r>
              <a:rPr lang="ar-SA" b="1" dirty="0"/>
              <a:t>١٧-١٨</a:t>
            </a:r>
            <a:r>
              <a:rPr lang="en-GB" b="1" dirty="0"/>
              <a:t>: المبادئ التوجيهية لإدارة الحالة</a:t>
            </a:r>
          </a:p>
          <a:p>
            <a:pPr algn="r" rtl="1"/>
            <a:r>
              <a:rPr lang="en-GB" i="1" dirty="0"/>
              <a:t>مع </a:t>
            </a:r>
            <a:r>
              <a:rPr lang="ar-SA" i="1" dirty="0"/>
              <a:t>زميلك</a:t>
            </a:r>
            <a:r>
              <a:rPr lang="en-GB" i="1" dirty="0"/>
              <a:t>:</a:t>
            </a:r>
          </a:p>
          <a:p>
            <a:pPr lvl="1" algn="r" rtl="1"/>
            <a:r>
              <a:rPr lang="ar-SA" i="1" dirty="0"/>
              <a:t>قم بم</a:t>
            </a:r>
            <a:r>
              <a:rPr lang="en-GB" i="1" dirty="0"/>
              <a:t>راجع</a:t>
            </a:r>
            <a:r>
              <a:rPr lang="ar-SA" i="1" dirty="0"/>
              <a:t>ة</a:t>
            </a:r>
            <a:r>
              <a:rPr lang="en-GB" i="1" dirty="0"/>
              <a:t> الأمثلة العملية لكل مبدأ من مبادئ إدارة الحالة في </a:t>
            </a:r>
            <a:r>
              <a:rPr lang="ar-SA" i="1" dirty="0"/>
              <a:t>دليل العمل</a:t>
            </a:r>
            <a:endParaRPr lang="en-GB" i="1" dirty="0"/>
          </a:p>
          <a:p>
            <a:pPr lvl="1" algn="r" rtl="1"/>
            <a:r>
              <a:rPr lang="en-GB" i="1" dirty="0"/>
              <a:t>ناقش كل مثال</a:t>
            </a:r>
          </a:p>
          <a:p>
            <a:pPr lvl="1" algn="r" rtl="1"/>
            <a:r>
              <a:rPr lang="en-GB" i="1" dirty="0"/>
              <a:t>حدد مبدأ إدارة الحالة الذي يشير إليه</a:t>
            </a:r>
          </a:p>
          <a:p>
            <a:pPr lvl="1" algn="r" rtl="1"/>
            <a:r>
              <a:rPr lang="en-GB" i="1" dirty="0"/>
              <a:t>لل</a:t>
            </a:r>
            <a:r>
              <a:rPr lang="ar-SA" i="1" dirty="0"/>
              <a:t>مراجعة، </a:t>
            </a:r>
            <a:r>
              <a:rPr lang="en-GB" i="1" dirty="0"/>
              <a:t>يمكن </a:t>
            </a:r>
            <a:r>
              <a:rPr lang="ar-SA" i="1" dirty="0"/>
              <a:t>الاطلاع</a:t>
            </a:r>
            <a:r>
              <a:rPr lang="en-GB" i="1" dirty="0"/>
              <a:t> على </a:t>
            </a:r>
            <a:r>
              <a:rPr lang="ar-SA" i="1" dirty="0"/>
              <a:t>شرح </a:t>
            </a:r>
            <a:r>
              <a:rPr lang="en-GB" i="1" dirty="0"/>
              <a:t> لكل مبدأ إدارة حالة في</a:t>
            </a:r>
            <a:r>
              <a:rPr lang="ar-SA" i="1" dirty="0"/>
              <a:t> </a:t>
            </a:r>
            <a:r>
              <a:rPr lang="ar-SA" b="1" i="1" dirty="0"/>
              <a:t>ال</a:t>
            </a:r>
            <a:r>
              <a:rPr lang="en-GB" b="1" i="1" dirty="0"/>
              <a:t>صفحة </a:t>
            </a:r>
            <a:r>
              <a:rPr lang="ar-SA" b="1" i="1" dirty="0"/>
              <a:t> ١٩-٢٣ من دليل العمل</a:t>
            </a:r>
            <a:endParaRPr lang="en-GB" dirty="0"/>
          </a:p>
          <a:p>
            <a:pPr marL="0" indent="0" algn="r" rtl="1">
              <a:buNone/>
            </a:pPr>
            <a:r>
              <a:rPr lang="en-US" b="1" dirty="0"/>
              <a:t>عمل ال</a:t>
            </a:r>
            <a:r>
              <a:rPr lang="ar-SA" b="1" dirty="0"/>
              <a:t>ثنائي</a:t>
            </a:r>
            <a:r>
              <a:rPr lang="en-US" b="1" dirty="0"/>
              <a:t> </a:t>
            </a:r>
            <a:r>
              <a:rPr lang="ar-SA" b="1" dirty="0"/>
              <a:t>(١٥</a:t>
            </a:r>
            <a:r>
              <a:rPr lang="en-GB" b="1" dirty="0"/>
              <a:t>دقائق</a:t>
            </a:r>
            <a:r>
              <a:rPr lang="ar-SA" b="1" dirty="0"/>
              <a:t>)</a:t>
            </a:r>
            <a:endParaRPr lang="en-GB" b="1" dirty="0"/>
          </a:p>
          <a:p>
            <a:pPr algn="r" rtl="1"/>
            <a:r>
              <a:rPr lang="en-US" dirty="0"/>
              <a:t>امنح المشاركين </a:t>
            </a:r>
            <a:r>
              <a:rPr lang="ar-SA" dirty="0"/>
              <a:t>١٥</a:t>
            </a:r>
            <a:r>
              <a:rPr lang="en-US" dirty="0"/>
              <a:t> دقيقة لإكمال</a:t>
            </a:r>
            <a:r>
              <a:rPr lang="ar-SA" dirty="0"/>
              <a:t> النشاط</a:t>
            </a:r>
            <a:endParaRPr lang="en-US" dirty="0"/>
          </a:p>
          <a:p>
            <a:pPr algn="r" rtl="1"/>
            <a:endParaRPr lang="en-US" dirty="0"/>
          </a:p>
          <a:p>
            <a:pPr marL="0" indent="0" algn="r" rtl="1">
              <a:buNone/>
            </a:pPr>
            <a:r>
              <a:rPr lang="en-US" b="1" dirty="0"/>
              <a:t>مناقشة عامة </a:t>
            </a:r>
            <a:r>
              <a:rPr lang="ar-SA" b="1" dirty="0"/>
              <a:t>(١٥</a:t>
            </a:r>
            <a:r>
              <a:rPr lang="en-GB" b="1" dirty="0"/>
              <a:t>دقائق</a:t>
            </a:r>
            <a:r>
              <a:rPr lang="ar-SA" b="1" dirty="0"/>
              <a:t>)</a:t>
            </a:r>
            <a:endParaRPr lang="en-GB" b="1" dirty="0"/>
          </a:p>
          <a:p>
            <a:pPr algn="r" rtl="1"/>
            <a:r>
              <a:rPr lang="en-GB" dirty="0"/>
              <a:t>راجع كل مثال واسأل المشاركين عن المبادئ التوجيهية التي تتوافق مع المثال</a:t>
            </a:r>
          </a:p>
          <a:p>
            <a:pPr algn="r" rtl="1"/>
            <a:r>
              <a:rPr lang="en-GB" dirty="0"/>
              <a:t>استكمل بالإجابات في الصفحة التالية</a:t>
            </a:r>
          </a:p>
          <a:p>
            <a:pPr marL="0" indent="0" algn="r" rtl="1">
              <a:buNone/>
            </a:pPr>
            <a:r>
              <a:rPr lang="en-US" dirty="0">
                <a:sym typeface="Helvetica Neue"/>
              </a:rPr>
              <a:t>_____________________________________________________________________________</a:t>
            </a:r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r>
              <a:rPr lang="ar-SA" b="1" dirty="0"/>
              <a:t>يتبع</a:t>
            </a:r>
            <a:r>
              <a:rPr lang="en-US" b="1" dirty="0">
                <a:sym typeface="Wingdings" panose="05000000000000000000" pitchFamily="2" charset="2"/>
              </a:rPr>
              <a:t></a:t>
            </a:r>
            <a:endParaRPr lang="en-US" b="1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2DB38F95-4194-03ED-6239-D5D6520894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A3B411BD-E01F-3A22-E4F4-321A88397304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29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27230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US" b="1" dirty="0"/>
          </a:p>
          <a:p>
            <a:pPr algn="r" rtl="1"/>
            <a:r>
              <a:rPr lang="en-US" dirty="0"/>
              <a:t>عرض الشريحة</a:t>
            </a:r>
          </a:p>
          <a:p>
            <a:pPr algn="r" rtl="1"/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52BDA022-3BA3-F466-770B-D674751D7D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40F37A49-1844-6730-FC8A-C74C1D18FA81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3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7838" y="460375"/>
            <a:ext cx="6143625" cy="9211334"/>
          </a:xfrm>
        </p:spPr>
        <p:txBody>
          <a:bodyPr/>
          <a:lstStyle/>
          <a:p>
            <a:pPr marL="0" indent="0" algn="r" rtl="1">
              <a:buNone/>
            </a:pPr>
            <a:r>
              <a:rPr lang="en-US" b="1" dirty="0"/>
              <a:t>الإجابات</a:t>
            </a:r>
          </a:p>
          <a:p>
            <a:pPr marL="228600" indent="-228600" algn="r" rtl="1">
              <a:buFont typeface="+mj-lt"/>
              <a:buAutoNum type="arabicPeriod"/>
            </a:pPr>
            <a:r>
              <a:rPr lang="en-GB" dirty="0"/>
              <a:t>عدم التمييز</a:t>
            </a:r>
          </a:p>
          <a:p>
            <a:pPr marL="228600" indent="-228600" algn="r" rtl="1">
              <a:buFont typeface="+mj-lt"/>
              <a:buAutoNum type="arabicPeriod"/>
            </a:pPr>
            <a:r>
              <a:rPr lang="en-GB" dirty="0"/>
              <a:t>الموافقة أو ال</a:t>
            </a:r>
            <a:r>
              <a:rPr lang="ar-SA" dirty="0"/>
              <a:t>قبول</a:t>
            </a:r>
            <a:r>
              <a:rPr lang="en-GB" dirty="0"/>
              <a:t> المستنير</a:t>
            </a:r>
          </a:p>
          <a:p>
            <a:pPr marL="228600" indent="-228600" algn="r" rtl="1">
              <a:buFont typeface="+mj-lt"/>
              <a:buAutoNum type="arabicPeriod"/>
            </a:pPr>
            <a:r>
              <a:rPr lang="ar-SA" dirty="0"/>
              <a:t>عدم الأذى</a:t>
            </a:r>
            <a:endParaRPr lang="en-GB" dirty="0"/>
          </a:p>
          <a:p>
            <a:pPr marL="228600" indent="-228600" algn="r" rtl="1">
              <a:buFont typeface="+mj-lt"/>
              <a:buAutoNum type="arabicPeriod"/>
            </a:pPr>
            <a:r>
              <a:rPr lang="en-GB" dirty="0"/>
              <a:t>الالتزام بالمعايير الأخلاقية</a:t>
            </a:r>
          </a:p>
          <a:p>
            <a:pPr marL="228600" indent="-228600" algn="r" rtl="1">
              <a:buFont typeface="+mj-lt"/>
              <a:buAutoNum type="arabicPeriod"/>
            </a:pPr>
            <a:r>
              <a:rPr lang="ar-SA" dirty="0"/>
              <a:t>المصلحة الفضلى</a:t>
            </a:r>
            <a:endParaRPr lang="en-GB" dirty="0"/>
          </a:p>
          <a:p>
            <a:pPr marL="228600" marR="0" lvl="0" indent="-22860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GB" dirty="0"/>
              <a:t>صديقة للأطفال</a:t>
            </a:r>
            <a:r>
              <a:rPr lang="ar-SA" dirty="0"/>
              <a:t> و</a:t>
            </a:r>
            <a:r>
              <a:rPr lang="en-GB" dirty="0"/>
              <a:t> </a:t>
            </a:r>
            <a:r>
              <a:rPr lang="en-GB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تتمحور</a:t>
            </a:r>
            <a:r>
              <a:rPr lang="ar-SA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 حول الطفل</a:t>
            </a:r>
            <a:endParaRPr lang="en-GB" dirty="0"/>
          </a:p>
          <a:p>
            <a:pPr marL="228600" indent="-228600" algn="r" rtl="1">
              <a:buFont typeface="+mj-lt"/>
              <a:buAutoNum type="arabicPeriod"/>
            </a:pPr>
            <a:r>
              <a:rPr lang="ar-SA" dirty="0"/>
              <a:t>ال</a:t>
            </a:r>
            <a:r>
              <a:rPr lang="en-GB" dirty="0"/>
              <a:t>سرية</a:t>
            </a:r>
          </a:p>
          <a:p>
            <a:pPr marL="228600" indent="-228600" algn="r" rtl="1">
              <a:buFont typeface="+mj-lt"/>
              <a:buAutoNum type="arabicPeriod"/>
            </a:pPr>
            <a:r>
              <a:rPr lang="en-GB" dirty="0"/>
              <a:t>بناء على نقاط القوة</a:t>
            </a:r>
          </a:p>
          <a:p>
            <a:pPr marL="228600" indent="-228600" algn="r" rtl="1">
              <a:buFont typeface="+mj-lt"/>
              <a:buAutoNum type="arabicPeriod"/>
            </a:pPr>
            <a:r>
              <a:rPr lang="ar-SA" dirty="0"/>
              <a:t>ال</a:t>
            </a:r>
            <a:r>
              <a:rPr lang="en-GB" dirty="0"/>
              <a:t>مس</a:t>
            </a:r>
            <a:r>
              <a:rPr lang="ar-SA" dirty="0"/>
              <a:t>اءل</a:t>
            </a:r>
            <a:r>
              <a:rPr lang="en-GB" dirty="0"/>
              <a:t>ة</a:t>
            </a:r>
          </a:p>
          <a:p>
            <a:pPr marL="228600" indent="-228600" algn="r" rtl="1">
              <a:buFont typeface="+mj-lt"/>
              <a:buAutoNum type="arabicPeriod"/>
            </a:pPr>
            <a:r>
              <a:rPr lang="en-GB" dirty="0"/>
              <a:t>مشاركة هادفة</a:t>
            </a:r>
          </a:p>
          <a:p>
            <a:pPr marL="228600" indent="-228600" algn="r" rtl="1">
              <a:buFont typeface="+mj-lt"/>
              <a:buAutoNum type="arabicPeriod"/>
            </a:pPr>
            <a:r>
              <a:rPr lang="en-GB" dirty="0"/>
              <a:t>الحدود المهنية</a:t>
            </a:r>
          </a:p>
          <a:p>
            <a:pPr marL="228600" indent="-228600" algn="r" rtl="1">
              <a:buFont typeface="+mj-lt"/>
              <a:buAutoNum type="arabicPeriod"/>
            </a:pPr>
            <a:r>
              <a:rPr lang="en-GB" dirty="0"/>
              <a:t>معرفة تنمية الطفل</a:t>
            </a:r>
          </a:p>
          <a:p>
            <a:pPr marL="228600" indent="-228600" algn="r" rtl="1">
              <a:buFont typeface="+mj-lt"/>
              <a:buAutoNum type="arabicPeriod"/>
            </a:pPr>
            <a:r>
              <a:rPr lang="en-GB" dirty="0"/>
              <a:t>التنسيق والتعاون</a:t>
            </a:r>
          </a:p>
          <a:p>
            <a:pPr marL="228600" indent="-228600" algn="r" rtl="1">
              <a:buFont typeface="+mj-lt"/>
              <a:buAutoNum type="arabicPeriod"/>
            </a:pPr>
            <a:r>
              <a:rPr lang="en-GB" dirty="0"/>
              <a:t>الإبلاغ الإلزامي</a:t>
            </a:r>
          </a:p>
          <a:p>
            <a:pPr marL="228600" indent="-228600" algn="r" rtl="1">
              <a:buFont typeface="+mj-lt"/>
              <a:buAutoNum type="arabicPeriod"/>
            </a:pPr>
            <a:r>
              <a:rPr lang="en-GB" dirty="0"/>
              <a:t>مناسب ثقافيا</a:t>
            </a:r>
          </a:p>
        </p:txBody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A3B411BD-E01F-3A22-E4F4-321A88397304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30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758889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GB" b="1" dirty="0"/>
          </a:p>
          <a:p>
            <a:pPr algn="r" rtl="1"/>
            <a:r>
              <a:rPr lang="en-GB" dirty="0"/>
              <a:t>عرض الشريحة</a:t>
            </a:r>
          </a:p>
          <a:p>
            <a:pPr algn="r" rtl="1"/>
            <a:r>
              <a:rPr lang="en-GB" i="1" dirty="0"/>
              <a:t>يجب دائمًا التعامل مع إدارة الحالة </a:t>
            </a:r>
            <a:r>
              <a:rPr lang="en-GB" i="1" dirty="0" err="1"/>
              <a:t>بطريقة</a:t>
            </a:r>
            <a:r>
              <a:rPr lang="ar-SA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قائمة على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التشاركية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والتمكين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و نقاط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القوة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ar-SA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en-GB" i="1" dirty="0"/>
              <a:t>سوف ننظر إلى هذه المبادئ الثلاثة عن كثب ونناقش كيف يمكن لأخصائي الحالة أن يفعل ذلك بالضبط.</a:t>
            </a:r>
          </a:p>
          <a:p>
            <a:pPr algn="r" rtl="1"/>
            <a:endParaRPr lang="en-GB" dirty="0"/>
          </a:p>
          <a:p>
            <a:pPr algn="r" rtl="1"/>
            <a:endParaRPr lang="en-GB" dirty="0"/>
          </a:p>
          <a:p>
            <a:pPr lvl="1" algn="r" rtl="1"/>
            <a:endParaRPr lang="en-GB" dirty="0"/>
          </a:p>
          <a:p>
            <a:pPr algn="r" rtl="1"/>
            <a:endParaRPr lang="en-BE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50B010EE-CC33-F728-6DE9-4367193617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85C8F5D8-4B9A-E08E-F94D-DB7E68CA435A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31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087813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Image Placeholder 4">
            <a:extLst>
              <a:ext uri="{FF2B5EF4-FFF2-40B4-BE49-F238E27FC236}">
                <a16:creationId xmlns:a16="http://schemas.microsoft.com/office/drawing/2014/main" id="{806F3240-8F62-7EFF-51F9-D72109D2CF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2EBE610B-1586-F859-D44B-68D4C42512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CA" b="1" dirty="0"/>
          </a:p>
          <a:p>
            <a:pPr algn="r" rtl="1"/>
            <a:r>
              <a:rPr lang="en-CA" dirty="0"/>
              <a:t>عرض الشريحة</a:t>
            </a:r>
            <a:endParaRPr lang="en-US" dirty="0"/>
          </a:p>
        </p:txBody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3409E5E7-BD17-E68D-D8C3-6BEB08A35800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32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443014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GB" b="1" dirty="0"/>
          </a:p>
          <a:p>
            <a:pPr algn="r" rtl="1"/>
            <a:r>
              <a:rPr lang="en-GB" dirty="0"/>
              <a:t>عرض الشريحة</a:t>
            </a:r>
          </a:p>
          <a:p>
            <a:pPr algn="r" rtl="1"/>
            <a:r>
              <a:rPr lang="en-GB" i="1" dirty="0"/>
              <a:t>يجب أن تسترشد إجراءات أخصائي الحالة خلال كل خطوة في العملية بمصالح الطفل الفضلى.</a:t>
            </a:r>
          </a:p>
          <a:p>
            <a:pPr lvl="1" algn="r" rtl="1"/>
            <a:r>
              <a:rPr lang="en-GB" i="1" dirty="0"/>
              <a:t>يجب أن تضمن جميع الإجراءات عدم تعرض حقوق الطفل وسلامته ونموه المستمر ورفاهه للأذى أو المساومة.</a:t>
            </a:r>
          </a:p>
          <a:p>
            <a:pPr marL="171450" marR="0" lvl="0" indent="-1714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i="1" dirty="0"/>
              <a:t>يجب </a:t>
            </a:r>
            <a:r>
              <a:rPr lang="en-GB" i="1" dirty="0" err="1"/>
              <a:t>على</a:t>
            </a:r>
            <a:r>
              <a:rPr lang="en-GB" i="1" dirty="0"/>
              <a:t>  </a:t>
            </a:r>
            <a:r>
              <a:rPr lang="en-GB" i="1" dirty="0" err="1"/>
              <a:t>أخصائي</a:t>
            </a:r>
            <a:r>
              <a:rPr lang="ar-SA" i="1" dirty="0" err="1"/>
              <a:t>ي</a:t>
            </a:r>
            <a:r>
              <a:rPr lang="en-GB" i="1" dirty="0"/>
              <a:t> </a:t>
            </a:r>
            <a:r>
              <a:rPr lang="en-GB" i="1" dirty="0" err="1"/>
              <a:t>الحالة</a:t>
            </a:r>
            <a:r>
              <a:rPr lang="en-GB" i="1" dirty="0"/>
              <a:t> </a:t>
            </a:r>
            <a:r>
              <a:rPr lang="en-GB" i="1" dirty="0" err="1"/>
              <a:t>والمشرفين</a:t>
            </a:r>
            <a:r>
              <a:rPr lang="en-GB" i="1" dirty="0"/>
              <a:t> </a:t>
            </a:r>
            <a:r>
              <a:rPr lang="en-GB" i="1" dirty="0" err="1"/>
              <a:t>باستمرار</a:t>
            </a:r>
            <a:r>
              <a:rPr lang="ar-SA" i="1" dirty="0" err="1"/>
              <a:t> </a:t>
            </a:r>
            <a:r>
              <a:rPr lang="en-GB" i="1" dirty="0"/>
              <a:t>تقييم ما يلي :</a:t>
            </a:r>
          </a:p>
          <a:p>
            <a:pPr lvl="1" algn="r" rtl="1"/>
            <a:r>
              <a:rPr lang="en-GB" i="1" dirty="0"/>
              <a:t>مخاطر وموارد الطفل وبيئته</a:t>
            </a:r>
          </a:p>
          <a:p>
            <a:pPr lvl="1" algn="r" rtl="1"/>
            <a:r>
              <a:rPr lang="en-GB" i="1" dirty="0"/>
              <a:t>العواقب الإيجابية والسلبية لل</a:t>
            </a:r>
            <a:r>
              <a:rPr lang="ar-SA" i="1" dirty="0"/>
              <a:t>إجراءات</a:t>
            </a:r>
            <a:endParaRPr lang="en-GB" i="1" dirty="0"/>
          </a:p>
          <a:p>
            <a:pPr algn="r" rtl="1"/>
            <a:r>
              <a:rPr lang="en-GB" i="1" dirty="0"/>
              <a:t>يجب أيضًا مناقشة هذه الأمور مع الطفل ومقدمي الرعاية لهم عند اتخاذ القرارات.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3127C8B1-D62C-8695-7B4C-6DF3DC5359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55BD8EF8-D7B0-47F5-58B6-48186AF20C7B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33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334402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dirty="0"/>
              <a:t>التكي</a:t>
            </a:r>
            <a:r>
              <a:rPr lang="ar-SA" b="1" dirty="0"/>
              <a:t>ي</a:t>
            </a:r>
            <a:r>
              <a:rPr lang="en-US" b="1" dirty="0"/>
              <a:t>ف مع السياق</a:t>
            </a:r>
          </a:p>
          <a:p>
            <a:pPr lvl="0" algn="r" rtl="1"/>
            <a:r>
              <a:rPr lang="en-US" dirty="0"/>
              <a:t>ضع في اعتبارك إلى أي مدى يكون من الآمن مناقشة هذه العبارات</a:t>
            </a:r>
          </a:p>
          <a:p>
            <a:pPr lvl="0" algn="r" rtl="1"/>
            <a:r>
              <a:rPr lang="ar-SA" dirty="0"/>
              <a:t>تكييف</a:t>
            </a:r>
            <a:r>
              <a:rPr lang="en-US" dirty="0"/>
              <a:t> المحتوى حسب الحاجة</a:t>
            </a:r>
          </a:p>
          <a:p>
            <a:pPr marL="0" lvl="0" indent="0" algn="r" rtl="1">
              <a:buNone/>
            </a:pPr>
            <a:r>
              <a:rPr lang="en-US" dirty="0"/>
              <a:t>______________________________________________________________________________</a:t>
            </a:r>
            <a:endParaRPr lang="en-GB" dirty="0"/>
          </a:p>
          <a:p>
            <a:pPr algn="r" rtl="1"/>
            <a:endParaRPr lang="en-GB" dirty="0"/>
          </a:p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GB" b="1" dirty="0"/>
          </a:p>
          <a:p>
            <a:pPr algn="r" rtl="1"/>
            <a:r>
              <a:rPr lang="en-GB" dirty="0"/>
              <a:t>قدم لكل مشارك</a:t>
            </a:r>
            <a:r>
              <a:rPr lang="ar-SA" dirty="0"/>
              <a:t>/ة</a:t>
            </a:r>
            <a:r>
              <a:rPr lang="en-GB" dirty="0"/>
              <a:t> ملاحظة لاصقة حمراء</a:t>
            </a:r>
            <a:r>
              <a:rPr lang="ar-SA" dirty="0"/>
              <a:t>/</a:t>
            </a:r>
            <a:r>
              <a:rPr lang="en-GB" dirty="0"/>
              <a:t> </a:t>
            </a:r>
            <a:r>
              <a:rPr lang="ar-SA" dirty="0"/>
              <a:t>زهرية</a:t>
            </a:r>
            <a:r>
              <a:rPr lang="en-GB" dirty="0"/>
              <a:t> وخضراء.</a:t>
            </a:r>
          </a:p>
          <a:p>
            <a:pPr algn="r" rtl="1"/>
            <a:r>
              <a:rPr lang="ar-SA" i="1" dirty="0"/>
              <a:t>سنقوم بتمرين النهج المرتكز حول الطفل</a:t>
            </a:r>
            <a:endParaRPr lang="en-GB" i="1" dirty="0"/>
          </a:p>
          <a:p>
            <a:pPr lvl="1" algn="r" rtl="1"/>
            <a:r>
              <a:rPr lang="ar-SA" i="1" dirty="0"/>
              <a:t>سآقوم بقراءة عبارة</a:t>
            </a:r>
            <a:endParaRPr lang="en-GB" i="1" dirty="0"/>
          </a:p>
          <a:p>
            <a:pPr lvl="1" algn="r" rtl="1"/>
            <a:r>
              <a:rPr lang="en-GB" i="1" dirty="0"/>
              <a:t>يجب علي</a:t>
            </a:r>
            <a:r>
              <a:rPr lang="ar-SA" i="1" dirty="0"/>
              <a:t>كم</a:t>
            </a:r>
            <a:r>
              <a:rPr lang="en-GB" i="1" dirty="0"/>
              <a:t> رفع</a:t>
            </a:r>
            <a:r>
              <a:rPr lang="ar-SA" i="1" dirty="0"/>
              <a:t> </a:t>
            </a:r>
            <a:r>
              <a:rPr lang="en-GB" i="1" dirty="0"/>
              <a:t>ورقة</a:t>
            </a:r>
            <a:r>
              <a:rPr lang="ar-SA" i="1" dirty="0"/>
              <a:t> الملاحظة</a:t>
            </a:r>
            <a:r>
              <a:rPr lang="en-GB" i="1" dirty="0"/>
              <a:t> الخضراء إذا كنت توافق أو الحمراء / ال</a:t>
            </a:r>
            <a:r>
              <a:rPr lang="ar-SA" i="1" dirty="0"/>
              <a:t>زهرية</a:t>
            </a:r>
            <a:r>
              <a:rPr lang="en-GB" i="1" dirty="0"/>
              <a:t> إذا كنت لا توافق</a:t>
            </a:r>
          </a:p>
          <a:p>
            <a:pPr algn="r" rtl="1"/>
            <a:r>
              <a:rPr lang="en-GB" i="1" dirty="0"/>
              <a:t>وجهات النظر المختلفة طبيعية</a:t>
            </a:r>
          </a:p>
          <a:p>
            <a:pPr lvl="1" algn="r" rtl="1"/>
            <a:r>
              <a:rPr lang="en-GB" i="1" dirty="0"/>
              <a:t>فقط ا</a:t>
            </a:r>
            <a:r>
              <a:rPr lang="ar-SA" i="1" dirty="0"/>
              <a:t>رفع اللون الذي</a:t>
            </a:r>
            <a:r>
              <a:rPr lang="en-GB" i="1" dirty="0"/>
              <a:t> يتوافق مع وجهة نظرك أو رأيك</a:t>
            </a:r>
          </a:p>
          <a:p>
            <a:pPr lvl="1" algn="r" rtl="1"/>
            <a:r>
              <a:rPr lang="en-GB" i="1" dirty="0"/>
              <a:t>حاول</a:t>
            </a:r>
            <a:r>
              <a:rPr lang="ar-SA" i="1" dirty="0"/>
              <a:t>وا</a:t>
            </a:r>
            <a:r>
              <a:rPr lang="en-GB" i="1" dirty="0"/>
              <a:t> </a:t>
            </a:r>
            <a:r>
              <a:rPr lang="ar-SA" i="1" dirty="0"/>
              <a:t>جميعكم رفع أ</a:t>
            </a:r>
            <a:r>
              <a:rPr lang="en-GB" i="1" dirty="0"/>
              <a:t>يد</a:t>
            </a:r>
            <a:r>
              <a:rPr lang="ar-SA" i="1" dirty="0"/>
              <a:t>ي</a:t>
            </a:r>
            <a:r>
              <a:rPr lang="en-GB" i="1" dirty="0"/>
              <a:t>ك</a:t>
            </a:r>
            <a:r>
              <a:rPr lang="ar-SA" i="1" dirty="0"/>
              <a:t>م </a:t>
            </a:r>
            <a:r>
              <a:rPr lang="en-GB" i="1" dirty="0"/>
              <a:t> في نفس الوقت حتى لا تتأثر</a:t>
            </a:r>
            <a:r>
              <a:rPr lang="ar-SA" i="1" dirty="0"/>
              <a:t>وا</a:t>
            </a:r>
            <a:r>
              <a:rPr lang="en-GB" i="1" dirty="0"/>
              <a:t> بالآخرين.</a:t>
            </a:r>
          </a:p>
          <a:p>
            <a:pPr algn="r" rtl="1"/>
            <a:endParaRPr lang="en-GB" dirty="0"/>
          </a:p>
          <a:p>
            <a:pPr marL="0" indent="0" algn="r" rtl="1">
              <a:buNone/>
            </a:pPr>
            <a:r>
              <a:rPr lang="en-GB" b="1" dirty="0"/>
              <a:t>نشاط عام </a:t>
            </a:r>
            <a:r>
              <a:rPr lang="ar-SA" b="1" dirty="0"/>
              <a:t>(٢٠</a:t>
            </a:r>
            <a:r>
              <a:rPr lang="en-GB" b="1" dirty="0"/>
              <a:t> دقيقة</a:t>
            </a:r>
            <a:r>
              <a:rPr lang="ar-SA" b="1" dirty="0"/>
              <a:t>)</a:t>
            </a:r>
            <a:endParaRPr lang="en-GB" b="1" dirty="0"/>
          </a:p>
          <a:p>
            <a:pPr algn="r" rtl="1"/>
            <a:r>
              <a:rPr lang="en-GB" dirty="0"/>
              <a:t>اقرأ ال</a:t>
            </a:r>
            <a:r>
              <a:rPr lang="ar-SA" dirty="0"/>
              <a:t>عبارات</a:t>
            </a:r>
            <a:r>
              <a:rPr lang="en-GB" dirty="0"/>
              <a:t> في الصفحة التالية</a:t>
            </a:r>
          </a:p>
          <a:p>
            <a:pPr algn="r" rtl="1"/>
            <a:r>
              <a:rPr lang="en-GB" dirty="0"/>
              <a:t>امنح المشاركين </a:t>
            </a:r>
            <a:r>
              <a:rPr lang="ar-SA" dirty="0"/>
              <a:t>١٠</a:t>
            </a:r>
            <a:r>
              <a:rPr lang="en-GB" dirty="0"/>
              <a:t> ثوان للتفكير</a:t>
            </a:r>
          </a:p>
          <a:p>
            <a:pPr algn="r" rtl="1"/>
            <a:r>
              <a:rPr lang="ar-SA" dirty="0"/>
              <a:t>قم بال</a:t>
            </a:r>
            <a:r>
              <a:rPr lang="en-GB" dirty="0"/>
              <a:t>عد تنازليًا حتى يتمكن جميع المشاركين من رفع ملاحظتهم اللاصقة في نفس الوقت.</a:t>
            </a:r>
          </a:p>
          <a:p>
            <a:pPr algn="r" rtl="1"/>
            <a:r>
              <a:rPr lang="en-GB" dirty="0"/>
              <a:t>بعد رفع جميع الأيدي ، امنح أحد المشاركين الفرصة لمشاركة آرائهم أ</a:t>
            </a:r>
            <a:r>
              <a:rPr lang="ar-SA" dirty="0"/>
              <a:t>و</a:t>
            </a:r>
            <a:r>
              <a:rPr lang="en-GB" dirty="0"/>
              <a:t> </a:t>
            </a:r>
            <a:r>
              <a:rPr lang="ar-SA" dirty="0"/>
              <a:t>وجهات نظرهم</a:t>
            </a:r>
            <a:endParaRPr lang="en-GB" dirty="0"/>
          </a:p>
          <a:p>
            <a:pPr algn="r" rtl="1"/>
            <a:r>
              <a:rPr lang="en-GB" dirty="0"/>
              <a:t>قم بتوجيه مناقشة قصيرة ، وشرح نصيحة المناقشة المكتوبة بجوار ال</a:t>
            </a:r>
            <a:r>
              <a:rPr lang="ar-SA" dirty="0"/>
              <a:t>عبارة</a:t>
            </a:r>
            <a:endParaRPr lang="en-GB" dirty="0"/>
          </a:p>
          <a:p>
            <a:pPr algn="r" rtl="1"/>
            <a:endParaRPr lang="en-GB" dirty="0"/>
          </a:p>
          <a:p>
            <a:pPr marL="0" indent="0" algn="r" rtl="1">
              <a:buNone/>
            </a:pPr>
            <a:r>
              <a:rPr lang="ar-SA" b="1" dirty="0"/>
              <a:t>يتبع</a:t>
            </a:r>
            <a:r>
              <a:rPr lang="en-GB" b="1" dirty="0">
                <a:sym typeface="Wingdings" panose="05000000000000000000" pitchFamily="2" charset="2"/>
              </a:rPr>
              <a:t></a:t>
            </a:r>
            <a:endParaRPr lang="en-GB" b="1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FB43F651-2D96-E7B4-3EA7-8687F83BE7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E0E05B33-5B48-60FF-E426-1D1DD13953EE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34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934606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7838" y="460375"/>
            <a:ext cx="6143625" cy="9211334"/>
          </a:xfrm>
        </p:spPr>
        <p:txBody>
          <a:bodyPr/>
          <a:lstStyle/>
          <a:p>
            <a:pPr marL="0" indent="0" algn="r" rtl="1">
              <a:buNone/>
            </a:pPr>
            <a:r>
              <a:rPr lang="ar-SA" sz="1150" b="1" dirty="0"/>
              <a:t>العبارات</a:t>
            </a:r>
            <a:endParaRPr lang="en-GB" sz="1150" b="1" dirty="0"/>
          </a:p>
          <a:p>
            <a:pPr algn="r" rtl="1"/>
            <a:r>
              <a:rPr lang="en-GB" sz="1150" b="1" dirty="0"/>
              <a:t>بسبب سلوكهم</a:t>
            </a:r>
            <a:r>
              <a:rPr lang="ar-SA" sz="1150" b="1" dirty="0"/>
              <a:t>، </a:t>
            </a:r>
            <a:r>
              <a:rPr lang="en-GB" sz="1150" b="1" dirty="0"/>
              <a:t>على سبيل المثال عندما يسيء الطفل التصرف ، يمكن للأطفال أن يتسببوا في استخدام والديهم للعنف.</a:t>
            </a:r>
          </a:p>
          <a:p>
            <a:pPr lvl="1" algn="r" rtl="1"/>
            <a:r>
              <a:rPr lang="en-GB" sz="1150" dirty="0"/>
              <a:t>لا أوافق (أحمر)</a:t>
            </a:r>
          </a:p>
          <a:p>
            <a:pPr lvl="1" algn="r" rtl="1"/>
            <a:r>
              <a:rPr lang="en-GB" sz="1150" dirty="0"/>
              <a:t>العنف هو خيار الجاني.</a:t>
            </a:r>
          </a:p>
          <a:p>
            <a:pPr lvl="1" algn="r" rtl="1"/>
            <a:r>
              <a:rPr lang="en-GB" sz="1150" dirty="0"/>
              <a:t>لا يمكن لسلوك الطفل أن يبرر استخدام العنف.</a:t>
            </a:r>
            <a:endParaRPr lang="en-GB" sz="1150" b="1" dirty="0"/>
          </a:p>
          <a:p>
            <a:pPr algn="r" rtl="1"/>
            <a:r>
              <a:rPr lang="en-GB" sz="1150" b="1" dirty="0"/>
              <a:t>يجب أن يتحدى أخصائي الحالة الأعراف الاجتماعية الضارة (مثل العنصرية ورهاب المثلية والتمييز على أساس الجنس) على الرغم من صعوبة تغييرها</a:t>
            </a:r>
          </a:p>
          <a:p>
            <a:pPr lvl="1" algn="r" rtl="1"/>
            <a:r>
              <a:rPr lang="en-GB" sz="1150" dirty="0"/>
              <a:t>موافق (أخضر)</a:t>
            </a:r>
          </a:p>
          <a:p>
            <a:pPr lvl="1" algn="r" rtl="1"/>
            <a:r>
              <a:rPr lang="en-GB" sz="1150" dirty="0"/>
              <a:t>إنه جزء من دور أخصائي الحالة و</a:t>
            </a:r>
            <a:r>
              <a:rPr lang="ar-SA" sz="1150" dirty="0"/>
              <a:t>مسؤوليته</a:t>
            </a:r>
            <a:r>
              <a:rPr lang="en-GB" sz="1150" dirty="0"/>
              <a:t> لمعالجة الأعراف الاجتماعية الضارة والحفاظ على معايير مثل عدم التمييز والالتزام بها</a:t>
            </a:r>
          </a:p>
          <a:p>
            <a:pPr algn="r" rtl="1"/>
            <a:r>
              <a:rPr lang="en-GB" sz="1150" b="1" dirty="0"/>
              <a:t>لا ينبغي للأطفال ذوي الإ</a:t>
            </a:r>
            <a:r>
              <a:rPr lang="ar-SA" sz="1150" b="1" dirty="0"/>
              <a:t>حتياجات الخاصة</a:t>
            </a:r>
            <a:r>
              <a:rPr lang="en-GB" sz="1150" b="1" dirty="0"/>
              <a:t> الذهاب إلى مدرسة عادية لأنهم لن يكونوا قادرين على مواكبة الأطفال الآخرين وسوف يتسببون في تأخير الجميع.</a:t>
            </a:r>
          </a:p>
          <a:p>
            <a:pPr lvl="1" algn="r" rtl="1"/>
            <a:r>
              <a:rPr lang="en-GB" sz="1150" dirty="0"/>
              <a:t>لا أوافق (أحمر)</a:t>
            </a:r>
          </a:p>
          <a:p>
            <a:pPr lvl="1" algn="r" rtl="1"/>
            <a:r>
              <a:rPr lang="en-GB" sz="1150" dirty="0"/>
              <a:t>يجب أن تتاح للأطفال ذوي الإ</a:t>
            </a:r>
            <a:r>
              <a:rPr lang="ar-SA" sz="1150" dirty="0"/>
              <a:t>حتياجات الخاصة</a:t>
            </a:r>
            <a:r>
              <a:rPr lang="en-GB" sz="1150" dirty="0"/>
              <a:t> فرصة المشاركة والوصول إلى المدارس.</a:t>
            </a:r>
          </a:p>
          <a:p>
            <a:pPr lvl="1" algn="r" rtl="1"/>
            <a:r>
              <a:rPr lang="en-GB" sz="1150" dirty="0"/>
              <a:t>لديهم نفس الحق في التعليم مثل أي طفل آخر.</a:t>
            </a:r>
          </a:p>
          <a:p>
            <a:pPr algn="r" rtl="1"/>
            <a:r>
              <a:rPr lang="en-GB" sz="1150" b="1" dirty="0"/>
              <a:t>يجب ألا يفكر الطفل كثيرًا في الإساءة التي حدثت له ، بل يجب أن يحاول نسيانها.</a:t>
            </a:r>
          </a:p>
          <a:p>
            <a:pPr lvl="1" algn="r" rtl="1"/>
            <a:r>
              <a:rPr lang="en-GB" sz="1150" dirty="0"/>
              <a:t>لا أوافق (أحمر)</a:t>
            </a:r>
          </a:p>
          <a:p>
            <a:pPr lvl="1" algn="r" rtl="1"/>
            <a:r>
              <a:rPr lang="en-GB" sz="1150" dirty="0"/>
              <a:t>لا ينبغي أن يُطلب من الأطفال نسيان الإساءة - سيواجهون صعوبة أكبر بكثير في التعافي منها.</a:t>
            </a:r>
          </a:p>
          <a:p>
            <a:pPr lvl="1" algn="r" rtl="1"/>
            <a:r>
              <a:rPr lang="en-GB" sz="1150" dirty="0"/>
              <a:t>يجب أن يعرف الأطفال أنه يمكنهم التحدث عما حدث ويجب أن يتلقوا الدعم للتعامل مع الألم والمعاناة العاطفية.</a:t>
            </a:r>
          </a:p>
          <a:p>
            <a:pPr lvl="1" algn="r" rtl="1"/>
            <a:r>
              <a:rPr lang="en-GB" sz="1150" dirty="0"/>
              <a:t>عندما تطلب منهم أن ينسوا ذلك ، تطلب منهم أن يفعلوا المستحيل.</a:t>
            </a:r>
          </a:p>
          <a:p>
            <a:pPr algn="r" rtl="1"/>
            <a:r>
              <a:rPr lang="en-BE" sz="1150" b="1" dirty="0"/>
              <a:t>من الممكن أن يتعرض الطفل ل</a:t>
            </a:r>
            <a:r>
              <a:rPr lang="ar-SA" sz="1150" b="1" dirty="0"/>
              <a:t>لإساءة </a:t>
            </a:r>
            <a:r>
              <a:rPr lang="en-BE" sz="1150" b="1" dirty="0"/>
              <a:t>من قبل طفل آخر.</a:t>
            </a:r>
            <a:endParaRPr lang="en-GB" sz="1150" b="1" dirty="0"/>
          </a:p>
          <a:p>
            <a:pPr lvl="1" algn="r" rtl="1"/>
            <a:r>
              <a:rPr lang="en-GB" sz="1150" dirty="0"/>
              <a:t>موافق (أخضر)</a:t>
            </a:r>
          </a:p>
          <a:p>
            <a:pPr lvl="1" algn="r" rtl="1"/>
            <a:r>
              <a:rPr lang="en-GB" sz="1150" dirty="0"/>
              <a:t>نعم ، يمكن أن يتسبب الأطفال في إلحاق الأذى بأطفال آخرين ، لكن القانون سيعاملهم بشكل مختلف عن البالغين.</a:t>
            </a:r>
          </a:p>
          <a:p>
            <a:pPr algn="r" rtl="1"/>
            <a:r>
              <a:rPr lang="en-GB" sz="1150" b="1" dirty="0"/>
              <a:t>الآباء والأمهات الذين يرسلون أطفالهم بعيدًا دون مرافقتهم (الأطفال غير المصحوبين) هم </a:t>
            </a:r>
            <a:r>
              <a:rPr lang="ar-SA" sz="1150" b="1" dirty="0"/>
              <a:t>أهل</a:t>
            </a:r>
            <a:r>
              <a:rPr lang="en-GB" sz="1150" b="1" dirty="0"/>
              <a:t> سيئ</a:t>
            </a:r>
            <a:r>
              <a:rPr lang="ar-SA" sz="1150" b="1" dirty="0"/>
              <a:t>ي</a:t>
            </a:r>
            <a:r>
              <a:rPr lang="en-GB" sz="1150" b="1" dirty="0"/>
              <a:t>ن.</a:t>
            </a:r>
          </a:p>
          <a:p>
            <a:pPr lvl="1" algn="r" rtl="1"/>
            <a:r>
              <a:rPr lang="en-GB" sz="1150" dirty="0"/>
              <a:t>لا أوافق (أحمر)</a:t>
            </a:r>
          </a:p>
          <a:p>
            <a:pPr lvl="1" algn="r" rtl="1"/>
            <a:r>
              <a:rPr lang="en-GB" sz="1150" dirty="0"/>
              <a:t>يجب أن يحافظ </a:t>
            </a:r>
            <a:r>
              <a:rPr lang="ar-SA" sz="1150" dirty="0"/>
              <a:t>أخصائيو </a:t>
            </a:r>
            <a:r>
              <a:rPr lang="en-GB" sz="1150" dirty="0"/>
              <a:t>الحالة على موقف </a:t>
            </a:r>
            <a:r>
              <a:rPr lang="ar-SA" sz="1150" dirty="0"/>
              <a:t>من دون حكم مسبق</a:t>
            </a:r>
            <a:endParaRPr lang="en-GB" sz="1150" dirty="0"/>
          </a:p>
          <a:p>
            <a:pPr lvl="1" algn="r" rtl="1"/>
            <a:r>
              <a:rPr lang="en-GB" sz="1150" dirty="0"/>
              <a:t>إنهم ليسوا في نفس وضع الوالدين ، لذلك ليس لديهم المعلومات الكاملة.</a:t>
            </a:r>
          </a:p>
          <a:p>
            <a:pPr lvl="1" algn="r" rtl="1"/>
            <a:r>
              <a:rPr lang="en-GB" sz="1150" dirty="0"/>
              <a:t>على سبيل المثال ، يرسل بعض الآباء أطفالهم إلى الأمان بعيدًا عن الخطر.</a:t>
            </a:r>
          </a:p>
          <a:p>
            <a:pPr algn="r" rtl="1"/>
            <a:r>
              <a:rPr lang="en-GB" sz="1150" b="1" dirty="0"/>
              <a:t>إذا لم يستطع الطفل الإجابة على الأسئلة المطروحة حول حادث</a:t>
            </a:r>
            <a:r>
              <a:rPr lang="ar-SA" sz="1150" b="1" dirty="0"/>
              <a:t>ة</a:t>
            </a:r>
            <a:r>
              <a:rPr lang="en-GB" sz="1150" b="1" dirty="0"/>
              <a:t> صادم</a:t>
            </a:r>
            <a:r>
              <a:rPr lang="ar-SA" sz="1150" b="1" dirty="0"/>
              <a:t>ة</a:t>
            </a:r>
            <a:r>
              <a:rPr lang="en-GB" sz="1150" b="1" dirty="0"/>
              <a:t> ، فمن المحتمل أنه يختلق</a:t>
            </a:r>
            <a:r>
              <a:rPr lang="ar-SA" sz="1150" b="1" dirty="0"/>
              <a:t> ذلك</a:t>
            </a:r>
            <a:endParaRPr lang="en-GB" sz="1150" b="1" dirty="0"/>
          </a:p>
          <a:p>
            <a:pPr lvl="1" algn="r" rtl="1"/>
            <a:r>
              <a:rPr lang="en-GB" sz="1150" dirty="0"/>
              <a:t>لا أوافق (أحمر)</a:t>
            </a:r>
          </a:p>
          <a:p>
            <a:pPr lvl="1" algn="r" rtl="1"/>
            <a:r>
              <a:rPr lang="ar-SA" sz="1150" dirty="0"/>
              <a:t>قد يكون الأطفال الذين يعانون من الصدمة أو يعانون من ضغوط مؤلمة مرتبكين أو غير قادرين على الكلام.</a:t>
            </a:r>
          </a:p>
          <a:p>
            <a:pPr lvl="1" algn="r" rtl="1"/>
            <a:r>
              <a:rPr lang="en-GB" sz="1150" dirty="0"/>
              <a:t>هذا لا يعني أن الحادث</a:t>
            </a:r>
            <a:r>
              <a:rPr lang="ar-SA" sz="1150" dirty="0"/>
              <a:t>ة</a:t>
            </a:r>
            <a:r>
              <a:rPr lang="en-GB" sz="1150" dirty="0"/>
              <a:t> مختلق</a:t>
            </a:r>
            <a:r>
              <a:rPr lang="ar-SA" sz="1150" dirty="0"/>
              <a:t>ة</a:t>
            </a:r>
            <a:r>
              <a:rPr lang="en-GB" sz="1150" dirty="0"/>
              <a:t>.</a:t>
            </a:r>
          </a:p>
          <a:p>
            <a:pPr lvl="1" algn="r" rtl="1"/>
            <a:r>
              <a:rPr lang="en-GB" sz="1150" dirty="0"/>
              <a:t>إن مهمة أخصائي الحالة هو دعم الطفل وتصديقه.</a:t>
            </a:r>
          </a:p>
          <a:p>
            <a:pPr algn="r" rtl="1"/>
            <a:r>
              <a:rPr lang="en-GB" sz="1150" b="1" dirty="0"/>
              <a:t>من الممكن أن يتعافى الطفل من الآثار الضارة للعنف أو </a:t>
            </a:r>
            <a:r>
              <a:rPr lang="ar-SA" sz="1150" b="1" dirty="0"/>
              <a:t>الإساءة</a:t>
            </a:r>
            <a:endParaRPr lang="en-GB" sz="1150" b="1" dirty="0"/>
          </a:p>
          <a:p>
            <a:pPr lvl="1" algn="r" rtl="1"/>
            <a:r>
              <a:rPr lang="en-GB" sz="1150" dirty="0"/>
              <a:t>موافق (أخضر)</a:t>
            </a:r>
          </a:p>
          <a:p>
            <a:pPr lvl="1" algn="r" rtl="1"/>
            <a:r>
              <a:rPr lang="en-GB" sz="1150" dirty="0"/>
              <a:t>يمكن للأطفال أن يكونوا مرنين ، وهي القدرة على التغلب على الآثار الضارة للشدائد والتعافي منها وقدرتهم على التكيف وإيجاد طرق لإ</a:t>
            </a:r>
            <a:r>
              <a:rPr lang="ar-SA" sz="1150" dirty="0"/>
              <a:t>دراك</a:t>
            </a:r>
            <a:r>
              <a:rPr lang="en-GB" sz="1150" dirty="0"/>
              <a:t> حقوقهم وصحتهم ونموهم ورفاههم.</a:t>
            </a:r>
          </a:p>
          <a:p>
            <a:pPr lvl="1" algn="r" rtl="1"/>
            <a:endParaRPr lang="en-GB" sz="1150" dirty="0"/>
          </a:p>
          <a:p>
            <a:pPr marL="0" indent="0" algn="r" rtl="1">
              <a:buNone/>
            </a:pPr>
            <a:r>
              <a:rPr lang="en-GB" sz="1150" b="1" dirty="0"/>
              <a:t>مناقشة عامة </a:t>
            </a:r>
            <a:r>
              <a:rPr lang="ar-SA" sz="1150" b="1" dirty="0"/>
              <a:t>(١٥</a:t>
            </a:r>
            <a:r>
              <a:rPr lang="en-GB" sz="1150" b="1" dirty="0"/>
              <a:t>دقيقة</a:t>
            </a:r>
            <a:r>
              <a:rPr lang="ar-SA" sz="1150" b="1" dirty="0"/>
              <a:t>)</a:t>
            </a:r>
            <a:endParaRPr lang="en-GB" sz="1150" b="1" dirty="0"/>
          </a:p>
          <a:p>
            <a:pPr algn="r" rtl="1"/>
            <a:r>
              <a:rPr lang="en-GB" sz="1150" i="1" dirty="0"/>
              <a:t>هل غيرت تجربتك كأخصائي حالة وجهة نظرك أو رأيك في موضوعات معينة مثل مشاركة الطفل أو العنف أو الإساءة أو حقوق الطفل أو واجبات الوالدين أو المرونة...؟</a:t>
            </a:r>
          </a:p>
          <a:p>
            <a:pPr lvl="1" algn="r" rtl="1"/>
            <a:r>
              <a:rPr lang="en-GB" sz="1150" i="1" dirty="0"/>
              <a:t>إذا كانت الإجابة بنعم</a:t>
            </a:r>
            <a:r>
              <a:rPr lang="ar-SA" sz="1150" i="1" dirty="0"/>
              <a:t>، </a:t>
            </a:r>
            <a:r>
              <a:rPr lang="en-GB" sz="1150" i="1" dirty="0"/>
              <a:t>فكيف تغيرت؟</a:t>
            </a:r>
          </a:p>
        </p:txBody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E0E05B33-5B48-60FF-E426-1D1DD13953EE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35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0574955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22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US" b="1" dirty="0"/>
          </a:p>
          <a:p>
            <a:pPr algn="r" rtl="1"/>
            <a:r>
              <a:rPr lang="en-US" i="1" dirty="0"/>
              <a:t>ينبغي للمبادئ التوجيهية </a:t>
            </a:r>
            <a:r>
              <a:rPr lang="ar-SA" i="1" dirty="0"/>
              <a:t>ل</a:t>
            </a:r>
            <a:r>
              <a:rPr lang="en-US" sz="1200" i="1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إدارة الحالة</a:t>
            </a:r>
            <a:r>
              <a:rPr lang="ar-SA" sz="1200" i="1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لحماية الطفل</a:t>
            </a:r>
            <a:r>
              <a:rPr lang="en-US" i="1" dirty="0"/>
              <a:t> </a:t>
            </a:r>
            <a:r>
              <a:rPr lang="ar-SA" i="1" dirty="0"/>
              <a:t>إرشاد</a:t>
            </a:r>
            <a:r>
              <a:rPr lang="en-US" i="1" dirty="0"/>
              <a:t> وتوجيه عم</a:t>
            </a:r>
            <a:r>
              <a:rPr lang="ar-SA" i="1" dirty="0"/>
              <a:t>ل</a:t>
            </a:r>
            <a:r>
              <a:rPr lang="en-US" i="1" dirty="0"/>
              <a:t>نا كأخصائيي حال</a:t>
            </a:r>
            <a:r>
              <a:rPr lang="ar-SA" i="1" dirty="0"/>
              <a:t>ة</a:t>
            </a:r>
            <a:endParaRPr lang="en-US" i="1" dirty="0"/>
          </a:p>
          <a:p>
            <a:pPr algn="r" rtl="1"/>
            <a:r>
              <a:rPr lang="en-US" i="1" dirty="0"/>
              <a:t>من المهم أن نتذكر ما هي وكيف يجب </a:t>
            </a:r>
            <a:r>
              <a:rPr lang="ar-SA" i="1" dirty="0"/>
              <a:t>تطبيقها</a:t>
            </a:r>
            <a:r>
              <a:rPr lang="en-US" i="1" dirty="0"/>
              <a:t> في ممارستنا.</a:t>
            </a:r>
          </a:p>
          <a:p>
            <a:pPr algn="r" rtl="1"/>
            <a:r>
              <a:rPr lang="en-US" i="1" dirty="0"/>
              <a:t>هل لدى أي شخص أي أسئلة أو بحاجة إلى توضيح؟</a:t>
            </a:r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028141C1-96D6-B081-92CF-C0A1681DC2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A5375C27-8DE7-5C36-D897-5A93CC3EC1C0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36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23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dirty="0">
                <a:sym typeface="Arial"/>
              </a:rPr>
              <a:t>مدة </a:t>
            </a:r>
            <a:r>
              <a:rPr lang="en-US" b="1" dirty="0">
                <a:sym typeface="Arial"/>
              </a:rPr>
              <a:t>الجلسة الخامسة: </a:t>
            </a:r>
            <a:r>
              <a:rPr lang="ar-SA" b="1" dirty="0">
                <a:sym typeface="Arial"/>
              </a:rPr>
              <a:t> ٣٠ دقيقة</a:t>
            </a:r>
            <a:endParaRPr lang="en-US" b="1" dirty="0">
              <a:sym typeface="Arial"/>
            </a:endParaRPr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3C5FA1E1-CDBA-088E-6838-58EB763807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BF785ECA-BDEA-0689-A65D-89AE52A9071A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37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11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dirty="0">
                <a:sym typeface="Calibri"/>
              </a:rPr>
              <a:t>الشرح</a:t>
            </a:r>
            <a:endParaRPr lang="en-US" b="1" dirty="0">
              <a:sym typeface="Calibri"/>
            </a:endParaRPr>
          </a:p>
          <a:p>
            <a:pPr algn="r" rtl="1"/>
            <a:r>
              <a:rPr lang="en-US" dirty="0">
                <a:sym typeface="Helvetica Neue"/>
              </a:rPr>
              <a:t>عرض الشريحة</a:t>
            </a:r>
          </a:p>
          <a:p>
            <a:pPr algn="r" rtl="1"/>
            <a:r>
              <a:rPr lang="ar-SA" dirty="0">
                <a:sym typeface="Helvetica Neue"/>
              </a:rPr>
              <a:t>التأمل</a:t>
            </a:r>
            <a:r>
              <a:rPr lang="en-US" dirty="0">
                <a:sym typeface="Helvetica Neue"/>
              </a:rPr>
              <a:t> مرة أخرى في تدريب اليوم.</a:t>
            </a:r>
            <a:endParaRPr lang="en-US" dirty="0"/>
          </a:p>
          <a:p>
            <a:pPr algn="r" rtl="1"/>
            <a:endParaRPr lang="en-US" dirty="0"/>
          </a:p>
          <a:p>
            <a:pPr lvl="1" algn="r" rtl="1"/>
            <a:endParaRPr lang="en-US" dirty="0">
              <a:sym typeface="Helvetica Neue"/>
            </a:endParaRPr>
          </a:p>
          <a:p>
            <a:pPr lvl="1" algn="r" rtl="1"/>
            <a:endParaRPr lang="en-US" dirty="0">
              <a:sym typeface="Helvetica Neue"/>
            </a:endParaRPr>
          </a:p>
          <a:p>
            <a:pPr lvl="1" algn="r" rtl="1"/>
            <a:endParaRPr lang="en-US" dirty="0">
              <a:sym typeface="Helvetica Neue"/>
            </a:endParaRPr>
          </a:p>
          <a:p>
            <a:pPr lvl="1" algn="r" rtl="1"/>
            <a:endParaRPr lang="en-US" dirty="0">
              <a:sym typeface="Helvetica Neue"/>
            </a:endParaRPr>
          </a:p>
          <a:p>
            <a:pPr lvl="1" algn="r" rtl="1"/>
            <a:endParaRPr lang="en-US" dirty="0">
              <a:sym typeface="Helvetica Neue"/>
            </a:endParaRPr>
          </a:p>
          <a:p>
            <a:pPr algn="r" rtl="1"/>
            <a:endParaRPr lang="en-US" dirty="0">
              <a:sym typeface="Helvetica Neue"/>
            </a:endParaRPr>
          </a:p>
          <a:p>
            <a:pPr algn="r" rtl="1"/>
            <a:endParaRPr lang="en-US" dirty="0">
              <a:sym typeface="Helvetica Neue"/>
            </a:endParaRPr>
          </a:p>
          <a:p>
            <a:pPr algn="r" rtl="1"/>
            <a:endParaRPr lang="en-US" dirty="0">
              <a:sym typeface="Calibri"/>
            </a:endParaRPr>
          </a:p>
          <a:p>
            <a:pPr algn="r" rtl="1"/>
            <a:endParaRPr lang="en-US" dirty="0">
              <a:sym typeface="Calibri"/>
            </a:endParaRPr>
          </a:p>
          <a:p>
            <a:pPr algn="r" rtl="1"/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8B90F0AE-1520-702F-1F5E-BF5FD7A9CB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F581DC68-0B21-2D9C-5777-3E9F8C50B929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38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036067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25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GB" b="1" dirty="0">
                <a:sym typeface="Arial"/>
              </a:rPr>
              <a:t>مقدمة</a:t>
            </a:r>
          </a:p>
          <a:p>
            <a:pPr algn="r" rtl="1"/>
            <a:r>
              <a:rPr lang="en-GB" dirty="0">
                <a:sym typeface="Arial"/>
              </a:rPr>
              <a:t>توجيه المشاركين إلى</a:t>
            </a:r>
            <a:r>
              <a:rPr lang="ar-SA" dirty="0">
                <a:sym typeface="Arial"/>
              </a:rPr>
              <a:t> </a:t>
            </a:r>
            <a:r>
              <a:rPr lang="ar-SA" b="1" dirty="0">
                <a:sym typeface="Arial"/>
              </a:rPr>
              <a:t>ال</a:t>
            </a:r>
            <a:r>
              <a:rPr lang="en-GB" b="1" dirty="0">
                <a:sym typeface="Arial"/>
              </a:rPr>
              <a:t>صفحة </a:t>
            </a:r>
            <a:r>
              <a:rPr lang="ar-SA" b="1" dirty="0">
                <a:sym typeface="Arial"/>
              </a:rPr>
              <a:t>٢٤ من دليل العمل</a:t>
            </a:r>
            <a:r>
              <a:rPr lang="en-GB" b="1" dirty="0">
                <a:sym typeface="Arial"/>
              </a:rPr>
              <a:t>: أهداف التعلم</a:t>
            </a:r>
          </a:p>
          <a:p>
            <a:pPr algn="r" rtl="1"/>
            <a:r>
              <a:rPr lang="en-GB" i="1" dirty="0">
                <a:sym typeface="Arial"/>
              </a:rPr>
              <a:t>من المهم أن تأخذ الوقت الكافي لمراجعة أهداف التعلم</a:t>
            </a:r>
            <a:r>
              <a:rPr lang="ar-SA" i="1" dirty="0">
                <a:sym typeface="Arial"/>
              </a:rPr>
              <a:t> (</a:t>
            </a:r>
            <a:r>
              <a:rPr lang="en-GB" b="1" i="1" dirty="0">
                <a:sym typeface="Arial"/>
              </a:rPr>
              <a:t>صفحة </a:t>
            </a:r>
            <a:r>
              <a:rPr lang="ar-SA" b="1" i="1" dirty="0">
                <a:sym typeface="Arial"/>
              </a:rPr>
              <a:t>٥ من دليل العمل)</a:t>
            </a:r>
            <a:r>
              <a:rPr lang="en-GB" i="1" dirty="0">
                <a:sym typeface="Arial"/>
              </a:rPr>
              <a:t> والتفكير في إنجازاتك في نهاية هذا التدريب.</a:t>
            </a:r>
          </a:p>
          <a:p>
            <a:pPr algn="r" rtl="1"/>
            <a:r>
              <a:rPr lang="en-GB" i="1" dirty="0">
                <a:sym typeface="Arial"/>
              </a:rPr>
              <a:t>قد تتطلب بعض أهداف التعلم بعض المعلومات أو الممارسة أو الدعم من المشرف لتحقيقها بالكامل.</a:t>
            </a:r>
          </a:p>
          <a:p>
            <a:pPr algn="r" rtl="1"/>
            <a:r>
              <a:rPr lang="en-GB" i="1" dirty="0">
                <a:sym typeface="Arial"/>
              </a:rPr>
              <a:t>انظر إلى تدريب اليوم وأجب عن الأسئلة المتعلقة بأهداف التعلم في </a:t>
            </a:r>
            <a:r>
              <a:rPr lang="ar-SA" i="1" dirty="0">
                <a:sym typeface="Arial"/>
              </a:rPr>
              <a:t>دليل العمل</a:t>
            </a:r>
            <a:r>
              <a:rPr lang="en-GB" i="1" dirty="0">
                <a:sym typeface="Arial"/>
              </a:rPr>
              <a:t> التدريبي.</a:t>
            </a:r>
          </a:p>
          <a:p>
            <a:pPr marL="0" indent="0" algn="r" rtl="1">
              <a:buNone/>
            </a:pPr>
            <a:endParaRPr lang="en-GB" b="1" dirty="0">
              <a:sym typeface="Arial"/>
            </a:endParaRPr>
          </a:p>
          <a:p>
            <a:pPr marL="0" indent="0" algn="r" rtl="1">
              <a:buNone/>
            </a:pPr>
            <a:r>
              <a:rPr lang="en-GB" b="1" dirty="0">
                <a:sym typeface="Arial"/>
              </a:rPr>
              <a:t>العمل الفردي </a:t>
            </a:r>
            <a:r>
              <a:rPr lang="ar-SA" b="1" dirty="0">
                <a:sym typeface="Arial"/>
              </a:rPr>
              <a:t>(٥ </a:t>
            </a:r>
            <a:r>
              <a:rPr lang="en-GB" b="1" dirty="0">
                <a:sym typeface="Arial"/>
              </a:rPr>
              <a:t>دقائق</a:t>
            </a:r>
            <a:r>
              <a:rPr lang="ar-SA" b="1" dirty="0">
                <a:sym typeface="Arial"/>
              </a:rPr>
              <a:t>)</a:t>
            </a:r>
            <a:endParaRPr lang="en-GB" i="1" dirty="0">
              <a:sym typeface="Arial"/>
            </a:endParaRPr>
          </a:p>
          <a:p>
            <a:pPr algn="r" rtl="1">
              <a:defRPr/>
            </a:pPr>
            <a:r>
              <a:rPr lang="en-GB" dirty="0">
                <a:sym typeface="Arial"/>
              </a:rPr>
              <a:t>امنح المشاركين </a:t>
            </a:r>
            <a:r>
              <a:rPr lang="ar-SA" dirty="0">
                <a:sym typeface="Arial"/>
              </a:rPr>
              <a:t>٥</a:t>
            </a:r>
            <a:r>
              <a:rPr lang="en-GB" dirty="0">
                <a:sym typeface="Arial"/>
              </a:rPr>
              <a:t> دقائق لإكمال</a:t>
            </a:r>
            <a:r>
              <a:rPr lang="ar-SA" dirty="0">
                <a:sym typeface="Arial"/>
              </a:rPr>
              <a:t> النشاط</a:t>
            </a:r>
            <a:endParaRPr lang="en-GB" dirty="0">
              <a:sym typeface="Arial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en-GB" dirty="0">
              <a:sym typeface="Arial"/>
            </a:endParaRPr>
          </a:p>
          <a:p>
            <a:pPr marL="0" indent="0" algn="r" rtl="1">
              <a:buNone/>
            </a:pPr>
            <a:r>
              <a:rPr lang="en-GB" b="1" dirty="0">
                <a:sym typeface="Arial"/>
              </a:rPr>
              <a:t>مناقشة عامة </a:t>
            </a:r>
            <a:r>
              <a:rPr lang="ar-SA" b="1" dirty="0">
                <a:sym typeface="Arial"/>
              </a:rPr>
              <a:t>(٥ </a:t>
            </a:r>
            <a:r>
              <a:rPr lang="en-GB" b="1" dirty="0">
                <a:sym typeface="Arial"/>
              </a:rPr>
              <a:t>دقائق</a:t>
            </a:r>
            <a:r>
              <a:rPr lang="ar-SA" b="1" dirty="0">
                <a:sym typeface="Arial"/>
              </a:rPr>
              <a:t>)</a:t>
            </a:r>
            <a:endParaRPr lang="en-GB" i="1" dirty="0">
              <a:sym typeface="Arial"/>
            </a:endParaRPr>
          </a:p>
          <a:p>
            <a:pPr algn="r" rtl="1"/>
            <a:r>
              <a:rPr lang="en-GB" dirty="0">
                <a:sym typeface="Arial"/>
              </a:rPr>
              <a:t>ادعُ </a:t>
            </a:r>
            <a:r>
              <a:rPr lang="ar-SA" dirty="0">
                <a:sym typeface="Arial"/>
              </a:rPr>
              <a:t>مشاركين </a:t>
            </a:r>
            <a:r>
              <a:rPr lang="en-GB" dirty="0">
                <a:sym typeface="Arial"/>
              </a:rPr>
              <a:t>متطوعين لمشاركة أفكارهم</a:t>
            </a:r>
          </a:p>
          <a:p>
            <a:pPr algn="r" rtl="1"/>
            <a:endParaRPr lang="en-GB" i="1" dirty="0">
              <a:sym typeface="Arial"/>
            </a:endParaRPr>
          </a:p>
          <a:p>
            <a:pPr marL="0" indent="0" algn="r" rtl="1">
              <a:buNone/>
            </a:pPr>
            <a:r>
              <a:rPr lang="en-GB" b="1" dirty="0">
                <a:sym typeface="Arial"/>
              </a:rPr>
              <a:t>مقدمة</a:t>
            </a:r>
          </a:p>
          <a:p>
            <a:pPr algn="r" rtl="1"/>
            <a:r>
              <a:rPr lang="en-GB" dirty="0">
                <a:sym typeface="Arial"/>
              </a:rPr>
              <a:t>اكمل في</a:t>
            </a:r>
            <a:r>
              <a:rPr lang="ar-SA" dirty="0">
                <a:sym typeface="Arial"/>
              </a:rPr>
              <a:t> </a:t>
            </a:r>
            <a:r>
              <a:rPr lang="ar-SA" b="1" dirty="0">
                <a:sym typeface="Arial"/>
              </a:rPr>
              <a:t>ال</a:t>
            </a:r>
            <a:r>
              <a:rPr lang="en-GB" b="1" dirty="0">
                <a:sym typeface="Arial"/>
              </a:rPr>
              <a:t>صفحة</a:t>
            </a:r>
            <a:r>
              <a:rPr lang="ar-SA" b="1" dirty="0">
                <a:sym typeface="Arial"/>
              </a:rPr>
              <a:t> ٢٤ من دليل العمل</a:t>
            </a:r>
            <a:r>
              <a:rPr lang="en-GB" b="1" dirty="0">
                <a:sym typeface="Arial"/>
              </a:rPr>
              <a:t>: ا</a:t>
            </a:r>
            <a:r>
              <a:rPr lang="ar-SA" b="1" dirty="0">
                <a:sym typeface="Arial"/>
              </a:rPr>
              <a:t>لتأمل</a:t>
            </a:r>
            <a:endParaRPr lang="en-GB" b="1" dirty="0">
              <a:sym typeface="Arial"/>
            </a:endParaRPr>
          </a:p>
          <a:p>
            <a:pPr algn="r" rtl="1"/>
            <a:r>
              <a:rPr lang="en-GB" i="1" dirty="0">
                <a:sym typeface="Arial"/>
              </a:rPr>
              <a:t>ما الذي فاجأك؟ ما هو التحدي</a:t>
            </a:r>
            <a:r>
              <a:rPr lang="ar-SA" i="1" dirty="0">
                <a:sym typeface="Arial"/>
              </a:rPr>
              <a:t> بالنسبة لك</a:t>
            </a:r>
            <a:r>
              <a:rPr lang="en-GB" i="1" dirty="0">
                <a:sym typeface="Arial"/>
              </a:rPr>
              <a:t>؟ ماذا كنت ترغب في معرفة المزيد عنه؟</a:t>
            </a:r>
          </a:p>
          <a:p>
            <a:pPr algn="r" rtl="1"/>
            <a:r>
              <a:rPr lang="en-GB" i="1" dirty="0">
                <a:sym typeface="Arial"/>
              </a:rPr>
              <a:t>اكتب تأملاتك.</a:t>
            </a:r>
          </a:p>
          <a:p>
            <a:pPr marL="0" indent="0" algn="r" rtl="1">
              <a:buNone/>
            </a:pPr>
            <a:endParaRPr lang="en-GB" dirty="0">
              <a:sym typeface="Arial"/>
            </a:endParaRPr>
          </a:p>
          <a:p>
            <a:pPr marL="0" indent="0" algn="r" rtl="1">
              <a:buNone/>
            </a:pPr>
            <a:r>
              <a:rPr lang="en-GB" b="1" dirty="0">
                <a:sym typeface="Arial"/>
              </a:rPr>
              <a:t>العمل الفردي </a:t>
            </a:r>
            <a:r>
              <a:rPr lang="ar-SA" b="1" dirty="0">
                <a:sym typeface="Arial"/>
              </a:rPr>
              <a:t>(٥ </a:t>
            </a:r>
            <a:r>
              <a:rPr lang="en-GB" b="1" dirty="0">
                <a:sym typeface="Arial"/>
              </a:rPr>
              <a:t>دقائق</a:t>
            </a:r>
            <a:r>
              <a:rPr lang="ar-SA" b="1" dirty="0">
                <a:sym typeface="Arial"/>
              </a:rPr>
              <a:t>)</a:t>
            </a:r>
            <a:endParaRPr lang="en-GB" i="1" dirty="0">
              <a:sym typeface="Arial"/>
            </a:endParaRPr>
          </a:p>
          <a:p>
            <a:pPr algn="r" rtl="1"/>
            <a:r>
              <a:rPr lang="en-GB" dirty="0">
                <a:sym typeface="Arial"/>
              </a:rPr>
              <a:t>امنح المشاركين </a:t>
            </a:r>
            <a:r>
              <a:rPr lang="ar-SA" dirty="0">
                <a:sym typeface="Arial"/>
              </a:rPr>
              <a:t>٥ </a:t>
            </a:r>
            <a:r>
              <a:rPr lang="en-GB" dirty="0">
                <a:sym typeface="Arial"/>
              </a:rPr>
              <a:t>دقائق لإكمالها</a:t>
            </a:r>
            <a:endParaRPr lang="en-GB" b="1" dirty="0">
              <a:sym typeface="Arial"/>
            </a:endParaRPr>
          </a:p>
          <a:p>
            <a:pPr marL="0" indent="0" algn="r" rtl="1">
              <a:buNone/>
            </a:pPr>
            <a:endParaRPr lang="en-GB" dirty="0">
              <a:sym typeface="Arial"/>
            </a:endParaRPr>
          </a:p>
          <a:p>
            <a:pPr marL="0" indent="0" algn="r" rtl="1">
              <a:buNone/>
            </a:pPr>
            <a:r>
              <a:rPr lang="en-GB" b="1" dirty="0">
                <a:sym typeface="Arial"/>
              </a:rPr>
              <a:t>مناقشة عامة </a:t>
            </a:r>
            <a:r>
              <a:rPr lang="ar-SA" b="1" dirty="0">
                <a:sym typeface="Arial"/>
              </a:rPr>
              <a:t>(٥ </a:t>
            </a:r>
            <a:r>
              <a:rPr lang="en-GB" b="1" dirty="0">
                <a:sym typeface="Arial"/>
              </a:rPr>
              <a:t>دقائق</a:t>
            </a:r>
            <a:r>
              <a:rPr lang="ar-SA" b="1" dirty="0">
                <a:sym typeface="Arial"/>
              </a:rPr>
              <a:t>)</a:t>
            </a:r>
            <a:endParaRPr lang="en-GB" i="1" dirty="0">
              <a:sym typeface="Arial"/>
            </a:endParaRPr>
          </a:p>
          <a:p>
            <a:pPr algn="r" rtl="1"/>
            <a:r>
              <a:rPr lang="en-GB" dirty="0">
                <a:sym typeface="Arial"/>
              </a:rPr>
              <a:t>ادعُ المتطوعين لمشاركة أفكارهم</a:t>
            </a:r>
          </a:p>
          <a:p>
            <a:pPr algn="r" rtl="1"/>
            <a:r>
              <a:rPr lang="en-GB" i="0" dirty="0">
                <a:sym typeface="Arial"/>
              </a:rPr>
              <a:t>اشرح متى سيبدأ التدريب على الوحدة التالية</a:t>
            </a:r>
          </a:p>
          <a:p>
            <a:pPr algn="r" rtl="1"/>
            <a:r>
              <a:rPr lang="en-GB" i="0" dirty="0">
                <a:sym typeface="Arial"/>
              </a:rPr>
              <a:t>اشكر المشاركين على مشاركتهم</a:t>
            </a:r>
            <a:endParaRPr lang="en-GB" dirty="0">
              <a:sym typeface="Arial"/>
            </a:endParaRPr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DA02E212-9811-2A22-67FC-39F59DAAEB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1A178FEE-39FE-ED43-D589-E26390DC394D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39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US" b="1" dirty="0"/>
          </a:p>
          <a:p>
            <a:pPr algn="r" rtl="1"/>
            <a:r>
              <a:rPr lang="en-US" dirty="0">
                <a:sym typeface="Helvetica Neue"/>
              </a:rPr>
              <a:t>عرض الشريحة</a:t>
            </a:r>
          </a:p>
          <a:p>
            <a:pPr algn="r" rtl="1"/>
            <a:r>
              <a:rPr lang="en-US" dirty="0">
                <a:sym typeface="Helvetica Neue"/>
              </a:rPr>
              <a:t>ت</a:t>
            </a:r>
            <a:r>
              <a:rPr lang="ar-SA" dirty="0">
                <a:sym typeface="Helvetica Neue"/>
              </a:rPr>
              <a:t>قديم</a:t>
            </a:r>
            <a:r>
              <a:rPr lang="en-US" dirty="0">
                <a:sym typeface="Helvetica Neue"/>
              </a:rPr>
              <a:t> التوجيه للتدريب بما في ذلك المعلومات العملية</a:t>
            </a:r>
            <a:r>
              <a:rPr lang="ar-SA" dirty="0">
                <a:sym typeface="Helvetica Neue"/>
              </a:rPr>
              <a:t>/</a:t>
            </a:r>
            <a:r>
              <a:rPr lang="en-US" dirty="0">
                <a:sym typeface="Helvetica Neue"/>
              </a:rPr>
              <a:t> </a:t>
            </a:r>
            <a:r>
              <a:rPr lang="ar-SA" dirty="0">
                <a:sym typeface="Helvetica Neue"/>
              </a:rPr>
              <a:t>الإدارية (م</a:t>
            </a:r>
            <a:r>
              <a:rPr lang="en-US" dirty="0">
                <a:sym typeface="Helvetica Neue"/>
              </a:rPr>
              <a:t>ثل فترات الراحة ، ومواقع المراحيض ، وما إلى ذلك</a:t>
            </a:r>
            <a:r>
              <a:rPr lang="ar-SA" dirty="0">
                <a:sym typeface="Helvetica Neue"/>
              </a:rPr>
              <a:t>)</a:t>
            </a:r>
            <a:endParaRPr lang="en-US" dirty="0"/>
          </a:p>
          <a:p>
            <a:pPr algn="r" rtl="1"/>
            <a:endParaRPr lang="en-US" dirty="0"/>
          </a:p>
          <a:p>
            <a:pPr algn="r" rtl="1"/>
            <a:endParaRPr lang="en-US" dirty="0">
              <a:sym typeface="Helvetica Neue"/>
            </a:endParaRPr>
          </a:p>
          <a:p>
            <a:pPr algn="r" rtl="1"/>
            <a:endParaRPr lang="en-US" dirty="0"/>
          </a:p>
          <a:p>
            <a:pPr algn="r" rtl="1"/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E147F2DF-A83E-9626-79A3-08F7E5FE97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62E57678-861D-4426-98C6-48D8F85FBE5A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4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GB" sz="1150" b="1" dirty="0"/>
              <a:t>التك</a:t>
            </a:r>
            <a:r>
              <a:rPr lang="ar-SA" sz="1150" b="1" dirty="0"/>
              <a:t>ي</a:t>
            </a:r>
            <a:r>
              <a:rPr lang="en-GB" sz="1150" b="1" dirty="0"/>
              <a:t>يف </a:t>
            </a:r>
            <a:r>
              <a:rPr lang="ar-SA" sz="1150" b="1" dirty="0"/>
              <a:t>بحسب</a:t>
            </a:r>
            <a:r>
              <a:rPr lang="en-GB" sz="1150" b="1" dirty="0"/>
              <a:t> السياق</a:t>
            </a:r>
          </a:p>
          <a:p>
            <a:pPr algn="r" rtl="1"/>
            <a:r>
              <a:rPr lang="en-GB" sz="1150" dirty="0"/>
              <a:t>اللعبة المقدمة هي اقتراح</a:t>
            </a:r>
          </a:p>
          <a:p>
            <a:pPr algn="r" rtl="1"/>
            <a:r>
              <a:rPr lang="en-GB" sz="1150" dirty="0"/>
              <a:t>لا تتردد في ت</a:t>
            </a:r>
            <a:r>
              <a:rPr lang="ar-SA" sz="1150" dirty="0"/>
              <a:t>يسير</a:t>
            </a:r>
            <a:r>
              <a:rPr lang="en-GB" sz="1150" dirty="0"/>
              <a:t> أي لعبة أخرى تتيح للمشاركين</a:t>
            </a:r>
            <a:r>
              <a:rPr lang="ar-SA" sz="1150" dirty="0"/>
              <a:t>/ات</a:t>
            </a:r>
            <a:r>
              <a:rPr lang="en-GB" sz="1150" dirty="0"/>
              <a:t> تقديم أنفسهم والتعرف على الآخرين في المجموعة.</a:t>
            </a:r>
          </a:p>
          <a:p>
            <a:pPr marL="0" indent="0" algn="r" rtl="1">
              <a:buNone/>
            </a:pPr>
            <a:r>
              <a:rPr lang="en-US" sz="1150" dirty="0"/>
              <a:t>_________________________________________________________________________________</a:t>
            </a:r>
          </a:p>
          <a:p>
            <a:pPr algn="r" rtl="1"/>
            <a:endParaRPr lang="en-GB" sz="1150" dirty="0"/>
          </a:p>
          <a:p>
            <a:pPr marL="0" indent="0" algn="r" rtl="1">
              <a:buNone/>
            </a:pPr>
            <a:r>
              <a:rPr lang="en-GB" sz="1150" b="1" dirty="0"/>
              <a:t>مقدمة</a:t>
            </a:r>
          </a:p>
          <a:p>
            <a:pPr algn="r" rtl="1"/>
            <a:r>
              <a:rPr lang="en-GB" sz="1150" dirty="0"/>
              <a:t>قم بإعداد لعبة للمشاركين</a:t>
            </a:r>
            <a:r>
              <a:rPr lang="ar-SA" sz="1150" dirty="0"/>
              <a:t> والمشاركات</a:t>
            </a:r>
            <a:r>
              <a:rPr lang="en-GB" sz="1150" dirty="0"/>
              <a:t> للتعرف على بعضهم البعض.</a:t>
            </a:r>
          </a:p>
          <a:p>
            <a:pPr algn="r" rtl="1"/>
            <a:r>
              <a:rPr lang="en-GB" sz="1150" dirty="0"/>
              <a:t>اللعبة: مقدمة دقيقة واحدة عن </a:t>
            </a:r>
            <a:r>
              <a:rPr lang="ar-SA" sz="1150" dirty="0"/>
              <a:t>الشخص الذي يجلس بجوارك</a:t>
            </a:r>
            <a:endParaRPr lang="en-GB" sz="1150" dirty="0"/>
          </a:p>
          <a:p>
            <a:pPr lvl="1" algn="r" rtl="1"/>
            <a:r>
              <a:rPr lang="en-US" sz="1150" i="1" dirty="0"/>
              <a:t>سنشكل سلسلة يقوم فيها كل مشارك بتقديم </a:t>
            </a:r>
            <a:r>
              <a:rPr lang="ar-SA" sz="1150" dirty="0"/>
              <a:t>الشخص الذي يجلس بجواره</a:t>
            </a:r>
            <a:r>
              <a:rPr lang="en-US" sz="1150" i="1" dirty="0"/>
              <a:t> على جانبه الأيسر.</a:t>
            </a:r>
          </a:p>
          <a:p>
            <a:pPr lvl="1" algn="r" rtl="1"/>
            <a:r>
              <a:rPr lang="en-US" sz="1150" i="1" dirty="0"/>
              <a:t>ابدأ بطرح الأسئلة</a:t>
            </a:r>
          </a:p>
          <a:p>
            <a:pPr lvl="2" algn="r" rtl="1"/>
            <a:r>
              <a:rPr lang="en-US" sz="1150" i="1" dirty="0"/>
              <a:t>سيطرح الشخص "ب" أسئلة على الشخص "أ" (على يساره)</a:t>
            </a:r>
          </a:p>
          <a:p>
            <a:pPr lvl="2" algn="r" rtl="1"/>
            <a:r>
              <a:rPr lang="en-US" sz="1150" i="1" dirty="0"/>
              <a:t>سيطرح الشخص "ج" أسئلة على الشخص "ب"</a:t>
            </a:r>
          </a:p>
          <a:p>
            <a:pPr lvl="2" algn="r" rtl="1"/>
            <a:r>
              <a:rPr lang="en-US" sz="1150" i="1" dirty="0"/>
              <a:t>سيطرح الشخص "د" أسئلة على الشخص "ج" ...</a:t>
            </a:r>
          </a:p>
          <a:p>
            <a:pPr lvl="1" algn="r" rtl="1"/>
            <a:r>
              <a:rPr lang="en-US" sz="1150" i="1" dirty="0"/>
              <a:t>بعد طرح الأسئلة</a:t>
            </a:r>
            <a:r>
              <a:rPr lang="ar-SA" sz="1150" i="1" dirty="0"/>
              <a:t>، قم بت</a:t>
            </a:r>
            <a:r>
              <a:rPr lang="en-US" sz="1150" i="1" dirty="0"/>
              <a:t>قد</a:t>
            </a:r>
            <a:r>
              <a:rPr lang="ar-SA" sz="1150" i="1" dirty="0"/>
              <a:t>ي</a:t>
            </a:r>
            <a:r>
              <a:rPr lang="en-US" sz="1150" i="1" dirty="0"/>
              <a:t>م الشخص الذي على يسارك في </a:t>
            </a:r>
            <a:r>
              <a:rPr lang="ar-SA" sz="1150" i="1" dirty="0"/>
              <a:t>كلمة</a:t>
            </a:r>
            <a:r>
              <a:rPr lang="en-US" sz="1150" i="1" dirty="0"/>
              <a:t> مدته</a:t>
            </a:r>
            <a:r>
              <a:rPr lang="ar-SA" sz="1150" i="1" dirty="0"/>
              <a:t>ا</a:t>
            </a:r>
            <a:r>
              <a:rPr lang="en-US" sz="1150" i="1" dirty="0"/>
              <a:t> دقيقة واحدة</a:t>
            </a:r>
          </a:p>
          <a:p>
            <a:pPr lvl="2" algn="r" rtl="1"/>
            <a:r>
              <a:rPr lang="en-US" sz="1150" i="1" dirty="0"/>
              <a:t>يقوم الشخص "ب" بتقديم الشخص "أ"</a:t>
            </a:r>
          </a:p>
          <a:p>
            <a:pPr lvl="2" algn="r" rtl="1"/>
            <a:r>
              <a:rPr lang="en-US" sz="1150" i="1" dirty="0"/>
              <a:t>يقوم الشخص "ج" بتقديم الشخص "ب"</a:t>
            </a:r>
          </a:p>
          <a:p>
            <a:pPr lvl="2" algn="r" rtl="1"/>
            <a:r>
              <a:rPr lang="en-US" sz="1150" i="1" dirty="0"/>
              <a:t>سيقدم الشخص "د" الشخص "ج" ...</a:t>
            </a:r>
          </a:p>
          <a:p>
            <a:pPr lvl="1" algn="r" rtl="1"/>
            <a:r>
              <a:rPr lang="en-US" sz="1150" i="1" dirty="0"/>
              <a:t>أسئلة للمناقشة للتحضير ل</a:t>
            </a:r>
            <a:r>
              <a:rPr lang="ar-SA" sz="1150" i="1" dirty="0"/>
              <a:t>ل</a:t>
            </a:r>
            <a:r>
              <a:rPr lang="en-US" sz="1150" i="1" dirty="0"/>
              <a:t>مقدمة </a:t>
            </a:r>
            <a:r>
              <a:rPr lang="ar-SA" sz="1150" i="1" dirty="0"/>
              <a:t>ل</a:t>
            </a:r>
            <a:r>
              <a:rPr lang="en-US" sz="1150" i="1" dirty="0"/>
              <a:t>دقيقة واحدة:</a:t>
            </a:r>
          </a:p>
          <a:p>
            <a:pPr lvl="2" algn="r" rtl="1"/>
            <a:r>
              <a:rPr lang="en-US" sz="1150" i="1" dirty="0"/>
              <a:t>ما</a:t>
            </a:r>
            <a:r>
              <a:rPr lang="ar-SA" sz="1150" i="1" dirty="0"/>
              <a:t> هو</a:t>
            </a:r>
            <a:r>
              <a:rPr lang="en-US" sz="1150" i="1" dirty="0"/>
              <a:t> اسمك؟</a:t>
            </a:r>
          </a:p>
          <a:p>
            <a:pPr lvl="2" algn="r" rtl="1"/>
            <a:r>
              <a:rPr lang="en-US" sz="1150" i="1" dirty="0"/>
              <a:t>لأي وكالة </a:t>
            </a:r>
            <a:r>
              <a:rPr lang="ar-SA" sz="1150" i="1" dirty="0"/>
              <a:t>تعمل/تعملين</a:t>
            </a:r>
            <a:r>
              <a:rPr lang="en-US" sz="1150" i="1" dirty="0"/>
              <a:t> </a:t>
            </a:r>
            <a:r>
              <a:rPr lang="ar-SA" sz="1150" i="1" dirty="0"/>
              <a:t>(</a:t>
            </a:r>
            <a:r>
              <a:rPr lang="en-US" sz="1150" i="1" dirty="0"/>
              <a:t>إذا ك</a:t>
            </a:r>
            <a:r>
              <a:rPr lang="ar-SA" sz="1150" i="1" dirty="0"/>
              <a:t>ان</a:t>
            </a:r>
            <a:r>
              <a:rPr lang="en-US" sz="1150" i="1" dirty="0"/>
              <a:t>  تدريب مشترك بين الوكالات)؟</a:t>
            </a:r>
          </a:p>
          <a:p>
            <a:pPr lvl="2" algn="r" rtl="1"/>
            <a:r>
              <a:rPr lang="en-US" sz="1150" i="1" dirty="0"/>
              <a:t>كيف </a:t>
            </a:r>
            <a:r>
              <a:rPr lang="ar-SA" sz="1150" i="1" dirty="0"/>
              <a:t>وصلت إلى </a:t>
            </a:r>
            <a:r>
              <a:rPr lang="en-US" sz="1150" i="1" dirty="0"/>
              <a:t>العمل في إدارة حال</a:t>
            </a:r>
            <a:r>
              <a:rPr lang="ar-SA" sz="1150" i="1" dirty="0"/>
              <a:t>ة</a:t>
            </a:r>
            <a:r>
              <a:rPr lang="en-US" sz="1150" i="1" dirty="0"/>
              <a:t> حماية الطفل؟</a:t>
            </a:r>
          </a:p>
          <a:p>
            <a:pPr lvl="2" algn="r" rtl="1"/>
            <a:r>
              <a:rPr lang="en-US" sz="1150" i="1" dirty="0"/>
              <a:t>ما هو دافعك لمواصلة العمل في إدارة حال</a:t>
            </a:r>
            <a:r>
              <a:rPr lang="ar-SA" sz="1150" i="1" dirty="0"/>
              <a:t>ة</a:t>
            </a:r>
            <a:r>
              <a:rPr lang="en-US" sz="1150" i="1" dirty="0"/>
              <a:t> حماية الطفل؟</a:t>
            </a:r>
          </a:p>
          <a:p>
            <a:pPr marL="0" indent="0" algn="r" rtl="1">
              <a:buNone/>
            </a:pPr>
            <a:endParaRPr lang="en-US" sz="1150" b="1" dirty="0"/>
          </a:p>
          <a:p>
            <a:pPr marL="0" indent="0" algn="r" rtl="1">
              <a:buNone/>
            </a:pPr>
            <a:r>
              <a:rPr lang="en-US" sz="1150" b="1" dirty="0"/>
              <a:t>النشاط العام </a:t>
            </a:r>
            <a:r>
              <a:rPr lang="ar-SA" sz="1150" b="1" dirty="0"/>
              <a:t>(٢٥ دقيقة)</a:t>
            </a:r>
            <a:endParaRPr lang="en-US" sz="1150" b="1" dirty="0"/>
          </a:p>
          <a:p>
            <a:pPr algn="r" rtl="1"/>
            <a:r>
              <a:rPr lang="ar-SA" sz="1150" dirty="0"/>
              <a:t>قم بت</a:t>
            </a:r>
            <a:r>
              <a:rPr lang="en-US" sz="1150" dirty="0"/>
              <a:t>خص</a:t>
            </a:r>
            <a:r>
              <a:rPr lang="ar-SA" sz="1150" dirty="0"/>
              <a:t>ي</a:t>
            </a:r>
            <a:r>
              <a:rPr lang="en-US" sz="1150" dirty="0"/>
              <a:t>ص </a:t>
            </a:r>
            <a:r>
              <a:rPr lang="ar-SA" sz="1150" dirty="0"/>
              <a:t>١٥</a:t>
            </a:r>
            <a:r>
              <a:rPr lang="en-US" sz="1150" dirty="0"/>
              <a:t> دقيقة للمشاركين</a:t>
            </a:r>
            <a:r>
              <a:rPr lang="ar-SA" sz="1150" dirty="0"/>
              <a:t>/ات</a:t>
            </a:r>
            <a:r>
              <a:rPr lang="en-US" sz="1150" dirty="0"/>
              <a:t> لطرح الأسئلة على </a:t>
            </a:r>
            <a:r>
              <a:rPr lang="ar-SA" sz="1150" dirty="0"/>
              <a:t>الشخص المجاور لهم.</a:t>
            </a:r>
            <a:endParaRPr lang="en-US" sz="1150" dirty="0"/>
          </a:p>
          <a:p>
            <a:pPr algn="r" rtl="1"/>
            <a:r>
              <a:rPr lang="en-US" sz="1150" dirty="0"/>
              <a:t>دعوة المشاركين</a:t>
            </a:r>
            <a:r>
              <a:rPr lang="ar-SA" sz="1150" dirty="0"/>
              <a:t>/ات</a:t>
            </a:r>
            <a:r>
              <a:rPr lang="en-US" sz="1150" dirty="0"/>
              <a:t> </a:t>
            </a:r>
            <a:r>
              <a:rPr lang="ar-SA" sz="1150" dirty="0"/>
              <a:t>للتناوب ل</a:t>
            </a:r>
            <a:r>
              <a:rPr lang="en-US" sz="1150" dirty="0"/>
              <a:t>تقديم </a:t>
            </a:r>
            <a:r>
              <a:rPr lang="ar-SA" sz="1150" dirty="0"/>
              <a:t>زملائهم</a:t>
            </a:r>
            <a:r>
              <a:rPr lang="en-US" sz="1150" dirty="0"/>
              <a:t> ، حتى يتم تقديم الجميع خلال </a:t>
            </a:r>
            <a:r>
              <a:rPr lang="ar-SA" sz="1150" dirty="0"/>
              <a:t>كلمة</a:t>
            </a:r>
            <a:r>
              <a:rPr lang="en-US" sz="1150" dirty="0"/>
              <a:t> مدته</a:t>
            </a:r>
            <a:r>
              <a:rPr lang="ar-SA" sz="1150" dirty="0"/>
              <a:t>ا</a:t>
            </a:r>
            <a:r>
              <a:rPr lang="en-US" sz="1150" dirty="0"/>
              <a:t> دقيقة واحدة.</a:t>
            </a:r>
          </a:p>
        </p:txBody>
      </p:sp>
      <p:sp>
        <p:nvSpPr>
          <p:cNvPr id="5" name="Slide Image Placeholder 4">
            <a:extLst>
              <a:ext uri="{FF2B5EF4-FFF2-40B4-BE49-F238E27FC236}">
                <a16:creationId xmlns:a16="http://schemas.microsoft.com/office/drawing/2014/main" id="{4D804D3B-25D1-5D73-E9F8-8CC22D3CDB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0D7BB22B-E944-FE7B-5CB1-558C6E66216F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5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3157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sz="1150" b="1" dirty="0"/>
              <a:t>ملاحظة الميسر</a:t>
            </a:r>
            <a:r>
              <a:rPr lang="ar-SA" sz="1150" b="1" dirty="0"/>
              <a:t>/الميسرة</a:t>
            </a:r>
            <a:endParaRPr lang="en-US" sz="1150" b="1" dirty="0"/>
          </a:p>
          <a:p>
            <a:pPr lvl="0" algn="r" rtl="1"/>
            <a:r>
              <a:rPr lang="en-GB" sz="1150" dirty="0"/>
              <a:t>غالبًا ما يتم تطوير اتفاقية التعلم بعد أن يتعرف المشاركون</a:t>
            </a:r>
            <a:r>
              <a:rPr lang="ar-SA" sz="1150" dirty="0"/>
              <a:t>/ات</a:t>
            </a:r>
            <a:r>
              <a:rPr lang="en-GB" sz="1150" dirty="0"/>
              <a:t> على بعضهم البعض</a:t>
            </a:r>
          </a:p>
          <a:p>
            <a:pPr lvl="0" algn="r" rtl="1"/>
            <a:r>
              <a:rPr lang="en-GB" sz="1150" dirty="0"/>
              <a:t>ومع ذلك ، في هذا التدريب ، من المهم مناقشة اتفاقية التعلم والموافقة عليها لتشجيع المشاركين </a:t>
            </a:r>
            <a:r>
              <a:rPr lang="ar-SA" sz="1150" dirty="0"/>
              <a:t>و المشاركات </a:t>
            </a:r>
            <a:r>
              <a:rPr lang="en-GB" sz="1150" dirty="0"/>
              <a:t>على الشعور بالراحة في المشاركة في نشاط المقدمة</a:t>
            </a:r>
          </a:p>
          <a:p>
            <a:pPr marL="0" lvl="0" indent="0" algn="r" rtl="1">
              <a:buNone/>
            </a:pPr>
            <a:r>
              <a:rPr lang="en-US" sz="1150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US" sz="1150" dirty="0"/>
          </a:p>
          <a:p>
            <a:pPr marL="0" indent="0" algn="r" rtl="1">
              <a:buNone/>
            </a:pPr>
            <a:r>
              <a:rPr lang="en-US" sz="1150" b="1" dirty="0"/>
              <a:t>مناقشة عامة </a:t>
            </a:r>
            <a:r>
              <a:rPr lang="ar-SA" sz="1150" b="1" dirty="0"/>
              <a:t>(١٥</a:t>
            </a:r>
            <a:r>
              <a:rPr lang="en-US" sz="1150" b="1" dirty="0"/>
              <a:t>دقيقة</a:t>
            </a:r>
            <a:r>
              <a:rPr lang="ar-SA" sz="1150" b="1" dirty="0"/>
              <a:t>)</a:t>
            </a:r>
            <a:endParaRPr lang="en-US" sz="1150" b="1" dirty="0"/>
          </a:p>
          <a:p>
            <a:pPr algn="r" rtl="1"/>
            <a:r>
              <a:rPr lang="en-US" sz="1150" i="1" dirty="0"/>
              <a:t>يمكننا عقد بعض الاتفاقات كمجموعة قبل بدء هذه الدورة التدريبية.</a:t>
            </a:r>
          </a:p>
          <a:p>
            <a:pPr algn="r" rtl="1"/>
            <a:r>
              <a:rPr lang="en-US" sz="1150" i="1" dirty="0"/>
              <a:t>من المهم </a:t>
            </a:r>
            <a:r>
              <a:rPr lang="ar-SA" sz="1150" i="1" dirty="0"/>
              <a:t>الشعور </a:t>
            </a:r>
            <a:r>
              <a:rPr lang="en-US" sz="1150" i="1" dirty="0"/>
              <a:t>بالأمان والراحة والقبول والاحترام والاهتمام والتركيز أثناء التدريب.</a:t>
            </a:r>
          </a:p>
          <a:p>
            <a:pPr algn="r" rtl="1"/>
            <a:r>
              <a:rPr lang="en-US" sz="1150" i="1" dirty="0"/>
              <a:t>هل هناك أي أفكار أو اقتراحات حول كيفية تحقيق ذلك؟</a:t>
            </a:r>
          </a:p>
          <a:p>
            <a:pPr algn="r" rtl="1"/>
            <a:r>
              <a:rPr lang="en-US" sz="1150" dirty="0"/>
              <a:t>اطلب من أحد المتطوعين</a:t>
            </a:r>
            <a:r>
              <a:rPr lang="ar-SA" sz="1150" dirty="0"/>
              <a:t> المشاركين</a:t>
            </a:r>
            <a:r>
              <a:rPr lang="en-US" sz="1150" dirty="0"/>
              <a:t> القدوم إلى المقدمة ، وأخذ قلمًا و</a:t>
            </a:r>
            <a:r>
              <a:rPr lang="ar-SA" sz="1150" dirty="0"/>
              <a:t>كتابة</a:t>
            </a:r>
            <a:r>
              <a:rPr lang="en-US" sz="1150" dirty="0"/>
              <a:t> اقتراحات المجموعة على </a:t>
            </a:r>
            <a:r>
              <a:rPr lang="ar-SA" sz="1150" dirty="0"/>
              <a:t>ال</a:t>
            </a:r>
            <a:r>
              <a:rPr lang="en-US" sz="1150" dirty="0"/>
              <a:t>لوح </a:t>
            </a:r>
            <a:r>
              <a:rPr lang="ar-SA" sz="1150" dirty="0"/>
              <a:t>ال</a:t>
            </a:r>
            <a:r>
              <a:rPr lang="en-US" sz="1150" dirty="0"/>
              <a:t>ورقي</a:t>
            </a:r>
          </a:p>
          <a:p>
            <a:pPr algn="r" rtl="1"/>
            <a:r>
              <a:rPr lang="en-US" sz="1150" dirty="0"/>
              <a:t>أمثلة على ما قد </a:t>
            </a:r>
            <a:r>
              <a:rPr lang="ar-SA" sz="1150" dirty="0"/>
              <a:t>تتضمنه </a:t>
            </a:r>
            <a:r>
              <a:rPr lang="en-US" sz="1150" dirty="0"/>
              <a:t>الاتفاقية:</a:t>
            </a:r>
          </a:p>
          <a:p>
            <a:pPr lvl="1" algn="r" rtl="1"/>
            <a:r>
              <a:rPr lang="en-US" sz="1150" dirty="0"/>
              <a:t>يجب أن تكون الهواتف مغلقة / في وضع الصامت.</a:t>
            </a:r>
          </a:p>
          <a:p>
            <a:pPr lvl="1" algn="r" rtl="1"/>
            <a:r>
              <a:rPr lang="en-US" sz="1150" dirty="0"/>
              <a:t>يمكن إجراء المكالمات في الخارج إذا كانت عاجلة.</a:t>
            </a:r>
          </a:p>
          <a:p>
            <a:pPr lvl="1" algn="r" rtl="1"/>
            <a:r>
              <a:rPr lang="ar-SA" sz="1150" dirty="0"/>
              <a:t>عدم</a:t>
            </a:r>
            <a:r>
              <a:rPr lang="en-US" sz="1150" dirty="0"/>
              <a:t> </a:t>
            </a:r>
            <a:r>
              <a:rPr lang="ar-SA" sz="1150" dirty="0"/>
              <a:t>ال</a:t>
            </a:r>
            <a:r>
              <a:rPr lang="en-US" sz="1150" dirty="0"/>
              <a:t>تحدث عن الآخرين.</a:t>
            </a:r>
          </a:p>
          <a:p>
            <a:pPr lvl="1" algn="r" rtl="1"/>
            <a:r>
              <a:rPr lang="en-US" sz="1150" dirty="0"/>
              <a:t>ا</a:t>
            </a:r>
            <a:r>
              <a:rPr lang="ar-SA" sz="1150" dirty="0"/>
              <a:t>لا</a:t>
            </a:r>
            <a:r>
              <a:rPr lang="en-US" sz="1150" dirty="0"/>
              <a:t>ستم</a:t>
            </a:r>
            <a:r>
              <a:rPr lang="ar-SA" sz="1150" dirty="0"/>
              <a:t>ا</a:t>
            </a:r>
            <a:r>
              <a:rPr lang="en-US" sz="1150" dirty="0"/>
              <a:t>ع للآخرين عندما يقدمون أو يتحدثون (يجب تضمين</a:t>
            </a:r>
            <a:r>
              <a:rPr lang="ar-SA" sz="1150" dirty="0"/>
              <a:t> ذلك)</a:t>
            </a:r>
          </a:p>
          <a:p>
            <a:pPr lvl="1" algn="r" rtl="1"/>
            <a:r>
              <a:rPr lang="ar-SA" sz="1150" dirty="0"/>
              <a:t>احترام ا</a:t>
            </a:r>
            <a:r>
              <a:rPr lang="en-US" sz="1150" dirty="0"/>
              <a:t>لآراء المختلفة.</a:t>
            </a:r>
          </a:p>
          <a:p>
            <a:pPr lvl="1" algn="r" rtl="1"/>
            <a:r>
              <a:rPr lang="en-US" sz="1150" dirty="0"/>
              <a:t>منح الجميع مساحة ووقتًا للتعبير عن آرائهم.</a:t>
            </a:r>
          </a:p>
          <a:p>
            <a:pPr lvl="1" algn="r" rtl="1"/>
            <a:r>
              <a:rPr lang="ar-SA" sz="1150" dirty="0"/>
              <a:t>الالتزام بالوقت</a:t>
            </a:r>
            <a:r>
              <a:rPr lang="en-US" sz="1150" dirty="0"/>
              <a:t>.</a:t>
            </a:r>
          </a:p>
          <a:p>
            <a:pPr lvl="1" algn="r" rtl="1"/>
            <a:r>
              <a:rPr lang="en-US" sz="1150" dirty="0"/>
              <a:t>تحدى الفكرة وليس الشخص.</a:t>
            </a:r>
          </a:p>
          <a:p>
            <a:pPr lvl="1" algn="r" rtl="1"/>
            <a:r>
              <a:rPr lang="ar-SA" sz="1150" dirty="0"/>
              <a:t>عدم تحديد</a:t>
            </a:r>
            <a:r>
              <a:rPr lang="en-US" sz="1150" dirty="0"/>
              <a:t> هوية أي أمثلة واقعية للحالات (يجب تضمين</a:t>
            </a:r>
            <a:r>
              <a:rPr lang="ar-SA" sz="1150" dirty="0"/>
              <a:t> ذلك)</a:t>
            </a:r>
          </a:p>
          <a:p>
            <a:pPr lvl="1" algn="r" rtl="1"/>
            <a:r>
              <a:rPr lang="en-US" sz="1150" dirty="0"/>
              <a:t>يجب أن تظل التجارب الشخصية والمناقشات الحساسة سرية (يجب تضمين</a:t>
            </a:r>
            <a:r>
              <a:rPr lang="ar-SA" sz="1150" dirty="0"/>
              <a:t> ذلك).</a:t>
            </a:r>
          </a:p>
          <a:p>
            <a:pPr marL="0" indent="0" algn="r" rtl="1">
              <a:buNone/>
            </a:pPr>
            <a:endParaRPr lang="en-US" sz="1150" b="1" dirty="0"/>
          </a:p>
          <a:p>
            <a:pPr marL="0" indent="0" algn="r" rtl="1">
              <a:buNone/>
            </a:pPr>
            <a:r>
              <a:rPr lang="en-US" sz="1150" b="1" dirty="0"/>
              <a:t>خاتمة</a:t>
            </a:r>
          </a:p>
          <a:p>
            <a:pPr algn="r" rtl="1"/>
            <a:r>
              <a:rPr lang="en-US" sz="1150" i="1" dirty="0"/>
              <a:t>هل لدى أي شخص أي شيء آخر ليضيفه؟</a:t>
            </a:r>
          </a:p>
          <a:p>
            <a:pPr algn="r" rtl="1"/>
            <a:r>
              <a:rPr lang="ar-SA" sz="1150" dirty="0"/>
              <a:t>مراجعة</a:t>
            </a:r>
            <a:r>
              <a:rPr lang="en-US" sz="1150" dirty="0"/>
              <a:t> اتفاقية التعلم</a:t>
            </a:r>
          </a:p>
          <a:p>
            <a:pPr algn="r" rtl="1"/>
            <a:r>
              <a:rPr lang="ar-SA" sz="1150" dirty="0"/>
              <a:t>ت</a:t>
            </a:r>
            <a:r>
              <a:rPr lang="en-US" sz="1150" dirty="0"/>
              <a:t>عل</a:t>
            </a:r>
            <a:r>
              <a:rPr lang="ar-SA" sz="1150" dirty="0"/>
              <a:t>ي</a:t>
            </a:r>
            <a:r>
              <a:rPr lang="en-US" sz="1150" dirty="0"/>
              <a:t>ق </a:t>
            </a:r>
            <a:r>
              <a:rPr lang="ar-SA" sz="1150" dirty="0"/>
              <a:t>ورقة </a:t>
            </a:r>
            <a:r>
              <a:rPr lang="en-US" sz="1150" dirty="0"/>
              <a:t>اللوح القلاب على الحائط</a:t>
            </a:r>
          </a:p>
        </p:txBody>
      </p:sp>
      <p:sp>
        <p:nvSpPr>
          <p:cNvPr id="5" name="Slide Image Placeholder 4">
            <a:extLst>
              <a:ext uri="{FF2B5EF4-FFF2-40B4-BE49-F238E27FC236}">
                <a16:creationId xmlns:a16="http://schemas.microsoft.com/office/drawing/2014/main" id="{2F00743E-B959-F617-FDD4-4E3CBA80EC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CF9D5FF1-4A7B-C056-B0BF-6F6F45799B6B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6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8350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8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dirty="0"/>
              <a:t>التكي</a:t>
            </a:r>
            <a:r>
              <a:rPr lang="ar-SA" b="1" dirty="0"/>
              <a:t>ي</a:t>
            </a:r>
            <a:r>
              <a:rPr lang="en-US" b="1" dirty="0"/>
              <a:t>ف</a:t>
            </a:r>
            <a:r>
              <a:rPr lang="ar-SA" b="1" dirty="0"/>
              <a:t> بحسب </a:t>
            </a:r>
            <a:r>
              <a:rPr lang="en-US" b="1" dirty="0"/>
              <a:t>السياق</a:t>
            </a:r>
          </a:p>
          <a:p>
            <a:pPr algn="r" rtl="1"/>
            <a:r>
              <a:rPr lang="ar-SA" dirty="0"/>
              <a:t>إ</a:t>
            </a:r>
            <a:r>
              <a:rPr lang="en-US" dirty="0"/>
              <a:t>دخ</a:t>
            </a:r>
            <a:r>
              <a:rPr lang="ar-SA" dirty="0"/>
              <a:t>ا</a:t>
            </a:r>
            <a:r>
              <a:rPr lang="en-US" dirty="0"/>
              <a:t>ل </a:t>
            </a:r>
            <a:r>
              <a:rPr lang="ar-SA" dirty="0"/>
              <a:t>أجندة </a:t>
            </a:r>
            <a:r>
              <a:rPr lang="en-US" dirty="0"/>
              <a:t>التدريب في هذه الشريحة</a:t>
            </a:r>
          </a:p>
          <a:p>
            <a:pPr marL="0" indent="0" algn="r" rtl="1">
              <a:buNone/>
            </a:pPr>
            <a:r>
              <a:rPr lang="en-US" dirty="0"/>
              <a:t>______________________________________________________________________________</a:t>
            </a:r>
          </a:p>
          <a:p>
            <a:pPr algn="r" rtl="1"/>
            <a:endParaRPr lang="en-US" dirty="0"/>
          </a:p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US" b="1" dirty="0"/>
          </a:p>
          <a:p>
            <a:pPr algn="r" rtl="1"/>
            <a:r>
              <a:rPr lang="en-US" dirty="0"/>
              <a:t>عرض الشريحة</a:t>
            </a:r>
          </a:p>
          <a:p>
            <a:pPr algn="r" rtl="1"/>
            <a:r>
              <a:rPr lang="en-US" dirty="0"/>
              <a:t>تأكد من فهم المشاركين</a:t>
            </a:r>
            <a:r>
              <a:rPr lang="ar-SA" dirty="0"/>
              <a:t>/ات</a:t>
            </a:r>
            <a:r>
              <a:rPr lang="en-US" dirty="0"/>
              <a:t> للبرنامج الكامل والتوقيت والمحتوى</a:t>
            </a:r>
          </a:p>
          <a:p>
            <a:pPr algn="r" rtl="1"/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83D98006-39FF-F286-5DDA-79B03AA76E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45A565DF-795E-C3A3-77AC-F0A556B81B33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7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10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</a:t>
            </a:r>
            <a:r>
              <a:rPr lang="en-US" b="1" dirty="0"/>
              <a:t>تحضير</a:t>
            </a:r>
          </a:p>
          <a:p>
            <a:pPr algn="r" rtl="1"/>
            <a:r>
              <a:rPr lang="en-US" dirty="0"/>
              <a:t>قم بإعداد </a:t>
            </a:r>
            <a:r>
              <a:rPr lang="ar-SA" dirty="0"/>
              <a:t>ال</a:t>
            </a:r>
            <a:r>
              <a:rPr lang="en-US" dirty="0"/>
              <a:t>لوح </a:t>
            </a:r>
            <a:r>
              <a:rPr lang="ar-SA" dirty="0"/>
              <a:t>ال</a:t>
            </a:r>
            <a:r>
              <a:rPr lang="en-US" dirty="0"/>
              <a:t>ورقي مع </a:t>
            </a:r>
            <a:r>
              <a:rPr lang="ar-SA" dirty="0"/>
              <a:t>إدراج </a:t>
            </a:r>
            <a:r>
              <a:rPr lang="en-US" dirty="0"/>
              <a:t>وحدات</a:t>
            </a:r>
            <a:r>
              <a:rPr lang="ar-SA" dirty="0"/>
              <a:t> المستوى الأول</a:t>
            </a:r>
            <a:r>
              <a:rPr lang="en-US" dirty="0"/>
              <a:t> عل</a:t>
            </a:r>
            <a:r>
              <a:rPr lang="ar-SA" dirty="0"/>
              <a:t>يه، وقم بوضعه</a:t>
            </a:r>
            <a:r>
              <a:rPr lang="en-US" dirty="0"/>
              <a:t> بعيدًا عن المشاركين</a:t>
            </a:r>
            <a:r>
              <a:rPr lang="ar-SA" dirty="0"/>
              <a:t>/ات</a:t>
            </a:r>
            <a:r>
              <a:rPr lang="en-US" dirty="0"/>
              <a:t> ، بحيث يمكنك أنت فقط رؤيته</a:t>
            </a:r>
            <a:r>
              <a:rPr lang="ar-SA" dirty="0"/>
              <a:t>.</a:t>
            </a:r>
            <a:endParaRPr lang="en-US" dirty="0"/>
          </a:p>
          <a:p>
            <a:pPr lvl="1" algn="r" rtl="1"/>
            <a:r>
              <a:rPr lang="en-US" dirty="0"/>
              <a:t>أسس حماية الطفل</a:t>
            </a:r>
          </a:p>
          <a:p>
            <a:pPr lvl="1" algn="r" rtl="1"/>
            <a:r>
              <a:rPr lang="en-US" dirty="0"/>
              <a:t>أسس إدارة الحالة</a:t>
            </a:r>
          </a:p>
          <a:p>
            <a:pPr lvl="1" algn="r" rtl="1"/>
            <a:r>
              <a:rPr lang="en-US" dirty="0"/>
              <a:t>التواصل مع الأطفال</a:t>
            </a:r>
          </a:p>
          <a:p>
            <a:pPr lvl="1" algn="r" rtl="1"/>
            <a:r>
              <a:rPr lang="en-US" dirty="0"/>
              <a:t>الصحة النفسية والدعم النفسي</a:t>
            </a:r>
            <a:r>
              <a:rPr lang="ar-SA" dirty="0"/>
              <a:t> الاجتماعي</a:t>
            </a:r>
            <a:endParaRPr lang="en-US" dirty="0"/>
          </a:p>
          <a:p>
            <a:pPr lvl="1" algn="r" rtl="1"/>
            <a:r>
              <a:rPr lang="ar-SA" dirty="0"/>
              <a:t>ال</a:t>
            </a:r>
            <a:r>
              <a:rPr lang="en-US" dirty="0"/>
              <a:t>دعم </a:t>
            </a:r>
            <a:r>
              <a:rPr lang="ar-SA" dirty="0"/>
              <a:t>ال</a:t>
            </a:r>
            <a:r>
              <a:rPr lang="en-US" dirty="0"/>
              <a:t>فوري</a:t>
            </a:r>
          </a:p>
          <a:p>
            <a:pPr lvl="1" algn="r" rtl="1"/>
            <a:r>
              <a:rPr lang="en-US" dirty="0"/>
              <a:t>الت</a:t>
            </a:r>
            <a:r>
              <a:rPr lang="ar-SA" dirty="0"/>
              <a:t>حديد</a:t>
            </a:r>
            <a:r>
              <a:rPr lang="en-US" dirty="0"/>
              <a:t> والتسجيل</a:t>
            </a:r>
          </a:p>
          <a:p>
            <a:pPr lvl="1" algn="r" rtl="1"/>
            <a:r>
              <a:rPr lang="ar-SA" dirty="0"/>
              <a:t>التقييم</a:t>
            </a:r>
            <a:endParaRPr lang="en-US" dirty="0"/>
          </a:p>
          <a:p>
            <a:pPr lvl="1" algn="r" rtl="1"/>
            <a:r>
              <a:rPr lang="en-US" dirty="0"/>
              <a:t>خط</a:t>
            </a:r>
            <a:r>
              <a:rPr lang="ar-SA" dirty="0"/>
              <a:t>ة</a:t>
            </a:r>
            <a:r>
              <a:rPr lang="en-US" dirty="0"/>
              <a:t> الحالة</a:t>
            </a:r>
          </a:p>
          <a:p>
            <a:pPr lvl="1" algn="r" rtl="1"/>
            <a:r>
              <a:rPr lang="ar-SA" dirty="0"/>
              <a:t>التنفيذ</a:t>
            </a:r>
            <a:endParaRPr lang="en-US" dirty="0"/>
          </a:p>
          <a:p>
            <a:pPr lvl="1" algn="r" rtl="1"/>
            <a:r>
              <a:rPr lang="en-US" dirty="0"/>
              <a:t>المتابعة والمراجعة</a:t>
            </a:r>
          </a:p>
          <a:p>
            <a:pPr lvl="1" algn="r" rtl="1"/>
            <a:r>
              <a:rPr lang="en-US" dirty="0"/>
              <a:t>إغلاق ا</a:t>
            </a:r>
            <a:r>
              <a:rPr lang="ar-SA" dirty="0"/>
              <a:t>لحال</a:t>
            </a:r>
            <a:r>
              <a:rPr lang="en-US" dirty="0"/>
              <a:t>ة</a:t>
            </a:r>
          </a:p>
          <a:p>
            <a:pPr algn="r" rtl="1"/>
            <a:r>
              <a:rPr lang="en-US" dirty="0"/>
              <a:t>جهز</a:t>
            </a:r>
            <a:r>
              <a:rPr lang="ar-SA" dirty="0"/>
              <a:t> ورقة</a:t>
            </a:r>
            <a:r>
              <a:rPr lang="en-US" dirty="0"/>
              <a:t> لوح</a:t>
            </a:r>
            <a:r>
              <a:rPr lang="ar-SA" dirty="0"/>
              <a:t> </a:t>
            </a:r>
            <a:r>
              <a:rPr lang="en-US" dirty="0"/>
              <a:t>قلاب مكتوبًا عليه</a:t>
            </a:r>
            <a:r>
              <a:rPr lang="ar-SA" dirty="0"/>
              <a:t>ا</a:t>
            </a:r>
            <a:r>
              <a:rPr lang="en-US" dirty="0"/>
              <a:t> "مفيد" و</a:t>
            </a:r>
            <a:r>
              <a:rPr lang="ar-SA" dirty="0"/>
              <a:t>أخرى مكتوب عليها</a:t>
            </a:r>
            <a:r>
              <a:rPr lang="en-US" dirty="0"/>
              <a:t> "أقل فائدة" و</a:t>
            </a:r>
            <a:r>
              <a:rPr lang="ar-SA" dirty="0"/>
              <a:t>قم بتعليقهم </a:t>
            </a:r>
            <a:r>
              <a:rPr lang="en-US" dirty="0"/>
              <a:t>على الحائط</a:t>
            </a:r>
            <a:r>
              <a:rPr lang="ar-SA" dirty="0"/>
              <a:t>.</a:t>
            </a:r>
            <a:endParaRPr lang="en-US" dirty="0"/>
          </a:p>
          <a:p>
            <a:pPr marL="0" indent="0" algn="r" rtl="1">
              <a:buNone/>
            </a:pPr>
            <a:r>
              <a:rPr lang="en-US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US" b="1" dirty="0"/>
          </a:p>
          <a:p>
            <a:pPr marL="0" indent="0" algn="r" rtl="1">
              <a:buNone/>
            </a:pPr>
            <a:r>
              <a:rPr lang="en-US" b="1" dirty="0"/>
              <a:t>اختبار قصير </a:t>
            </a:r>
            <a:r>
              <a:rPr lang="ar-SA" b="1" dirty="0"/>
              <a:t>(١٠</a:t>
            </a:r>
            <a:r>
              <a:rPr lang="en-US" b="1" dirty="0"/>
              <a:t>دقائق</a:t>
            </a:r>
            <a:r>
              <a:rPr lang="ar-SA" b="1" dirty="0"/>
              <a:t>)</a:t>
            </a:r>
            <a:endParaRPr lang="en-US" b="1" dirty="0"/>
          </a:p>
          <a:p>
            <a:pPr algn="r" rtl="1"/>
            <a:r>
              <a:rPr lang="en-US" i="1" dirty="0"/>
              <a:t>سن</a:t>
            </a:r>
            <a:r>
              <a:rPr lang="ar-SA" i="1" dirty="0"/>
              <a:t>م</a:t>
            </a:r>
            <a:r>
              <a:rPr lang="en-US" i="1" dirty="0"/>
              <a:t>ضي الآن بعض الوقت في التفكير في تدريب المستوى </a:t>
            </a:r>
            <a:r>
              <a:rPr lang="ar-SA" i="1" dirty="0"/>
              <a:t>الأول</a:t>
            </a:r>
            <a:r>
              <a:rPr lang="en-US" i="1" dirty="0"/>
              <a:t> وكي</a:t>
            </a:r>
            <a:r>
              <a:rPr lang="ar-SA" i="1" dirty="0"/>
              <a:t>ف أعدكم </a:t>
            </a:r>
            <a:r>
              <a:rPr lang="en-US" i="1" dirty="0"/>
              <a:t>لعملك</a:t>
            </a:r>
            <a:r>
              <a:rPr lang="ar-SA" i="1" dirty="0"/>
              <a:t>م هذا</a:t>
            </a:r>
            <a:r>
              <a:rPr lang="en-US" i="1" dirty="0"/>
              <a:t> كأخصائيي الحالة.</a:t>
            </a:r>
          </a:p>
          <a:p>
            <a:pPr algn="r" rtl="1"/>
            <a:r>
              <a:rPr lang="en-US" i="1" dirty="0"/>
              <a:t>أولاً</a:t>
            </a:r>
            <a:r>
              <a:rPr lang="ar-SA" i="1" dirty="0"/>
              <a:t>، </a:t>
            </a:r>
            <a:r>
              <a:rPr lang="en-US" i="1" dirty="0"/>
              <a:t>دع</a:t>
            </a:r>
            <a:r>
              <a:rPr lang="ar-SA" i="1" dirty="0"/>
              <a:t>و</a:t>
            </a:r>
            <a:r>
              <a:rPr lang="en-US" i="1" dirty="0"/>
              <a:t>نا نذكر أنفسنا بما تم تغطيته في تدريب المستوى الأول.</a:t>
            </a:r>
          </a:p>
          <a:p>
            <a:pPr algn="r" rtl="1"/>
            <a:r>
              <a:rPr lang="en-US" dirty="0"/>
              <a:t>اطلب من المشاركين ذكر أسماء وحدات المستوى </a:t>
            </a:r>
            <a:r>
              <a:rPr lang="ar-SA" dirty="0"/>
              <a:t>الأول</a:t>
            </a:r>
            <a:endParaRPr lang="en-US" dirty="0"/>
          </a:p>
          <a:p>
            <a:pPr algn="r" rtl="1"/>
            <a:r>
              <a:rPr lang="en-US" dirty="0"/>
              <a:t>ضع علامة على الوحدات على اللوح القلاب المُجهز</a:t>
            </a:r>
          </a:p>
          <a:p>
            <a:pPr algn="r" rtl="1"/>
            <a:r>
              <a:rPr lang="en-US" dirty="0"/>
              <a:t>عند الانتهاء ، قم ب</a:t>
            </a:r>
            <a:r>
              <a:rPr lang="ar-SA" dirty="0"/>
              <a:t>وضع</a:t>
            </a:r>
            <a:r>
              <a:rPr lang="en-US" dirty="0"/>
              <a:t> اللوح القلاب </a:t>
            </a:r>
            <a:r>
              <a:rPr lang="ar-SA" dirty="0"/>
              <a:t>على </a:t>
            </a:r>
            <a:r>
              <a:rPr lang="en-US" dirty="0"/>
              <a:t>الحائط / اللوح</a:t>
            </a:r>
            <a:endParaRPr lang="ar-SA" dirty="0"/>
          </a:p>
          <a:p>
            <a:pPr algn="r" rtl="1"/>
            <a:endParaRPr lang="en-US" b="1" dirty="0"/>
          </a:p>
          <a:p>
            <a:pPr marL="0" indent="0" algn="r" rtl="1">
              <a:buNone/>
            </a:pPr>
            <a:r>
              <a:rPr lang="ar-SA" b="1" dirty="0"/>
              <a:t>يتبع</a:t>
            </a:r>
            <a:r>
              <a:rPr lang="en-US" b="1" dirty="0">
                <a:sym typeface="Wingdings" panose="05000000000000000000" pitchFamily="2" charset="2"/>
              </a:rPr>
              <a:t></a:t>
            </a:r>
            <a:endParaRPr lang="en-US" b="1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E9015CC5-FE56-DC1C-2324-1423920FAB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F09D7EC1-F8FB-F635-56F8-21F3B6EB2E9B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8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10:notes"/>
          <p:cNvSpPr txBox="1">
            <a:spLocks noGrp="1"/>
          </p:cNvSpPr>
          <p:nvPr>
            <p:ph type="body" idx="1"/>
          </p:nvPr>
        </p:nvSpPr>
        <p:spPr>
          <a:xfrm>
            <a:off x="477838" y="460375"/>
            <a:ext cx="6143625" cy="9211334"/>
          </a:xfrm>
        </p:spPr>
        <p:txBody>
          <a:bodyPr/>
          <a:lstStyle/>
          <a:p>
            <a:pPr marL="0" indent="0" algn="r" rtl="1">
              <a:buNone/>
            </a:pPr>
            <a:r>
              <a:rPr lang="en-US" b="1" dirty="0"/>
              <a:t>مقدمة</a:t>
            </a:r>
            <a:endParaRPr lang="en-US" dirty="0"/>
          </a:p>
          <a:p>
            <a:pPr algn="r" rtl="1"/>
            <a:r>
              <a:rPr lang="ar-SA" dirty="0"/>
              <a:t>قم بت</a:t>
            </a:r>
            <a:r>
              <a:rPr lang="en-US" dirty="0"/>
              <a:t>وز</a:t>
            </a:r>
            <a:r>
              <a:rPr lang="ar-SA" dirty="0"/>
              <a:t>ي</a:t>
            </a:r>
            <a:r>
              <a:rPr lang="en-US" dirty="0"/>
              <a:t>ع الملاحظات اللاصقة</a:t>
            </a:r>
          </a:p>
          <a:p>
            <a:pPr algn="r" rtl="1"/>
            <a:r>
              <a:rPr lang="en-US" dirty="0"/>
              <a:t>قسّم المشاركين إلى أزواج</a:t>
            </a:r>
          </a:p>
          <a:p>
            <a:pPr algn="r" rtl="1"/>
            <a:r>
              <a:rPr lang="en-US" i="1" dirty="0"/>
              <a:t>هذا النشاط مخصص لك</a:t>
            </a:r>
            <a:r>
              <a:rPr lang="ar-SA" i="1" dirty="0"/>
              <a:t>م</a:t>
            </a:r>
            <a:r>
              <a:rPr lang="en-US" i="1" dirty="0"/>
              <a:t> للت</a:t>
            </a:r>
            <a:r>
              <a:rPr lang="ar-SA" i="1" dirty="0"/>
              <a:t>أمل</a:t>
            </a:r>
            <a:r>
              <a:rPr lang="en-US" i="1" dirty="0"/>
              <a:t> في تجربتك</a:t>
            </a:r>
            <a:r>
              <a:rPr lang="ar-SA" i="1" dirty="0"/>
              <a:t>م</a:t>
            </a:r>
            <a:r>
              <a:rPr lang="en-US" i="1" dirty="0"/>
              <a:t> في تدريب المستوى </a:t>
            </a:r>
            <a:r>
              <a:rPr lang="ar-SA" i="1" dirty="0"/>
              <a:t>الأول</a:t>
            </a:r>
            <a:r>
              <a:rPr lang="en-US" i="1" dirty="0"/>
              <a:t> الأساسي لإدارة الحالة ومدى استعدادك</a:t>
            </a:r>
            <a:r>
              <a:rPr lang="ar-SA" i="1" dirty="0"/>
              <a:t>م</a:t>
            </a:r>
            <a:r>
              <a:rPr lang="en-US" i="1" dirty="0"/>
              <a:t> للعمل اليومي.</a:t>
            </a:r>
          </a:p>
          <a:p>
            <a:pPr algn="r" rtl="1"/>
            <a:r>
              <a:rPr lang="en-US" i="1" dirty="0"/>
              <a:t>مع</a:t>
            </a:r>
            <a:r>
              <a:rPr lang="ar-SA" i="1" dirty="0"/>
              <a:t> زميلك </a:t>
            </a:r>
            <a:r>
              <a:rPr lang="en-US" i="1" dirty="0"/>
              <a:t>:</a:t>
            </a:r>
          </a:p>
          <a:p>
            <a:pPr lvl="1" algn="r" rtl="1"/>
            <a:r>
              <a:rPr lang="ar-SA" i="1" dirty="0"/>
              <a:t>على</a:t>
            </a:r>
            <a:r>
              <a:rPr lang="en-US" i="1" dirty="0"/>
              <a:t> الملاحظات اللاصقة</a:t>
            </a:r>
            <a:r>
              <a:rPr lang="ar-SA" i="1" dirty="0"/>
              <a:t>، </a:t>
            </a:r>
            <a:r>
              <a:rPr lang="en-US" i="1" dirty="0"/>
              <a:t>اكتب الموضوعات أو التدريبات من المستوى</a:t>
            </a:r>
            <a:r>
              <a:rPr lang="ar-SA" i="1" dirty="0"/>
              <a:t> الأول </a:t>
            </a:r>
            <a:r>
              <a:rPr lang="en-US" i="1" dirty="0"/>
              <a:t>التي وجدتها مفيدة واستخدمتها في الأشهر القليلة الماضية أثناء ت</a:t>
            </a:r>
            <a:r>
              <a:rPr lang="ar-SA" i="1" dirty="0"/>
              <a:t>قديم</a:t>
            </a:r>
            <a:r>
              <a:rPr lang="en-US" i="1" dirty="0"/>
              <a:t> إدارة الحالة</a:t>
            </a:r>
          </a:p>
          <a:p>
            <a:pPr lvl="1" algn="r" rtl="1"/>
            <a:r>
              <a:rPr lang="ar-SA" i="1" dirty="0"/>
              <a:t>قم بو</a:t>
            </a:r>
            <a:r>
              <a:rPr lang="en-US" i="1" dirty="0"/>
              <a:t>ضع هذه الملاحظات اللاصقة على </a:t>
            </a:r>
            <a:r>
              <a:rPr lang="ar-SA" i="1" dirty="0"/>
              <a:t>ورقة </a:t>
            </a:r>
            <a:r>
              <a:rPr lang="en-US" i="1" dirty="0"/>
              <a:t>اللوح القلاب "مفيد"</a:t>
            </a:r>
          </a:p>
          <a:p>
            <a:pPr lvl="1" algn="r" rtl="1"/>
            <a:r>
              <a:rPr lang="ar-SA" i="1" dirty="0"/>
              <a:t>على</a:t>
            </a:r>
            <a:r>
              <a:rPr lang="en-US" i="1" dirty="0"/>
              <a:t> الملاحظات اللاصقة</a:t>
            </a:r>
            <a:r>
              <a:rPr lang="ar-SA" i="1" dirty="0"/>
              <a:t>، </a:t>
            </a:r>
            <a:r>
              <a:rPr lang="en-US" i="1" dirty="0"/>
              <a:t>اكتب الموضوعات التي كانت أقل فائدة أو التي لم تستخدمها على الإطلاق في الأشهر القليلة الماضية</a:t>
            </a:r>
          </a:p>
          <a:p>
            <a:pPr lvl="1" algn="r" rtl="1"/>
            <a:r>
              <a:rPr lang="en-US" i="1" dirty="0"/>
              <a:t>ضع هذه الملاحظات اللاصقة على </a:t>
            </a:r>
            <a:r>
              <a:rPr lang="ar-SA" i="1" dirty="0"/>
              <a:t>ورقة</a:t>
            </a:r>
            <a:r>
              <a:rPr lang="en-US" i="1" dirty="0"/>
              <a:t> اللوح القلاب "أقل فائدة"</a:t>
            </a:r>
          </a:p>
          <a:p>
            <a:pPr lvl="1" algn="r" rtl="1"/>
            <a:r>
              <a:rPr lang="en-US" i="1" dirty="0"/>
              <a:t>هناك مساحة في</a:t>
            </a:r>
            <a:r>
              <a:rPr lang="ar-SA" i="1" dirty="0"/>
              <a:t> </a:t>
            </a:r>
            <a:r>
              <a:rPr lang="ar-SA" b="1" i="1" dirty="0"/>
              <a:t>ال</a:t>
            </a:r>
            <a:r>
              <a:rPr lang="en-US" b="1" i="1" dirty="0"/>
              <a:t>صفحة</a:t>
            </a:r>
            <a:r>
              <a:rPr lang="ar-SA" b="1" i="1" dirty="0"/>
              <a:t> ٥ من</a:t>
            </a:r>
            <a:r>
              <a:rPr lang="en-US" b="1" i="1" dirty="0"/>
              <a:t> </a:t>
            </a:r>
            <a:r>
              <a:rPr lang="ar-SA" b="1" i="1" dirty="0"/>
              <a:t>دليل العمل</a:t>
            </a:r>
            <a:r>
              <a:rPr lang="en-US" b="1" i="1" dirty="0"/>
              <a:t>: </a:t>
            </a:r>
            <a:r>
              <a:rPr lang="ar-SA" b="1" i="1" dirty="0"/>
              <a:t>التأمل بخصوص تدريب المستوى الأول </a:t>
            </a:r>
            <a:r>
              <a:rPr lang="en-US" i="1" dirty="0"/>
              <a:t>لتسجيل الملاحظات إذا أردت</a:t>
            </a:r>
          </a:p>
          <a:p>
            <a:pPr marL="0" indent="0" algn="r" rtl="1">
              <a:buNone/>
            </a:pPr>
            <a:endParaRPr lang="en-US" b="1" dirty="0"/>
          </a:p>
          <a:p>
            <a:pPr marL="0" indent="0" algn="r" rtl="1">
              <a:buNone/>
            </a:pPr>
            <a:r>
              <a:rPr lang="en-US" b="1" dirty="0"/>
              <a:t>عمل ال</a:t>
            </a:r>
            <a:r>
              <a:rPr lang="ar-SA" b="1" dirty="0"/>
              <a:t>أزواج</a:t>
            </a:r>
            <a:r>
              <a:rPr lang="en-US" b="1" dirty="0"/>
              <a:t> </a:t>
            </a:r>
            <a:r>
              <a:rPr lang="ar-SA" b="1" dirty="0"/>
              <a:t>(١٠ دقائق)</a:t>
            </a:r>
            <a:endParaRPr lang="en-US" dirty="0"/>
          </a:p>
          <a:p>
            <a:pPr algn="r" rtl="1"/>
            <a:r>
              <a:rPr lang="en-US" dirty="0"/>
              <a:t>امنح المشاركين </a:t>
            </a:r>
            <a:r>
              <a:rPr lang="ar-SA" dirty="0"/>
              <a:t>١٠</a:t>
            </a:r>
            <a:r>
              <a:rPr lang="en-US" dirty="0"/>
              <a:t> دقائق لإكمال</a:t>
            </a:r>
            <a:r>
              <a:rPr lang="ar-SA" dirty="0"/>
              <a:t> النشاط</a:t>
            </a:r>
            <a:endParaRPr lang="en-US" dirty="0"/>
          </a:p>
          <a:p>
            <a:pPr algn="r" rtl="1"/>
            <a:endParaRPr lang="en-US" dirty="0"/>
          </a:p>
          <a:p>
            <a:pPr marL="0" lvl="0" indent="0" algn="r" rtl="1">
              <a:buNone/>
            </a:pPr>
            <a:r>
              <a:rPr lang="en-US" b="1" dirty="0"/>
              <a:t>مناقشة عامة </a:t>
            </a:r>
            <a:r>
              <a:rPr lang="ar-SA" b="1" dirty="0"/>
              <a:t>(٢٠</a:t>
            </a:r>
            <a:r>
              <a:rPr lang="en-US" b="1" dirty="0"/>
              <a:t> دقيقة</a:t>
            </a:r>
            <a:r>
              <a:rPr lang="ar-SA" b="1" dirty="0"/>
              <a:t>)</a:t>
            </a:r>
            <a:endParaRPr lang="en-US" b="1" dirty="0"/>
          </a:p>
          <a:p>
            <a:pPr algn="r" rtl="1"/>
            <a:r>
              <a:rPr lang="ar-SA" dirty="0"/>
              <a:t>ت</a:t>
            </a:r>
            <a:r>
              <a:rPr lang="en-US" dirty="0"/>
              <a:t>قد</a:t>
            </a:r>
            <a:r>
              <a:rPr lang="ar-SA" dirty="0"/>
              <a:t>ي</a:t>
            </a:r>
            <a:r>
              <a:rPr lang="en-US" dirty="0"/>
              <a:t>م الملاحظات اللاصقة على اللوح الورقي الموجود</a:t>
            </a:r>
            <a:r>
              <a:rPr lang="ar-SA" dirty="0"/>
              <a:t>ة</a:t>
            </a:r>
            <a:r>
              <a:rPr lang="en-US" dirty="0"/>
              <a:t> على الشريحة</a:t>
            </a:r>
          </a:p>
          <a:p>
            <a:pPr algn="r" rtl="1"/>
            <a:r>
              <a:rPr lang="ar-SA" dirty="0"/>
              <a:t>قم بت</a:t>
            </a:r>
            <a:r>
              <a:rPr lang="en-US" dirty="0"/>
              <a:t>حد</a:t>
            </a:r>
            <a:r>
              <a:rPr lang="ar-SA" dirty="0"/>
              <a:t>ي</a:t>
            </a:r>
            <a:r>
              <a:rPr lang="en-US" dirty="0"/>
              <a:t>د أي اتجاهات أو عناصر </a:t>
            </a:r>
            <a:r>
              <a:rPr lang="ar-SA" dirty="0"/>
              <a:t>راجعة</a:t>
            </a:r>
            <a:endParaRPr lang="en-US" dirty="0"/>
          </a:p>
          <a:p>
            <a:pPr algn="r" rtl="1"/>
            <a:r>
              <a:rPr lang="en-US" dirty="0"/>
              <a:t>امنح المشاركين وقتًا لمناقشة الأفكار وتبادلها</a:t>
            </a:r>
          </a:p>
        </p:txBody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F09D7EC1-F8FB-F635-56F8-21F3B6EB2E9B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9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9485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A12B24-9FE7-5C5C-12DE-5D48E8A70D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E7DD04-84BE-055C-D51F-9504E5B384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82F3E3-9550-B9BC-1489-AA126E695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0E8-8BD5-49DD-A2DF-B3A158BAF615}" type="datetimeFigureOut">
              <a:rPr lang="en-BE" smtClean="0"/>
              <a:t>17/04/2023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3782EF-B9F9-0858-B58F-269849A55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CD9FFC-A866-F6F3-96C6-7EB7D4384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2F17E-2A57-4CC8-BAE5-CA133157AA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978870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F41EE-62DB-B5EF-C451-A64002CE0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20B0B7-F070-92DE-A4C8-B50D993A69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59694B-EEF2-5EFC-16B1-969C7F321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0E8-8BD5-49DD-A2DF-B3A158BAF615}" type="datetimeFigureOut">
              <a:rPr lang="en-BE" smtClean="0"/>
              <a:t>17/04/2023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1E53D-F09B-1D46-B60D-505BF7CC4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761913-636A-4624-4ACD-99884E37E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2F17E-2A57-4CC8-BAE5-CA133157AA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518501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6F096C-04AA-FCD5-D989-686C45D0FF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5464AD-A28B-C3E2-5CA5-E5ACF30B9A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68011B-A934-2187-CC29-CEED062BE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0E8-8BD5-49DD-A2DF-B3A158BAF615}" type="datetimeFigureOut">
              <a:rPr lang="en-BE" smtClean="0"/>
              <a:t>17/04/2023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76362-314D-2CF8-E6F8-B9FAC91BC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F2F3F5-60B8-588C-CC60-147987E48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2F17E-2A57-4CC8-BAE5-CA133157AA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9186561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bg>
      <p:bgPr>
        <a:solidFill>
          <a:schemeClr val="accent5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9"/>
          <p:cNvSpPr txBox="1">
            <a:spLocks noGrp="1"/>
          </p:cNvSpPr>
          <p:nvPr>
            <p:ph type="title"/>
          </p:nvPr>
        </p:nvSpPr>
        <p:spPr>
          <a:xfrm>
            <a:off x="796385" y="3099692"/>
            <a:ext cx="1029202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Garamond"/>
              <a:buNone/>
              <a:defRPr sz="5400" b="1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57509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Custom Layout">
  <p:cSld name="2_Custom Layout">
    <p:bg>
      <p:bgPr>
        <a:solidFill>
          <a:schemeClr val="accent5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8"/>
          <p:cNvSpPr/>
          <p:nvPr/>
        </p:nvSpPr>
        <p:spPr>
          <a:xfrm rot="1782986">
            <a:off x="657418" y="1353464"/>
            <a:ext cx="4749573" cy="4094457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28"/>
          <p:cNvSpPr txBox="1">
            <a:spLocks noGrp="1"/>
          </p:cNvSpPr>
          <p:nvPr>
            <p:ph type="title"/>
          </p:nvPr>
        </p:nvSpPr>
        <p:spPr>
          <a:xfrm>
            <a:off x="1243425" y="3099692"/>
            <a:ext cx="4015311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Garamond"/>
              <a:buNone/>
              <a:defRPr sz="4800" b="1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923977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0"/>
          <p:cNvSpPr/>
          <p:nvPr/>
        </p:nvSpPr>
        <p:spPr>
          <a:xfrm>
            <a:off x="0" y="-1"/>
            <a:ext cx="12192000" cy="985520"/>
          </a:xfrm>
          <a:prstGeom prst="rect">
            <a:avLst/>
          </a:prstGeom>
          <a:solidFill>
            <a:srgbClr val="DEF3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30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9A2A1"/>
              </a:buClr>
              <a:buSzPts val="3200"/>
              <a:buFont typeface="Arial"/>
              <a:buNone/>
              <a:defRPr sz="3200" b="1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08469B-DFB9-11F3-B821-BDA3CF64D3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17" y="6230028"/>
            <a:ext cx="349714" cy="40260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0302ADF-3C9D-2BDC-7DAF-E65CF29518E8}"/>
              </a:ext>
            </a:extLst>
          </p:cNvPr>
          <p:cNvSpPr/>
          <p:nvPr userDrawn="1"/>
        </p:nvSpPr>
        <p:spPr>
          <a:xfrm>
            <a:off x="766810" y="6277443"/>
            <a:ext cx="96594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Level 2 Module 1: </a:t>
            </a:r>
            <a:r>
              <a:rPr lang="en-US" sz="1400" b="1" i="0" u="none" strike="noStrike" cap="none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Essential Competencies for Child Protection Case Management</a:t>
            </a:r>
          </a:p>
        </p:txBody>
      </p:sp>
    </p:spTree>
    <p:extLst>
      <p:ext uri="{BB962C8B-B14F-4D97-AF65-F5344CB8AC3E}">
        <p14:creationId xmlns:p14="http://schemas.microsoft.com/office/powerpoint/2010/main" val="1519268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A6FA9-9069-12A7-1B4D-65FFEEF6B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6683AD-C166-C4ED-19DE-827F8364A6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E8D118-4DB0-F96D-8692-FB32AE850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0E8-8BD5-49DD-A2DF-B3A158BAF615}" type="datetimeFigureOut">
              <a:rPr lang="en-BE" smtClean="0"/>
              <a:t>17/04/2023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7B0C49-FB34-DA3D-9442-6F08383DD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8EEAC4-B1BA-6DCE-BD8F-3B0C17989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2F17E-2A57-4CC8-BAE5-CA133157AA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425019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AA160-0E7A-DC85-8C0A-79A519D08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792F24-7F07-CAD8-6472-B6847C434B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9B9E6-06D6-F6A5-7BAE-A964E05F2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0E8-8BD5-49DD-A2DF-B3A158BAF615}" type="datetimeFigureOut">
              <a:rPr lang="en-BE" smtClean="0"/>
              <a:t>17/04/2023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157AD-75AC-D9F7-52D6-FF399F36B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8452A9-E1CF-69F7-1324-33DB80C08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2F17E-2A57-4CC8-BAE5-CA133157AA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723127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02AC6-D99B-53E5-1E71-DC53454A4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4DDCF3-87BA-02A7-1C74-A2EB556D9C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B26506-4BD4-B6EA-B232-D19F6D7708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1418D7-7B4E-D2F4-2A81-A46C209F9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0E8-8BD5-49DD-A2DF-B3A158BAF615}" type="datetimeFigureOut">
              <a:rPr lang="en-BE" smtClean="0"/>
              <a:t>17/04/2023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54F8C6-20E1-3506-C2FD-46ACDD0A1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2BF42F-37CA-BCB1-D6DC-2AECEF519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2F17E-2A57-4CC8-BAE5-CA133157AA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461928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D6EC02-D297-DCB1-ADF5-DEF069C10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80C68A-02DA-0C70-93EC-C7BD18C5D9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E12466-BD93-6CF9-3624-4B296FD83F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F1C9A2-36C2-742B-3333-34DB413289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DB5CE7-A52E-4DBE-CC41-890D3448F7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7CC2E3-970F-95D8-9417-189CADE63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0E8-8BD5-49DD-A2DF-B3A158BAF615}" type="datetimeFigureOut">
              <a:rPr lang="en-BE" smtClean="0"/>
              <a:t>17/04/2023</a:t>
            </a:fld>
            <a:endParaRPr lang="en-B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ABFBC0-EE8F-D31C-0004-23AA76381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F30121-8412-82BD-0321-8E47216C7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2F17E-2A57-4CC8-BAE5-CA133157AA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647594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29B078-F263-038B-E9EC-FE50F9B96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323A2E-C174-4740-D6EF-C7B88BE27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0E8-8BD5-49DD-A2DF-B3A158BAF615}" type="datetimeFigureOut">
              <a:rPr lang="en-BE" smtClean="0"/>
              <a:t>17/04/2023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EDD6EA-E29D-3355-ABBE-28E955CFD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F17BC9-8EF9-0031-111A-545A0AF64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2F17E-2A57-4CC8-BAE5-CA133157AA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174784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5AE327-D94E-2BDE-1311-73865E16F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0E8-8BD5-49DD-A2DF-B3A158BAF615}" type="datetimeFigureOut">
              <a:rPr lang="en-BE" smtClean="0"/>
              <a:t>17/04/2023</a:t>
            </a:fld>
            <a:endParaRPr lang="en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227449-877A-7451-65EC-64BC2A0C0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5864A2-A2B5-86B1-D09E-DC2BB64F9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2F17E-2A57-4CC8-BAE5-CA133157AA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938376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A255B-ADEC-D813-3EA4-A6DCDE987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842AD-4F93-898B-C4CF-8A356FD7FB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29CC9A-3CF1-E9CA-9812-58A05B1E4F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63BA2A-8DAB-B79B-E691-9718BFD4A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0E8-8BD5-49DD-A2DF-B3A158BAF615}" type="datetimeFigureOut">
              <a:rPr lang="en-BE" smtClean="0"/>
              <a:t>17/04/2023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E440C0-A231-1346-A301-0E885DA26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E417AB-FEBB-66AC-0D86-E8528BFD3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2F17E-2A57-4CC8-BAE5-CA133157AA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880172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B56732-616A-F963-89BA-6F92D09B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BDA14D6-DF12-35AE-0B56-A1CD5EA70A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F87EDA-4827-27CF-6FA2-3879E129BD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15B2A5-07F6-F550-5EF6-8666AD592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C0E8-8BD5-49DD-A2DF-B3A158BAF615}" type="datetimeFigureOut">
              <a:rPr lang="en-BE" smtClean="0"/>
              <a:t>17/04/2023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B1847D-93F1-440D-B2AA-6F01A6A60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FFC5BF-0359-B366-3DC7-3735165B2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2F17E-2A57-4CC8-BAE5-CA133157AA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103384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4156EB-54E2-0B0A-FFAB-E645628A2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C22220-753B-36DA-DCD2-B9BD3F3555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D30796-2335-B7AB-C708-AD146C4A92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56C0E8-8BD5-49DD-A2DF-B3A158BAF615}" type="datetimeFigureOut">
              <a:rPr lang="en-BE" smtClean="0"/>
              <a:t>17/04/2023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A0776E-C267-7AB8-E07D-67931CF25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E0DF11-B4D3-D52D-FF01-16A10936EF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2F17E-2A57-4CC8-BAE5-CA133157AA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369224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8.sv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F6CE0DD3-B152-EF49-0B87-EA91D9ADDADA}"/>
              </a:ext>
            </a:extLst>
          </p:cNvPr>
          <p:cNvSpPr txBox="1"/>
          <p:nvPr/>
        </p:nvSpPr>
        <p:spPr>
          <a:xfrm>
            <a:off x="887476" y="1546964"/>
            <a:ext cx="55804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CA" sz="4800" b="1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الكفاءات الأساسية لإدارة </a:t>
            </a:r>
            <a:r>
              <a:rPr lang="ar-SA" sz="4800" b="1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CA" sz="4800" b="1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حالة </a:t>
            </a:r>
            <a:r>
              <a:rPr lang="ar-SA" sz="4800" b="1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</a:t>
            </a:r>
            <a:r>
              <a:rPr lang="en-CA" sz="4800" b="1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حماية الطفل</a:t>
            </a:r>
          </a:p>
          <a:p>
            <a:pPr algn="r" rtl="1"/>
            <a:endParaRPr lang="en-CA" sz="2400" b="1" spc="300" dirty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en-CA" sz="2400" b="1" spc="3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المستوى </a:t>
            </a:r>
            <a:r>
              <a:rPr lang="ar-SA" sz="2400" b="1" spc="3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الثاني</a:t>
            </a:r>
            <a:r>
              <a:rPr lang="en-CA" sz="2400" b="1" spc="3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الوحدة </a:t>
            </a:r>
            <a:r>
              <a:rPr lang="ar-SA" sz="2400" b="1" spc="3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الأولى</a:t>
            </a:r>
            <a:endParaRPr lang="en-CA" sz="2400" b="1" spc="300" dirty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Picture 12" descr="Logo  Description automatically generated">
            <a:extLst>
              <a:ext uri="{FF2B5EF4-FFF2-40B4-BE49-F238E27FC236}">
                <a16:creationId xmlns:a16="http://schemas.microsoft.com/office/drawing/2014/main" id="{4782CCA3-79D2-A99D-66CB-6A89398526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079" y="5213247"/>
            <a:ext cx="2405008" cy="923462"/>
          </a:xfrm>
          <a:prstGeom prst="rect">
            <a:avLst/>
          </a:prstGeom>
        </p:spPr>
      </p:pic>
      <p:pic>
        <p:nvPicPr>
          <p:cNvPr id="14" name="Picture 13" descr="Text  Description automatically generated">
            <a:extLst>
              <a:ext uri="{FF2B5EF4-FFF2-40B4-BE49-F238E27FC236}">
                <a16:creationId xmlns:a16="http://schemas.microsoft.com/office/drawing/2014/main" id="{0D464BAA-D072-E659-3EC5-F82DAEE8E4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92" y="5314888"/>
            <a:ext cx="2405009" cy="685884"/>
          </a:xfrm>
          <a:prstGeom prst="rect">
            <a:avLst/>
          </a:prstGeom>
        </p:spPr>
      </p:pic>
      <p:sp>
        <p:nvSpPr>
          <p:cNvPr id="15" name="Hexagon 14">
            <a:extLst>
              <a:ext uri="{FF2B5EF4-FFF2-40B4-BE49-F238E27FC236}">
                <a16:creationId xmlns:a16="http://schemas.microsoft.com/office/drawing/2014/main" id="{38755212-6F0A-4037-AD22-C26F6779D166}"/>
              </a:ext>
            </a:extLst>
          </p:cNvPr>
          <p:cNvSpPr/>
          <p:nvPr/>
        </p:nvSpPr>
        <p:spPr>
          <a:xfrm rot="1782986">
            <a:off x="6629402" y="1583539"/>
            <a:ext cx="4510404" cy="388826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/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BD0E9B9F-1041-463F-91D9-D48CB1262F70}"/>
              </a:ext>
            </a:extLst>
          </p:cNvPr>
          <p:cNvSpPr/>
          <p:nvPr/>
        </p:nvSpPr>
        <p:spPr>
          <a:xfrm>
            <a:off x="7568017" y="2099659"/>
            <a:ext cx="2667364" cy="2667364"/>
          </a:xfrm>
          <a:prstGeom prst="star5">
            <a:avLst>
              <a:gd name="adj" fmla="val 28484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11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9A2A1"/>
              </a:buClr>
              <a:buSzPts val="3200"/>
              <a:buFont typeface="Arial"/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أهداف التعلم</a:t>
            </a:r>
            <a:endParaRPr dirty="0"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416" name="Google Shape;416;p11"/>
          <p:cNvGrpSpPr/>
          <p:nvPr/>
        </p:nvGrpSpPr>
        <p:grpSpPr>
          <a:xfrm>
            <a:off x="9202889" y="2182183"/>
            <a:ext cx="1196375" cy="868968"/>
            <a:chOff x="6878053" y="1156317"/>
            <a:chExt cx="1431178" cy="1039513"/>
          </a:xfrm>
        </p:grpSpPr>
        <p:grpSp>
          <p:nvGrpSpPr>
            <p:cNvPr id="417" name="Google Shape;417;p11"/>
            <p:cNvGrpSpPr/>
            <p:nvPr/>
          </p:nvGrpSpPr>
          <p:grpSpPr>
            <a:xfrm>
              <a:off x="7672978" y="1156317"/>
              <a:ext cx="412941" cy="436880"/>
              <a:chOff x="243840" y="1676400"/>
              <a:chExt cx="701040" cy="741680"/>
            </a:xfrm>
          </p:grpSpPr>
          <p:sp>
            <p:nvSpPr>
              <p:cNvPr id="418" name="Google Shape;418;p11"/>
              <p:cNvSpPr/>
              <p:nvPr/>
            </p:nvSpPr>
            <p:spPr>
              <a:xfrm>
                <a:off x="243840" y="1676400"/>
                <a:ext cx="116839" cy="741680"/>
              </a:xfrm>
              <a:prstGeom prst="rect">
                <a:avLst/>
              </a:prstGeom>
              <a:solidFill>
                <a:srgbClr val="35B2B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419" name="Google Shape;419;p11"/>
              <p:cNvSpPr/>
              <p:nvPr/>
            </p:nvSpPr>
            <p:spPr>
              <a:xfrm>
                <a:off x="314960" y="1676400"/>
                <a:ext cx="629920" cy="436880"/>
              </a:xfrm>
              <a:prstGeom prst="rect">
                <a:avLst/>
              </a:prstGeom>
              <a:solidFill>
                <a:srgbClr val="35B2B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</p:grpSp>
        <p:sp>
          <p:nvSpPr>
            <p:cNvPr id="420" name="Google Shape;420;p11"/>
            <p:cNvSpPr/>
            <p:nvPr/>
          </p:nvSpPr>
          <p:spPr>
            <a:xfrm>
              <a:off x="7120511" y="1517650"/>
              <a:ext cx="1188720" cy="678180"/>
            </a:xfrm>
            <a:prstGeom prst="triangle">
              <a:avLst>
                <a:gd name="adj" fmla="val 50000"/>
              </a:avLst>
            </a:prstGeom>
            <a:solidFill>
              <a:srgbClr val="35B2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421" name="Google Shape;421;p11"/>
            <p:cNvSpPr/>
            <p:nvPr/>
          </p:nvSpPr>
          <p:spPr>
            <a:xfrm>
              <a:off x="6878053" y="1727035"/>
              <a:ext cx="821708" cy="468795"/>
            </a:xfrm>
            <a:prstGeom prst="triangle">
              <a:avLst>
                <a:gd name="adj" fmla="val 50000"/>
              </a:avLst>
            </a:prstGeom>
            <a:solidFill>
              <a:srgbClr val="35B2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</p:grpSp>
      <p:grpSp>
        <p:nvGrpSpPr>
          <p:cNvPr id="422" name="Google Shape;422;p11"/>
          <p:cNvGrpSpPr/>
          <p:nvPr/>
        </p:nvGrpSpPr>
        <p:grpSpPr>
          <a:xfrm>
            <a:off x="1729857" y="2094103"/>
            <a:ext cx="1196375" cy="868968"/>
            <a:chOff x="6878053" y="1156317"/>
            <a:chExt cx="1431178" cy="1039513"/>
          </a:xfrm>
        </p:grpSpPr>
        <p:grpSp>
          <p:nvGrpSpPr>
            <p:cNvPr id="423" name="Google Shape;423;p11"/>
            <p:cNvGrpSpPr/>
            <p:nvPr/>
          </p:nvGrpSpPr>
          <p:grpSpPr>
            <a:xfrm>
              <a:off x="7672978" y="1156317"/>
              <a:ext cx="412941" cy="436880"/>
              <a:chOff x="243840" y="1676400"/>
              <a:chExt cx="701040" cy="741680"/>
            </a:xfrm>
          </p:grpSpPr>
          <p:sp>
            <p:nvSpPr>
              <p:cNvPr id="424" name="Google Shape;424;p11"/>
              <p:cNvSpPr/>
              <p:nvPr/>
            </p:nvSpPr>
            <p:spPr>
              <a:xfrm>
                <a:off x="243840" y="1676400"/>
                <a:ext cx="116839" cy="741680"/>
              </a:xfrm>
              <a:prstGeom prst="rect">
                <a:avLst/>
              </a:prstGeom>
              <a:solidFill>
                <a:srgbClr val="35B2B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425" name="Google Shape;425;p11"/>
              <p:cNvSpPr/>
              <p:nvPr/>
            </p:nvSpPr>
            <p:spPr>
              <a:xfrm>
                <a:off x="314960" y="1676400"/>
                <a:ext cx="629920" cy="436880"/>
              </a:xfrm>
              <a:prstGeom prst="rect">
                <a:avLst/>
              </a:prstGeom>
              <a:solidFill>
                <a:srgbClr val="35B2B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</p:grpSp>
        <p:sp>
          <p:nvSpPr>
            <p:cNvPr id="426" name="Google Shape;426;p11"/>
            <p:cNvSpPr/>
            <p:nvPr/>
          </p:nvSpPr>
          <p:spPr>
            <a:xfrm>
              <a:off x="7120511" y="1517650"/>
              <a:ext cx="1188720" cy="678180"/>
            </a:xfrm>
            <a:prstGeom prst="triangle">
              <a:avLst>
                <a:gd name="adj" fmla="val 50000"/>
              </a:avLst>
            </a:prstGeom>
            <a:solidFill>
              <a:srgbClr val="35B2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427" name="Google Shape;427;p11"/>
            <p:cNvSpPr/>
            <p:nvPr/>
          </p:nvSpPr>
          <p:spPr>
            <a:xfrm>
              <a:off x="6878053" y="1727035"/>
              <a:ext cx="821708" cy="468795"/>
            </a:xfrm>
            <a:prstGeom prst="triangle">
              <a:avLst>
                <a:gd name="adj" fmla="val 50000"/>
              </a:avLst>
            </a:prstGeom>
            <a:solidFill>
              <a:srgbClr val="35B2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</p:grpSp>
      <p:grpSp>
        <p:nvGrpSpPr>
          <p:cNvPr id="428" name="Google Shape;428;p11"/>
          <p:cNvGrpSpPr/>
          <p:nvPr/>
        </p:nvGrpSpPr>
        <p:grpSpPr>
          <a:xfrm>
            <a:off x="5495701" y="2139582"/>
            <a:ext cx="1196375" cy="868968"/>
            <a:chOff x="6878053" y="1156317"/>
            <a:chExt cx="1431178" cy="1039513"/>
          </a:xfrm>
        </p:grpSpPr>
        <p:grpSp>
          <p:nvGrpSpPr>
            <p:cNvPr id="429" name="Google Shape;429;p11"/>
            <p:cNvGrpSpPr/>
            <p:nvPr/>
          </p:nvGrpSpPr>
          <p:grpSpPr>
            <a:xfrm>
              <a:off x="7672978" y="1156317"/>
              <a:ext cx="412941" cy="436880"/>
              <a:chOff x="243840" y="1676400"/>
              <a:chExt cx="701040" cy="741680"/>
            </a:xfrm>
          </p:grpSpPr>
          <p:sp>
            <p:nvSpPr>
              <p:cNvPr id="430" name="Google Shape;430;p11"/>
              <p:cNvSpPr/>
              <p:nvPr/>
            </p:nvSpPr>
            <p:spPr>
              <a:xfrm>
                <a:off x="243840" y="1676400"/>
                <a:ext cx="116839" cy="741680"/>
              </a:xfrm>
              <a:prstGeom prst="rect">
                <a:avLst/>
              </a:prstGeom>
              <a:solidFill>
                <a:srgbClr val="35B2B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431" name="Google Shape;431;p11"/>
              <p:cNvSpPr/>
              <p:nvPr/>
            </p:nvSpPr>
            <p:spPr>
              <a:xfrm>
                <a:off x="314960" y="1676400"/>
                <a:ext cx="629920" cy="436880"/>
              </a:xfrm>
              <a:prstGeom prst="rect">
                <a:avLst/>
              </a:prstGeom>
              <a:solidFill>
                <a:srgbClr val="35B2B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</p:grpSp>
        <p:sp>
          <p:nvSpPr>
            <p:cNvPr id="432" name="Google Shape;432;p11"/>
            <p:cNvSpPr/>
            <p:nvPr/>
          </p:nvSpPr>
          <p:spPr>
            <a:xfrm>
              <a:off x="7120511" y="1517650"/>
              <a:ext cx="1188720" cy="678180"/>
            </a:xfrm>
            <a:prstGeom prst="triangle">
              <a:avLst>
                <a:gd name="adj" fmla="val 50000"/>
              </a:avLst>
            </a:prstGeom>
            <a:solidFill>
              <a:srgbClr val="35B2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433" name="Google Shape;433;p11"/>
            <p:cNvSpPr/>
            <p:nvPr/>
          </p:nvSpPr>
          <p:spPr>
            <a:xfrm>
              <a:off x="6878053" y="1727035"/>
              <a:ext cx="821708" cy="468795"/>
            </a:xfrm>
            <a:prstGeom prst="triangle">
              <a:avLst>
                <a:gd name="adj" fmla="val 50000"/>
              </a:avLst>
            </a:prstGeom>
            <a:solidFill>
              <a:srgbClr val="35B2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</p:grpSp>
      <p:sp>
        <p:nvSpPr>
          <p:cNvPr id="435" name="Google Shape;435;p11"/>
          <p:cNvSpPr txBox="1"/>
          <p:nvPr/>
        </p:nvSpPr>
        <p:spPr>
          <a:xfrm>
            <a:off x="8125456" y="3323929"/>
            <a:ext cx="3157105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شرح الكفاءات الأساسية لإدارة حالة حماية الطفل في العمل الإنساني</a:t>
            </a:r>
            <a:endParaRPr sz="2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sp>
        <p:nvSpPr>
          <p:cNvPr id="436" name="Google Shape;436;p11"/>
          <p:cNvSpPr txBox="1"/>
          <p:nvPr/>
        </p:nvSpPr>
        <p:spPr>
          <a:xfrm>
            <a:off x="909439" y="3323929"/>
            <a:ext cx="3350062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ar-SA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ضع قائمة بأمثلة </a:t>
            </a:r>
            <a:r>
              <a:rPr lang="ar-SA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عن ال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مبادئ التوجيهية </a:t>
            </a:r>
            <a:r>
              <a:rPr lang="ar-SA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لإدارة حالة حماية الطفل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(CPCM) ووصف كيفية تطبيقها</a:t>
            </a:r>
            <a:endParaRPr sz="2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sp>
        <p:nvSpPr>
          <p:cNvPr id="437" name="Google Shape;437;p11"/>
          <p:cNvSpPr txBox="1"/>
          <p:nvPr/>
        </p:nvSpPr>
        <p:spPr>
          <a:xfrm>
            <a:off x="4572992" y="3429000"/>
            <a:ext cx="3157105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2400" dirty="0"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ضع قائمة بالأسئلة للت</a:t>
            </a:r>
            <a:r>
              <a:rPr lang="ar-SA" sz="2400" dirty="0">
                <a:latin typeface="Calibri" panose="020F0502020204030204" pitchFamily="34" charset="0"/>
                <a:cs typeface="Calibri" panose="020F0502020204030204" pitchFamily="34" charset="0"/>
              </a:rPr>
              <a:t>أمل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في التجربة </a:t>
            </a:r>
            <a:r>
              <a:rPr lang="ar-SA" sz="2400" dirty="0">
                <a:latin typeface="Calibri" panose="020F0502020204030204" pitchFamily="34" charset="0"/>
                <a:cs typeface="Calibri" panose="020F0502020204030204" pitchFamily="34" charset="0"/>
              </a:rPr>
              <a:t>وإظهار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تمرين ال</a:t>
            </a:r>
            <a:r>
              <a:rPr lang="ar-SA" sz="2400" dirty="0">
                <a:latin typeface="Calibri" panose="020F0502020204030204" pitchFamily="34" charset="0"/>
                <a:cs typeface="Calibri" panose="020F0502020204030204" pitchFamily="34" charset="0"/>
              </a:rPr>
              <a:t>تأمل</a:t>
            </a:r>
            <a:endParaRPr sz="2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C5C00AB-A585-C1BE-2A8D-6CC10C17B5DF}"/>
              </a:ext>
            </a:extLst>
          </p:cNvPr>
          <p:cNvGrpSpPr/>
          <p:nvPr/>
        </p:nvGrpSpPr>
        <p:grpSpPr>
          <a:xfrm>
            <a:off x="10228983" y="284714"/>
            <a:ext cx="1587872" cy="1368854"/>
            <a:chOff x="10228983" y="337468"/>
            <a:chExt cx="1587872" cy="1368854"/>
          </a:xfrm>
        </p:grpSpPr>
        <p:sp>
          <p:nvSpPr>
            <p:cNvPr id="5" name="Hexagon 4">
              <a:extLst>
                <a:ext uri="{FF2B5EF4-FFF2-40B4-BE49-F238E27FC236}">
                  <a16:creationId xmlns:a16="http://schemas.microsoft.com/office/drawing/2014/main" id="{55B1F47E-1652-282F-08FD-961997DA5409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6EBB385-6A7A-A21B-7AEE-4642A1734CCF}"/>
                </a:ext>
              </a:extLst>
            </p:cNvPr>
            <p:cNvGrpSpPr/>
            <p:nvPr/>
          </p:nvGrpSpPr>
          <p:grpSpPr>
            <a:xfrm>
              <a:off x="10741851" y="747986"/>
              <a:ext cx="562136" cy="634675"/>
              <a:chOff x="760175" y="830142"/>
              <a:chExt cx="867619" cy="979579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DC1D03B-DE79-D1E4-4AEC-4129A8E69E63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ar-SA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٢٧</a:t>
                </a:r>
                <a:endParaRPr lang="en-CA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DF3466D3-F4CA-7F1A-72B8-B892CE836ADC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BB3306D-9510-380C-C8B5-838D1B1DC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en-C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الجلسة </a:t>
            </a:r>
            <a:r>
              <a:rPr lang="ar-S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٢</a:t>
            </a:r>
            <a:br>
              <a:rPr lang="en-C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CA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كيف يمكنني استخدام الت</a:t>
            </a:r>
            <a:r>
              <a:rPr lang="ar-SA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أمل</a:t>
            </a: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لل</a:t>
            </a: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تعلم؟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230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15" descr="Lightbulb and gear with solid fill">
            <a:extLst>
              <a:ext uri="{FF2B5EF4-FFF2-40B4-BE49-F238E27FC236}">
                <a16:creationId xmlns:a16="http://schemas.microsoft.com/office/drawing/2014/main" id="{97F94143-3FD0-4386-4F16-6A3934AC3C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84300" y="1615268"/>
            <a:ext cx="2233565" cy="223356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1437DE-70B6-8C3E-EA89-0E5A083E5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التعلم 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من خلال الممارسة</a:t>
            </a:r>
            <a:endParaRPr lang="en-B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AB1633-AE1E-0EC3-0823-9B2979C79591}"/>
              </a:ext>
            </a:extLst>
          </p:cNvPr>
          <p:cNvSpPr txBox="1"/>
          <p:nvPr/>
        </p:nvSpPr>
        <p:spPr>
          <a:xfrm>
            <a:off x="5378412" y="2817781"/>
            <a:ext cx="52628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GB" sz="3200" b="1" dirty="0">
                <a:latin typeface="Calibri" panose="020F0502020204030204" pitchFamily="34" charset="0"/>
                <a:cs typeface="Calibri" panose="020F0502020204030204" pitchFamily="34" charset="0"/>
              </a:rPr>
              <a:t>ما أسمعه</a:t>
            </a:r>
            <a:r>
              <a:rPr lang="ar-SA" sz="3200" b="1" dirty="0">
                <a:latin typeface="Calibri" panose="020F0502020204030204" pitchFamily="34" charset="0"/>
                <a:cs typeface="Calibri" panose="020F0502020204030204" pitchFamily="34" charset="0"/>
              </a:rPr>
              <a:t>،</a:t>
            </a:r>
            <a:r>
              <a:rPr lang="en-GB" sz="3200" b="1" dirty="0">
                <a:latin typeface="Calibri" panose="020F0502020204030204" pitchFamily="34" charset="0"/>
                <a:cs typeface="Calibri" panose="020F0502020204030204" pitchFamily="34" charset="0"/>
              </a:rPr>
              <a:t> أنساه.</a:t>
            </a:r>
          </a:p>
          <a:p>
            <a:pPr algn="r" rtl="1"/>
            <a:r>
              <a:rPr lang="en-GB" sz="3200" b="1" dirty="0">
                <a:latin typeface="Calibri" panose="020F0502020204030204" pitchFamily="34" charset="0"/>
                <a:cs typeface="Calibri" panose="020F0502020204030204" pitchFamily="34" charset="0"/>
              </a:rPr>
              <a:t>ما أراه</a:t>
            </a:r>
            <a:r>
              <a:rPr lang="ar-SA" sz="3200" b="1" dirty="0">
                <a:latin typeface="Calibri" panose="020F0502020204030204" pitchFamily="34" charset="0"/>
                <a:cs typeface="Calibri" panose="020F0502020204030204" pitchFamily="34" charset="0"/>
              </a:rPr>
              <a:t>،</a:t>
            </a:r>
            <a:r>
              <a:rPr lang="en-GB" sz="3200" b="1" dirty="0">
                <a:latin typeface="Calibri" panose="020F0502020204030204" pitchFamily="34" charset="0"/>
                <a:cs typeface="Calibri" panose="020F0502020204030204" pitchFamily="34" charset="0"/>
              </a:rPr>
              <a:t> أتذكره.</a:t>
            </a:r>
          </a:p>
          <a:p>
            <a:pPr algn="r" rtl="1"/>
            <a:r>
              <a:rPr lang="en-GB" sz="3200" b="1" dirty="0">
                <a:latin typeface="Calibri" panose="020F0502020204030204" pitchFamily="34" charset="0"/>
                <a:cs typeface="Calibri" panose="020F0502020204030204" pitchFamily="34" charset="0"/>
              </a:rPr>
              <a:t>أنا أفهم ما أفعله.</a:t>
            </a:r>
          </a:p>
          <a:p>
            <a:pPr algn="r" rtl="1"/>
            <a:endParaRPr lang="en-GB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rtl="1"/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ترجمة مقتبسة من اقتباس Xunzi </a:t>
            </a:r>
            <a:r>
              <a:rPr lang="ar-SA" sz="1600" i="1" dirty="0">
                <a:latin typeface="Arial" panose="020B0604020202020204" pitchFamily="34" charset="0"/>
                <a:cs typeface="Arial" panose="020B0604020202020204" pitchFamily="34" charset="0"/>
              </a:rPr>
              <a:t>(٢٤٥-٣٤٠ قبل الميلاد)</a:t>
            </a:r>
            <a:endParaRPr lang="en-BE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raphic 4" descr="Walk with solid fill">
            <a:extLst>
              <a:ext uri="{FF2B5EF4-FFF2-40B4-BE49-F238E27FC236}">
                <a16:creationId xmlns:a16="http://schemas.microsoft.com/office/drawing/2014/main" id="{AC7275D3-9377-6F2A-7477-26FF57F784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85900" y="1953377"/>
            <a:ext cx="3790912" cy="379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6146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B9DAE2-5B17-A36B-1A9B-48F3B7A69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ممارسة 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تأملية</a:t>
            </a:r>
            <a:endParaRPr lang="en-B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F1047192-6138-D7BA-29FD-5EF292D472F2}"/>
              </a:ext>
            </a:extLst>
          </p:cNvPr>
          <p:cNvSpPr/>
          <p:nvPr/>
        </p:nvSpPr>
        <p:spPr>
          <a:xfrm>
            <a:off x="708404" y="1979734"/>
            <a:ext cx="3161199" cy="645105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/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068DBF95-1E3A-2F5D-1072-A7E34417BD50}"/>
              </a:ext>
            </a:extLst>
          </p:cNvPr>
          <p:cNvSpPr/>
          <p:nvPr/>
        </p:nvSpPr>
        <p:spPr>
          <a:xfrm>
            <a:off x="4348891" y="1979734"/>
            <a:ext cx="3161199" cy="645105"/>
          </a:xfrm>
          <a:prstGeom prst="chevr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Arrow: Chevron 4">
            <a:extLst>
              <a:ext uri="{FF2B5EF4-FFF2-40B4-BE49-F238E27FC236}">
                <a16:creationId xmlns:a16="http://schemas.microsoft.com/office/drawing/2014/main" id="{12FC1E1E-B94C-55D3-87BC-FA50FEC4B4F0}"/>
              </a:ext>
            </a:extLst>
          </p:cNvPr>
          <p:cNvSpPr/>
          <p:nvPr/>
        </p:nvSpPr>
        <p:spPr>
          <a:xfrm>
            <a:off x="7989379" y="1979734"/>
            <a:ext cx="3161199" cy="645105"/>
          </a:xfrm>
          <a:prstGeom prst="chevr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6CFF38-BE09-B044-BC1B-8A6D507CA273}"/>
              </a:ext>
            </a:extLst>
          </p:cNvPr>
          <p:cNvSpPr txBox="1"/>
          <p:nvPr/>
        </p:nvSpPr>
        <p:spPr>
          <a:xfrm>
            <a:off x="1267241" y="2073979"/>
            <a:ext cx="19431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en-GB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ماذا الآن؟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19D6DC-0FF9-F5C5-8346-B5450327A475}"/>
              </a:ext>
            </a:extLst>
          </p:cNvPr>
          <p:cNvSpPr txBox="1"/>
          <p:nvPr/>
        </p:nvSpPr>
        <p:spPr>
          <a:xfrm>
            <a:off x="5092343" y="2073979"/>
            <a:ext cx="19431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en-GB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ماذا في ذلك</a:t>
            </a: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؟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162141C-AF97-D7AF-6C49-A3F8022E4449}"/>
              </a:ext>
            </a:extLst>
          </p:cNvPr>
          <p:cNvSpPr txBox="1"/>
          <p:nvPr/>
        </p:nvSpPr>
        <p:spPr>
          <a:xfrm>
            <a:off x="8415024" y="2073979"/>
            <a:ext cx="25928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en-GB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ماذا؟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5AAC2A8-A65C-612A-095D-CA6CAD7E3F33}"/>
              </a:ext>
            </a:extLst>
          </p:cNvPr>
          <p:cNvGrpSpPr/>
          <p:nvPr/>
        </p:nvGrpSpPr>
        <p:grpSpPr>
          <a:xfrm>
            <a:off x="762069" y="3007942"/>
            <a:ext cx="3297817" cy="2615050"/>
            <a:chOff x="6355443" y="2768909"/>
            <a:chExt cx="4819103" cy="3821376"/>
          </a:xfrm>
          <a:solidFill>
            <a:schemeClr val="accent5">
              <a:lumMod val="20000"/>
              <a:lumOff val="80000"/>
            </a:schemeClr>
          </a:solidFill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2CF1811-B587-1270-228A-B45B1A744611}"/>
                </a:ext>
              </a:extLst>
            </p:cNvPr>
            <p:cNvGrpSpPr/>
            <p:nvPr/>
          </p:nvGrpSpPr>
          <p:grpSpPr>
            <a:xfrm>
              <a:off x="6355443" y="2768909"/>
              <a:ext cx="4415537" cy="3381803"/>
              <a:chOff x="6250241" y="2615892"/>
              <a:chExt cx="4415537" cy="3381803"/>
            </a:xfrm>
            <a:grpFill/>
          </p:grpSpPr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9225526C-5616-38BC-4020-08E4E8E7394F}"/>
                  </a:ext>
                </a:extLst>
              </p:cNvPr>
              <p:cNvSpPr/>
              <p:nvPr/>
            </p:nvSpPr>
            <p:spPr>
              <a:xfrm>
                <a:off x="6250241" y="2707524"/>
                <a:ext cx="2362701" cy="236270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4B1CEB12-0C83-E27C-0CAE-53FCCD95BA39}"/>
                  </a:ext>
                </a:extLst>
              </p:cNvPr>
              <p:cNvSpPr/>
              <p:nvPr/>
            </p:nvSpPr>
            <p:spPr>
              <a:xfrm>
                <a:off x="7888912" y="2615892"/>
                <a:ext cx="1938992" cy="19389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830E6DC7-232B-0521-86DC-DE258DA80097}"/>
                  </a:ext>
                </a:extLst>
              </p:cNvPr>
              <p:cNvSpPr/>
              <p:nvPr/>
            </p:nvSpPr>
            <p:spPr>
              <a:xfrm>
                <a:off x="6543290" y="3634995"/>
                <a:ext cx="2362700" cy="2362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1FB114E1-8AE9-98CC-A3A0-1F2B39E57E91}"/>
                  </a:ext>
                </a:extLst>
              </p:cNvPr>
              <p:cNvSpPr/>
              <p:nvPr/>
            </p:nvSpPr>
            <p:spPr>
              <a:xfrm>
                <a:off x="8382566" y="3441827"/>
                <a:ext cx="2283212" cy="228321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A2909088-019A-1086-7A9E-22DDD64EB6F6}"/>
                </a:ext>
              </a:extLst>
            </p:cNvPr>
            <p:cNvSpPr/>
            <p:nvPr/>
          </p:nvSpPr>
          <p:spPr>
            <a:xfrm>
              <a:off x="10489490" y="5535526"/>
              <a:ext cx="685056" cy="6850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D50901B-D668-9479-328F-EC21F26C2BDE}"/>
                </a:ext>
              </a:extLst>
            </p:cNvPr>
            <p:cNvSpPr/>
            <p:nvPr/>
          </p:nvSpPr>
          <p:spPr>
            <a:xfrm>
              <a:off x="10150272" y="6247757"/>
              <a:ext cx="342527" cy="3425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EE6CFA0-FA00-2946-29E3-05DA8443F981}"/>
              </a:ext>
            </a:extLst>
          </p:cNvPr>
          <p:cNvGrpSpPr/>
          <p:nvPr/>
        </p:nvGrpSpPr>
        <p:grpSpPr>
          <a:xfrm>
            <a:off x="4392806" y="2936975"/>
            <a:ext cx="3138847" cy="2473806"/>
            <a:chOff x="6355443" y="2535736"/>
            <a:chExt cx="4586800" cy="3614976"/>
          </a:xfrm>
          <a:solidFill>
            <a:schemeClr val="accent5">
              <a:lumMod val="20000"/>
              <a:lumOff val="80000"/>
            </a:schemeClr>
          </a:solidFill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D93CE1E7-9F41-DCA5-20E3-60705516F4C1}"/>
                </a:ext>
              </a:extLst>
            </p:cNvPr>
            <p:cNvGrpSpPr/>
            <p:nvPr/>
          </p:nvGrpSpPr>
          <p:grpSpPr>
            <a:xfrm>
              <a:off x="6355443" y="2768909"/>
              <a:ext cx="4415537" cy="3381803"/>
              <a:chOff x="6250241" y="2615892"/>
              <a:chExt cx="4415537" cy="3381803"/>
            </a:xfrm>
            <a:grpFill/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D97990DD-4203-AC5E-E991-D33C7F88A2C9}"/>
                  </a:ext>
                </a:extLst>
              </p:cNvPr>
              <p:cNvSpPr/>
              <p:nvPr/>
            </p:nvSpPr>
            <p:spPr>
              <a:xfrm>
                <a:off x="6250241" y="2707524"/>
                <a:ext cx="2362701" cy="236270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7C6F63E5-45B2-846B-DA44-D114B1D74DDB}"/>
                  </a:ext>
                </a:extLst>
              </p:cNvPr>
              <p:cNvSpPr/>
              <p:nvPr/>
            </p:nvSpPr>
            <p:spPr>
              <a:xfrm>
                <a:off x="7888912" y="2615892"/>
                <a:ext cx="1938992" cy="19389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F00C43A1-8FDA-7E0C-3472-7F75744D7C1C}"/>
                  </a:ext>
                </a:extLst>
              </p:cNvPr>
              <p:cNvSpPr/>
              <p:nvPr/>
            </p:nvSpPr>
            <p:spPr>
              <a:xfrm>
                <a:off x="6543290" y="3634995"/>
                <a:ext cx="2362700" cy="2362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7C7D1D4B-514F-A859-0970-8B63A9F7DC6B}"/>
                  </a:ext>
                </a:extLst>
              </p:cNvPr>
              <p:cNvSpPr/>
              <p:nvPr/>
            </p:nvSpPr>
            <p:spPr>
              <a:xfrm>
                <a:off x="8382566" y="3441827"/>
                <a:ext cx="2283212" cy="228321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4C0EB4F5-A66B-1D00-25D2-24AFE69B315F}"/>
                </a:ext>
              </a:extLst>
            </p:cNvPr>
            <p:cNvSpPr/>
            <p:nvPr/>
          </p:nvSpPr>
          <p:spPr>
            <a:xfrm>
              <a:off x="10053702" y="2979658"/>
              <a:ext cx="685056" cy="6850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00C62DFE-B3B0-E34C-94BC-041A84007C87}"/>
                </a:ext>
              </a:extLst>
            </p:cNvPr>
            <p:cNvSpPr/>
            <p:nvPr/>
          </p:nvSpPr>
          <p:spPr>
            <a:xfrm>
              <a:off x="10599716" y="2535736"/>
              <a:ext cx="342527" cy="3425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C8786BD4-464A-F81A-960D-5100EE98FB7C}"/>
              </a:ext>
            </a:extLst>
          </p:cNvPr>
          <p:cNvSpPr txBox="1"/>
          <p:nvPr/>
        </p:nvSpPr>
        <p:spPr>
          <a:xfrm>
            <a:off x="4553055" y="3434755"/>
            <a:ext cx="263340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ماذا كانت النتيجة؟ ما الذي كان بإمكاني فعله بشكل مختلف؟ ماذا تعلمت من هذا؟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E42E3868-42ED-3397-66EB-C4E1B6FC381C}"/>
              </a:ext>
            </a:extLst>
          </p:cNvPr>
          <p:cNvGrpSpPr/>
          <p:nvPr/>
        </p:nvGrpSpPr>
        <p:grpSpPr>
          <a:xfrm>
            <a:off x="8099734" y="3096541"/>
            <a:ext cx="3021648" cy="2694443"/>
            <a:chOff x="6355443" y="2768909"/>
            <a:chExt cx="4415537" cy="3937392"/>
          </a:xfrm>
          <a:solidFill>
            <a:schemeClr val="accent5">
              <a:lumMod val="20000"/>
              <a:lumOff val="80000"/>
            </a:schemeClr>
          </a:solidFill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C6F9BF64-74D4-28AC-32BE-5E132883ED1D}"/>
                </a:ext>
              </a:extLst>
            </p:cNvPr>
            <p:cNvGrpSpPr/>
            <p:nvPr/>
          </p:nvGrpSpPr>
          <p:grpSpPr>
            <a:xfrm>
              <a:off x="6355443" y="2768909"/>
              <a:ext cx="4415537" cy="3381803"/>
              <a:chOff x="6250241" y="2615892"/>
              <a:chExt cx="4415537" cy="3381803"/>
            </a:xfrm>
            <a:grpFill/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45A2356D-2032-1D8F-3E10-9D09404CE1A7}"/>
                  </a:ext>
                </a:extLst>
              </p:cNvPr>
              <p:cNvSpPr/>
              <p:nvPr/>
            </p:nvSpPr>
            <p:spPr>
              <a:xfrm>
                <a:off x="6250241" y="2707524"/>
                <a:ext cx="2362701" cy="236270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06CA5A51-8ACA-D6C2-E7A9-1DAB76DBB457}"/>
                  </a:ext>
                </a:extLst>
              </p:cNvPr>
              <p:cNvSpPr/>
              <p:nvPr/>
            </p:nvSpPr>
            <p:spPr>
              <a:xfrm>
                <a:off x="7888912" y="2615892"/>
                <a:ext cx="1938992" cy="19389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021F9ED2-40B5-5669-5876-CB8AE01D6974}"/>
                  </a:ext>
                </a:extLst>
              </p:cNvPr>
              <p:cNvSpPr/>
              <p:nvPr/>
            </p:nvSpPr>
            <p:spPr>
              <a:xfrm>
                <a:off x="6543290" y="3634995"/>
                <a:ext cx="2362700" cy="2362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04F53E2B-F74B-D8C5-852F-807075CD2217}"/>
                  </a:ext>
                </a:extLst>
              </p:cNvPr>
              <p:cNvSpPr/>
              <p:nvPr/>
            </p:nvSpPr>
            <p:spPr>
              <a:xfrm>
                <a:off x="8382566" y="3441827"/>
                <a:ext cx="2283212" cy="228321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7C263349-7CFE-64F0-4B35-04BA7C818FED}"/>
                </a:ext>
              </a:extLst>
            </p:cNvPr>
            <p:cNvSpPr/>
            <p:nvPr/>
          </p:nvSpPr>
          <p:spPr>
            <a:xfrm>
              <a:off x="9006719" y="6021244"/>
              <a:ext cx="685056" cy="6850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6517CFED-2A6E-8A58-9C66-36882EF9C7C5}"/>
                </a:ext>
              </a:extLst>
            </p:cNvPr>
            <p:cNvSpPr/>
            <p:nvPr/>
          </p:nvSpPr>
          <p:spPr>
            <a:xfrm>
              <a:off x="9922970" y="6289551"/>
              <a:ext cx="342527" cy="3425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3B08A6E7-6DEB-3CC7-941D-421CFD7C6B4B}"/>
              </a:ext>
            </a:extLst>
          </p:cNvPr>
          <p:cNvSpPr txBox="1"/>
          <p:nvPr/>
        </p:nvSpPr>
        <p:spPr>
          <a:xfrm>
            <a:off x="916451" y="3793934"/>
            <a:ext cx="259156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كيف سيغير تعلمك ممارستك المستقبلية؟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EDEE3F7-34B8-3C4D-CF87-3749003DE509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566B0A67-F1D6-418D-FFDE-86A28129D942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AA4A3FE-78A7-CC79-4B4B-D66119161439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EC28463-D71B-8415-83AF-C44BE1DCDBEE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ar-SA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٦</a:t>
                </a:r>
                <a:endParaRPr lang="en-CA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615E0C8D-9413-C7FF-004A-FF93E4101557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7853DB0-4B2E-F552-585A-2615007D9BAC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16" name="Isosceles Triangle 15">
                <a:extLst>
                  <a:ext uri="{FF2B5EF4-FFF2-40B4-BE49-F238E27FC236}">
                    <a16:creationId xmlns:a16="http://schemas.microsoft.com/office/drawing/2014/main" id="{738DE91E-67D4-CEA7-2701-7DBF47C3214F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F7886EC3-8FE3-4D91-22EC-67B10EEF59A5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72B44F91-BA3A-F6D9-2AFE-2503A67AC369}"/>
              </a:ext>
            </a:extLst>
          </p:cNvPr>
          <p:cNvSpPr txBox="1"/>
          <p:nvPr/>
        </p:nvSpPr>
        <p:spPr>
          <a:xfrm>
            <a:off x="6610937" y="3822925"/>
            <a:ext cx="60985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en-GB" sz="1800" i="1" dirty="0">
                <a:latin typeface="Arial" panose="020B0604020202020204" pitchFamily="34" charset="0"/>
                <a:cs typeface="Arial" panose="020B0604020202020204" pitchFamily="34" charset="0"/>
              </a:rPr>
              <a:t>ماذا حدث؟ ماذا فعلت؟</a:t>
            </a:r>
            <a:endParaRPr lang="en-BE" sz="1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9217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2">
            <a:extLst>
              <a:ext uri="{FF2B5EF4-FFF2-40B4-BE49-F238E27FC236}">
                <a16:creationId xmlns:a16="http://schemas.microsoft.com/office/drawing/2014/main" id="{45E20069-62FA-B9BF-E1AB-3F2A3F04275B}"/>
              </a:ext>
            </a:extLst>
          </p:cNvPr>
          <p:cNvSpPr txBox="1">
            <a:spLocks/>
          </p:cNvSpPr>
          <p:nvPr/>
        </p:nvSpPr>
        <p:spPr>
          <a:xfrm>
            <a:off x="4949932" y="2092303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 rtl="1"/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شريحة إضافية لملاحظات الميسر</a:t>
            </a:r>
          </a:p>
        </p:txBody>
      </p:sp>
    </p:spTree>
    <p:extLst>
      <p:ext uri="{BB962C8B-B14F-4D97-AF65-F5344CB8AC3E}">
        <p14:creationId xmlns:p14="http://schemas.microsoft.com/office/powerpoint/2010/main" val="21987160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B54F9-126E-C930-E58F-1570B54F2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لماذا 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نقوم بالتأمل</a:t>
            </a:r>
            <a:endParaRPr lang="en-B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4A541-7DB9-3EBC-9F12-9C5AF6930CDF}"/>
              </a:ext>
            </a:extLst>
          </p:cNvPr>
          <p:cNvSpPr txBox="1"/>
          <p:nvPr/>
        </p:nvSpPr>
        <p:spPr>
          <a:xfrm>
            <a:off x="7551531" y="1695464"/>
            <a:ext cx="3920671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spcAft>
                <a:spcPts val="1200"/>
              </a:spcAft>
              <a:buFont typeface="+mj-lt"/>
              <a:buAutoNum type="arabicPeriod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لحماية الأطفال بشكل أفضل وضمان جودة الدعم المقدم</a:t>
            </a:r>
            <a:r>
              <a:rPr lang="ar-SA" sz="2200" dirty="0">
                <a:latin typeface="Calibri" panose="020F0502020204030204" pitchFamily="34" charset="0"/>
                <a:cs typeface="Calibri" panose="020F0502020204030204" pitchFamily="34" charset="0"/>
              </a:rPr>
              <a:t> لهم</a:t>
            </a:r>
            <a:endParaRPr lang="en-GB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r" rtl="1">
              <a:spcAft>
                <a:spcPts val="1200"/>
              </a:spcAft>
              <a:buFont typeface="+mj-lt"/>
              <a:buAutoNum type="arabicPeriod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لإيجاد طرق جديدة ل</a:t>
            </a:r>
            <a:r>
              <a:rPr lang="ar-SA" sz="2200" dirty="0">
                <a:latin typeface="Calibri" panose="020F0502020204030204" pitchFamily="34" charset="0"/>
                <a:cs typeface="Calibri" panose="020F0502020204030204" pitchFamily="34" charset="0"/>
              </a:rPr>
              <a:t>لقيام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2200" dirty="0">
                <a:latin typeface="Calibri" panose="020F0502020204030204" pitchFamily="34" charset="0"/>
                <a:cs typeface="Calibri" panose="020F0502020204030204" pitchFamily="34" charset="0"/>
              </a:rPr>
              <a:t>ب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الأشياء أو التعامل مع المخاوف</a:t>
            </a:r>
          </a:p>
          <a:p>
            <a:pPr marL="342900" indent="-342900" algn="r" rtl="1">
              <a:spcAft>
                <a:spcPts val="1200"/>
              </a:spcAft>
              <a:buFont typeface="+mj-lt"/>
              <a:buAutoNum type="arabicPeriod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لتجنب </a:t>
            </a:r>
            <a:r>
              <a:rPr lang="ar-SA" sz="2200" dirty="0">
                <a:latin typeface="Calibri" panose="020F0502020204030204" pitchFamily="34" charset="0"/>
                <a:cs typeface="Calibri" panose="020F0502020204030204" pitchFamily="34" charset="0"/>
              </a:rPr>
              <a:t>الأذى</a:t>
            </a:r>
            <a:endParaRPr lang="en-GB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r" rtl="1">
              <a:spcAft>
                <a:spcPts val="1200"/>
              </a:spcAft>
              <a:buFont typeface="+mj-lt"/>
              <a:buAutoNum type="arabicPeriod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2200" dirty="0">
                <a:latin typeface="Calibri" panose="020F0502020204030204" pitchFamily="34" charset="0"/>
                <a:cs typeface="Calibri" panose="020F0502020204030204" pitchFamily="34" charset="0"/>
              </a:rPr>
              <a:t>ل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تكون مسؤولاً </a:t>
            </a:r>
            <a:r>
              <a:rPr lang="ar-SA" sz="2200" dirty="0">
                <a:latin typeface="Calibri" panose="020F0502020204030204" pitchFamily="34" charset="0"/>
                <a:cs typeface="Calibri" panose="020F0502020204030204" pitchFamily="34" charset="0"/>
              </a:rPr>
              <a:t>تجاه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 مسؤولياتك وأفعالك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7CDD582-ABE0-1090-3138-B757F3481682}"/>
              </a:ext>
            </a:extLst>
          </p:cNvPr>
          <p:cNvGrpSpPr/>
          <p:nvPr/>
        </p:nvGrpSpPr>
        <p:grpSpPr>
          <a:xfrm>
            <a:off x="470784" y="1333889"/>
            <a:ext cx="2506537" cy="1642746"/>
            <a:chOff x="5617459" y="2615892"/>
            <a:chExt cx="5048319" cy="3308589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1CFA5267-EBC8-3C26-9DF2-3EF152FEDD01}"/>
                </a:ext>
              </a:extLst>
            </p:cNvPr>
            <p:cNvSpPr/>
            <p:nvPr/>
          </p:nvSpPr>
          <p:spPr>
            <a:xfrm>
              <a:off x="6250241" y="2707524"/>
              <a:ext cx="2362701" cy="23627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6D0331C-6273-CA26-D8E0-3A787E293EC4}"/>
                </a:ext>
              </a:extLst>
            </p:cNvPr>
            <p:cNvSpPr/>
            <p:nvPr/>
          </p:nvSpPr>
          <p:spPr>
            <a:xfrm>
              <a:off x="7888912" y="2615892"/>
              <a:ext cx="1938992" cy="19389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439A017-CE3A-2BC1-DE91-D111F1032AC0}"/>
                </a:ext>
              </a:extLst>
            </p:cNvPr>
            <p:cNvSpPr/>
            <p:nvPr/>
          </p:nvSpPr>
          <p:spPr>
            <a:xfrm>
              <a:off x="6945636" y="3561781"/>
              <a:ext cx="2362699" cy="2362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8755A8B-2C53-1BE1-1D34-8C1845DBB300}"/>
                </a:ext>
              </a:extLst>
            </p:cNvPr>
            <p:cNvSpPr/>
            <p:nvPr/>
          </p:nvSpPr>
          <p:spPr>
            <a:xfrm>
              <a:off x="8382566" y="3441827"/>
              <a:ext cx="2283212" cy="22832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A366E521-D65B-343C-D115-BA76009650E0}"/>
                </a:ext>
              </a:extLst>
            </p:cNvPr>
            <p:cNvSpPr/>
            <p:nvPr/>
          </p:nvSpPr>
          <p:spPr>
            <a:xfrm>
              <a:off x="5617459" y="3497615"/>
              <a:ext cx="2362699" cy="2362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EFD77AC3-D7E3-F3E5-79D5-C4B30CEEF702}"/>
              </a:ext>
            </a:extLst>
          </p:cNvPr>
          <p:cNvSpPr/>
          <p:nvPr/>
        </p:nvSpPr>
        <p:spPr>
          <a:xfrm>
            <a:off x="2572818" y="2970009"/>
            <a:ext cx="301999" cy="301999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8575404-1FA9-D402-232B-5F3B0BB7A2B7}"/>
              </a:ext>
            </a:extLst>
          </p:cNvPr>
          <p:cNvSpPr/>
          <p:nvPr/>
        </p:nvSpPr>
        <p:spPr>
          <a:xfrm>
            <a:off x="2442270" y="3442400"/>
            <a:ext cx="150999" cy="150999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12" name="Google Shape;315;p4">
            <a:extLst>
              <a:ext uri="{FF2B5EF4-FFF2-40B4-BE49-F238E27FC236}">
                <a16:creationId xmlns:a16="http://schemas.microsoft.com/office/drawing/2014/main" id="{52D14CB3-E663-D5F7-B0DC-26AE92AC0008}"/>
              </a:ext>
            </a:extLst>
          </p:cNvPr>
          <p:cNvSpPr/>
          <p:nvPr/>
        </p:nvSpPr>
        <p:spPr>
          <a:xfrm>
            <a:off x="1164920" y="3208818"/>
            <a:ext cx="957932" cy="98283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317;p4">
            <a:extLst>
              <a:ext uri="{FF2B5EF4-FFF2-40B4-BE49-F238E27FC236}">
                <a16:creationId xmlns:a16="http://schemas.microsoft.com/office/drawing/2014/main" id="{16470CA6-21E3-451A-6C32-53DCE92683DB}"/>
              </a:ext>
            </a:extLst>
          </p:cNvPr>
          <p:cNvSpPr/>
          <p:nvPr/>
        </p:nvSpPr>
        <p:spPr>
          <a:xfrm>
            <a:off x="1261311" y="4325876"/>
            <a:ext cx="906144" cy="152594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E06B627-5479-5ABF-ABE7-1B3366B8089E}"/>
              </a:ext>
            </a:extLst>
          </p:cNvPr>
          <p:cNvGrpSpPr/>
          <p:nvPr/>
        </p:nvGrpSpPr>
        <p:grpSpPr>
          <a:xfrm rot="1445007">
            <a:off x="1869514" y="3907026"/>
            <a:ext cx="852540" cy="891094"/>
            <a:chOff x="2072873" y="4154402"/>
            <a:chExt cx="574522" cy="600503"/>
          </a:xfrm>
        </p:grpSpPr>
        <p:sp>
          <p:nvSpPr>
            <p:cNvPr id="14" name="Google Shape;317;p4">
              <a:extLst>
                <a:ext uri="{FF2B5EF4-FFF2-40B4-BE49-F238E27FC236}">
                  <a16:creationId xmlns:a16="http://schemas.microsoft.com/office/drawing/2014/main" id="{330D6F4E-ABC8-E3FB-8909-05DE91AD3AEB}"/>
                </a:ext>
              </a:extLst>
            </p:cNvPr>
            <p:cNvSpPr/>
            <p:nvPr/>
          </p:nvSpPr>
          <p:spPr>
            <a:xfrm rot="5124628">
              <a:off x="2262988" y="4370499"/>
              <a:ext cx="194291" cy="574522"/>
            </a:xfrm>
            <a:prstGeom prst="round2SameRect">
              <a:avLst>
                <a:gd name="adj1" fmla="val 50000"/>
                <a:gd name="adj2" fmla="val 23297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317;p4">
              <a:extLst>
                <a:ext uri="{FF2B5EF4-FFF2-40B4-BE49-F238E27FC236}">
                  <a16:creationId xmlns:a16="http://schemas.microsoft.com/office/drawing/2014/main" id="{D3A4AC74-EF0E-BD86-F62B-BFD8267AF77B}"/>
                </a:ext>
              </a:extLst>
            </p:cNvPr>
            <p:cNvSpPr/>
            <p:nvPr/>
          </p:nvSpPr>
          <p:spPr>
            <a:xfrm rot="19846153">
              <a:off x="2338446" y="4154402"/>
              <a:ext cx="194291" cy="574522"/>
            </a:xfrm>
            <a:prstGeom prst="round2SameRect">
              <a:avLst>
                <a:gd name="adj1" fmla="val 50000"/>
                <a:gd name="adj2" fmla="val 23297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2993B098-0A26-54B1-69E7-9730B9E8804A}"/>
              </a:ext>
            </a:extLst>
          </p:cNvPr>
          <p:cNvSpPr txBox="1"/>
          <p:nvPr/>
        </p:nvSpPr>
        <p:spPr>
          <a:xfrm>
            <a:off x="3072703" y="1640792"/>
            <a:ext cx="3920671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algn="r" rtl="1">
              <a:spcAft>
                <a:spcPts val="1200"/>
              </a:spcAft>
              <a:buFont typeface="+mj-lt"/>
              <a:buAutoNum type="arabicPeriod" startAt="5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لاستخدام القضايا والتحديات التي نواجهها وتعلم شيء إيجابي منها</a:t>
            </a:r>
          </a:p>
          <a:p>
            <a:pPr marL="342900" indent="-342900" algn="r" rtl="1">
              <a:spcAft>
                <a:spcPts val="1200"/>
              </a:spcAft>
              <a:buFont typeface="+mj-lt"/>
              <a:buAutoNum type="arabicPeriod" startAt="5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لتوضيح دورنا والمساعدة في وضع الحدود</a:t>
            </a:r>
          </a:p>
          <a:p>
            <a:pPr marL="342900" indent="-342900" algn="r" rtl="1">
              <a:spcAft>
                <a:spcPts val="1200"/>
              </a:spcAft>
              <a:buFont typeface="+mj-lt"/>
              <a:buAutoNum type="arabicPeriod" startAt="5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لإدارة عبء العمل</a:t>
            </a:r>
          </a:p>
          <a:p>
            <a:pPr marL="342900" indent="-342900" algn="r" rtl="1">
              <a:spcAft>
                <a:spcPts val="1200"/>
              </a:spcAft>
              <a:buFont typeface="+mj-lt"/>
              <a:buAutoNum type="arabicPeriod" startAt="5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لرعاية أنفسنا (للتعامل مع الإجهاد ، والتعامل مع الصدمات غير المباشرة..</a:t>
            </a:r>
            <a:r>
              <a:rPr lang="ar-SA" sz="22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GB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Google Shape;317;p4">
            <a:extLst>
              <a:ext uri="{FF2B5EF4-FFF2-40B4-BE49-F238E27FC236}">
                <a16:creationId xmlns:a16="http://schemas.microsoft.com/office/drawing/2014/main" id="{110698CE-B575-501D-B2F2-48D911567DD3}"/>
              </a:ext>
            </a:extLst>
          </p:cNvPr>
          <p:cNvSpPr/>
          <p:nvPr/>
        </p:nvSpPr>
        <p:spPr>
          <a:xfrm rot="14573061">
            <a:off x="1020765" y="4283814"/>
            <a:ext cx="288311" cy="852540"/>
          </a:xfrm>
          <a:prstGeom prst="round2SameRect">
            <a:avLst>
              <a:gd name="adj1" fmla="val 50000"/>
              <a:gd name="adj2" fmla="val 2329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317;p4">
            <a:extLst>
              <a:ext uri="{FF2B5EF4-FFF2-40B4-BE49-F238E27FC236}">
                <a16:creationId xmlns:a16="http://schemas.microsoft.com/office/drawing/2014/main" id="{5F1423D6-8391-3A97-1774-4B702D05255E}"/>
              </a:ext>
            </a:extLst>
          </p:cNvPr>
          <p:cNvSpPr/>
          <p:nvPr/>
        </p:nvSpPr>
        <p:spPr>
          <a:xfrm rot="9046153">
            <a:off x="909140" y="4659571"/>
            <a:ext cx="288311" cy="852540"/>
          </a:xfrm>
          <a:prstGeom prst="round2SameRect">
            <a:avLst>
              <a:gd name="adj1" fmla="val 50000"/>
              <a:gd name="adj2" fmla="val 2329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47117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18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9A2A1"/>
              </a:buClr>
              <a:buSzPts val="3200"/>
              <a:buFont typeface="Arial"/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نقاط التعلم الأساسية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55" name="Google Shape;655;p18"/>
          <p:cNvSpPr txBox="1"/>
          <p:nvPr/>
        </p:nvSpPr>
        <p:spPr>
          <a:xfrm>
            <a:off x="7864886" y="3505122"/>
            <a:ext cx="2805204" cy="816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يتعلم </a:t>
            </a:r>
            <a:r>
              <a:rPr lang="ar-SA" sz="22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أخصائيو الحالة</a:t>
            </a:r>
            <a:r>
              <a:rPr lang="en-US" sz="22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الكثير من خلال العمل والخبرة</a:t>
            </a:r>
            <a:endParaRPr sz="22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657" name="Google Shape;657;p18"/>
          <p:cNvSpPr/>
          <p:nvPr/>
        </p:nvSpPr>
        <p:spPr>
          <a:xfrm>
            <a:off x="2051262" y="1892894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58" name="Google Shape;658;p18"/>
          <p:cNvSpPr/>
          <p:nvPr/>
        </p:nvSpPr>
        <p:spPr>
          <a:xfrm>
            <a:off x="8984962" y="1892894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" name="Google Shape;656;p18">
            <a:extLst>
              <a:ext uri="{FF2B5EF4-FFF2-40B4-BE49-F238E27FC236}">
                <a16:creationId xmlns:a16="http://schemas.microsoft.com/office/drawing/2014/main" id="{694094B4-F76A-D0C0-0AA6-D0CC5C18A41C}"/>
              </a:ext>
            </a:extLst>
          </p:cNvPr>
          <p:cNvSpPr txBox="1"/>
          <p:nvPr/>
        </p:nvSpPr>
        <p:spPr>
          <a:xfrm>
            <a:off x="1028856" y="3521358"/>
            <a:ext cx="3049185" cy="1179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يمكن أن يدعم الت</a:t>
            </a:r>
            <a:r>
              <a:rPr lang="ar-SA" sz="22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أمل</a:t>
            </a:r>
            <a:r>
              <a:rPr lang="en-US" sz="22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هذا التعلم والمزيد من التطوير المهني</a:t>
            </a:r>
            <a:endParaRPr sz="22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3" name="Google Shape;658;p18">
            <a:extLst>
              <a:ext uri="{FF2B5EF4-FFF2-40B4-BE49-F238E27FC236}">
                <a16:creationId xmlns:a16="http://schemas.microsoft.com/office/drawing/2014/main" id="{AE5CA576-DB03-A035-994F-F7AB23755C7E}"/>
              </a:ext>
            </a:extLst>
          </p:cNvPr>
          <p:cNvSpPr/>
          <p:nvPr/>
        </p:nvSpPr>
        <p:spPr>
          <a:xfrm>
            <a:off x="5445684" y="1892894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4" name="Google Shape;656;p18">
            <a:extLst>
              <a:ext uri="{FF2B5EF4-FFF2-40B4-BE49-F238E27FC236}">
                <a16:creationId xmlns:a16="http://schemas.microsoft.com/office/drawing/2014/main" id="{8CFC9723-E7C6-5933-2863-314E5D2FEFB4}"/>
              </a:ext>
            </a:extLst>
          </p:cNvPr>
          <p:cNvSpPr txBox="1"/>
          <p:nvPr/>
        </p:nvSpPr>
        <p:spPr>
          <a:xfrm>
            <a:off x="4333991" y="3521358"/>
            <a:ext cx="3274945" cy="1179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يجب توفير الإشراف والتدريب لأخصائيي الحالة لدعم تعلمهم من خلال التجربة</a:t>
            </a:r>
            <a:endParaRPr sz="22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958108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3C8CDD-7D5B-CFD5-D595-E31B88670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en-CA" sz="2400" dirty="0">
                <a:solidFill>
                  <a:schemeClr val="bg1">
                    <a:lumMod val="65000"/>
                  </a:schemeClr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الجلسة </a:t>
            </a:r>
            <a:r>
              <a:rPr lang="ar-SA" sz="2400" dirty="0">
                <a:solidFill>
                  <a:schemeClr val="bg1">
                    <a:lumMod val="65000"/>
                  </a:schemeClr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٣</a:t>
            </a:r>
            <a:br>
              <a:rPr lang="en-CA" sz="2400" b="1" dirty="0">
                <a:solidFill>
                  <a:schemeClr val="bg1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CA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ما هي الكفاءات الأساسية ل</a:t>
            </a:r>
            <a:r>
              <a:rPr lang="ar-SA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أخصائي</a:t>
            </a: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الحالة؟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15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9A2A1"/>
              </a:buClr>
              <a:buSzPts val="3200"/>
              <a:buFont typeface="Arial"/>
              <a:buNone/>
            </a:pP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مناقشة عامة</a:t>
            </a:r>
            <a:endParaRPr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E947978-4EB2-3A93-9803-9DE7C370EDBC}"/>
              </a:ext>
            </a:extLst>
          </p:cNvPr>
          <p:cNvSpPr/>
          <p:nvPr/>
        </p:nvSpPr>
        <p:spPr>
          <a:xfrm>
            <a:off x="5209895" y="1441017"/>
            <a:ext cx="5754114" cy="45632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GB" sz="4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ما هو دور أخصائي الحالة وما هي مسؤولياتك؟</a:t>
            </a:r>
            <a:endParaRPr lang="en-BE" sz="4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8D2D9BD-98EC-3FC1-B9DE-D6E6F4DEE4C9}"/>
              </a:ext>
            </a:extLst>
          </p:cNvPr>
          <p:cNvGrpSpPr/>
          <p:nvPr/>
        </p:nvGrpSpPr>
        <p:grpSpPr>
          <a:xfrm>
            <a:off x="1227991" y="2268950"/>
            <a:ext cx="3415887" cy="2678824"/>
            <a:chOff x="1117683" y="2194390"/>
            <a:chExt cx="3415887" cy="2678824"/>
          </a:xfrm>
          <a:solidFill>
            <a:schemeClr val="accent5"/>
          </a:solidFill>
        </p:grpSpPr>
        <p:sp>
          <p:nvSpPr>
            <p:cNvPr id="4" name="Speech Bubble: Rectangle with Corners Rounded 3">
              <a:extLst>
                <a:ext uri="{FF2B5EF4-FFF2-40B4-BE49-F238E27FC236}">
                  <a16:creationId xmlns:a16="http://schemas.microsoft.com/office/drawing/2014/main" id="{AC3B1A6D-2BE2-2116-0E11-6ACAC41BFB17}"/>
                </a:ext>
              </a:extLst>
            </p:cNvPr>
            <p:cNvSpPr/>
            <p:nvPr/>
          </p:nvSpPr>
          <p:spPr>
            <a:xfrm>
              <a:off x="1117683" y="2194390"/>
              <a:ext cx="1792248" cy="1200806"/>
            </a:xfrm>
            <a:prstGeom prst="wedgeRoundRectCallout">
              <a:avLst>
                <a:gd name="adj1" fmla="val 19938"/>
                <a:gd name="adj2" fmla="val 69216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Speech Bubble: Rectangle with Corners Rounded 4">
              <a:extLst>
                <a:ext uri="{FF2B5EF4-FFF2-40B4-BE49-F238E27FC236}">
                  <a16:creationId xmlns:a16="http://schemas.microsoft.com/office/drawing/2014/main" id="{9148A92F-3F8C-4508-9011-12788567C4C6}"/>
                </a:ext>
              </a:extLst>
            </p:cNvPr>
            <p:cNvSpPr/>
            <p:nvPr/>
          </p:nvSpPr>
          <p:spPr>
            <a:xfrm>
              <a:off x="3240911" y="3671195"/>
              <a:ext cx="1292659" cy="866081"/>
            </a:xfrm>
            <a:prstGeom prst="wedgeRoundRectCallout">
              <a:avLst>
                <a:gd name="adj1" fmla="val -20501"/>
                <a:gd name="adj2" fmla="val 64241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Speech Bubble: Rectangle with Corners Rounded 5">
              <a:extLst>
                <a:ext uri="{FF2B5EF4-FFF2-40B4-BE49-F238E27FC236}">
                  <a16:creationId xmlns:a16="http://schemas.microsoft.com/office/drawing/2014/main" id="{ED4F113F-1240-C9B6-9730-FEC8812FB284}"/>
                </a:ext>
              </a:extLst>
            </p:cNvPr>
            <p:cNvSpPr/>
            <p:nvPr/>
          </p:nvSpPr>
          <p:spPr>
            <a:xfrm>
              <a:off x="1747778" y="4229639"/>
              <a:ext cx="1097717" cy="643575"/>
            </a:xfrm>
            <a:prstGeom prst="wedgeRoundRectCallout">
              <a:avLst>
                <a:gd name="adj1" fmla="val -20501"/>
                <a:gd name="adj2" fmla="val 84025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1401F-3D37-49FB-A426-4EBE81271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en-GB" sz="3200" dirty="0" err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وظيفة</a:t>
            </a:r>
            <a:r>
              <a:rPr lang="en-GB" sz="3200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3200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GB" sz="3200" dirty="0" err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دعم</a:t>
            </a:r>
            <a:endParaRPr lang="en-CA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F6F96D-CB36-414D-24B0-1B8EFA911E3E}"/>
              </a:ext>
            </a:extLst>
          </p:cNvPr>
          <p:cNvSpPr txBox="1"/>
          <p:nvPr/>
        </p:nvSpPr>
        <p:spPr>
          <a:xfrm>
            <a:off x="6096000" y="1514964"/>
            <a:ext cx="5209313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r" defTabSz="914400" rtl="1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n-CA" sz="2000" b="1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المسؤوليات الرئيسية</a:t>
            </a:r>
            <a:endParaRPr lang="ar-SA" sz="2000" b="1" i="0" u="none" strike="noStrike" kern="120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r" defTabSz="914400" rtl="1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endParaRPr lang="en-BE" sz="2000" b="0" i="0" u="none" strike="noStrike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 eaLnBrk="1" fontAlgn="base" latinLnBrk="0" hangingPunct="1">
              <a:spcBef>
                <a:spcPts val="0"/>
              </a:spcBef>
              <a:spcAft>
                <a:spcPts val="600"/>
              </a:spcAft>
            </a:pPr>
            <a:r>
              <a:rPr lang="ar-SA" sz="200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١.</a:t>
            </a:r>
            <a:r>
              <a:rPr lang="en-US" sz="2000" i="0" u="none" strike="noStrike" kern="12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تقديم</a:t>
            </a:r>
            <a:r>
              <a:rPr lang="en-US" sz="200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i="0" u="none" strike="noStrike" kern="12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أساسيات</a:t>
            </a:r>
            <a:r>
              <a:rPr lang="en-US" sz="200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200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الدعم ال</a:t>
            </a:r>
            <a:r>
              <a:rPr lang="en-US" sz="2000" i="0" u="none" strike="noStrike" kern="12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عاطفي</a:t>
            </a:r>
            <a:r>
              <a:rPr lang="ar-SA" sz="200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و خدمات الصح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</a:rPr>
              <a:t>ة النفسية و الدعم النفسي الاجتماعي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المركزة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غير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المتخصصة</a:t>
            </a:r>
            <a:r>
              <a:rPr lang="en-US" sz="200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​</a:t>
            </a:r>
            <a:endParaRPr lang="ar-SA" sz="2000" kern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 eaLnBrk="1" fontAlgn="base" latinLnBrk="0" hangingPunct="1">
              <a:spcBef>
                <a:spcPts val="0"/>
              </a:spcBef>
              <a:spcAft>
                <a:spcPts val="600"/>
              </a:spcAft>
            </a:pP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</a:rPr>
              <a:t>٢.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تقديم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المعلومات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للطفل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والأسرة</a:t>
            </a:r>
            <a:endParaRPr lang="ar-SA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 eaLnBrk="1" fontAlgn="base" latinLnBrk="0" hangingPunct="1">
              <a:spcBef>
                <a:spcPts val="0"/>
              </a:spcBef>
              <a:spcAft>
                <a:spcPts val="600"/>
              </a:spcAft>
            </a:pP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</a:rPr>
              <a:t>٣.</a:t>
            </a:r>
            <a:r>
              <a:rPr lang="en-US" sz="2000" i="0" u="none" strike="noStrike" kern="12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ar-SA" sz="2000" i="0" u="none" strike="noStrike" kern="12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مناصرة لصالح</a:t>
            </a:r>
            <a:r>
              <a:rPr lang="en-US" sz="200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i="0" u="none" strike="noStrike" kern="12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الطفل</a:t>
            </a:r>
            <a:endParaRPr lang="ar-SA" sz="2000" i="0" u="none" strike="noStrike" kern="120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 eaLnBrk="1" fontAlgn="base" latinLnBrk="0" hangingPunct="1">
              <a:spcBef>
                <a:spcPts val="0"/>
              </a:spcBef>
              <a:spcAft>
                <a:spcPts val="600"/>
              </a:spcAft>
            </a:pP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</a:rPr>
              <a:t>٤.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ضمان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الوصول إلى الخدمات للاستجابة لاحتياجاتهم</a:t>
            </a:r>
            <a:r>
              <a:rPr lang="en-US" sz="200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​</a:t>
            </a:r>
            <a:endParaRPr lang="en-BE" sz="2000" i="0" u="none" strike="noStrike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 eaLnBrk="1" fontAlgn="base" latinLnBrk="0" hangingPunct="1">
              <a:spcBef>
                <a:spcPts val="0"/>
              </a:spcBef>
              <a:spcAft>
                <a:spcPts val="600"/>
              </a:spcAft>
            </a:pPr>
            <a:r>
              <a:rPr lang="ar-SA" sz="200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٥.ال</a:t>
            </a:r>
            <a:r>
              <a:rPr lang="en-US" sz="2000" i="0" u="none" strike="noStrike" kern="12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دعم</a:t>
            </a:r>
            <a:r>
              <a:rPr lang="en-US" sz="200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لضمان السلامة</a:t>
            </a:r>
          </a:p>
          <a:p>
            <a:pPr algn="r" rtl="1" eaLnBrk="1" fontAlgn="base" latinLnBrk="0" hangingPunct="1">
              <a:spcBef>
                <a:spcPts val="0"/>
              </a:spcBef>
              <a:spcAft>
                <a:spcPts val="600"/>
              </a:spcAft>
            </a:pPr>
            <a:r>
              <a:rPr lang="ar-SA" sz="200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٦.م</a:t>
            </a:r>
            <a:r>
              <a:rPr lang="en-US" sz="2000" i="0" u="none" strike="noStrike" kern="12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ساعد</a:t>
            </a:r>
            <a:r>
              <a:rPr lang="ar-SA" sz="2000" i="0" u="none" strike="noStrike" kern="12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ة</a:t>
            </a:r>
            <a:r>
              <a:rPr lang="en-US" sz="200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الأطفال في العثور على ترتيبات الرعاية </a:t>
            </a:r>
            <a:r>
              <a:rPr lang="en-US" sz="2000" i="0" u="none" strike="noStrike" kern="12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الآمنة</a:t>
            </a:r>
            <a:r>
              <a:rPr lang="en-US" sz="200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i="0" u="none" strike="noStrike" kern="12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وت</a:t>
            </a:r>
            <a:r>
              <a:rPr lang="ar-SA" sz="200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ع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</a:rPr>
              <a:t>قب</a:t>
            </a:r>
            <a:r>
              <a:rPr lang="en-US" sz="200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العائلات إذا انفصلت أثناء حالة الطوارئ</a:t>
            </a:r>
            <a:endParaRPr lang="en-BE" sz="2000" i="0" u="none" strike="noStrike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197CDDC-7AC5-5A56-9E30-066738A1B368}"/>
              </a:ext>
            </a:extLst>
          </p:cNvPr>
          <p:cNvGrpSpPr/>
          <p:nvPr/>
        </p:nvGrpSpPr>
        <p:grpSpPr>
          <a:xfrm>
            <a:off x="1129157" y="1753126"/>
            <a:ext cx="3906712" cy="3770992"/>
            <a:chOff x="1129157" y="1753127"/>
            <a:chExt cx="3906712" cy="3770992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AE7FBAB-F886-5BCC-A4AA-BAA79795EB07}"/>
                </a:ext>
              </a:extLst>
            </p:cNvPr>
            <p:cNvSpPr/>
            <p:nvPr/>
          </p:nvSpPr>
          <p:spPr>
            <a:xfrm>
              <a:off x="1129157" y="1753127"/>
              <a:ext cx="3906712" cy="377099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BE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5EEC7A2-AFA9-5C83-1F57-5F02E7663986}"/>
                </a:ext>
              </a:extLst>
            </p:cNvPr>
            <p:cNvGrpSpPr/>
            <p:nvPr/>
          </p:nvGrpSpPr>
          <p:grpSpPr>
            <a:xfrm>
              <a:off x="1822940" y="2537325"/>
              <a:ext cx="2217709" cy="1979516"/>
              <a:chOff x="6770748" y="1158240"/>
              <a:chExt cx="1274726" cy="1121318"/>
            </a:xfrm>
            <a:solidFill>
              <a:schemeClr val="accent5"/>
            </a:solidFill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8A5E8E22-2F9A-680A-C368-D6B2D565DA0F}"/>
                  </a:ext>
                </a:extLst>
              </p:cNvPr>
              <p:cNvGrpSpPr/>
              <p:nvPr/>
            </p:nvGrpSpPr>
            <p:grpSpPr>
              <a:xfrm rot="5400000">
                <a:off x="7128520" y="1362604"/>
                <a:ext cx="559182" cy="1274726"/>
                <a:chOff x="8619006" y="1366612"/>
                <a:chExt cx="416505" cy="949476"/>
              </a:xfrm>
              <a:grpFill/>
            </p:grpSpPr>
            <p:sp>
              <p:nvSpPr>
                <p:cNvPr id="19" name="Rectangle: Rounded Corners 18">
                  <a:extLst>
                    <a:ext uri="{FF2B5EF4-FFF2-40B4-BE49-F238E27FC236}">
                      <a16:creationId xmlns:a16="http://schemas.microsoft.com/office/drawing/2014/main" id="{806C15A2-8BFB-FE6A-F0CE-C2BFC005FEB2}"/>
                    </a:ext>
                  </a:extLst>
                </p:cNvPr>
                <p:cNvSpPr/>
                <p:nvPr/>
              </p:nvSpPr>
              <p:spPr>
                <a:xfrm rot="1076057" flipH="1">
                  <a:off x="8840670" y="1614649"/>
                  <a:ext cx="161053" cy="509954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CA" dirty="0"/>
                </a:p>
              </p:txBody>
            </p:sp>
            <p:sp>
              <p:nvSpPr>
                <p:cNvPr id="20" name="Rectangle: Rounded Corners 19">
                  <a:extLst>
                    <a:ext uri="{FF2B5EF4-FFF2-40B4-BE49-F238E27FC236}">
                      <a16:creationId xmlns:a16="http://schemas.microsoft.com/office/drawing/2014/main" id="{3B07FC10-2237-34CC-2C41-DF9138316781}"/>
                    </a:ext>
                  </a:extLst>
                </p:cNvPr>
                <p:cNvSpPr/>
                <p:nvPr/>
              </p:nvSpPr>
              <p:spPr>
                <a:xfrm rot="20911244" flipH="1">
                  <a:off x="8877905" y="1366612"/>
                  <a:ext cx="157606" cy="398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CA" dirty="0"/>
                </a:p>
              </p:txBody>
            </p:sp>
            <p:sp>
              <p:nvSpPr>
                <p:cNvPr id="21" name="Rectangle: Rounded Corners 20">
                  <a:extLst>
                    <a:ext uri="{FF2B5EF4-FFF2-40B4-BE49-F238E27FC236}">
                      <a16:creationId xmlns:a16="http://schemas.microsoft.com/office/drawing/2014/main" id="{A0C00866-62FB-7825-F4B7-7D7370E5C606}"/>
                    </a:ext>
                  </a:extLst>
                </p:cNvPr>
                <p:cNvSpPr/>
                <p:nvPr/>
              </p:nvSpPr>
              <p:spPr>
                <a:xfrm rot="613090" flipH="1">
                  <a:off x="8673953" y="1668726"/>
                  <a:ext cx="154779" cy="358638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CA" dirty="0"/>
                </a:p>
              </p:txBody>
            </p:sp>
            <p:sp>
              <p:nvSpPr>
                <p:cNvPr id="22" name="Flowchart: Manual Input 21">
                  <a:extLst>
                    <a:ext uri="{FF2B5EF4-FFF2-40B4-BE49-F238E27FC236}">
                      <a16:creationId xmlns:a16="http://schemas.microsoft.com/office/drawing/2014/main" id="{C52A7EA4-2636-5AC5-D4D0-73A360583EF9}"/>
                    </a:ext>
                  </a:extLst>
                </p:cNvPr>
                <p:cNvSpPr/>
                <p:nvPr/>
              </p:nvSpPr>
              <p:spPr>
                <a:xfrm rot="17276057">
                  <a:off x="8678142" y="1906154"/>
                  <a:ext cx="197560" cy="315831"/>
                </a:xfrm>
                <a:prstGeom prst="flowChartManualInpu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CA" dirty="0"/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B71519A5-A19E-2D3C-F413-1C6E3B6112F3}"/>
                    </a:ext>
                  </a:extLst>
                </p:cNvPr>
                <p:cNvSpPr/>
                <p:nvPr/>
              </p:nvSpPr>
              <p:spPr>
                <a:xfrm>
                  <a:off x="8657142" y="2030875"/>
                  <a:ext cx="241922" cy="28521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CA" dirty="0"/>
                </a:p>
              </p:txBody>
            </p:sp>
          </p:grpSp>
          <p:sp>
            <p:nvSpPr>
              <p:cNvPr id="18" name="Circle: Hollow 17">
                <a:extLst>
                  <a:ext uri="{FF2B5EF4-FFF2-40B4-BE49-F238E27FC236}">
                    <a16:creationId xmlns:a16="http://schemas.microsoft.com/office/drawing/2014/main" id="{36785224-409D-9930-CBC2-5500B371577A}"/>
                  </a:ext>
                </a:extLst>
              </p:cNvPr>
              <p:cNvSpPr/>
              <p:nvPr/>
            </p:nvSpPr>
            <p:spPr>
              <a:xfrm>
                <a:off x="7271980" y="1158240"/>
                <a:ext cx="566129" cy="566129"/>
              </a:xfrm>
              <a:prstGeom prst="donut">
                <a:avLst>
                  <a:gd name="adj" fmla="val 3173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1468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63127-F87A-6733-BBB1-0E4610B73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en-C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الجلسة </a:t>
            </a:r>
            <a:r>
              <a:rPr lang="ar-S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١</a:t>
            </a:r>
            <a:br>
              <a:rPr lang="en-C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CA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</a:t>
            </a: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فت</a:t>
            </a:r>
            <a:r>
              <a:rPr lang="ar-SA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تا</a:t>
            </a: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ح الوحدة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1401F-3D37-49FB-A426-4EBE81271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en-CA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وظيفة التنسيق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6A726E-DAF8-A41C-C65C-7126F59A846E}"/>
              </a:ext>
            </a:extLst>
          </p:cNvPr>
          <p:cNvSpPr txBox="1"/>
          <p:nvPr/>
        </p:nvSpPr>
        <p:spPr>
          <a:xfrm>
            <a:off x="6096000" y="1942836"/>
            <a:ext cx="49761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r" defTabSz="914400" rtl="1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n-CA" sz="2000" b="1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المسؤوليات الرئيسية</a:t>
            </a:r>
            <a:endParaRPr lang="en-BE" sz="2000" b="0" i="0" u="none" strike="noStrike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 eaLnBrk="1" fontAlgn="base" latinLnBrk="0" hangingPunct="1">
              <a:spcBef>
                <a:spcPts val="0"/>
              </a:spcBef>
              <a:spcAft>
                <a:spcPts val="600"/>
              </a:spcAft>
            </a:pPr>
            <a:r>
              <a:rPr lang="ar-SA" sz="2000" b="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١.</a:t>
            </a:r>
            <a:r>
              <a:rPr lang="en-US" sz="2000" b="0" i="0" u="none" strike="noStrike" kern="12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التنسيق</a:t>
            </a:r>
            <a:r>
              <a:rPr lang="en-US" sz="2000" b="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مع أصحاب المصلحة الرئيسيين للتعرف بشكل استباقي على الأطفال والأسر الذين يحتاجون إلى دعم إدارة الحالة</a:t>
            </a:r>
            <a:endParaRPr lang="en-BE" sz="2000" b="0" i="0" u="none" strike="noStrike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 eaLnBrk="1" fontAlgn="base" latinLnBrk="0" hangingPunct="1">
              <a:spcBef>
                <a:spcPts val="0"/>
              </a:spcBef>
              <a:spcAft>
                <a:spcPts val="600"/>
              </a:spcAft>
            </a:pPr>
            <a:r>
              <a:rPr lang="ar-SA" sz="2000" b="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٢.قم بت</a:t>
            </a:r>
            <a:r>
              <a:rPr lang="en-US" sz="2000" b="0" i="0" u="none" strike="noStrike" kern="12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حد</a:t>
            </a:r>
            <a:r>
              <a:rPr lang="ar-SA" sz="2000" b="0" i="0" u="none" strike="noStrike" kern="12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ي</a:t>
            </a:r>
            <a:r>
              <a:rPr lang="en-US" sz="2000" b="0" i="0" u="none" strike="noStrike" kern="12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د</a:t>
            </a:r>
            <a:r>
              <a:rPr lang="en-US" sz="2000" b="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موقع الخدمات وساعد الأطفال وأسرهم في الوصول إلى تلك الخدمات</a:t>
            </a:r>
            <a:endParaRPr lang="en-BE" sz="2000" b="0" i="0" u="none" strike="noStrike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 eaLnBrk="1" fontAlgn="base" latinLnBrk="0" hangingPunct="1">
              <a:spcBef>
                <a:spcPts val="0"/>
              </a:spcBef>
              <a:spcAft>
                <a:spcPts val="600"/>
              </a:spcAft>
            </a:pPr>
            <a:r>
              <a:rPr lang="ar-SA" sz="2000" b="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٣.</a:t>
            </a:r>
            <a:r>
              <a:rPr lang="en-US" sz="2000" b="0" i="0" u="none" strike="noStrike" kern="12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ar-SA" sz="2000" b="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مناصرة</a:t>
            </a:r>
            <a:r>
              <a:rPr lang="en-US" sz="2000" b="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لتحسين الوصول </a:t>
            </a:r>
            <a:r>
              <a:rPr lang="en-US" sz="2000" b="0" i="0" u="none" strike="noStrike" kern="12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إلى</a:t>
            </a:r>
            <a:r>
              <a:rPr lang="en-US" sz="2000" b="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0" i="0" u="none" strike="noStrike" kern="12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الخدمات</a:t>
            </a:r>
            <a:endParaRPr lang="ar-SA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 eaLnBrk="1" fontAlgn="base" latinLnBrk="0" hangingPunct="1">
              <a:spcBef>
                <a:spcPts val="0"/>
              </a:spcBef>
              <a:spcAft>
                <a:spcPts val="600"/>
              </a:spcAft>
            </a:pPr>
            <a:r>
              <a:rPr lang="ar-SA" sz="2000" b="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٤.</a:t>
            </a:r>
            <a:r>
              <a:rPr lang="en-US" sz="2000" b="0" i="0" u="none" strike="noStrike" kern="12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عقد</a:t>
            </a:r>
            <a:r>
              <a:rPr lang="en-US" sz="2000" b="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مؤتمرات حالة</a:t>
            </a:r>
            <a:endParaRPr lang="en-BE" sz="2000" b="0" i="0" u="none" strike="noStrike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ACED9BB-DD83-3F40-E52A-1940AD949E65}"/>
              </a:ext>
            </a:extLst>
          </p:cNvPr>
          <p:cNvGrpSpPr/>
          <p:nvPr/>
        </p:nvGrpSpPr>
        <p:grpSpPr>
          <a:xfrm>
            <a:off x="1129157" y="1753127"/>
            <a:ext cx="3906712" cy="3770992"/>
            <a:chOff x="1129157" y="1753127"/>
            <a:chExt cx="3906712" cy="3770992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3663D3B-30D7-5253-EE5E-88AAB4A89D31}"/>
                </a:ext>
              </a:extLst>
            </p:cNvPr>
            <p:cNvSpPr/>
            <p:nvPr/>
          </p:nvSpPr>
          <p:spPr>
            <a:xfrm>
              <a:off x="1129157" y="1753127"/>
              <a:ext cx="3906712" cy="377099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BE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49ED933-7319-8ADB-13F7-0D62E6376C18}"/>
                </a:ext>
              </a:extLst>
            </p:cNvPr>
            <p:cNvGrpSpPr/>
            <p:nvPr/>
          </p:nvGrpSpPr>
          <p:grpSpPr>
            <a:xfrm>
              <a:off x="2055607" y="2658593"/>
              <a:ext cx="2053811" cy="2135270"/>
              <a:chOff x="7892902" y="1235921"/>
              <a:chExt cx="1061882" cy="1131157"/>
            </a:xfrm>
            <a:solidFill>
              <a:schemeClr val="accent5"/>
            </a:solidFill>
          </p:grpSpPr>
          <p:sp>
            <p:nvSpPr>
              <p:cNvPr id="11" name="Arrow: Down 10">
                <a:extLst>
                  <a:ext uri="{FF2B5EF4-FFF2-40B4-BE49-F238E27FC236}">
                    <a16:creationId xmlns:a16="http://schemas.microsoft.com/office/drawing/2014/main" id="{D8FD4A62-42D0-51C8-8608-253DF62A78FA}"/>
                  </a:ext>
                </a:extLst>
              </p:cNvPr>
              <p:cNvSpPr/>
              <p:nvPr/>
            </p:nvSpPr>
            <p:spPr>
              <a:xfrm rot="5400000">
                <a:off x="8306379" y="1225937"/>
                <a:ext cx="303317" cy="323285"/>
              </a:xfrm>
              <a:prstGeom prst="down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12" name="Arrow: Bent 11">
                <a:extLst>
                  <a:ext uri="{FF2B5EF4-FFF2-40B4-BE49-F238E27FC236}">
                    <a16:creationId xmlns:a16="http://schemas.microsoft.com/office/drawing/2014/main" id="{84297D14-E444-5824-56B9-9139E3D007E0}"/>
                  </a:ext>
                </a:extLst>
              </p:cNvPr>
              <p:cNvSpPr/>
              <p:nvPr/>
            </p:nvSpPr>
            <p:spPr>
              <a:xfrm flipV="1">
                <a:off x="7964825" y="1317951"/>
                <a:ext cx="663141" cy="675035"/>
              </a:xfrm>
              <a:prstGeom prst="bent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Arrow: Bent 12">
                <a:extLst>
                  <a:ext uri="{FF2B5EF4-FFF2-40B4-BE49-F238E27FC236}">
                    <a16:creationId xmlns:a16="http://schemas.microsoft.com/office/drawing/2014/main" id="{E6E49EA9-39A5-B822-E196-BB7C16746D4B}"/>
                  </a:ext>
                </a:extLst>
              </p:cNvPr>
              <p:cNvSpPr/>
              <p:nvPr/>
            </p:nvSpPr>
            <p:spPr>
              <a:xfrm flipH="1" flipV="1">
                <a:off x="8394122" y="1670575"/>
                <a:ext cx="541443" cy="675035"/>
              </a:xfrm>
              <a:prstGeom prst="bentArrow">
                <a:avLst>
                  <a:gd name="adj1" fmla="val 31450"/>
                  <a:gd name="adj2" fmla="val 28225"/>
                  <a:gd name="adj3" fmla="val 25000"/>
                  <a:gd name="adj4" fmla="val 4375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Plus Sign 13">
                <a:extLst>
                  <a:ext uri="{FF2B5EF4-FFF2-40B4-BE49-F238E27FC236}">
                    <a16:creationId xmlns:a16="http://schemas.microsoft.com/office/drawing/2014/main" id="{47B42209-59D8-E7D1-2579-A4CB38C4B465}"/>
                  </a:ext>
                </a:extLst>
              </p:cNvPr>
              <p:cNvSpPr/>
              <p:nvPr/>
            </p:nvSpPr>
            <p:spPr>
              <a:xfrm rot="2700000">
                <a:off x="7897288" y="1984220"/>
                <a:ext cx="378472" cy="387244"/>
              </a:xfrm>
              <a:prstGeom prst="mathPlus">
                <a:avLst>
                  <a:gd name="adj1" fmla="val 2040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0" name="Circle: Hollow 19">
                <a:extLst>
                  <a:ext uri="{FF2B5EF4-FFF2-40B4-BE49-F238E27FC236}">
                    <a16:creationId xmlns:a16="http://schemas.microsoft.com/office/drawing/2014/main" id="{2AD757CF-BD6C-8B63-6916-1F21D87F34E6}"/>
                  </a:ext>
                </a:extLst>
              </p:cNvPr>
              <p:cNvSpPr/>
              <p:nvPr/>
            </p:nvSpPr>
            <p:spPr>
              <a:xfrm>
                <a:off x="8741260" y="1268041"/>
                <a:ext cx="213524" cy="213524"/>
              </a:xfrm>
              <a:prstGeom prst="donut">
                <a:avLst>
                  <a:gd name="adj" fmla="val 321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689652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1401F-3D37-49FB-A426-4EBE81271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en-CA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وظيفة إدارة المعلومات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ED5D4E-549B-CB8C-B441-6B436053BE73}"/>
              </a:ext>
            </a:extLst>
          </p:cNvPr>
          <p:cNvSpPr txBox="1"/>
          <p:nvPr/>
        </p:nvSpPr>
        <p:spPr>
          <a:xfrm>
            <a:off x="6407704" y="2402389"/>
            <a:ext cx="43632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r" defTabSz="914400" rtl="1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n-CA" sz="2000" b="1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المسؤوليات الرئيسية</a:t>
            </a:r>
            <a:endParaRPr lang="en-BE" sz="2000" b="0" i="0" u="none" strike="noStrike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 eaLnBrk="1" fontAlgn="base" latinLnBrk="0" hangingPunct="1">
              <a:spcBef>
                <a:spcPts val="0"/>
              </a:spcBef>
              <a:spcAft>
                <a:spcPts val="600"/>
              </a:spcAft>
            </a:pPr>
            <a:r>
              <a:rPr lang="ar-SA" sz="2000" b="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١.</a:t>
            </a:r>
            <a:r>
              <a:rPr lang="en-US" sz="2000" b="0" i="0" u="none" strike="noStrike" kern="12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توثيق</a:t>
            </a:r>
            <a:r>
              <a:rPr lang="en-US" sz="2000" b="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الحالات</a:t>
            </a:r>
            <a:endParaRPr lang="en-BE" sz="2000" b="0" i="0" u="none" strike="noStrike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 eaLnBrk="1" fontAlgn="base" latinLnBrk="0" hangingPunct="1">
              <a:spcBef>
                <a:spcPts val="0"/>
              </a:spcBef>
              <a:spcAft>
                <a:spcPts val="600"/>
              </a:spcAft>
            </a:pPr>
            <a:r>
              <a:rPr lang="ar-SA" sz="2000" b="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٢.</a:t>
            </a:r>
            <a:r>
              <a:rPr lang="en-US" sz="2000" b="0" i="0" u="none" strike="noStrike" kern="12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تخزين</a:t>
            </a:r>
            <a:r>
              <a:rPr lang="en-US" sz="2000" b="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معلومات وملفات إدارة الحالة</a:t>
            </a:r>
            <a:endParaRPr lang="en-BE" sz="2000" b="0" i="0" u="none" strike="noStrike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 eaLnBrk="1" fontAlgn="base" latinLnBrk="0" hangingPunct="1">
              <a:spcBef>
                <a:spcPts val="0"/>
              </a:spcBef>
              <a:spcAft>
                <a:spcPts val="600"/>
              </a:spcAft>
            </a:pPr>
            <a:r>
              <a:rPr lang="ar-SA" sz="2000" b="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٣.</a:t>
            </a:r>
            <a:r>
              <a:rPr lang="en-US" sz="2000" b="0" i="0" u="none" strike="noStrike" kern="12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تحديث</a:t>
            </a:r>
            <a:r>
              <a:rPr lang="en-US" sz="2000" b="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قاعدة بيانات إدارة الحالة</a:t>
            </a:r>
            <a:endParaRPr lang="en-BE" sz="2000" b="0" i="0" u="none" strike="noStrike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 eaLnBrk="1" fontAlgn="base" latinLnBrk="0" hangingPunct="1">
              <a:spcBef>
                <a:spcPts val="0"/>
              </a:spcBef>
              <a:spcAft>
                <a:spcPts val="600"/>
              </a:spcAft>
            </a:pPr>
            <a:r>
              <a:rPr lang="ar-SA" sz="2000" b="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٤.</a:t>
            </a:r>
            <a:r>
              <a:rPr lang="en-US" sz="2000" b="0" i="0" u="none" strike="noStrike" kern="12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دعم</a:t>
            </a:r>
            <a:r>
              <a:rPr lang="en-US" sz="2000" b="0" i="0" u="none" strike="noStrike" kern="1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بروتوكولات حماية البيانات</a:t>
            </a:r>
            <a:endParaRPr lang="en-BE" sz="2000" b="0" i="0" u="none" strike="noStrike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A12339E-F0A7-A2E5-A00E-CBD88CE9B2FE}"/>
              </a:ext>
            </a:extLst>
          </p:cNvPr>
          <p:cNvGrpSpPr/>
          <p:nvPr/>
        </p:nvGrpSpPr>
        <p:grpSpPr>
          <a:xfrm>
            <a:off x="1129157" y="1753127"/>
            <a:ext cx="3906712" cy="3770992"/>
            <a:chOff x="1129157" y="1753127"/>
            <a:chExt cx="3906712" cy="3770992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EEAED33-DCE9-C1AB-993B-AACF28240523}"/>
                </a:ext>
              </a:extLst>
            </p:cNvPr>
            <p:cNvSpPr/>
            <p:nvPr/>
          </p:nvSpPr>
          <p:spPr>
            <a:xfrm>
              <a:off x="1129157" y="1753127"/>
              <a:ext cx="3906712" cy="377099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BE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6D45D16-2036-9879-8606-E4CB0C9EF58E}"/>
                </a:ext>
              </a:extLst>
            </p:cNvPr>
            <p:cNvGrpSpPr/>
            <p:nvPr/>
          </p:nvGrpSpPr>
          <p:grpSpPr>
            <a:xfrm>
              <a:off x="2185581" y="2658593"/>
              <a:ext cx="1722540" cy="1990169"/>
              <a:chOff x="8021849" y="3622964"/>
              <a:chExt cx="932930" cy="1088645"/>
            </a:xfrm>
          </p:grpSpPr>
          <p:sp>
            <p:nvSpPr>
              <p:cNvPr id="14" name="Flowchart: Card 13">
                <a:extLst>
                  <a:ext uri="{FF2B5EF4-FFF2-40B4-BE49-F238E27FC236}">
                    <a16:creationId xmlns:a16="http://schemas.microsoft.com/office/drawing/2014/main" id="{AA55CBEC-11C9-1880-55D7-C057D89B1443}"/>
                  </a:ext>
                </a:extLst>
              </p:cNvPr>
              <p:cNvSpPr/>
              <p:nvPr/>
            </p:nvSpPr>
            <p:spPr>
              <a:xfrm>
                <a:off x="8192676" y="3819749"/>
                <a:ext cx="762103" cy="891860"/>
              </a:xfrm>
              <a:prstGeom prst="flowChartPunchedCard">
                <a:avLst/>
              </a:prstGeom>
              <a:solidFill>
                <a:schemeClr val="accent5"/>
              </a:solidFill>
              <a:ln w="38100">
                <a:solidFill>
                  <a:schemeClr val="accent5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15" name="Flowchart: Card 14">
                <a:extLst>
                  <a:ext uri="{FF2B5EF4-FFF2-40B4-BE49-F238E27FC236}">
                    <a16:creationId xmlns:a16="http://schemas.microsoft.com/office/drawing/2014/main" id="{D7F28E52-83F6-FC9B-F178-A05FADB8D809}"/>
                  </a:ext>
                </a:extLst>
              </p:cNvPr>
              <p:cNvSpPr/>
              <p:nvPr/>
            </p:nvSpPr>
            <p:spPr>
              <a:xfrm>
                <a:off x="8109763" y="3716795"/>
                <a:ext cx="762103" cy="891860"/>
              </a:xfrm>
              <a:prstGeom prst="flowChartPunchedCard">
                <a:avLst/>
              </a:prstGeom>
              <a:solidFill>
                <a:schemeClr val="accent5"/>
              </a:solidFill>
              <a:ln w="38100">
                <a:solidFill>
                  <a:schemeClr val="accent5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17" name="Flowchart: Card 16">
                <a:extLst>
                  <a:ext uri="{FF2B5EF4-FFF2-40B4-BE49-F238E27FC236}">
                    <a16:creationId xmlns:a16="http://schemas.microsoft.com/office/drawing/2014/main" id="{427E7004-9634-956B-1475-5FD58968A040}"/>
                  </a:ext>
                </a:extLst>
              </p:cNvPr>
              <p:cNvSpPr/>
              <p:nvPr/>
            </p:nvSpPr>
            <p:spPr>
              <a:xfrm>
                <a:off x="8021849" y="3622964"/>
                <a:ext cx="762103" cy="891860"/>
              </a:xfrm>
              <a:prstGeom prst="flowChartPunchedCard">
                <a:avLst/>
              </a:prstGeom>
              <a:solidFill>
                <a:schemeClr val="accent5"/>
              </a:solidFill>
              <a:ln w="38100">
                <a:solidFill>
                  <a:schemeClr val="accent5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18" name="Circle: Hollow 17">
                <a:extLst>
                  <a:ext uri="{FF2B5EF4-FFF2-40B4-BE49-F238E27FC236}">
                    <a16:creationId xmlns:a16="http://schemas.microsoft.com/office/drawing/2014/main" id="{E8A681B5-1617-814C-BAF5-691A8936CF9E}"/>
                  </a:ext>
                </a:extLst>
              </p:cNvPr>
              <p:cNvSpPr/>
              <p:nvPr/>
            </p:nvSpPr>
            <p:spPr>
              <a:xfrm>
                <a:off x="8158745" y="3843931"/>
                <a:ext cx="469221" cy="469221"/>
              </a:xfrm>
              <a:prstGeom prst="donut">
                <a:avLst>
                  <a:gd name="adj" fmla="val 32185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885554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0019-B8A4-D61D-6377-8EA0579B5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2629" y="119010"/>
            <a:ext cx="9467896" cy="868968"/>
          </a:xfrm>
        </p:spPr>
        <p:txBody>
          <a:bodyPr>
            <a:normAutofit/>
          </a:bodyPr>
          <a:lstStyle/>
          <a:p>
            <a:pPr rt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ما الذي يحتاج أخصائي الحالة إلى معرفته وت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طبيقه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؟</a:t>
            </a:r>
            <a:endParaRPr lang="en-B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6BA784-7474-92DE-6D13-ED199537BAB2}"/>
              </a:ext>
            </a:extLst>
          </p:cNvPr>
          <p:cNvSpPr txBox="1"/>
          <p:nvPr/>
        </p:nvSpPr>
        <p:spPr>
          <a:xfrm>
            <a:off x="2086287" y="4893070"/>
            <a:ext cx="9188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ar-SA" sz="2400" b="1" dirty="0">
                <a:latin typeface="Arial" panose="020B0604020202020204" pitchFamily="34" charset="0"/>
                <a:cs typeface="Arial" panose="020B0604020202020204" pitchFamily="34" charset="0"/>
              </a:rPr>
              <a:t>ال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معرفة</a:t>
            </a:r>
            <a:endParaRPr lang="en-B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0B75E78-28D4-E82D-C8CC-B0DA90C9CFCC}"/>
              </a:ext>
            </a:extLst>
          </p:cNvPr>
          <p:cNvSpPr txBox="1"/>
          <p:nvPr/>
        </p:nvSpPr>
        <p:spPr>
          <a:xfrm>
            <a:off x="4499251" y="4893070"/>
            <a:ext cx="3193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المواقف والقيم</a:t>
            </a:r>
            <a:endParaRPr lang="en-B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CE2B821-80B0-6B6A-8E52-1AA5FEF41E69}"/>
              </a:ext>
            </a:extLst>
          </p:cNvPr>
          <p:cNvSpPr txBox="1"/>
          <p:nvPr/>
        </p:nvSpPr>
        <p:spPr>
          <a:xfrm>
            <a:off x="8618137" y="4893070"/>
            <a:ext cx="150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2400" b="1" dirty="0">
                <a:latin typeface="Arial" panose="020B0604020202020204" pitchFamily="34" charset="0"/>
                <a:cs typeface="Arial" panose="020B0604020202020204" pitchFamily="34" charset="0"/>
              </a:rPr>
              <a:t>ال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مهارات</a:t>
            </a:r>
            <a:endParaRPr lang="en-B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D44E5E0-F64A-6ADF-37BC-41C20F6E77C9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11" name="Hexagon 10">
              <a:extLst>
                <a:ext uri="{FF2B5EF4-FFF2-40B4-BE49-F238E27FC236}">
                  <a16:creationId xmlns:a16="http://schemas.microsoft.com/office/drawing/2014/main" id="{5580476A-AFEA-F05B-FC5C-B88D605D1F9A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14F1CCE-3AD4-4940-E8CE-D80719AFE6C6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C7D9C1B2-1260-03E6-8923-F79B2E9B99DC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ar-SA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٧</a:t>
                </a:r>
                <a:endParaRPr lang="en-CA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985D067-9871-DE12-A529-7A3534AA07A8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A388466-86F7-93BD-9B2A-68C81A8CB0F5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16" name="Isosceles Triangle 15">
                <a:extLst>
                  <a:ext uri="{FF2B5EF4-FFF2-40B4-BE49-F238E27FC236}">
                    <a16:creationId xmlns:a16="http://schemas.microsoft.com/office/drawing/2014/main" id="{A1FDC7F9-48F4-9205-2477-CD7FDB50C34F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0CAE66AE-44FA-2094-B2C4-C22359BA04C3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22" name="Graphic 21" descr="Left Brain with solid fill">
            <a:extLst>
              <a:ext uri="{FF2B5EF4-FFF2-40B4-BE49-F238E27FC236}">
                <a16:creationId xmlns:a16="http://schemas.microsoft.com/office/drawing/2014/main" id="{574905FB-8D4A-A34B-E1B7-D6F841EF73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90729" y="2009873"/>
            <a:ext cx="2664771" cy="2664771"/>
          </a:xfrm>
          <a:prstGeom prst="rect">
            <a:avLst/>
          </a:prstGeom>
        </p:spPr>
      </p:pic>
      <p:pic>
        <p:nvPicPr>
          <p:cNvPr id="30" name="Graphic 29" descr="Sign language with solid fill">
            <a:extLst>
              <a:ext uri="{FF2B5EF4-FFF2-40B4-BE49-F238E27FC236}">
                <a16:creationId xmlns:a16="http://schemas.microsoft.com/office/drawing/2014/main" id="{AD1C64CA-FA51-1179-F875-5485A1E519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00296" y="2248613"/>
            <a:ext cx="2297978" cy="2297978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70F5D959-CF45-1AEF-6EC2-213F18320CAC}"/>
              </a:ext>
            </a:extLst>
          </p:cNvPr>
          <p:cNvGrpSpPr/>
          <p:nvPr/>
        </p:nvGrpSpPr>
        <p:grpSpPr>
          <a:xfrm>
            <a:off x="4702156" y="2017093"/>
            <a:ext cx="2787687" cy="2761018"/>
            <a:chOff x="4799269" y="2120257"/>
            <a:chExt cx="2494414" cy="2470551"/>
          </a:xfrm>
        </p:grpSpPr>
        <p:pic>
          <p:nvPicPr>
            <p:cNvPr id="28" name="Graphic 27" descr="Right Brain with solid fill">
              <a:extLst>
                <a:ext uri="{FF2B5EF4-FFF2-40B4-BE49-F238E27FC236}">
                  <a16:creationId xmlns:a16="http://schemas.microsoft.com/office/drawing/2014/main" id="{E946248B-F0A4-0811-A510-7257CEC01A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r="50597"/>
            <a:stretch/>
          </p:blipFill>
          <p:spPr>
            <a:xfrm>
              <a:off x="4799269" y="2120257"/>
              <a:ext cx="1220531" cy="2470551"/>
            </a:xfrm>
            <a:prstGeom prst="rect">
              <a:avLst/>
            </a:prstGeom>
          </p:spPr>
        </p:pic>
        <p:pic>
          <p:nvPicPr>
            <p:cNvPr id="31" name="Graphic 30" descr="Left Brain with solid fill">
              <a:extLst>
                <a:ext uri="{FF2B5EF4-FFF2-40B4-BE49-F238E27FC236}">
                  <a16:creationId xmlns:a16="http://schemas.microsoft.com/office/drawing/2014/main" id="{44A668F7-25FD-5896-463D-098EB72D67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l="51522"/>
            <a:stretch/>
          </p:blipFill>
          <p:spPr>
            <a:xfrm>
              <a:off x="6096000" y="2120257"/>
              <a:ext cx="1197683" cy="2470551"/>
            </a:xfrm>
            <a:prstGeom prst="rect">
              <a:avLst/>
            </a:prstGeom>
          </p:spPr>
        </p:pic>
        <p:sp>
          <p:nvSpPr>
            <p:cNvPr id="32" name="Plus Sign 31">
              <a:extLst>
                <a:ext uri="{FF2B5EF4-FFF2-40B4-BE49-F238E27FC236}">
                  <a16:creationId xmlns:a16="http://schemas.microsoft.com/office/drawing/2014/main" id="{2F7AFC7B-597E-8CD3-B202-EB1BCC53A860}"/>
                </a:ext>
              </a:extLst>
            </p:cNvPr>
            <p:cNvSpPr/>
            <p:nvPr/>
          </p:nvSpPr>
          <p:spPr>
            <a:xfrm>
              <a:off x="5387091" y="3102772"/>
              <a:ext cx="478972" cy="478972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  <p:sp>
          <p:nvSpPr>
            <p:cNvPr id="33" name="Minus Sign 32">
              <a:extLst>
                <a:ext uri="{FF2B5EF4-FFF2-40B4-BE49-F238E27FC236}">
                  <a16:creationId xmlns:a16="http://schemas.microsoft.com/office/drawing/2014/main" id="{C94A6559-4DF6-7FE4-4D44-E119E34E1026}"/>
                </a:ext>
              </a:extLst>
            </p:cNvPr>
            <p:cNvSpPr/>
            <p:nvPr/>
          </p:nvSpPr>
          <p:spPr>
            <a:xfrm>
              <a:off x="6233621" y="3118356"/>
              <a:ext cx="440528" cy="440528"/>
            </a:xfrm>
            <a:prstGeom prst="mathMinus">
              <a:avLst>
                <a:gd name="adj1" fmla="val 3043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99058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>
            <a:extLst>
              <a:ext uri="{FF2B5EF4-FFF2-40B4-BE49-F238E27FC236}">
                <a16:creationId xmlns:a16="http://schemas.microsoft.com/office/drawing/2014/main" id="{BD82D93C-4845-D859-5047-01BFA9D17468}"/>
              </a:ext>
            </a:extLst>
          </p:cNvPr>
          <p:cNvSpPr/>
          <p:nvPr/>
        </p:nvSpPr>
        <p:spPr>
          <a:xfrm>
            <a:off x="4237101" y="2100966"/>
            <a:ext cx="3490452" cy="349045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B02746D-32B9-EDB0-FD31-93B72BEE9385}"/>
              </a:ext>
            </a:extLst>
          </p:cNvPr>
          <p:cNvGrpSpPr/>
          <p:nvPr/>
        </p:nvGrpSpPr>
        <p:grpSpPr>
          <a:xfrm>
            <a:off x="5395060" y="2842163"/>
            <a:ext cx="1174533" cy="2203118"/>
            <a:chOff x="4165714" y="1302447"/>
            <a:chExt cx="339722" cy="637230"/>
          </a:xfrm>
          <a:solidFill>
            <a:schemeClr val="bg1"/>
          </a:solidFill>
        </p:grpSpPr>
        <p:sp>
          <p:nvSpPr>
            <p:cNvPr id="27" name="Round Same Side Corner Rectangle 23">
              <a:extLst>
                <a:ext uri="{FF2B5EF4-FFF2-40B4-BE49-F238E27FC236}">
                  <a16:creationId xmlns:a16="http://schemas.microsoft.com/office/drawing/2014/main" id="{46923DD7-385C-00CC-A91D-EE059A4F9E24}"/>
                </a:ext>
              </a:extLst>
            </p:cNvPr>
            <p:cNvSpPr/>
            <p:nvPr/>
          </p:nvSpPr>
          <p:spPr>
            <a:xfrm>
              <a:off x="4165714" y="1618460"/>
              <a:ext cx="339722" cy="321217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5A07843A-312F-0F0E-2994-06C0418F0475}"/>
                </a:ext>
              </a:extLst>
            </p:cNvPr>
            <p:cNvSpPr/>
            <p:nvPr/>
          </p:nvSpPr>
          <p:spPr>
            <a:xfrm>
              <a:off x="4200727" y="1302447"/>
              <a:ext cx="269696" cy="2696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47C5D11-BA70-A645-C576-6331C98E1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الكفاءات</a:t>
            </a:r>
            <a:endParaRPr lang="en-B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EE66DF-874D-531B-EF89-5B35DE5836F2}"/>
              </a:ext>
            </a:extLst>
          </p:cNvPr>
          <p:cNvSpPr txBox="1"/>
          <p:nvPr/>
        </p:nvSpPr>
        <p:spPr>
          <a:xfrm>
            <a:off x="3774177" y="3523703"/>
            <a:ext cx="4347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الكفاءات</a:t>
            </a:r>
            <a:endParaRPr lang="en-BE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Graphic 3" descr="Left Brain with solid fill">
            <a:extLst>
              <a:ext uri="{FF2B5EF4-FFF2-40B4-BE49-F238E27FC236}">
                <a16:creationId xmlns:a16="http://schemas.microsoft.com/office/drawing/2014/main" id="{9935BC03-0ACB-45B4-F94E-7B918E3234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64369" y="1876198"/>
            <a:ext cx="2209400" cy="2209402"/>
          </a:xfrm>
          <a:prstGeom prst="rect">
            <a:avLst/>
          </a:prstGeom>
        </p:spPr>
      </p:pic>
      <p:pic>
        <p:nvPicPr>
          <p:cNvPr id="5" name="Graphic 4" descr="Sign language with solid fill">
            <a:extLst>
              <a:ext uri="{FF2B5EF4-FFF2-40B4-BE49-F238E27FC236}">
                <a16:creationId xmlns:a16="http://schemas.microsoft.com/office/drawing/2014/main" id="{3E575901-FC35-39D6-4EFC-3E02203C2F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68889" y="4092637"/>
            <a:ext cx="1905288" cy="190528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076DA063-7C96-C38B-BA62-65DE33E6C680}"/>
              </a:ext>
            </a:extLst>
          </p:cNvPr>
          <p:cNvGrpSpPr/>
          <p:nvPr/>
        </p:nvGrpSpPr>
        <p:grpSpPr>
          <a:xfrm>
            <a:off x="1722777" y="1204420"/>
            <a:ext cx="2311312" cy="2289202"/>
            <a:chOff x="4799269" y="2120257"/>
            <a:chExt cx="2494414" cy="2470551"/>
          </a:xfrm>
        </p:grpSpPr>
        <p:pic>
          <p:nvPicPr>
            <p:cNvPr id="7" name="Graphic 6" descr="Right Brain with solid fill">
              <a:extLst>
                <a:ext uri="{FF2B5EF4-FFF2-40B4-BE49-F238E27FC236}">
                  <a16:creationId xmlns:a16="http://schemas.microsoft.com/office/drawing/2014/main" id="{E2C250E0-74D6-F0EE-A5A2-903438839A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r="50597"/>
            <a:stretch/>
          </p:blipFill>
          <p:spPr>
            <a:xfrm>
              <a:off x="4799269" y="2120257"/>
              <a:ext cx="1220531" cy="2470551"/>
            </a:xfrm>
            <a:prstGeom prst="rect">
              <a:avLst/>
            </a:prstGeom>
          </p:spPr>
        </p:pic>
        <p:pic>
          <p:nvPicPr>
            <p:cNvPr id="13" name="Graphic 12" descr="Left Brain with solid fill">
              <a:extLst>
                <a:ext uri="{FF2B5EF4-FFF2-40B4-BE49-F238E27FC236}">
                  <a16:creationId xmlns:a16="http://schemas.microsoft.com/office/drawing/2014/main" id="{54585BDD-6A62-BA98-C09E-B5C4AE74F4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l="51522"/>
            <a:stretch/>
          </p:blipFill>
          <p:spPr>
            <a:xfrm>
              <a:off x="6096000" y="2120257"/>
              <a:ext cx="1197683" cy="2470551"/>
            </a:xfrm>
            <a:prstGeom prst="rect">
              <a:avLst/>
            </a:prstGeom>
          </p:spPr>
        </p:pic>
        <p:sp>
          <p:nvSpPr>
            <p:cNvPr id="14" name="Plus Sign 13">
              <a:extLst>
                <a:ext uri="{FF2B5EF4-FFF2-40B4-BE49-F238E27FC236}">
                  <a16:creationId xmlns:a16="http://schemas.microsoft.com/office/drawing/2014/main" id="{FE58056E-BEE8-9C9E-C346-A681B7C78371}"/>
                </a:ext>
              </a:extLst>
            </p:cNvPr>
            <p:cNvSpPr/>
            <p:nvPr/>
          </p:nvSpPr>
          <p:spPr>
            <a:xfrm>
              <a:off x="5387091" y="3102772"/>
              <a:ext cx="478972" cy="478972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  <p:sp>
          <p:nvSpPr>
            <p:cNvPr id="15" name="Minus Sign 14">
              <a:extLst>
                <a:ext uri="{FF2B5EF4-FFF2-40B4-BE49-F238E27FC236}">
                  <a16:creationId xmlns:a16="http://schemas.microsoft.com/office/drawing/2014/main" id="{BB153B75-CDC3-7334-E5F5-4F975F407EC3}"/>
                </a:ext>
              </a:extLst>
            </p:cNvPr>
            <p:cNvSpPr/>
            <p:nvPr/>
          </p:nvSpPr>
          <p:spPr>
            <a:xfrm>
              <a:off x="6233621" y="3118356"/>
              <a:ext cx="440528" cy="440528"/>
            </a:xfrm>
            <a:prstGeom prst="mathMinus">
              <a:avLst>
                <a:gd name="adj1" fmla="val 3043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</p:grp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E98AA809-6938-65EE-5E8F-9BD1FE8DFDC9}"/>
              </a:ext>
            </a:extLst>
          </p:cNvPr>
          <p:cNvSpPr/>
          <p:nvPr/>
        </p:nvSpPr>
        <p:spPr>
          <a:xfrm rot="1750562">
            <a:off x="3927965" y="2613126"/>
            <a:ext cx="964567" cy="477776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4B5A62F7-A434-A03A-C58F-3212B506C105}"/>
              </a:ext>
            </a:extLst>
          </p:cNvPr>
          <p:cNvSpPr/>
          <p:nvPr/>
        </p:nvSpPr>
        <p:spPr>
          <a:xfrm rot="19872630">
            <a:off x="3829799" y="4501402"/>
            <a:ext cx="964567" cy="477776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DA1B8FAA-B102-EBBA-1954-45DCE7789CC7}"/>
              </a:ext>
            </a:extLst>
          </p:cNvPr>
          <p:cNvSpPr/>
          <p:nvPr/>
        </p:nvSpPr>
        <p:spPr>
          <a:xfrm rot="10068399">
            <a:off x="7334496" y="3173564"/>
            <a:ext cx="964567" cy="477776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00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7301DD-4EB6-0E9F-8A62-0FAD3D26A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معرفة والمواقف والمهارات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 ل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أخصائي الحالة </a:t>
            </a:r>
            <a:endParaRPr lang="en-B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378678-E833-2ED9-B3F8-46821094F777}"/>
              </a:ext>
            </a:extLst>
          </p:cNvPr>
          <p:cNvSpPr txBox="1"/>
          <p:nvPr/>
        </p:nvSpPr>
        <p:spPr>
          <a:xfrm>
            <a:off x="3807564" y="4476729"/>
            <a:ext cx="42582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كفاءات ال</a:t>
            </a:r>
            <a:r>
              <a:rPr lang="ar-SA" sz="2800" dirty="0">
                <a:latin typeface="Calibri" panose="020F0502020204030204" pitchFamily="34" charset="0"/>
                <a:cs typeface="Calibri" panose="020F0502020204030204" pitchFamily="34" charset="0"/>
              </a:rPr>
              <a:t>تواصل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والدعم النفسي الاجتماعي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FC0BB5-5F11-8D30-290F-53E6C95D26D8}"/>
              </a:ext>
            </a:extLst>
          </p:cNvPr>
          <p:cNvSpPr txBox="1"/>
          <p:nvPr/>
        </p:nvSpPr>
        <p:spPr>
          <a:xfrm>
            <a:off x="982989" y="4523992"/>
            <a:ext cx="30450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الكفاءات التقنية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7D0AE9-60F0-1919-BAD5-9861E069688C}"/>
              </a:ext>
            </a:extLst>
          </p:cNvPr>
          <p:cNvSpPr txBox="1"/>
          <p:nvPr/>
        </p:nvSpPr>
        <p:spPr>
          <a:xfrm>
            <a:off x="8258903" y="4523992"/>
            <a:ext cx="30450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الكفاءات الشخصية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43259FA-3016-30B2-FBB3-0427ABB3B951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12" name="Hexagon 11">
              <a:extLst>
                <a:ext uri="{FF2B5EF4-FFF2-40B4-BE49-F238E27FC236}">
                  <a16:creationId xmlns:a16="http://schemas.microsoft.com/office/drawing/2014/main" id="{18B51114-9505-BB0F-5131-752378EA9637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7A3AA7C-391C-368B-CDB2-93AEF8BACB84}"/>
                </a:ext>
              </a:extLst>
            </p:cNvPr>
            <p:cNvGrpSpPr/>
            <p:nvPr/>
          </p:nvGrpSpPr>
          <p:grpSpPr>
            <a:xfrm>
              <a:off x="10741851" y="707024"/>
              <a:ext cx="562136" cy="634675"/>
              <a:chOff x="760175" y="830141"/>
              <a:chExt cx="867619" cy="979580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A34CF6AA-93A9-8FE8-4655-093C34BCB0FE}"/>
                  </a:ext>
                </a:extLst>
              </p:cNvPr>
              <p:cNvSpPr/>
              <p:nvPr/>
            </p:nvSpPr>
            <p:spPr>
              <a:xfrm>
                <a:off x="864636" y="830141"/>
                <a:ext cx="763158" cy="979577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ar-SA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٨-١٠</a:t>
                </a:r>
                <a:endParaRPr lang="en-CA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8935A63-9FD8-4928-E914-181B5519FD2C}"/>
                  </a:ext>
                </a:extLst>
              </p:cNvPr>
              <p:cNvSpPr/>
              <p:nvPr/>
            </p:nvSpPr>
            <p:spPr>
              <a:xfrm>
                <a:off x="760175" y="830143"/>
                <a:ext cx="149292" cy="979578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0007722B-CB03-13B9-039E-2233B5EEC418}"/>
              </a:ext>
            </a:extLst>
          </p:cNvPr>
          <p:cNvGrpSpPr/>
          <p:nvPr/>
        </p:nvGrpSpPr>
        <p:grpSpPr>
          <a:xfrm>
            <a:off x="5532029" y="1778008"/>
            <a:ext cx="1463806" cy="2065428"/>
            <a:chOff x="5532029" y="1778008"/>
            <a:chExt cx="1463806" cy="2065428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CFE1A637-6AB9-270E-6FEE-D32F4A48F3EF}"/>
                </a:ext>
              </a:extLst>
            </p:cNvPr>
            <p:cNvGrpSpPr/>
            <p:nvPr/>
          </p:nvGrpSpPr>
          <p:grpSpPr>
            <a:xfrm>
              <a:off x="5532029" y="1778008"/>
              <a:ext cx="723055" cy="2065428"/>
              <a:chOff x="2068313" y="2482622"/>
              <a:chExt cx="376359" cy="1075080"/>
            </a:xfrm>
          </p:grpSpPr>
          <p:sp>
            <p:nvSpPr>
              <p:cNvPr id="32" name="Round Same Side Corner Rectangle 23">
                <a:extLst>
                  <a:ext uri="{FF2B5EF4-FFF2-40B4-BE49-F238E27FC236}">
                    <a16:creationId xmlns:a16="http://schemas.microsoft.com/office/drawing/2014/main" id="{664A47D9-29FA-4AEA-C14A-63A75AFF907F}"/>
                  </a:ext>
                </a:extLst>
              </p:cNvPr>
              <p:cNvSpPr/>
              <p:nvPr/>
            </p:nvSpPr>
            <p:spPr>
              <a:xfrm>
                <a:off x="2071073" y="2923618"/>
                <a:ext cx="372129" cy="63408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/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1E37DA9F-0A2E-8BC6-0057-84F6D778BC03}"/>
                  </a:ext>
                </a:extLst>
              </p:cNvPr>
              <p:cNvSpPr/>
              <p:nvPr/>
            </p:nvSpPr>
            <p:spPr>
              <a:xfrm>
                <a:off x="2068313" y="2482622"/>
                <a:ext cx="376359" cy="37635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/>
              </a:p>
            </p:txBody>
          </p:sp>
        </p:grpSp>
        <p:sp>
          <p:nvSpPr>
            <p:cNvPr id="35" name="Speech Bubble: Rectangle with Corners Rounded 34">
              <a:extLst>
                <a:ext uri="{FF2B5EF4-FFF2-40B4-BE49-F238E27FC236}">
                  <a16:creationId xmlns:a16="http://schemas.microsoft.com/office/drawing/2014/main" id="{50E0B20A-7EAF-596D-1470-29683EFB542A}"/>
                </a:ext>
              </a:extLst>
            </p:cNvPr>
            <p:cNvSpPr/>
            <p:nvPr/>
          </p:nvSpPr>
          <p:spPr>
            <a:xfrm>
              <a:off x="6535544" y="1996974"/>
              <a:ext cx="460291" cy="327241"/>
            </a:xfrm>
            <a:prstGeom prst="wedgeRoundRectCallout">
              <a:avLst>
                <a:gd name="adj1" fmla="val -69318"/>
                <a:gd name="adj2" fmla="val 26564"/>
                <a:gd name="adj3" fmla="val 1666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D5219FF2-4C43-9256-BB00-B055F00B4FE0}"/>
              </a:ext>
            </a:extLst>
          </p:cNvPr>
          <p:cNvGrpSpPr/>
          <p:nvPr/>
        </p:nvGrpSpPr>
        <p:grpSpPr>
          <a:xfrm>
            <a:off x="1592863" y="1825271"/>
            <a:ext cx="1635723" cy="2065428"/>
            <a:chOff x="8610677" y="1949046"/>
            <a:chExt cx="1635723" cy="2065428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DBD7ECFD-1A8A-3883-6202-22EFAE9973A6}"/>
                </a:ext>
              </a:extLst>
            </p:cNvPr>
            <p:cNvGrpSpPr/>
            <p:nvPr/>
          </p:nvGrpSpPr>
          <p:grpSpPr>
            <a:xfrm>
              <a:off x="9523345" y="1949046"/>
              <a:ext cx="723055" cy="2065428"/>
              <a:chOff x="2068313" y="2482622"/>
              <a:chExt cx="376359" cy="1075080"/>
            </a:xfrm>
          </p:grpSpPr>
          <p:sp>
            <p:nvSpPr>
              <p:cNvPr id="53" name="Round Same Side Corner Rectangle 23">
                <a:extLst>
                  <a:ext uri="{FF2B5EF4-FFF2-40B4-BE49-F238E27FC236}">
                    <a16:creationId xmlns:a16="http://schemas.microsoft.com/office/drawing/2014/main" id="{6EA10694-1EDE-B883-EBC3-DB135817D2D4}"/>
                  </a:ext>
                </a:extLst>
              </p:cNvPr>
              <p:cNvSpPr/>
              <p:nvPr/>
            </p:nvSpPr>
            <p:spPr>
              <a:xfrm>
                <a:off x="2071073" y="2923618"/>
                <a:ext cx="372129" cy="63408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/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935B55C3-FC7B-7F8B-FC85-E62A5D740692}"/>
                  </a:ext>
                </a:extLst>
              </p:cNvPr>
              <p:cNvSpPr/>
              <p:nvPr/>
            </p:nvSpPr>
            <p:spPr>
              <a:xfrm>
                <a:off x="2068313" y="2482622"/>
                <a:ext cx="376359" cy="37635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/>
              </a:p>
            </p:txBody>
          </p: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ED3C6A2B-6FD4-99A2-3501-C1AB5110A461}"/>
                </a:ext>
              </a:extLst>
            </p:cNvPr>
            <p:cNvGrpSpPr/>
            <p:nvPr/>
          </p:nvGrpSpPr>
          <p:grpSpPr>
            <a:xfrm rot="1340767">
              <a:off x="8610677" y="2757147"/>
              <a:ext cx="1143373" cy="765710"/>
              <a:chOff x="8638649" y="2848747"/>
              <a:chExt cx="1143373" cy="765710"/>
            </a:xfrm>
          </p:grpSpPr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81188D96-293C-CD1A-2716-8256F3D7D2F2}"/>
                  </a:ext>
                </a:extLst>
              </p:cNvPr>
              <p:cNvGrpSpPr/>
              <p:nvPr/>
            </p:nvGrpSpPr>
            <p:grpSpPr>
              <a:xfrm>
                <a:off x="9199056" y="3070836"/>
                <a:ext cx="473281" cy="543621"/>
                <a:chOff x="2968390" y="1782471"/>
                <a:chExt cx="241654" cy="277569"/>
              </a:xfrm>
              <a:solidFill>
                <a:schemeClr val="accent5"/>
              </a:solidFill>
            </p:grpSpPr>
            <p:sp>
              <p:nvSpPr>
                <p:cNvPr id="66" name="Round Same Side Corner Rectangle 25">
                  <a:extLst>
                    <a:ext uri="{FF2B5EF4-FFF2-40B4-BE49-F238E27FC236}">
                      <a16:creationId xmlns:a16="http://schemas.microsoft.com/office/drawing/2014/main" id="{3234F223-FCB5-A8C1-474B-DB936CFE38AA}"/>
                    </a:ext>
                  </a:extLst>
                </p:cNvPr>
                <p:cNvSpPr/>
                <p:nvPr/>
              </p:nvSpPr>
              <p:spPr>
                <a:xfrm rot="12859561">
                  <a:off x="3108478" y="1782471"/>
                  <a:ext cx="101566" cy="245105"/>
                </a:xfrm>
                <a:prstGeom prst="round2SameRect">
                  <a:avLst>
                    <a:gd name="adj1" fmla="val 493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CA"/>
                </a:p>
              </p:txBody>
            </p:sp>
            <p:sp>
              <p:nvSpPr>
                <p:cNvPr id="67" name="Round Same Side Corner Rectangle 26">
                  <a:extLst>
                    <a:ext uri="{FF2B5EF4-FFF2-40B4-BE49-F238E27FC236}">
                      <a16:creationId xmlns:a16="http://schemas.microsoft.com/office/drawing/2014/main" id="{F5759C20-BD3E-EE25-4DE1-D3FF839673A3}"/>
                    </a:ext>
                  </a:extLst>
                </p:cNvPr>
                <p:cNvSpPr/>
                <p:nvPr/>
              </p:nvSpPr>
              <p:spPr>
                <a:xfrm rot="14101202">
                  <a:off x="3000569" y="1926295"/>
                  <a:ext cx="101566" cy="165924"/>
                </a:xfrm>
                <a:prstGeom prst="round2SameRect">
                  <a:avLst>
                    <a:gd name="adj1" fmla="val 493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CA" dirty="0"/>
                </a:p>
              </p:txBody>
            </p:sp>
          </p:grp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79FEF019-3B7C-97DB-CBC9-272990EC6A48}"/>
                  </a:ext>
                </a:extLst>
              </p:cNvPr>
              <p:cNvSpPr/>
              <p:nvPr/>
            </p:nvSpPr>
            <p:spPr>
              <a:xfrm rot="18896039">
                <a:off x="8941395" y="2835615"/>
                <a:ext cx="89541" cy="695034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/>
              </a:p>
            </p:txBody>
          </p:sp>
          <p:sp>
            <p:nvSpPr>
              <p:cNvPr id="60" name="Round Same Side Corner Rectangle 26">
                <a:extLst>
                  <a:ext uri="{FF2B5EF4-FFF2-40B4-BE49-F238E27FC236}">
                    <a16:creationId xmlns:a16="http://schemas.microsoft.com/office/drawing/2014/main" id="{A70B99D0-6221-B737-5247-0FE94274D914}"/>
                  </a:ext>
                </a:extLst>
              </p:cNvPr>
              <p:cNvSpPr/>
              <p:nvPr/>
            </p:nvSpPr>
            <p:spPr>
              <a:xfrm rot="16535945">
                <a:off x="9409026" y="2820208"/>
                <a:ext cx="197815" cy="548177"/>
              </a:xfrm>
              <a:prstGeom prst="round2SameRect">
                <a:avLst>
                  <a:gd name="adj1" fmla="val 49300"/>
                  <a:gd name="adj2" fmla="val 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cxnSp>
            <p:nvCxnSpPr>
              <p:cNvPr id="61" name="Straight Arrow Connector 60">
                <a:extLst>
                  <a:ext uri="{FF2B5EF4-FFF2-40B4-BE49-F238E27FC236}">
                    <a16:creationId xmlns:a16="http://schemas.microsoft.com/office/drawing/2014/main" id="{26D15940-C40F-BA0C-32CD-3C92511168D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233205" y="2848747"/>
                <a:ext cx="146520" cy="214069"/>
              </a:xfrm>
              <a:prstGeom prst="straightConnector1">
                <a:avLst/>
              </a:prstGeom>
              <a:solidFill>
                <a:schemeClr val="accent4"/>
              </a:solidFill>
              <a:ln w="28575">
                <a:solidFill>
                  <a:schemeClr val="accent5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E10A088-F2A5-F331-E45F-70F8FBCE191F}"/>
              </a:ext>
            </a:extLst>
          </p:cNvPr>
          <p:cNvGrpSpPr/>
          <p:nvPr/>
        </p:nvGrpSpPr>
        <p:grpSpPr>
          <a:xfrm>
            <a:off x="8963415" y="1863159"/>
            <a:ext cx="1027878" cy="2027540"/>
            <a:chOff x="2991594" y="2307886"/>
            <a:chExt cx="759252" cy="149766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079C8CB-361D-8E91-BDFC-C3CE4DAF49EE}"/>
                </a:ext>
              </a:extLst>
            </p:cNvPr>
            <p:cNvGrpSpPr/>
            <p:nvPr/>
          </p:nvGrpSpPr>
          <p:grpSpPr>
            <a:xfrm>
              <a:off x="2991594" y="2307886"/>
              <a:ext cx="524294" cy="1497662"/>
              <a:chOff x="2068313" y="2482622"/>
              <a:chExt cx="376359" cy="1075080"/>
            </a:xfrm>
            <a:solidFill>
              <a:schemeClr val="accent5"/>
            </a:solidFill>
          </p:grpSpPr>
          <p:sp>
            <p:nvSpPr>
              <p:cNvPr id="5" name="Round Same Side Corner Rectangle 23">
                <a:extLst>
                  <a:ext uri="{FF2B5EF4-FFF2-40B4-BE49-F238E27FC236}">
                    <a16:creationId xmlns:a16="http://schemas.microsoft.com/office/drawing/2014/main" id="{737E2B8D-0F3F-FD49-122E-BA4E325DA11A}"/>
                  </a:ext>
                </a:extLst>
              </p:cNvPr>
              <p:cNvSpPr/>
              <p:nvPr/>
            </p:nvSpPr>
            <p:spPr>
              <a:xfrm>
                <a:off x="2071073" y="2923618"/>
                <a:ext cx="372129" cy="63408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/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0DD2674C-8FC6-23D1-9DC4-BE89A1A4A021}"/>
                  </a:ext>
                </a:extLst>
              </p:cNvPr>
              <p:cNvSpPr/>
              <p:nvPr/>
            </p:nvSpPr>
            <p:spPr>
              <a:xfrm>
                <a:off x="2068313" y="2482622"/>
                <a:ext cx="376359" cy="37635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/>
              </a:p>
            </p:txBody>
          </p:sp>
        </p:grpSp>
        <p:sp>
          <p:nvSpPr>
            <p:cNvPr id="9" name="Star: 5 Points 8">
              <a:extLst>
                <a:ext uri="{FF2B5EF4-FFF2-40B4-BE49-F238E27FC236}">
                  <a16:creationId xmlns:a16="http://schemas.microsoft.com/office/drawing/2014/main" id="{C9F11504-ECB1-4265-5A34-A4C2F89E21B7}"/>
                </a:ext>
              </a:extLst>
            </p:cNvPr>
            <p:cNvSpPr/>
            <p:nvPr/>
          </p:nvSpPr>
          <p:spPr>
            <a:xfrm>
              <a:off x="3557908" y="2868171"/>
              <a:ext cx="192938" cy="192938"/>
            </a:xfrm>
            <a:prstGeom prst="star5">
              <a:avLst>
                <a:gd name="adj" fmla="val 28484"/>
                <a:gd name="hf" fmla="val 105146"/>
                <a:gd name="vf" fmla="val 11055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555152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66B7DD4B-C2E3-97BD-E39A-823619471155}"/>
              </a:ext>
            </a:extLst>
          </p:cNvPr>
          <p:cNvSpPr/>
          <p:nvPr/>
        </p:nvSpPr>
        <p:spPr>
          <a:xfrm>
            <a:off x="5714852" y="2266636"/>
            <a:ext cx="3539613" cy="5523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233DE459-A71C-0FB1-54AD-F3877CB30389}"/>
              </a:ext>
            </a:extLst>
          </p:cNvPr>
          <p:cNvSpPr/>
          <p:nvPr/>
        </p:nvSpPr>
        <p:spPr>
          <a:xfrm>
            <a:off x="5714852" y="3655201"/>
            <a:ext cx="3539613" cy="5523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DED79AE2-1846-B463-57D7-E42824B66B3F}"/>
              </a:ext>
            </a:extLst>
          </p:cNvPr>
          <p:cNvSpPr/>
          <p:nvPr/>
        </p:nvSpPr>
        <p:spPr>
          <a:xfrm>
            <a:off x="5714852" y="4929534"/>
            <a:ext cx="3539613" cy="5523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B13D16-5166-EAE0-1BAA-AF4CA71C2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التقييم الذاتي للكفاءات</a:t>
            </a:r>
            <a:endParaRPr lang="en-B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E7A0A7E-0883-18B9-C41B-2788881AFA5D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12" name="Hexagon 11">
              <a:extLst>
                <a:ext uri="{FF2B5EF4-FFF2-40B4-BE49-F238E27FC236}">
                  <a16:creationId xmlns:a16="http://schemas.microsoft.com/office/drawing/2014/main" id="{50C23850-F570-83AE-1E5C-0954F9443D7B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F19E9D79-CCB1-F418-6479-96CDC82FDF5D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8CF5F2CD-21ED-3BEF-15EB-CB91ABB9AFA6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ar-SA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١٢-١٦</a:t>
                </a:r>
                <a:endParaRPr lang="en-CA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8B5FF808-25F5-4626-B0AF-8B26C7275106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A2503F0-28C9-7B57-74E4-409A798EE1C8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28" name="Isosceles Triangle 27">
                <a:extLst>
                  <a:ext uri="{FF2B5EF4-FFF2-40B4-BE49-F238E27FC236}">
                    <a16:creationId xmlns:a16="http://schemas.microsoft.com/office/drawing/2014/main" id="{DD31E640-AC9B-502C-E38A-1E9E21F74AE8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3CDF247-F839-96CD-936D-8121522CC999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AC986A9-1130-06FA-F025-40824B683270}"/>
              </a:ext>
            </a:extLst>
          </p:cNvPr>
          <p:cNvGrpSpPr/>
          <p:nvPr/>
        </p:nvGrpSpPr>
        <p:grpSpPr>
          <a:xfrm>
            <a:off x="7903130" y="2964511"/>
            <a:ext cx="873829" cy="1232971"/>
            <a:chOff x="5532029" y="1778008"/>
            <a:chExt cx="1463806" cy="206542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76EEB2C-1E30-F41C-1768-D3228E36DF89}"/>
                </a:ext>
              </a:extLst>
            </p:cNvPr>
            <p:cNvGrpSpPr/>
            <p:nvPr/>
          </p:nvGrpSpPr>
          <p:grpSpPr>
            <a:xfrm>
              <a:off x="5532029" y="1778008"/>
              <a:ext cx="723055" cy="2065428"/>
              <a:chOff x="2068313" y="2482622"/>
              <a:chExt cx="376359" cy="1075080"/>
            </a:xfrm>
          </p:grpSpPr>
          <p:sp>
            <p:nvSpPr>
              <p:cNvPr id="33" name="Round Same Side Corner Rectangle 23">
                <a:extLst>
                  <a:ext uri="{FF2B5EF4-FFF2-40B4-BE49-F238E27FC236}">
                    <a16:creationId xmlns:a16="http://schemas.microsoft.com/office/drawing/2014/main" id="{FA84829B-CBBE-29F2-A041-786CE820465E}"/>
                  </a:ext>
                </a:extLst>
              </p:cNvPr>
              <p:cNvSpPr/>
              <p:nvPr/>
            </p:nvSpPr>
            <p:spPr>
              <a:xfrm>
                <a:off x="2071073" y="2923618"/>
                <a:ext cx="372129" cy="63408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/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9614AFF9-122E-7F1A-E7E5-EEBCC50901DE}"/>
                  </a:ext>
                </a:extLst>
              </p:cNvPr>
              <p:cNvSpPr/>
              <p:nvPr/>
            </p:nvSpPr>
            <p:spPr>
              <a:xfrm>
                <a:off x="2068313" y="2482622"/>
                <a:ext cx="376359" cy="37635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/>
              </a:p>
            </p:txBody>
          </p:sp>
        </p:grpSp>
        <p:sp>
          <p:nvSpPr>
            <p:cNvPr id="32" name="Speech Bubble: Rectangle with Corners Rounded 31">
              <a:extLst>
                <a:ext uri="{FF2B5EF4-FFF2-40B4-BE49-F238E27FC236}">
                  <a16:creationId xmlns:a16="http://schemas.microsoft.com/office/drawing/2014/main" id="{212FA388-D964-2F77-0BDA-36B343F9360A}"/>
                </a:ext>
              </a:extLst>
            </p:cNvPr>
            <p:cNvSpPr/>
            <p:nvPr/>
          </p:nvSpPr>
          <p:spPr>
            <a:xfrm>
              <a:off x="6535544" y="1996974"/>
              <a:ext cx="460291" cy="327241"/>
            </a:xfrm>
            <a:prstGeom prst="wedgeRoundRectCallout">
              <a:avLst>
                <a:gd name="adj1" fmla="val -69318"/>
                <a:gd name="adj2" fmla="val 26564"/>
                <a:gd name="adj3" fmla="val 1666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6674A433-0358-8396-9724-A80C88BC9780}"/>
              </a:ext>
            </a:extLst>
          </p:cNvPr>
          <p:cNvGrpSpPr/>
          <p:nvPr/>
        </p:nvGrpSpPr>
        <p:grpSpPr>
          <a:xfrm>
            <a:off x="8077250" y="4248902"/>
            <a:ext cx="976456" cy="1232971"/>
            <a:chOff x="8610677" y="1949046"/>
            <a:chExt cx="1635723" cy="2065428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50DE4834-6318-1654-7D51-E46CF30CC6EE}"/>
                </a:ext>
              </a:extLst>
            </p:cNvPr>
            <p:cNvGrpSpPr/>
            <p:nvPr/>
          </p:nvGrpSpPr>
          <p:grpSpPr>
            <a:xfrm>
              <a:off x="9523345" y="1949046"/>
              <a:ext cx="723055" cy="2065428"/>
              <a:chOff x="2068313" y="2482622"/>
              <a:chExt cx="376359" cy="1075080"/>
            </a:xfrm>
          </p:grpSpPr>
          <p:sp>
            <p:nvSpPr>
              <p:cNvPr id="56" name="Round Same Side Corner Rectangle 23">
                <a:extLst>
                  <a:ext uri="{FF2B5EF4-FFF2-40B4-BE49-F238E27FC236}">
                    <a16:creationId xmlns:a16="http://schemas.microsoft.com/office/drawing/2014/main" id="{59E76CC5-E2E6-8FEE-CA7E-246E413A076B}"/>
                  </a:ext>
                </a:extLst>
              </p:cNvPr>
              <p:cNvSpPr/>
              <p:nvPr/>
            </p:nvSpPr>
            <p:spPr>
              <a:xfrm>
                <a:off x="2071073" y="2923618"/>
                <a:ext cx="372129" cy="63408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/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DA3071AB-663F-CFB2-F125-27298AF1D0F2}"/>
                  </a:ext>
                </a:extLst>
              </p:cNvPr>
              <p:cNvSpPr/>
              <p:nvPr/>
            </p:nvSpPr>
            <p:spPr>
              <a:xfrm>
                <a:off x="2068313" y="2482622"/>
                <a:ext cx="376359" cy="37635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/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ADA35430-C7BA-1DE6-6DCF-55FCE82CF6A6}"/>
                </a:ext>
              </a:extLst>
            </p:cNvPr>
            <p:cNvGrpSpPr/>
            <p:nvPr/>
          </p:nvGrpSpPr>
          <p:grpSpPr>
            <a:xfrm rot="1340767">
              <a:off x="8610677" y="2757147"/>
              <a:ext cx="1143373" cy="765710"/>
              <a:chOff x="8638649" y="2848747"/>
              <a:chExt cx="1143373" cy="765710"/>
            </a:xfrm>
          </p:grpSpPr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60B248C4-F412-EAD1-350D-B96F72E78A5C}"/>
                  </a:ext>
                </a:extLst>
              </p:cNvPr>
              <p:cNvGrpSpPr/>
              <p:nvPr/>
            </p:nvGrpSpPr>
            <p:grpSpPr>
              <a:xfrm>
                <a:off x="9199056" y="3070836"/>
                <a:ext cx="473281" cy="543621"/>
                <a:chOff x="2968390" y="1782471"/>
                <a:chExt cx="241654" cy="277569"/>
              </a:xfrm>
              <a:solidFill>
                <a:schemeClr val="accent5"/>
              </a:solidFill>
            </p:grpSpPr>
            <p:sp>
              <p:nvSpPr>
                <p:cNvPr id="54" name="Round Same Side Corner Rectangle 25">
                  <a:extLst>
                    <a:ext uri="{FF2B5EF4-FFF2-40B4-BE49-F238E27FC236}">
                      <a16:creationId xmlns:a16="http://schemas.microsoft.com/office/drawing/2014/main" id="{AD8339BA-2A4D-A464-90EA-CC49F648E316}"/>
                    </a:ext>
                  </a:extLst>
                </p:cNvPr>
                <p:cNvSpPr/>
                <p:nvPr/>
              </p:nvSpPr>
              <p:spPr>
                <a:xfrm rot="12859561">
                  <a:off x="3108478" y="1782471"/>
                  <a:ext cx="101566" cy="245105"/>
                </a:xfrm>
                <a:prstGeom prst="round2SameRect">
                  <a:avLst>
                    <a:gd name="adj1" fmla="val 493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CA"/>
                </a:p>
              </p:txBody>
            </p:sp>
            <p:sp>
              <p:nvSpPr>
                <p:cNvPr id="55" name="Round Same Side Corner Rectangle 26">
                  <a:extLst>
                    <a:ext uri="{FF2B5EF4-FFF2-40B4-BE49-F238E27FC236}">
                      <a16:creationId xmlns:a16="http://schemas.microsoft.com/office/drawing/2014/main" id="{F261D918-BC04-70CE-FB85-5F7CA7CA4188}"/>
                    </a:ext>
                  </a:extLst>
                </p:cNvPr>
                <p:cNvSpPr/>
                <p:nvPr/>
              </p:nvSpPr>
              <p:spPr>
                <a:xfrm rot="14101202">
                  <a:off x="3000569" y="1926295"/>
                  <a:ext cx="101566" cy="165924"/>
                </a:xfrm>
                <a:prstGeom prst="round2SameRect">
                  <a:avLst>
                    <a:gd name="adj1" fmla="val 493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CA" dirty="0"/>
                </a:p>
              </p:txBody>
            </p:sp>
          </p:grp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09F830CC-4922-67B9-19A8-C98B9F99364D}"/>
                  </a:ext>
                </a:extLst>
              </p:cNvPr>
              <p:cNvSpPr/>
              <p:nvPr/>
            </p:nvSpPr>
            <p:spPr>
              <a:xfrm rot="18896039">
                <a:off x="8941395" y="2835615"/>
                <a:ext cx="89541" cy="695034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/>
              </a:p>
            </p:txBody>
          </p:sp>
          <p:sp>
            <p:nvSpPr>
              <p:cNvPr id="52" name="Round Same Side Corner Rectangle 26">
                <a:extLst>
                  <a:ext uri="{FF2B5EF4-FFF2-40B4-BE49-F238E27FC236}">
                    <a16:creationId xmlns:a16="http://schemas.microsoft.com/office/drawing/2014/main" id="{853683AE-1709-4321-9BA5-DC9D9394B4F8}"/>
                  </a:ext>
                </a:extLst>
              </p:cNvPr>
              <p:cNvSpPr/>
              <p:nvPr/>
            </p:nvSpPr>
            <p:spPr>
              <a:xfrm rot="16535945">
                <a:off x="9409026" y="2820208"/>
                <a:ext cx="197815" cy="548177"/>
              </a:xfrm>
              <a:prstGeom prst="round2SameRect">
                <a:avLst>
                  <a:gd name="adj1" fmla="val 49300"/>
                  <a:gd name="adj2" fmla="val 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cxnSp>
            <p:nvCxnSpPr>
              <p:cNvPr id="53" name="Straight Arrow Connector 52">
                <a:extLst>
                  <a:ext uri="{FF2B5EF4-FFF2-40B4-BE49-F238E27FC236}">
                    <a16:creationId xmlns:a16="http://schemas.microsoft.com/office/drawing/2014/main" id="{468CCA9C-A1B6-B4DC-988A-625B8776946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233205" y="2848747"/>
                <a:ext cx="146520" cy="214069"/>
              </a:xfrm>
              <a:prstGeom prst="straightConnector1">
                <a:avLst/>
              </a:prstGeom>
              <a:solidFill>
                <a:schemeClr val="accent4"/>
              </a:solidFill>
              <a:ln w="28575">
                <a:solidFill>
                  <a:schemeClr val="accent5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62" name="Picture 61">
            <a:extLst>
              <a:ext uri="{FF2B5EF4-FFF2-40B4-BE49-F238E27FC236}">
                <a16:creationId xmlns:a16="http://schemas.microsoft.com/office/drawing/2014/main" id="{5471FC91-ACDA-9C49-C3E3-8ED838A002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2823" y="1740981"/>
            <a:ext cx="3833569" cy="3996142"/>
          </a:xfrm>
          <a:prstGeom prst="rect">
            <a:avLst/>
          </a:prstGeom>
          <a:ln w="57150">
            <a:solidFill>
              <a:schemeClr val="accent5"/>
            </a:solidFill>
          </a:ln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032D23CE-CF91-0C06-45C9-57C02D99463E}"/>
              </a:ext>
            </a:extLst>
          </p:cNvPr>
          <p:cNvGrpSpPr/>
          <p:nvPr/>
        </p:nvGrpSpPr>
        <p:grpSpPr>
          <a:xfrm>
            <a:off x="7074975" y="1544642"/>
            <a:ext cx="645805" cy="1273883"/>
            <a:chOff x="2991594" y="2307886"/>
            <a:chExt cx="759252" cy="1497662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32B2047B-F65C-E481-5FDC-82CA034FD934}"/>
                </a:ext>
              </a:extLst>
            </p:cNvPr>
            <p:cNvGrpSpPr/>
            <p:nvPr/>
          </p:nvGrpSpPr>
          <p:grpSpPr>
            <a:xfrm>
              <a:off x="2991594" y="2307886"/>
              <a:ext cx="524294" cy="1497662"/>
              <a:chOff x="2068313" y="2482622"/>
              <a:chExt cx="376359" cy="1075080"/>
            </a:xfrm>
            <a:solidFill>
              <a:schemeClr val="accent5"/>
            </a:solidFill>
          </p:grpSpPr>
          <p:sp>
            <p:nvSpPr>
              <p:cNvPr id="15" name="Round Same Side Corner Rectangle 23">
                <a:extLst>
                  <a:ext uri="{FF2B5EF4-FFF2-40B4-BE49-F238E27FC236}">
                    <a16:creationId xmlns:a16="http://schemas.microsoft.com/office/drawing/2014/main" id="{BDC537F9-5F3B-971A-3E94-EF2FCEB52F6B}"/>
                  </a:ext>
                </a:extLst>
              </p:cNvPr>
              <p:cNvSpPr/>
              <p:nvPr/>
            </p:nvSpPr>
            <p:spPr>
              <a:xfrm>
                <a:off x="2071073" y="2923618"/>
                <a:ext cx="372129" cy="63408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F1733C5E-2016-A420-69CB-AE279AB0B0A5}"/>
                  </a:ext>
                </a:extLst>
              </p:cNvPr>
              <p:cNvSpPr/>
              <p:nvPr/>
            </p:nvSpPr>
            <p:spPr>
              <a:xfrm>
                <a:off x="2068313" y="2482622"/>
                <a:ext cx="376359" cy="37635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/>
              </a:p>
            </p:txBody>
          </p:sp>
        </p:grpSp>
        <p:sp>
          <p:nvSpPr>
            <p:cNvPr id="14" name="Star: 5 Points 13">
              <a:extLst>
                <a:ext uri="{FF2B5EF4-FFF2-40B4-BE49-F238E27FC236}">
                  <a16:creationId xmlns:a16="http://schemas.microsoft.com/office/drawing/2014/main" id="{E6904CC5-A64A-0F0A-BB56-2E933EACEF6A}"/>
                </a:ext>
              </a:extLst>
            </p:cNvPr>
            <p:cNvSpPr/>
            <p:nvPr/>
          </p:nvSpPr>
          <p:spPr>
            <a:xfrm>
              <a:off x="3557908" y="2868171"/>
              <a:ext cx="192938" cy="192938"/>
            </a:xfrm>
            <a:prstGeom prst="star5">
              <a:avLst>
                <a:gd name="adj" fmla="val 28484"/>
                <a:gd name="hf" fmla="val 105146"/>
                <a:gd name="vf" fmla="val 11055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71449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72">
            <a:extLst>
              <a:ext uri="{FF2B5EF4-FFF2-40B4-BE49-F238E27FC236}">
                <a16:creationId xmlns:a16="http://schemas.microsoft.com/office/drawing/2014/main" id="{9CA72689-425B-FDA6-0971-947D43FC2448}"/>
              </a:ext>
            </a:extLst>
          </p:cNvPr>
          <p:cNvSpPr txBox="1">
            <a:spLocks/>
          </p:cNvSpPr>
          <p:nvPr/>
        </p:nvSpPr>
        <p:spPr>
          <a:xfrm>
            <a:off x="4887938" y="2309279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 rtl="1"/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شريحة إضافية لملاحظات الميسر</a:t>
            </a:r>
          </a:p>
        </p:txBody>
      </p:sp>
    </p:spTree>
    <p:extLst>
      <p:ext uri="{BB962C8B-B14F-4D97-AF65-F5344CB8AC3E}">
        <p14:creationId xmlns:p14="http://schemas.microsoft.com/office/powerpoint/2010/main" val="27647665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18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9A2A1"/>
              </a:buClr>
              <a:buSzPts val="3200"/>
              <a:buFont typeface="Arial"/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نقاط التعلم الأساسية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55" name="Google Shape;655;p18"/>
          <p:cNvSpPr txBox="1"/>
          <p:nvPr/>
        </p:nvSpPr>
        <p:spPr>
          <a:xfrm>
            <a:off x="1225472" y="3641101"/>
            <a:ext cx="2805204" cy="1080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تتضمن كل وظيفة أساسية ل</a:t>
            </a:r>
            <a:r>
              <a:rPr lang="ar-SA" sz="20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أخصائي الحالة 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مجموعة من المسؤوليات</a:t>
            </a:r>
            <a:endParaRPr sz="20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656" name="Google Shape;656;p18"/>
          <p:cNvSpPr txBox="1"/>
          <p:nvPr/>
        </p:nvSpPr>
        <p:spPr>
          <a:xfrm>
            <a:off x="7803531" y="3641101"/>
            <a:ext cx="3215989" cy="750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الت</a:t>
            </a:r>
            <a:r>
              <a:rPr lang="ar-SA" sz="20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أمل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والتقييم الذاتي ضروريان للتطوير المهني لأخصائي الحالة</a:t>
            </a:r>
            <a:endParaRPr sz="20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657" name="Google Shape;657;p18"/>
          <p:cNvSpPr/>
          <p:nvPr/>
        </p:nvSpPr>
        <p:spPr>
          <a:xfrm>
            <a:off x="2102294" y="2165339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58" name="Google Shape;658;p18"/>
          <p:cNvSpPr/>
          <p:nvPr/>
        </p:nvSpPr>
        <p:spPr>
          <a:xfrm>
            <a:off x="5494020" y="2165339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" name="Google Shape;656;p18">
            <a:extLst>
              <a:ext uri="{FF2B5EF4-FFF2-40B4-BE49-F238E27FC236}">
                <a16:creationId xmlns:a16="http://schemas.microsoft.com/office/drawing/2014/main" id="{694094B4-F76A-D0C0-0AA6-D0CC5C18A41C}"/>
              </a:ext>
            </a:extLst>
          </p:cNvPr>
          <p:cNvSpPr txBox="1"/>
          <p:nvPr/>
        </p:nvSpPr>
        <p:spPr>
          <a:xfrm>
            <a:off x="4690958" y="3641101"/>
            <a:ext cx="2657683" cy="1080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 الممكن زيادة تطوير المعرفة والمواقف والقيم والمهارات</a:t>
            </a:r>
            <a:endParaRPr sz="20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3" name="Google Shape;658;p18">
            <a:extLst>
              <a:ext uri="{FF2B5EF4-FFF2-40B4-BE49-F238E27FC236}">
                <a16:creationId xmlns:a16="http://schemas.microsoft.com/office/drawing/2014/main" id="{C51F40FC-5437-C02B-A3A2-33ACFC034785}"/>
              </a:ext>
            </a:extLst>
          </p:cNvPr>
          <p:cNvSpPr/>
          <p:nvPr/>
        </p:nvSpPr>
        <p:spPr>
          <a:xfrm>
            <a:off x="8885746" y="2165339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A16DE5D-A33D-9B7A-35EE-CDE4934C5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en-C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الجلسة </a:t>
            </a:r>
            <a:r>
              <a:rPr lang="ar-S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٤</a:t>
            </a:r>
            <a:br>
              <a:rPr lang="en-C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CA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ما هي المبادئ التي توجه إدارة الحالة؟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3A1D9FE-4AA1-F07F-97CC-55E32DD40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المبادئ التوجيهية لإدارة الحالة</a:t>
            </a:r>
            <a:endParaRPr lang="en-B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B325E0-B23B-1F94-4EFD-6106F7558831}"/>
              </a:ext>
            </a:extLst>
          </p:cNvPr>
          <p:cNvSpPr txBox="1"/>
          <p:nvPr/>
        </p:nvSpPr>
        <p:spPr>
          <a:xfrm>
            <a:off x="6042069" y="1776677"/>
            <a:ext cx="4785852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SA" sz="1900" dirty="0">
                <a:latin typeface="Calibri" panose="020F0502020204030204" pitchFamily="34" charset="0"/>
                <a:cs typeface="Calibri" panose="020F0502020204030204" pitchFamily="34" charset="0"/>
              </a:rPr>
              <a:t>عدم الأذى</a:t>
            </a:r>
            <a:endParaRPr lang="en-GB" sz="1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spcAft>
                <a:spcPts val="600"/>
              </a:spcAft>
            </a:pPr>
            <a:r>
              <a:rPr lang="en-GB" sz="1900" dirty="0">
                <a:latin typeface="Calibri" panose="020F0502020204030204" pitchFamily="34" charset="0"/>
                <a:cs typeface="Calibri" panose="020F0502020204030204" pitchFamily="34" charset="0"/>
              </a:rPr>
              <a:t>إعطاء الأولوية لمصالح الطفل الفضلى</a:t>
            </a:r>
          </a:p>
          <a:p>
            <a:pPr algn="r" rtl="1">
              <a:spcAft>
                <a:spcPts val="600"/>
              </a:spcAft>
            </a:pPr>
            <a:r>
              <a:rPr lang="en-GB" sz="1900" dirty="0">
                <a:latin typeface="Calibri" panose="020F0502020204030204" pitchFamily="34" charset="0"/>
                <a:cs typeface="Calibri" panose="020F0502020204030204" pitchFamily="34" charset="0"/>
              </a:rPr>
              <a:t>عدم التمييز</a:t>
            </a:r>
          </a:p>
          <a:p>
            <a:pPr algn="r" rtl="1">
              <a:spcAft>
                <a:spcPts val="600"/>
              </a:spcAft>
            </a:pPr>
            <a:r>
              <a:rPr lang="en-GB" sz="1900" dirty="0">
                <a:latin typeface="Calibri" panose="020F0502020204030204" pitchFamily="34" charset="0"/>
                <a:cs typeface="Calibri" panose="020F0502020204030204" pitchFamily="34" charset="0"/>
              </a:rPr>
              <a:t>الالتزام بالمعايير الأخلاقية</a:t>
            </a:r>
          </a:p>
          <a:p>
            <a:pPr algn="r" rtl="1">
              <a:spcAft>
                <a:spcPts val="600"/>
              </a:spcAft>
            </a:pPr>
            <a:r>
              <a:rPr lang="en-GB" sz="1900" dirty="0">
                <a:latin typeface="Calibri" panose="020F0502020204030204" pitchFamily="34" charset="0"/>
                <a:cs typeface="Calibri" panose="020F0502020204030204" pitchFamily="34" charset="0"/>
              </a:rPr>
              <a:t>طلب الموافقة المستنيرة و / أو ال</a:t>
            </a:r>
            <a:r>
              <a:rPr lang="ar-SA" sz="1900" dirty="0">
                <a:latin typeface="Calibri" panose="020F0502020204030204" pitchFamily="34" charset="0"/>
                <a:cs typeface="Calibri" panose="020F0502020204030204" pitchFamily="34" charset="0"/>
              </a:rPr>
              <a:t>قبول</a:t>
            </a:r>
            <a:r>
              <a:rPr lang="en-GB" sz="1900" dirty="0">
                <a:latin typeface="Calibri" panose="020F0502020204030204" pitchFamily="34" charset="0"/>
                <a:cs typeface="Calibri" panose="020F0502020204030204" pitchFamily="34" charset="0"/>
              </a:rPr>
              <a:t> المستنير</a:t>
            </a:r>
          </a:p>
          <a:p>
            <a:pPr algn="r" rtl="1">
              <a:spcAft>
                <a:spcPts val="600"/>
              </a:spcAft>
            </a:pPr>
            <a:r>
              <a:rPr lang="en-GB" sz="1900" dirty="0">
                <a:latin typeface="Calibri" panose="020F0502020204030204" pitchFamily="34" charset="0"/>
                <a:cs typeface="Calibri" panose="020F0502020204030204" pitchFamily="34" charset="0"/>
              </a:rPr>
              <a:t>احترم السرية</a:t>
            </a:r>
          </a:p>
          <a:p>
            <a:pPr algn="r" rtl="1">
              <a:spcAft>
                <a:spcPts val="600"/>
              </a:spcAft>
            </a:pPr>
            <a:r>
              <a:rPr lang="en-GB" sz="1900" dirty="0">
                <a:latin typeface="Calibri" panose="020F0502020204030204" pitchFamily="34" charset="0"/>
                <a:cs typeface="Calibri" panose="020F0502020204030204" pitchFamily="34" charset="0"/>
              </a:rPr>
              <a:t>ضمان المساءلة</a:t>
            </a:r>
          </a:p>
          <a:p>
            <a:pPr algn="r" rtl="1">
              <a:spcAft>
                <a:spcPts val="600"/>
              </a:spcAft>
            </a:pPr>
            <a:r>
              <a:rPr lang="en-GB" sz="1900" dirty="0">
                <a:latin typeface="Calibri" panose="020F0502020204030204" pitchFamily="34" charset="0"/>
                <a:cs typeface="Calibri" panose="020F0502020204030204" pitchFamily="34" charset="0"/>
              </a:rPr>
              <a:t>يجب أن تكون إدارة الحالة صديقة للأطفال وأن </a:t>
            </a:r>
            <a:r>
              <a:rPr lang="en-GB" sz="1900" dirty="0" err="1">
                <a:latin typeface="Calibri" panose="020F0502020204030204" pitchFamily="34" charset="0"/>
                <a:cs typeface="Calibri" panose="020F0502020204030204" pitchFamily="34" charset="0"/>
              </a:rPr>
              <a:t>تتمحور</a:t>
            </a:r>
            <a:r>
              <a:rPr lang="ar-SA" sz="1900" dirty="0" err="1">
                <a:latin typeface="Calibri" panose="020F0502020204030204" pitchFamily="34" charset="0"/>
                <a:cs typeface="Calibri" panose="020F0502020204030204" pitchFamily="34" charset="0"/>
              </a:rPr>
              <a:t> حول الطفل</a:t>
            </a:r>
            <a:endParaRPr lang="en-GB" sz="1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spcAft>
                <a:spcPts val="600"/>
              </a:spcAft>
            </a:pPr>
            <a:r>
              <a:rPr lang="en-GB" sz="1900" dirty="0">
                <a:latin typeface="Calibri" panose="020F0502020204030204" pitchFamily="34" charset="0"/>
                <a:cs typeface="Calibri" panose="020F0502020204030204" pitchFamily="34" charset="0"/>
              </a:rPr>
              <a:t>تمكين الأطفال والأسر من الاستفادة من نقاط قوتهم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A433570-7449-8253-7F0B-BD8F726B66D5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162F87AB-C985-3298-FCFB-9EB8B54FEC6C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D9E582F-DEC8-FEA6-3240-996B500BDF18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2963EED3-E27A-8C4D-B343-A2586E1190CE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ar-SA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١٧-١٨</a:t>
                </a:r>
                <a:endParaRPr lang="en-CA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48000D32-08FC-77F1-AA40-7AA7B60009F6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3E6CEA9-A857-1A81-8491-1D44B4D0EE51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15" name="Isosceles Triangle 14">
                <a:extLst>
                  <a:ext uri="{FF2B5EF4-FFF2-40B4-BE49-F238E27FC236}">
                    <a16:creationId xmlns:a16="http://schemas.microsoft.com/office/drawing/2014/main" id="{0753A77A-243D-C606-7ADE-4AE16AEB0899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930A01BA-3F01-689B-0D56-DD09C3BEA25D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40E704D8-C733-3283-3071-0BE18A3786B1}"/>
              </a:ext>
            </a:extLst>
          </p:cNvPr>
          <p:cNvSpPr txBox="1"/>
          <p:nvPr/>
        </p:nvSpPr>
        <p:spPr>
          <a:xfrm>
            <a:off x="876297" y="1944434"/>
            <a:ext cx="440848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en-GB" sz="1900" dirty="0">
                <a:latin typeface="Calibri" panose="020F0502020204030204" pitchFamily="34" charset="0"/>
                <a:cs typeface="Calibri" panose="020F0502020204030204" pitchFamily="34" charset="0"/>
              </a:rPr>
              <a:t>إسناد جميع الإجراءات إلى المعرفة السليمة بتنمية الطفل وحقوق الطفل وحماية الطفل</a:t>
            </a:r>
          </a:p>
          <a:p>
            <a:pPr algn="r" rtl="1">
              <a:spcAft>
                <a:spcPts val="600"/>
              </a:spcAft>
            </a:pPr>
            <a:r>
              <a:rPr lang="en-GB" sz="1900" dirty="0">
                <a:latin typeface="Calibri" panose="020F0502020204030204" pitchFamily="34" charset="0"/>
                <a:cs typeface="Calibri" panose="020F0502020204030204" pitchFamily="34" charset="0"/>
              </a:rPr>
              <a:t>ت</a:t>
            </a:r>
            <a:r>
              <a:rPr lang="ar-SA" sz="1900" dirty="0">
                <a:latin typeface="Calibri" panose="020F0502020204030204" pitchFamily="34" charset="0"/>
                <a:cs typeface="Calibri" panose="020F0502020204030204" pitchFamily="34" charset="0"/>
              </a:rPr>
              <a:t>يسير</a:t>
            </a:r>
            <a:r>
              <a:rPr lang="en-GB" sz="1900" dirty="0">
                <a:latin typeface="Calibri" panose="020F0502020204030204" pitchFamily="34" charset="0"/>
                <a:cs typeface="Calibri" panose="020F0502020204030204" pitchFamily="34" charset="0"/>
              </a:rPr>
              <a:t> المشاركة الهادفة للأطفال</a:t>
            </a:r>
          </a:p>
          <a:p>
            <a:pPr algn="r" rtl="1">
              <a:spcAft>
                <a:spcPts val="600"/>
              </a:spcAft>
            </a:pPr>
            <a:r>
              <a:rPr lang="en-GB" sz="1900" dirty="0">
                <a:latin typeface="Calibri" panose="020F0502020204030204" pitchFamily="34" charset="0"/>
                <a:cs typeface="Calibri" panose="020F0502020204030204" pitchFamily="34" charset="0"/>
              </a:rPr>
              <a:t>تقديم العمليات والخدمات المناسبة ثقافيا</a:t>
            </a:r>
          </a:p>
          <a:p>
            <a:pPr algn="r" rtl="1">
              <a:spcAft>
                <a:spcPts val="600"/>
              </a:spcAft>
            </a:pPr>
            <a:r>
              <a:rPr lang="en-GB" sz="1900" dirty="0">
                <a:latin typeface="Calibri" panose="020F0502020204030204" pitchFamily="34" charset="0"/>
                <a:cs typeface="Calibri" panose="020F0502020204030204" pitchFamily="34" charset="0"/>
              </a:rPr>
              <a:t>التنسيق والتعاون</a:t>
            </a:r>
          </a:p>
          <a:p>
            <a:pPr algn="r" rtl="1">
              <a:spcAft>
                <a:spcPts val="600"/>
              </a:spcAft>
            </a:pPr>
            <a:r>
              <a:rPr lang="en-GB" sz="1900" dirty="0">
                <a:latin typeface="Calibri" panose="020F0502020204030204" pitchFamily="34" charset="0"/>
                <a:cs typeface="Calibri" panose="020F0502020204030204" pitchFamily="34" charset="0"/>
              </a:rPr>
              <a:t>الحفاظ على الحدود المهنية ومعالجة تضارب المصالح</a:t>
            </a:r>
          </a:p>
          <a:p>
            <a:pPr algn="r" rtl="1">
              <a:spcAft>
                <a:spcPts val="600"/>
              </a:spcAft>
            </a:pPr>
            <a:r>
              <a:rPr lang="en-GB" sz="1900" dirty="0">
                <a:latin typeface="Calibri" panose="020F0502020204030204" pitchFamily="34" charset="0"/>
                <a:cs typeface="Calibri" panose="020F0502020204030204" pitchFamily="34" charset="0"/>
              </a:rPr>
              <a:t>مراعاة قوانين وسياسات الإبلاغ الإلزامي</a:t>
            </a:r>
            <a:endParaRPr lang="en-BE" sz="1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3695EB5-9811-4295-4CE6-D46F40AAC090}"/>
              </a:ext>
            </a:extLst>
          </p:cNvPr>
          <p:cNvGrpSpPr/>
          <p:nvPr/>
        </p:nvGrpSpPr>
        <p:grpSpPr>
          <a:xfrm>
            <a:off x="5528340" y="1958185"/>
            <a:ext cx="273729" cy="286032"/>
            <a:chOff x="7345680" y="2484120"/>
            <a:chExt cx="904240" cy="94488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57C9E7F-11AF-7291-F079-CD2FA5F2734F}"/>
                </a:ext>
              </a:extLst>
            </p:cNvPr>
            <p:cNvSpPr/>
            <p:nvPr/>
          </p:nvSpPr>
          <p:spPr>
            <a:xfrm>
              <a:off x="7345680" y="2484120"/>
              <a:ext cx="904240" cy="944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12" name="L-Shape 11">
              <a:extLst>
                <a:ext uri="{FF2B5EF4-FFF2-40B4-BE49-F238E27FC236}">
                  <a16:creationId xmlns:a16="http://schemas.microsoft.com/office/drawing/2014/main" id="{2BC39D42-11CF-242D-9127-9711DD9E3D70}"/>
                </a:ext>
              </a:extLst>
            </p:cNvPr>
            <p:cNvSpPr/>
            <p:nvPr/>
          </p:nvSpPr>
          <p:spPr>
            <a:xfrm rot="18361091">
              <a:off x="7500809" y="2772426"/>
              <a:ext cx="630274" cy="320762"/>
            </a:xfrm>
            <a:prstGeom prst="corner">
              <a:avLst>
                <a:gd name="adj1" fmla="val 42208"/>
                <a:gd name="adj2" fmla="val 4335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2AB11D3-CA58-3375-4166-A65D2A8D5D36}"/>
              </a:ext>
            </a:extLst>
          </p:cNvPr>
          <p:cNvGrpSpPr/>
          <p:nvPr/>
        </p:nvGrpSpPr>
        <p:grpSpPr>
          <a:xfrm>
            <a:off x="5528339" y="2306616"/>
            <a:ext cx="273729" cy="286032"/>
            <a:chOff x="7345680" y="2484120"/>
            <a:chExt cx="904240" cy="944880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D5C794AE-E12A-8E5D-0197-4D29D7F27852}"/>
                </a:ext>
              </a:extLst>
            </p:cNvPr>
            <p:cNvSpPr/>
            <p:nvPr/>
          </p:nvSpPr>
          <p:spPr>
            <a:xfrm>
              <a:off x="7345680" y="2484120"/>
              <a:ext cx="904240" cy="944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20" name="L-Shape 19">
              <a:extLst>
                <a:ext uri="{FF2B5EF4-FFF2-40B4-BE49-F238E27FC236}">
                  <a16:creationId xmlns:a16="http://schemas.microsoft.com/office/drawing/2014/main" id="{DA357988-CB17-70A1-C2E6-295BFE600377}"/>
                </a:ext>
              </a:extLst>
            </p:cNvPr>
            <p:cNvSpPr/>
            <p:nvPr/>
          </p:nvSpPr>
          <p:spPr>
            <a:xfrm rot="18361091">
              <a:off x="7500809" y="2772426"/>
              <a:ext cx="630274" cy="320762"/>
            </a:xfrm>
            <a:prstGeom prst="corner">
              <a:avLst>
                <a:gd name="adj1" fmla="val 42208"/>
                <a:gd name="adj2" fmla="val 4335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6E985AF-F65F-D348-212F-EBE7CDAA30A1}"/>
              </a:ext>
            </a:extLst>
          </p:cNvPr>
          <p:cNvGrpSpPr/>
          <p:nvPr/>
        </p:nvGrpSpPr>
        <p:grpSpPr>
          <a:xfrm>
            <a:off x="5511475" y="2954637"/>
            <a:ext cx="273729" cy="286032"/>
            <a:chOff x="7345680" y="2484120"/>
            <a:chExt cx="904240" cy="944880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61692832-D143-2A7C-3615-F3EB4C469ED9}"/>
                </a:ext>
              </a:extLst>
            </p:cNvPr>
            <p:cNvSpPr/>
            <p:nvPr/>
          </p:nvSpPr>
          <p:spPr>
            <a:xfrm>
              <a:off x="7345680" y="2484120"/>
              <a:ext cx="904240" cy="944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23" name="L-Shape 22">
              <a:extLst>
                <a:ext uri="{FF2B5EF4-FFF2-40B4-BE49-F238E27FC236}">
                  <a16:creationId xmlns:a16="http://schemas.microsoft.com/office/drawing/2014/main" id="{A377E9A6-83E7-496F-278A-24C3600D19C5}"/>
                </a:ext>
              </a:extLst>
            </p:cNvPr>
            <p:cNvSpPr/>
            <p:nvPr/>
          </p:nvSpPr>
          <p:spPr>
            <a:xfrm rot="18361091">
              <a:off x="7500809" y="2772426"/>
              <a:ext cx="630274" cy="320762"/>
            </a:xfrm>
            <a:prstGeom prst="corner">
              <a:avLst>
                <a:gd name="adj1" fmla="val 42208"/>
                <a:gd name="adj2" fmla="val 4335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7136C18-A9B4-BCBF-5E9D-62F57019B85A}"/>
              </a:ext>
            </a:extLst>
          </p:cNvPr>
          <p:cNvGrpSpPr/>
          <p:nvPr/>
        </p:nvGrpSpPr>
        <p:grpSpPr>
          <a:xfrm>
            <a:off x="5541642" y="3343931"/>
            <a:ext cx="273729" cy="286032"/>
            <a:chOff x="7345680" y="2484120"/>
            <a:chExt cx="904240" cy="944880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D4FDC24-5447-493A-D345-E26F24A961E9}"/>
                </a:ext>
              </a:extLst>
            </p:cNvPr>
            <p:cNvSpPr/>
            <p:nvPr/>
          </p:nvSpPr>
          <p:spPr>
            <a:xfrm>
              <a:off x="7345680" y="2484120"/>
              <a:ext cx="904240" cy="944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26" name="L-Shape 25">
              <a:extLst>
                <a:ext uri="{FF2B5EF4-FFF2-40B4-BE49-F238E27FC236}">
                  <a16:creationId xmlns:a16="http://schemas.microsoft.com/office/drawing/2014/main" id="{89120CFC-26C4-A9F7-1685-496AF64D978C}"/>
                </a:ext>
              </a:extLst>
            </p:cNvPr>
            <p:cNvSpPr/>
            <p:nvPr/>
          </p:nvSpPr>
          <p:spPr>
            <a:xfrm rot="18361091">
              <a:off x="7500809" y="2772426"/>
              <a:ext cx="630274" cy="320762"/>
            </a:xfrm>
            <a:prstGeom prst="corner">
              <a:avLst>
                <a:gd name="adj1" fmla="val 42208"/>
                <a:gd name="adj2" fmla="val 4335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6E60462-EA52-F538-F15A-49045AA7E46E}"/>
              </a:ext>
            </a:extLst>
          </p:cNvPr>
          <p:cNvGrpSpPr/>
          <p:nvPr/>
        </p:nvGrpSpPr>
        <p:grpSpPr>
          <a:xfrm>
            <a:off x="5528338" y="2646272"/>
            <a:ext cx="273729" cy="286032"/>
            <a:chOff x="7345680" y="2484120"/>
            <a:chExt cx="904240" cy="944880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AAD344C2-7813-1365-B517-88DB7A46B007}"/>
                </a:ext>
              </a:extLst>
            </p:cNvPr>
            <p:cNvSpPr/>
            <p:nvPr/>
          </p:nvSpPr>
          <p:spPr>
            <a:xfrm>
              <a:off x="7345680" y="2484120"/>
              <a:ext cx="904240" cy="944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29" name="L-Shape 28">
              <a:extLst>
                <a:ext uri="{FF2B5EF4-FFF2-40B4-BE49-F238E27FC236}">
                  <a16:creationId xmlns:a16="http://schemas.microsoft.com/office/drawing/2014/main" id="{95DC6C04-EA92-B696-219D-62ED4128AC25}"/>
                </a:ext>
              </a:extLst>
            </p:cNvPr>
            <p:cNvSpPr/>
            <p:nvPr/>
          </p:nvSpPr>
          <p:spPr>
            <a:xfrm rot="18361091">
              <a:off x="7500809" y="2772426"/>
              <a:ext cx="630274" cy="320762"/>
            </a:xfrm>
            <a:prstGeom prst="corner">
              <a:avLst>
                <a:gd name="adj1" fmla="val 42208"/>
                <a:gd name="adj2" fmla="val 4335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2B35D31-CA83-7FC7-3910-2791CB1EF361}"/>
              </a:ext>
            </a:extLst>
          </p:cNvPr>
          <p:cNvGrpSpPr/>
          <p:nvPr/>
        </p:nvGrpSpPr>
        <p:grpSpPr>
          <a:xfrm>
            <a:off x="5528337" y="4057784"/>
            <a:ext cx="273729" cy="286032"/>
            <a:chOff x="7345680" y="2484120"/>
            <a:chExt cx="904240" cy="94488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312A5077-3049-D715-2DA3-91893373D856}"/>
                </a:ext>
              </a:extLst>
            </p:cNvPr>
            <p:cNvSpPr/>
            <p:nvPr/>
          </p:nvSpPr>
          <p:spPr>
            <a:xfrm>
              <a:off x="7345680" y="2484120"/>
              <a:ext cx="904240" cy="944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32" name="L-Shape 31">
              <a:extLst>
                <a:ext uri="{FF2B5EF4-FFF2-40B4-BE49-F238E27FC236}">
                  <a16:creationId xmlns:a16="http://schemas.microsoft.com/office/drawing/2014/main" id="{F94C50B9-3D84-79DF-27EC-F995642144AD}"/>
                </a:ext>
              </a:extLst>
            </p:cNvPr>
            <p:cNvSpPr/>
            <p:nvPr/>
          </p:nvSpPr>
          <p:spPr>
            <a:xfrm rot="18361091">
              <a:off x="7500809" y="2772426"/>
              <a:ext cx="630274" cy="320762"/>
            </a:xfrm>
            <a:prstGeom prst="corner">
              <a:avLst>
                <a:gd name="adj1" fmla="val 42208"/>
                <a:gd name="adj2" fmla="val 4335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3CEBC9AE-1D7B-6827-DEF2-CACA5415095C}"/>
              </a:ext>
            </a:extLst>
          </p:cNvPr>
          <p:cNvGrpSpPr/>
          <p:nvPr/>
        </p:nvGrpSpPr>
        <p:grpSpPr>
          <a:xfrm>
            <a:off x="5528336" y="3712987"/>
            <a:ext cx="273729" cy="286032"/>
            <a:chOff x="7345680" y="2484120"/>
            <a:chExt cx="904240" cy="944880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B08AF593-4CEE-CB04-30A0-CDA86E158051}"/>
                </a:ext>
              </a:extLst>
            </p:cNvPr>
            <p:cNvSpPr/>
            <p:nvPr/>
          </p:nvSpPr>
          <p:spPr>
            <a:xfrm>
              <a:off x="7345680" y="2484120"/>
              <a:ext cx="904240" cy="944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35" name="L-Shape 34">
              <a:extLst>
                <a:ext uri="{FF2B5EF4-FFF2-40B4-BE49-F238E27FC236}">
                  <a16:creationId xmlns:a16="http://schemas.microsoft.com/office/drawing/2014/main" id="{A72FF852-C45B-336C-C1CD-064E39D59682}"/>
                </a:ext>
              </a:extLst>
            </p:cNvPr>
            <p:cNvSpPr/>
            <p:nvPr/>
          </p:nvSpPr>
          <p:spPr>
            <a:xfrm rot="18361091">
              <a:off x="7500809" y="2772426"/>
              <a:ext cx="630274" cy="320762"/>
            </a:xfrm>
            <a:prstGeom prst="corner">
              <a:avLst>
                <a:gd name="adj1" fmla="val 42208"/>
                <a:gd name="adj2" fmla="val 4335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2CA1060-B5BB-9755-2C19-EEC68C21E80C}"/>
              </a:ext>
            </a:extLst>
          </p:cNvPr>
          <p:cNvGrpSpPr/>
          <p:nvPr/>
        </p:nvGrpSpPr>
        <p:grpSpPr>
          <a:xfrm>
            <a:off x="10936679" y="3738992"/>
            <a:ext cx="273729" cy="286032"/>
            <a:chOff x="7345680" y="2484120"/>
            <a:chExt cx="904240" cy="944880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FAF6F7BE-AF12-8E0D-9281-FB21F84D2CE6}"/>
                </a:ext>
              </a:extLst>
            </p:cNvPr>
            <p:cNvSpPr/>
            <p:nvPr/>
          </p:nvSpPr>
          <p:spPr>
            <a:xfrm>
              <a:off x="7345680" y="2484120"/>
              <a:ext cx="904240" cy="944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38" name="L-Shape 37">
              <a:extLst>
                <a:ext uri="{FF2B5EF4-FFF2-40B4-BE49-F238E27FC236}">
                  <a16:creationId xmlns:a16="http://schemas.microsoft.com/office/drawing/2014/main" id="{89706E3B-3DDC-C016-359F-029B36468A9E}"/>
                </a:ext>
              </a:extLst>
            </p:cNvPr>
            <p:cNvSpPr/>
            <p:nvPr/>
          </p:nvSpPr>
          <p:spPr>
            <a:xfrm rot="18361091">
              <a:off x="7500809" y="2772426"/>
              <a:ext cx="630274" cy="320762"/>
            </a:xfrm>
            <a:prstGeom prst="corner">
              <a:avLst>
                <a:gd name="adj1" fmla="val 42208"/>
                <a:gd name="adj2" fmla="val 4335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28ED791-94AA-222E-25F4-47EAE5E5D106}"/>
              </a:ext>
            </a:extLst>
          </p:cNvPr>
          <p:cNvGrpSpPr/>
          <p:nvPr/>
        </p:nvGrpSpPr>
        <p:grpSpPr>
          <a:xfrm>
            <a:off x="10905938" y="2187448"/>
            <a:ext cx="273729" cy="286032"/>
            <a:chOff x="7345680" y="2484120"/>
            <a:chExt cx="904240" cy="944880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EA5C9A-461C-F894-D332-F74FCB12DC29}"/>
                </a:ext>
              </a:extLst>
            </p:cNvPr>
            <p:cNvSpPr/>
            <p:nvPr/>
          </p:nvSpPr>
          <p:spPr>
            <a:xfrm>
              <a:off x="7345680" y="2484120"/>
              <a:ext cx="904240" cy="944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41" name="L-Shape 40">
              <a:extLst>
                <a:ext uri="{FF2B5EF4-FFF2-40B4-BE49-F238E27FC236}">
                  <a16:creationId xmlns:a16="http://schemas.microsoft.com/office/drawing/2014/main" id="{ACAD5286-842C-D706-CF40-1A32603BE8A9}"/>
                </a:ext>
              </a:extLst>
            </p:cNvPr>
            <p:cNvSpPr/>
            <p:nvPr/>
          </p:nvSpPr>
          <p:spPr>
            <a:xfrm rot="18361091">
              <a:off x="7500809" y="2772426"/>
              <a:ext cx="630274" cy="320762"/>
            </a:xfrm>
            <a:prstGeom prst="corner">
              <a:avLst>
                <a:gd name="adj1" fmla="val 42208"/>
                <a:gd name="adj2" fmla="val 4335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0AB3EEC-C97D-E620-98AC-C48AE434A64C}"/>
              </a:ext>
            </a:extLst>
          </p:cNvPr>
          <p:cNvGrpSpPr/>
          <p:nvPr/>
        </p:nvGrpSpPr>
        <p:grpSpPr>
          <a:xfrm>
            <a:off x="10918319" y="1859666"/>
            <a:ext cx="273729" cy="286032"/>
            <a:chOff x="7345680" y="2484120"/>
            <a:chExt cx="904240" cy="944880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AFC5A520-1A80-37C2-4DAD-5408E256E118}"/>
                </a:ext>
              </a:extLst>
            </p:cNvPr>
            <p:cNvSpPr/>
            <p:nvPr/>
          </p:nvSpPr>
          <p:spPr>
            <a:xfrm>
              <a:off x="7345680" y="2484120"/>
              <a:ext cx="904240" cy="944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44" name="L-Shape 43">
              <a:extLst>
                <a:ext uri="{FF2B5EF4-FFF2-40B4-BE49-F238E27FC236}">
                  <a16:creationId xmlns:a16="http://schemas.microsoft.com/office/drawing/2014/main" id="{F95AE9DD-8F34-7F51-DD55-473C897D9FEF}"/>
                </a:ext>
              </a:extLst>
            </p:cNvPr>
            <p:cNvSpPr/>
            <p:nvPr/>
          </p:nvSpPr>
          <p:spPr>
            <a:xfrm rot="18361091">
              <a:off x="7500809" y="2772426"/>
              <a:ext cx="630274" cy="320762"/>
            </a:xfrm>
            <a:prstGeom prst="corner">
              <a:avLst>
                <a:gd name="adj1" fmla="val 42208"/>
                <a:gd name="adj2" fmla="val 4335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ACEF63D-16A5-A8A4-7447-97BA0FA91C64}"/>
              </a:ext>
            </a:extLst>
          </p:cNvPr>
          <p:cNvGrpSpPr/>
          <p:nvPr/>
        </p:nvGrpSpPr>
        <p:grpSpPr>
          <a:xfrm>
            <a:off x="10905938" y="2594023"/>
            <a:ext cx="273729" cy="286032"/>
            <a:chOff x="7345680" y="2484120"/>
            <a:chExt cx="904240" cy="94488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BE538AEA-3DB0-AE5D-F5BD-D61C40559B15}"/>
                </a:ext>
              </a:extLst>
            </p:cNvPr>
            <p:cNvSpPr/>
            <p:nvPr/>
          </p:nvSpPr>
          <p:spPr>
            <a:xfrm>
              <a:off x="7345680" y="2484120"/>
              <a:ext cx="904240" cy="944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47" name="L-Shape 46">
              <a:extLst>
                <a:ext uri="{FF2B5EF4-FFF2-40B4-BE49-F238E27FC236}">
                  <a16:creationId xmlns:a16="http://schemas.microsoft.com/office/drawing/2014/main" id="{A8472CDD-AE47-1BB3-F82C-56B6EDD44A2E}"/>
                </a:ext>
              </a:extLst>
            </p:cNvPr>
            <p:cNvSpPr/>
            <p:nvPr/>
          </p:nvSpPr>
          <p:spPr>
            <a:xfrm rot="18361091">
              <a:off x="7500809" y="2772426"/>
              <a:ext cx="630274" cy="320762"/>
            </a:xfrm>
            <a:prstGeom prst="corner">
              <a:avLst>
                <a:gd name="adj1" fmla="val 42208"/>
                <a:gd name="adj2" fmla="val 4335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D8970FF-E02A-7186-1173-B013B43F5E6E}"/>
              </a:ext>
            </a:extLst>
          </p:cNvPr>
          <p:cNvGrpSpPr/>
          <p:nvPr/>
        </p:nvGrpSpPr>
        <p:grpSpPr>
          <a:xfrm>
            <a:off x="10905938" y="2977266"/>
            <a:ext cx="273729" cy="286032"/>
            <a:chOff x="7345680" y="2484120"/>
            <a:chExt cx="904240" cy="944880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2FBDB650-AA68-D579-9010-4B9E199904C3}"/>
                </a:ext>
              </a:extLst>
            </p:cNvPr>
            <p:cNvSpPr/>
            <p:nvPr/>
          </p:nvSpPr>
          <p:spPr>
            <a:xfrm>
              <a:off x="7345680" y="2484120"/>
              <a:ext cx="904240" cy="944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50" name="L-Shape 49">
              <a:extLst>
                <a:ext uri="{FF2B5EF4-FFF2-40B4-BE49-F238E27FC236}">
                  <a16:creationId xmlns:a16="http://schemas.microsoft.com/office/drawing/2014/main" id="{743CCE79-BABF-BF04-3830-D3B23B34C605}"/>
                </a:ext>
              </a:extLst>
            </p:cNvPr>
            <p:cNvSpPr/>
            <p:nvPr/>
          </p:nvSpPr>
          <p:spPr>
            <a:xfrm rot="18361091">
              <a:off x="7500809" y="2772426"/>
              <a:ext cx="630274" cy="320762"/>
            </a:xfrm>
            <a:prstGeom prst="corner">
              <a:avLst>
                <a:gd name="adj1" fmla="val 42208"/>
                <a:gd name="adj2" fmla="val 4335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FE94524-8B58-1F46-3E76-6EF4697EDB45}"/>
              </a:ext>
            </a:extLst>
          </p:cNvPr>
          <p:cNvGrpSpPr/>
          <p:nvPr/>
        </p:nvGrpSpPr>
        <p:grpSpPr>
          <a:xfrm>
            <a:off x="10923996" y="3369008"/>
            <a:ext cx="273729" cy="286032"/>
            <a:chOff x="7345680" y="2484120"/>
            <a:chExt cx="904240" cy="944880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2CB0DE42-0E9E-5CAC-CC01-D6C17487486B}"/>
                </a:ext>
              </a:extLst>
            </p:cNvPr>
            <p:cNvSpPr/>
            <p:nvPr/>
          </p:nvSpPr>
          <p:spPr>
            <a:xfrm>
              <a:off x="7345680" y="2484120"/>
              <a:ext cx="904240" cy="944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53" name="L-Shape 52">
              <a:extLst>
                <a:ext uri="{FF2B5EF4-FFF2-40B4-BE49-F238E27FC236}">
                  <a16:creationId xmlns:a16="http://schemas.microsoft.com/office/drawing/2014/main" id="{335AC7AE-6579-385F-DD4B-58C049AE0EA3}"/>
                </a:ext>
              </a:extLst>
            </p:cNvPr>
            <p:cNvSpPr/>
            <p:nvPr/>
          </p:nvSpPr>
          <p:spPr>
            <a:xfrm rot="18361091">
              <a:off x="7500809" y="2772426"/>
              <a:ext cx="630274" cy="320762"/>
            </a:xfrm>
            <a:prstGeom prst="corner">
              <a:avLst>
                <a:gd name="adj1" fmla="val 42208"/>
                <a:gd name="adj2" fmla="val 4335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C4F8C65-7F99-4731-FFD4-8976F8A98213}"/>
              </a:ext>
            </a:extLst>
          </p:cNvPr>
          <p:cNvGrpSpPr/>
          <p:nvPr/>
        </p:nvGrpSpPr>
        <p:grpSpPr>
          <a:xfrm>
            <a:off x="10918319" y="4130734"/>
            <a:ext cx="273729" cy="286032"/>
            <a:chOff x="7345680" y="2484120"/>
            <a:chExt cx="904240" cy="944880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FD36FF8-2AAC-C89D-67FA-375E4C859869}"/>
                </a:ext>
              </a:extLst>
            </p:cNvPr>
            <p:cNvSpPr/>
            <p:nvPr/>
          </p:nvSpPr>
          <p:spPr>
            <a:xfrm>
              <a:off x="7345680" y="2484120"/>
              <a:ext cx="904240" cy="944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56" name="L-Shape 55">
              <a:extLst>
                <a:ext uri="{FF2B5EF4-FFF2-40B4-BE49-F238E27FC236}">
                  <a16:creationId xmlns:a16="http://schemas.microsoft.com/office/drawing/2014/main" id="{94222585-21D4-6231-B69B-B323F879B129}"/>
                </a:ext>
              </a:extLst>
            </p:cNvPr>
            <p:cNvSpPr/>
            <p:nvPr/>
          </p:nvSpPr>
          <p:spPr>
            <a:xfrm rot="18361091">
              <a:off x="7500809" y="2772426"/>
              <a:ext cx="630274" cy="320762"/>
            </a:xfrm>
            <a:prstGeom prst="corner">
              <a:avLst>
                <a:gd name="adj1" fmla="val 42208"/>
                <a:gd name="adj2" fmla="val 4335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8D547F4-4754-9119-6634-B0F688715864}"/>
              </a:ext>
            </a:extLst>
          </p:cNvPr>
          <p:cNvGrpSpPr/>
          <p:nvPr/>
        </p:nvGrpSpPr>
        <p:grpSpPr>
          <a:xfrm>
            <a:off x="10936679" y="4521373"/>
            <a:ext cx="273729" cy="286032"/>
            <a:chOff x="7345680" y="2484120"/>
            <a:chExt cx="904240" cy="94488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E46E5A50-7A23-E2CF-0152-0BC07DBA8BB1}"/>
                </a:ext>
              </a:extLst>
            </p:cNvPr>
            <p:cNvSpPr/>
            <p:nvPr/>
          </p:nvSpPr>
          <p:spPr>
            <a:xfrm>
              <a:off x="7345680" y="2484120"/>
              <a:ext cx="904240" cy="944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60" name="L-Shape 58">
              <a:extLst>
                <a:ext uri="{FF2B5EF4-FFF2-40B4-BE49-F238E27FC236}">
                  <a16:creationId xmlns:a16="http://schemas.microsoft.com/office/drawing/2014/main" id="{3FED2567-C69E-9254-735F-1A87C0C3841F}"/>
                </a:ext>
              </a:extLst>
            </p:cNvPr>
            <p:cNvSpPr/>
            <p:nvPr/>
          </p:nvSpPr>
          <p:spPr>
            <a:xfrm rot="18361091">
              <a:off x="7500809" y="2772426"/>
              <a:ext cx="630274" cy="320762"/>
            </a:xfrm>
            <a:prstGeom prst="corner">
              <a:avLst>
                <a:gd name="adj1" fmla="val 42208"/>
                <a:gd name="adj2" fmla="val 4335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922CB378-8104-89E1-C3EB-BBEF6514A941}"/>
              </a:ext>
            </a:extLst>
          </p:cNvPr>
          <p:cNvGrpSpPr/>
          <p:nvPr/>
        </p:nvGrpSpPr>
        <p:grpSpPr>
          <a:xfrm>
            <a:off x="10952929" y="4979330"/>
            <a:ext cx="273729" cy="286032"/>
            <a:chOff x="7345680" y="2484120"/>
            <a:chExt cx="904240" cy="944880"/>
          </a:xfrm>
        </p:grpSpPr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020E176D-100A-BE0D-B3E1-E0911038F0B0}"/>
                </a:ext>
              </a:extLst>
            </p:cNvPr>
            <p:cNvSpPr/>
            <p:nvPr/>
          </p:nvSpPr>
          <p:spPr>
            <a:xfrm>
              <a:off x="7345680" y="2484120"/>
              <a:ext cx="904240" cy="944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63" name="L-Shape 58">
              <a:extLst>
                <a:ext uri="{FF2B5EF4-FFF2-40B4-BE49-F238E27FC236}">
                  <a16:creationId xmlns:a16="http://schemas.microsoft.com/office/drawing/2014/main" id="{6FFCE624-A63A-BAC5-7369-DD6EDEF20E66}"/>
                </a:ext>
              </a:extLst>
            </p:cNvPr>
            <p:cNvSpPr/>
            <p:nvPr/>
          </p:nvSpPr>
          <p:spPr>
            <a:xfrm rot="18361091">
              <a:off x="7500809" y="2772426"/>
              <a:ext cx="630274" cy="320762"/>
            </a:xfrm>
            <a:prstGeom prst="corner">
              <a:avLst>
                <a:gd name="adj1" fmla="val 42208"/>
                <a:gd name="adj2" fmla="val 4335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</p:grpSp>
    </p:spTree>
    <p:extLst>
      <p:ext uri="{BB962C8B-B14F-4D97-AF65-F5344CB8AC3E}">
        <p14:creationId xmlns:p14="http://schemas.microsoft.com/office/powerpoint/2010/main" val="42051540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04C4A39-0783-66CC-7D7A-AEC4847987AD}"/>
              </a:ext>
            </a:extLst>
          </p:cNvPr>
          <p:cNvSpPr/>
          <p:nvPr/>
        </p:nvSpPr>
        <p:spPr>
          <a:xfrm>
            <a:off x="6982691" y="2009419"/>
            <a:ext cx="761375" cy="40918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B70C51-E9B1-7415-2617-689BD96B9140}"/>
              </a:ext>
            </a:extLst>
          </p:cNvPr>
          <p:cNvSpPr/>
          <p:nvPr/>
        </p:nvSpPr>
        <p:spPr>
          <a:xfrm>
            <a:off x="7744066" y="2456363"/>
            <a:ext cx="2223291" cy="40918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/>
          </a:p>
        </p:txBody>
      </p:sp>
      <p:sp>
        <p:nvSpPr>
          <p:cNvPr id="253" name="Google Shape;253;p3"/>
          <p:cNvSpPr txBox="1">
            <a:spLocks noGrp="1"/>
          </p:cNvSpPr>
          <p:nvPr>
            <p:ph type="title"/>
          </p:nvPr>
        </p:nvSpPr>
        <p:spPr>
          <a:xfrm>
            <a:off x="1661965" y="3099692"/>
            <a:ext cx="2808067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Garamond"/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هدف الوحدة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C4029A-5AA9-6B09-CB0E-02253AC3DD30}"/>
              </a:ext>
            </a:extLst>
          </p:cNvPr>
          <p:cNvSpPr txBox="1"/>
          <p:nvPr/>
        </p:nvSpPr>
        <p:spPr>
          <a:xfrm>
            <a:off x="6600638" y="1537570"/>
            <a:ext cx="345776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ar-SA" sz="2800" b="1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</a:t>
            </a:r>
            <a:r>
              <a:rPr lang="en-GB" sz="2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ترحيب بالمشاركين وتوجيههم وت</a:t>
            </a:r>
            <a:r>
              <a:rPr lang="ar-SA" sz="2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يس</a:t>
            </a:r>
            <a:r>
              <a:rPr lang="en-GB" sz="2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</a:t>
            </a:r>
            <a:r>
              <a:rPr lang="ar-SA" sz="2800" b="1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ر</a:t>
            </a:r>
            <a:r>
              <a:rPr lang="en-GB" sz="2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الت</a:t>
            </a:r>
            <a:r>
              <a:rPr lang="ar-SA" sz="2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أمل</a:t>
            </a:r>
            <a:r>
              <a:rPr lang="en-GB" sz="2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في الكفاءات الأساسية لأخصائيي الحال</a:t>
            </a:r>
            <a:r>
              <a:rPr lang="ar-SA" sz="2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ة</a:t>
            </a:r>
            <a:r>
              <a:rPr lang="en-GB" sz="2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في إدارة حال</a:t>
            </a:r>
            <a:r>
              <a:rPr lang="ar-SA" sz="2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ة</a:t>
            </a:r>
            <a:r>
              <a:rPr lang="en-GB" sz="2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حماية الطفل</a:t>
            </a:r>
            <a:endParaRPr lang="en-GB" sz="2800" b="1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Star: 5 Points 3">
            <a:extLst>
              <a:ext uri="{FF2B5EF4-FFF2-40B4-BE49-F238E27FC236}">
                <a16:creationId xmlns:a16="http://schemas.microsoft.com/office/drawing/2014/main" id="{3E8F005A-D19C-717F-CDC9-692AF9052B39}"/>
              </a:ext>
            </a:extLst>
          </p:cNvPr>
          <p:cNvSpPr/>
          <p:nvPr/>
        </p:nvSpPr>
        <p:spPr>
          <a:xfrm>
            <a:off x="10711542" y="5254686"/>
            <a:ext cx="1105163" cy="1105163"/>
          </a:xfrm>
          <a:prstGeom prst="star5">
            <a:avLst>
              <a:gd name="adj" fmla="val 28484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2">
            <a:extLst>
              <a:ext uri="{FF2B5EF4-FFF2-40B4-BE49-F238E27FC236}">
                <a16:creationId xmlns:a16="http://schemas.microsoft.com/office/drawing/2014/main" id="{D6EBD5F3-FBA8-62DD-EA1E-18ED05D5F111}"/>
              </a:ext>
            </a:extLst>
          </p:cNvPr>
          <p:cNvSpPr txBox="1">
            <a:spLocks/>
          </p:cNvSpPr>
          <p:nvPr/>
        </p:nvSpPr>
        <p:spPr>
          <a:xfrm>
            <a:off x="5259898" y="1673848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 rtl="1"/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شريحة إضافية لملاحظات الميسر</a:t>
            </a:r>
          </a:p>
        </p:txBody>
      </p:sp>
    </p:spTree>
    <p:extLst>
      <p:ext uri="{BB962C8B-B14F-4D97-AF65-F5344CB8AC3E}">
        <p14:creationId xmlns:p14="http://schemas.microsoft.com/office/powerpoint/2010/main" val="40117982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7F370-1D46-8B2B-8E85-E8E5F8F6A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كيفية التعامل مع إدارة الحالة</a:t>
            </a:r>
            <a:endParaRPr lang="en-B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3D9FA9-3096-159F-E9E2-49CCE8F9B7A4}"/>
              </a:ext>
            </a:extLst>
          </p:cNvPr>
          <p:cNvSpPr txBox="1"/>
          <p:nvPr/>
        </p:nvSpPr>
        <p:spPr>
          <a:xfrm>
            <a:off x="7938809" y="3797983"/>
            <a:ext cx="34268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b="1" dirty="0">
                <a:latin typeface="Calibri" panose="020F0502020204030204" pitchFamily="34" charset="0"/>
                <a:cs typeface="Calibri" panose="020F0502020204030204" pitchFamily="34" charset="0"/>
              </a:rPr>
              <a:t>الاعتماد</a:t>
            </a:r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b="1" dirty="0" err="1">
                <a:latin typeface="Calibri" panose="020F0502020204030204" pitchFamily="34" charset="0"/>
                <a:cs typeface="Calibri" panose="020F0502020204030204" pitchFamily="34" charset="0"/>
              </a:rPr>
              <a:t>على</a:t>
            </a:r>
            <a:r>
              <a:rPr lang="ar-SA" b="1" dirty="0">
                <a:latin typeface="Calibri" panose="020F0502020204030204" pitchFamily="34" charset="0"/>
                <a:cs typeface="Calibri" panose="020F0502020204030204" pitchFamily="34" charset="0"/>
              </a:rPr>
              <a:t> نقاط</a:t>
            </a:r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 القوة</a:t>
            </a:r>
          </a:p>
          <a:p>
            <a:pPr algn="ctr" rtl="1"/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rtl="1"/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الت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رك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ي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ز على نقاط القوة والموارد المتاحة و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م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حاول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ة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الاستفادة منها. استخدم ما هو موجود بالفعل وما يصلح</a:t>
            </a:r>
            <a:endParaRPr lang="en-B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75A946-FB34-D126-01BC-3B1171B65BED}"/>
              </a:ext>
            </a:extLst>
          </p:cNvPr>
          <p:cNvSpPr txBox="1"/>
          <p:nvPr/>
        </p:nvSpPr>
        <p:spPr>
          <a:xfrm>
            <a:off x="4390272" y="3797983"/>
            <a:ext cx="32439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التمكين</a:t>
            </a:r>
          </a:p>
          <a:p>
            <a:pPr algn="ctr" rtl="1"/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rt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اجعل الطفل أو الوالد أو مقدم الرعاية يشعر بأنه أقوى وأكثر ثقة وأكثر قدرة على السيطرة والمطالبة بحقوقهم</a:t>
            </a:r>
            <a:endParaRPr lang="en-B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9341F6-D855-FDA0-A90D-4CA92D58D510}"/>
              </a:ext>
            </a:extLst>
          </p:cNvPr>
          <p:cNvSpPr txBox="1"/>
          <p:nvPr/>
        </p:nvSpPr>
        <p:spPr>
          <a:xfrm>
            <a:off x="838200" y="3797984"/>
            <a:ext cx="30588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b="1" dirty="0"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GB" b="1" dirty="0" err="1">
                <a:latin typeface="Calibri" panose="020F0502020204030204" pitchFamily="34" charset="0"/>
                <a:cs typeface="Calibri" panose="020F0502020204030204" pitchFamily="34" charset="0"/>
              </a:rPr>
              <a:t>تشاركي</a:t>
            </a:r>
            <a:r>
              <a:rPr lang="ar-SA" b="1" dirty="0" err="1">
                <a:latin typeface="Calibri" panose="020F0502020204030204" pitchFamily="34" charset="0"/>
                <a:cs typeface="Calibri" panose="020F0502020204030204" pitchFamily="34" charset="0"/>
              </a:rPr>
              <a:t>ة</a:t>
            </a:r>
            <a:endParaRPr lang="en-GB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rtl="1"/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rt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اسمح للطفل بمشاركة آرائه بأمان وحرية. خذ وجهات نظرهم على محمل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الجد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وشارك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هم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صنع القرار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B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" name="Google Shape;314;p4">
            <a:extLst>
              <a:ext uri="{FF2B5EF4-FFF2-40B4-BE49-F238E27FC236}">
                <a16:creationId xmlns:a16="http://schemas.microsoft.com/office/drawing/2014/main" id="{6B8433AB-E41B-57A8-6C48-21A4E5B95B76}"/>
              </a:ext>
            </a:extLst>
          </p:cNvPr>
          <p:cNvGrpSpPr/>
          <p:nvPr/>
        </p:nvGrpSpPr>
        <p:grpSpPr>
          <a:xfrm>
            <a:off x="2081898" y="1694389"/>
            <a:ext cx="1413544" cy="1734611"/>
            <a:chOff x="3400707" y="1772174"/>
            <a:chExt cx="3124628" cy="3737192"/>
          </a:xfrm>
          <a:solidFill>
            <a:schemeClr val="accent5"/>
          </a:solidFill>
        </p:grpSpPr>
        <p:sp>
          <p:nvSpPr>
            <p:cNvPr id="13" name="Google Shape;315;p4">
              <a:extLst>
                <a:ext uri="{FF2B5EF4-FFF2-40B4-BE49-F238E27FC236}">
                  <a16:creationId xmlns:a16="http://schemas.microsoft.com/office/drawing/2014/main" id="{43809188-2975-D447-AA19-C7C65D717B83}"/>
                </a:ext>
              </a:extLst>
            </p:cNvPr>
            <p:cNvSpPr/>
            <p:nvPr/>
          </p:nvSpPr>
          <p:spPr>
            <a:xfrm>
              <a:off x="3400707" y="2359766"/>
              <a:ext cx="1412240" cy="141224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317;p4">
              <a:extLst>
                <a:ext uri="{FF2B5EF4-FFF2-40B4-BE49-F238E27FC236}">
                  <a16:creationId xmlns:a16="http://schemas.microsoft.com/office/drawing/2014/main" id="{4A3A1D41-7B4B-AD71-7DA0-76ADF4B60505}"/>
                </a:ext>
              </a:extLst>
            </p:cNvPr>
            <p:cNvSpPr/>
            <p:nvPr/>
          </p:nvSpPr>
          <p:spPr>
            <a:xfrm>
              <a:off x="3400707" y="4048152"/>
              <a:ext cx="1335891" cy="1461214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319;p4">
              <a:extLst>
                <a:ext uri="{FF2B5EF4-FFF2-40B4-BE49-F238E27FC236}">
                  <a16:creationId xmlns:a16="http://schemas.microsoft.com/office/drawing/2014/main" id="{E5BEC22B-A783-69EE-433F-4FC57336EED2}"/>
                </a:ext>
              </a:extLst>
            </p:cNvPr>
            <p:cNvSpPr/>
            <p:nvPr/>
          </p:nvSpPr>
          <p:spPr>
            <a:xfrm>
              <a:off x="4351096" y="2702772"/>
              <a:ext cx="771005" cy="771004"/>
            </a:xfrm>
            <a:prstGeom prst="chord">
              <a:avLst>
                <a:gd name="adj1" fmla="val 2700000"/>
                <a:gd name="adj2" fmla="val 9734345"/>
              </a:avLst>
            </a:pr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321;p4">
              <a:extLst>
                <a:ext uri="{FF2B5EF4-FFF2-40B4-BE49-F238E27FC236}">
                  <a16:creationId xmlns:a16="http://schemas.microsoft.com/office/drawing/2014/main" id="{235F9735-C6AF-40C1-6991-0D82D0E8D4F6}"/>
                </a:ext>
              </a:extLst>
            </p:cNvPr>
            <p:cNvSpPr/>
            <p:nvPr/>
          </p:nvSpPr>
          <p:spPr>
            <a:xfrm>
              <a:off x="5001335" y="1772174"/>
              <a:ext cx="1524000" cy="1175183"/>
            </a:xfrm>
            <a:prstGeom prst="wedgeRoundRectCallou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7AB15E6-1F03-BA2F-6F12-50C0DD17A7C1}"/>
              </a:ext>
            </a:extLst>
          </p:cNvPr>
          <p:cNvGrpSpPr/>
          <p:nvPr/>
        </p:nvGrpSpPr>
        <p:grpSpPr>
          <a:xfrm>
            <a:off x="5373478" y="1751449"/>
            <a:ext cx="1284847" cy="1680599"/>
            <a:chOff x="5829305" y="1798389"/>
            <a:chExt cx="1035970" cy="1355064"/>
          </a:xfrm>
        </p:grpSpPr>
        <p:sp>
          <p:nvSpPr>
            <p:cNvPr id="18" name="Google Shape;317;p4">
              <a:extLst>
                <a:ext uri="{FF2B5EF4-FFF2-40B4-BE49-F238E27FC236}">
                  <a16:creationId xmlns:a16="http://schemas.microsoft.com/office/drawing/2014/main" id="{CEAF7EAE-601F-9098-8DB4-CCE40EBD4DA0}"/>
                </a:ext>
              </a:extLst>
            </p:cNvPr>
            <p:cNvSpPr/>
            <p:nvPr/>
          </p:nvSpPr>
          <p:spPr>
            <a:xfrm>
              <a:off x="6103845" y="2387203"/>
              <a:ext cx="505147" cy="766250"/>
            </a:xfrm>
            <a:prstGeom prst="round2SameRect">
              <a:avLst>
                <a:gd name="adj1" fmla="val 29126"/>
                <a:gd name="adj2" fmla="val 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0422A76F-FE46-2609-7ED4-48B892A4ED3B}"/>
                </a:ext>
              </a:extLst>
            </p:cNvPr>
            <p:cNvGrpSpPr/>
            <p:nvPr/>
          </p:nvGrpSpPr>
          <p:grpSpPr>
            <a:xfrm>
              <a:off x="6391398" y="2478174"/>
              <a:ext cx="473877" cy="492041"/>
              <a:chOff x="6184300" y="2716572"/>
              <a:chExt cx="1061611" cy="1102301"/>
            </a:xfrm>
          </p:grpSpPr>
          <p:sp>
            <p:nvSpPr>
              <p:cNvPr id="25" name="Google Shape;317;p4">
                <a:extLst>
                  <a:ext uri="{FF2B5EF4-FFF2-40B4-BE49-F238E27FC236}">
                    <a16:creationId xmlns:a16="http://schemas.microsoft.com/office/drawing/2014/main" id="{5C433D69-E0F4-0DE5-494C-F5CF6AA2F8FB}"/>
                  </a:ext>
                </a:extLst>
              </p:cNvPr>
              <p:cNvSpPr/>
              <p:nvPr/>
            </p:nvSpPr>
            <p:spPr>
              <a:xfrm rot="18111212">
                <a:off x="6531728" y="2369144"/>
                <a:ext cx="366756" cy="1061611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" name="Google Shape;317;p4">
                <a:extLst>
                  <a:ext uri="{FF2B5EF4-FFF2-40B4-BE49-F238E27FC236}">
                    <a16:creationId xmlns:a16="http://schemas.microsoft.com/office/drawing/2014/main" id="{E6359A55-7C19-AFA7-BC88-66CB282189F2}"/>
                  </a:ext>
                </a:extLst>
              </p:cNvPr>
              <p:cNvSpPr/>
              <p:nvPr/>
            </p:nvSpPr>
            <p:spPr>
              <a:xfrm rot="13157652">
                <a:off x="6787249" y="2898846"/>
                <a:ext cx="324731" cy="688581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" name="Google Shape;315;p4">
                <a:extLst>
                  <a:ext uri="{FF2B5EF4-FFF2-40B4-BE49-F238E27FC236}">
                    <a16:creationId xmlns:a16="http://schemas.microsoft.com/office/drawing/2014/main" id="{CAC9C72A-2A8B-0CFB-2244-16ADD2A5A4B0}"/>
                  </a:ext>
                </a:extLst>
              </p:cNvPr>
              <p:cNvSpPr/>
              <p:nvPr/>
            </p:nvSpPr>
            <p:spPr>
              <a:xfrm>
                <a:off x="6527170" y="3522157"/>
                <a:ext cx="289198" cy="29671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FC5BB46-416F-5919-D833-0E8797574AC4}"/>
                </a:ext>
              </a:extLst>
            </p:cNvPr>
            <p:cNvGrpSpPr/>
            <p:nvPr/>
          </p:nvGrpSpPr>
          <p:grpSpPr>
            <a:xfrm flipH="1">
              <a:off x="5829305" y="2478174"/>
              <a:ext cx="498830" cy="492041"/>
              <a:chOff x="6184300" y="2716572"/>
              <a:chExt cx="1061611" cy="1102301"/>
            </a:xfrm>
          </p:grpSpPr>
          <p:sp>
            <p:nvSpPr>
              <p:cNvPr id="22" name="Google Shape;317;p4">
                <a:extLst>
                  <a:ext uri="{FF2B5EF4-FFF2-40B4-BE49-F238E27FC236}">
                    <a16:creationId xmlns:a16="http://schemas.microsoft.com/office/drawing/2014/main" id="{D9130C2D-998B-73F2-6552-CF796A810A20}"/>
                  </a:ext>
                </a:extLst>
              </p:cNvPr>
              <p:cNvSpPr/>
              <p:nvPr/>
            </p:nvSpPr>
            <p:spPr>
              <a:xfrm rot="18111212">
                <a:off x="6531728" y="2369144"/>
                <a:ext cx="366756" cy="1061611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" name="Google Shape;317;p4">
                <a:extLst>
                  <a:ext uri="{FF2B5EF4-FFF2-40B4-BE49-F238E27FC236}">
                    <a16:creationId xmlns:a16="http://schemas.microsoft.com/office/drawing/2014/main" id="{66AC35E1-DB40-22D5-D555-DD3FEA2EE978}"/>
                  </a:ext>
                </a:extLst>
              </p:cNvPr>
              <p:cNvSpPr/>
              <p:nvPr/>
            </p:nvSpPr>
            <p:spPr>
              <a:xfrm rot="13157652">
                <a:off x="6787249" y="2898846"/>
                <a:ext cx="324731" cy="688581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" name="Google Shape;315;p4">
                <a:extLst>
                  <a:ext uri="{FF2B5EF4-FFF2-40B4-BE49-F238E27FC236}">
                    <a16:creationId xmlns:a16="http://schemas.microsoft.com/office/drawing/2014/main" id="{6240CE33-A2B4-3FB1-FE24-782CDBE620EA}"/>
                  </a:ext>
                </a:extLst>
              </p:cNvPr>
              <p:cNvSpPr/>
              <p:nvPr/>
            </p:nvSpPr>
            <p:spPr>
              <a:xfrm>
                <a:off x="6527170" y="3522157"/>
                <a:ext cx="289198" cy="29671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71A80FFC-07E3-2B8D-B560-CC4B6AB0D8AA}"/>
                </a:ext>
              </a:extLst>
            </p:cNvPr>
            <p:cNvSpPr/>
            <p:nvPr/>
          </p:nvSpPr>
          <p:spPr>
            <a:xfrm>
              <a:off x="6092060" y="1798389"/>
              <a:ext cx="508223" cy="50822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2F9D69D-D745-2CDD-F3DE-CE4DC1AC4FE9}"/>
              </a:ext>
            </a:extLst>
          </p:cNvPr>
          <p:cNvGrpSpPr/>
          <p:nvPr/>
        </p:nvGrpSpPr>
        <p:grpSpPr>
          <a:xfrm>
            <a:off x="9026870" y="1751447"/>
            <a:ext cx="1454637" cy="1680600"/>
            <a:chOff x="9384099" y="1576976"/>
            <a:chExt cx="1454637" cy="1680600"/>
          </a:xfrm>
        </p:grpSpPr>
        <p:sp>
          <p:nvSpPr>
            <p:cNvPr id="29" name="Google Shape;317;p4">
              <a:extLst>
                <a:ext uri="{FF2B5EF4-FFF2-40B4-BE49-F238E27FC236}">
                  <a16:creationId xmlns:a16="http://schemas.microsoft.com/office/drawing/2014/main" id="{B755403E-7049-A2C6-0D4D-79358E4D13FA}"/>
                </a:ext>
              </a:extLst>
            </p:cNvPr>
            <p:cNvSpPr/>
            <p:nvPr/>
          </p:nvSpPr>
          <p:spPr>
            <a:xfrm>
              <a:off x="9729259" y="2307245"/>
              <a:ext cx="626501" cy="950331"/>
            </a:xfrm>
            <a:prstGeom prst="round2SameRect">
              <a:avLst>
                <a:gd name="adj1" fmla="val 29126"/>
                <a:gd name="adj2" fmla="val 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D9D8CB4F-0CEF-1E5F-4A84-3169F753451F}"/>
                </a:ext>
              </a:extLst>
            </p:cNvPr>
            <p:cNvGrpSpPr/>
            <p:nvPr/>
          </p:nvGrpSpPr>
          <p:grpSpPr>
            <a:xfrm rot="2437245" flipV="1">
              <a:off x="10251017" y="1980924"/>
              <a:ext cx="587719" cy="616815"/>
              <a:chOff x="6184300" y="2716572"/>
              <a:chExt cx="1061611" cy="1078691"/>
            </a:xfrm>
          </p:grpSpPr>
          <p:sp>
            <p:nvSpPr>
              <p:cNvPr id="36" name="Google Shape;317;p4">
                <a:extLst>
                  <a:ext uri="{FF2B5EF4-FFF2-40B4-BE49-F238E27FC236}">
                    <a16:creationId xmlns:a16="http://schemas.microsoft.com/office/drawing/2014/main" id="{8E54CF05-CFA0-072A-DB5C-F3A920A4F3FD}"/>
                  </a:ext>
                </a:extLst>
              </p:cNvPr>
              <p:cNvSpPr/>
              <p:nvPr/>
            </p:nvSpPr>
            <p:spPr>
              <a:xfrm rot="18111212">
                <a:off x="6531728" y="2369144"/>
                <a:ext cx="366756" cy="1061611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" name="Google Shape;317;p4">
                <a:extLst>
                  <a:ext uri="{FF2B5EF4-FFF2-40B4-BE49-F238E27FC236}">
                    <a16:creationId xmlns:a16="http://schemas.microsoft.com/office/drawing/2014/main" id="{2C4E7B48-E253-4EE5-A577-E55CBCFABB97}"/>
                  </a:ext>
                </a:extLst>
              </p:cNvPr>
              <p:cNvSpPr/>
              <p:nvPr/>
            </p:nvSpPr>
            <p:spPr>
              <a:xfrm rot="13157652">
                <a:off x="6787249" y="2898846"/>
                <a:ext cx="324731" cy="688581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" name="Google Shape;315;p4">
                <a:extLst>
                  <a:ext uri="{FF2B5EF4-FFF2-40B4-BE49-F238E27FC236}">
                    <a16:creationId xmlns:a16="http://schemas.microsoft.com/office/drawing/2014/main" id="{18B6C0BB-1CB0-67A5-9A68-9D58EF548180}"/>
                  </a:ext>
                </a:extLst>
              </p:cNvPr>
              <p:cNvSpPr/>
              <p:nvPr/>
            </p:nvSpPr>
            <p:spPr>
              <a:xfrm>
                <a:off x="6416140" y="3498546"/>
                <a:ext cx="289198" cy="29671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F195CA37-651E-0201-D182-F6F49385FC4D}"/>
                </a:ext>
              </a:extLst>
            </p:cNvPr>
            <p:cNvSpPr/>
            <p:nvPr/>
          </p:nvSpPr>
          <p:spPr>
            <a:xfrm>
              <a:off x="9714634" y="1576976"/>
              <a:ext cx="630316" cy="63031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28A53FF-57F7-131D-0579-4577C111290C}"/>
                </a:ext>
              </a:extLst>
            </p:cNvPr>
            <p:cNvGrpSpPr/>
            <p:nvPr/>
          </p:nvGrpSpPr>
          <p:grpSpPr>
            <a:xfrm flipH="1">
              <a:off x="9384099" y="1979160"/>
              <a:ext cx="612817" cy="597115"/>
              <a:chOff x="8358398" y="1979160"/>
              <a:chExt cx="610052" cy="597115"/>
            </a:xfrm>
          </p:grpSpPr>
          <p:sp>
            <p:nvSpPr>
              <p:cNvPr id="33" name="Google Shape;317;p4">
                <a:extLst>
                  <a:ext uri="{FF2B5EF4-FFF2-40B4-BE49-F238E27FC236}">
                    <a16:creationId xmlns:a16="http://schemas.microsoft.com/office/drawing/2014/main" id="{881ADA12-3D7B-7690-E508-D626DABED390}"/>
                  </a:ext>
                </a:extLst>
              </p:cNvPr>
              <p:cNvSpPr/>
              <p:nvPr/>
            </p:nvSpPr>
            <p:spPr>
              <a:xfrm rot="5926033" flipV="1">
                <a:off x="8547399" y="2149974"/>
                <a:ext cx="209718" cy="587719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" name="Google Shape;317;p4">
                <a:extLst>
                  <a:ext uri="{FF2B5EF4-FFF2-40B4-BE49-F238E27FC236}">
                    <a16:creationId xmlns:a16="http://schemas.microsoft.com/office/drawing/2014/main" id="{C3AC40A3-81C0-5563-9559-EF045AEDE84D}"/>
                  </a:ext>
                </a:extLst>
              </p:cNvPr>
              <p:cNvSpPr/>
              <p:nvPr/>
            </p:nvSpPr>
            <p:spPr>
              <a:xfrm rot="10879593" flipV="1">
                <a:off x="8788676" y="2182532"/>
                <a:ext cx="179774" cy="393743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" name="Google Shape;315;p4">
                <a:extLst>
                  <a:ext uri="{FF2B5EF4-FFF2-40B4-BE49-F238E27FC236}">
                    <a16:creationId xmlns:a16="http://schemas.microsoft.com/office/drawing/2014/main" id="{DBD4C7DA-CCDA-92DE-9A40-4BB7C0214321}"/>
                  </a:ext>
                </a:extLst>
              </p:cNvPr>
              <p:cNvSpPr/>
              <p:nvPr/>
            </p:nvSpPr>
            <p:spPr>
              <a:xfrm rot="2437245" flipV="1">
                <a:off x="8785418" y="1979160"/>
                <a:ext cx="160103" cy="16966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819875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CD304-5BB6-F995-4DB0-198B3C50C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الموقف والنهج المرتكز حول الطفل</a:t>
            </a:r>
            <a:endParaRPr lang="en-B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D7BAAA-52BB-7676-811A-6A9D7A7A872B}"/>
              </a:ext>
            </a:extLst>
          </p:cNvPr>
          <p:cNvSpPr txBox="1"/>
          <p:nvPr/>
        </p:nvSpPr>
        <p:spPr>
          <a:xfrm>
            <a:off x="838200" y="1352683"/>
            <a:ext cx="10764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تدعم هذه المبادئ التوجيهية لإدارة الحال</a:t>
            </a:r>
            <a:r>
              <a:rPr lang="ar-SA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ة</a:t>
            </a: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أيضًا النهج </a:t>
            </a:r>
            <a:r>
              <a:rPr lang="ar-SA" sz="2000" b="1" dirty="0">
                <a:latin typeface="Calibri" panose="020F0502020204030204" pitchFamily="34" charset="0"/>
                <a:cs typeface="Calibri" panose="020F0502020204030204" pitchFamily="34" charset="0"/>
              </a:rPr>
              <a:t>المرتكز حول الطفل</a:t>
            </a:r>
            <a:endParaRPr lang="en-US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AEA9D4-2C56-5245-D895-1F46AEBEFB44}"/>
              </a:ext>
            </a:extLst>
          </p:cNvPr>
          <p:cNvSpPr txBox="1"/>
          <p:nvPr/>
        </p:nvSpPr>
        <p:spPr>
          <a:xfrm>
            <a:off x="4258742" y="5350982"/>
            <a:ext cx="69025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en-US" sz="1400" i="1" dirty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المصدر: التحالف من أجل حماية الطفل في العمل الإنساني. </a:t>
            </a:r>
            <a:r>
              <a:rPr lang="ar-SA" sz="1400" i="1" dirty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(٢٠١٤)</a:t>
            </a:r>
            <a:r>
              <a:rPr lang="en-US" sz="1400" i="1" dirty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المبادئ التوجيهية المشتركة بين الوكالات لحماية الطفل وإدارة الحالة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C12DF7B-6967-1E23-3A72-D7D884E794BD}"/>
              </a:ext>
            </a:extLst>
          </p:cNvPr>
          <p:cNvSpPr/>
          <p:nvPr/>
        </p:nvSpPr>
        <p:spPr>
          <a:xfrm>
            <a:off x="3458817" y="2325685"/>
            <a:ext cx="7702457" cy="55815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15963" lvl="0" algn="r" rtl="1">
              <a:lnSpc>
                <a:spcPct val="107000"/>
              </a:lnSpc>
              <a:spcAft>
                <a:spcPts val="800"/>
              </a:spcAft>
            </a:pPr>
            <a:r>
              <a:rPr lang="ar-SA" sz="22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التركيز على الطفل</a:t>
            </a:r>
            <a:endParaRPr lang="en-US" sz="2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0FFFB50-8815-3DF4-BBCB-011A9D0AF0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4"/>
          <a:stretch/>
        </p:blipFill>
        <p:spPr>
          <a:xfrm>
            <a:off x="1209260" y="2064074"/>
            <a:ext cx="2715799" cy="3845066"/>
          </a:xfrm>
          <a:prstGeom prst="rect">
            <a:avLst/>
          </a:prstGeom>
          <a:ln>
            <a:solidFill>
              <a:schemeClr val="accent5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E4D4524-FBE4-3148-1006-8A7C2124C05E}"/>
              </a:ext>
            </a:extLst>
          </p:cNvPr>
          <p:cNvSpPr txBox="1"/>
          <p:nvPr/>
        </p:nvSpPr>
        <p:spPr>
          <a:xfrm>
            <a:off x="4258741" y="3189537"/>
            <a:ext cx="68216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هذا يعني تنظيم وتقديم الخدمات واتخاذ القرارات بطريقة تركز على احتياجات الأطفال ومصالحهم الفضلى.</a:t>
            </a:r>
          </a:p>
          <a:p>
            <a:pPr algn="r" rtl="1"/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تعتبر احتياجات الطفل ومصلحته</a:t>
            </a:r>
            <a:r>
              <a:rPr lang="ar-S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الشيء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أهم ، فهي </a:t>
            </a:r>
            <a:r>
              <a:rPr lang="ar-S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تقع ف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ي المركز كأولوية.</a:t>
            </a:r>
          </a:p>
        </p:txBody>
      </p:sp>
    </p:spTree>
    <p:extLst>
      <p:ext uri="{BB962C8B-B14F-4D97-AF65-F5344CB8AC3E}">
        <p14:creationId xmlns:p14="http://schemas.microsoft.com/office/powerpoint/2010/main" val="22001303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43D39EC-3F4C-FDF1-FFF1-49017AF7C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مبدأ حماية الطفل: المصلحة الفضلى للطفل</a:t>
            </a:r>
            <a:endParaRPr lang="en-B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DFA5989-9217-C06C-5C4A-EB421848B8F7}"/>
              </a:ext>
            </a:extLst>
          </p:cNvPr>
          <p:cNvSpPr/>
          <p:nvPr/>
        </p:nvSpPr>
        <p:spPr>
          <a:xfrm>
            <a:off x="3396422" y="1913599"/>
            <a:ext cx="7957378" cy="287984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15963" lvl="0" algn="r" rtl="1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"</a:t>
            </a:r>
            <a:r>
              <a:rPr lang="en-US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للأطفال الحق في تقييم مصالحهم </a:t>
            </a:r>
            <a:r>
              <a:rPr lang="en-US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الفضلى</a:t>
            </a:r>
            <a:r>
              <a:rPr lang="en-US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وأخذها</a:t>
            </a:r>
            <a:r>
              <a:rPr lang="en-US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في</a:t>
            </a:r>
            <a:r>
              <a:rPr lang="en-US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ar-SA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حسبان</a:t>
            </a:r>
            <a:r>
              <a:rPr lang="en-US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كاعتبار</a:t>
            </a:r>
            <a:r>
              <a:rPr lang="en-US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أساسي</a:t>
            </a:r>
            <a:r>
              <a:rPr lang="en-US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في جميع الإجراءات أو القرارات التي تهمهم. يتم تحديد المصلحة الفضلى من خلال مجموعة متنوعة من العناصر بما في ذلك مجموعة متنوعة من الخصائص الفردية (مثل العمر والجنس ونضجهم وقدراتهم ، ...) وعوامل أخرى (مثل وجود أو غياب الوالدين ، ونوعية العلاقات بين الطفل وعائلته أو مقدم الرعاية ، مخاوف الحماية التي تواجهها الأسرة) </a:t>
            </a:r>
            <a:r>
              <a:rPr lang="en-US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"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6C7C66-01BD-DA46-3804-0A53899179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569" y="1468517"/>
            <a:ext cx="2841853" cy="3920965"/>
          </a:xfrm>
          <a:prstGeom prst="rect">
            <a:avLst/>
          </a:prstGeom>
          <a:ln>
            <a:solidFill>
              <a:schemeClr val="accent5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584E1AB-7007-1954-6228-CAAC69C3DC78}"/>
              </a:ext>
            </a:extLst>
          </p:cNvPr>
          <p:cNvSpPr txBox="1"/>
          <p:nvPr/>
        </p:nvSpPr>
        <p:spPr>
          <a:xfrm>
            <a:off x="4151692" y="5066958"/>
            <a:ext cx="72021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en-US" sz="1400" i="1" dirty="0">
                <a:solidFill>
                  <a:schemeClr val="accent5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المصدر: التحالف من أجل حماية الطفل في العمل الإنساني. </a:t>
            </a:r>
            <a:r>
              <a:rPr lang="ar-SA" sz="1400" i="1" dirty="0">
                <a:solidFill>
                  <a:schemeClr val="accent5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(٢٠١٩)</a:t>
            </a:r>
            <a:r>
              <a:rPr lang="en-US" sz="1400" i="1" dirty="0">
                <a:solidFill>
                  <a:schemeClr val="accent5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المعايير الدنيا لحماية الطفل في العمل الإنساني</a:t>
            </a:r>
          </a:p>
        </p:txBody>
      </p:sp>
    </p:spTree>
    <p:extLst>
      <p:ext uri="{BB962C8B-B14F-4D97-AF65-F5344CB8AC3E}">
        <p14:creationId xmlns:p14="http://schemas.microsoft.com/office/powerpoint/2010/main" val="26874519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FBE73108-EAED-FE90-BB96-5D8F101D6FA1}"/>
              </a:ext>
            </a:extLst>
          </p:cNvPr>
          <p:cNvGrpSpPr/>
          <p:nvPr/>
        </p:nvGrpSpPr>
        <p:grpSpPr>
          <a:xfrm>
            <a:off x="5106488" y="1397374"/>
            <a:ext cx="2556726" cy="3793200"/>
            <a:chOff x="4192824" y="3162293"/>
            <a:chExt cx="1569638" cy="2328740"/>
          </a:xfrm>
        </p:grpSpPr>
        <p:pic>
          <p:nvPicPr>
            <p:cNvPr id="33" name="Graphic 32" descr="Raised hand with solid fill">
              <a:extLst>
                <a:ext uri="{FF2B5EF4-FFF2-40B4-BE49-F238E27FC236}">
                  <a16:creationId xmlns:a16="http://schemas.microsoft.com/office/drawing/2014/main" id="{F5EA8862-F61D-3D06-AEBC-D3D0BA4DB4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192824" y="3162293"/>
              <a:ext cx="1569638" cy="1569638"/>
            </a:xfrm>
            <a:prstGeom prst="rect">
              <a:avLst/>
            </a:prstGeom>
          </p:spPr>
        </p:pic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AD109259-8527-1C0A-085A-D41F4A592F67}"/>
                </a:ext>
              </a:extLst>
            </p:cNvPr>
            <p:cNvSpPr/>
            <p:nvPr/>
          </p:nvSpPr>
          <p:spPr>
            <a:xfrm>
              <a:off x="4650581" y="4582643"/>
              <a:ext cx="476249" cy="90839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5D08B17-BDE8-A0EB-FBF2-C4765998CD97}"/>
              </a:ext>
            </a:extLst>
          </p:cNvPr>
          <p:cNvGrpSpPr/>
          <p:nvPr/>
        </p:nvGrpSpPr>
        <p:grpSpPr>
          <a:xfrm>
            <a:off x="7274706" y="2050857"/>
            <a:ext cx="2556726" cy="3793200"/>
            <a:chOff x="4192824" y="3162293"/>
            <a:chExt cx="1569638" cy="2328740"/>
          </a:xfrm>
        </p:grpSpPr>
        <p:pic>
          <p:nvPicPr>
            <p:cNvPr id="36" name="Graphic 35" descr="Raised hand with solid fill">
              <a:extLst>
                <a:ext uri="{FF2B5EF4-FFF2-40B4-BE49-F238E27FC236}">
                  <a16:creationId xmlns:a16="http://schemas.microsoft.com/office/drawing/2014/main" id="{A693B75B-33CB-1D37-102D-814ECCF7EE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192824" y="3162293"/>
              <a:ext cx="1569638" cy="1569638"/>
            </a:xfrm>
            <a:prstGeom prst="rect">
              <a:avLst/>
            </a:prstGeom>
          </p:spPr>
        </p:pic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7FDAE94F-935C-7A6D-6E80-C7A49C9ACF58}"/>
                </a:ext>
              </a:extLst>
            </p:cNvPr>
            <p:cNvSpPr/>
            <p:nvPr/>
          </p:nvSpPr>
          <p:spPr>
            <a:xfrm>
              <a:off x="4650581" y="4582643"/>
              <a:ext cx="476249" cy="90839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B6E49E8-4B51-C99E-74F1-7ED0E7F0C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الموقف والنهج المرتكز حول الطفل</a:t>
            </a:r>
            <a:endParaRPr lang="en-BE" dirty="0">
              <a:highlight>
                <a:srgbClr val="FFFF00"/>
              </a:highlight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8DB8A90-9E41-CB87-86BD-DD3C0624D1B1}"/>
              </a:ext>
            </a:extLst>
          </p:cNvPr>
          <p:cNvGrpSpPr/>
          <p:nvPr/>
        </p:nvGrpSpPr>
        <p:grpSpPr>
          <a:xfrm>
            <a:off x="2648537" y="2009873"/>
            <a:ext cx="2556726" cy="3793200"/>
            <a:chOff x="4192824" y="3162293"/>
            <a:chExt cx="1569638" cy="2328740"/>
          </a:xfrm>
        </p:grpSpPr>
        <p:pic>
          <p:nvPicPr>
            <p:cNvPr id="12" name="Graphic 11" descr="Raised hand with solid fill">
              <a:extLst>
                <a:ext uri="{FF2B5EF4-FFF2-40B4-BE49-F238E27FC236}">
                  <a16:creationId xmlns:a16="http://schemas.microsoft.com/office/drawing/2014/main" id="{080D8F92-1696-00BE-3AC9-E6391EEFA8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192824" y="3162293"/>
              <a:ext cx="1569638" cy="1569638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1BA18F1-B3CE-C53B-7ABD-1E6D4F3152F9}"/>
                </a:ext>
              </a:extLst>
            </p:cNvPr>
            <p:cNvSpPr/>
            <p:nvPr/>
          </p:nvSpPr>
          <p:spPr>
            <a:xfrm>
              <a:off x="4650581" y="4582643"/>
              <a:ext cx="476249" cy="90839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</p:grpSp>
      <p:sp>
        <p:nvSpPr>
          <p:cNvPr id="30" name="Rectangle: Single Corner Snipped 29">
            <a:extLst>
              <a:ext uri="{FF2B5EF4-FFF2-40B4-BE49-F238E27FC236}">
                <a16:creationId xmlns:a16="http://schemas.microsoft.com/office/drawing/2014/main" id="{951C8CA2-5BB2-EAE1-4FC2-EEAB165D4FDD}"/>
              </a:ext>
            </a:extLst>
          </p:cNvPr>
          <p:cNvSpPr/>
          <p:nvPr/>
        </p:nvSpPr>
        <p:spPr>
          <a:xfrm rot="20527989">
            <a:off x="3317116" y="2695177"/>
            <a:ext cx="1047079" cy="1047079"/>
          </a:xfrm>
          <a:prstGeom prst="snip1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38" name="Rectangle: Single Corner Snipped 37">
            <a:extLst>
              <a:ext uri="{FF2B5EF4-FFF2-40B4-BE49-F238E27FC236}">
                <a16:creationId xmlns:a16="http://schemas.microsoft.com/office/drawing/2014/main" id="{A8F14BBF-1527-9FB1-A08F-3AC376079659}"/>
              </a:ext>
            </a:extLst>
          </p:cNvPr>
          <p:cNvSpPr/>
          <p:nvPr/>
        </p:nvSpPr>
        <p:spPr>
          <a:xfrm rot="2225382">
            <a:off x="5738136" y="1833072"/>
            <a:ext cx="1047079" cy="1047079"/>
          </a:xfrm>
          <a:prstGeom prst="snip1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39" name="Rectangle: Single Corner Snipped 38">
            <a:extLst>
              <a:ext uri="{FF2B5EF4-FFF2-40B4-BE49-F238E27FC236}">
                <a16:creationId xmlns:a16="http://schemas.microsoft.com/office/drawing/2014/main" id="{2C193EFF-7C9E-930E-2953-3AFC613AEFB9}"/>
              </a:ext>
            </a:extLst>
          </p:cNvPr>
          <p:cNvSpPr/>
          <p:nvPr/>
        </p:nvSpPr>
        <p:spPr>
          <a:xfrm rot="271850">
            <a:off x="7996326" y="2691471"/>
            <a:ext cx="1047079" cy="1047079"/>
          </a:xfrm>
          <a:prstGeom prst="snip1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6694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72">
            <a:extLst>
              <a:ext uri="{FF2B5EF4-FFF2-40B4-BE49-F238E27FC236}">
                <a16:creationId xmlns:a16="http://schemas.microsoft.com/office/drawing/2014/main" id="{C909DB8E-719C-A4E7-476F-F6B924715EB6}"/>
              </a:ext>
            </a:extLst>
          </p:cNvPr>
          <p:cNvSpPr txBox="1">
            <a:spLocks/>
          </p:cNvSpPr>
          <p:nvPr/>
        </p:nvSpPr>
        <p:spPr>
          <a:xfrm>
            <a:off x="4639966" y="2371272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 rtl="1"/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شريحة إضافية لملاحظات الميسر</a:t>
            </a:r>
          </a:p>
        </p:txBody>
      </p:sp>
    </p:spTree>
    <p:extLst>
      <p:ext uri="{BB962C8B-B14F-4D97-AF65-F5344CB8AC3E}">
        <p14:creationId xmlns:p14="http://schemas.microsoft.com/office/powerpoint/2010/main" val="17929226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22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9A2A1"/>
              </a:buClr>
              <a:buSzPts val="3200"/>
              <a:buFont typeface="Arial"/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نقاط التعلم الأساسية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Google Shape;725;p22">
            <a:extLst>
              <a:ext uri="{FF2B5EF4-FFF2-40B4-BE49-F238E27FC236}">
                <a16:creationId xmlns:a16="http://schemas.microsoft.com/office/drawing/2014/main" id="{E629D44B-1BDE-83F6-B919-3CE73CE10DFC}"/>
              </a:ext>
            </a:extLst>
          </p:cNvPr>
          <p:cNvSpPr/>
          <p:nvPr/>
        </p:nvSpPr>
        <p:spPr>
          <a:xfrm>
            <a:off x="3681785" y="2167335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3" name="Google Shape;727;p22">
            <a:extLst>
              <a:ext uri="{FF2B5EF4-FFF2-40B4-BE49-F238E27FC236}">
                <a16:creationId xmlns:a16="http://schemas.microsoft.com/office/drawing/2014/main" id="{23263AC6-D103-6425-E607-3ADDF3C49592}"/>
              </a:ext>
            </a:extLst>
          </p:cNvPr>
          <p:cNvSpPr txBox="1"/>
          <p:nvPr/>
        </p:nvSpPr>
        <p:spPr>
          <a:xfrm>
            <a:off x="2552513" y="3639105"/>
            <a:ext cx="3310104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يجب أن توجه مبادئ إدارة الحالة أخصائي الحالة في </a:t>
            </a:r>
            <a:r>
              <a:rPr lang="ar-SA" sz="24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عمله</a:t>
            </a:r>
            <a:r>
              <a:rPr lang="en-US" sz="24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اليومي</a:t>
            </a:r>
            <a:endParaRPr sz="24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4" name="Google Shape;725;p22">
            <a:extLst>
              <a:ext uri="{FF2B5EF4-FFF2-40B4-BE49-F238E27FC236}">
                <a16:creationId xmlns:a16="http://schemas.microsoft.com/office/drawing/2014/main" id="{55AD7F4E-B5D8-7C23-A35A-869F6F671BC0}"/>
              </a:ext>
            </a:extLst>
          </p:cNvPr>
          <p:cNvSpPr/>
          <p:nvPr/>
        </p:nvSpPr>
        <p:spPr>
          <a:xfrm>
            <a:off x="7458655" y="2167335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5" name="Google Shape;727;p22">
            <a:extLst>
              <a:ext uri="{FF2B5EF4-FFF2-40B4-BE49-F238E27FC236}">
                <a16:creationId xmlns:a16="http://schemas.microsoft.com/office/drawing/2014/main" id="{598073EA-4CC8-A617-5E21-838DEDB4A120}"/>
              </a:ext>
            </a:extLst>
          </p:cNvPr>
          <p:cNvSpPr txBox="1"/>
          <p:nvPr/>
        </p:nvSpPr>
        <p:spPr>
          <a:xfrm>
            <a:off x="6329383" y="3639105"/>
            <a:ext cx="3310104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تدعم المبادئ التوجيهية أيضًا الموقف والنهج المتمركز حول الطفل</a:t>
            </a:r>
            <a:endParaRPr sz="24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83001CD-FE37-B26D-C113-184709E2E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en-C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الجلسة </a:t>
            </a:r>
            <a:r>
              <a:rPr lang="ar-S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٥ </a:t>
            </a:r>
            <a:br>
              <a:rPr lang="en-C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CA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إغلاق</a:t>
            </a:r>
            <a:r>
              <a:rPr lang="ar-SA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الوحدة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11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9A2A1"/>
              </a:buClr>
              <a:buSzPts val="3200"/>
              <a:buFont typeface="Arial"/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أهداف التعلم</a:t>
            </a:r>
            <a:endParaRPr dirty="0"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416" name="Google Shape;416;p11"/>
          <p:cNvGrpSpPr/>
          <p:nvPr/>
        </p:nvGrpSpPr>
        <p:grpSpPr>
          <a:xfrm>
            <a:off x="9202889" y="2182183"/>
            <a:ext cx="1196375" cy="868968"/>
            <a:chOff x="6878053" y="1156317"/>
            <a:chExt cx="1431178" cy="1039513"/>
          </a:xfrm>
        </p:grpSpPr>
        <p:grpSp>
          <p:nvGrpSpPr>
            <p:cNvPr id="417" name="Google Shape;417;p11"/>
            <p:cNvGrpSpPr/>
            <p:nvPr/>
          </p:nvGrpSpPr>
          <p:grpSpPr>
            <a:xfrm>
              <a:off x="7672978" y="1156317"/>
              <a:ext cx="412941" cy="436880"/>
              <a:chOff x="243840" y="1676400"/>
              <a:chExt cx="701040" cy="741680"/>
            </a:xfrm>
          </p:grpSpPr>
          <p:sp>
            <p:nvSpPr>
              <p:cNvPr id="418" name="Google Shape;418;p11"/>
              <p:cNvSpPr/>
              <p:nvPr/>
            </p:nvSpPr>
            <p:spPr>
              <a:xfrm>
                <a:off x="243840" y="1676400"/>
                <a:ext cx="116839" cy="741680"/>
              </a:xfrm>
              <a:prstGeom prst="rect">
                <a:avLst/>
              </a:prstGeom>
              <a:solidFill>
                <a:srgbClr val="35B2B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419" name="Google Shape;419;p11"/>
              <p:cNvSpPr/>
              <p:nvPr/>
            </p:nvSpPr>
            <p:spPr>
              <a:xfrm>
                <a:off x="314960" y="1676400"/>
                <a:ext cx="629920" cy="436880"/>
              </a:xfrm>
              <a:prstGeom prst="rect">
                <a:avLst/>
              </a:prstGeom>
              <a:solidFill>
                <a:srgbClr val="35B2B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</p:grpSp>
        <p:sp>
          <p:nvSpPr>
            <p:cNvPr id="420" name="Google Shape;420;p11"/>
            <p:cNvSpPr/>
            <p:nvPr/>
          </p:nvSpPr>
          <p:spPr>
            <a:xfrm>
              <a:off x="7120511" y="1517650"/>
              <a:ext cx="1188720" cy="678180"/>
            </a:xfrm>
            <a:prstGeom prst="triangle">
              <a:avLst>
                <a:gd name="adj" fmla="val 50000"/>
              </a:avLst>
            </a:prstGeom>
            <a:solidFill>
              <a:srgbClr val="35B2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421" name="Google Shape;421;p11"/>
            <p:cNvSpPr/>
            <p:nvPr/>
          </p:nvSpPr>
          <p:spPr>
            <a:xfrm>
              <a:off x="6878053" y="1727035"/>
              <a:ext cx="821708" cy="468795"/>
            </a:xfrm>
            <a:prstGeom prst="triangle">
              <a:avLst>
                <a:gd name="adj" fmla="val 50000"/>
              </a:avLst>
            </a:prstGeom>
            <a:solidFill>
              <a:srgbClr val="35B2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</p:grpSp>
      <p:grpSp>
        <p:nvGrpSpPr>
          <p:cNvPr id="422" name="Google Shape;422;p11"/>
          <p:cNvGrpSpPr/>
          <p:nvPr/>
        </p:nvGrpSpPr>
        <p:grpSpPr>
          <a:xfrm>
            <a:off x="1729857" y="2094103"/>
            <a:ext cx="1196375" cy="868968"/>
            <a:chOff x="6878053" y="1156317"/>
            <a:chExt cx="1431178" cy="1039513"/>
          </a:xfrm>
        </p:grpSpPr>
        <p:grpSp>
          <p:nvGrpSpPr>
            <p:cNvPr id="423" name="Google Shape;423;p11"/>
            <p:cNvGrpSpPr/>
            <p:nvPr/>
          </p:nvGrpSpPr>
          <p:grpSpPr>
            <a:xfrm>
              <a:off x="7672978" y="1156317"/>
              <a:ext cx="412941" cy="436880"/>
              <a:chOff x="243840" y="1676400"/>
              <a:chExt cx="701040" cy="741680"/>
            </a:xfrm>
          </p:grpSpPr>
          <p:sp>
            <p:nvSpPr>
              <p:cNvPr id="424" name="Google Shape;424;p11"/>
              <p:cNvSpPr/>
              <p:nvPr/>
            </p:nvSpPr>
            <p:spPr>
              <a:xfrm>
                <a:off x="243840" y="1676400"/>
                <a:ext cx="116839" cy="741680"/>
              </a:xfrm>
              <a:prstGeom prst="rect">
                <a:avLst/>
              </a:prstGeom>
              <a:solidFill>
                <a:srgbClr val="35B2B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425" name="Google Shape;425;p11"/>
              <p:cNvSpPr/>
              <p:nvPr/>
            </p:nvSpPr>
            <p:spPr>
              <a:xfrm>
                <a:off x="314960" y="1676400"/>
                <a:ext cx="629920" cy="436880"/>
              </a:xfrm>
              <a:prstGeom prst="rect">
                <a:avLst/>
              </a:prstGeom>
              <a:solidFill>
                <a:srgbClr val="35B2B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</p:grpSp>
        <p:sp>
          <p:nvSpPr>
            <p:cNvPr id="426" name="Google Shape;426;p11"/>
            <p:cNvSpPr/>
            <p:nvPr/>
          </p:nvSpPr>
          <p:spPr>
            <a:xfrm>
              <a:off x="7120511" y="1517650"/>
              <a:ext cx="1188720" cy="678180"/>
            </a:xfrm>
            <a:prstGeom prst="triangle">
              <a:avLst>
                <a:gd name="adj" fmla="val 50000"/>
              </a:avLst>
            </a:prstGeom>
            <a:solidFill>
              <a:srgbClr val="35B2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427" name="Google Shape;427;p11"/>
            <p:cNvSpPr/>
            <p:nvPr/>
          </p:nvSpPr>
          <p:spPr>
            <a:xfrm>
              <a:off x="6878053" y="1727035"/>
              <a:ext cx="821708" cy="468795"/>
            </a:xfrm>
            <a:prstGeom prst="triangle">
              <a:avLst>
                <a:gd name="adj" fmla="val 50000"/>
              </a:avLst>
            </a:prstGeom>
            <a:solidFill>
              <a:srgbClr val="35B2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</p:grpSp>
      <p:grpSp>
        <p:nvGrpSpPr>
          <p:cNvPr id="428" name="Google Shape;428;p11"/>
          <p:cNvGrpSpPr/>
          <p:nvPr/>
        </p:nvGrpSpPr>
        <p:grpSpPr>
          <a:xfrm>
            <a:off x="5495701" y="2139582"/>
            <a:ext cx="1196375" cy="868968"/>
            <a:chOff x="6878053" y="1156317"/>
            <a:chExt cx="1431178" cy="1039513"/>
          </a:xfrm>
        </p:grpSpPr>
        <p:grpSp>
          <p:nvGrpSpPr>
            <p:cNvPr id="429" name="Google Shape;429;p11"/>
            <p:cNvGrpSpPr/>
            <p:nvPr/>
          </p:nvGrpSpPr>
          <p:grpSpPr>
            <a:xfrm>
              <a:off x="7672978" y="1156317"/>
              <a:ext cx="412941" cy="436880"/>
              <a:chOff x="243840" y="1676400"/>
              <a:chExt cx="701040" cy="741680"/>
            </a:xfrm>
          </p:grpSpPr>
          <p:sp>
            <p:nvSpPr>
              <p:cNvPr id="430" name="Google Shape;430;p11"/>
              <p:cNvSpPr/>
              <p:nvPr/>
            </p:nvSpPr>
            <p:spPr>
              <a:xfrm>
                <a:off x="243840" y="1676400"/>
                <a:ext cx="116839" cy="741680"/>
              </a:xfrm>
              <a:prstGeom prst="rect">
                <a:avLst/>
              </a:prstGeom>
              <a:solidFill>
                <a:srgbClr val="35B2B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431" name="Google Shape;431;p11"/>
              <p:cNvSpPr/>
              <p:nvPr/>
            </p:nvSpPr>
            <p:spPr>
              <a:xfrm>
                <a:off x="314960" y="1676400"/>
                <a:ext cx="629920" cy="436880"/>
              </a:xfrm>
              <a:prstGeom prst="rect">
                <a:avLst/>
              </a:prstGeom>
              <a:solidFill>
                <a:srgbClr val="35B2B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</p:grpSp>
        <p:sp>
          <p:nvSpPr>
            <p:cNvPr id="432" name="Google Shape;432;p11"/>
            <p:cNvSpPr/>
            <p:nvPr/>
          </p:nvSpPr>
          <p:spPr>
            <a:xfrm>
              <a:off x="7120511" y="1517650"/>
              <a:ext cx="1188720" cy="678180"/>
            </a:xfrm>
            <a:prstGeom prst="triangle">
              <a:avLst>
                <a:gd name="adj" fmla="val 50000"/>
              </a:avLst>
            </a:prstGeom>
            <a:solidFill>
              <a:srgbClr val="35B2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433" name="Google Shape;433;p11"/>
            <p:cNvSpPr/>
            <p:nvPr/>
          </p:nvSpPr>
          <p:spPr>
            <a:xfrm>
              <a:off x="6878053" y="1727035"/>
              <a:ext cx="821708" cy="468795"/>
            </a:xfrm>
            <a:prstGeom prst="triangle">
              <a:avLst>
                <a:gd name="adj" fmla="val 50000"/>
              </a:avLst>
            </a:prstGeom>
            <a:solidFill>
              <a:srgbClr val="35B2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</p:grpSp>
      <p:sp>
        <p:nvSpPr>
          <p:cNvPr id="435" name="Google Shape;435;p11"/>
          <p:cNvSpPr txBox="1"/>
          <p:nvPr/>
        </p:nvSpPr>
        <p:spPr>
          <a:xfrm>
            <a:off x="8125456" y="3323929"/>
            <a:ext cx="3157105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شرح الكفاءات الأساسية لإدارة حالة حماية الطفل في العمل الإنساني</a:t>
            </a:r>
            <a:endParaRPr sz="2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sp>
        <p:nvSpPr>
          <p:cNvPr id="436" name="Google Shape;436;p11"/>
          <p:cNvSpPr txBox="1"/>
          <p:nvPr/>
        </p:nvSpPr>
        <p:spPr>
          <a:xfrm>
            <a:off x="909439" y="3323929"/>
            <a:ext cx="3350062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ar-SA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ضع قائمة بأمثلة </a:t>
            </a:r>
            <a:r>
              <a:rPr lang="ar-SA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عن ال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مبادئ التوجيهية </a:t>
            </a:r>
            <a:r>
              <a:rPr lang="ar-SA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لإدارة حالة حماية الطفل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(CPCM) ووصف كيفية تطبيقها</a:t>
            </a:r>
            <a:endParaRPr sz="2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</p:txBody>
      </p:sp>
      <p:sp>
        <p:nvSpPr>
          <p:cNvPr id="437" name="Google Shape;437;p11"/>
          <p:cNvSpPr txBox="1"/>
          <p:nvPr/>
        </p:nvSpPr>
        <p:spPr>
          <a:xfrm>
            <a:off x="4572992" y="3429000"/>
            <a:ext cx="3157105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2400" dirty="0"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ضع قائمة بالأسئلة للت</a:t>
            </a:r>
            <a:r>
              <a:rPr lang="ar-SA" sz="2400" dirty="0">
                <a:latin typeface="Calibri" panose="020F0502020204030204" pitchFamily="34" charset="0"/>
                <a:cs typeface="Calibri" panose="020F0502020204030204" pitchFamily="34" charset="0"/>
              </a:rPr>
              <a:t>أمل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في التجربة </a:t>
            </a:r>
            <a:r>
              <a:rPr lang="ar-SA" sz="2400" dirty="0">
                <a:latin typeface="Calibri" panose="020F0502020204030204" pitchFamily="34" charset="0"/>
                <a:cs typeface="Calibri" panose="020F0502020204030204" pitchFamily="34" charset="0"/>
              </a:rPr>
              <a:t>وإظهار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تمرين ال</a:t>
            </a:r>
            <a:r>
              <a:rPr lang="ar-SA" sz="2400" dirty="0">
                <a:latin typeface="Calibri" panose="020F0502020204030204" pitchFamily="34" charset="0"/>
                <a:cs typeface="Calibri" panose="020F0502020204030204" pitchFamily="34" charset="0"/>
              </a:rPr>
              <a:t>تأمل</a:t>
            </a:r>
            <a:endParaRPr sz="2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8338770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p25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6995"/>
              </a:buClr>
              <a:buSzPts val="3200"/>
              <a:buFont typeface="Arial"/>
              <a:buNone/>
            </a:pPr>
            <a:r>
              <a:rPr lang="en-US"/>
              <a:t>نهاية الوحدة </a:t>
            </a:r>
            <a:r>
              <a:rPr lang="ar-SA"/>
              <a:t>١</a:t>
            </a:r>
            <a:endParaRPr/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6ED4C62F-45AC-BF97-5C22-EAB0E7AEE0B1}"/>
              </a:ext>
            </a:extLst>
          </p:cNvPr>
          <p:cNvSpPr/>
          <p:nvPr/>
        </p:nvSpPr>
        <p:spPr>
          <a:xfrm>
            <a:off x="1384531" y="2419405"/>
            <a:ext cx="2821709" cy="2611120"/>
          </a:xfrm>
          <a:prstGeom prst="wedgeRoundRectCallout">
            <a:avLst>
              <a:gd name="adj1" fmla="val -62814"/>
              <a:gd name="adj2" fmla="val -19017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ar-SA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الإغلاق</a:t>
            </a:r>
            <a:endParaRPr lang="en-US" sz="24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1852F448-0071-AA8E-99F0-D4A6255E8ADA}"/>
              </a:ext>
            </a:extLst>
          </p:cNvPr>
          <p:cNvSpPr/>
          <p:nvPr/>
        </p:nvSpPr>
        <p:spPr>
          <a:xfrm>
            <a:off x="4828771" y="2419405"/>
            <a:ext cx="2821709" cy="2611120"/>
          </a:xfrm>
          <a:prstGeom prst="wedgeRoundRectCallout">
            <a:avLst>
              <a:gd name="adj1" fmla="val -19246"/>
              <a:gd name="adj2" fmla="val 59595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ar-SA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التأمل و التعليقات</a:t>
            </a:r>
            <a:endParaRPr lang="en-US" sz="24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D22F14B4-5F76-785A-23DC-1192C386685B}"/>
              </a:ext>
            </a:extLst>
          </p:cNvPr>
          <p:cNvSpPr/>
          <p:nvPr/>
        </p:nvSpPr>
        <p:spPr>
          <a:xfrm>
            <a:off x="8273011" y="2419405"/>
            <a:ext cx="2821709" cy="2611120"/>
          </a:xfrm>
          <a:prstGeom prst="wedgeRoundRectCallout">
            <a:avLst>
              <a:gd name="adj1" fmla="val 59608"/>
              <a:gd name="adj2" fmla="val -20186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مراجعة أهداف التعلم</a:t>
            </a:r>
            <a:endParaRPr lang="en-US" sz="24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0544418-111F-7FD2-E6D8-C0ACA668101B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3" name="Hexagon 2">
              <a:extLst>
                <a:ext uri="{FF2B5EF4-FFF2-40B4-BE49-F238E27FC236}">
                  <a16:creationId xmlns:a16="http://schemas.microsoft.com/office/drawing/2014/main" id="{6000CD40-9E51-D8B3-8F0E-8857E42618AC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0A0EE4F-0F18-2648-9B0E-9366CA2746CF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9213A914-FBF4-B36F-CFDF-F8054AB9983A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ar-SA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٢٤</a:t>
                </a:r>
                <a:endParaRPr lang="en-CA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630863E9-F953-C31F-DD94-34D920FEA52A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128F266-657D-DFE2-1CFA-CDC646BAAA18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9" name="Isosceles Triangle 8">
                <a:extLst>
                  <a:ext uri="{FF2B5EF4-FFF2-40B4-BE49-F238E27FC236}">
                    <a16:creationId xmlns:a16="http://schemas.microsoft.com/office/drawing/2014/main" id="{5283AC84-8D72-9C50-A4A1-3B5381C304DA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9BEA34E9-6C32-A89C-7EAB-84AE9A777D6C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9" name="Google Shape;259;p4"/>
          <p:cNvCxnSpPr>
            <a:cxnSpLocks/>
          </p:cNvCxnSpPr>
          <p:nvPr/>
        </p:nvCxnSpPr>
        <p:spPr>
          <a:xfrm>
            <a:off x="7911764" y="646472"/>
            <a:ext cx="0" cy="5406377"/>
          </a:xfrm>
          <a:prstGeom prst="straightConnector1">
            <a:avLst/>
          </a:prstGeom>
          <a:noFill/>
          <a:ln w="2857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60" name="Google Shape;260;p4"/>
          <p:cNvSpPr txBox="1"/>
          <p:nvPr/>
        </p:nvSpPr>
        <p:spPr>
          <a:xfrm>
            <a:off x="8253835" y="381949"/>
            <a:ext cx="2585665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</a:pPr>
            <a:r>
              <a:rPr lang="ar-SA" b="1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افتتاح ال</a:t>
            </a:r>
            <a:r>
              <a:rPr lang="en-US" b="1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وحدة</a:t>
            </a:r>
            <a:endParaRPr lang="en-US" sz="1800" b="1" i="0" u="none" strike="noStrike" cap="none" dirty="0">
              <a:solidFill>
                <a:schemeClr val="lt1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</a:pPr>
            <a:r>
              <a:rPr lang="en-US" sz="1800" b="0" i="1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ساعة و </a:t>
            </a:r>
            <a:r>
              <a:rPr lang="ar-SA" sz="1800" b="0" i="1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٣٠</a:t>
            </a:r>
            <a:r>
              <a:rPr lang="en-US" sz="1800" b="0" i="1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دقيقة</a:t>
            </a:r>
            <a:endParaRPr sz="1800" b="0" i="1" u="none" strike="noStrike" cap="none" dirty="0">
              <a:solidFill>
                <a:schemeClr val="lt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261" name="Google Shape;261;p4"/>
          <p:cNvSpPr txBox="1"/>
          <p:nvPr/>
        </p:nvSpPr>
        <p:spPr>
          <a:xfrm>
            <a:off x="6192123" y="2276232"/>
            <a:ext cx="13494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</a:pPr>
            <a:r>
              <a:rPr lang="en-US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استراحة</a:t>
            </a:r>
            <a:endParaRPr sz="1800" b="1" i="1" u="none" strike="noStrike" cap="none" dirty="0">
              <a:solidFill>
                <a:schemeClr val="lt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262" name="Google Shape;262;p4"/>
          <p:cNvSpPr txBox="1"/>
          <p:nvPr/>
        </p:nvSpPr>
        <p:spPr>
          <a:xfrm>
            <a:off x="8253836" y="2828320"/>
            <a:ext cx="3284736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</a:pPr>
            <a:r>
              <a:rPr lang="ar-SA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ما هي الكفاءات الأساسية لأخصائي الحالة؟</a:t>
            </a:r>
          </a:p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</a:pPr>
            <a:r>
              <a:rPr lang="ar-SA" b="1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ساعتين</a:t>
            </a:r>
            <a:endParaRPr sz="1800" i="1" u="none" strike="noStrike" cap="none" dirty="0">
              <a:solidFill>
                <a:schemeClr val="lt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263" name="Google Shape;263;p4"/>
          <p:cNvSpPr txBox="1"/>
          <p:nvPr/>
        </p:nvSpPr>
        <p:spPr>
          <a:xfrm>
            <a:off x="6220286" y="4084279"/>
            <a:ext cx="134940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</a:pPr>
            <a:r>
              <a:rPr lang="ar-SA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</a:t>
            </a:r>
            <a:r>
              <a:rPr lang="en-US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غداء</a:t>
            </a:r>
            <a:endParaRPr sz="1800" b="1" i="1" u="none" strike="noStrike" cap="none" dirty="0">
              <a:solidFill>
                <a:schemeClr val="lt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264" name="Google Shape;264;p4"/>
          <p:cNvSpPr txBox="1"/>
          <p:nvPr/>
        </p:nvSpPr>
        <p:spPr>
          <a:xfrm>
            <a:off x="8253835" y="4547629"/>
            <a:ext cx="3284735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</a:pPr>
            <a:r>
              <a:rPr lang="en-GB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ما هي المبادئ التي توجه إدارة الحالة</a:t>
            </a:r>
            <a:r>
              <a:rPr lang="en-GB" sz="1800" b="1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؟</a:t>
            </a:r>
          </a:p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</a:pPr>
            <a:r>
              <a:rPr lang="ar-SA" sz="1800" b="0" i="1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ساعة و ٣٠ دقيقة</a:t>
            </a:r>
            <a:endParaRPr lang="ar-SA" sz="1800" b="0" i="1" u="none" strike="noStrike" cap="none" dirty="0">
              <a:solidFill>
                <a:schemeClr val="lt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1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66" name="Google Shape;266;p4"/>
          <p:cNvSpPr txBox="1"/>
          <p:nvPr/>
        </p:nvSpPr>
        <p:spPr>
          <a:xfrm>
            <a:off x="8253835" y="5747917"/>
            <a:ext cx="3284732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</a:pPr>
            <a:r>
              <a:rPr lang="ar-SA" b="1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إغلاق ال</a:t>
            </a:r>
            <a:r>
              <a:rPr lang="en-US" b="1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وحدة</a:t>
            </a:r>
            <a:r>
              <a:rPr lang="ar-SA" b="1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</a:p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</a:pPr>
            <a:r>
              <a:rPr lang="en-US" b="1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sz="1800" b="0" i="1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٣٠</a:t>
            </a:r>
            <a:r>
              <a:rPr lang="en-US" sz="1800" b="0" i="1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دقيقة</a:t>
            </a:r>
            <a:endParaRPr sz="1800" b="0" i="1" u="none" strike="noStrike" cap="none" dirty="0">
              <a:solidFill>
                <a:schemeClr val="lt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267" name="Google Shape;267;p4"/>
          <p:cNvSpPr/>
          <p:nvPr/>
        </p:nvSpPr>
        <p:spPr>
          <a:xfrm rot="1782986">
            <a:off x="7736028" y="556484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68" name="Google Shape;268;p4"/>
          <p:cNvSpPr/>
          <p:nvPr/>
        </p:nvSpPr>
        <p:spPr>
          <a:xfrm rot="1782986">
            <a:off x="7736028" y="2340388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69" name="Google Shape;269;p4"/>
          <p:cNvSpPr/>
          <p:nvPr/>
        </p:nvSpPr>
        <p:spPr>
          <a:xfrm rot="1782986">
            <a:off x="7736028" y="3232340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70" name="Google Shape;270;p4"/>
          <p:cNvSpPr/>
          <p:nvPr/>
        </p:nvSpPr>
        <p:spPr>
          <a:xfrm rot="1782986">
            <a:off x="7736028" y="4124292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71" name="Google Shape;271;p4"/>
          <p:cNvSpPr/>
          <p:nvPr/>
        </p:nvSpPr>
        <p:spPr>
          <a:xfrm rot="1782986">
            <a:off x="7736028" y="5016244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73" name="Google Shape;273;p4"/>
          <p:cNvSpPr/>
          <p:nvPr/>
        </p:nvSpPr>
        <p:spPr>
          <a:xfrm rot="1782986">
            <a:off x="7736028" y="5908196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74" name="Google Shape;274;p4"/>
          <p:cNvSpPr txBox="1">
            <a:spLocks noGrp="1"/>
          </p:cNvSpPr>
          <p:nvPr>
            <p:ph type="title"/>
          </p:nvPr>
        </p:nvSpPr>
        <p:spPr>
          <a:xfrm>
            <a:off x="1028453" y="3198461"/>
            <a:ext cx="4015311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Garamond"/>
              <a:buNone/>
            </a:pPr>
            <a:r>
              <a:rPr lang="ar-SA" sz="4400" dirty="0">
                <a:latin typeface="Calibri" panose="020F0502020204030204" pitchFamily="34" charset="0"/>
                <a:cs typeface="Calibri" panose="020F0502020204030204" pitchFamily="34" charset="0"/>
              </a:rPr>
              <a:t>الأجندة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Google Shape;262;p4">
            <a:extLst>
              <a:ext uri="{FF2B5EF4-FFF2-40B4-BE49-F238E27FC236}">
                <a16:creationId xmlns:a16="http://schemas.microsoft.com/office/drawing/2014/main" id="{17A514D1-C891-FD2A-E6B9-12C0B6675C73}"/>
              </a:ext>
            </a:extLst>
          </p:cNvPr>
          <p:cNvSpPr txBox="1"/>
          <p:nvPr/>
        </p:nvSpPr>
        <p:spPr>
          <a:xfrm>
            <a:off x="8253835" y="1386010"/>
            <a:ext cx="3284738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</a:pPr>
            <a:r>
              <a:rPr lang="en-GB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كيف يمكنني استخدام الت</a:t>
            </a:r>
            <a:r>
              <a:rPr lang="ar-SA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أمل</a:t>
            </a:r>
            <a:r>
              <a:rPr lang="en-GB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لل</a:t>
            </a:r>
            <a:r>
              <a:rPr lang="en-GB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تعلم؟</a:t>
            </a: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</a:pPr>
            <a:r>
              <a:rPr lang="en-US" i="1" dirty="0">
                <a:solidFill>
                  <a:schemeClr val="lt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1 ساعة</a:t>
            </a:r>
            <a:endParaRPr sz="1800" b="0" i="1" u="none" strike="noStrike" cap="none" dirty="0">
              <a:solidFill>
                <a:schemeClr val="lt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4" name="Google Shape;267;p4">
            <a:extLst>
              <a:ext uri="{FF2B5EF4-FFF2-40B4-BE49-F238E27FC236}">
                <a16:creationId xmlns:a16="http://schemas.microsoft.com/office/drawing/2014/main" id="{EEE50B92-34DF-61A0-EDDC-6A90C21AB160}"/>
              </a:ext>
            </a:extLst>
          </p:cNvPr>
          <p:cNvSpPr/>
          <p:nvPr/>
        </p:nvSpPr>
        <p:spPr>
          <a:xfrm rot="1782986">
            <a:off x="7736028" y="1448436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1">
            <a:extLst>
              <a:ext uri="{FF2B5EF4-FFF2-40B4-BE49-F238E27FC236}">
                <a16:creationId xmlns:a16="http://schemas.microsoft.com/office/drawing/2014/main" id="{018DEDA9-988A-4F70-B2DE-A423BE94B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التعرف </a:t>
            </a:r>
            <a:r>
              <a:rPr lang="en-CA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عل</a:t>
            </a:r>
            <a:r>
              <a:rPr lang="ar-SA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ى</a:t>
            </a:r>
            <a:r>
              <a:rPr lang="en-CA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بعض</a:t>
            </a:r>
            <a:r>
              <a:rPr lang="ar-SA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نا البعض</a:t>
            </a:r>
            <a:endParaRPr lang="en-CA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Google Shape;314;p4">
            <a:extLst>
              <a:ext uri="{FF2B5EF4-FFF2-40B4-BE49-F238E27FC236}">
                <a16:creationId xmlns:a16="http://schemas.microsoft.com/office/drawing/2014/main" id="{77FD441E-B523-904A-E7CA-705E100A36B4}"/>
              </a:ext>
            </a:extLst>
          </p:cNvPr>
          <p:cNvGrpSpPr/>
          <p:nvPr/>
        </p:nvGrpSpPr>
        <p:grpSpPr>
          <a:xfrm>
            <a:off x="3385613" y="1872898"/>
            <a:ext cx="5420774" cy="3518252"/>
            <a:chOff x="3400707" y="1772174"/>
            <a:chExt cx="5758105" cy="3737192"/>
          </a:xfrm>
          <a:solidFill>
            <a:schemeClr val="accent5"/>
          </a:solidFill>
        </p:grpSpPr>
        <p:sp>
          <p:nvSpPr>
            <p:cNvPr id="3" name="Google Shape;315;p4">
              <a:extLst>
                <a:ext uri="{FF2B5EF4-FFF2-40B4-BE49-F238E27FC236}">
                  <a16:creationId xmlns:a16="http://schemas.microsoft.com/office/drawing/2014/main" id="{FAE2B08F-F876-EB9A-9FD8-A6D40C2DB50A}"/>
                </a:ext>
              </a:extLst>
            </p:cNvPr>
            <p:cNvSpPr/>
            <p:nvPr/>
          </p:nvSpPr>
          <p:spPr>
            <a:xfrm>
              <a:off x="3400707" y="2359766"/>
              <a:ext cx="1412240" cy="141224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" name="Google Shape;316;p4">
              <a:extLst>
                <a:ext uri="{FF2B5EF4-FFF2-40B4-BE49-F238E27FC236}">
                  <a16:creationId xmlns:a16="http://schemas.microsoft.com/office/drawing/2014/main" id="{C94C05C6-43AF-44AB-5024-67B64E4CA74A}"/>
                </a:ext>
              </a:extLst>
            </p:cNvPr>
            <p:cNvSpPr/>
            <p:nvPr/>
          </p:nvSpPr>
          <p:spPr>
            <a:xfrm>
              <a:off x="7746572" y="2359766"/>
              <a:ext cx="1412240" cy="141224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" name="Google Shape;317;p4">
              <a:extLst>
                <a:ext uri="{FF2B5EF4-FFF2-40B4-BE49-F238E27FC236}">
                  <a16:creationId xmlns:a16="http://schemas.microsoft.com/office/drawing/2014/main" id="{7052672A-253D-FE60-8735-FDD4D2DD7779}"/>
                </a:ext>
              </a:extLst>
            </p:cNvPr>
            <p:cNvSpPr/>
            <p:nvPr/>
          </p:nvSpPr>
          <p:spPr>
            <a:xfrm>
              <a:off x="3400707" y="4048152"/>
              <a:ext cx="1335891" cy="1461214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" name="Google Shape;318;p4">
              <a:extLst>
                <a:ext uri="{FF2B5EF4-FFF2-40B4-BE49-F238E27FC236}">
                  <a16:creationId xmlns:a16="http://schemas.microsoft.com/office/drawing/2014/main" id="{B39FC320-8367-7E61-47DE-F279CF70681C}"/>
                </a:ext>
              </a:extLst>
            </p:cNvPr>
            <p:cNvSpPr/>
            <p:nvPr/>
          </p:nvSpPr>
          <p:spPr>
            <a:xfrm>
              <a:off x="7822921" y="4048152"/>
              <a:ext cx="1335891" cy="1461214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Google Shape;319;p4">
              <a:extLst>
                <a:ext uri="{FF2B5EF4-FFF2-40B4-BE49-F238E27FC236}">
                  <a16:creationId xmlns:a16="http://schemas.microsoft.com/office/drawing/2014/main" id="{2F533262-B58B-5CF3-DBE1-29B7D7995ACD}"/>
                </a:ext>
              </a:extLst>
            </p:cNvPr>
            <p:cNvSpPr/>
            <p:nvPr/>
          </p:nvSpPr>
          <p:spPr>
            <a:xfrm>
              <a:off x="4351095" y="2702772"/>
              <a:ext cx="771005" cy="771005"/>
            </a:xfrm>
            <a:prstGeom prst="chord">
              <a:avLst>
                <a:gd name="adj1" fmla="val 2700000"/>
                <a:gd name="adj2" fmla="val 9734345"/>
              </a:avLst>
            </a:pr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320;p4">
              <a:extLst>
                <a:ext uri="{FF2B5EF4-FFF2-40B4-BE49-F238E27FC236}">
                  <a16:creationId xmlns:a16="http://schemas.microsoft.com/office/drawing/2014/main" id="{CF1AC68E-9566-4A6D-4B5B-B404F302AA68}"/>
                </a:ext>
              </a:extLst>
            </p:cNvPr>
            <p:cNvSpPr/>
            <p:nvPr/>
          </p:nvSpPr>
          <p:spPr>
            <a:xfrm flipH="1">
              <a:off x="7347577" y="2785543"/>
              <a:ext cx="950687" cy="771005"/>
            </a:xfrm>
            <a:prstGeom prst="chord">
              <a:avLst>
                <a:gd name="adj1" fmla="val 2700000"/>
                <a:gd name="adj2" fmla="val 9734345"/>
              </a:avLst>
            </a:pr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321;p4">
              <a:extLst>
                <a:ext uri="{FF2B5EF4-FFF2-40B4-BE49-F238E27FC236}">
                  <a16:creationId xmlns:a16="http://schemas.microsoft.com/office/drawing/2014/main" id="{B7FDAE16-779D-24B9-706B-4F5609ECD912}"/>
                </a:ext>
              </a:extLst>
            </p:cNvPr>
            <p:cNvSpPr/>
            <p:nvPr/>
          </p:nvSpPr>
          <p:spPr>
            <a:xfrm>
              <a:off x="5001335" y="1772174"/>
              <a:ext cx="1524000" cy="1175183"/>
            </a:xfrm>
            <a:prstGeom prst="wedgeRoundRectCallou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322;p4">
              <a:extLst>
                <a:ext uri="{FF2B5EF4-FFF2-40B4-BE49-F238E27FC236}">
                  <a16:creationId xmlns:a16="http://schemas.microsoft.com/office/drawing/2014/main" id="{11F9FCC0-7506-419E-A991-517D2B5EE29E}"/>
                </a:ext>
              </a:extLst>
            </p:cNvPr>
            <p:cNvSpPr/>
            <p:nvPr/>
          </p:nvSpPr>
          <p:spPr>
            <a:xfrm>
              <a:off x="6034184" y="2500682"/>
              <a:ext cx="1524000" cy="1175183"/>
            </a:xfrm>
            <a:prstGeom prst="wedgeRoundRectCallout">
              <a:avLst>
                <a:gd name="adj1" fmla="val 59833"/>
                <a:gd name="adj2" fmla="val 21866"/>
                <a:gd name="adj3" fmla="val 16667"/>
              </a:avLst>
            </a:prstGeom>
            <a:grpFill/>
            <a:ln w="571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0702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21524DF6-3064-4780-AD95-8663A829F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CA" dirty="0">
                <a:latin typeface="Calibri" panose="020F0502020204030204" pitchFamily="34" charset="0"/>
                <a:cs typeface="Calibri" panose="020F0502020204030204" pitchFamily="34" charset="0"/>
              </a:rPr>
              <a:t>اتفاقية 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CA" dirty="0">
                <a:latin typeface="Calibri" panose="020F0502020204030204" pitchFamily="34" charset="0"/>
                <a:cs typeface="Calibri" panose="020F0502020204030204" pitchFamily="34" charset="0"/>
              </a:rPr>
              <a:t>تعلم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0CD926-AEF6-1978-308E-AFCD31431A98}"/>
              </a:ext>
            </a:extLst>
          </p:cNvPr>
          <p:cNvSpPr txBox="1"/>
          <p:nvPr/>
        </p:nvSpPr>
        <p:spPr>
          <a:xfrm>
            <a:off x="1396075" y="1947735"/>
            <a:ext cx="3361556" cy="267765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 rtl="1"/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من المهم أن تشعر</a:t>
            </a:r>
          </a:p>
          <a:p>
            <a:pPr algn="r" rtl="1"/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ar-SA" sz="2800" dirty="0">
                <a:latin typeface="Calibri" panose="020F0502020204030204" pitchFamily="34" charset="0"/>
                <a:cs typeface="Calibri" panose="020F0502020204030204" pitchFamily="34" charset="0"/>
              </a:rPr>
              <a:t>بالأما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ن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ar-SA" sz="2800" dirty="0">
                <a:latin typeface="Calibri" panose="020F0502020204030204" pitchFamily="34" charset="0"/>
                <a:cs typeface="Calibri" panose="020F0502020204030204" pitchFamily="34" charset="0"/>
              </a:rPr>
              <a:t>بالراحة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ar-SA" sz="2800" dirty="0">
                <a:latin typeface="Calibri" panose="020F0502020204030204" pitchFamily="34" charset="0"/>
                <a:cs typeface="Calibri" panose="020F0502020204030204" pitchFamily="34" charset="0"/>
              </a:rPr>
              <a:t>بالقبول و الاحترام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ar-SA" sz="2800" dirty="0">
                <a:latin typeface="Calibri" panose="020F0502020204030204" pitchFamily="34" charset="0"/>
                <a:cs typeface="Calibri" panose="020F0502020204030204" pitchFamily="34" charset="0"/>
              </a:rPr>
              <a:t>الاهتمام و التركيز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Google Shape;60;p4">
            <a:extLst>
              <a:ext uri="{FF2B5EF4-FFF2-40B4-BE49-F238E27FC236}">
                <a16:creationId xmlns:a16="http://schemas.microsoft.com/office/drawing/2014/main" id="{3FD39A9C-AE20-88DF-6ABB-4E584D4E9250}"/>
              </a:ext>
            </a:extLst>
          </p:cNvPr>
          <p:cNvSpPr/>
          <p:nvPr/>
        </p:nvSpPr>
        <p:spPr>
          <a:xfrm>
            <a:off x="7317515" y="2656722"/>
            <a:ext cx="2109840" cy="131025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4" name="Flowchart: Card 3">
            <a:extLst>
              <a:ext uri="{FF2B5EF4-FFF2-40B4-BE49-F238E27FC236}">
                <a16:creationId xmlns:a16="http://schemas.microsoft.com/office/drawing/2014/main" id="{09A3606C-311E-615D-CC9D-D38792535F1C}"/>
              </a:ext>
            </a:extLst>
          </p:cNvPr>
          <p:cNvSpPr/>
          <p:nvPr/>
        </p:nvSpPr>
        <p:spPr>
          <a:xfrm flipH="1">
            <a:off x="7849615" y="2738974"/>
            <a:ext cx="1685326" cy="1964551"/>
          </a:xfrm>
          <a:prstGeom prst="flowChartPunchedCard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87AD64A-F067-C58B-7085-EA28631FF0F9}"/>
              </a:ext>
            </a:extLst>
          </p:cNvPr>
          <p:cNvGrpSpPr/>
          <p:nvPr/>
        </p:nvGrpSpPr>
        <p:grpSpPr>
          <a:xfrm rot="3724370">
            <a:off x="10254015" y="2834610"/>
            <a:ext cx="206091" cy="1265255"/>
            <a:chOff x="1282700" y="1709132"/>
            <a:chExt cx="165100" cy="1013598"/>
          </a:xfrm>
          <a:solidFill>
            <a:schemeClr val="accent5"/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A431ADA-76E6-C515-4D6C-557998694B01}"/>
                </a:ext>
              </a:extLst>
            </p:cNvPr>
            <p:cNvSpPr/>
            <p:nvPr/>
          </p:nvSpPr>
          <p:spPr>
            <a:xfrm>
              <a:off x="1282700" y="1709132"/>
              <a:ext cx="165100" cy="8689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AAA68829-5E74-E7C6-A002-A0300014A045}"/>
                </a:ext>
              </a:extLst>
            </p:cNvPr>
            <p:cNvSpPr/>
            <p:nvPr/>
          </p:nvSpPr>
          <p:spPr>
            <a:xfrm rot="10800000">
              <a:off x="1282700" y="2578100"/>
              <a:ext cx="165100" cy="14463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96C26700-D27F-E398-2FD7-3D248A364751}"/>
              </a:ext>
            </a:extLst>
          </p:cNvPr>
          <p:cNvSpPr/>
          <p:nvPr/>
        </p:nvSpPr>
        <p:spPr>
          <a:xfrm rot="1924370">
            <a:off x="10085881" y="3144737"/>
            <a:ext cx="722338" cy="72233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539EE4B-AD52-A10D-44A4-2E655A5580F7}"/>
              </a:ext>
            </a:extLst>
          </p:cNvPr>
          <p:cNvGrpSpPr/>
          <p:nvPr/>
        </p:nvGrpSpPr>
        <p:grpSpPr>
          <a:xfrm>
            <a:off x="5246189" y="1742826"/>
            <a:ext cx="1864184" cy="1265255"/>
            <a:chOff x="4926899" y="2219723"/>
            <a:chExt cx="1864184" cy="1265255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39F1287-0989-BFB6-C5ED-9EB399BB292E}"/>
                </a:ext>
              </a:extLst>
            </p:cNvPr>
            <p:cNvGrpSpPr/>
            <p:nvPr/>
          </p:nvGrpSpPr>
          <p:grpSpPr>
            <a:xfrm rot="19133848">
              <a:off x="6456436" y="2219723"/>
              <a:ext cx="206091" cy="1265255"/>
              <a:chOff x="1282700" y="1709132"/>
              <a:chExt cx="165100" cy="1013598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1489460-35D8-E064-0DE0-2B7047A8830D}"/>
                  </a:ext>
                </a:extLst>
              </p:cNvPr>
              <p:cNvSpPr/>
              <p:nvPr/>
            </p:nvSpPr>
            <p:spPr>
              <a:xfrm>
                <a:off x="1282700" y="1709132"/>
                <a:ext cx="165100" cy="868968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Isosceles Triangle 15">
                <a:extLst>
                  <a:ext uri="{FF2B5EF4-FFF2-40B4-BE49-F238E27FC236}">
                    <a16:creationId xmlns:a16="http://schemas.microsoft.com/office/drawing/2014/main" id="{CAA67F9B-3879-B2A3-CEBF-805D33BC9D56}"/>
                  </a:ext>
                </a:extLst>
              </p:cNvPr>
              <p:cNvSpPr/>
              <p:nvPr/>
            </p:nvSpPr>
            <p:spPr>
              <a:xfrm rot="10800000">
                <a:off x="1282700" y="2578100"/>
                <a:ext cx="165100" cy="144630"/>
              </a:xfrm>
              <a:prstGeom prst="triangl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4395FD9-E77E-3C37-CC82-4C65CB5ABD20}"/>
                </a:ext>
              </a:extLst>
            </p:cNvPr>
            <p:cNvSpPr/>
            <p:nvPr/>
          </p:nvSpPr>
          <p:spPr>
            <a:xfrm>
              <a:off x="6068745" y="2515998"/>
              <a:ext cx="722338" cy="72233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CF1C85B6-6186-5837-0048-76E96766FAEF}"/>
                </a:ext>
              </a:extLst>
            </p:cNvPr>
            <p:cNvSpPr/>
            <p:nvPr/>
          </p:nvSpPr>
          <p:spPr>
            <a:xfrm rot="1207745">
              <a:off x="4926899" y="2294327"/>
              <a:ext cx="1063775" cy="519009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01D13F7-3497-30BF-C268-514C492993A7}"/>
              </a:ext>
            </a:extLst>
          </p:cNvPr>
          <p:cNvSpPr/>
          <p:nvPr/>
        </p:nvSpPr>
        <p:spPr>
          <a:xfrm rot="1853661">
            <a:off x="10787594" y="3744985"/>
            <a:ext cx="1063775" cy="519009"/>
          </a:xfrm>
          <a:prstGeom prst="roundRect">
            <a:avLst>
              <a:gd name="adj" fmla="val 5000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91E842C-C792-AF60-5618-31FE798320E2}"/>
              </a:ext>
            </a:extLst>
          </p:cNvPr>
          <p:cNvGrpSpPr/>
          <p:nvPr/>
        </p:nvGrpSpPr>
        <p:grpSpPr>
          <a:xfrm rot="19920105">
            <a:off x="5609713" y="4945534"/>
            <a:ext cx="2194778" cy="779247"/>
            <a:chOff x="5757994" y="4945534"/>
            <a:chExt cx="2194778" cy="779247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572BA0D7-AA1F-2ABA-8025-EBB1538EA4C4}"/>
                </a:ext>
              </a:extLst>
            </p:cNvPr>
            <p:cNvSpPr/>
            <p:nvPr/>
          </p:nvSpPr>
          <p:spPr>
            <a:xfrm rot="21015201">
              <a:off x="5757994" y="5205772"/>
              <a:ext cx="1063775" cy="519009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00115F36-D3E7-39F9-4447-1F6271FBBABC}"/>
                </a:ext>
              </a:extLst>
            </p:cNvPr>
            <p:cNvGrpSpPr/>
            <p:nvPr/>
          </p:nvGrpSpPr>
          <p:grpSpPr>
            <a:xfrm rot="16762852">
              <a:off x="7217099" y="4587492"/>
              <a:ext cx="206091" cy="1265255"/>
              <a:chOff x="1282700" y="1709132"/>
              <a:chExt cx="165100" cy="1013598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DAE876B0-2A4A-8CE5-0CAF-13B642321A75}"/>
                  </a:ext>
                </a:extLst>
              </p:cNvPr>
              <p:cNvSpPr/>
              <p:nvPr/>
            </p:nvSpPr>
            <p:spPr>
              <a:xfrm>
                <a:off x="1282700" y="1709132"/>
                <a:ext cx="165100" cy="868968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Isosceles Triangle 22">
                <a:extLst>
                  <a:ext uri="{FF2B5EF4-FFF2-40B4-BE49-F238E27FC236}">
                    <a16:creationId xmlns:a16="http://schemas.microsoft.com/office/drawing/2014/main" id="{081F1365-73AC-AE68-2833-F5A9CA4810A5}"/>
                  </a:ext>
                </a:extLst>
              </p:cNvPr>
              <p:cNvSpPr/>
              <p:nvPr/>
            </p:nvSpPr>
            <p:spPr>
              <a:xfrm rot="10800000">
                <a:off x="1282700" y="2578100"/>
                <a:ext cx="165100" cy="144630"/>
              </a:xfrm>
              <a:prstGeom prst="triangl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5DE241B6-4041-1926-7E07-AB6136FFFBDC}"/>
                </a:ext>
              </a:extLst>
            </p:cNvPr>
            <p:cNvSpPr/>
            <p:nvPr/>
          </p:nvSpPr>
          <p:spPr>
            <a:xfrm>
              <a:off x="6912142" y="4945534"/>
              <a:ext cx="722338" cy="72233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F926A14F-70F2-0151-D9F7-4ECA6195256B}"/>
              </a:ext>
            </a:extLst>
          </p:cNvPr>
          <p:cNvSpPr/>
          <p:nvPr/>
        </p:nvSpPr>
        <p:spPr>
          <a:xfrm>
            <a:off x="8203372" y="3345727"/>
            <a:ext cx="989984" cy="158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C63855A-DC63-D0BF-2AEB-9B4BECF562C7}"/>
              </a:ext>
            </a:extLst>
          </p:cNvPr>
          <p:cNvSpPr/>
          <p:nvPr/>
        </p:nvSpPr>
        <p:spPr>
          <a:xfrm>
            <a:off x="8203372" y="3718945"/>
            <a:ext cx="989984" cy="158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D4351CF-2F49-2929-4570-2D6FF31F0A40}"/>
              </a:ext>
            </a:extLst>
          </p:cNvPr>
          <p:cNvSpPr/>
          <p:nvPr/>
        </p:nvSpPr>
        <p:spPr>
          <a:xfrm>
            <a:off x="8203372" y="4111123"/>
            <a:ext cx="989984" cy="158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1218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8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9A2A1"/>
              </a:buClr>
              <a:buSzPts val="3200"/>
              <a:buFont typeface="Arial"/>
              <a:buNone/>
            </a:pP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نظرة عامة على تدريب المستوى </a:t>
            </a:r>
            <a:r>
              <a:rPr lang="ar-SA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الثاني</a:t>
            </a:r>
            <a:endParaRPr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EBEE69D-0414-DDFB-BFC5-0A8473D6E007}"/>
              </a:ext>
            </a:extLst>
          </p:cNvPr>
          <p:cNvCxnSpPr>
            <a:cxnSpLocks/>
            <a:stCxn id="30" idx="4"/>
          </p:cNvCxnSpPr>
          <p:nvPr/>
        </p:nvCxnSpPr>
        <p:spPr>
          <a:xfrm>
            <a:off x="6772406" y="1183036"/>
            <a:ext cx="38812" cy="3567334"/>
          </a:xfrm>
          <a:prstGeom prst="line">
            <a:avLst/>
          </a:prstGeom>
          <a:ln w="571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34AD966-F7EC-194A-AC2A-F49ED759D40D}"/>
              </a:ext>
            </a:extLst>
          </p:cNvPr>
          <p:cNvCxnSpPr>
            <a:cxnSpLocks/>
          </p:cNvCxnSpPr>
          <p:nvPr/>
        </p:nvCxnSpPr>
        <p:spPr>
          <a:xfrm>
            <a:off x="2078033" y="2395339"/>
            <a:ext cx="0" cy="3155054"/>
          </a:xfrm>
          <a:prstGeom prst="line">
            <a:avLst/>
          </a:prstGeom>
          <a:ln w="571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Hexagon 29">
            <a:extLst>
              <a:ext uri="{FF2B5EF4-FFF2-40B4-BE49-F238E27FC236}">
                <a16:creationId xmlns:a16="http://schemas.microsoft.com/office/drawing/2014/main" id="{16A48913-BE28-0322-08AA-27833BEF2338}"/>
              </a:ext>
            </a:extLst>
          </p:cNvPr>
          <p:cNvSpPr/>
          <p:nvPr/>
        </p:nvSpPr>
        <p:spPr>
          <a:xfrm rot="1782986">
            <a:off x="6205201" y="1260058"/>
            <a:ext cx="1142910" cy="985264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/>
          </a:p>
        </p:txBody>
      </p:sp>
      <p:sp>
        <p:nvSpPr>
          <p:cNvPr id="31" name="Hexagon 30">
            <a:extLst>
              <a:ext uri="{FF2B5EF4-FFF2-40B4-BE49-F238E27FC236}">
                <a16:creationId xmlns:a16="http://schemas.microsoft.com/office/drawing/2014/main" id="{70D101CA-F280-A1A7-854C-7DC84D7C943A}"/>
              </a:ext>
            </a:extLst>
          </p:cNvPr>
          <p:cNvSpPr/>
          <p:nvPr/>
        </p:nvSpPr>
        <p:spPr>
          <a:xfrm rot="1782986">
            <a:off x="1468697" y="3083652"/>
            <a:ext cx="1142910" cy="985264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/>
          </a:p>
        </p:txBody>
      </p:sp>
      <p:sp>
        <p:nvSpPr>
          <p:cNvPr id="32" name="Hexagon 31">
            <a:extLst>
              <a:ext uri="{FF2B5EF4-FFF2-40B4-BE49-F238E27FC236}">
                <a16:creationId xmlns:a16="http://schemas.microsoft.com/office/drawing/2014/main" id="{EA834719-03BE-9EF1-216B-04A47E7C7022}"/>
              </a:ext>
            </a:extLst>
          </p:cNvPr>
          <p:cNvSpPr/>
          <p:nvPr/>
        </p:nvSpPr>
        <p:spPr>
          <a:xfrm rot="1782986">
            <a:off x="1565942" y="4567688"/>
            <a:ext cx="1142910" cy="985264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1FEED1F-5EFF-4594-24C4-326EC62EB986}"/>
              </a:ext>
            </a:extLst>
          </p:cNvPr>
          <p:cNvSpPr txBox="1"/>
          <p:nvPr/>
        </p:nvSpPr>
        <p:spPr>
          <a:xfrm>
            <a:off x="8170851" y="1367570"/>
            <a:ext cx="285949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 rtl="1">
              <a:buNone/>
            </a:pPr>
            <a:r>
              <a:rPr lang="ar-SA" sz="2000" b="1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ال</a:t>
            </a:r>
            <a:r>
              <a:rPr lang="en-GB" sz="2000" b="1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وحدة </a:t>
            </a:r>
            <a:r>
              <a:rPr lang="ar-SA" sz="2000" b="1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١</a:t>
            </a:r>
            <a:r>
              <a:rPr lang="en-GB" sz="2000" b="1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:</a:t>
            </a:r>
            <a:r>
              <a:rPr lang="en-GB" sz="2000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الكفاءات الأساسية لإدارة الحالة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4D20398-2E9B-900D-EDFA-4BB2AB16B5EB}"/>
              </a:ext>
            </a:extLst>
          </p:cNvPr>
          <p:cNvSpPr txBox="1"/>
          <p:nvPr/>
        </p:nvSpPr>
        <p:spPr>
          <a:xfrm>
            <a:off x="2434983" y="3178191"/>
            <a:ext cx="392029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 rtl="1">
              <a:buNone/>
            </a:pPr>
            <a:r>
              <a:rPr lang="en-GB" sz="2000" b="1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الوحدة </a:t>
            </a:r>
            <a:r>
              <a:rPr lang="ar-SA" sz="2000" b="1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٤</a:t>
            </a:r>
            <a:r>
              <a:rPr lang="en-GB" sz="2000" b="1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:</a:t>
            </a:r>
            <a:r>
              <a:rPr lang="en-GB" sz="2000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كفاءات ال</a:t>
            </a:r>
            <a:r>
              <a:rPr lang="ar-SA" sz="2000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تواص</a:t>
            </a:r>
            <a:r>
              <a:rPr lang="en-GB" sz="2000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ل والصحة النفسية والدعم النفسي الاجتماعي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A42C379-7F4C-C5E9-078D-9A062C327B1E}"/>
              </a:ext>
            </a:extLst>
          </p:cNvPr>
          <p:cNvSpPr txBox="1"/>
          <p:nvPr/>
        </p:nvSpPr>
        <p:spPr>
          <a:xfrm>
            <a:off x="2340887" y="4936481"/>
            <a:ext cx="39202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 rtl="1">
              <a:buNone/>
            </a:pPr>
            <a:r>
              <a:rPr lang="en-GB" sz="2000" b="1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الوحدة </a:t>
            </a:r>
            <a:r>
              <a:rPr lang="ar-SA" sz="2000" b="1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٥</a:t>
            </a:r>
            <a:r>
              <a:rPr lang="en-GB" sz="2000" b="1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:</a:t>
            </a:r>
            <a:r>
              <a:rPr lang="en-GB" sz="2000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الكفاءات التقنية</a:t>
            </a:r>
          </a:p>
        </p:txBody>
      </p:sp>
      <p:sp>
        <p:nvSpPr>
          <p:cNvPr id="40" name="Star: 5 Points 39">
            <a:extLst>
              <a:ext uri="{FF2B5EF4-FFF2-40B4-BE49-F238E27FC236}">
                <a16:creationId xmlns:a16="http://schemas.microsoft.com/office/drawing/2014/main" id="{E94C84AF-201F-B4B6-C05C-1F859602C644}"/>
              </a:ext>
            </a:extLst>
          </p:cNvPr>
          <p:cNvSpPr/>
          <p:nvPr/>
        </p:nvSpPr>
        <p:spPr>
          <a:xfrm>
            <a:off x="6450482" y="1390094"/>
            <a:ext cx="685362" cy="685362"/>
          </a:xfrm>
          <a:prstGeom prst="star5">
            <a:avLst>
              <a:gd name="adj" fmla="val 28484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4B2BF373-7FE6-06D0-8FE4-6EE54412E09C}"/>
              </a:ext>
            </a:extLst>
          </p:cNvPr>
          <p:cNvGrpSpPr/>
          <p:nvPr/>
        </p:nvGrpSpPr>
        <p:grpSpPr>
          <a:xfrm>
            <a:off x="6317461" y="2900660"/>
            <a:ext cx="694936" cy="883439"/>
            <a:chOff x="5532029" y="1778008"/>
            <a:chExt cx="1463806" cy="1860868"/>
          </a:xfrm>
          <a:solidFill>
            <a:schemeClr val="bg1"/>
          </a:solidFill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BA1BF4F1-3492-9225-F50A-1A68ED92849E}"/>
                </a:ext>
              </a:extLst>
            </p:cNvPr>
            <p:cNvGrpSpPr/>
            <p:nvPr/>
          </p:nvGrpSpPr>
          <p:grpSpPr>
            <a:xfrm>
              <a:off x="5532029" y="1778008"/>
              <a:ext cx="723055" cy="1860868"/>
              <a:chOff x="2068313" y="2482622"/>
              <a:chExt cx="376359" cy="968604"/>
            </a:xfrm>
            <a:grpFill/>
          </p:grpSpPr>
          <p:sp>
            <p:nvSpPr>
              <p:cNvPr id="54" name="Round Same Side Corner Rectangle 23">
                <a:extLst>
                  <a:ext uri="{FF2B5EF4-FFF2-40B4-BE49-F238E27FC236}">
                    <a16:creationId xmlns:a16="http://schemas.microsoft.com/office/drawing/2014/main" id="{4BF2AA6D-9800-2CEE-1274-2B337080181B}"/>
                  </a:ext>
                </a:extLst>
              </p:cNvPr>
              <p:cNvSpPr/>
              <p:nvPr/>
            </p:nvSpPr>
            <p:spPr>
              <a:xfrm>
                <a:off x="2071073" y="2923618"/>
                <a:ext cx="372129" cy="52760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FBCADC1E-00A9-EFCA-FF0D-AC4412614768}"/>
                  </a:ext>
                </a:extLst>
              </p:cNvPr>
              <p:cNvSpPr/>
              <p:nvPr/>
            </p:nvSpPr>
            <p:spPr>
              <a:xfrm>
                <a:off x="2068313" y="2482622"/>
                <a:ext cx="376359" cy="37635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</p:grpSp>
        <p:sp>
          <p:nvSpPr>
            <p:cNvPr id="53" name="Speech Bubble: Rectangle with Corners Rounded 52">
              <a:extLst>
                <a:ext uri="{FF2B5EF4-FFF2-40B4-BE49-F238E27FC236}">
                  <a16:creationId xmlns:a16="http://schemas.microsoft.com/office/drawing/2014/main" id="{CD969112-0706-D4AF-87DD-4B338EA82A31}"/>
                </a:ext>
              </a:extLst>
            </p:cNvPr>
            <p:cNvSpPr/>
            <p:nvPr/>
          </p:nvSpPr>
          <p:spPr>
            <a:xfrm>
              <a:off x="6535544" y="1996974"/>
              <a:ext cx="460291" cy="327241"/>
            </a:xfrm>
            <a:prstGeom prst="wedgeRoundRectCallout">
              <a:avLst>
                <a:gd name="adj1" fmla="val -69318"/>
                <a:gd name="adj2" fmla="val 26564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D8A4EBBA-0300-A730-6D23-5AB0D7713BFD}"/>
              </a:ext>
            </a:extLst>
          </p:cNvPr>
          <p:cNvGrpSpPr/>
          <p:nvPr/>
        </p:nvGrpSpPr>
        <p:grpSpPr>
          <a:xfrm>
            <a:off x="1500161" y="4599369"/>
            <a:ext cx="683203" cy="862681"/>
            <a:chOff x="8610677" y="1949046"/>
            <a:chExt cx="1635723" cy="2065428"/>
          </a:xfrm>
          <a:solidFill>
            <a:schemeClr val="bg1"/>
          </a:solidFill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7D5A6656-450B-469B-0135-F844DC018C68}"/>
                </a:ext>
              </a:extLst>
            </p:cNvPr>
            <p:cNvGrpSpPr/>
            <p:nvPr/>
          </p:nvGrpSpPr>
          <p:grpSpPr>
            <a:xfrm>
              <a:off x="9523345" y="1949046"/>
              <a:ext cx="723055" cy="2065428"/>
              <a:chOff x="2068313" y="2482622"/>
              <a:chExt cx="376359" cy="1075080"/>
            </a:xfrm>
            <a:grpFill/>
          </p:grpSpPr>
          <p:sp>
            <p:nvSpPr>
              <p:cNvPr id="321" name="Round Same Side Corner Rectangle 23">
                <a:extLst>
                  <a:ext uri="{FF2B5EF4-FFF2-40B4-BE49-F238E27FC236}">
                    <a16:creationId xmlns:a16="http://schemas.microsoft.com/office/drawing/2014/main" id="{023A76B7-0E48-9806-D11C-23EC68758FA0}"/>
                  </a:ext>
                </a:extLst>
              </p:cNvPr>
              <p:cNvSpPr/>
              <p:nvPr/>
            </p:nvSpPr>
            <p:spPr>
              <a:xfrm>
                <a:off x="2071073" y="2923618"/>
                <a:ext cx="372129" cy="63408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322" name="Oval 321">
                <a:extLst>
                  <a:ext uri="{FF2B5EF4-FFF2-40B4-BE49-F238E27FC236}">
                    <a16:creationId xmlns:a16="http://schemas.microsoft.com/office/drawing/2014/main" id="{41E8D733-D0D5-937D-847B-EACD34597C05}"/>
                  </a:ext>
                </a:extLst>
              </p:cNvPr>
              <p:cNvSpPr/>
              <p:nvPr/>
            </p:nvSpPr>
            <p:spPr>
              <a:xfrm>
                <a:off x="2068313" y="2482622"/>
                <a:ext cx="376359" cy="37635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6FDA430C-0147-2732-9656-6A5D158BEA90}"/>
                </a:ext>
              </a:extLst>
            </p:cNvPr>
            <p:cNvGrpSpPr/>
            <p:nvPr/>
          </p:nvGrpSpPr>
          <p:grpSpPr>
            <a:xfrm rot="1340767">
              <a:off x="8610677" y="2757147"/>
              <a:ext cx="1143373" cy="765710"/>
              <a:chOff x="8638649" y="2848747"/>
              <a:chExt cx="1143373" cy="765710"/>
            </a:xfrm>
            <a:grpFill/>
          </p:grpSpPr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5084CCF0-0ADB-A8D3-B831-DA776C86160F}"/>
                  </a:ext>
                </a:extLst>
              </p:cNvPr>
              <p:cNvGrpSpPr/>
              <p:nvPr/>
            </p:nvGrpSpPr>
            <p:grpSpPr>
              <a:xfrm>
                <a:off x="9199056" y="3070836"/>
                <a:ext cx="473281" cy="543621"/>
                <a:chOff x="2968390" y="1782471"/>
                <a:chExt cx="241654" cy="277569"/>
              </a:xfrm>
              <a:grpFill/>
            </p:grpSpPr>
            <p:sp>
              <p:nvSpPr>
                <p:cNvPr id="63" name="Round Same Side Corner Rectangle 25">
                  <a:extLst>
                    <a:ext uri="{FF2B5EF4-FFF2-40B4-BE49-F238E27FC236}">
                      <a16:creationId xmlns:a16="http://schemas.microsoft.com/office/drawing/2014/main" id="{96BE893F-79FC-36B8-0225-1C7CBCEF1F0A}"/>
                    </a:ext>
                  </a:extLst>
                </p:cNvPr>
                <p:cNvSpPr/>
                <p:nvPr/>
              </p:nvSpPr>
              <p:spPr>
                <a:xfrm rot="12859561">
                  <a:off x="3108478" y="1782471"/>
                  <a:ext cx="101566" cy="245105"/>
                </a:xfrm>
                <a:prstGeom prst="round2SameRect">
                  <a:avLst>
                    <a:gd name="adj1" fmla="val 493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CA" dirty="0"/>
                </a:p>
              </p:txBody>
            </p:sp>
            <p:sp>
              <p:nvSpPr>
                <p:cNvPr id="320" name="Round Same Side Corner Rectangle 26">
                  <a:extLst>
                    <a:ext uri="{FF2B5EF4-FFF2-40B4-BE49-F238E27FC236}">
                      <a16:creationId xmlns:a16="http://schemas.microsoft.com/office/drawing/2014/main" id="{D5E9F97C-34F5-E3C0-BC6A-FCF325D07DCA}"/>
                    </a:ext>
                  </a:extLst>
                </p:cNvPr>
                <p:cNvSpPr/>
                <p:nvPr/>
              </p:nvSpPr>
              <p:spPr>
                <a:xfrm rot="14101202">
                  <a:off x="3000569" y="1926295"/>
                  <a:ext cx="101566" cy="165924"/>
                </a:xfrm>
                <a:prstGeom prst="round2SameRect">
                  <a:avLst>
                    <a:gd name="adj1" fmla="val 493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CA" dirty="0"/>
                </a:p>
              </p:txBody>
            </p:sp>
          </p:grp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72E8C752-EB1A-EBCC-69AC-9B710B3C264C}"/>
                  </a:ext>
                </a:extLst>
              </p:cNvPr>
              <p:cNvSpPr/>
              <p:nvPr/>
            </p:nvSpPr>
            <p:spPr>
              <a:xfrm rot="18896039">
                <a:off x="8941395" y="2835615"/>
                <a:ext cx="89541" cy="69503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61" name="Round Same Side Corner Rectangle 26">
                <a:extLst>
                  <a:ext uri="{FF2B5EF4-FFF2-40B4-BE49-F238E27FC236}">
                    <a16:creationId xmlns:a16="http://schemas.microsoft.com/office/drawing/2014/main" id="{F84CF391-684B-1C98-B0D7-CCA98404F9B4}"/>
                  </a:ext>
                </a:extLst>
              </p:cNvPr>
              <p:cNvSpPr/>
              <p:nvPr/>
            </p:nvSpPr>
            <p:spPr>
              <a:xfrm rot="16535945">
                <a:off x="9409026" y="2820208"/>
                <a:ext cx="197815" cy="548177"/>
              </a:xfrm>
              <a:prstGeom prst="round2SameRect">
                <a:avLst>
                  <a:gd name="adj1" fmla="val 493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cxnSp>
            <p:nvCxnSpPr>
              <p:cNvPr id="62" name="Straight Arrow Connector 61">
                <a:extLst>
                  <a:ext uri="{FF2B5EF4-FFF2-40B4-BE49-F238E27FC236}">
                    <a16:creationId xmlns:a16="http://schemas.microsoft.com/office/drawing/2014/main" id="{DFBC208C-5D37-5904-CCD8-20C662B0E41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233205" y="2848747"/>
                <a:ext cx="146520" cy="214069"/>
              </a:xfrm>
              <a:prstGeom prst="straightConnector1">
                <a:avLst/>
              </a:prstGeom>
              <a:grpFill/>
              <a:ln w="28575">
                <a:solidFill>
                  <a:schemeClr val="bg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3" name="TextBox 322">
            <a:extLst>
              <a:ext uri="{FF2B5EF4-FFF2-40B4-BE49-F238E27FC236}">
                <a16:creationId xmlns:a16="http://schemas.microsoft.com/office/drawing/2014/main" id="{2D045D12-C86F-05C2-28F3-7B3B897F24D6}"/>
              </a:ext>
            </a:extLst>
          </p:cNvPr>
          <p:cNvSpPr txBox="1"/>
          <p:nvPr/>
        </p:nvSpPr>
        <p:spPr>
          <a:xfrm>
            <a:off x="8032856" y="2948938"/>
            <a:ext cx="285949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en-GB" sz="2000" b="1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الوحدة </a:t>
            </a:r>
            <a:r>
              <a:rPr lang="ar-SA" sz="2000" b="1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٢</a:t>
            </a:r>
            <a:r>
              <a:rPr lang="en-GB" sz="2000" b="1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:</a:t>
            </a:r>
            <a:r>
              <a:rPr lang="en-GB" sz="2000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الكفاءات الشخصية </a:t>
            </a:r>
            <a:r>
              <a:rPr lang="ar-SA" sz="2000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(</a:t>
            </a:r>
            <a:r>
              <a:rPr lang="en-GB" sz="2000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الجزء </a:t>
            </a:r>
            <a:r>
              <a:rPr lang="ar-SA" sz="2000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١)</a:t>
            </a:r>
            <a:endParaRPr lang="en-GB" sz="2000" dirty="0">
              <a:latin typeface="Calibri" panose="020F0502020204030204" pitchFamily="34" charset="0"/>
              <a:ea typeface="Open Sans" panose="020B0606030504020204" pitchFamily="34" charset="0"/>
              <a:cs typeface="Calibri" panose="020F0502020204030204" pitchFamily="34" charset="0"/>
            </a:endParaRPr>
          </a:p>
        </p:txBody>
      </p:sp>
      <p:sp>
        <p:nvSpPr>
          <p:cNvPr id="324" name="TextBox 323">
            <a:extLst>
              <a:ext uri="{FF2B5EF4-FFF2-40B4-BE49-F238E27FC236}">
                <a16:creationId xmlns:a16="http://schemas.microsoft.com/office/drawing/2014/main" id="{1EF4BFBE-BD3D-F824-206E-80222AD93C7F}"/>
              </a:ext>
            </a:extLst>
          </p:cNvPr>
          <p:cNvSpPr txBox="1"/>
          <p:nvPr/>
        </p:nvSpPr>
        <p:spPr>
          <a:xfrm>
            <a:off x="2211928" y="1431379"/>
            <a:ext cx="392029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 rtl="1">
              <a:buNone/>
            </a:pPr>
            <a:r>
              <a:rPr lang="en-GB" sz="2000" b="1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الوحدة </a:t>
            </a:r>
            <a:r>
              <a:rPr lang="ar-SA" sz="2000" b="1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٣</a:t>
            </a:r>
            <a:r>
              <a:rPr lang="en-GB" sz="2000" b="1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:</a:t>
            </a:r>
            <a:r>
              <a:rPr lang="en-GB" sz="2000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الكفاءات الشخصية</a:t>
            </a:r>
          </a:p>
          <a:p>
            <a:pPr marL="0" indent="0" algn="r" rtl="1">
              <a:buNone/>
            </a:pPr>
            <a:r>
              <a:rPr lang="ar-SA" sz="2000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(</a:t>
            </a:r>
            <a:r>
              <a:rPr lang="en-GB" sz="2000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الجزء </a:t>
            </a:r>
            <a:r>
              <a:rPr lang="ar-SA" sz="2000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٢)</a:t>
            </a:r>
            <a:endParaRPr lang="en-GB" sz="2000" dirty="0">
              <a:latin typeface="Calibri" panose="020F0502020204030204" pitchFamily="34" charset="0"/>
              <a:ea typeface="Open Sans" panose="020B0606030504020204" pitchFamily="34" charset="0"/>
              <a:cs typeface="Calibri" panose="020F0502020204030204" pitchFamily="34" charset="0"/>
            </a:endParaRPr>
          </a:p>
        </p:txBody>
      </p:sp>
      <p:sp>
        <p:nvSpPr>
          <p:cNvPr id="325" name="Hexagon 324">
            <a:extLst>
              <a:ext uri="{FF2B5EF4-FFF2-40B4-BE49-F238E27FC236}">
                <a16:creationId xmlns:a16="http://schemas.microsoft.com/office/drawing/2014/main" id="{7FDF0E7C-2670-AE7F-2746-681C58B05D42}"/>
              </a:ext>
            </a:extLst>
          </p:cNvPr>
          <p:cNvSpPr/>
          <p:nvPr/>
        </p:nvSpPr>
        <p:spPr>
          <a:xfrm rot="1782986">
            <a:off x="6305104" y="2930546"/>
            <a:ext cx="1084680" cy="985264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/>
          </a:p>
        </p:txBody>
      </p:sp>
      <p:sp>
        <p:nvSpPr>
          <p:cNvPr id="326" name="Hexagon 325">
            <a:extLst>
              <a:ext uri="{FF2B5EF4-FFF2-40B4-BE49-F238E27FC236}">
                <a16:creationId xmlns:a16="http://schemas.microsoft.com/office/drawing/2014/main" id="{03FB03C6-33E0-46D5-A10C-A0C9AF47B065}"/>
              </a:ext>
            </a:extLst>
          </p:cNvPr>
          <p:cNvSpPr/>
          <p:nvPr/>
        </p:nvSpPr>
        <p:spPr>
          <a:xfrm rot="1782986">
            <a:off x="1511546" y="1409901"/>
            <a:ext cx="1261388" cy="1086423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/>
          </a:p>
        </p:txBody>
      </p:sp>
      <p:grpSp>
        <p:nvGrpSpPr>
          <p:cNvPr id="327" name="Group 326">
            <a:extLst>
              <a:ext uri="{FF2B5EF4-FFF2-40B4-BE49-F238E27FC236}">
                <a16:creationId xmlns:a16="http://schemas.microsoft.com/office/drawing/2014/main" id="{229C2FB3-9FEF-4B1C-9452-817203CA1AF7}"/>
              </a:ext>
            </a:extLst>
          </p:cNvPr>
          <p:cNvGrpSpPr/>
          <p:nvPr/>
        </p:nvGrpSpPr>
        <p:grpSpPr>
          <a:xfrm>
            <a:off x="1819366" y="3152354"/>
            <a:ext cx="359797" cy="853698"/>
            <a:chOff x="2068313" y="2482622"/>
            <a:chExt cx="376359" cy="892995"/>
          </a:xfrm>
          <a:solidFill>
            <a:schemeClr val="bg1"/>
          </a:solidFill>
        </p:grpSpPr>
        <p:sp>
          <p:nvSpPr>
            <p:cNvPr id="328" name="Round Same Side Corner Rectangle 23">
              <a:extLst>
                <a:ext uri="{FF2B5EF4-FFF2-40B4-BE49-F238E27FC236}">
                  <a16:creationId xmlns:a16="http://schemas.microsoft.com/office/drawing/2014/main" id="{50ED1EAB-7E6B-86B2-7602-F4A9765B7097}"/>
                </a:ext>
              </a:extLst>
            </p:cNvPr>
            <p:cNvSpPr/>
            <p:nvPr/>
          </p:nvSpPr>
          <p:spPr>
            <a:xfrm>
              <a:off x="2071073" y="2923619"/>
              <a:ext cx="372129" cy="451998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329" name="Oval 328">
              <a:extLst>
                <a:ext uri="{FF2B5EF4-FFF2-40B4-BE49-F238E27FC236}">
                  <a16:creationId xmlns:a16="http://schemas.microsoft.com/office/drawing/2014/main" id="{D0CB77CA-FB76-4DD7-5764-658111575735}"/>
                </a:ext>
              </a:extLst>
            </p:cNvPr>
            <p:cNvSpPr/>
            <p:nvPr/>
          </p:nvSpPr>
          <p:spPr>
            <a:xfrm>
              <a:off x="2068313" y="2482622"/>
              <a:ext cx="376359" cy="3763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</p:grpSp>
      <p:grpSp>
        <p:nvGrpSpPr>
          <p:cNvPr id="330" name="Group 329">
            <a:extLst>
              <a:ext uri="{FF2B5EF4-FFF2-40B4-BE49-F238E27FC236}">
                <a16:creationId xmlns:a16="http://schemas.microsoft.com/office/drawing/2014/main" id="{B0EAD3B2-AFE5-8084-99CB-AC5D293C8D4E}"/>
              </a:ext>
            </a:extLst>
          </p:cNvPr>
          <p:cNvGrpSpPr/>
          <p:nvPr/>
        </p:nvGrpSpPr>
        <p:grpSpPr>
          <a:xfrm>
            <a:off x="1860255" y="1467053"/>
            <a:ext cx="359797" cy="853698"/>
            <a:chOff x="2068313" y="2482622"/>
            <a:chExt cx="376359" cy="892995"/>
          </a:xfrm>
          <a:solidFill>
            <a:schemeClr val="bg1"/>
          </a:solidFill>
        </p:grpSpPr>
        <p:sp>
          <p:nvSpPr>
            <p:cNvPr id="331" name="Round Same Side Corner Rectangle 23">
              <a:extLst>
                <a:ext uri="{FF2B5EF4-FFF2-40B4-BE49-F238E27FC236}">
                  <a16:creationId xmlns:a16="http://schemas.microsoft.com/office/drawing/2014/main" id="{DA12D35E-C6F7-72BB-E441-2580F87E2782}"/>
                </a:ext>
              </a:extLst>
            </p:cNvPr>
            <p:cNvSpPr/>
            <p:nvPr/>
          </p:nvSpPr>
          <p:spPr>
            <a:xfrm>
              <a:off x="2071073" y="2923619"/>
              <a:ext cx="372129" cy="451998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332" name="Oval 331">
              <a:extLst>
                <a:ext uri="{FF2B5EF4-FFF2-40B4-BE49-F238E27FC236}">
                  <a16:creationId xmlns:a16="http://schemas.microsoft.com/office/drawing/2014/main" id="{E86C7E61-011C-9674-1A65-017339B2ECC2}"/>
                </a:ext>
              </a:extLst>
            </p:cNvPr>
            <p:cNvSpPr/>
            <p:nvPr/>
          </p:nvSpPr>
          <p:spPr>
            <a:xfrm>
              <a:off x="2068313" y="2482622"/>
              <a:ext cx="376359" cy="3763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</p:grpSp>
      <p:sp>
        <p:nvSpPr>
          <p:cNvPr id="333" name="Star: 5 Points 332">
            <a:extLst>
              <a:ext uri="{FF2B5EF4-FFF2-40B4-BE49-F238E27FC236}">
                <a16:creationId xmlns:a16="http://schemas.microsoft.com/office/drawing/2014/main" id="{1B7C90B1-3B4F-F4EF-BD78-E2333A146945}"/>
              </a:ext>
            </a:extLst>
          </p:cNvPr>
          <p:cNvSpPr/>
          <p:nvPr/>
        </p:nvSpPr>
        <p:spPr>
          <a:xfrm>
            <a:off x="7012397" y="3514113"/>
            <a:ext cx="153902" cy="153902"/>
          </a:xfrm>
          <a:prstGeom prst="star5">
            <a:avLst>
              <a:gd name="adj" fmla="val 28484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/>
          </a:p>
        </p:txBody>
      </p:sp>
      <p:sp>
        <p:nvSpPr>
          <p:cNvPr id="334" name="Star: 5 Points 333">
            <a:extLst>
              <a:ext uri="{FF2B5EF4-FFF2-40B4-BE49-F238E27FC236}">
                <a16:creationId xmlns:a16="http://schemas.microsoft.com/office/drawing/2014/main" id="{BE6139CF-8625-2C57-4907-DB624DDA5084}"/>
              </a:ext>
            </a:extLst>
          </p:cNvPr>
          <p:cNvSpPr/>
          <p:nvPr/>
        </p:nvSpPr>
        <p:spPr>
          <a:xfrm>
            <a:off x="2320644" y="1999509"/>
            <a:ext cx="153902" cy="153902"/>
          </a:xfrm>
          <a:prstGeom prst="star5">
            <a:avLst>
              <a:gd name="adj" fmla="val 28484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FE25BAE-7A3B-AD3B-2E00-856EA1BB2EE2}"/>
              </a:ext>
            </a:extLst>
          </p:cNvPr>
          <p:cNvSpPr/>
          <p:nvPr/>
        </p:nvSpPr>
        <p:spPr>
          <a:xfrm>
            <a:off x="6556384" y="2960141"/>
            <a:ext cx="359797" cy="3597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CA" dirty="0"/>
          </a:p>
        </p:txBody>
      </p:sp>
      <p:sp>
        <p:nvSpPr>
          <p:cNvPr id="5" name="Round Same Side Corner Rectangle 23">
            <a:extLst>
              <a:ext uri="{FF2B5EF4-FFF2-40B4-BE49-F238E27FC236}">
                <a16:creationId xmlns:a16="http://schemas.microsoft.com/office/drawing/2014/main" id="{78309CC1-CB7C-CC6B-5452-AB4D85863819}"/>
              </a:ext>
            </a:extLst>
          </p:cNvPr>
          <p:cNvSpPr/>
          <p:nvPr/>
        </p:nvSpPr>
        <p:spPr>
          <a:xfrm>
            <a:off x="6556384" y="3336993"/>
            <a:ext cx="355753" cy="43210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CA" dirty="0"/>
          </a:p>
        </p:txBody>
      </p:sp>
      <p:sp>
        <p:nvSpPr>
          <p:cNvPr id="8" name="Speech Bubble: Rectangle with Corners Rounded 52">
            <a:extLst>
              <a:ext uri="{FF2B5EF4-FFF2-40B4-BE49-F238E27FC236}">
                <a16:creationId xmlns:a16="http://schemas.microsoft.com/office/drawing/2014/main" id="{EC862D9E-CC2B-88F6-8271-897E38456AE2}"/>
              </a:ext>
            </a:extLst>
          </p:cNvPr>
          <p:cNvSpPr/>
          <p:nvPr/>
        </p:nvSpPr>
        <p:spPr>
          <a:xfrm>
            <a:off x="2269213" y="3388294"/>
            <a:ext cx="218521" cy="155356"/>
          </a:xfrm>
          <a:prstGeom prst="wedgeRoundRectCallout">
            <a:avLst>
              <a:gd name="adj1" fmla="val -69318"/>
              <a:gd name="adj2" fmla="val 26564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29C9EFB4-82FD-E0F1-9AAA-8D344453ACC9}"/>
              </a:ext>
            </a:extLst>
          </p:cNvPr>
          <p:cNvSpPr/>
          <p:nvPr/>
        </p:nvSpPr>
        <p:spPr>
          <a:xfrm>
            <a:off x="1344150" y="2114882"/>
            <a:ext cx="9277621" cy="65922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/>
          </a:p>
        </p:txBody>
      </p:sp>
      <p:sp>
        <p:nvSpPr>
          <p:cNvPr id="395" name="Google Shape;395;p10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9A2A1"/>
              </a:buClr>
              <a:buSzPct val="111111"/>
              <a:buFont typeface="Arial"/>
              <a:buNone/>
            </a:pP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التفكير مرة أخرى ب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تدريب المستوى 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الأول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8C2074E-09BE-7CA2-0EB4-BD3A48E95A7D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10" name="Hexagon 9">
              <a:extLst>
                <a:ext uri="{FF2B5EF4-FFF2-40B4-BE49-F238E27FC236}">
                  <a16:creationId xmlns:a16="http://schemas.microsoft.com/office/drawing/2014/main" id="{8B38FDE5-2623-4469-9DCF-E40720C09274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428277D-7D98-C39D-2E3F-28B1A4E4B5CC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9B4D01AE-C3D9-FC19-74D5-69392024E3CE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ar-SA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٥</a:t>
                </a:r>
                <a:endParaRPr lang="en-CA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E7A37F34-D2F2-C5AE-0642-3B7DBD821E59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3A093C9-4FDF-FBC6-2EAD-383EB3E25C7A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13" name="Isosceles Triangle 12">
                <a:extLst>
                  <a:ext uri="{FF2B5EF4-FFF2-40B4-BE49-F238E27FC236}">
                    <a16:creationId xmlns:a16="http://schemas.microsoft.com/office/drawing/2014/main" id="{72000FB8-73D3-8724-186E-FA5DC4C87000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7E1D3320-8820-8F5B-EE56-93C9DBE01D09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304FDD8-3872-807F-BDD1-B49CD40AC43A}"/>
              </a:ext>
            </a:extLst>
          </p:cNvPr>
          <p:cNvSpPr txBox="1"/>
          <p:nvPr/>
        </p:nvSpPr>
        <p:spPr>
          <a:xfrm>
            <a:off x="1936233" y="2286400"/>
            <a:ext cx="28594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 rtl="1">
              <a:buNone/>
            </a:pPr>
            <a:r>
              <a:rPr lang="ar-SA" sz="2000" b="1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أقل فائدة</a:t>
            </a:r>
            <a:endParaRPr lang="en-GB" sz="2000" b="1" dirty="0">
              <a:latin typeface="Calibri" panose="020F0502020204030204" pitchFamily="34" charset="0"/>
              <a:ea typeface="Open Sans" panose="020B060603050402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48DB66-1E85-FF4A-43F7-C2EEDF4A336A}"/>
              </a:ext>
            </a:extLst>
          </p:cNvPr>
          <p:cNvSpPr txBox="1"/>
          <p:nvPr/>
        </p:nvSpPr>
        <p:spPr>
          <a:xfrm>
            <a:off x="6914633" y="2286400"/>
            <a:ext cx="28594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 rtl="1">
              <a:buNone/>
            </a:pPr>
            <a:r>
              <a:rPr lang="en-GB" sz="2000" b="1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مفيد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77CE2A4-CB7B-A966-5CAC-8607D2B4C25B}"/>
              </a:ext>
            </a:extLst>
          </p:cNvPr>
          <p:cNvCxnSpPr/>
          <p:nvPr/>
        </p:nvCxnSpPr>
        <p:spPr>
          <a:xfrm>
            <a:off x="5872607" y="2114882"/>
            <a:ext cx="0" cy="339090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: Single Corner Snipped 5">
            <a:extLst>
              <a:ext uri="{FF2B5EF4-FFF2-40B4-BE49-F238E27FC236}">
                <a16:creationId xmlns:a16="http://schemas.microsoft.com/office/drawing/2014/main" id="{B818F6D9-6D12-0A2B-EAA6-B792BFB6BC06}"/>
              </a:ext>
            </a:extLst>
          </p:cNvPr>
          <p:cNvSpPr/>
          <p:nvPr/>
        </p:nvSpPr>
        <p:spPr>
          <a:xfrm flipV="1">
            <a:off x="2028335" y="3354114"/>
            <a:ext cx="711200" cy="711200"/>
          </a:xfrm>
          <a:prstGeom prst="snip1Rect">
            <a:avLst>
              <a:gd name="adj" fmla="val 3018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/>
          </a:p>
        </p:txBody>
      </p:sp>
      <p:sp>
        <p:nvSpPr>
          <p:cNvPr id="7" name="Rectangle: Single Corner Snipped 6">
            <a:extLst>
              <a:ext uri="{FF2B5EF4-FFF2-40B4-BE49-F238E27FC236}">
                <a16:creationId xmlns:a16="http://schemas.microsoft.com/office/drawing/2014/main" id="{9EE1A933-599C-518B-30C0-EF3ABA970755}"/>
              </a:ext>
            </a:extLst>
          </p:cNvPr>
          <p:cNvSpPr/>
          <p:nvPr/>
        </p:nvSpPr>
        <p:spPr>
          <a:xfrm flipV="1">
            <a:off x="2930035" y="4223082"/>
            <a:ext cx="711200" cy="711200"/>
          </a:xfrm>
          <a:prstGeom prst="snip1Rect">
            <a:avLst>
              <a:gd name="adj" fmla="val 3018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/>
          </a:p>
        </p:txBody>
      </p:sp>
      <p:sp>
        <p:nvSpPr>
          <p:cNvPr id="8" name="Rectangle: Single Corner Snipped 7">
            <a:extLst>
              <a:ext uri="{FF2B5EF4-FFF2-40B4-BE49-F238E27FC236}">
                <a16:creationId xmlns:a16="http://schemas.microsoft.com/office/drawing/2014/main" id="{4874D806-569C-71C4-37DB-6EACE7389167}"/>
              </a:ext>
            </a:extLst>
          </p:cNvPr>
          <p:cNvSpPr/>
          <p:nvPr/>
        </p:nvSpPr>
        <p:spPr>
          <a:xfrm flipV="1">
            <a:off x="4029898" y="3468744"/>
            <a:ext cx="711200" cy="711200"/>
          </a:xfrm>
          <a:prstGeom prst="snip1Rect">
            <a:avLst>
              <a:gd name="adj" fmla="val 3018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/>
          </a:p>
        </p:txBody>
      </p:sp>
      <p:sp>
        <p:nvSpPr>
          <p:cNvPr id="17" name="Rectangle: Single Corner Snipped 16">
            <a:extLst>
              <a:ext uri="{FF2B5EF4-FFF2-40B4-BE49-F238E27FC236}">
                <a16:creationId xmlns:a16="http://schemas.microsoft.com/office/drawing/2014/main" id="{31260CD5-6073-3BED-9DE3-257F6C323B37}"/>
              </a:ext>
            </a:extLst>
          </p:cNvPr>
          <p:cNvSpPr/>
          <p:nvPr/>
        </p:nvSpPr>
        <p:spPr>
          <a:xfrm flipV="1">
            <a:off x="7518570" y="3151244"/>
            <a:ext cx="711200" cy="711200"/>
          </a:xfrm>
          <a:prstGeom prst="snip1Rect">
            <a:avLst>
              <a:gd name="adj" fmla="val 3018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/>
          </a:p>
        </p:txBody>
      </p:sp>
      <p:sp>
        <p:nvSpPr>
          <p:cNvPr id="18" name="Rectangle: Single Corner Snipped 17">
            <a:extLst>
              <a:ext uri="{FF2B5EF4-FFF2-40B4-BE49-F238E27FC236}">
                <a16:creationId xmlns:a16="http://schemas.microsoft.com/office/drawing/2014/main" id="{6FFEB9AD-E378-F6EC-2463-27E12640311F}"/>
              </a:ext>
            </a:extLst>
          </p:cNvPr>
          <p:cNvSpPr/>
          <p:nvPr/>
        </p:nvSpPr>
        <p:spPr>
          <a:xfrm flipV="1">
            <a:off x="6900525" y="4293914"/>
            <a:ext cx="711200" cy="711200"/>
          </a:xfrm>
          <a:prstGeom prst="snip1Rect">
            <a:avLst>
              <a:gd name="adj" fmla="val 3018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/>
          </a:p>
        </p:txBody>
      </p:sp>
      <p:sp>
        <p:nvSpPr>
          <p:cNvPr id="19" name="Rectangle: Single Corner Snipped 18">
            <a:extLst>
              <a:ext uri="{FF2B5EF4-FFF2-40B4-BE49-F238E27FC236}">
                <a16:creationId xmlns:a16="http://schemas.microsoft.com/office/drawing/2014/main" id="{91B95D6D-AED3-EC31-710F-1EDA125EDF31}"/>
              </a:ext>
            </a:extLst>
          </p:cNvPr>
          <p:cNvSpPr/>
          <p:nvPr/>
        </p:nvSpPr>
        <p:spPr>
          <a:xfrm flipV="1">
            <a:off x="8818225" y="3900214"/>
            <a:ext cx="711200" cy="711200"/>
          </a:xfrm>
          <a:prstGeom prst="snip1Rect">
            <a:avLst>
              <a:gd name="adj" fmla="val 3018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72">
            <a:extLst>
              <a:ext uri="{FF2B5EF4-FFF2-40B4-BE49-F238E27FC236}">
                <a16:creationId xmlns:a16="http://schemas.microsoft.com/office/drawing/2014/main" id="{821186EF-C9D5-52A0-DD52-666B5DDFD9E3}"/>
              </a:ext>
            </a:extLst>
          </p:cNvPr>
          <p:cNvSpPr txBox="1">
            <a:spLocks/>
          </p:cNvSpPr>
          <p:nvPr/>
        </p:nvSpPr>
        <p:spPr>
          <a:xfrm>
            <a:off x="4763952" y="2866832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 rtl="1"/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شريحة إضافية لملاحظات الميسر</a:t>
            </a:r>
          </a:p>
        </p:txBody>
      </p:sp>
    </p:spTree>
    <p:extLst>
      <p:ext uri="{BB962C8B-B14F-4D97-AF65-F5344CB8AC3E}">
        <p14:creationId xmlns:p14="http://schemas.microsoft.com/office/powerpoint/2010/main" val="2688839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llian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7467C"/>
      </a:accent1>
      <a:accent2>
        <a:srgbClr val="B78EA3"/>
      </a:accent2>
      <a:accent3>
        <a:srgbClr val="95CC79"/>
      </a:accent3>
      <a:accent4>
        <a:srgbClr val="1D8CC8"/>
      </a:accent4>
      <a:accent5>
        <a:srgbClr val="35B2B4"/>
      </a:accent5>
      <a:accent6>
        <a:srgbClr val="8D9EAE"/>
      </a:accent6>
      <a:hlink>
        <a:srgbClr val="C888B2"/>
      </a:hlink>
      <a:folHlink>
        <a:srgbClr val="7E9CB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4870</TotalTime>
  <Words>4848</Words>
  <Application>Microsoft Office PowerPoint</Application>
  <PresentationFormat>Widescreen</PresentationFormat>
  <Paragraphs>688</Paragraphs>
  <Slides>39</Slides>
  <Notes>39</Notes>
  <HiddenSlides>5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5" baseType="lpstr">
      <vt:lpstr>Arial</vt:lpstr>
      <vt:lpstr>Calibri</vt:lpstr>
      <vt:lpstr>Calibri Light</vt:lpstr>
      <vt:lpstr>Garamond</vt:lpstr>
      <vt:lpstr>Helvetica Neue</vt:lpstr>
      <vt:lpstr>Office Theme</vt:lpstr>
      <vt:lpstr>PowerPoint Presentation</vt:lpstr>
      <vt:lpstr>الجلسة ١  افتتاح الوحدة</vt:lpstr>
      <vt:lpstr>هدف الوحدة</vt:lpstr>
      <vt:lpstr>الأجندة</vt:lpstr>
      <vt:lpstr>التعرف على بعضنا البعض</vt:lpstr>
      <vt:lpstr>اتفاقية التعلم</vt:lpstr>
      <vt:lpstr>نظرة عامة على تدريب المستوى الثاني</vt:lpstr>
      <vt:lpstr>التفكير مرة أخرى بتدريب المستوى الأول</vt:lpstr>
      <vt:lpstr>PowerPoint Presentation</vt:lpstr>
      <vt:lpstr>أهداف التعلم</vt:lpstr>
      <vt:lpstr>الجلسة ٢  كيف يمكنني استخدام التأمل للتعلم؟</vt:lpstr>
      <vt:lpstr>التعلم من خلال الممارسة</vt:lpstr>
      <vt:lpstr>ممارسة تأملية</vt:lpstr>
      <vt:lpstr>PowerPoint Presentation</vt:lpstr>
      <vt:lpstr>لماذا نقوم بالتأمل</vt:lpstr>
      <vt:lpstr>نقاط التعلم الأساسية</vt:lpstr>
      <vt:lpstr>الجلسة ٣  ما هي الكفاءات الأساسية لأخصائي الحالة؟</vt:lpstr>
      <vt:lpstr>مناقشة عامة</vt:lpstr>
      <vt:lpstr>وظيفة الدعم</vt:lpstr>
      <vt:lpstr>وظيفة التنسيق</vt:lpstr>
      <vt:lpstr>وظيفة إدارة المعلومات</vt:lpstr>
      <vt:lpstr>ما الذي يحتاج أخصائي الحالة إلى معرفته وتطبيقه؟</vt:lpstr>
      <vt:lpstr>الكفاءات</vt:lpstr>
      <vt:lpstr>المعرفة والمواقف والمهارات لأخصائي الحالة </vt:lpstr>
      <vt:lpstr>التقييم الذاتي للكفاءات</vt:lpstr>
      <vt:lpstr>PowerPoint Presentation</vt:lpstr>
      <vt:lpstr>نقاط التعلم الأساسية</vt:lpstr>
      <vt:lpstr>الجلسة ٤  ما هي المبادئ التي توجه إدارة الحالة؟</vt:lpstr>
      <vt:lpstr>المبادئ التوجيهية لإدارة الحالة</vt:lpstr>
      <vt:lpstr>PowerPoint Presentation</vt:lpstr>
      <vt:lpstr>كيفية التعامل مع إدارة الحالة</vt:lpstr>
      <vt:lpstr>الموقف والنهج المرتكز حول الطفل</vt:lpstr>
      <vt:lpstr>مبدأ حماية الطفل: المصلحة الفضلى للطفل</vt:lpstr>
      <vt:lpstr>الموقف والنهج المرتكز حول الطفل</vt:lpstr>
      <vt:lpstr>PowerPoint Presentation</vt:lpstr>
      <vt:lpstr>نقاط التعلم الأساسية</vt:lpstr>
      <vt:lpstr>الجلسة ٥   إغلاق الوحدة</vt:lpstr>
      <vt:lpstr>أهداف التعلم</vt:lpstr>
      <vt:lpstr>نهاية الوحدة ١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Ilse Van der Straeten</dc:creator>
  <cp:lastModifiedBy>Ilse Van der Straeten</cp:lastModifiedBy>
  <cp:revision>54</cp:revision>
  <dcterms:created xsi:type="dcterms:W3CDTF">2023-02-08T14:55:26Z</dcterms:created>
  <dcterms:modified xsi:type="dcterms:W3CDTF">2023-04-17T14:50:10Z</dcterms:modified>
</cp:coreProperties>
</file>