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12192000" cy="6858000"/>
  <p:notesSz cx="7104063" cy="10234613"/>
  <p:embeddedFontLst>
    <p:embeddedFont>
      <p:font typeface="Calibri" panose="020F0502020204030204" pitchFamily="34" charset="0"/>
      <p:regular r:id="rId42"/>
      <p:bold r:id="rId43"/>
      <p:italic r:id="rId44"/>
      <p:boldItalic r:id="rId45"/>
    </p:embeddedFont>
    <p:embeddedFont>
      <p:font typeface="Garamond" panose="02020404030301010803" pitchFamily="18" charset="0"/>
      <p:regular r:id="rId46"/>
      <p:bold r:id="rId47"/>
      <p:italic r:id="rId48"/>
      <p:boldItalic r:id="rId49"/>
    </p:embeddedFont>
    <p:embeddedFont>
      <p:font typeface="Helvetica Neue" panose="020B0604020202020204"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4" roundtripDataSignature="AMtx7mjh3NiyNU9/FgTvnj3wblabFFhkV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078" autoAdjust="0"/>
  </p:normalViewPr>
  <p:slideViewPr>
    <p:cSldViewPr snapToGrid="0">
      <p:cViewPr varScale="1">
        <p:scale>
          <a:sx n="45" d="100"/>
          <a:sy n="45" d="100"/>
        </p:scale>
        <p:origin x="1461"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notesMaster" Target="notesMasters/notesMaster1.xml"/><Relationship Id="rId54"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lvl1pPr marL="457200" marR="0" lvl="0" indent="-304800" algn="l" rtl="0">
              <a:spcBef>
                <a:spcPts val="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1pPr>
            <a:lvl2pPr marL="914400" marR="0" lvl="1" indent="-304800" algn="l" rtl="0">
              <a:spcBef>
                <a:spcPts val="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spcBef>
                <a:spcPts val="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spcBef>
                <a:spcPts val="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spcBef>
                <a:spcPts val="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4" name="Google Shape;4;n"/>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1: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BIENVENUE</a:t>
            </a:r>
            <a:endParaRPr/>
          </a:p>
          <a:p>
            <a:pPr marL="171450" lvl="0" indent="-171450" algn="l" rtl="0">
              <a:spcBef>
                <a:spcPts val="0"/>
              </a:spcBef>
              <a:spcAft>
                <a:spcPts val="0"/>
              </a:spcAft>
              <a:buClr>
                <a:schemeClr val="dk1"/>
              </a:buClr>
              <a:buSzPts val="1200"/>
              <a:buChar char="•"/>
            </a:pPr>
            <a:r>
              <a:rPr lang="en-US"/>
              <a:t>Accueillir les participants</a:t>
            </a:r>
            <a:endParaRPr/>
          </a:p>
          <a:p>
            <a:pPr marL="171450" lvl="0" indent="-95250" algn="l" rtl="0">
              <a:spcBef>
                <a:spcPts val="0"/>
              </a:spcBef>
              <a:spcAft>
                <a:spcPts val="0"/>
              </a:spcAft>
              <a:buClr>
                <a:schemeClr val="dk1"/>
              </a:buClr>
              <a:buSzPts val="1200"/>
              <a:buNone/>
            </a:pPr>
            <a:endParaRPr/>
          </a:p>
        </p:txBody>
      </p:sp>
      <p:sp>
        <p:nvSpPr>
          <p:cNvPr id="92" name="Google Shape;92;p1: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 name="Google Shape;93;p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0: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b="1"/>
          </a:p>
          <a:p>
            <a:pPr marL="171450" lvl="0" indent="-171450" algn="l" rtl="0">
              <a:spcBef>
                <a:spcPts val="0"/>
              </a:spcBef>
              <a:spcAft>
                <a:spcPts val="0"/>
              </a:spcAft>
              <a:buClr>
                <a:schemeClr val="dk1"/>
              </a:buClr>
              <a:buSzPts val="1200"/>
              <a:buChar char="•"/>
            </a:pPr>
            <a:r>
              <a:rPr lang="en-US" i="1"/>
              <a:t>Dans ce module, nous nous concentrerons sur les compétences essentielles et les principes directeurs de la GCPE dans le domaine de l'AH.</a:t>
            </a:r>
            <a:endParaRPr i="1"/>
          </a:p>
          <a:p>
            <a:pPr marL="171450" lvl="0" indent="-171450" algn="l" rtl="0">
              <a:spcBef>
                <a:spcPts val="0"/>
              </a:spcBef>
              <a:spcAft>
                <a:spcPts val="0"/>
              </a:spcAft>
              <a:buClr>
                <a:schemeClr val="dk1"/>
              </a:buClr>
              <a:buSzPts val="1200"/>
              <a:buChar char="•"/>
            </a:pPr>
            <a:r>
              <a:rPr lang="en-US" i="1"/>
              <a:t>A la fin de ce module, les participants seront capables de :</a:t>
            </a:r>
            <a:endParaRPr i="1"/>
          </a:p>
          <a:p>
            <a:pPr marL="628650" lvl="1" indent="-171450" algn="l" rtl="0">
              <a:spcBef>
                <a:spcPts val="0"/>
              </a:spcBef>
              <a:spcAft>
                <a:spcPts val="0"/>
              </a:spcAft>
              <a:buClr>
                <a:schemeClr val="dk1"/>
              </a:buClr>
              <a:buSzPts val="1200"/>
              <a:buChar char="•"/>
            </a:pPr>
            <a:r>
              <a:rPr lang="en-US"/>
              <a:t>Présenter les objectifs d'apprentissage</a:t>
            </a:r>
            <a:endParaRPr/>
          </a:p>
          <a:p>
            <a:pPr marL="171450" marR="0" lvl="0" indent="-171450" algn="l" rtl="0">
              <a:lnSpc>
                <a:spcPct val="100000"/>
              </a:lnSpc>
              <a:spcBef>
                <a:spcPts val="0"/>
              </a:spcBef>
              <a:spcAft>
                <a:spcPts val="0"/>
              </a:spcAft>
              <a:buClr>
                <a:schemeClr val="dk1"/>
              </a:buClr>
              <a:buSzPts val="1200"/>
              <a:buFont typeface="Arial"/>
              <a:buChar char="•"/>
            </a:pPr>
            <a:r>
              <a:rPr lang="en-US" i="1"/>
              <a:t>Vous les trouverez également à la </a:t>
            </a:r>
            <a:r>
              <a:rPr lang="en-US" b="1" i="1"/>
              <a:t>page 5 du cahier d'exercices : Objectifs d'apprentissage</a:t>
            </a:r>
            <a:endParaRPr/>
          </a:p>
          <a:p>
            <a:pPr marL="628650" lvl="1" indent="-95250" algn="l" rtl="0">
              <a:spcBef>
                <a:spcPts val="0"/>
              </a:spcBef>
              <a:spcAft>
                <a:spcPts val="0"/>
              </a:spcAft>
              <a:buClr>
                <a:schemeClr val="dk1"/>
              </a:buClr>
              <a:buSzPts val="1200"/>
              <a:buNone/>
            </a:pPr>
            <a:endParaRPr/>
          </a:p>
          <a:p>
            <a:pPr marL="628650" lvl="1" indent="-95250" algn="l" rtl="0">
              <a:spcBef>
                <a:spcPts val="0"/>
              </a:spcBef>
              <a:spcAft>
                <a:spcPts val="0"/>
              </a:spcAft>
              <a:buClr>
                <a:schemeClr val="dk1"/>
              </a:buClr>
              <a:buSzPts val="1200"/>
              <a:buNone/>
            </a:pPr>
            <a:endParaRPr/>
          </a:p>
          <a:p>
            <a:pPr marL="457200" lvl="1" indent="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p:txBody>
      </p:sp>
      <p:sp>
        <p:nvSpPr>
          <p:cNvPr id="257" name="Google Shape;257;p10: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p10: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1: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SESSION 1 DURÉE : 1h</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Pour démarrer cette formation de niveau 2, nous allons d'abord nous familiariser avec la réflexion en tant que technique permettant de tirer des enseignements de nos expériences. </a:t>
            </a:r>
            <a:endParaRPr/>
          </a:p>
        </p:txBody>
      </p:sp>
      <p:sp>
        <p:nvSpPr>
          <p:cNvPr id="289" name="Google Shape;289;p11: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p1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2: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DISCUSSION PLÉNIÈRE (5 minutes)</a:t>
            </a:r>
            <a:endParaRPr/>
          </a:p>
          <a:p>
            <a:pPr marL="171450" lvl="0" indent="-171450" algn="l" rtl="0">
              <a:spcBef>
                <a:spcPts val="0"/>
              </a:spcBef>
              <a:spcAft>
                <a:spcPts val="0"/>
              </a:spcAft>
              <a:buClr>
                <a:schemeClr val="dk1"/>
              </a:buClr>
              <a:buSzPts val="1200"/>
              <a:buChar char="•"/>
            </a:pPr>
            <a:r>
              <a:rPr lang="en-US" i="1"/>
              <a:t>Partagez vos idées sur cette citation :</a:t>
            </a:r>
            <a:endParaRPr/>
          </a:p>
          <a:p>
            <a:pPr marL="628650" lvl="1" indent="-171450" algn="l" rtl="0">
              <a:spcBef>
                <a:spcPts val="0"/>
              </a:spcBef>
              <a:spcAft>
                <a:spcPts val="0"/>
              </a:spcAft>
              <a:buClr>
                <a:schemeClr val="dk1"/>
              </a:buClr>
              <a:buSzPts val="1200"/>
              <a:buChar char="•"/>
            </a:pPr>
            <a:r>
              <a:rPr lang="en-US" i="1"/>
              <a:t>Que pensez-vous que cela signifie ?</a:t>
            </a:r>
            <a:endParaRPr/>
          </a:p>
          <a:p>
            <a:pPr marL="628650" lvl="1" indent="-171450" algn="l" rtl="0">
              <a:spcBef>
                <a:spcPts val="0"/>
              </a:spcBef>
              <a:spcAft>
                <a:spcPts val="0"/>
              </a:spcAft>
              <a:buClr>
                <a:schemeClr val="dk1"/>
              </a:buClr>
              <a:buSzPts val="1200"/>
              <a:buChar char="•"/>
            </a:pPr>
            <a:r>
              <a:rPr lang="en-US" i="1"/>
              <a:t>Êtes-vous d'accord ou non avec cette citation ?</a:t>
            </a:r>
            <a:endParaRPr/>
          </a:p>
          <a:p>
            <a:pPr marL="628650" lvl="1" indent="-171450" algn="l" rtl="0">
              <a:spcBef>
                <a:spcPts val="0"/>
              </a:spcBef>
              <a:spcAft>
                <a:spcPts val="0"/>
              </a:spcAft>
              <a:buClr>
                <a:schemeClr val="dk1"/>
              </a:buClr>
              <a:buSzPts val="1200"/>
              <a:buChar char="•"/>
            </a:pPr>
            <a:r>
              <a:rPr lang="en-US" i="1"/>
              <a:t>Quel est le lien avec votre expérience et votre apprentissage de la gestion de cas ?</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CONCLUSION</a:t>
            </a:r>
            <a:endParaRPr/>
          </a:p>
          <a:p>
            <a:pPr marL="171450" lvl="0" indent="-171450" algn="l" rtl="0">
              <a:spcBef>
                <a:spcPts val="0"/>
              </a:spcBef>
              <a:spcAft>
                <a:spcPts val="0"/>
              </a:spcAft>
              <a:buClr>
                <a:schemeClr val="dk1"/>
              </a:buClr>
              <a:buSzPts val="1200"/>
              <a:buChar char="•"/>
            </a:pPr>
            <a:r>
              <a:rPr lang="en-US" i="1"/>
              <a:t>Cette ancienne citation chinoise a été adaptée en slogan pour l'apprentissage par l'expérience. </a:t>
            </a:r>
            <a:endParaRPr/>
          </a:p>
          <a:p>
            <a:pPr marL="628650" lvl="1" indent="-171450" algn="l" rtl="0">
              <a:spcBef>
                <a:spcPts val="0"/>
              </a:spcBef>
              <a:spcAft>
                <a:spcPts val="0"/>
              </a:spcAft>
              <a:buClr>
                <a:schemeClr val="dk1"/>
              </a:buClr>
              <a:buSzPts val="1200"/>
              <a:buChar char="•"/>
            </a:pPr>
            <a:r>
              <a:rPr lang="en-US" i="1"/>
              <a:t>Dans cette formation, nous utiliserons également votre expérience dans notre apprentissage. </a:t>
            </a:r>
            <a:endParaRPr/>
          </a:p>
          <a:p>
            <a:pPr marL="628650" lvl="1" indent="-171450" algn="l" rtl="0">
              <a:spcBef>
                <a:spcPts val="0"/>
              </a:spcBef>
              <a:spcAft>
                <a:spcPts val="0"/>
              </a:spcAft>
              <a:buClr>
                <a:schemeClr val="dk1"/>
              </a:buClr>
              <a:buSzPts val="1200"/>
              <a:buChar char="•"/>
            </a:pPr>
            <a:r>
              <a:rPr lang="en-US" i="1"/>
              <a:t>Dans le domaine de la gestion de cas, l'apprentissage se fait aussi beaucoup par l'expérience. Les gestionnaires de cas apprennent par la pratique. </a:t>
            </a:r>
            <a:endParaRPr/>
          </a:p>
          <a:p>
            <a:pPr marL="628650" lvl="1" indent="-171450" algn="l" rtl="0">
              <a:spcBef>
                <a:spcPts val="0"/>
              </a:spcBef>
              <a:spcAft>
                <a:spcPts val="0"/>
              </a:spcAft>
              <a:buClr>
                <a:schemeClr val="dk1"/>
              </a:buClr>
              <a:buSzPts val="1200"/>
              <a:buChar char="•"/>
            </a:pPr>
            <a:r>
              <a:rPr lang="en-US" i="1"/>
              <a:t>C'est pourquoi il est essentiel de mettre en place une structure de supervision et d'accompagnement pour soutenir la formation et le développement professionnel des gestionnaires de cas.</a:t>
            </a:r>
            <a:endParaRPr/>
          </a:p>
        </p:txBody>
      </p:sp>
      <p:sp>
        <p:nvSpPr>
          <p:cNvPr id="295" name="Google Shape;295;p12: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12: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3: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NOTE DU FACILITATEUR</a:t>
            </a:r>
            <a:endParaRPr/>
          </a:p>
          <a:p>
            <a:pPr marL="171450" lvl="0" indent="-171450" algn="l" rtl="0">
              <a:spcBef>
                <a:spcPts val="0"/>
              </a:spcBef>
              <a:spcAft>
                <a:spcPts val="0"/>
              </a:spcAft>
              <a:buClr>
                <a:schemeClr val="dk1"/>
              </a:buClr>
              <a:buSzPts val="1200"/>
              <a:buChar char="•"/>
            </a:pPr>
            <a:r>
              <a:rPr lang="en-US"/>
              <a:t>Préparez votre propre exemple à partager avec les participants :</a:t>
            </a:r>
            <a:endParaRPr/>
          </a:p>
          <a:p>
            <a:pPr marL="628650" lvl="1" indent="-171450" algn="l" rtl="0">
              <a:spcBef>
                <a:spcPts val="0"/>
              </a:spcBef>
              <a:spcAft>
                <a:spcPts val="0"/>
              </a:spcAft>
              <a:buClr>
                <a:schemeClr val="dk1"/>
              </a:buClr>
              <a:buSzPts val="1200"/>
              <a:buChar char="•"/>
            </a:pPr>
            <a:r>
              <a:rPr lang="en-US"/>
              <a:t>Une expérience vécue </a:t>
            </a:r>
            <a:endParaRPr/>
          </a:p>
          <a:p>
            <a:pPr marL="628650" lvl="1" indent="-171450" algn="l" rtl="0">
              <a:spcBef>
                <a:spcPts val="0"/>
              </a:spcBef>
              <a:spcAft>
                <a:spcPts val="0"/>
              </a:spcAft>
              <a:buClr>
                <a:schemeClr val="dk1"/>
              </a:buClr>
              <a:buSzPts val="1200"/>
              <a:buChar char="•"/>
            </a:pPr>
            <a:r>
              <a:rPr lang="en-US"/>
              <a:t>Votre réflexion à l'aide des questions QUOI? ET ALORS? et MAINTENANT QUOI?.</a:t>
            </a:r>
            <a:endParaRPr/>
          </a:p>
          <a:p>
            <a:pPr marL="171450" lvl="0" indent="-171450" algn="l" rtl="0">
              <a:spcBef>
                <a:spcPts val="0"/>
              </a:spcBef>
              <a:spcAft>
                <a:spcPts val="0"/>
              </a:spcAft>
              <a:buClr>
                <a:schemeClr val="dk1"/>
              </a:buClr>
              <a:buSzPts val="1200"/>
              <a:buChar char="•"/>
            </a:pPr>
            <a:r>
              <a:rPr lang="en-US"/>
              <a:t>La présentation d'un exemple préparé donnera le ton et aidera les participants à comprendre l'exercice.</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La réflexion est un moyen d'apprendre davantage de nos expériences. </a:t>
            </a:r>
            <a:endParaRPr/>
          </a:p>
          <a:p>
            <a:pPr marL="628650" lvl="1" indent="-171450" algn="l" rtl="0">
              <a:spcBef>
                <a:spcPts val="0"/>
              </a:spcBef>
              <a:spcAft>
                <a:spcPts val="0"/>
              </a:spcAft>
              <a:buClr>
                <a:schemeClr val="dk1"/>
              </a:buClr>
              <a:buSzPts val="1200"/>
              <a:buChar char="•"/>
            </a:pPr>
            <a:r>
              <a:rPr lang="en-US" i="1"/>
              <a:t>Lorsqu'une personne réfléchit à ses actions pour s'engager dans un processus de développement personnel et d'apprentissage continu, on parle de pratique réflexive.</a:t>
            </a:r>
            <a:endParaRPr/>
          </a:p>
          <a:p>
            <a:pPr marL="628650" lvl="1" indent="-171450" algn="l" rtl="0">
              <a:spcBef>
                <a:spcPts val="0"/>
              </a:spcBef>
              <a:spcAft>
                <a:spcPts val="0"/>
              </a:spcAft>
              <a:buClr>
                <a:schemeClr val="dk1"/>
              </a:buClr>
              <a:buSzPts val="1200"/>
              <a:buChar char="•"/>
            </a:pPr>
            <a:r>
              <a:rPr lang="en-US" i="1"/>
              <a:t>Un modèle de développement par la réflexion a été développé par Borton (1970)</a:t>
            </a:r>
            <a:endParaRPr/>
          </a:p>
          <a:p>
            <a:pPr marL="628650" lvl="1" indent="-171450" algn="l" rtl="0">
              <a:spcBef>
                <a:spcPts val="0"/>
              </a:spcBef>
              <a:spcAft>
                <a:spcPts val="0"/>
              </a:spcAft>
              <a:buClr>
                <a:schemeClr val="dk1"/>
              </a:buClr>
              <a:buSzPts val="1200"/>
              <a:buChar char="•"/>
            </a:pPr>
            <a:r>
              <a:rPr lang="en-US" i="1"/>
              <a:t>Nous utiliserons ce modèle de pratique réflexive tout au long de la formation lorsque nous travaillerons sur différentes compétences.</a:t>
            </a:r>
            <a:endParaRPr/>
          </a:p>
          <a:p>
            <a:pPr marL="171450" lvl="0" indent="-171450" algn="l" rtl="0">
              <a:spcBef>
                <a:spcPts val="0"/>
              </a:spcBef>
              <a:spcAft>
                <a:spcPts val="0"/>
              </a:spcAft>
              <a:buClr>
                <a:schemeClr val="dk1"/>
              </a:buClr>
              <a:buSzPts val="1200"/>
              <a:buChar char="•"/>
            </a:pPr>
            <a:r>
              <a:rPr lang="en-US"/>
              <a:t>Présenter la diapositive </a:t>
            </a:r>
            <a:endParaRPr/>
          </a:p>
          <a:p>
            <a:pPr marL="171450" lvl="0" indent="-171450" algn="l" rtl="0">
              <a:spcBef>
                <a:spcPts val="0"/>
              </a:spcBef>
              <a:spcAft>
                <a:spcPts val="0"/>
              </a:spcAft>
              <a:buClr>
                <a:schemeClr val="dk1"/>
              </a:buClr>
              <a:buSzPts val="1200"/>
              <a:buChar char="•"/>
            </a:pPr>
            <a:r>
              <a:rPr lang="en-US" i="1"/>
              <a:t>Les questions </a:t>
            </a:r>
            <a:r>
              <a:rPr lang="en-US" b="1" i="1"/>
              <a:t>de type "quoi" </a:t>
            </a:r>
            <a:r>
              <a:rPr lang="en-US" i="1"/>
              <a:t>sont plus efficaces et plus constructives que les questions de type </a:t>
            </a:r>
            <a:r>
              <a:rPr lang="en-US" b="1" i="1"/>
              <a:t>"pourquoi" :</a:t>
            </a:r>
            <a:endParaRPr/>
          </a:p>
          <a:p>
            <a:pPr marL="628650" lvl="1" indent="-171450" algn="l" rtl="0">
              <a:spcBef>
                <a:spcPts val="0"/>
              </a:spcBef>
              <a:spcAft>
                <a:spcPts val="0"/>
              </a:spcAft>
              <a:buClr>
                <a:schemeClr val="dk1"/>
              </a:buClr>
              <a:buSzPts val="1200"/>
              <a:buChar char="•"/>
            </a:pPr>
            <a:r>
              <a:rPr lang="en-US" b="1" i="1"/>
              <a:t>Quelles sont les </a:t>
            </a:r>
            <a:r>
              <a:rPr lang="en-US" i="1"/>
              <a:t>questions qui vous aident à rester objectif, à vous concentrer sur l'avenir et à agir sur la base de vos nouvelles connaissances ? </a:t>
            </a:r>
            <a:endParaRPr/>
          </a:p>
          <a:p>
            <a:pPr marL="628650" lvl="1" indent="-171450" algn="l" rtl="0">
              <a:spcBef>
                <a:spcPts val="0"/>
              </a:spcBef>
              <a:spcAft>
                <a:spcPts val="0"/>
              </a:spcAft>
              <a:buClr>
                <a:schemeClr val="dk1"/>
              </a:buClr>
              <a:buSzPts val="1200"/>
              <a:buChar char="•"/>
            </a:pPr>
            <a:r>
              <a:rPr lang="en-US" i="1"/>
              <a:t>Il peut être difficile de répondre aux questions </a:t>
            </a:r>
            <a:r>
              <a:rPr lang="en-US" b="1" i="1"/>
              <a:t>"pourquoi", </a:t>
            </a:r>
            <a:r>
              <a:rPr lang="en-US" i="1"/>
              <a:t>car nous n'avons pas toujours les réponses aux pensées, sentiments ou motifs inconscients.</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SUITE 🡪</a:t>
            </a:r>
            <a:endParaRPr b="1"/>
          </a:p>
        </p:txBody>
      </p:sp>
      <p:sp>
        <p:nvSpPr>
          <p:cNvPr id="304" name="Google Shape;304;p13: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5" name="Google Shape;305;p13: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4:notes"/>
          <p:cNvSpPr txBox="1">
            <a:spLocks noGrp="1"/>
          </p:cNvSpPr>
          <p:nvPr>
            <p:ph type="body" idx="1"/>
          </p:nvPr>
        </p:nvSpPr>
        <p:spPr>
          <a:xfrm>
            <a:off x="477838" y="460375"/>
            <a:ext cx="6143625" cy="9211334"/>
          </a:xfrm>
          <a:prstGeom prst="rect">
            <a:avLst/>
          </a:prstGeom>
          <a:noFill/>
          <a:ln>
            <a:noFill/>
          </a:ln>
        </p:spPr>
        <p:txBody>
          <a:bodyPr spcFirstLastPara="1" wrap="square" lIns="99075" tIns="49525" rIns="99075" bIns="49525" anchor="t" anchorCtr="0">
            <a:noAutofit/>
          </a:bodyPr>
          <a:lstStyle/>
          <a:p>
            <a:pPr marL="171450" lvl="0" indent="-171450" algn="l" rtl="0">
              <a:spcBef>
                <a:spcPts val="0"/>
              </a:spcBef>
              <a:spcAft>
                <a:spcPts val="0"/>
              </a:spcAft>
              <a:buClr>
                <a:schemeClr val="dk1"/>
              </a:buClr>
              <a:buSzPts val="1200"/>
              <a:buChar char="•"/>
            </a:pPr>
            <a:r>
              <a:rPr lang="en-US" i="1"/>
              <a:t>Il est important d'être capable de voir et d'admettre que nous aurions pu faire quelque chose de mieux ou de différent. </a:t>
            </a:r>
            <a:endParaRPr/>
          </a:p>
          <a:p>
            <a:pPr marL="628650" lvl="1" indent="-171450" algn="l" rtl="0">
              <a:spcBef>
                <a:spcPts val="0"/>
              </a:spcBef>
              <a:spcAft>
                <a:spcPts val="0"/>
              </a:spcAft>
              <a:buClr>
                <a:schemeClr val="dk1"/>
              </a:buClr>
              <a:buSzPts val="1200"/>
              <a:buChar char="•"/>
            </a:pPr>
            <a:r>
              <a:rPr lang="en-US" i="1"/>
              <a:t>Cela peut être difficile ! </a:t>
            </a:r>
            <a:endParaRPr/>
          </a:p>
          <a:p>
            <a:pPr marL="628650" lvl="1" indent="-171450" algn="l" rtl="0">
              <a:spcBef>
                <a:spcPts val="0"/>
              </a:spcBef>
              <a:spcAft>
                <a:spcPts val="0"/>
              </a:spcAft>
              <a:buClr>
                <a:schemeClr val="dk1"/>
              </a:buClr>
              <a:buSzPts val="1200"/>
              <a:buChar char="•"/>
            </a:pPr>
            <a:r>
              <a:rPr lang="en-US" i="1"/>
              <a:t>Admettre que vous auriez pu faire les choses différemment ne signifie pas que vous n'êtes pas bon dans votre travail. </a:t>
            </a:r>
            <a:endParaRPr/>
          </a:p>
          <a:p>
            <a:pPr marL="628650" lvl="1" indent="-171450" algn="l" rtl="0">
              <a:spcBef>
                <a:spcPts val="0"/>
              </a:spcBef>
              <a:spcAft>
                <a:spcPts val="0"/>
              </a:spcAft>
              <a:buClr>
                <a:schemeClr val="dk1"/>
              </a:buClr>
              <a:buSzPts val="1200"/>
              <a:buChar char="•"/>
            </a:pPr>
            <a:r>
              <a:rPr lang="en-US" i="1"/>
              <a:t>Admettre montre que vous êtes ouvert à l'apprentissage et à l'amélioration de votre pratique professionnelle. </a:t>
            </a:r>
            <a:endParaRPr i="1"/>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a:t>Source : Borton, T. (1970) : Adapté de Borton, T. (1970). </a:t>
            </a:r>
            <a:r>
              <a:rPr lang="en-US" i="1"/>
              <a:t>Reach, touch, and teach. </a:t>
            </a:r>
            <a:r>
              <a:rPr lang="en-US"/>
              <a:t>Saturday Rev.</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INTRODUCTION</a:t>
            </a:r>
            <a:endParaRPr/>
          </a:p>
          <a:p>
            <a:pPr marL="171450" lvl="0" indent="-171450" algn="l" rtl="0">
              <a:spcBef>
                <a:spcPts val="0"/>
              </a:spcBef>
              <a:spcAft>
                <a:spcPts val="0"/>
              </a:spcAft>
              <a:buClr>
                <a:schemeClr val="dk1"/>
              </a:buClr>
              <a:buSzPts val="1200"/>
              <a:buChar char="•"/>
            </a:pPr>
            <a:r>
              <a:rPr lang="en-US"/>
              <a:t>Partagez l'exemple de réflexion que vous avez préparé</a:t>
            </a:r>
            <a:endParaRPr/>
          </a:p>
          <a:p>
            <a:pPr marL="171450" lvl="0" indent="-171450" algn="l" rtl="0">
              <a:spcBef>
                <a:spcPts val="0"/>
              </a:spcBef>
              <a:spcAft>
                <a:spcPts val="0"/>
              </a:spcAft>
              <a:buClr>
                <a:schemeClr val="dk1"/>
              </a:buClr>
              <a:buSzPts val="1200"/>
              <a:buChar char="•"/>
            </a:pPr>
            <a:r>
              <a:rPr lang="en-US" i="0"/>
              <a:t>Guidez les participants jusqu'à la </a:t>
            </a:r>
            <a:r>
              <a:rPr lang="en-US" b="1" i="0"/>
              <a:t>page 6 du cahier d’exercices : Exercice de réflexion</a:t>
            </a:r>
            <a:endParaRPr i="0"/>
          </a:p>
          <a:p>
            <a:pPr marL="171450" lvl="0" indent="-171450" algn="l" rtl="0">
              <a:spcBef>
                <a:spcPts val="0"/>
              </a:spcBef>
              <a:spcAft>
                <a:spcPts val="0"/>
              </a:spcAft>
              <a:buClr>
                <a:schemeClr val="dk1"/>
              </a:buClr>
              <a:buSzPts val="1200"/>
              <a:buChar char="•"/>
            </a:pPr>
            <a:r>
              <a:rPr lang="en-US" i="1"/>
              <a:t>Pensez à vos expériences en tant que gestionnaire de cas. Pouvez-vous penser à quelque chose que vous auriez aimé faire, traiter ou aborder différemment ?</a:t>
            </a:r>
            <a:endParaRPr/>
          </a:p>
          <a:p>
            <a:pPr marL="171450" lvl="0" indent="-171450" algn="l" rtl="0">
              <a:spcBef>
                <a:spcPts val="0"/>
              </a:spcBef>
              <a:spcAft>
                <a:spcPts val="0"/>
              </a:spcAft>
              <a:buClr>
                <a:schemeClr val="dk1"/>
              </a:buClr>
              <a:buSzPts val="1200"/>
              <a:buChar char="•"/>
            </a:pPr>
            <a:r>
              <a:rPr lang="en-US" i="1"/>
              <a:t>Pensez à quelques exemples, choisissez-en un et faites l'exercice de réflexion en suivant les questions QUOI? ET ALORS? Et MAINTENANT QUOI?.</a:t>
            </a:r>
            <a:endParaRPr/>
          </a:p>
          <a:p>
            <a:pPr marL="0" lvl="0" indent="0" algn="l" rtl="0">
              <a:spcBef>
                <a:spcPts val="0"/>
              </a:spcBef>
              <a:spcAft>
                <a:spcPts val="0"/>
              </a:spcAft>
              <a:buClr>
                <a:schemeClr val="dk1"/>
              </a:buClr>
              <a:buSzPts val="1200"/>
              <a:buNone/>
            </a:pPr>
            <a:endParaRPr i="1"/>
          </a:p>
          <a:p>
            <a:pPr marL="0" lvl="0" indent="0" algn="l" rtl="0">
              <a:spcBef>
                <a:spcPts val="0"/>
              </a:spcBef>
              <a:spcAft>
                <a:spcPts val="0"/>
              </a:spcAft>
              <a:buClr>
                <a:schemeClr val="dk1"/>
              </a:buClr>
              <a:buSzPts val="1200"/>
              <a:buNone/>
            </a:pPr>
            <a:r>
              <a:rPr lang="en-US" b="1"/>
              <a:t>TRAVAIL INDIVIDUEL (15 minutes) </a:t>
            </a:r>
            <a:endParaRPr i="1"/>
          </a:p>
          <a:p>
            <a:pPr marL="171450" lvl="0" indent="-171450" algn="l" rtl="0">
              <a:spcBef>
                <a:spcPts val="0"/>
              </a:spcBef>
              <a:spcAft>
                <a:spcPts val="0"/>
              </a:spcAft>
              <a:buClr>
                <a:schemeClr val="dk1"/>
              </a:buClr>
              <a:buSzPts val="1200"/>
              <a:buChar char="•"/>
            </a:pPr>
            <a:r>
              <a:rPr lang="en-US"/>
              <a:t>Laisser 15 minutes aux participants pour compléter le questionnaire</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DISCUSSION PLÉNIÈRE (15 minutes)</a:t>
            </a:r>
            <a:endParaRPr/>
          </a:p>
          <a:p>
            <a:pPr marL="171450" lvl="0" indent="-171450" algn="l" rtl="0">
              <a:spcBef>
                <a:spcPts val="0"/>
              </a:spcBef>
              <a:spcAft>
                <a:spcPts val="0"/>
              </a:spcAft>
              <a:buClr>
                <a:schemeClr val="dk1"/>
              </a:buClr>
              <a:buSzPts val="1200"/>
              <a:buChar char="•"/>
            </a:pPr>
            <a:r>
              <a:rPr lang="en-US"/>
              <a:t>Demandez à un ou deux volontaires de partager leur exercice de réflexion. </a:t>
            </a:r>
            <a:endParaRPr/>
          </a:p>
          <a:p>
            <a:pPr marL="171450" lvl="0" indent="-171450" algn="l" rtl="0">
              <a:spcBef>
                <a:spcPts val="0"/>
              </a:spcBef>
              <a:spcAft>
                <a:spcPts val="0"/>
              </a:spcAft>
              <a:buClr>
                <a:schemeClr val="dk1"/>
              </a:buClr>
              <a:buSzPts val="1200"/>
              <a:buChar char="•"/>
            </a:pPr>
            <a:r>
              <a:rPr lang="en-US"/>
              <a:t>Fournissez des conseils si nécessaire</a:t>
            </a:r>
            <a:endParaRPr/>
          </a:p>
        </p:txBody>
      </p:sp>
      <p:sp>
        <p:nvSpPr>
          <p:cNvPr id="351" name="Google Shape;351;p14: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14</a:t>
            </a:fld>
            <a:endParaRPr sz="1200" b="0" i="0" u="none" strike="noStrike" cap="none">
              <a:solidFill>
                <a:srgbClr val="000000"/>
              </a:solidFill>
              <a:latin typeface="Calibri"/>
              <a:ea typeface="Calibri"/>
              <a:cs typeface="Calibri"/>
              <a:sym typeface="Calibri"/>
            </a:endParaRPr>
          </a:p>
        </p:txBody>
      </p:sp>
      <p:sp>
        <p:nvSpPr>
          <p:cNvPr id="352" name="Google Shape;352;p14: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5: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228600" lvl="0" indent="-228600" algn="l" rtl="0">
              <a:spcBef>
                <a:spcPts val="0"/>
              </a:spcBef>
              <a:spcAft>
                <a:spcPts val="0"/>
              </a:spcAft>
              <a:buClr>
                <a:schemeClr val="dk1"/>
              </a:buClr>
              <a:buSzPts val="1200"/>
              <a:buFont typeface="Calibri"/>
              <a:buAutoNum type="arabicPeriod"/>
            </a:pPr>
            <a:r>
              <a:rPr lang="en-US" i="1"/>
              <a:t>Si nous continuons à apprendre et à nous développer, nous pourrons obtenir de meilleurs résultats en matière de protection de l'enfance et améliorer la qualité de l'aide que nous apportons.</a:t>
            </a:r>
            <a:endParaRPr/>
          </a:p>
          <a:p>
            <a:pPr marL="228600" lvl="0" indent="-228600" algn="l" rtl="0">
              <a:spcBef>
                <a:spcPts val="0"/>
              </a:spcBef>
              <a:spcAft>
                <a:spcPts val="0"/>
              </a:spcAft>
              <a:buClr>
                <a:schemeClr val="dk1"/>
              </a:buClr>
              <a:buSzPts val="1200"/>
              <a:buFont typeface="Calibri"/>
              <a:buAutoNum type="arabicPeriod"/>
            </a:pPr>
            <a:r>
              <a:rPr lang="en-US" i="1"/>
              <a:t>La réflexion peut nous donner l'occasion de prendre du recul, de faire un remue-méninges ou de penser de manière créative et de trouver de nouveaux moyens ou de nouvelles approches.</a:t>
            </a:r>
            <a:endParaRPr/>
          </a:p>
          <a:p>
            <a:pPr marL="228600" lvl="0" indent="-228600" algn="l" rtl="0">
              <a:spcBef>
                <a:spcPts val="0"/>
              </a:spcBef>
              <a:spcAft>
                <a:spcPts val="0"/>
              </a:spcAft>
              <a:buClr>
                <a:schemeClr val="dk1"/>
              </a:buClr>
              <a:buSzPts val="1200"/>
              <a:buFont typeface="Calibri"/>
              <a:buAutoNum type="arabicPeriod"/>
            </a:pPr>
            <a:r>
              <a:rPr lang="en-US" i="1"/>
              <a:t>Il est essentiel de réfléchir aux expériences précédentes et à leurs résultats pour éviter de nuire ! </a:t>
            </a:r>
            <a:endParaRPr/>
          </a:p>
          <a:p>
            <a:pPr marL="228600" lvl="0" indent="-228600" algn="l" rtl="0">
              <a:spcBef>
                <a:spcPts val="0"/>
              </a:spcBef>
              <a:spcAft>
                <a:spcPts val="0"/>
              </a:spcAft>
              <a:buClr>
                <a:schemeClr val="dk1"/>
              </a:buClr>
              <a:buSzPts val="1200"/>
              <a:buFont typeface="Calibri"/>
              <a:buAutoNum type="arabicPeriod"/>
            </a:pPr>
            <a:r>
              <a:rPr lang="en-US" i="1"/>
              <a:t>Cette démarche s'inscrit également dans le cadre de la nécessité de rendre compte de nos responsabilités et de nos actions</a:t>
            </a:r>
            <a:endParaRPr/>
          </a:p>
          <a:p>
            <a:pPr marL="228600" lvl="0" indent="-228600" algn="l" rtl="0">
              <a:spcBef>
                <a:spcPts val="0"/>
              </a:spcBef>
              <a:spcAft>
                <a:spcPts val="0"/>
              </a:spcAft>
              <a:buClr>
                <a:schemeClr val="dk1"/>
              </a:buClr>
              <a:buSzPts val="1200"/>
              <a:buFont typeface="Calibri"/>
              <a:buAutoNum type="arabicPeriod"/>
            </a:pPr>
            <a:r>
              <a:rPr lang="en-US" i="1"/>
              <a:t>Lorsque nous sommes confrontés à des problèmes, des défis ou des critiques, nous pouvons en tirer des enseignements.</a:t>
            </a:r>
            <a:endParaRPr/>
          </a:p>
          <a:p>
            <a:pPr marL="228600" lvl="0" indent="-228600" algn="l" rtl="0">
              <a:spcBef>
                <a:spcPts val="0"/>
              </a:spcBef>
              <a:spcAft>
                <a:spcPts val="0"/>
              </a:spcAft>
              <a:buClr>
                <a:schemeClr val="dk1"/>
              </a:buClr>
              <a:buSzPts val="1200"/>
              <a:buFont typeface="Calibri"/>
              <a:buAutoNum type="arabicPeriod"/>
            </a:pPr>
            <a:r>
              <a:rPr lang="en-US" i="1"/>
              <a:t>Dans le cadre de la gestion de cas, nous pouvons nous laisser submerger par des sentiments excessifs ou nous noyer dans notre travail.</a:t>
            </a:r>
            <a:endParaRPr/>
          </a:p>
          <a:p>
            <a:pPr marL="628650" lvl="1" indent="-171450" algn="l" rtl="0">
              <a:spcBef>
                <a:spcPts val="0"/>
              </a:spcBef>
              <a:spcAft>
                <a:spcPts val="0"/>
              </a:spcAft>
              <a:buClr>
                <a:schemeClr val="dk1"/>
              </a:buClr>
              <a:buSzPts val="1200"/>
              <a:buChar char="•"/>
            </a:pPr>
            <a:r>
              <a:rPr lang="en-US" i="1"/>
              <a:t>La réflexion peut nous aider à clarifier notre rôle - ce que nous pouvons et ne pouvons pas faire, à fixer des limites et à gérer notre charge de travail. </a:t>
            </a:r>
            <a:endParaRPr/>
          </a:p>
          <a:p>
            <a:pPr marL="228600" lvl="0" indent="-228600" algn="l" rtl="0">
              <a:spcBef>
                <a:spcPts val="0"/>
              </a:spcBef>
              <a:spcAft>
                <a:spcPts val="0"/>
              </a:spcAft>
              <a:buClr>
                <a:schemeClr val="dk1"/>
              </a:buClr>
              <a:buSzPts val="1200"/>
              <a:buFont typeface="Calibri"/>
              <a:buAutoNum type="arabicPeriod"/>
            </a:pPr>
            <a:r>
              <a:rPr lang="en-US" i="1"/>
              <a:t>La réflexion peut être une forme de prise de soin de soi. </a:t>
            </a:r>
            <a:endParaRPr/>
          </a:p>
          <a:p>
            <a:pPr marL="628650" lvl="1" indent="-171450" algn="l" rtl="0">
              <a:spcBef>
                <a:spcPts val="0"/>
              </a:spcBef>
              <a:spcAft>
                <a:spcPts val="0"/>
              </a:spcAft>
              <a:buClr>
                <a:schemeClr val="dk1"/>
              </a:buClr>
              <a:buSzPts val="1200"/>
              <a:buChar char="•"/>
            </a:pPr>
            <a:r>
              <a:rPr lang="en-US" i="1"/>
              <a:t>Elle peut nous aider à sortir des sentiments négatifs, tels que la colère ou la frustration face à des lacunes dans la prestation de services, les politiques, la bureaucratie ou d'autres défis.</a:t>
            </a:r>
            <a:endParaRPr/>
          </a:p>
          <a:p>
            <a:pPr marL="628650" lvl="1" indent="-171450" algn="l" rtl="0">
              <a:spcBef>
                <a:spcPts val="0"/>
              </a:spcBef>
              <a:spcAft>
                <a:spcPts val="0"/>
              </a:spcAft>
              <a:buClr>
                <a:schemeClr val="dk1"/>
              </a:buClr>
              <a:buSzPts val="1200"/>
              <a:buChar char="•"/>
            </a:pPr>
            <a:r>
              <a:rPr lang="en-US" i="1"/>
              <a:t>Elle peut nous aider à faire face au stress, aux situations difficiles dont nous sommes témoins et aux histoires désastreuses que nous écoutons. </a:t>
            </a:r>
            <a:endParaRPr/>
          </a:p>
          <a:p>
            <a:pPr marL="628650" lvl="1" indent="-171450" algn="l" rtl="0">
              <a:spcBef>
                <a:spcPts val="0"/>
              </a:spcBef>
              <a:spcAft>
                <a:spcPts val="0"/>
              </a:spcAft>
              <a:buClr>
                <a:schemeClr val="dk1"/>
              </a:buClr>
              <a:buSzPts val="1200"/>
              <a:buChar char="•"/>
            </a:pPr>
            <a:r>
              <a:rPr lang="en-US" i="1"/>
              <a:t>La réflexion peut nous aider à nous décharger de certains de ces sentiments.</a:t>
            </a:r>
            <a:endParaRPr/>
          </a:p>
        </p:txBody>
      </p:sp>
      <p:sp>
        <p:nvSpPr>
          <p:cNvPr id="357" name="Google Shape;357;p15: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15: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16: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95250" algn="l" rtl="0">
              <a:spcBef>
                <a:spcPts val="0"/>
              </a:spcBef>
              <a:spcAft>
                <a:spcPts val="0"/>
              </a:spcAft>
              <a:buClr>
                <a:schemeClr val="dk1"/>
              </a:buClr>
              <a:buSzPts val="1200"/>
              <a:buNone/>
            </a:pPr>
            <a:endParaRPr/>
          </a:p>
        </p:txBody>
      </p:sp>
      <p:sp>
        <p:nvSpPr>
          <p:cNvPr id="380" name="Google Shape;380;p16: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p16: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17: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Durée de la session : 2h</a:t>
            </a:r>
            <a:endParaRPr/>
          </a:p>
          <a:p>
            <a:pPr marL="0" lvl="0" indent="0" algn="l" rtl="0">
              <a:spcBef>
                <a:spcPts val="0"/>
              </a:spcBef>
              <a:spcAft>
                <a:spcPts val="0"/>
              </a:spcAft>
              <a:buClr>
                <a:schemeClr val="dk1"/>
              </a:buClr>
              <a:buSzPts val="1200"/>
              <a:buNone/>
            </a:pPr>
            <a:r>
              <a:rPr lang="en-US"/>
              <a:t>_____________________________________________________________________________</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S'ADAPTER AU CONTEXTE</a:t>
            </a:r>
            <a:endParaRPr/>
          </a:p>
          <a:p>
            <a:pPr marL="171450" lvl="0" indent="-171450" algn="l" rtl="0">
              <a:spcBef>
                <a:spcPts val="0"/>
              </a:spcBef>
              <a:spcAft>
                <a:spcPts val="0"/>
              </a:spcAft>
              <a:buClr>
                <a:schemeClr val="dk1"/>
              </a:buClr>
              <a:buSzPts val="1200"/>
              <a:buChar char="•"/>
            </a:pPr>
            <a:r>
              <a:rPr lang="en-US"/>
              <a:t>Adaptez cette session en fonction de la description de poste/des rôles et des responsabilités des gestionnaires de cas.  </a:t>
            </a:r>
            <a:endParaRPr/>
          </a:p>
          <a:p>
            <a:pPr marL="171450" lvl="0" indent="-171450" algn="l" rtl="0">
              <a:spcBef>
                <a:spcPts val="0"/>
              </a:spcBef>
              <a:spcAft>
                <a:spcPts val="0"/>
              </a:spcAft>
              <a:buClr>
                <a:schemeClr val="dk1"/>
              </a:buClr>
              <a:buSzPts val="1200"/>
              <a:buChar char="•"/>
            </a:pPr>
            <a:r>
              <a:rPr lang="en-US"/>
              <a:t>Si vous formez un groupe mixte, utilisez une description de poste typique pour ce contexte.</a:t>
            </a:r>
            <a:endParaRPr/>
          </a:p>
          <a:p>
            <a:pPr marL="171450" lvl="0" indent="-95250" algn="l" rtl="0">
              <a:spcBef>
                <a:spcPts val="0"/>
              </a:spcBef>
              <a:spcAft>
                <a:spcPts val="0"/>
              </a:spcAft>
              <a:buClr>
                <a:schemeClr val="dk1"/>
              </a:buClr>
              <a:buSzPts val="1200"/>
              <a:buNone/>
            </a:pPr>
            <a:endParaRPr/>
          </a:p>
        </p:txBody>
      </p:sp>
      <p:sp>
        <p:nvSpPr>
          <p:cNvPr id="392" name="Google Shape;392;p17: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p17: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18: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lvl="0" indent="-171450" algn="l" rtl="0">
              <a:spcBef>
                <a:spcPts val="0"/>
              </a:spcBef>
              <a:spcAft>
                <a:spcPts val="0"/>
              </a:spcAft>
              <a:buClr>
                <a:schemeClr val="dk1"/>
              </a:buClr>
              <a:buSzPts val="1200"/>
              <a:buChar char="•"/>
            </a:pPr>
            <a:r>
              <a:rPr lang="en-US"/>
              <a:t>Adaptez cette session en fonction de la description de poste/des rôles et des responsabilités des gestionnaires de cas. </a:t>
            </a:r>
            <a:endParaRPr/>
          </a:p>
          <a:p>
            <a:pPr marL="171450" lvl="0" indent="-171450" algn="l" rtl="0">
              <a:spcBef>
                <a:spcPts val="0"/>
              </a:spcBef>
              <a:spcAft>
                <a:spcPts val="0"/>
              </a:spcAft>
              <a:buClr>
                <a:schemeClr val="dk1"/>
              </a:buClr>
              <a:buSzPts val="1200"/>
              <a:buChar char="•"/>
            </a:pPr>
            <a:r>
              <a:rPr lang="en-US"/>
              <a:t>Si vous formez un groupe mixte, utilisez une description de poste typique pour ce contexte.</a:t>
            </a:r>
            <a:endParaRPr/>
          </a:p>
          <a:p>
            <a:pPr marL="0" lvl="0" indent="0" algn="l" rtl="0">
              <a:spcBef>
                <a:spcPts val="0"/>
              </a:spcBef>
              <a:spcAft>
                <a:spcPts val="0"/>
              </a:spcAft>
              <a:buClr>
                <a:schemeClr val="dk1"/>
              </a:buClr>
              <a:buSzPts val="1200"/>
              <a:buNone/>
            </a:pPr>
            <a:r>
              <a:rPr lang="en-US"/>
              <a:t>_____________________________________________________________________________</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INTRODUCTION</a:t>
            </a:r>
            <a:endParaRPr/>
          </a:p>
          <a:p>
            <a:pPr marL="171450" lvl="0" indent="-171450" algn="l" rtl="0">
              <a:spcBef>
                <a:spcPts val="0"/>
              </a:spcBef>
              <a:spcAft>
                <a:spcPts val="0"/>
              </a:spcAft>
              <a:buClr>
                <a:schemeClr val="dk1"/>
              </a:buClr>
              <a:buSzPts val="1200"/>
              <a:buChar char="•"/>
            </a:pPr>
            <a:r>
              <a:rPr lang="en-US" i="1"/>
              <a:t>Avant d'examiner les compétences essentielles d'un gestionnaire de cas, discutons des fonctions et responsabilités principales du gestionnaire de cas telles que nous les avons apprises au niveau 1. </a:t>
            </a:r>
            <a:endParaRPr/>
          </a:p>
          <a:p>
            <a:pPr marL="171450" lvl="0" indent="-171450" algn="l" rtl="0">
              <a:spcBef>
                <a:spcPts val="0"/>
              </a:spcBef>
              <a:spcAft>
                <a:spcPts val="0"/>
              </a:spcAft>
              <a:buClr>
                <a:schemeClr val="dk1"/>
              </a:buClr>
              <a:buSzPts val="1200"/>
              <a:buChar char="•"/>
            </a:pPr>
            <a:r>
              <a:rPr lang="en-US"/>
              <a:t>Répartir les participants en groupes de 3-4 personnes</a:t>
            </a:r>
            <a:endParaRPr/>
          </a:p>
          <a:p>
            <a:pPr marL="171450" lvl="0" indent="-171450" algn="l" rtl="0">
              <a:spcBef>
                <a:spcPts val="0"/>
              </a:spcBef>
              <a:spcAft>
                <a:spcPts val="0"/>
              </a:spcAft>
              <a:buClr>
                <a:schemeClr val="dk1"/>
              </a:buClr>
              <a:buSzPts val="1200"/>
              <a:buChar char="•"/>
            </a:pPr>
            <a:r>
              <a:rPr lang="en-US" i="1"/>
              <a:t>Dans vos groupes :</a:t>
            </a:r>
            <a:endParaRPr/>
          </a:p>
          <a:p>
            <a:pPr marL="628650" lvl="1" indent="-171450" algn="l" rtl="0">
              <a:spcBef>
                <a:spcPts val="0"/>
              </a:spcBef>
              <a:spcAft>
                <a:spcPts val="0"/>
              </a:spcAft>
              <a:buClr>
                <a:schemeClr val="dk1"/>
              </a:buClr>
              <a:buSzPts val="1200"/>
              <a:buChar char="•"/>
            </a:pPr>
            <a:r>
              <a:rPr lang="en-US" i="1"/>
              <a:t>Discutez de la question sur la diapositive</a:t>
            </a:r>
            <a:endParaRPr/>
          </a:p>
          <a:p>
            <a:pPr marL="628650" lvl="1" indent="-171450" algn="l" rtl="0">
              <a:spcBef>
                <a:spcPts val="0"/>
              </a:spcBef>
              <a:spcAft>
                <a:spcPts val="0"/>
              </a:spcAft>
              <a:buClr>
                <a:schemeClr val="dk1"/>
              </a:buClr>
              <a:buSzPts val="1200"/>
              <a:buChar char="•"/>
            </a:pPr>
            <a:r>
              <a:rPr lang="en-US" i="1"/>
              <a:t>Énumérez les fonctions essentielles d'un gestionnaire de cas et les responsabilités liées à chacune d'entre elles</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TRAVAIL DE GROUPE (10 minutes)</a:t>
            </a:r>
            <a:endParaRPr/>
          </a:p>
          <a:p>
            <a:pPr marL="171450" lvl="0" indent="-171450" algn="l" rtl="0">
              <a:spcBef>
                <a:spcPts val="0"/>
              </a:spcBef>
              <a:spcAft>
                <a:spcPts val="0"/>
              </a:spcAft>
              <a:buClr>
                <a:schemeClr val="dk1"/>
              </a:buClr>
              <a:buSzPts val="1200"/>
              <a:buChar char="•"/>
            </a:pPr>
            <a:r>
              <a:rPr lang="en-US"/>
              <a:t>Laisser 10 minutes aux participants pour compléter le questionnaire</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DISCUSSION PLÉNIÈRE (10 minutes)</a:t>
            </a:r>
            <a:endParaRPr/>
          </a:p>
          <a:p>
            <a:pPr marL="171450" lvl="0" indent="-171450" algn="l" rtl="0">
              <a:spcBef>
                <a:spcPts val="0"/>
              </a:spcBef>
              <a:spcAft>
                <a:spcPts val="0"/>
              </a:spcAft>
              <a:buClr>
                <a:schemeClr val="dk1"/>
              </a:buClr>
              <a:buSzPts val="1200"/>
              <a:buChar char="•"/>
            </a:pPr>
            <a:r>
              <a:rPr lang="en-US"/>
              <a:t>Pour chaque fonction principale, demandez à un groupe de partager la fonction principale et les responsabilités qui en découlent. </a:t>
            </a:r>
            <a:endParaRPr/>
          </a:p>
          <a:p>
            <a:pPr marL="171450" lvl="0" indent="-171450" algn="l" rtl="0">
              <a:spcBef>
                <a:spcPts val="0"/>
              </a:spcBef>
              <a:spcAft>
                <a:spcPts val="0"/>
              </a:spcAft>
              <a:buClr>
                <a:schemeClr val="dk1"/>
              </a:buClr>
              <a:buSzPts val="1200"/>
              <a:buChar char="•"/>
            </a:pPr>
            <a:r>
              <a:rPr lang="en-US"/>
              <a:t>Notez les réponses sur un tableau de conférence.</a:t>
            </a:r>
            <a:endParaRPr/>
          </a:p>
        </p:txBody>
      </p:sp>
      <p:sp>
        <p:nvSpPr>
          <p:cNvPr id="398" name="Google Shape;398;p18: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p18: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19: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lvl="0" indent="-171450" algn="l" rtl="0">
              <a:spcBef>
                <a:spcPts val="0"/>
              </a:spcBef>
              <a:spcAft>
                <a:spcPts val="0"/>
              </a:spcAft>
              <a:buClr>
                <a:schemeClr val="dk1"/>
              </a:buClr>
              <a:buSzPts val="1200"/>
              <a:buChar char="•"/>
            </a:pPr>
            <a:r>
              <a:rPr lang="en-US"/>
              <a:t>Lorsque vous expliquez la fonction d'assistance, veillez à ce qu'elle corresponde à ce que prévoient les procédures d'exploitation locales :</a:t>
            </a:r>
            <a:endParaRPr/>
          </a:p>
          <a:p>
            <a:pPr marL="628650" lvl="1" indent="-171450" algn="l" rtl="0">
              <a:spcBef>
                <a:spcPts val="0"/>
              </a:spcBef>
              <a:spcAft>
                <a:spcPts val="0"/>
              </a:spcAft>
              <a:buClr>
                <a:schemeClr val="dk1"/>
              </a:buClr>
              <a:buSzPts val="1200"/>
              <a:buChar char="•"/>
            </a:pPr>
            <a:r>
              <a:rPr lang="en-US"/>
              <a:t>Les rôles et responsabilités des gestionnaires de cas</a:t>
            </a:r>
            <a:endParaRPr/>
          </a:p>
          <a:p>
            <a:pPr marL="628650" lvl="1" indent="-171450" algn="l" rtl="0">
              <a:spcBef>
                <a:spcPts val="0"/>
              </a:spcBef>
              <a:spcAft>
                <a:spcPts val="0"/>
              </a:spcAft>
              <a:buClr>
                <a:schemeClr val="dk1"/>
              </a:buClr>
              <a:buSzPts val="1200"/>
              <a:buChar char="•"/>
            </a:pPr>
            <a:r>
              <a:rPr lang="en-US"/>
              <a:t>Les services spécifiques que les gestionnaires de cas doivent (ou ne doivent pas) fournir dans le contexte</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Présentez la diapositive</a:t>
            </a:r>
            <a:endParaRPr/>
          </a:p>
          <a:p>
            <a:pPr marL="171450" lvl="0" indent="-171450" algn="l" rtl="0">
              <a:spcBef>
                <a:spcPts val="0"/>
              </a:spcBef>
              <a:spcAft>
                <a:spcPts val="0"/>
              </a:spcAft>
              <a:buClr>
                <a:schemeClr val="dk1"/>
              </a:buClr>
              <a:buSzPts val="1200"/>
              <a:buChar char="•"/>
            </a:pPr>
            <a:r>
              <a:rPr lang="en-US"/>
              <a:t>Ajoutez tout ce qui manque au tableau et modifiez tout ce qui doit être corrigé.</a:t>
            </a:r>
            <a:endParaRPr/>
          </a:p>
          <a:p>
            <a:pPr marL="171450" lvl="0" indent="-95250" algn="l" rtl="0">
              <a:spcBef>
                <a:spcPts val="0"/>
              </a:spcBef>
              <a:spcAft>
                <a:spcPts val="0"/>
              </a:spcAft>
              <a:buClr>
                <a:schemeClr val="dk1"/>
              </a:buClr>
              <a:buSzPts val="1200"/>
              <a:buNone/>
            </a:pPr>
            <a:endParaRPr/>
          </a:p>
        </p:txBody>
      </p:sp>
      <p:sp>
        <p:nvSpPr>
          <p:cNvPr id="409" name="Google Shape;409;p19: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19: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2: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SESSION 1 DURÉE : 1h30</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Au cours de cette séance d'ouverture, nous allons</a:t>
            </a:r>
            <a:endParaRPr/>
          </a:p>
          <a:p>
            <a:pPr marL="628650" lvl="1" indent="-171450" algn="l" rtl="0">
              <a:spcBef>
                <a:spcPts val="0"/>
              </a:spcBef>
              <a:spcAft>
                <a:spcPts val="0"/>
              </a:spcAft>
              <a:buClr>
                <a:schemeClr val="dk1"/>
              </a:buClr>
              <a:buSzPts val="1200"/>
              <a:buChar char="•"/>
            </a:pPr>
            <a:r>
              <a:rPr lang="en-US" i="1"/>
              <a:t>Expliquer le programme de la journée</a:t>
            </a:r>
            <a:endParaRPr/>
          </a:p>
          <a:p>
            <a:pPr marL="628650" lvl="1" indent="-171450" algn="l" rtl="0">
              <a:spcBef>
                <a:spcPts val="0"/>
              </a:spcBef>
              <a:spcAft>
                <a:spcPts val="0"/>
              </a:spcAft>
              <a:buClr>
                <a:schemeClr val="dk1"/>
              </a:buClr>
              <a:buSzPts val="1200"/>
              <a:buChar char="•"/>
            </a:pPr>
            <a:r>
              <a:rPr lang="en-US" i="1"/>
              <a:t>Apprendre à se connaître </a:t>
            </a:r>
            <a:endParaRPr/>
          </a:p>
          <a:p>
            <a:pPr marL="628650" lvl="1" indent="-171450" algn="l" rtl="0">
              <a:spcBef>
                <a:spcPts val="0"/>
              </a:spcBef>
              <a:spcAft>
                <a:spcPts val="0"/>
              </a:spcAft>
              <a:buClr>
                <a:schemeClr val="dk1"/>
              </a:buClr>
              <a:buSzPts val="1200"/>
              <a:buChar char="•"/>
            </a:pPr>
            <a:r>
              <a:rPr lang="en-US" i="1"/>
              <a:t>Développer un contrat d'apprentissage</a:t>
            </a:r>
            <a:endParaRPr/>
          </a:p>
          <a:p>
            <a:pPr marL="628650" lvl="1" indent="-171450" algn="l" rtl="0">
              <a:spcBef>
                <a:spcPts val="0"/>
              </a:spcBef>
              <a:spcAft>
                <a:spcPts val="0"/>
              </a:spcAft>
              <a:buClr>
                <a:schemeClr val="dk1"/>
              </a:buClr>
              <a:buSzPts val="1200"/>
              <a:buChar char="•"/>
            </a:pPr>
            <a:r>
              <a:rPr lang="en-US" i="1"/>
              <a:t>Revoir la structure de ce programme de formation </a:t>
            </a:r>
            <a:endParaRPr/>
          </a:p>
          <a:p>
            <a:pPr marL="628650" lvl="1" indent="-171450" algn="l" rtl="0">
              <a:spcBef>
                <a:spcPts val="0"/>
              </a:spcBef>
              <a:spcAft>
                <a:spcPts val="0"/>
              </a:spcAft>
              <a:buClr>
                <a:schemeClr val="dk1"/>
              </a:buClr>
              <a:buSzPts val="1200"/>
              <a:buChar char="•"/>
            </a:pPr>
            <a:r>
              <a:rPr lang="en-US" i="1"/>
              <a:t>Faire un exercice de réflexion</a:t>
            </a:r>
            <a:endParaRPr/>
          </a:p>
        </p:txBody>
      </p:sp>
      <p:sp>
        <p:nvSpPr>
          <p:cNvPr id="102" name="Google Shape;102;p2: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2: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20: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lvl="0" indent="-171450" algn="l" rtl="0">
              <a:spcBef>
                <a:spcPts val="0"/>
              </a:spcBef>
              <a:spcAft>
                <a:spcPts val="0"/>
              </a:spcAft>
              <a:buClr>
                <a:schemeClr val="dk1"/>
              </a:buClr>
              <a:buSzPts val="1200"/>
              <a:buChar char="•"/>
            </a:pPr>
            <a:r>
              <a:rPr lang="en-US"/>
              <a:t>Lorsque vous expliquez la fonction d'assistance, veillez à ce qu'elle corresponde à ce que prévoient les procédures d'exploitation locales :</a:t>
            </a:r>
            <a:endParaRPr/>
          </a:p>
          <a:p>
            <a:pPr marL="628650" lvl="1" indent="-171450" algn="l" rtl="0">
              <a:spcBef>
                <a:spcPts val="0"/>
              </a:spcBef>
              <a:spcAft>
                <a:spcPts val="0"/>
              </a:spcAft>
              <a:buClr>
                <a:schemeClr val="dk1"/>
              </a:buClr>
              <a:buSzPts val="1200"/>
              <a:buChar char="•"/>
            </a:pPr>
            <a:r>
              <a:rPr lang="en-US"/>
              <a:t>Les rôles et responsabilités des gestionnaires de cas</a:t>
            </a:r>
            <a:endParaRPr/>
          </a:p>
          <a:p>
            <a:pPr marL="628650" lvl="1" indent="-171450" algn="l" rtl="0">
              <a:spcBef>
                <a:spcPts val="0"/>
              </a:spcBef>
              <a:spcAft>
                <a:spcPts val="0"/>
              </a:spcAft>
              <a:buClr>
                <a:schemeClr val="dk1"/>
              </a:buClr>
              <a:buSzPts val="1200"/>
              <a:buChar char="•"/>
            </a:pPr>
            <a:r>
              <a:rPr lang="en-US"/>
              <a:t>Les services spécifiques que les gestionnaires de cas doivent (ou ne doivent pas) fournir dans le contexte</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Présentez la diapositive</a:t>
            </a:r>
            <a:endParaRPr/>
          </a:p>
          <a:p>
            <a:pPr marL="171450" lvl="0" indent="-171450" algn="l" rtl="0">
              <a:spcBef>
                <a:spcPts val="0"/>
              </a:spcBef>
              <a:spcAft>
                <a:spcPts val="0"/>
              </a:spcAft>
              <a:buClr>
                <a:schemeClr val="dk1"/>
              </a:buClr>
              <a:buSzPts val="1200"/>
              <a:buChar char="•"/>
            </a:pPr>
            <a:r>
              <a:rPr lang="en-US"/>
              <a:t>Ajoutez tout ce qui manque au tableau et modifiez tout ce qui doit être corrigé.</a:t>
            </a: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p:txBody>
      </p:sp>
      <p:sp>
        <p:nvSpPr>
          <p:cNvPr id="426" name="Google Shape;426;p20: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7" name="Google Shape;427;p20: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21: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lvl="0" indent="-171450" algn="l" rtl="0">
              <a:spcBef>
                <a:spcPts val="0"/>
              </a:spcBef>
              <a:spcAft>
                <a:spcPts val="0"/>
              </a:spcAft>
              <a:buClr>
                <a:schemeClr val="dk1"/>
              </a:buClr>
              <a:buSzPts val="1200"/>
              <a:buChar char="•"/>
            </a:pPr>
            <a:r>
              <a:rPr lang="en-US"/>
              <a:t>Lorsque vous expliquez la fonction d'assistance, veillez à ce qu'elle corresponde à ce que prévoient les procédures d'exploitation locales :</a:t>
            </a:r>
            <a:endParaRPr/>
          </a:p>
          <a:p>
            <a:pPr marL="628650" lvl="1" indent="-171450" algn="l" rtl="0">
              <a:spcBef>
                <a:spcPts val="0"/>
              </a:spcBef>
              <a:spcAft>
                <a:spcPts val="0"/>
              </a:spcAft>
              <a:buClr>
                <a:schemeClr val="dk1"/>
              </a:buClr>
              <a:buSzPts val="1200"/>
              <a:buChar char="•"/>
            </a:pPr>
            <a:r>
              <a:rPr lang="en-US"/>
              <a:t>Les rôles et responsabilités des gestionnaires de cas</a:t>
            </a:r>
            <a:endParaRPr/>
          </a:p>
          <a:p>
            <a:pPr marL="628650" lvl="1" indent="-171450" algn="l" rtl="0">
              <a:spcBef>
                <a:spcPts val="0"/>
              </a:spcBef>
              <a:spcAft>
                <a:spcPts val="0"/>
              </a:spcAft>
              <a:buClr>
                <a:schemeClr val="dk1"/>
              </a:buClr>
              <a:buSzPts val="1200"/>
              <a:buChar char="•"/>
            </a:pPr>
            <a:r>
              <a:rPr lang="en-US"/>
              <a:t>Les services spécifiques que les gestionnaires de cas doivent (ou ne doivent pas) fournir dans le contexte</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Présentez la diapositive</a:t>
            </a:r>
            <a:endParaRPr/>
          </a:p>
          <a:p>
            <a:pPr marL="171450" lvl="0" indent="-171450" algn="l" rtl="0">
              <a:spcBef>
                <a:spcPts val="0"/>
              </a:spcBef>
              <a:spcAft>
                <a:spcPts val="0"/>
              </a:spcAft>
              <a:buClr>
                <a:schemeClr val="dk1"/>
              </a:buClr>
              <a:buSzPts val="1200"/>
              <a:buChar char="•"/>
            </a:pPr>
            <a:r>
              <a:rPr lang="en-US"/>
              <a:t>Ajoutez tout ce qui manque au tableau et modifiez tout ce qui doit être corrigé.</a:t>
            </a: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p:txBody>
      </p:sp>
      <p:sp>
        <p:nvSpPr>
          <p:cNvPr id="441" name="Google Shape;441;p21: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2" name="Google Shape;442;p2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22: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INTRODUCTION</a:t>
            </a:r>
            <a:endParaRPr/>
          </a:p>
          <a:p>
            <a:pPr marL="171450" lvl="0" indent="-171450" algn="l" rtl="0">
              <a:spcBef>
                <a:spcPts val="0"/>
              </a:spcBef>
              <a:spcAft>
                <a:spcPts val="0"/>
              </a:spcAft>
              <a:buClr>
                <a:schemeClr val="dk1"/>
              </a:buClr>
              <a:buSzPts val="1200"/>
              <a:buChar char="•"/>
            </a:pPr>
            <a:r>
              <a:rPr lang="en-US" i="1"/>
              <a:t>Pour être en mesure de mettre en pratique ces fonctions et responsabilités essentielles, un gestionnaire de cas doit posséder certaines connaissances, attitudes, valeurs et compétences</a:t>
            </a:r>
            <a:endParaRPr/>
          </a:p>
          <a:p>
            <a:pPr marL="171450" lvl="0" indent="-171450" algn="l" rtl="0">
              <a:spcBef>
                <a:spcPts val="0"/>
              </a:spcBef>
              <a:spcAft>
                <a:spcPts val="0"/>
              </a:spcAft>
              <a:buClr>
                <a:schemeClr val="dk1"/>
              </a:buClr>
              <a:buSzPts val="1200"/>
              <a:buChar char="•"/>
            </a:pPr>
            <a:r>
              <a:rPr lang="en-US"/>
              <a:t>Guidez les participants vers la </a:t>
            </a:r>
            <a:r>
              <a:rPr lang="en-US" b="1"/>
              <a:t>page 7 du cahier d’exercices: Connaissances, attitudes, valeurs et compétences du gestionnaire de cas</a:t>
            </a:r>
            <a:endParaRPr b="1"/>
          </a:p>
          <a:p>
            <a:pPr marL="171450" lvl="0" indent="-171450" algn="l" rtl="0">
              <a:spcBef>
                <a:spcPts val="0"/>
              </a:spcBef>
              <a:spcAft>
                <a:spcPts val="0"/>
              </a:spcAft>
              <a:buClr>
                <a:schemeClr val="dk1"/>
              </a:buClr>
              <a:buSzPts val="1200"/>
              <a:buChar char="•"/>
            </a:pPr>
            <a:r>
              <a:rPr lang="en-US"/>
              <a:t>Répartissez les participants en paires</a:t>
            </a:r>
            <a:endParaRPr/>
          </a:p>
          <a:p>
            <a:pPr marL="171450" lvl="0" indent="-171450" algn="l" rtl="0">
              <a:spcBef>
                <a:spcPts val="0"/>
              </a:spcBef>
              <a:spcAft>
                <a:spcPts val="0"/>
              </a:spcAft>
              <a:buClr>
                <a:schemeClr val="dk1"/>
              </a:buClr>
              <a:buSzPts val="1200"/>
              <a:buChar char="•"/>
            </a:pPr>
            <a:r>
              <a:rPr lang="en-US" i="1"/>
              <a:t>Avec votre partenaire :</a:t>
            </a:r>
            <a:endParaRPr/>
          </a:p>
          <a:p>
            <a:pPr marL="628650" lvl="1" indent="-171450" algn="l" rtl="0">
              <a:spcBef>
                <a:spcPts val="0"/>
              </a:spcBef>
              <a:spcAft>
                <a:spcPts val="0"/>
              </a:spcAft>
              <a:buClr>
                <a:schemeClr val="dk1"/>
              </a:buClr>
              <a:buSzPts val="1200"/>
              <a:buChar char="•"/>
            </a:pPr>
            <a:r>
              <a:rPr lang="en-US" i="1"/>
              <a:t>Discutez de la question : Quelles sont les connaissances, les attitudes, les valeurs et les compétences dont un gestionnaire de cas a besoin pour assumer ses responsabilités et fournir un soutien de qualité en matière de gestion de cas ?</a:t>
            </a:r>
            <a:endParaRPr i="1"/>
          </a:p>
          <a:p>
            <a:pPr marL="628650" lvl="1" indent="-171450" algn="l" rtl="0">
              <a:spcBef>
                <a:spcPts val="0"/>
              </a:spcBef>
              <a:spcAft>
                <a:spcPts val="0"/>
              </a:spcAft>
              <a:buClr>
                <a:schemeClr val="dk1"/>
              </a:buClr>
              <a:buSzPts val="1200"/>
              <a:buChar char="•"/>
            </a:pPr>
            <a:r>
              <a:rPr lang="en-US" i="1"/>
              <a:t>Inscrivez-les dans votre cahier d’exercices</a:t>
            </a:r>
            <a:endParaRPr i="1"/>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TRAVAIL EN PARTENARIAT (15 minutes)</a:t>
            </a:r>
            <a:endParaRPr/>
          </a:p>
          <a:p>
            <a:pPr marL="171450" lvl="0" indent="-171450" algn="l" rtl="0">
              <a:spcBef>
                <a:spcPts val="0"/>
              </a:spcBef>
              <a:spcAft>
                <a:spcPts val="0"/>
              </a:spcAft>
              <a:buClr>
                <a:schemeClr val="dk1"/>
              </a:buClr>
              <a:buSzPts val="1200"/>
              <a:buChar char="•"/>
            </a:pPr>
            <a:r>
              <a:rPr lang="en-US"/>
              <a:t>Laisser 15 minutes aux participants pour compléter le questionnaire</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DISCUSSION PLÉNIÈRE (15 minutes)</a:t>
            </a:r>
            <a:endParaRPr/>
          </a:p>
          <a:p>
            <a:pPr marL="171450" lvl="0" indent="-171450" algn="l" rtl="0">
              <a:spcBef>
                <a:spcPts val="0"/>
              </a:spcBef>
              <a:spcAft>
                <a:spcPts val="0"/>
              </a:spcAft>
              <a:buClr>
                <a:schemeClr val="dk1"/>
              </a:buClr>
              <a:buSzPts val="1200"/>
              <a:buChar char="•"/>
            </a:pPr>
            <a:r>
              <a:rPr lang="en-US"/>
              <a:t>Donnez du temps aux participants pour présenter leurs réponses et laissez-les se compléter mutuellement.</a:t>
            </a:r>
            <a:endParaRPr/>
          </a:p>
          <a:p>
            <a:pPr marL="171450" lvl="0" indent="-171450" algn="l" rtl="0">
              <a:spcBef>
                <a:spcPts val="0"/>
              </a:spcBef>
              <a:spcAft>
                <a:spcPts val="0"/>
              </a:spcAft>
              <a:buClr>
                <a:schemeClr val="dk1"/>
              </a:buClr>
              <a:buSzPts val="1200"/>
              <a:buChar char="•"/>
            </a:pPr>
            <a:r>
              <a:rPr lang="en-US"/>
              <a:t>Inscrivez les réponses sur un tableau à feuilles mobiles </a:t>
            </a:r>
            <a:endParaRPr/>
          </a:p>
          <a:p>
            <a:pPr marL="171450" lvl="0" indent="-171450" algn="l" rtl="0">
              <a:spcBef>
                <a:spcPts val="0"/>
              </a:spcBef>
              <a:spcAft>
                <a:spcPts val="0"/>
              </a:spcAft>
              <a:buClr>
                <a:schemeClr val="dk1"/>
              </a:buClr>
              <a:buSzPts val="1200"/>
              <a:buChar char="•"/>
            </a:pPr>
            <a:r>
              <a:rPr lang="en-US"/>
              <a:t>Les connaissances, attitudes, valeurs et compétences énumérées seront examinées plus loin dans cette formation.</a:t>
            </a:r>
            <a:endParaRPr/>
          </a:p>
          <a:p>
            <a:pPr marL="171450" lvl="0" indent="-95250" algn="l" rtl="0">
              <a:spcBef>
                <a:spcPts val="0"/>
              </a:spcBef>
              <a:spcAft>
                <a:spcPts val="0"/>
              </a:spcAft>
              <a:buClr>
                <a:schemeClr val="dk1"/>
              </a:buClr>
              <a:buSzPts val="1200"/>
              <a:buNone/>
            </a:pPr>
            <a:endParaRPr/>
          </a:p>
        </p:txBody>
      </p:sp>
      <p:sp>
        <p:nvSpPr>
          <p:cNvPr id="455" name="Google Shape;455;p22: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6" name="Google Shape;456;p22: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23: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Dans cette formation :</a:t>
            </a:r>
            <a:endParaRPr/>
          </a:p>
          <a:p>
            <a:pPr marL="628650" lvl="1" indent="-171450" algn="l" rtl="0">
              <a:spcBef>
                <a:spcPts val="0"/>
              </a:spcBef>
              <a:spcAft>
                <a:spcPts val="0"/>
              </a:spcAft>
              <a:buClr>
                <a:schemeClr val="dk1"/>
              </a:buClr>
              <a:buSzPts val="1200"/>
              <a:buChar char="•"/>
            </a:pPr>
            <a:r>
              <a:rPr lang="en-US" i="1"/>
              <a:t>Les </a:t>
            </a:r>
            <a:r>
              <a:rPr lang="en-US" b="1" i="1"/>
              <a:t>"compétences" </a:t>
            </a:r>
            <a:r>
              <a:rPr lang="en-US" i="1"/>
              <a:t>désignent les connaissances, les attitudes, les valeurs et les aptitudes.</a:t>
            </a:r>
            <a:endParaRPr/>
          </a:p>
          <a:p>
            <a:pPr marL="628650" lvl="1" indent="-171450" algn="l" rtl="0">
              <a:spcBef>
                <a:spcPts val="0"/>
              </a:spcBef>
              <a:spcAft>
                <a:spcPts val="0"/>
              </a:spcAft>
              <a:buClr>
                <a:schemeClr val="dk1"/>
              </a:buClr>
              <a:buSzPts val="1200"/>
              <a:buChar char="•"/>
            </a:pPr>
            <a:r>
              <a:rPr lang="en-US" b="1" i="1"/>
              <a:t>Le terme "compétences" </a:t>
            </a:r>
            <a:r>
              <a:rPr lang="en-US" i="1"/>
              <a:t>fait référence à ce que les gestionnaires de cas doivent savoir, comprendre et appliquer pour accomplir efficacement leur travail.</a:t>
            </a:r>
            <a:endParaRPr i="1"/>
          </a:p>
        </p:txBody>
      </p:sp>
      <p:sp>
        <p:nvSpPr>
          <p:cNvPr id="479" name="Google Shape;479;p23: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0" name="Google Shape;480;p23: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24: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Nous avons regroupé les connaissances, les attitudes, les valeurs et les aptitudes en trois catégories de compétences. </a:t>
            </a:r>
            <a:endParaRPr/>
          </a:p>
          <a:p>
            <a:pPr marL="171450" lvl="0" indent="-171450" algn="l" rtl="0">
              <a:spcBef>
                <a:spcPts val="0"/>
              </a:spcBef>
              <a:spcAft>
                <a:spcPts val="0"/>
              </a:spcAft>
              <a:buClr>
                <a:schemeClr val="dk1"/>
              </a:buClr>
              <a:buSzPts val="1200"/>
              <a:buChar char="•"/>
            </a:pPr>
            <a:r>
              <a:rPr lang="en-US"/>
              <a:t>Présenter la diapositive</a:t>
            </a:r>
            <a:endParaRPr/>
          </a:p>
          <a:p>
            <a:pPr marL="628650" lvl="1" indent="-171450" algn="l" rtl="0">
              <a:spcBef>
                <a:spcPts val="0"/>
              </a:spcBef>
              <a:spcAft>
                <a:spcPts val="0"/>
              </a:spcAft>
              <a:buClr>
                <a:schemeClr val="dk1"/>
              </a:buClr>
              <a:buSzPts val="1200"/>
              <a:buChar char="•"/>
            </a:pPr>
            <a:r>
              <a:rPr lang="en-US"/>
              <a:t>Faites le lien avec les connaissances, les attitudes, les valeurs et les compétences énumérées par le participant au cours de l'exercice précédent. </a:t>
            </a:r>
            <a:endParaRPr/>
          </a:p>
          <a:p>
            <a:pPr marL="171450" lvl="0" indent="-171450" algn="l" rtl="0">
              <a:spcBef>
                <a:spcPts val="0"/>
              </a:spcBef>
              <a:spcAft>
                <a:spcPts val="0"/>
              </a:spcAft>
              <a:buClr>
                <a:schemeClr val="dk1"/>
              </a:buClr>
              <a:buSzPts val="1200"/>
              <a:buChar char="•"/>
            </a:pPr>
            <a:r>
              <a:rPr lang="en-US" i="1"/>
              <a:t>Une personne peut posséder intrinsèquement certaines compétences ou les développer intentionnellement. </a:t>
            </a:r>
            <a:endParaRPr/>
          </a:p>
          <a:p>
            <a:pPr marL="628650" lvl="1" indent="-171450" algn="l" rtl="0">
              <a:spcBef>
                <a:spcPts val="0"/>
              </a:spcBef>
              <a:spcAft>
                <a:spcPts val="0"/>
              </a:spcAft>
              <a:buClr>
                <a:schemeClr val="dk1"/>
              </a:buClr>
              <a:buSzPts val="1200"/>
              <a:buChar char="•"/>
            </a:pPr>
            <a:r>
              <a:rPr lang="en-US" i="1"/>
              <a:t>Par exemple, certaines personnes établissent naturellement des relations avec leurs collègues. D'autres peuvent apprendre à nouer des relations par la pratique et la formation.</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REVUE PLÉNIÈRE (15 minutes)</a:t>
            </a:r>
            <a:endParaRPr/>
          </a:p>
          <a:p>
            <a:pPr marL="171450" lvl="0" indent="-171450" algn="l" rtl="0">
              <a:spcBef>
                <a:spcPts val="0"/>
              </a:spcBef>
              <a:spcAft>
                <a:spcPts val="0"/>
              </a:spcAft>
              <a:buClr>
                <a:schemeClr val="dk1"/>
              </a:buClr>
              <a:buSzPts val="1200"/>
              <a:buChar char="•"/>
            </a:pPr>
            <a:r>
              <a:rPr lang="en-US" i="0"/>
              <a:t>Guidez les participants vers les </a:t>
            </a:r>
            <a:r>
              <a:rPr lang="en-US" b="1" i="0"/>
              <a:t>pages 8 à 10 du cahier d’exercices: Cadre de compétences</a:t>
            </a:r>
            <a:endParaRPr/>
          </a:p>
          <a:p>
            <a:pPr marL="171450" lvl="0" indent="-171450" algn="l" rtl="0">
              <a:spcBef>
                <a:spcPts val="0"/>
              </a:spcBef>
              <a:spcAft>
                <a:spcPts val="0"/>
              </a:spcAft>
              <a:buClr>
                <a:schemeClr val="dk1"/>
              </a:buClr>
              <a:buSzPts val="1200"/>
              <a:buChar char="•"/>
            </a:pPr>
            <a:r>
              <a:rPr lang="en-US" i="1"/>
              <a:t>Un cadre de compétences a été développé pour évaluer les capacités actuelles d'un gestionnaire de cas et pour soutenir son développement professionnel. </a:t>
            </a:r>
            <a:endParaRPr/>
          </a:p>
          <a:p>
            <a:pPr marL="171450" lvl="0" indent="-171450" algn="l" rtl="0">
              <a:spcBef>
                <a:spcPts val="0"/>
              </a:spcBef>
              <a:spcAft>
                <a:spcPts val="0"/>
              </a:spcAft>
              <a:buClr>
                <a:schemeClr val="dk1"/>
              </a:buClr>
              <a:buSzPts val="1200"/>
              <a:buChar char="•"/>
            </a:pPr>
            <a:r>
              <a:rPr lang="en-US" i="1"/>
              <a:t>À chaque compétence correspondent des indicateurs qui détaillent les connaissances, les attitudes et les aptitudes requises pour démontrer cette compétence.  </a:t>
            </a:r>
            <a:endParaRPr/>
          </a:p>
          <a:p>
            <a:pPr marL="171450" lvl="0" indent="-171450" algn="l" rtl="0">
              <a:spcBef>
                <a:spcPts val="0"/>
              </a:spcBef>
              <a:spcAft>
                <a:spcPts val="0"/>
              </a:spcAft>
              <a:buClr>
                <a:schemeClr val="dk1"/>
              </a:buClr>
              <a:buSzPts val="1200"/>
              <a:buChar char="•"/>
            </a:pPr>
            <a:r>
              <a:rPr lang="en-US"/>
              <a:t>Examiner le cadre de compétences avec les participants</a:t>
            </a:r>
            <a:endParaRPr/>
          </a:p>
          <a:p>
            <a:pPr marL="171450" lvl="0" indent="-171450" algn="l" rtl="0">
              <a:spcBef>
                <a:spcPts val="0"/>
              </a:spcBef>
              <a:spcAft>
                <a:spcPts val="0"/>
              </a:spcAft>
              <a:buClr>
                <a:schemeClr val="dk1"/>
              </a:buClr>
              <a:buSzPts val="1200"/>
              <a:buChar char="•"/>
            </a:pPr>
            <a:r>
              <a:rPr lang="en-US"/>
              <a:t>Demandez à des volontaires de lire à haute voix</a:t>
            </a:r>
            <a:endParaRPr/>
          </a:p>
          <a:p>
            <a:pPr marL="171450" lvl="0" indent="-171450" algn="l" rtl="0">
              <a:spcBef>
                <a:spcPts val="0"/>
              </a:spcBef>
              <a:spcAft>
                <a:spcPts val="0"/>
              </a:spcAft>
              <a:buClr>
                <a:schemeClr val="dk1"/>
              </a:buClr>
              <a:buSzPts val="1200"/>
              <a:buChar char="•"/>
            </a:pPr>
            <a:r>
              <a:rPr lang="en-US" i="1"/>
              <a:t>Quelqu'un a-t-il des questions à poser ou des précisions à demander ?</a:t>
            </a:r>
            <a:endParaRPr i="1"/>
          </a:p>
          <a:p>
            <a:pPr marL="171450" lvl="0" indent="-95250" algn="l" rtl="0">
              <a:spcBef>
                <a:spcPts val="0"/>
              </a:spcBef>
              <a:spcAft>
                <a:spcPts val="0"/>
              </a:spcAft>
              <a:buClr>
                <a:schemeClr val="dk1"/>
              </a:buClr>
              <a:buSzPts val="1200"/>
              <a:buNone/>
            </a:pPr>
            <a:endParaRPr/>
          </a:p>
        </p:txBody>
      </p:sp>
      <p:sp>
        <p:nvSpPr>
          <p:cNvPr id="500" name="Google Shape;500;p24: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1" name="Google Shape;501;p24: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25: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lvl="0" indent="-171450" algn="l" rtl="0">
              <a:spcBef>
                <a:spcPts val="0"/>
              </a:spcBef>
              <a:spcAft>
                <a:spcPts val="0"/>
              </a:spcAft>
              <a:buClr>
                <a:schemeClr val="dk1"/>
              </a:buClr>
              <a:buSzPts val="1200"/>
              <a:buChar char="•"/>
            </a:pPr>
            <a:r>
              <a:rPr lang="en-US"/>
              <a:t>Option 1 : Les participants peuvent remplir l'évaluation dans leur cahier d'exercices.</a:t>
            </a:r>
            <a:endParaRPr/>
          </a:p>
          <a:p>
            <a:pPr marL="171450" lvl="0" indent="-171450" algn="l" rtl="0">
              <a:spcBef>
                <a:spcPts val="0"/>
              </a:spcBef>
              <a:spcAft>
                <a:spcPts val="0"/>
              </a:spcAft>
              <a:buClr>
                <a:schemeClr val="dk1"/>
              </a:buClr>
              <a:buSzPts val="1200"/>
              <a:buChar char="•"/>
            </a:pPr>
            <a:r>
              <a:rPr lang="en-US"/>
              <a:t>Option 2 : Les animateurs peuvent partager le fichier Excel et demander aux participants de remplir l'évaluation sur leur ordinateur portable.</a:t>
            </a:r>
            <a:endParaRPr/>
          </a:p>
          <a:p>
            <a:pPr marL="628650" lvl="1" indent="-171450" algn="l" rtl="0">
              <a:spcBef>
                <a:spcPts val="0"/>
              </a:spcBef>
              <a:spcAft>
                <a:spcPts val="0"/>
              </a:spcAft>
              <a:buClr>
                <a:schemeClr val="dk1"/>
              </a:buClr>
              <a:buSzPts val="1200"/>
              <a:buChar char="•"/>
            </a:pPr>
            <a:r>
              <a:rPr lang="en-US"/>
              <a:t>Cette option permet de visualiser les résultats dans un diagramme en araignée. </a:t>
            </a:r>
            <a:endParaRPr/>
          </a:p>
          <a:p>
            <a:pPr marL="0" lvl="0" indent="0" algn="l" rtl="0">
              <a:spcBef>
                <a:spcPts val="0"/>
              </a:spcBef>
              <a:spcAft>
                <a:spcPts val="0"/>
              </a:spcAft>
              <a:buClr>
                <a:schemeClr val="dk1"/>
              </a:buClr>
              <a:buSzPts val="1200"/>
              <a:buNone/>
            </a:pPr>
            <a:r>
              <a:rPr lang="en-US"/>
              <a:t>_____________________________________________________________________________</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INTRODUCTION</a:t>
            </a:r>
            <a:endParaRPr/>
          </a:p>
          <a:p>
            <a:pPr marL="171450" lvl="0" indent="-171450" algn="l" rtl="0">
              <a:spcBef>
                <a:spcPts val="0"/>
              </a:spcBef>
              <a:spcAft>
                <a:spcPts val="0"/>
              </a:spcAft>
              <a:buClr>
                <a:schemeClr val="dk1"/>
              </a:buClr>
              <a:buSzPts val="1200"/>
              <a:buChar char="•"/>
            </a:pPr>
            <a:r>
              <a:rPr lang="en-US" i="1"/>
              <a:t>Un outil d'auto-évaluation des compétences a été développé pour vous aider à identifier vos connaissances, attitudes et aptitudes actuelles.</a:t>
            </a:r>
            <a:endParaRPr/>
          </a:p>
          <a:p>
            <a:pPr marL="171450" lvl="0" indent="-171450" algn="l" rtl="0">
              <a:spcBef>
                <a:spcPts val="0"/>
              </a:spcBef>
              <a:spcAft>
                <a:spcPts val="0"/>
              </a:spcAft>
              <a:buClr>
                <a:schemeClr val="dk1"/>
              </a:buClr>
              <a:buSzPts val="1200"/>
              <a:buChar char="•"/>
            </a:pPr>
            <a:r>
              <a:rPr lang="en-US"/>
              <a:t>Guidez les participants vers les </a:t>
            </a:r>
            <a:r>
              <a:rPr lang="en-US" b="1"/>
              <a:t>pages 12 à 16 du cahier de travail : Outil de mesure des compétences</a:t>
            </a:r>
            <a:endParaRPr/>
          </a:p>
          <a:p>
            <a:pPr marL="171450" lvl="0" indent="-171450" algn="l" rtl="0">
              <a:spcBef>
                <a:spcPts val="0"/>
              </a:spcBef>
              <a:spcAft>
                <a:spcPts val="0"/>
              </a:spcAft>
              <a:buClr>
                <a:schemeClr val="dk1"/>
              </a:buClr>
              <a:buSzPts val="1200"/>
              <a:buChar char="•"/>
            </a:pPr>
            <a:r>
              <a:rPr lang="en-US" i="1"/>
              <a:t>Pour remplir l'auto-évaluation :</a:t>
            </a:r>
            <a:endParaRPr/>
          </a:p>
          <a:p>
            <a:pPr marL="685800" lvl="1" indent="-228600" algn="l" rtl="0">
              <a:spcBef>
                <a:spcPts val="0"/>
              </a:spcBef>
              <a:spcAft>
                <a:spcPts val="0"/>
              </a:spcAft>
              <a:buClr>
                <a:schemeClr val="dk1"/>
              </a:buClr>
              <a:buSzPts val="1200"/>
              <a:buFont typeface="Calibri"/>
              <a:buAutoNum type="arabicPeriod"/>
            </a:pPr>
            <a:r>
              <a:rPr lang="en-US" i="1"/>
              <a:t>Dans la colonne à droite des indicateurs, cochez ceux pour lesquels vous vous sentez actuellement confiant.</a:t>
            </a:r>
            <a:endParaRPr/>
          </a:p>
          <a:p>
            <a:pPr marL="685800" lvl="1" indent="-228600" algn="l" rtl="0">
              <a:spcBef>
                <a:spcPts val="0"/>
              </a:spcBef>
              <a:spcAft>
                <a:spcPts val="0"/>
              </a:spcAft>
              <a:buClr>
                <a:schemeClr val="dk1"/>
              </a:buClr>
              <a:buSzPts val="1200"/>
              <a:buFont typeface="Calibri"/>
              <a:buAutoNum type="arabicPeriod"/>
            </a:pPr>
            <a:r>
              <a:rPr lang="en-US" i="1"/>
              <a:t>Attribuez-vous une note globale pour la compétence</a:t>
            </a:r>
            <a:endParaRPr/>
          </a:p>
          <a:p>
            <a:pPr marL="1085850" lvl="2" indent="-171450" algn="l" rtl="0">
              <a:spcBef>
                <a:spcPts val="0"/>
              </a:spcBef>
              <a:spcAft>
                <a:spcPts val="0"/>
              </a:spcAft>
              <a:buClr>
                <a:schemeClr val="dk1"/>
              </a:buClr>
              <a:buSzPts val="1200"/>
              <a:buChar char="•"/>
            </a:pPr>
            <a:r>
              <a:rPr lang="en-US" i="1"/>
              <a:t>Il existe quatre niveaux : dépassé, rempli, partiellement rempli et non rempli.</a:t>
            </a:r>
            <a:endParaRPr/>
          </a:p>
          <a:p>
            <a:pPr marL="685800" lvl="1" indent="-228600" algn="l" rtl="0">
              <a:spcBef>
                <a:spcPts val="0"/>
              </a:spcBef>
              <a:spcAft>
                <a:spcPts val="0"/>
              </a:spcAft>
              <a:buClr>
                <a:schemeClr val="dk1"/>
              </a:buClr>
              <a:buSzPts val="1200"/>
              <a:buFont typeface="Calibri"/>
              <a:buAutoNum type="arabicPeriod"/>
            </a:pPr>
            <a:r>
              <a:rPr lang="en-US" i="1"/>
              <a:t>Inscrivez vos commentaires d'évaluation dans la colonne correspondante. Il s'agit notamment de</a:t>
            </a:r>
            <a:endParaRPr/>
          </a:p>
          <a:p>
            <a:pPr marL="1085850" lvl="2" indent="-171450" algn="l" rtl="0">
              <a:spcBef>
                <a:spcPts val="0"/>
              </a:spcBef>
              <a:spcAft>
                <a:spcPts val="0"/>
              </a:spcAft>
              <a:buClr>
                <a:schemeClr val="dk1"/>
              </a:buClr>
              <a:buSzPts val="1200"/>
              <a:buChar char="•"/>
            </a:pPr>
            <a:r>
              <a:rPr lang="en-US" i="1"/>
              <a:t>Un aperçu de vos principales réalisations</a:t>
            </a:r>
            <a:endParaRPr/>
          </a:p>
          <a:p>
            <a:pPr marL="1085850" lvl="2" indent="-171450" algn="l" rtl="0">
              <a:spcBef>
                <a:spcPts val="0"/>
              </a:spcBef>
              <a:spcAft>
                <a:spcPts val="0"/>
              </a:spcAft>
              <a:buClr>
                <a:schemeClr val="dk1"/>
              </a:buClr>
              <a:buSzPts val="1200"/>
              <a:buChar char="•"/>
            </a:pPr>
            <a:r>
              <a:rPr lang="en-US" i="1"/>
              <a:t>Façons dont vous pourriez vous en inspirer</a:t>
            </a:r>
            <a:endParaRPr/>
          </a:p>
          <a:p>
            <a:pPr marL="1085850" lvl="2" indent="-171450" algn="l" rtl="0">
              <a:spcBef>
                <a:spcPts val="0"/>
              </a:spcBef>
              <a:spcAft>
                <a:spcPts val="0"/>
              </a:spcAft>
              <a:buClr>
                <a:schemeClr val="dk1"/>
              </a:buClr>
              <a:buSzPts val="1200"/>
              <a:buChar char="•"/>
            </a:pPr>
            <a:r>
              <a:rPr lang="en-US" i="1"/>
              <a:t>Les domaines qui doivent être améliorés et la manière dont ils peuvent l'être. </a:t>
            </a:r>
            <a:endParaRPr/>
          </a:p>
          <a:p>
            <a:pPr marL="171450" lvl="0" indent="-171450" algn="l" rtl="0">
              <a:spcBef>
                <a:spcPts val="0"/>
              </a:spcBef>
              <a:spcAft>
                <a:spcPts val="0"/>
              </a:spcAft>
              <a:buClr>
                <a:schemeClr val="dk1"/>
              </a:buClr>
              <a:buSzPts val="1200"/>
              <a:buChar char="•"/>
            </a:pPr>
            <a:r>
              <a:rPr lang="en-US" i="1"/>
              <a:t>Notes</a:t>
            </a:r>
            <a:endParaRPr/>
          </a:p>
          <a:p>
            <a:pPr marL="628650" lvl="1" indent="-171450" algn="l" rtl="0">
              <a:spcBef>
                <a:spcPts val="0"/>
              </a:spcBef>
              <a:spcAft>
                <a:spcPts val="0"/>
              </a:spcAft>
              <a:buClr>
                <a:schemeClr val="dk1"/>
              </a:buClr>
              <a:buSzPts val="1200"/>
              <a:buChar char="•"/>
            </a:pPr>
            <a:r>
              <a:rPr lang="en-US" i="1"/>
              <a:t>Une fois cette étape franchie, vous aurez l'occasion de discuter de vos contributions avec votre superviseur, de recevoir ses commentaires et ses suggestions pour l'avenir. </a:t>
            </a:r>
            <a:endParaRPr/>
          </a:p>
          <a:p>
            <a:pPr marL="628650" lvl="1" indent="-171450" algn="l" rtl="0">
              <a:spcBef>
                <a:spcPts val="0"/>
              </a:spcBef>
              <a:spcAft>
                <a:spcPts val="0"/>
              </a:spcAft>
              <a:buClr>
                <a:schemeClr val="dk1"/>
              </a:buClr>
              <a:buSzPts val="1200"/>
              <a:buChar char="•"/>
            </a:pPr>
            <a:r>
              <a:rPr lang="en-US" i="1"/>
              <a:t>Cette évaluation des capacités sera d'autant plus utile que vous serez honnête avec vous-même - rappelez-vous l'importance d'une réflexion honnête pour l'apprentissage. </a:t>
            </a:r>
            <a:endParaRPr/>
          </a:p>
          <a:p>
            <a:pPr marL="628650" lvl="1" indent="-171450" algn="l" rtl="0">
              <a:spcBef>
                <a:spcPts val="0"/>
              </a:spcBef>
              <a:spcAft>
                <a:spcPts val="0"/>
              </a:spcAft>
              <a:buClr>
                <a:schemeClr val="dk1"/>
              </a:buClr>
              <a:buSzPts val="1200"/>
              <a:buChar char="•"/>
            </a:pPr>
            <a:r>
              <a:rPr lang="en-US" i="1"/>
              <a:t>Cette auto-évaluation ne sera pas partagée, sauf si vous souhaitez la partager vous-même.</a:t>
            </a:r>
            <a:endParaRPr/>
          </a:p>
          <a:p>
            <a:pPr marL="171450" lvl="0" indent="-171450" algn="l" rtl="0">
              <a:spcBef>
                <a:spcPts val="0"/>
              </a:spcBef>
              <a:spcAft>
                <a:spcPts val="0"/>
              </a:spcAft>
              <a:buClr>
                <a:schemeClr val="dk1"/>
              </a:buClr>
              <a:buSzPts val="1200"/>
              <a:buChar char="•"/>
            </a:pPr>
            <a:r>
              <a:rPr lang="en-US" i="1"/>
              <a:t>Quelqu'un a-t-il des questions à poser ou des précisions à demander ?</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SUITE 🡪</a:t>
            </a:r>
            <a:endParaRPr/>
          </a:p>
        </p:txBody>
      </p:sp>
      <p:sp>
        <p:nvSpPr>
          <p:cNvPr id="535" name="Google Shape;535;p25: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6" name="Google Shape;536;p25: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p26:notes"/>
          <p:cNvSpPr txBox="1">
            <a:spLocks noGrp="1"/>
          </p:cNvSpPr>
          <p:nvPr>
            <p:ph type="body" idx="1"/>
          </p:nvPr>
        </p:nvSpPr>
        <p:spPr>
          <a:xfrm>
            <a:off x="477838" y="460375"/>
            <a:ext cx="6143625" cy="9211334"/>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TRAVAIL INDIVIDUEL (25 minutes)</a:t>
            </a:r>
            <a:endParaRPr/>
          </a:p>
          <a:p>
            <a:pPr marL="171450" lvl="0" indent="-171450" algn="l" rtl="0">
              <a:spcBef>
                <a:spcPts val="0"/>
              </a:spcBef>
              <a:spcAft>
                <a:spcPts val="0"/>
              </a:spcAft>
              <a:buClr>
                <a:schemeClr val="dk1"/>
              </a:buClr>
              <a:buSzPts val="1200"/>
              <a:buChar char="•"/>
            </a:pPr>
            <a:r>
              <a:rPr lang="en-US"/>
              <a:t>Laisser 25 minutes aux participants pour compléter le questionnaire</a:t>
            </a:r>
            <a:endParaRPr/>
          </a:p>
          <a:p>
            <a:pPr marL="171450" lvl="0" indent="-171450" algn="l" rtl="0">
              <a:spcBef>
                <a:spcPts val="0"/>
              </a:spcBef>
              <a:spcAft>
                <a:spcPts val="0"/>
              </a:spcAft>
              <a:buClr>
                <a:schemeClr val="dk1"/>
              </a:buClr>
              <a:buSzPts val="1200"/>
              <a:buChar char="•"/>
            </a:pPr>
            <a:r>
              <a:rPr lang="en-US"/>
              <a:t>S'il n'y a pas assez de temps pour terminer l'auto-évaluation des compétences pendant la session, les participants peuvent la faire à la maison en guise de devoir.</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DISCUSSION PLÉNIÈRE (5 minutes)</a:t>
            </a:r>
            <a:endParaRPr/>
          </a:p>
          <a:p>
            <a:pPr marL="171450" lvl="0" indent="-171450" algn="l" rtl="0">
              <a:spcBef>
                <a:spcPts val="0"/>
              </a:spcBef>
              <a:spcAft>
                <a:spcPts val="0"/>
              </a:spcAft>
              <a:buClr>
                <a:schemeClr val="dk1"/>
              </a:buClr>
              <a:buSzPts val="1200"/>
              <a:buChar char="•"/>
            </a:pPr>
            <a:r>
              <a:rPr lang="en-US" i="1"/>
              <a:t>Reconnaissez-vous toutes les connaissances, attitudes, valeurs et compétences ?</a:t>
            </a:r>
            <a:endParaRPr/>
          </a:p>
          <a:p>
            <a:pPr marL="171450" lvl="0" indent="-171450" algn="l" rtl="0">
              <a:spcBef>
                <a:spcPts val="0"/>
              </a:spcBef>
              <a:spcAft>
                <a:spcPts val="0"/>
              </a:spcAft>
              <a:buClr>
                <a:schemeClr val="dk1"/>
              </a:buClr>
              <a:buSzPts val="1200"/>
              <a:buChar char="•"/>
            </a:pPr>
            <a:r>
              <a:rPr lang="en-US" i="1"/>
              <a:t>Trouvez-vous facile ou difficile d'évaluer votre confiance en vos capacités ?</a:t>
            </a:r>
            <a:endParaRPr/>
          </a:p>
        </p:txBody>
      </p:sp>
      <p:sp>
        <p:nvSpPr>
          <p:cNvPr id="574" name="Google Shape;574;p26: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26</a:t>
            </a:fld>
            <a:endParaRPr sz="1200" b="0" i="0" u="none" strike="noStrike" cap="none">
              <a:solidFill>
                <a:srgbClr val="000000"/>
              </a:solidFill>
              <a:latin typeface="Calibri"/>
              <a:ea typeface="Calibri"/>
              <a:cs typeface="Calibri"/>
              <a:sym typeface="Calibri"/>
            </a:endParaRPr>
          </a:p>
        </p:txBody>
      </p:sp>
      <p:sp>
        <p:nvSpPr>
          <p:cNvPr id="575" name="Google Shape;575;p26: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27: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95250" algn="l" rtl="0">
              <a:spcBef>
                <a:spcPts val="0"/>
              </a:spcBef>
              <a:spcAft>
                <a:spcPts val="0"/>
              </a:spcAft>
              <a:buClr>
                <a:schemeClr val="dk1"/>
              </a:buClr>
              <a:buSzPts val="1200"/>
              <a:buNone/>
            </a:pPr>
            <a:endParaRPr/>
          </a:p>
        </p:txBody>
      </p:sp>
      <p:sp>
        <p:nvSpPr>
          <p:cNvPr id="580" name="Google Shape;580;p27: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1" name="Google Shape;581;p27: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p28: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SESSION 4 DURÉE : 1h30</a:t>
            </a:r>
            <a:endParaRPr/>
          </a:p>
          <a:p>
            <a:pPr marL="0" lvl="0" indent="0" algn="l" rtl="0">
              <a:spcBef>
                <a:spcPts val="0"/>
              </a:spcBef>
              <a:spcAft>
                <a:spcPts val="0"/>
              </a:spcAft>
              <a:buClr>
                <a:schemeClr val="dk1"/>
              </a:buClr>
              <a:buSzPts val="1200"/>
              <a:buNone/>
            </a:pPr>
            <a:r>
              <a:rPr lang="en-US"/>
              <a:t>_____________________________________________________________________________</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Les lignes directrices interagences pour la gestion de cas et la protection de l'enfance énoncent des principes qui devraient guider les responsables de cas. </a:t>
            </a:r>
            <a:endParaRPr/>
          </a:p>
          <a:p>
            <a:pPr marL="628650" lvl="1" indent="-171450" algn="l" rtl="0">
              <a:spcBef>
                <a:spcPts val="0"/>
              </a:spcBef>
              <a:spcAft>
                <a:spcPts val="0"/>
              </a:spcAft>
              <a:buClr>
                <a:schemeClr val="dk1"/>
              </a:buClr>
              <a:buSzPts val="1200"/>
              <a:buChar char="•"/>
            </a:pPr>
            <a:r>
              <a:rPr lang="en-US" i="1"/>
              <a:t>Ces principes de gestion de cas sont extrêmement utiles lorsqu'il s'agit de traiter des questions complexes ou de soutenir des enfants dans des circonstances difficiles. </a:t>
            </a:r>
            <a:endParaRPr/>
          </a:p>
          <a:p>
            <a:pPr marL="628650" lvl="1" indent="-171450" algn="l" rtl="0">
              <a:spcBef>
                <a:spcPts val="0"/>
              </a:spcBef>
              <a:spcAft>
                <a:spcPts val="0"/>
              </a:spcAft>
              <a:buClr>
                <a:schemeClr val="dk1"/>
              </a:buClr>
              <a:buSzPts val="1200"/>
              <a:buChar char="•"/>
            </a:pPr>
            <a:r>
              <a:rPr lang="en-US" i="1"/>
              <a:t>Toutefois, ces principes peuvent sembler abstraits</a:t>
            </a:r>
            <a:endParaRPr/>
          </a:p>
          <a:p>
            <a:pPr marL="171450" lvl="0" indent="-171450" algn="l" rtl="0">
              <a:spcBef>
                <a:spcPts val="0"/>
              </a:spcBef>
              <a:spcAft>
                <a:spcPts val="0"/>
              </a:spcAft>
              <a:buClr>
                <a:schemeClr val="dk1"/>
              </a:buClr>
              <a:buSzPts val="1200"/>
              <a:buChar char="•"/>
            </a:pPr>
            <a:r>
              <a:rPr lang="en-US" i="1"/>
              <a:t>Au cours de cette session, nous discuterons de la manière dont ces principes nous guident dans notre travail quotidien. </a:t>
            </a:r>
            <a:endParaRPr/>
          </a:p>
        </p:txBody>
      </p:sp>
      <p:sp>
        <p:nvSpPr>
          <p:cNvPr id="592" name="Google Shape;592;p28: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3" name="Google Shape;593;p28: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29: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 (10 minutes)</a:t>
            </a:r>
            <a:endParaRPr/>
          </a:p>
          <a:p>
            <a:pPr marL="171450" lvl="0" indent="-171450" algn="l" rtl="0">
              <a:spcBef>
                <a:spcPts val="0"/>
              </a:spcBef>
              <a:spcAft>
                <a:spcPts val="0"/>
              </a:spcAft>
              <a:buClr>
                <a:schemeClr val="dk1"/>
              </a:buClr>
              <a:buSzPts val="1200"/>
              <a:buChar char="•"/>
            </a:pPr>
            <a:r>
              <a:rPr lang="en-US"/>
              <a:t>Dresser la liste des principes directeurs avec les participants</a:t>
            </a:r>
            <a:endParaRPr/>
          </a:p>
          <a:p>
            <a:pPr marL="171450" lvl="0" indent="-171450" algn="l" rtl="0">
              <a:spcBef>
                <a:spcPts val="0"/>
              </a:spcBef>
              <a:spcAft>
                <a:spcPts val="0"/>
              </a:spcAft>
              <a:buClr>
                <a:schemeClr val="dk1"/>
              </a:buClr>
              <a:buSzPts val="1200"/>
              <a:buChar char="•"/>
            </a:pPr>
            <a:r>
              <a:rPr lang="en-US" i="1"/>
              <a:t>Nous allons rendre ces principes plus pratiques par le biais d'un exercice.</a:t>
            </a:r>
            <a:endParaRPr/>
          </a:p>
          <a:p>
            <a:pPr marL="171450" lvl="0" indent="-171450" algn="l" rtl="0">
              <a:spcBef>
                <a:spcPts val="0"/>
              </a:spcBef>
              <a:spcAft>
                <a:spcPts val="0"/>
              </a:spcAft>
              <a:buClr>
                <a:schemeClr val="dk1"/>
              </a:buClr>
              <a:buSzPts val="1200"/>
              <a:buChar char="•"/>
            </a:pPr>
            <a:r>
              <a:rPr lang="en-US"/>
              <a:t>Divisez les participants en paires</a:t>
            </a:r>
            <a:endParaRPr/>
          </a:p>
          <a:p>
            <a:pPr marL="171450" lvl="0" indent="-171450" algn="l" rtl="0">
              <a:spcBef>
                <a:spcPts val="0"/>
              </a:spcBef>
              <a:spcAft>
                <a:spcPts val="0"/>
              </a:spcAft>
              <a:buClr>
                <a:schemeClr val="dk1"/>
              </a:buClr>
              <a:buSzPts val="1200"/>
              <a:buChar char="•"/>
            </a:pPr>
            <a:r>
              <a:rPr lang="en-US"/>
              <a:t>Guidez les participants vers les </a:t>
            </a:r>
            <a:r>
              <a:rPr lang="en-US" b="1"/>
              <a:t>pages 17 et 18 du cahier d’exercices : Principes directeurs de la gestion de cas</a:t>
            </a:r>
            <a:endParaRPr/>
          </a:p>
          <a:p>
            <a:pPr marL="171450" lvl="0" indent="-171450" algn="l" rtl="0">
              <a:spcBef>
                <a:spcPts val="0"/>
              </a:spcBef>
              <a:spcAft>
                <a:spcPts val="0"/>
              </a:spcAft>
              <a:buClr>
                <a:schemeClr val="dk1"/>
              </a:buClr>
              <a:buSzPts val="1200"/>
              <a:buChar char="•"/>
            </a:pPr>
            <a:r>
              <a:rPr lang="en-US" i="1"/>
              <a:t>Avec votre partenaire :</a:t>
            </a:r>
            <a:endParaRPr/>
          </a:p>
          <a:p>
            <a:pPr marL="628650" lvl="1" indent="-171450" algn="l" rtl="0">
              <a:spcBef>
                <a:spcPts val="0"/>
              </a:spcBef>
              <a:spcAft>
                <a:spcPts val="0"/>
              </a:spcAft>
              <a:buClr>
                <a:schemeClr val="dk1"/>
              </a:buClr>
              <a:buSzPts val="1200"/>
              <a:buChar char="•"/>
            </a:pPr>
            <a:r>
              <a:rPr lang="en-US" i="1"/>
              <a:t>Examinez les exemples pratiques de chaque principe de gestion de cas dans le manuel.</a:t>
            </a:r>
            <a:endParaRPr/>
          </a:p>
          <a:p>
            <a:pPr marL="628650" lvl="1" indent="-171450" algn="l" rtl="0">
              <a:spcBef>
                <a:spcPts val="0"/>
              </a:spcBef>
              <a:spcAft>
                <a:spcPts val="0"/>
              </a:spcAft>
              <a:buClr>
                <a:schemeClr val="dk1"/>
              </a:buClr>
              <a:buSzPts val="1200"/>
              <a:buChar char="•"/>
            </a:pPr>
            <a:r>
              <a:rPr lang="en-US" i="1"/>
              <a:t>Discutez de chaque exemple </a:t>
            </a:r>
            <a:endParaRPr/>
          </a:p>
          <a:p>
            <a:pPr marL="628650" lvl="1" indent="-171450" algn="l" rtl="0">
              <a:spcBef>
                <a:spcPts val="0"/>
              </a:spcBef>
              <a:spcAft>
                <a:spcPts val="0"/>
              </a:spcAft>
              <a:buClr>
                <a:schemeClr val="dk1"/>
              </a:buClr>
              <a:buSzPts val="1200"/>
              <a:buChar char="•"/>
            </a:pPr>
            <a:r>
              <a:rPr lang="en-US" i="1"/>
              <a:t>Déterminez à quel principe de gestion de cas il se réfère</a:t>
            </a:r>
            <a:endParaRPr/>
          </a:p>
          <a:p>
            <a:pPr marL="628650" lvl="1" indent="-171450" algn="l" rtl="0">
              <a:spcBef>
                <a:spcPts val="0"/>
              </a:spcBef>
              <a:spcAft>
                <a:spcPts val="0"/>
              </a:spcAft>
              <a:buClr>
                <a:schemeClr val="dk1"/>
              </a:buClr>
              <a:buSzPts val="1200"/>
              <a:buChar char="•"/>
            </a:pPr>
            <a:r>
              <a:rPr lang="en-US" i="1"/>
              <a:t>Pour référence, les explications de chaque principe de gestion de cas se trouvent dans le </a:t>
            </a:r>
            <a:r>
              <a:rPr lang="en-US" b="1" i="1"/>
              <a:t>cahier d’exercices, pages 19 à 23.</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TRAVAIL EN PARTENARIAT (15 minutes)</a:t>
            </a:r>
            <a:endParaRPr/>
          </a:p>
          <a:p>
            <a:pPr marL="171450" lvl="0" indent="-171450" algn="l" rtl="0">
              <a:spcBef>
                <a:spcPts val="0"/>
              </a:spcBef>
              <a:spcAft>
                <a:spcPts val="0"/>
              </a:spcAft>
              <a:buClr>
                <a:schemeClr val="dk1"/>
              </a:buClr>
              <a:buSzPts val="1200"/>
              <a:buChar char="•"/>
            </a:pPr>
            <a:r>
              <a:rPr lang="en-US"/>
              <a:t>Laisser 15 minutes aux participants pour compléter le questionnaire</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DISCUSSION PLÉNIÈRE (15 minutes)</a:t>
            </a:r>
            <a:endParaRPr/>
          </a:p>
          <a:p>
            <a:pPr marL="171450" lvl="0" indent="-171450" algn="l" rtl="0">
              <a:spcBef>
                <a:spcPts val="0"/>
              </a:spcBef>
              <a:spcAft>
                <a:spcPts val="0"/>
              </a:spcAft>
              <a:buClr>
                <a:schemeClr val="dk1"/>
              </a:buClr>
              <a:buSzPts val="1200"/>
              <a:buChar char="•"/>
            </a:pPr>
            <a:r>
              <a:rPr lang="en-US"/>
              <a:t>Passez en revue chaque exemple et demandez aux participants quels principes du guide correspondent à l'exemple. </a:t>
            </a:r>
            <a:endParaRPr/>
          </a:p>
          <a:p>
            <a:pPr marL="171450" lvl="0" indent="-171450" algn="l" rtl="0">
              <a:spcBef>
                <a:spcPts val="0"/>
              </a:spcBef>
              <a:spcAft>
                <a:spcPts val="0"/>
              </a:spcAft>
              <a:buClr>
                <a:schemeClr val="dk1"/>
              </a:buClr>
              <a:buSzPts val="1200"/>
              <a:buChar char="•"/>
            </a:pPr>
            <a:r>
              <a:rPr lang="en-US"/>
              <a:t>Compléter avec les réponses de la page suivante</a:t>
            </a:r>
            <a:endParaRPr/>
          </a:p>
          <a:p>
            <a:pPr marL="0" lvl="0" indent="0" algn="l" rtl="0">
              <a:spcBef>
                <a:spcPts val="0"/>
              </a:spcBef>
              <a:spcAft>
                <a:spcPts val="0"/>
              </a:spcAft>
              <a:buClr>
                <a:schemeClr val="dk1"/>
              </a:buClr>
              <a:buSzPts val="1200"/>
              <a:buNone/>
            </a:pPr>
            <a:r>
              <a:rPr lang="en-US"/>
              <a:t>_____________________________________________________________________________</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SUITE 🡪</a:t>
            </a:r>
            <a:endParaRPr b="1"/>
          </a:p>
        </p:txBody>
      </p:sp>
      <p:sp>
        <p:nvSpPr>
          <p:cNvPr id="598" name="Google Shape;598;p29: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9" name="Google Shape;599;p29: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29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3: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dirty="0"/>
              <a:t>EXPLICATION</a:t>
            </a:r>
            <a:endParaRPr dirty="0"/>
          </a:p>
          <a:p>
            <a:pPr marL="171450" lvl="0" indent="-171450" algn="l" rtl="0">
              <a:spcBef>
                <a:spcPts val="0"/>
              </a:spcBef>
              <a:spcAft>
                <a:spcPts val="0"/>
              </a:spcAft>
              <a:buClr>
                <a:schemeClr val="dk1"/>
              </a:buClr>
              <a:buSzPts val="1200"/>
              <a:buChar char="•"/>
            </a:pPr>
            <a:r>
              <a:rPr lang="en-US" dirty="0" err="1"/>
              <a:t>Présenter</a:t>
            </a:r>
            <a:r>
              <a:rPr lang="en-US" dirty="0"/>
              <a:t> la diapositive</a:t>
            </a:r>
            <a:endParaRPr dirty="0"/>
          </a:p>
          <a:p>
            <a:pPr marL="171450" lvl="0" indent="-95250" algn="l" rtl="0">
              <a:spcBef>
                <a:spcPts val="0"/>
              </a:spcBef>
              <a:spcAft>
                <a:spcPts val="0"/>
              </a:spcAft>
              <a:buClr>
                <a:schemeClr val="dk1"/>
              </a:buClr>
              <a:buSzPts val="1200"/>
              <a:buNone/>
            </a:pPr>
            <a:endParaRPr dirty="0"/>
          </a:p>
        </p:txBody>
      </p:sp>
      <p:sp>
        <p:nvSpPr>
          <p:cNvPr id="108" name="Google Shape;108;p3: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3: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p30:notes"/>
          <p:cNvSpPr txBox="1">
            <a:spLocks noGrp="1"/>
          </p:cNvSpPr>
          <p:nvPr>
            <p:ph type="body" idx="1"/>
          </p:nvPr>
        </p:nvSpPr>
        <p:spPr>
          <a:xfrm>
            <a:off x="477838" y="460375"/>
            <a:ext cx="6143625" cy="9211334"/>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RÉPONSES</a:t>
            </a:r>
            <a:endParaRPr/>
          </a:p>
          <a:p>
            <a:pPr marL="228600" lvl="0" indent="-228600" algn="l" rtl="0">
              <a:spcBef>
                <a:spcPts val="0"/>
              </a:spcBef>
              <a:spcAft>
                <a:spcPts val="0"/>
              </a:spcAft>
              <a:buClr>
                <a:schemeClr val="dk1"/>
              </a:buClr>
              <a:buSzPts val="1200"/>
              <a:buFont typeface="Calibri"/>
              <a:buAutoNum type="arabicPeriod"/>
            </a:pPr>
            <a:r>
              <a:rPr lang="en-US"/>
              <a:t>Non-discrimination </a:t>
            </a:r>
            <a:endParaRPr/>
          </a:p>
          <a:p>
            <a:pPr marL="228600" lvl="0" indent="-228600" algn="l" rtl="0">
              <a:spcBef>
                <a:spcPts val="0"/>
              </a:spcBef>
              <a:spcAft>
                <a:spcPts val="0"/>
              </a:spcAft>
              <a:buClr>
                <a:schemeClr val="dk1"/>
              </a:buClr>
              <a:buSzPts val="1200"/>
              <a:buFont typeface="Calibri"/>
              <a:buAutoNum type="arabicPeriod"/>
            </a:pPr>
            <a:r>
              <a:rPr lang="en-US"/>
              <a:t>Assentiment ou consentement éclairé</a:t>
            </a:r>
            <a:endParaRPr/>
          </a:p>
          <a:p>
            <a:pPr marL="228600" lvl="0" indent="-228600" algn="l" rtl="0">
              <a:spcBef>
                <a:spcPts val="0"/>
              </a:spcBef>
              <a:spcAft>
                <a:spcPts val="0"/>
              </a:spcAft>
              <a:buClr>
                <a:schemeClr val="dk1"/>
              </a:buClr>
              <a:buSzPts val="1200"/>
              <a:buFont typeface="Calibri"/>
              <a:buAutoNum type="arabicPeriod"/>
            </a:pPr>
            <a:r>
              <a:rPr lang="en-US"/>
              <a:t>Ne pas nuire</a:t>
            </a:r>
            <a:endParaRPr/>
          </a:p>
          <a:p>
            <a:pPr marL="228600" lvl="0" indent="-228600" algn="l" rtl="0">
              <a:spcBef>
                <a:spcPts val="0"/>
              </a:spcBef>
              <a:spcAft>
                <a:spcPts val="0"/>
              </a:spcAft>
              <a:buClr>
                <a:schemeClr val="dk1"/>
              </a:buClr>
              <a:buSzPts val="1200"/>
              <a:buFont typeface="Calibri"/>
              <a:buAutoNum type="arabicPeriod"/>
            </a:pPr>
            <a:r>
              <a:rPr lang="en-US"/>
              <a:t>Respecter les normes éthiques</a:t>
            </a:r>
            <a:endParaRPr/>
          </a:p>
          <a:p>
            <a:pPr marL="228600" lvl="0" indent="-228600" algn="l" rtl="0">
              <a:spcBef>
                <a:spcPts val="0"/>
              </a:spcBef>
              <a:spcAft>
                <a:spcPts val="0"/>
              </a:spcAft>
              <a:buClr>
                <a:schemeClr val="dk1"/>
              </a:buClr>
              <a:buSzPts val="1200"/>
              <a:buFont typeface="Calibri"/>
              <a:buAutoNum type="arabicPeriod"/>
            </a:pPr>
            <a:r>
              <a:rPr lang="en-US"/>
              <a:t>Meilleur intérêt de l’enfant</a:t>
            </a:r>
            <a:endParaRPr/>
          </a:p>
          <a:p>
            <a:pPr marL="228600" lvl="0" indent="-228600" algn="l" rtl="0">
              <a:spcBef>
                <a:spcPts val="0"/>
              </a:spcBef>
              <a:spcAft>
                <a:spcPts val="0"/>
              </a:spcAft>
              <a:buClr>
                <a:schemeClr val="dk1"/>
              </a:buClr>
              <a:buSzPts val="1200"/>
              <a:buFont typeface="Calibri"/>
              <a:buAutoNum type="arabicPeriod"/>
            </a:pPr>
            <a:r>
              <a:rPr lang="en-US"/>
              <a:t>Convivialité et se centrer sur l'enfant</a:t>
            </a:r>
            <a:endParaRPr/>
          </a:p>
          <a:p>
            <a:pPr marL="228600" lvl="0" indent="-228600" algn="l" rtl="0">
              <a:spcBef>
                <a:spcPts val="0"/>
              </a:spcBef>
              <a:spcAft>
                <a:spcPts val="0"/>
              </a:spcAft>
              <a:buClr>
                <a:schemeClr val="dk1"/>
              </a:buClr>
              <a:buSzPts val="1200"/>
              <a:buFont typeface="Calibri"/>
              <a:buAutoNum type="arabicPeriod"/>
            </a:pPr>
            <a:r>
              <a:rPr lang="en-US"/>
              <a:t>Confidentialité</a:t>
            </a:r>
            <a:endParaRPr/>
          </a:p>
          <a:p>
            <a:pPr marL="228600" lvl="0" indent="-228600" algn="l" rtl="0">
              <a:spcBef>
                <a:spcPts val="0"/>
              </a:spcBef>
              <a:spcAft>
                <a:spcPts val="0"/>
              </a:spcAft>
              <a:buClr>
                <a:schemeClr val="dk1"/>
              </a:buClr>
              <a:buSzPts val="1200"/>
              <a:buFont typeface="Calibri"/>
              <a:buAutoNum type="arabicPeriod"/>
            </a:pPr>
            <a:r>
              <a:rPr lang="en-US"/>
              <a:t>S'appuyer sur les points forts</a:t>
            </a:r>
            <a:endParaRPr/>
          </a:p>
          <a:p>
            <a:pPr marL="228600" lvl="0" indent="-228600" algn="l" rtl="0">
              <a:spcBef>
                <a:spcPts val="0"/>
              </a:spcBef>
              <a:spcAft>
                <a:spcPts val="0"/>
              </a:spcAft>
              <a:buClr>
                <a:schemeClr val="dk1"/>
              </a:buClr>
              <a:buSzPts val="1200"/>
              <a:buFont typeface="Calibri"/>
              <a:buAutoNum type="arabicPeriod"/>
            </a:pPr>
            <a:r>
              <a:rPr lang="en-US"/>
              <a:t>Responsabilité</a:t>
            </a:r>
            <a:endParaRPr/>
          </a:p>
          <a:p>
            <a:pPr marL="228600" lvl="0" indent="-228600" algn="l" rtl="0">
              <a:spcBef>
                <a:spcPts val="0"/>
              </a:spcBef>
              <a:spcAft>
                <a:spcPts val="0"/>
              </a:spcAft>
              <a:buClr>
                <a:schemeClr val="dk1"/>
              </a:buClr>
              <a:buSzPts val="1200"/>
              <a:buFont typeface="Calibri"/>
              <a:buAutoNum type="arabicPeriod"/>
            </a:pPr>
            <a:r>
              <a:rPr lang="en-US"/>
              <a:t>Une participation significative</a:t>
            </a:r>
            <a:endParaRPr/>
          </a:p>
          <a:p>
            <a:pPr marL="228600" lvl="0" indent="-228600" algn="l" rtl="0">
              <a:spcBef>
                <a:spcPts val="0"/>
              </a:spcBef>
              <a:spcAft>
                <a:spcPts val="0"/>
              </a:spcAft>
              <a:buClr>
                <a:schemeClr val="dk1"/>
              </a:buClr>
              <a:buSzPts val="1200"/>
              <a:buFont typeface="Calibri"/>
              <a:buAutoNum type="arabicPeriod"/>
            </a:pPr>
            <a:r>
              <a:rPr lang="en-US"/>
              <a:t>Limites professionnelles</a:t>
            </a:r>
            <a:endParaRPr/>
          </a:p>
          <a:p>
            <a:pPr marL="228600" lvl="0" indent="-228600" algn="l" rtl="0">
              <a:spcBef>
                <a:spcPts val="0"/>
              </a:spcBef>
              <a:spcAft>
                <a:spcPts val="0"/>
              </a:spcAft>
              <a:buClr>
                <a:schemeClr val="dk1"/>
              </a:buClr>
              <a:buSzPts val="1200"/>
              <a:buFont typeface="Calibri"/>
              <a:buAutoNum type="arabicPeriod"/>
            </a:pPr>
            <a:r>
              <a:rPr lang="en-US"/>
              <a:t>Connaissance du développement de l'enfant</a:t>
            </a:r>
            <a:endParaRPr/>
          </a:p>
          <a:p>
            <a:pPr marL="228600" lvl="0" indent="-228600" algn="l" rtl="0">
              <a:spcBef>
                <a:spcPts val="0"/>
              </a:spcBef>
              <a:spcAft>
                <a:spcPts val="0"/>
              </a:spcAft>
              <a:buClr>
                <a:schemeClr val="dk1"/>
              </a:buClr>
              <a:buSzPts val="1200"/>
              <a:buFont typeface="Calibri"/>
              <a:buAutoNum type="arabicPeriod"/>
            </a:pPr>
            <a:r>
              <a:rPr lang="en-US"/>
              <a:t>Coordination et collaboration</a:t>
            </a:r>
            <a:endParaRPr/>
          </a:p>
          <a:p>
            <a:pPr marL="228600" lvl="0" indent="-228600" algn="l" rtl="0">
              <a:spcBef>
                <a:spcPts val="0"/>
              </a:spcBef>
              <a:spcAft>
                <a:spcPts val="0"/>
              </a:spcAft>
              <a:buClr>
                <a:schemeClr val="dk1"/>
              </a:buClr>
              <a:buSzPts val="1200"/>
              <a:buFont typeface="Calibri"/>
              <a:buAutoNum type="arabicPeriod"/>
            </a:pPr>
            <a:r>
              <a:rPr lang="en-US"/>
              <a:t>Rapports obligatoires</a:t>
            </a:r>
            <a:endParaRPr/>
          </a:p>
          <a:p>
            <a:pPr marL="228600" lvl="0" indent="-228600" algn="l" rtl="0">
              <a:spcBef>
                <a:spcPts val="0"/>
              </a:spcBef>
              <a:spcAft>
                <a:spcPts val="0"/>
              </a:spcAft>
              <a:buClr>
                <a:schemeClr val="dk1"/>
              </a:buClr>
              <a:buSzPts val="1200"/>
              <a:buFont typeface="Calibri"/>
              <a:buAutoNum type="arabicPeriod"/>
            </a:pPr>
            <a:r>
              <a:rPr lang="en-US"/>
              <a:t>Adapté à la culture </a:t>
            </a:r>
            <a:endParaRPr/>
          </a:p>
        </p:txBody>
      </p:sp>
      <p:sp>
        <p:nvSpPr>
          <p:cNvPr id="659" name="Google Shape;659;p30: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30</a:t>
            </a:fld>
            <a:endParaRPr sz="1200" b="0" i="0" u="none" strike="noStrike" cap="none">
              <a:solidFill>
                <a:srgbClr val="000000"/>
              </a:solidFill>
              <a:latin typeface="Calibri"/>
              <a:ea typeface="Calibri"/>
              <a:cs typeface="Calibri"/>
              <a:sym typeface="Calibri"/>
            </a:endParaRPr>
          </a:p>
        </p:txBody>
      </p:sp>
      <p:sp>
        <p:nvSpPr>
          <p:cNvPr id="660" name="Google Shape;660;p30: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31: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i="1"/>
              <a:t>La gestion des cas doit toujours être abordée de manière participative, responsabilisante et basée sur les forces. </a:t>
            </a:r>
            <a:endParaRPr/>
          </a:p>
          <a:p>
            <a:pPr marL="171450" lvl="0" indent="-171450" algn="l" rtl="0">
              <a:spcBef>
                <a:spcPts val="0"/>
              </a:spcBef>
              <a:spcAft>
                <a:spcPts val="0"/>
              </a:spcAft>
              <a:buClr>
                <a:schemeClr val="dk1"/>
              </a:buClr>
              <a:buSzPts val="1200"/>
              <a:buChar char="•"/>
            </a:pPr>
            <a:r>
              <a:rPr lang="en-US" i="1"/>
              <a:t>Nous examinerons ces trois principes de plus près et discuterons de la manière dont un gestionnaire de cas peut le faire. </a:t>
            </a: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628650" lvl="1"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p:txBody>
      </p:sp>
      <p:sp>
        <p:nvSpPr>
          <p:cNvPr id="665" name="Google Shape;665;p31: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p3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p32: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1" name="Google Shape;701;p32: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p:txBody>
      </p:sp>
      <p:sp>
        <p:nvSpPr>
          <p:cNvPr id="702" name="Google Shape;702;p32: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p33: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i="1"/>
              <a:t>Les actions du gestionnaire de cas à chaque étape de la procédure doivent être guidées par l'intérêt supérieur de l'enfant. </a:t>
            </a:r>
            <a:endParaRPr/>
          </a:p>
          <a:p>
            <a:pPr marL="628650" lvl="1" indent="-171450" algn="l" rtl="0">
              <a:spcBef>
                <a:spcPts val="0"/>
              </a:spcBef>
              <a:spcAft>
                <a:spcPts val="0"/>
              </a:spcAft>
              <a:buClr>
                <a:schemeClr val="dk1"/>
              </a:buClr>
              <a:buSzPts val="1200"/>
              <a:buChar char="•"/>
            </a:pPr>
            <a:r>
              <a:rPr lang="en-US" i="1"/>
              <a:t>Toutes les actions doivent garantir que les droits, la sécurité, le développement continu et le bien-être de l'enfant ne sont pas lésés ou compromis.</a:t>
            </a:r>
            <a:endParaRPr/>
          </a:p>
          <a:p>
            <a:pPr marL="171450" lvl="0" indent="-171450" algn="l" rtl="0">
              <a:spcBef>
                <a:spcPts val="0"/>
              </a:spcBef>
              <a:spcAft>
                <a:spcPts val="0"/>
              </a:spcAft>
              <a:buClr>
                <a:schemeClr val="dk1"/>
              </a:buClr>
              <a:buSzPts val="1200"/>
              <a:buChar char="•"/>
            </a:pPr>
            <a:r>
              <a:rPr lang="en-US" i="1"/>
              <a:t>Les gestionnaires de cas et leurs superviseurs doivent constamment s'évaluer :</a:t>
            </a:r>
            <a:endParaRPr/>
          </a:p>
          <a:p>
            <a:pPr marL="628650" lvl="1" indent="-171450" algn="l" rtl="0">
              <a:spcBef>
                <a:spcPts val="0"/>
              </a:spcBef>
              <a:spcAft>
                <a:spcPts val="0"/>
              </a:spcAft>
              <a:buClr>
                <a:schemeClr val="dk1"/>
              </a:buClr>
              <a:buSzPts val="1200"/>
              <a:buChar char="•"/>
            </a:pPr>
            <a:r>
              <a:rPr lang="en-US" i="1"/>
              <a:t>Les risques et les ressources de l'enfant et de son environnement</a:t>
            </a:r>
            <a:endParaRPr/>
          </a:p>
          <a:p>
            <a:pPr marL="628650" lvl="1" indent="-171450" algn="l" rtl="0">
              <a:spcBef>
                <a:spcPts val="0"/>
              </a:spcBef>
              <a:spcAft>
                <a:spcPts val="0"/>
              </a:spcAft>
              <a:buClr>
                <a:schemeClr val="dk1"/>
              </a:buClr>
              <a:buSzPts val="1200"/>
              <a:buChar char="•"/>
            </a:pPr>
            <a:r>
              <a:rPr lang="en-US" i="1"/>
              <a:t>Les conséquences positives et négatives des actions </a:t>
            </a:r>
            <a:endParaRPr/>
          </a:p>
          <a:p>
            <a:pPr marL="171450" lvl="0" indent="-171450" algn="l" rtl="0">
              <a:spcBef>
                <a:spcPts val="0"/>
              </a:spcBef>
              <a:spcAft>
                <a:spcPts val="0"/>
              </a:spcAft>
              <a:buClr>
                <a:schemeClr val="dk1"/>
              </a:buClr>
              <a:buSzPts val="1200"/>
              <a:buChar char="•"/>
            </a:pPr>
            <a:r>
              <a:rPr lang="en-US" i="1"/>
              <a:t>Ces questions doivent également être discutées avec l'enfant et les personnes qui s'occupent de lui lors de la prise de décision.</a:t>
            </a:r>
            <a:endParaRPr/>
          </a:p>
        </p:txBody>
      </p:sp>
      <p:sp>
        <p:nvSpPr>
          <p:cNvPr id="712" name="Google Shape;712;p33: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3" name="Google Shape;713;p33: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p34: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lvl="0" indent="-171450" algn="l" rtl="0">
              <a:spcBef>
                <a:spcPts val="0"/>
              </a:spcBef>
              <a:spcAft>
                <a:spcPts val="0"/>
              </a:spcAft>
              <a:buClr>
                <a:schemeClr val="dk1"/>
              </a:buClr>
              <a:buSzPts val="1200"/>
              <a:buChar char="•"/>
            </a:pPr>
            <a:r>
              <a:rPr lang="en-US"/>
              <a:t>Examinez dans quelle mesure il est possible de discuter de ces déclarations en toute sécurité. </a:t>
            </a:r>
            <a:endParaRPr/>
          </a:p>
          <a:p>
            <a:pPr marL="171450" lvl="0" indent="-171450" algn="l" rtl="0">
              <a:spcBef>
                <a:spcPts val="0"/>
              </a:spcBef>
              <a:spcAft>
                <a:spcPts val="0"/>
              </a:spcAft>
              <a:buClr>
                <a:schemeClr val="dk1"/>
              </a:buClr>
              <a:buSzPts val="1200"/>
              <a:buChar char="•"/>
            </a:pPr>
            <a:r>
              <a:rPr lang="en-US"/>
              <a:t>Adapter le contenu en fonction des besoins</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Remettez à chaque participant une note autocollante rouge/rose et une note autocollante verte.</a:t>
            </a:r>
            <a:endParaRPr/>
          </a:p>
          <a:p>
            <a:pPr marL="171450" lvl="0" indent="-171450" algn="l" rtl="0">
              <a:spcBef>
                <a:spcPts val="0"/>
              </a:spcBef>
              <a:spcAft>
                <a:spcPts val="0"/>
              </a:spcAft>
              <a:buClr>
                <a:schemeClr val="dk1"/>
              </a:buClr>
              <a:buSzPts val="1200"/>
              <a:buChar char="•"/>
            </a:pPr>
            <a:r>
              <a:rPr lang="en-US" i="1"/>
              <a:t>Nous ferons un exercice d'approche centré sur l'enfant</a:t>
            </a:r>
            <a:endParaRPr/>
          </a:p>
          <a:p>
            <a:pPr marL="628650" lvl="1" indent="-171450" algn="l" rtl="0">
              <a:spcBef>
                <a:spcPts val="0"/>
              </a:spcBef>
              <a:spcAft>
                <a:spcPts val="0"/>
              </a:spcAft>
              <a:buClr>
                <a:schemeClr val="dk1"/>
              </a:buClr>
              <a:buSzPts val="1200"/>
              <a:buChar char="•"/>
            </a:pPr>
            <a:r>
              <a:rPr lang="en-US" i="1"/>
              <a:t>Je vais lire une déclaration </a:t>
            </a:r>
            <a:endParaRPr/>
          </a:p>
          <a:p>
            <a:pPr marL="628650" lvl="1" indent="-171450" algn="l" rtl="0">
              <a:spcBef>
                <a:spcPts val="0"/>
              </a:spcBef>
              <a:spcAft>
                <a:spcPts val="0"/>
              </a:spcAft>
              <a:buClr>
                <a:schemeClr val="dk1"/>
              </a:buClr>
              <a:buSzPts val="1200"/>
              <a:buChar char="•"/>
            </a:pPr>
            <a:r>
              <a:rPr lang="en-US" i="1"/>
              <a:t>Vous devez soulever la note verte si vous êtes d'accord ou la note rouge/rose si vous n'êtes pas d'accord.</a:t>
            </a:r>
            <a:endParaRPr/>
          </a:p>
          <a:p>
            <a:pPr marL="171450" lvl="0" indent="-171450" algn="l" rtl="0">
              <a:spcBef>
                <a:spcPts val="0"/>
              </a:spcBef>
              <a:spcAft>
                <a:spcPts val="0"/>
              </a:spcAft>
              <a:buClr>
                <a:schemeClr val="dk1"/>
              </a:buClr>
              <a:buSzPts val="1200"/>
              <a:buChar char="•"/>
            </a:pPr>
            <a:r>
              <a:rPr lang="en-US" i="1"/>
              <a:t>Il est normal d'avoir des points de vue différents</a:t>
            </a:r>
            <a:endParaRPr/>
          </a:p>
          <a:p>
            <a:pPr marL="628650" lvl="1" indent="-171450" algn="l" rtl="0">
              <a:spcBef>
                <a:spcPts val="0"/>
              </a:spcBef>
              <a:spcAft>
                <a:spcPts val="0"/>
              </a:spcAft>
              <a:buClr>
                <a:schemeClr val="dk1"/>
              </a:buClr>
              <a:buSzPts val="1200"/>
              <a:buChar char="•"/>
            </a:pPr>
            <a:r>
              <a:rPr lang="en-US" i="1"/>
              <a:t>Il suffit de soulever la couleur qui correspond à votre point de vue ou à votre opinion. </a:t>
            </a:r>
            <a:endParaRPr/>
          </a:p>
          <a:p>
            <a:pPr marL="628650" lvl="1" indent="-171450" algn="l" rtl="0">
              <a:spcBef>
                <a:spcPts val="0"/>
              </a:spcBef>
              <a:spcAft>
                <a:spcPts val="0"/>
              </a:spcAft>
              <a:buClr>
                <a:schemeClr val="dk1"/>
              </a:buClr>
              <a:buSzPts val="1200"/>
              <a:buChar char="•"/>
            </a:pPr>
            <a:r>
              <a:rPr lang="en-US" i="1"/>
              <a:t>Essayez de lever la main tous en même temps, sans vous laisser influencer par les autres.</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ACTIVITÉ PLÉNIÈRE (20 minutes)</a:t>
            </a:r>
            <a:endParaRPr/>
          </a:p>
          <a:p>
            <a:pPr marL="171450" lvl="0" indent="-171450" algn="l" rtl="0">
              <a:spcBef>
                <a:spcPts val="0"/>
              </a:spcBef>
              <a:spcAft>
                <a:spcPts val="0"/>
              </a:spcAft>
              <a:buClr>
                <a:schemeClr val="dk1"/>
              </a:buClr>
              <a:buSzPts val="1200"/>
              <a:buChar char="•"/>
            </a:pPr>
            <a:r>
              <a:rPr lang="en-US"/>
              <a:t>Lisez les déclarations de la page suivante</a:t>
            </a:r>
            <a:endParaRPr/>
          </a:p>
          <a:p>
            <a:pPr marL="171450" lvl="0" indent="-171450" algn="l" rtl="0">
              <a:spcBef>
                <a:spcPts val="0"/>
              </a:spcBef>
              <a:spcAft>
                <a:spcPts val="0"/>
              </a:spcAft>
              <a:buClr>
                <a:schemeClr val="dk1"/>
              </a:buClr>
              <a:buSzPts val="1200"/>
              <a:buChar char="•"/>
            </a:pPr>
            <a:r>
              <a:rPr lang="en-US"/>
              <a:t>Donner aux participants 10 secondes de réflexion</a:t>
            </a:r>
            <a:endParaRPr/>
          </a:p>
          <a:p>
            <a:pPr marL="171450" lvl="0" indent="-171450" algn="l" rtl="0">
              <a:spcBef>
                <a:spcPts val="0"/>
              </a:spcBef>
              <a:spcAft>
                <a:spcPts val="0"/>
              </a:spcAft>
              <a:buClr>
                <a:schemeClr val="dk1"/>
              </a:buClr>
              <a:buSzPts val="1200"/>
              <a:buChar char="•"/>
            </a:pPr>
            <a:r>
              <a:rPr lang="en-US"/>
              <a:t>Effectuez un compte à rebours pour que tous les participants puissent lever leur note autocollante en même temps. </a:t>
            </a:r>
            <a:endParaRPr/>
          </a:p>
          <a:p>
            <a:pPr marL="171450" lvl="0" indent="-171450" algn="l" rtl="0">
              <a:spcBef>
                <a:spcPts val="0"/>
              </a:spcBef>
              <a:spcAft>
                <a:spcPts val="0"/>
              </a:spcAft>
              <a:buClr>
                <a:schemeClr val="dk1"/>
              </a:buClr>
              <a:buSzPts val="1200"/>
              <a:buChar char="•"/>
            </a:pPr>
            <a:r>
              <a:rPr lang="en-US"/>
              <a:t>Une fois que tous les participants auront levé la main, donnez à l'un d'entre eux l'occasion de partager son point de vue ou son opinion. </a:t>
            </a:r>
            <a:endParaRPr/>
          </a:p>
          <a:p>
            <a:pPr marL="171450" lvl="0" indent="-171450" algn="l" rtl="0">
              <a:spcBef>
                <a:spcPts val="0"/>
              </a:spcBef>
              <a:spcAft>
                <a:spcPts val="0"/>
              </a:spcAft>
              <a:buClr>
                <a:schemeClr val="dk1"/>
              </a:buClr>
              <a:buSzPts val="1200"/>
              <a:buChar char="•"/>
            </a:pPr>
            <a:r>
              <a:rPr lang="en-US"/>
              <a:t>Guidez une brève discussion, en expliquant le conseil de discussion écrit à côté de l'énoncé.</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SUITE 🡪</a:t>
            </a:r>
            <a:endParaRPr b="1"/>
          </a:p>
        </p:txBody>
      </p:sp>
      <p:sp>
        <p:nvSpPr>
          <p:cNvPr id="721" name="Google Shape;721;p34: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34: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Google Shape;738;p35:notes"/>
          <p:cNvSpPr txBox="1">
            <a:spLocks noGrp="1"/>
          </p:cNvSpPr>
          <p:nvPr>
            <p:ph type="body" idx="1"/>
          </p:nvPr>
        </p:nvSpPr>
        <p:spPr>
          <a:xfrm>
            <a:off x="477838" y="460375"/>
            <a:ext cx="6143625" cy="9211334"/>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150"/>
              <a:buNone/>
            </a:pPr>
            <a:r>
              <a:rPr lang="en-US" sz="1150" b="1"/>
              <a:t>DÉCLARATIONS</a:t>
            </a:r>
            <a:endParaRPr/>
          </a:p>
          <a:p>
            <a:pPr marL="171450" lvl="0" indent="-171450" algn="l" rtl="0">
              <a:spcBef>
                <a:spcPts val="0"/>
              </a:spcBef>
              <a:spcAft>
                <a:spcPts val="0"/>
              </a:spcAft>
              <a:buClr>
                <a:schemeClr val="dk1"/>
              </a:buClr>
              <a:buSzPts val="1150"/>
              <a:buChar char="•"/>
            </a:pPr>
            <a:r>
              <a:rPr lang="en-US" sz="1150" b="1"/>
              <a:t>En raison de leur propre comportement, par exemple lorsqu'un enfant se comporte mal, les enfants peuvent amener leurs parents à recourir à la violence.</a:t>
            </a:r>
            <a:endParaRPr/>
          </a:p>
          <a:p>
            <a:pPr marL="628650" lvl="1" indent="-171450" algn="l" rtl="0">
              <a:spcBef>
                <a:spcPts val="0"/>
              </a:spcBef>
              <a:spcAft>
                <a:spcPts val="0"/>
              </a:spcAft>
              <a:buClr>
                <a:schemeClr val="dk1"/>
              </a:buClr>
              <a:buSzPts val="1150"/>
              <a:buChar char="•"/>
            </a:pPr>
            <a:r>
              <a:rPr lang="en-US" sz="1150"/>
              <a:t>Pas d'accord (rouge)</a:t>
            </a:r>
            <a:endParaRPr/>
          </a:p>
          <a:p>
            <a:pPr marL="628650" lvl="1" indent="-171450" algn="l" rtl="0">
              <a:spcBef>
                <a:spcPts val="0"/>
              </a:spcBef>
              <a:spcAft>
                <a:spcPts val="0"/>
              </a:spcAft>
              <a:buClr>
                <a:schemeClr val="dk1"/>
              </a:buClr>
              <a:buSzPts val="1150"/>
              <a:buChar char="•"/>
            </a:pPr>
            <a:r>
              <a:rPr lang="en-US" sz="1150"/>
              <a:t>La violence est le choix de l'auteur.</a:t>
            </a:r>
            <a:endParaRPr/>
          </a:p>
          <a:p>
            <a:pPr marL="628650" lvl="1" indent="-171450" algn="l" rtl="0">
              <a:spcBef>
                <a:spcPts val="0"/>
              </a:spcBef>
              <a:spcAft>
                <a:spcPts val="0"/>
              </a:spcAft>
              <a:buClr>
                <a:schemeClr val="dk1"/>
              </a:buClr>
              <a:buSzPts val="1150"/>
              <a:buChar char="•"/>
            </a:pPr>
            <a:r>
              <a:rPr lang="en-US" sz="1150"/>
              <a:t>Le comportement d'un enfant ne peut justifier le recours à la violence. </a:t>
            </a:r>
            <a:endParaRPr sz="1150" b="1"/>
          </a:p>
          <a:p>
            <a:pPr marL="171450" lvl="0" indent="-171450" algn="l" rtl="0">
              <a:spcBef>
                <a:spcPts val="0"/>
              </a:spcBef>
              <a:spcAft>
                <a:spcPts val="0"/>
              </a:spcAft>
              <a:buClr>
                <a:schemeClr val="dk1"/>
              </a:buClr>
              <a:buSzPts val="1150"/>
              <a:buChar char="•"/>
            </a:pPr>
            <a:r>
              <a:rPr lang="en-US" sz="1150" b="1"/>
              <a:t>Le gestionnaire de cas doit remettre en question les normes sociales néfastes (telles que le racisme, l'homophobie, le sexisme), même s'il est difficile de les changer. </a:t>
            </a:r>
            <a:endParaRPr/>
          </a:p>
          <a:p>
            <a:pPr marL="628650" lvl="1" indent="-171450" algn="l" rtl="0">
              <a:spcBef>
                <a:spcPts val="0"/>
              </a:spcBef>
              <a:spcAft>
                <a:spcPts val="0"/>
              </a:spcAft>
              <a:buClr>
                <a:schemeClr val="dk1"/>
              </a:buClr>
              <a:buSzPts val="1150"/>
              <a:buChar char="•"/>
            </a:pPr>
            <a:r>
              <a:rPr lang="en-US" sz="1150"/>
              <a:t>D'accord (vert)</a:t>
            </a:r>
            <a:endParaRPr/>
          </a:p>
          <a:p>
            <a:pPr marL="628650" lvl="1" indent="-171450" algn="l" rtl="0">
              <a:spcBef>
                <a:spcPts val="0"/>
              </a:spcBef>
              <a:spcAft>
                <a:spcPts val="0"/>
              </a:spcAft>
              <a:buClr>
                <a:schemeClr val="dk1"/>
              </a:buClr>
              <a:buSzPts val="1150"/>
              <a:buChar char="•"/>
            </a:pPr>
            <a:r>
              <a:rPr lang="en-US" sz="1150"/>
              <a:t>Cela fait partie du rôle et du mandat du gestionnaire de cas de s'attaquer aux normes sociales néfastes et de maintenir et d'adhérer à des normes telles que la non-discrimination.</a:t>
            </a:r>
            <a:endParaRPr/>
          </a:p>
          <a:p>
            <a:pPr marL="171450" lvl="0" indent="-171450" algn="l" rtl="0">
              <a:spcBef>
                <a:spcPts val="0"/>
              </a:spcBef>
              <a:spcAft>
                <a:spcPts val="0"/>
              </a:spcAft>
              <a:buClr>
                <a:schemeClr val="dk1"/>
              </a:buClr>
              <a:buSzPts val="1150"/>
              <a:buChar char="•"/>
            </a:pPr>
            <a:r>
              <a:rPr lang="en-US" sz="1150" b="1"/>
              <a:t>Les enfants en situation de handicap ne devraient pas aller dans une école ordinaire, car ils ne pourront pas suivre le rythme des autres enfants et cela entraînera un retard pour tout le monde. </a:t>
            </a:r>
            <a:endParaRPr/>
          </a:p>
          <a:p>
            <a:pPr marL="628650" lvl="1" indent="-171450" algn="l" rtl="0">
              <a:spcBef>
                <a:spcPts val="0"/>
              </a:spcBef>
              <a:spcAft>
                <a:spcPts val="0"/>
              </a:spcAft>
              <a:buClr>
                <a:schemeClr val="dk1"/>
              </a:buClr>
              <a:buSzPts val="1150"/>
              <a:buChar char="•"/>
            </a:pPr>
            <a:r>
              <a:rPr lang="en-US" sz="1150"/>
              <a:t>Pas d'accord (rouge)</a:t>
            </a:r>
            <a:endParaRPr/>
          </a:p>
          <a:p>
            <a:pPr marL="628650" lvl="1" indent="-171450" algn="l" rtl="0">
              <a:spcBef>
                <a:spcPts val="0"/>
              </a:spcBef>
              <a:spcAft>
                <a:spcPts val="0"/>
              </a:spcAft>
              <a:buClr>
                <a:schemeClr val="dk1"/>
              </a:buClr>
              <a:buSzPts val="1150"/>
              <a:buChar char="•"/>
            </a:pPr>
            <a:r>
              <a:rPr lang="en-US" sz="1150"/>
              <a:t>Les enfants en situation de handicap doivent avoir la possibilité de participer et d'accéder aux écoles. </a:t>
            </a:r>
            <a:endParaRPr/>
          </a:p>
          <a:p>
            <a:pPr marL="628650" lvl="1" indent="-171450" algn="l" rtl="0">
              <a:spcBef>
                <a:spcPts val="0"/>
              </a:spcBef>
              <a:spcAft>
                <a:spcPts val="0"/>
              </a:spcAft>
              <a:buClr>
                <a:schemeClr val="dk1"/>
              </a:buClr>
              <a:buSzPts val="1150"/>
              <a:buChar char="•"/>
            </a:pPr>
            <a:r>
              <a:rPr lang="en-US" sz="1150"/>
              <a:t>Ils ont le même droit à l'éducation que tout autre enfant.</a:t>
            </a:r>
            <a:endParaRPr/>
          </a:p>
          <a:p>
            <a:pPr marL="171450" lvl="0" indent="-171450" algn="l" rtl="0">
              <a:spcBef>
                <a:spcPts val="0"/>
              </a:spcBef>
              <a:spcAft>
                <a:spcPts val="0"/>
              </a:spcAft>
              <a:buClr>
                <a:schemeClr val="dk1"/>
              </a:buClr>
              <a:buSzPts val="1150"/>
              <a:buChar char="•"/>
            </a:pPr>
            <a:r>
              <a:rPr lang="en-US" sz="1150" b="1"/>
              <a:t>Un enfant ne doit pas trop penser à la maltraitance dont il a été victime, il doit essayer de l'oublier. </a:t>
            </a:r>
            <a:endParaRPr/>
          </a:p>
          <a:p>
            <a:pPr marL="628650" lvl="1" indent="-171450" algn="l" rtl="0">
              <a:spcBef>
                <a:spcPts val="0"/>
              </a:spcBef>
              <a:spcAft>
                <a:spcPts val="0"/>
              </a:spcAft>
              <a:buClr>
                <a:schemeClr val="dk1"/>
              </a:buClr>
              <a:buSzPts val="1150"/>
              <a:buChar char="•"/>
            </a:pPr>
            <a:r>
              <a:rPr lang="en-US" sz="1150"/>
              <a:t>Pas d'accord (rouge)</a:t>
            </a:r>
            <a:endParaRPr/>
          </a:p>
          <a:p>
            <a:pPr marL="628650" lvl="1" indent="-171450" algn="l" rtl="0">
              <a:spcBef>
                <a:spcPts val="0"/>
              </a:spcBef>
              <a:spcAft>
                <a:spcPts val="0"/>
              </a:spcAft>
              <a:buClr>
                <a:schemeClr val="dk1"/>
              </a:buClr>
              <a:buSzPts val="1150"/>
              <a:buChar char="•"/>
            </a:pPr>
            <a:r>
              <a:rPr lang="en-US" sz="1150"/>
              <a:t>Il ne faut pas demander aux enfants d'oublier les abus, car ils auront beaucoup plus de mal à s'en remettre. </a:t>
            </a:r>
            <a:endParaRPr/>
          </a:p>
          <a:p>
            <a:pPr marL="628650" lvl="1" indent="-171450" algn="l" rtl="0">
              <a:spcBef>
                <a:spcPts val="0"/>
              </a:spcBef>
              <a:spcAft>
                <a:spcPts val="0"/>
              </a:spcAft>
              <a:buClr>
                <a:schemeClr val="dk1"/>
              </a:buClr>
              <a:buSzPts val="1150"/>
              <a:buChar char="•"/>
            </a:pPr>
            <a:r>
              <a:rPr lang="en-US" sz="1150"/>
              <a:t>Les enfants doivent savoir qu'ils peuvent parler de ce qui s'est passé et doivent recevoir un soutien pour surmonter la douleur et la souffrance émotionnelles. </a:t>
            </a:r>
            <a:endParaRPr/>
          </a:p>
          <a:p>
            <a:pPr marL="628650" lvl="1" indent="-171450" algn="l" rtl="0">
              <a:spcBef>
                <a:spcPts val="0"/>
              </a:spcBef>
              <a:spcAft>
                <a:spcPts val="0"/>
              </a:spcAft>
              <a:buClr>
                <a:schemeClr val="dk1"/>
              </a:buClr>
              <a:buSzPts val="1150"/>
              <a:buChar char="•"/>
            </a:pPr>
            <a:r>
              <a:rPr lang="en-US" sz="1150"/>
              <a:t>En leur demandant d'oublier, vous leur demandez de faire l'impossible. </a:t>
            </a:r>
            <a:endParaRPr/>
          </a:p>
          <a:p>
            <a:pPr marL="171450" lvl="0" indent="-171450" algn="l" rtl="0">
              <a:spcBef>
                <a:spcPts val="0"/>
              </a:spcBef>
              <a:spcAft>
                <a:spcPts val="0"/>
              </a:spcAft>
              <a:buClr>
                <a:schemeClr val="dk1"/>
              </a:buClr>
              <a:buSzPts val="1150"/>
              <a:buChar char="•"/>
            </a:pPr>
            <a:r>
              <a:rPr lang="en-US" sz="1150" b="1"/>
              <a:t>Il est possible qu'un enfant soit maltraité par un autre enfant.</a:t>
            </a:r>
            <a:endParaRPr sz="1150" b="1"/>
          </a:p>
          <a:p>
            <a:pPr marL="628650" lvl="1" indent="-171450" algn="l" rtl="0">
              <a:spcBef>
                <a:spcPts val="0"/>
              </a:spcBef>
              <a:spcAft>
                <a:spcPts val="0"/>
              </a:spcAft>
              <a:buClr>
                <a:schemeClr val="dk1"/>
              </a:buClr>
              <a:buSzPts val="1150"/>
              <a:buChar char="•"/>
            </a:pPr>
            <a:r>
              <a:rPr lang="en-US" sz="1150"/>
              <a:t>D'accord (vert)</a:t>
            </a:r>
            <a:endParaRPr/>
          </a:p>
          <a:p>
            <a:pPr marL="628650" lvl="1" indent="-171450" algn="l" rtl="0">
              <a:spcBef>
                <a:spcPts val="0"/>
              </a:spcBef>
              <a:spcAft>
                <a:spcPts val="0"/>
              </a:spcAft>
              <a:buClr>
                <a:schemeClr val="dk1"/>
              </a:buClr>
              <a:buSzPts val="1150"/>
              <a:buChar char="•"/>
            </a:pPr>
            <a:r>
              <a:rPr lang="en-US" sz="1150"/>
              <a:t>Oui, les enfants peuvent causer du tort à d'autres enfants, mais la loi les traitera différemment des adultes. </a:t>
            </a:r>
            <a:endParaRPr/>
          </a:p>
          <a:p>
            <a:pPr marL="171450" lvl="0" indent="-171450" algn="l" rtl="0">
              <a:spcBef>
                <a:spcPts val="0"/>
              </a:spcBef>
              <a:spcAft>
                <a:spcPts val="0"/>
              </a:spcAft>
              <a:buClr>
                <a:schemeClr val="dk1"/>
              </a:buClr>
              <a:buSzPts val="1150"/>
              <a:buChar char="•"/>
            </a:pPr>
            <a:r>
              <a:rPr lang="en-US" sz="1150" b="1"/>
              <a:t>Les parents qui envoient leurs enfants sans les accompagner (enfants non accompagnés) sont de mauvais parents. </a:t>
            </a:r>
            <a:endParaRPr/>
          </a:p>
          <a:p>
            <a:pPr marL="628650" lvl="1" indent="-171450" algn="l" rtl="0">
              <a:spcBef>
                <a:spcPts val="0"/>
              </a:spcBef>
              <a:spcAft>
                <a:spcPts val="0"/>
              </a:spcAft>
              <a:buClr>
                <a:schemeClr val="dk1"/>
              </a:buClr>
              <a:buSzPts val="1150"/>
              <a:buChar char="•"/>
            </a:pPr>
            <a:r>
              <a:rPr lang="en-US" sz="1150"/>
              <a:t>Pas d'accord (rouge)</a:t>
            </a:r>
            <a:endParaRPr/>
          </a:p>
          <a:p>
            <a:pPr marL="628650" lvl="1" indent="-171450" algn="l" rtl="0">
              <a:spcBef>
                <a:spcPts val="0"/>
              </a:spcBef>
              <a:spcAft>
                <a:spcPts val="0"/>
              </a:spcAft>
              <a:buClr>
                <a:schemeClr val="dk1"/>
              </a:buClr>
              <a:buSzPts val="1150"/>
              <a:buChar char="•"/>
            </a:pPr>
            <a:r>
              <a:rPr lang="en-US" sz="1150"/>
              <a:t>Les gestionnaires de cas doivent adopter une attitude de non-jugement. </a:t>
            </a:r>
            <a:endParaRPr/>
          </a:p>
          <a:p>
            <a:pPr marL="628650" lvl="1" indent="-171450" algn="l" rtl="0">
              <a:spcBef>
                <a:spcPts val="0"/>
              </a:spcBef>
              <a:spcAft>
                <a:spcPts val="0"/>
              </a:spcAft>
              <a:buClr>
                <a:schemeClr val="dk1"/>
              </a:buClr>
              <a:buSzPts val="1150"/>
              <a:buChar char="•"/>
            </a:pPr>
            <a:r>
              <a:rPr lang="en-US" sz="1150"/>
              <a:t>Ils ne sont pas dans la même situation que les parents et ne disposent donc pas de toutes les informations. </a:t>
            </a:r>
            <a:endParaRPr/>
          </a:p>
          <a:p>
            <a:pPr marL="628650" lvl="1" indent="-171450" algn="l" rtl="0">
              <a:spcBef>
                <a:spcPts val="0"/>
              </a:spcBef>
              <a:spcAft>
                <a:spcPts val="0"/>
              </a:spcAft>
              <a:buClr>
                <a:schemeClr val="dk1"/>
              </a:buClr>
              <a:buSzPts val="1150"/>
              <a:buChar char="•"/>
            </a:pPr>
            <a:r>
              <a:rPr lang="en-US" sz="1150"/>
              <a:t>Par exemple, certains parents envoient leurs enfants en sécurité, loin du danger.  </a:t>
            </a:r>
            <a:endParaRPr/>
          </a:p>
          <a:p>
            <a:pPr marL="171450" lvl="0" indent="-171450" algn="l" rtl="0">
              <a:spcBef>
                <a:spcPts val="0"/>
              </a:spcBef>
              <a:spcAft>
                <a:spcPts val="0"/>
              </a:spcAft>
              <a:buClr>
                <a:schemeClr val="dk1"/>
              </a:buClr>
              <a:buSzPts val="1150"/>
              <a:buChar char="•"/>
            </a:pPr>
            <a:r>
              <a:rPr lang="en-US" sz="1150" b="1"/>
              <a:t>Si un enfant ne peut pas répondre aux questions posées sur un incident traumatisant, il est probablement en train de l'inventer. </a:t>
            </a:r>
            <a:endParaRPr/>
          </a:p>
          <a:p>
            <a:pPr marL="628650" lvl="1" indent="-171450" algn="l" rtl="0">
              <a:spcBef>
                <a:spcPts val="0"/>
              </a:spcBef>
              <a:spcAft>
                <a:spcPts val="0"/>
              </a:spcAft>
              <a:buClr>
                <a:schemeClr val="dk1"/>
              </a:buClr>
              <a:buSzPts val="1150"/>
              <a:buChar char="•"/>
            </a:pPr>
            <a:r>
              <a:rPr lang="en-US" sz="1150"/>
              <a:t>Pas d'accord (rouge) </a:t>
            </a:r>
            <a:endParaRPr/>
          </a:p>
          <a:p>
            <a:pPr marL="628650" lvl="1" indent="-171450" algn="l" rtl="0">
              <a:spcBef>
                <a:spcPts val="0"/>
              </a:spcBef>
              <a:spcAft>
                <a:spcPts val="0"/>
              </a:spcAft>
              <a:buClr>
                <a:schemeClr val="dk1"/>
              </a:buClr>
              <a:buSzPts val="1150"/>
              <a:buChar char="•"/>
            </a:pPr>
            <a:r>
              <a:rPr lang="en-US" sz="1150"/>
              <a:t>Les enfants qui sont en état de choc ou qui subissent un stress traumatique peuvent être confus ou incapables de parler. </a:t>
            </a:r>
            <a:endParaRPr/>
          </a:p>
          <a:p>
            <a:pPr marL="628650" lvl="1" indent="-171450" algn="l" rtl="0">
              <a:spcBef>
                <a:spcPts val="0"/>
              </a:spcBef>
              <a:spcAft>
                <a:spcPts val="0"/>
              </a:spcAft>
              <a:buClr>
                <a:schemeClr val="dk1"/>
              </a:buClr>
              <a:buSzPts val="1150"/>
              <a:buChar char="•"/>
            </a:pPr>
            <a:r>
              <a:rPr lang="en-US" sz="1150"/>
              <a:t>Cela ne signifie pas que l'incident a été inventé. </a:t>
            </a:r>
            <a:endParaRPr/>
          </a:p>
          <a:p>
            <a:pPr marL="628650" lvl="1" indent="-171450" algn="l" rtl="0">
              <a:spcBef>
                <a:spcPts val="0"/>
              </a:spcBef>
              <a:spcAft>
                <a:spcPts val="0"/>
              </a:spcAft>
              <a:buClr>
                <a:schemeClr val="dk1"/>
              </a:buClr>
              <a:buSzPts val="1150"/>
              <a:buChar char="•"/>
            </a:pPr>
            <a:r>
              <a:rPr lang="en-US" sz="1150"/>
              <a:t>Il incombe au gestionnaire de cas de soutenir l'enfant et de le croire.</a:t>
            </a:r>
            <a:endParaRPr/>
          </a:p>
          <a:p>
            <a:pPr marL="171450" lvl="0" indent="-171450" algn="l" rtl="0">
              <a:spcBef>
                <a:spcPts val="0"/>
              </a:spcBef>
              <a:spcAft>
                <a:spcPts val="0"/>
              </a:spcAft>
              <a:buClr>
                <a:schemeClr val="dk1"/>
              </a:buClr>
              <a:buSzPts val="1150"/>
              <a:buChar char="•"/>
            </a:pPr>
            <a:r>
              <a:rPr lang="en-US" sz="1150" b="1"/>
              <a:t>Il est possible qu'un enfant se remette des effets néfastes de la violence ou des abus. </a:t>
            </a:r>
            <a:endParaRPr/>
          </a:p>
          <a:p>
            <a:pPr marL="628650" lvl="1" indent="-171450" algn="l" rtl="0">
              <a:spcBef>
                <a:spcPts val="0"/>
              </a:spcBef>
              <a:spcAft>
                <a:spcPts val="0"/>
              </a:spcAft>
              <a:buClr>
                <a:schemeClr val="dk1"/>
              </a:buClr>
              <a:buSzPts val="1150"/>
              <a:buChar char="•"/>
            </a:pPr>
            <a:r>
              <a:rPr lang="en-US" sz="1150"/>
              <a:t>D'accord (vert)</a:t>
            </a:r>
            <a:endParaRPr/>
          </a:p>
          <a:p>
            <a:pPr marL="628650" lvl="1" indent="-171450" algn="l" rtl="0">
              <a:spcBef>
                <a:spcPts val="0"/>
              </a:spcBef>
              <a:spcAft>
                <a:spcPts val="0"/>
              </a:spcAft>
              <a:buClr>
                <a:schemeClr val="dk1"/>
              </a:buClr>
              <a:buSzPts val="1150"/>
              <a:buChar char="•"/>
            </a:pPr>
            <a:r>
              <a:rPr lang="en-US" sz="1150"/>
              <a:t>Les enfants peuvent être résilients, c'est-à-dire capables de surmonter les effets néfastes de l'adversité et de s'en remettre, ainsi que de s'adapter et de trouver les moyens de faire valoir leurs droits, d'être en bonne santé, de s'épanouir et de se sentir bien. </a:t>
            </a:r>
            <a:endParaRPr/>
          </a:p>
          <a:p>
            <a:pPr marL="628650" lvl="1" indent="-98425" algn="l" rtl="0">
              <a:spcBef>
                <a:spcPts val="0"/>
              </a:spcBef>
              <a:spcAft>
                <a:spcPts val="0"/>
              </a:spcAft>
              <a:buClr>
                <a:schemeClr val="dk1"/>
              </a:buClr>
              <a:buSzPts val="1150"/>
              <a:buNone/>
            </a:pPr>
            <a:endParaRPr sz="1150"/>
          </a:p>
          <a:p>
            <a:pPr marL="0" lvl="0" indent="0" algn="l" rtl="0">
              <a:spcBef>
                <a:spcPts val="0"/>
              </a:spcBef>
              <a:spcAft>
                <a:spcPts val="0"/>
              </a:spcAft>
              <a:buClr>
                <a:schemeClr val="dk1"/>
              </a:buClr>
              <a:buSzPts val="1150"/>
              <a:buNone/>
            </a:pPr>
            <a:r>
              <a:rPr lang="en-US" sz="1150" b="1"/>
              <a:t>DISCUSSION PLÉNIÈRE (15 minutes)</a:t>
            </a:r>
            <a:endParaRPr/>
          </a:p>
          <a:p>
            <a:pPr marL="171450" lvl="0" indent="-171450" algn="l" rtl="0">
              <a:spcBef>
                <a:spcPts val="0"/>
              </a:spcBef>
              <a:spcAft>
                <a:spcPts val="0"/>
              </a:spcAft>
              <a:buClr>
                <a:schemeClr val="dk1"/>
              </a:buClr>
              <a:buSzPts val="1150"/>
              <a:buChar char="•"/>
            </a:pPr>
            <a:r>
              <a:rPr lang="en-US" sz="1150" i="1"/>
              <a:t>Votre expérience en tant que gestionnaire de cas a-t-elle changé votre point de vue ou votre opinion sur certains sujets tels que la participation des enfants, la violence ou les abus, les droits de l'enfant, les devoirs des parents, la résilience,... ? </a:t>
            </a:r>
            <a:endParaRPr/>
          </a:p>
          <a:p>
            <a:pPr marL="628650" lvl="1" indent="-171450" algn="l" rtl="0">
              <a:spcBef>
                <a:spcPts val="0"/>
              </a:spcBef>
              <a:spcAft>
                <a:spcPts val="0"/>
              </a:spcAft>
              <a:buClr>
                <a:schemeClr val="dk1"/>
              </a:buClr>
              <a:buSzPts val="1150"/>
              <a:buChar char="•"/>
            </a:pPr>
            <a:r>
              <a:rPr lang="en-US" sz="1150" i="1"/>
              <a:t>Si oui, comment cela a-t-il changé ?</a:t>
            </a:r>
            <a:endParaRPr/>
          </a:p>
        </p:txBody>
      </p:sp>
      <p:sp>
        <p:nvSpPr>
          <p:cNvPr id="739" name="Google Shape;739;p35: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35</a:t>
            </a:fld>
            <a:endParaRPr sz="1200" b="0" i="0" u="none" strike="noStrike" cap="none">
              <a:solidFill>
                <a:srgbClr val="000000"/>
              </a:solidFill>
              <a:latin typeface="Calibri"/>
              <a:ea typeface="Calibri"/>
              <a:cs typeface="Calibri"/>
              <a:sym typeface="Calibri"/>
            </a:endParaRPr>
          </a:p>
        </p:txBody>
      </p:sp>
      <p:sp>
        <p:nvSpPr>
          <p:cNvPr id="740" name="Google Shape;740;p35: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36: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i="1"/>
              <a:t>Les principes directeurs de GCPE doivent informer et guider nos actions en tant que gestionnaires de cas.</a:t>
            </a:r>
            <a:endParaRPr/>
          </a:p>
          <a:p>
            <a:pPr marL="171450" lvl="0" indent="-171450" algn="l" rtl="0">
              <a:spcBef>
                <a:spcPts val="0"/>
              </a:spcBef>
              <a:spcAft>
                <a:spcPts val="0"/>
              </a:spcAft>
              <a:buClr>
                <a:schemeClr val="dk1"/>
              </a:buClr>
              <a:buSzPts val="1200"/>
              <a:buChar char="•"/>
            </a:pPr>
            <a:r>
              <a:rPr lang="en-US" i="1"/>
              <a:t>Il est important de rappeler ce qu'ils sont et comment nous devons les appliquer dans notre pratique.</a:t>
            </a:r>
            <a:endParaRPr/>
          </a:p>
          <a:p>
            <a:pPr marL="171450" lvl="0" indent="-171450" algn="l" rtl="0">
              <a:spcBef>
                <a:spcPts val="0"/>
              </a:spcBef>
              <a:spcAft>
                <a:spcPts val="0"/>
              </a:spcAft>
              <a:buClr>
                <a:schemeClr val="dk1"/>
              </a:buClr>
              <a:buSzPts val="1200"/>
              <a:buChar char="•"/>
            </a:pPr>
            <a:r>
              <a:rPr lang="en-US" i="1"/>
              <a:t>Quelqu'un a-t-il des questions à poser ou des précisions à demander ?</a:t>
            </a:r>
            <a:endParaRPr/>
          </a:p>
        </p:txBody>
      </p:sp>
      <p:sp>
        <p:nvSpPr>
          <p:cNvPr id="745" name="Google Shape;745;p36: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6" name="Google Shape;746;p36: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p37: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SESSION 5 DURÉE : 0h20</a:t>
            </a:r>
            <a:endParaRPr/>
          </a:p>
        </p:txBody>
      </p:sp>
      <p:sp>
        <p:nvSpPr>
          <p:cNvPr id="755" name="Google Shape;755;p37: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6" name="Google Shape;756;p37: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p38: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a:t>Réfléchissez à la formation d'aujourd'hui. </a:t>
            </a:r>
            <a:endParaRPr/>
          </a:p>
          <a:p>
            <a:pPr marL="171450" lvl="0" indent="-95250" algn="l" rtl="0">
              <a:spcBef>
                <a:spcPts val="0"/>
              </a:spcBef>
              <a:spcAft>
                <a:spcPts val="0"/>
              </a:spcAft>
              <a:buClr>
                <a:schemeClr val="dk1"/>
              </a:buClr>
              <a:buSzPts val="1200"/>
              <a:buNone/>
            </a:pPr>
            <a:endParaRPr/>
          </a:p>
          <a:p>
            <a:pPr marL="628650" lvl="1" indent="-95250" algn="l" rtl="0">
              <a:spcBef>
                <a:spcPts val="0"/>
              </a:spcBef>
              <a:spcAft>
                <a:spcPts val="0"/>
              </a:spcAft>
              <a:buClr>
                <a:schemeClr val="dk1"/>
              </a:buClr>
              <a:buSzPts val="1200"/>
              <a:buNone/>
            </a:pPr>
            <a:endParaRPr/>
          </a:p>
          <a:p>
            <a:pPr marL="628650" lvl="1" indent="-95250" algn="l" rtl="0">
              <a:spcBef>
                <a:spcPts val="0"/>
              </a:spcBef>
              <a:spcAft>
                <a:spcPts val="0"/>
              </a:spcAft>
              <a:buClr>
                <a:schemeClr val="dk1"/>
              </a:buClr>
              <a:buSzPts val="1200"/>
              <a:buNone/>
            </a:pPr>
            <a:endParaRPr/>
          </a:p>
          <a:p>
            <a:pPr marL="628650" lvl="1"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p:txBody>
      </p:sp>
      <p:sp>
        <p:nvSpPr>
          <p:cNvPr id="761" name="Google Shape;761;p38: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2" name="Google Shape;762;p38: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6"/>
        <p:cNvGrpSpPr/>
        <p:nvPr/>
      </p:nvGrpSpPr>
      <p:grpSpPr>
        <a:xfrm>
          <a:off x="0" y="0"/>
          <a:ext cx="0" cy="0"/>
          <a:chOff x="0" y="0"/>
          <a:chExt cx="0" cy="0"/>
        </a:xfrm>
      </p:grpSpPr>
      <p:sp>
        <p:nvSpPr>
          <p:cNvPr id="787" name="Google Shape;787;p39: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INTRODUCTION</a:t>
            </a:r>
            <a:endParaRPr/>
          </a:p>
          <a:p>
            <a:pPr marL="171450" lvl="0" indent="-171450" algn="l" rtl="0">
              <a:spcBef>
                <a:spcPts val="0"/>
              </a:spcBef>
              <a:spcAft>
                <a:spcPts val="0"/>
              </a:spcAft>
              <a:buClr>
                <a:schemeClr val="dk1"/>
              </a:buClr>
              <a:buSzPts val="1200"/>
              <a:buChar char="•"/>
            </a:pPr>
            <a:r>
              <a:rPr lang="en-US"/>
              <a:t>Guidez les participants vers la </a:t>
            </a:r>
            <a:r>
              <a:rPr lang="en-US" b="1"/>
              <a:t>page 24 du cahier d'exercices : Objectifs d'apprentissage</a:t>
            </a:r>
            <a:endParaRPr/>
          </a:p>
          <a:p>
            <a:pPr marL="171450" lvl="0" indent="-171450" algn="l" rtl="0">
              <a:spcBef>
                <a:spcPts val="0"/>
              </a:spcBef>
              <a:spcAft>
                <a:spcPts val="0"/>
              </a:spcAft>
              <a:buClr>
                <a:schemeClr val="dk1"/>
              </a:buClr>
              <a:buSzPts val="1200"/>
              <a:buChar char="•"/>
            </a:pPr>
            <a:r>
              <a:rPr lang="en-US" i="1"/>
              <a:t>Il est important de prendre le temps de revoir les objectifs d'apprentissage (</a:t>
            </a:r>
            <a:r>
              <a:rPr lang="en-US" b="1" i="1"/>
              <a:t>cahier d'exercices, page 5</a:t>
            </a:r>
            <a:r>
              <a:rPr lang="en-US" i="1"/>
              <a:t>) et de réfléchir à vos réalisations à la fin de cette formation. </a:t>
            </a:r>
            <a:endParaRPr/>
          </a:p>
          <a:p>
            <a:pPr marL="171450" lvl="0" indent="-171450" algn="l" rtl="0">
              <a:spcBef>
                <a:spcPts val="0"/>
              </a:spcBef>
              <a:spcAft>
                <a:spcPts val="0"/>
              </a:spcAft>
              <a:buClr>
                <a:schemeClr val="dk1"/>
              </a:buClr>
              <a:buSzPts val="1200"/>
              <a:buChar char="•"/>
            </a:pPr>
            <a:r>
              <a:rPr lang="en-US" i="1"/>
              <a:t>Certains objectifs d'apprentissage peuvent nécessiter davantage d'informations, de pratique ou de soutien de la part du superviseur pour être pleinement atteints.</a:t>
            </a:r>
            <a:endParaRPr/>
          </a:p>
          <a:p>
            <a:pPr marL="171450" lvl="0" indent="-171450" algn="l" rtl="0">
              <a:spcBef>
                <a:spcPts val="0"/>
              </a:spcBef>
              <a:spcAft>
                <a:spcPts val="0"/>
              </a:spcAft>
              <a:buClr>
                <a:schemeClr val="dk1"/>
              </a:buClr>
              <a:buSzPts val="1200"/>
              <a:buChar char="•"/>
            </a:pPr>
            <a:r>
              <a:rPr lang="en-US" i="1"/>
              <a:t>Revenez sur la formation d'aujourd'hui et répondez aux questions sur les objectifs d'apprentissage dans votre cahier d'exercices. </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TRAVAIL INDIVIDUEL (5 minutes)</a:t>
            </a:r>
            <a:endParaRPr i="1"/>
          </a:p>
          <a:p>
            <a:pPr marL="171450" lvl="0" indent="-171450" algn="l" rtl="0">
              <a:spcBef>
                <a:spcPts val="0"/>
              </a:spcBef>
              <a:spcAft>
                <a:spcPts val="0"/>
              </a:spcAft>
              <a:buClr>
                <a:schemeClr val="dk1"/>
              </a:buClr>
              <a:buSzPts val="1200"/>
              <a:buChar char="•"/>
            </a:pPr>
            <a:r>
              <a:rPr lang="en-US"/>
              <a:t>Laisser 5 minutes aux participants pour compléter le questionnaire</a:t>
            </a:r>
            <a:endParaRPr/>
          </a:p>
          <a:p>
            <a:pPr marL="0" marR="0" lvl="0" indent="0" algn="l" rtl="0">
              <a:lnSpc>
                <a:spcPct val="100000"/>
              </a:lnSpc>
              <a:spcBef>
                <a:spcPts val="0"/>
              </a:spcBef>
              <a:spcAft>
                <a:spcPts val="0"/>
              </a:spcAft>
              <a:buClr>
                <a:schemeClr val="dk1"/>
              </a:buClr>
              <a:buSzPts val="1200"/>
              <a:buNone/>
            </a:pPr>
            <a:endParaRPr/>
          </a:p>
          <a:p>
            <a:pPr marL="0" marR="0" lvl="0" indent="0" algn="l" rtl="0">
              <a:lnSpc>
                <a:spcPct val="100000"/>
              </a:lnSpc>
              <a:spcBef>
                <a:spcPts val="0"/>
              </a:spcBef>
              <a:spcAft>
                <a:spcPts val="0"/>
              </a:spcAft>
              <a:buClr>
                <a:schemeClr val="dk1"/>
              </a:buClr>
              <a:buSzPts val="1200"/>
              <a:buNone/>
            </a:pPr>
            <a:r>
              <a:rPr lang="en-US" b="1"/>
              <a:t>DISCUSSION PLÉNIÈRE (5 minutes)</a:t>
            </a:r>
            <a:endParaRPr/>
          </a:p>
          <a:p>
            <a:pPr marL="171450" lvl="0" indent="-171450" algn="l" rtl="0">
              <a:spcBef>
                <a:spcPts val="0"/>
              </a:spcBef>
              <a:spcAft>
                <a:spcPts val="0"/>
              </a:spcAft>
              <a:buClr>
                <a:schemeClr val="dk1"/>
              </a:buClr>
              <a:buSzPts val="1200"/>
              <a:buChar char="•"/>
            </a:pPr>
            <a:r>
              <a:rPr lang="en-US"/>
              <a:t>Invitez les volontaires à partager leur réflexion</a:t>
            </a:r>
            <a:endParaRPr/>
          </a:p>
          <a:p>
            <a:pPr marL="171450" lvl="0" indent="-95250" algn="l" rtl="0">
              <a:spcBef>
                <a:spcPts val="0"/>
              </a:spcBef>
              <a:spcAft>
                <a:spcPts val="0"/>
              </a:spcAft>
              <a:buClr>
                <a:schemeClr val="dk1"/>
              </a:buClr>
              <a:buSzPts val="1200"/>
              <a:buNone/>
            </a:pPr>
            <a:endParaRPr i="1"/>
          </a:p>
          <a:p>
            <a:pPr marL="0" lvl="0" indent="0" algn="l" rtl="0">
              <a:spcBef>
                <a:spcPts val="0"/>
              </a:spcBef>
              <a:spcAft>
                <a:spcPts val="0"/>
              </a:spcAft>
              <a:buClr>
                <a:schemeClr val="dk1"/>
              </a:buClr>
              <a:buSzPts val="1200"/>
              <a:buNone/>
            </a:pPr>
            <a:r>
              <a:rPr lang="en-US" b="1"/>
              <a:t>INTRODUCTION</a:t>
            </a:r>
            <a:endParaRPr/>
          </a:p>
          <a:p>
            <a:pPr marL="171450" lvl="0" indent="-171450" algn="l" rtl="0">
              <a:spcBef>
                <a:spcPts val="0"/>
              </a:spcBef>
              <a:spcAft>
                <a:spcPts val="0"/>
              </a:spcAft>
              <a:buClr>
                <a:schemeClr val="dk1"/>
              </a:buClr>
              <a:buSzPts val="1200"/>
              <a:buChar char="•"/>
            </a:pPr>
            <a:r>
              <a:rPr lang="en-US"/>
              <a:t>Continuer à la </a:t>
            </a:r>
            <a:r>
              <a:rPr lang="en-US" b="1"/>
              <a:t>page 24 du cahier d'exercices : Réflexion</a:t>
            </a:r>
            <a:endParaRPr/>
          </a:p>
          <a:p>
            <a:pPr marL="171450" lvl="0" indent="-171450" algn="l" rtl="0">
              <a:spcBef>
                <a:spcPts val="0"/>
              </a:spcBef>
              <a:spcAft>
                <a:spcPts val="0"/>
              </a:spcAft>
              <a:buClr>
                <a:schemeClr val="dk1"/>
              </a:buClr>
              <a:buSzPts val="1200"/>
              <a:buChar char="•"/>
            </a:pPr>
            <a:r>
              <a:rPr lang="en-US" i="1"/>
              <a:t>Qu'est-ce qui vous a surpris ? Qu'est-ce qui vous a posé problème ? Qu'aimeriez-vous apprendre davantage ?</a:t>
            </a:r>
            <a:endParaRPr/>
          </a:p>
          <a:p>
            <a:pPr marL="171450" lvl="0" indent="-171450" algn="l" rtl="0">
              <a:spcBef>
                <a:spcPts val="0"/>
              </a:spcBef>
              <a:spcAft>
                <a:spcPts val="0"/>
              </a:spcAft>
              <a:buClr>
                <a:schemeClr val="dk1"/>
              </a:buClr>
              <a:buSzPts val="1200"/>
              <a:buChar char="•"/>
            </a:pPr>
            <a:r>
              <a:rPr lang="en-US" i="1"/>
              <a:t>Notez vos réflexions.</a:t>
            </a:r>
            <a:endParaRPr/>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TRAVAIL INDIVIDUEL (5 minutes)</a:t>
            </a:r>
            <a:endParaRPr/>
          </a:p>
          <a:p>
            <a:pPr marL="171450" lvl="0" indent="-171450" algn="l" rtl="0">
              <a:spcBef>
                <a:spcPts val="0"/>
              </a:spcBef>
              <a:spcAft>
                <a:spcPts val="0"/>
              </a:spcAft>
              <a:buClr>
                <a:schemeClr val="dk1"/>
              </a:buClr>
              <a:buSzPts val="1200"/>
              <a:buChar char="•"/>
            </a:pPr>
            <a:r>
              <a:rPr lang="en-US"/>
              <a:t>Laisser 5 minutes aux participants pour compléter le questionnaire</a:t>
            </a:r>
            <a:endParaRPr b="1"/>
          </a:p>
          <a:p>
            <a:pPr marL="0" lvl="0" indent="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DISCUSSION PLÉNIÈRE (5 minutes)</a:t>
            </a:r>
            <a:endParaRPr/>
          </a:p>
          <a:p>
            <a:pPr marL="171450" lvl="0" indent="-171450" algn="l" rtl="0">
              <a:spcBef>
                <a:spcPts val="0"/>
              </a:spcBef>
              <a:spcAft>
                <a:spcPts val="0"/>
              </a:spcAft>
              <a:buClr>
                <a:schemeClr val="dk1"/>
              </a:buClr>
              <a:buSzPts val="1200"/>
              <a:buChar char="•"/>
            </a:pPr>
            <a:r>
              <a:rPr lang="en-US"/>
              <a:t>Invitez les volontaires à partager leur réflexion</a:t>
            </a:r>
            <a:endParaRPr/>
          </a:p>
          <a:p>
            <a:pPr marL="171450" lvl="0" indent="-171450" algn="l" rtl="0">
              <a:spcBef>
                <a:spcPts val="0"/>
              </a:spcBef>
              <a:spcAft>
                <a:spcPts val="0"/>
              </a:spcAft>
              <a:buClr>
                <a:schemeClr val="dk1"/>
              </a:buClr>
              <a:buSzPts val="1200"/>
              <a:buChar char="•"/>
            </a:pPr>
            <a:r>
              <a:rPr lang="en-US" i="0"/>
              <a:t>Expliquez quand commencera la formation sur module suivant</a:t>
            </a:r>
            <a:endParaRPr/>
          </a:p>
          <a:p>
            <a:pPr marL="171450" lvl="0" indent="-171450" algn="l" rtl="0">
              <a:spcBef>
                <a:spcPts val="0"/>
              </a:spcBef>
              <a:spcAft>
                <a:spcPts val="0"/>
              </a:spcAft>
              <a:buClr>
                <a:schemeClr val="dk1"/>
              </a:buClr>
              <a:buSzPts val="1200"/>
              <a:buChar char="•"/>
            </a:pPr>
            <a:r>
              <a:rPr lang="en-US" i="0"/>
              <a:t>Remerciez les participants pour leur participation</a:t>
            </a:r>
            <a:endParaRPr/>
          </a:p>
        </p:txBody>
      </p:sp>
      <p:sp>
        <p:nvSpPr>
          <p:cNvPr id="788" name="Google Shape;788;p39: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9" name="Google Shape;789;p39: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39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4: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a:t>Fournir une orientation à la formation, y compris des informations pratiques et administratives (par exemple, les pauses, l'emplacement des toilettes, etc.)</a:t>
            </a: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a:p>
            <a:pPr marL="171450" lvl="0" indent="-95250" algn="l" rtl="0">
              <a:spcBef>
                <a:spcPts val="0"/>
              </a:spcBef>
              <a:spcAft>
                <a:spcPts val="0"/>
              </a:spcAft>
              <a:buClr>
                <a:schemeClr val="dk1"/>
              </a:buClr>
              <a:buSzPts val="1200"/>
              <a:buNone/>
            </a:pPr>
            <a:endParaRPr/>
          </a:p>
        </p:txBody>
      </p:sp>
      <p:sp>
        <p:nvSpPr>
          <p:cNvPr id="119" name="Google Shape;119;p4: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4: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5: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150"/>
              <a:buNone/>
            </a:pPr>
            <a:r>
              <a:rPr lang="en-US" sz="1150" b="1"/>
              <a:t>S'ADAPTER AU CONTEXTE</a:t>
            </a:r>
            <a:endParaRPr/>
          </a:p>
          <a:p>
            <a:pPr marL="171450" lvl="0" indent="-171450" algn="l" rtl="0">
              <a:spcBef>
                <a:spcPts val="0"/>
              </a:spcBef>
              <a:spcAft>
                <a:spcPts val="0"/>
              </a:spcAft>
              <a:buClr>
                <a:schemeClr val="dk1"/>
              </a:buClr>
              <a:buSzPts val="1150"/>
              <a:buChar char="•"/>
            </a:pPr>
            <a:r>
              <a:rPr lang="en-US" sz="1150"/>
              <a:t>Le jeu proposé est une suggestion</a:t>
            </a:r>
            <a:endParaRPr/>
          </a:p>
          <a:p>
            <a:pPr marL="171450" lvl="0" indent="-171450" algn="l" rtl="0">
              <a:spcBef>
                <a:spcPts val="0"/>
              </a:spcBef>
              <a:spcAft>
                <a:spcPts val="0"/>
              </a:spcAft>
              <a:buClr>
                <a:schemeClr val="dk1"/>
              </a:buClr>
              <a:buSzPts val="1150"/>
              <a:buChar char="•"/>
            </a:pPr>
            <a:r>
              <a:rPr lang="en-US" sz="1150"/>
              <a:t>N'hésitez pas à animer tout autre jeu permettant aux participants de se présenter et de faire connaissance avec les autres membres du groupe.</a:t>
            </a:r>
            <a:endParaRPr/>
          </a:p>
          <a:p>
            <a:pPr marL="0" lvl="0" indent="0" algn="l" rtl="0">
              <a:spcBef>
                <a:spcPts val="0"/>
              </a:spcBef>
              <a:spcAft>
                <a:spcPts val="0"/>
              </a:spcAft>
              <a:buClr>
                <a:schemeClr val="dk1"/>
              </a:buClr>
              <a:buSzPts val="1150"/>
              <a:buNone/>
            </a:pPr>
            <a:r>
              <a:rPr lang="en-US" sz="1150"/>
              <a:t>_________________________________________________________________________________</a:t>
            </a:r>
            <a:endParaRPr/>
          </a:p>
          <a:p>
            <a:pPr marL="171450" lvl="0" indent="-98425" algn="l" rtl="0">
              <a:spcBef>
                <a:spcPts val="0"/>
              </a:spcBef>
              <a:spcAft>
                <a:spcPts val="0"/>
              </a:spcAft>
              <a:buClr>
                <a:schemeClr val="dk1"/>
              </a:buClr>
              <a:buSzPts val="1150"/>
              <a:buNone/>
            </a:pPr>
            <a:endParaRPr sz="1150"/>
          </a:p>
          <a:p>
            <a:pPr marL="0" lvl="0" indent="0" algn="l" rtl="0">
              <a:spcBef>
                <a:spcPts val="0"/>
              </a:spcBef>
              <a:spcAft>
                <a:spcPts val="0"/>
              </a:spcAft>
              <a:buClr>
                <a:schemeClr val="dk1"/>
              </a:buClr>
              <a:buSzPts val="1150"/>
              <a:buNone/>
            </a:pPr>
            <a:r>
              <a:rPr lang="en-US" sz="1150" b="1"/>
              <a:t>INTRODUCTION</a:t>
            </a:r>
            <a:endParaRPr/>
          </a:p>
          <a:p>
            <a:pPr marL="171450" lvl="0" indent="-171450" algn="l" rtl="0">
              <a:spcBef>
                <a:spcPts val="0"/>
              </a:spcBef>
              <a:spcAft>
                <a:spcPts val="0"/>
              </a:spcAft>
              <a:buClr>
                <a:schemeClr val="dk1"/>
              </a:buClr>
              <a:buSzPts val="1150"/>
              <a:buChar char="•"/>
            </a:pPr>
            <a:r>
              <a:rPr lang="en-US" sz="1150"/>
              <a:t>Organisez un jeu pour que les participants apprennent à se connaître. </a:t>
            </a:r>
            <a:endParaRPr/>
          </a:p>
          <a:p>
            <a:pPr marL="171450" lvl="0" indent="-171450" algn="l" rtl="0">
              <a:spcBef>
                <a:spcPts val="0"/>
              </a:spcBef>
              <a:spcAft>
                <a:spcPts val="0"/>
              </a:spcAft>
              <a:buClr>
                <a:schemeClr val="dk1"/>
              </a:buClr>
              <a:buSzPts val="1150"/>
              <a:buChar char="•"/>
            </a:pPr>
            <a:r>
              <a:rPr lang="en-US" sz="1150"/>
              <a:t>Jeu : Présentation en une minute de votre voisin</a:t>
            </a:r>
            <a:endParaRPr/>
          </a:p>
          <a:p>
            <a:pPr marL="628650" lvl="1" indent="-171450" algn="l" rtl="0">
              <a:spcBef>
                <a:spcPts val="0"/>
              </a:spcBef>
              <a:spcAft>
                <a:spcPts val="0"/>
              </a:spcAft>
              <a:buClr>
                <a:schemeClr val="dk1"/>
              </a:buClr>
              <a:buSzPts val="1150"/>
              <a:buChar char="•"/>
            </a:pPr>
            <a:r>
              <a:rPr lang="en-US" sz="1150" i="1"/>
              <a:t>Nous formerons une chaîne dans laquelle chaque participant présentera son voisin de gauche.</a:t>
            </a:r>
            <a:endParaRPr/>
          </a:p>
          <a:p>
            <a:pPr marL="628650" lvl="1" indent="-171450" algn="l" rtl="0">
              <a:spcBef>
                <a:spcPts val="0"/>
              </a:spcBef>
              <a:spcAft>
                <a:spcPts val="0"/>
              </a:spcAft>
              <a:buClr>
                <a:schemeClr val="dk1"/>
              </a:buClr>
              <a:buSzPts val="1150"/>
              <a:buChar char="•"/>
            </a:pPr>
            <a:r>
              <a:rPr lang="en-US" sz="1150" i="1"/>
              <a:t>Commencez par poser des questions</a:t>
            </a:r>
            <a:endParaRPr/>
          </a:p>
          <a:p>
            <a:pPr marL="1085850" lvl="2" indent="-171450" algn="l" rtl="0">
              <a:spcBef>
                <a:spcPts val="0"/>
              </a:spcBef>
              <a:spcAft>
                <a:spcPts val="0"/>
              </a:spcAft>
              <a:buClr>
                <a:schemeClr val="dk1"/>
              </a:buClr>
              <a:buSzPts val="1150"/>
              <a:buChar char="•"/>
            </a:pPr>
            <a:r>
              <a:rPr lang="en-US" sz="1150" i="1"/>
              <a:t>La personne B posera des questions à la personne A (à sa gauche).</a:t>
            </a:r>
            <a:endParaRPr/>
          </a:p>
          <a:p>
            <a:pPr marL="1085850" lvl="2" indent="-171450" algn="l" rtl="0">
              <a:spcBef>
                <a:spcPts val="0"/>
              </a:spcBef>
              <a:spcAft>
                <a:spcPts val="0"/>
              </a:spcAft>
              <a:buClr>
                <a:schemeClr val="dk1"/>
              </a:buClr>
              <a:buSzPts val="1150"/>
              <a:buChar char="•"/>
            </a:pPr>
            <a:r>
              <a:rPr lang="en-US" sz="1150" i="1"/>
              <a:t>La personne C posera des questions à la personne B</a:t>
            </a:r>
            <a:endParaRPr/>
          </a:p>
          <a:p>
            <a:pPr marL="1085850" lvl="2" indent="-171450" algn="l" rtl="0">
              <a:spcBef>
                <a:spcPts val="0"/>
              </a:spcBef>
              <a:spcAft>
                <a:spcPts val="0"/>
              </a:spcAft>
              <a:buClr>
                <a:schemeClr val="dk1"/>
              </a:buClr>
              <a:buSzPts val="1150"/>
              <a:buChar char="•"/>
            </a:pPr>
            <a:r>
              <a:rPr lang="en-US" sz="1150" i="1"/>
              <a:t>La personne D posera des questions à la personne C...</a:t>
            </a:r>
            <a:endParaRPr/>
          </a:p>
          <a:p>
            <a:pPr marL="628650" lvl="1" indent="-171450" algn="l" rtl="0">
              <a:spcBef>
                <a:spcPts val="0"/>
              </a:spcBef>
              <a:spcAft>
                <a:spcPts val="0"/>
              </a:spcAft>
              <a:buClr>
                <a:schemeClr val="dk1"/>
              </a:buClr>
              <a:buSzPts val="1150"/>
              <a:buChar char="•"/>
            </a:pPr>
            <a:r>
              <a:rPr lang="en-US" sz="1150" i="1"/>
              <a:t>Après avoir posé des questions, présentez la personne qui se trouve à votre gauche en prononçant un discours d'une minute</a:t>
            </a:r>
            <a:endParaRPr/>
          </a:p>
          <a:p>
            <a:pPr marL="1085850" lvl="2" indent="-171450" algn="l" rtl="0">
              <a:spcBef>
                <a:spcPts val="0"/>
              </a:spcBef>
              <a:spcAft>
                <a:spcPts val="0"/>
              </a:spcAft>
              <a:buClr>
                <a:schemeClr val="dk1"/>
              </a:buClr>
              <a:buSzPts val="1150"/>
              <a:buChar char="•"/>
            </a:pPr>
            <a:r>
              <a:rPr lang="en-US" sz="1150" i="1"/>
              <a:t>La personne B présentera la personne A</a:t>
            </a:r>
            <a:endParaRPr/>
          </a:p>
          <a:p>
            <a:pPr marL="1085850" lvl="2" indent="-171450" algn="l" rtl="0">
              <a:spcBef>
                <a:spcPts val="0"/>
              </a:spcBef>
              <a:spcAft>
                <a:spcPts val="0"/>
              </a:spcAft>
              <a:buClr>
                <a:schemeClr val="dk1"/>
              </a:buClr>
              <a:buSzPts val="1150"/>
              <a:buChar char="•"/>
            </a:pPr>
            <a:r>
              <a:rPr lang="en-US" sz="1150" i="1"/>
              <a:t>La personne C présentera la personne B</a:t>
            </a:r>
            <a:endParaRPr/>
          </a:p>
          <a:p>
            <a:pPr marL="1085850" lvl="2" indent="-171450" algn="l" rtl="0">
              <a:spcBef>
                <a:spcPts val="0"/>
              </a:spcBef>
              <a:spcAft>
                <a:spcPts val="0"/>
              </a:spcAft>
              <a:buClr>
                <a:schemeClr val="dk1"/>
              </a:buClr>
              <a:buSzPts val="1150"/>
              <a:buChar char="•"/>
            </a:pPr>
            <a:r>
              <a:rPr lang="en-US" sz="1150" i="1"/>
              <a:t>La personne D présentera la personne C...</a:t>
            </a:r>
            <a:endParaRPr/>
          </a:p>
          <a:p>
            <a:pPr marL="628650" lvl="1" indent="-171450" algn="l" rtl="0">
              <a:spcBef>
                <a:spcPts val="0"/>
              </a:spcBef>
              <a:spcAft>
                <a:spcPts val="0"/>
              </a:spcAft>
              <a:buClr>
                <a:schemeClr val="dk1"/>
              </a:buClr>
              <a:buSzPts val="1150"/>
              <a:buChar char="•"/>
            </a:pPr>
            <a:r>
              <a:rPr lang="en-US" sz="1150" i="1"/>
              <a:t>Questions de discussion pour préparer la présentation d'une minute :</a:t>
            </a:r>
            <a:endParaRPr/>
          </a:p>
          <a:p>
            <a:pPr marL="1085850" lvl="2" indent="-171450" algn="l" rtl="0">
              <a:spcBef>
                <a:spcPts val="0"/>
              </a:spcBef>
              <a:spcAft>
                <a:spcPts val="0"/>
              </a:spcAft>
              <a:buClr>
                <a:schemeClr val="dk1"/>
              </a:buClr>
              <a:buSzPts val="1150"/>
              <a:buChar char="•"/>
            </a:pPr>
            <a:r>
              <a:rPr lang="en-US" sz="1150" i="1"/>
              <a:t>Quel est votre nom ? </a:t>
            </a:r>
            <a:endParaRPr/>
          </a:p>
          <a:p>
            <a:pPr marL="1085850" lvl="2" indent="-171450" algn="l" rtl="0">
              <a:spcBef>
                <a:spcPts val="0"/>
              </a:spcBef>
              <a:spcAft>
                <a:spcPts val="0"/>
              </a:spcAft>
              <a:buClr>
                <a:schemeClr val="dk1"/>
              </a:buClr>
              <a:buSzPts val="1150"/>
              <a:buChar char="•"/>
            </a:pPr>
            <a:r>
              <a:rPr lang="en-US" sz="1150" i="1"/>
              <a:t>Pour quelle agence travaillez-vous (s'il s'agit d'une formation interagences) ?</a:t>
            </a:r>
            <a:endParaRPr/>
          </a:p>
          <a:p>
            <a:pPr marL="1085850" lvl="2" indent="-171450" algn="l" rtl="0">
              <a:spcBef>
                <a:spcPts val="0"/>
              </a:spcBef>
              <a:spcAft>
                <a:spcPts val="0"/>
              </a:spcAft>
              <a:buClr>
                <a:schemeClr val="dk1"/>
              </a:buClr>
              <a:buSzPts val="1150"/>
              <a:buChar char="•"/>
            </a:pPr>
            <a:r>
              <a:rPr lang="en-US" sz="1150" i="1"/>
              <a:t>Comment avez-vous fini par travailler dans le domaine de la gestion de cas de protection de l'enfance ? </a:t>
            </a:r>
            <a:endParaRPr/>
          </a:p>
          <a:p>
            <a:pPr marL="1085850" lvl="2" indent="-171450" algn="l" rtl="0">
              <a:spcBef>
                <a:spcPts val="0"/>
              </a:spcBef>
              <a:spcAft>
                <a:spcPts val="0"/>
              </a:spcAft>
              <a:buClr>
                <a:schemeClr val="dk1"/>
              </a:buClr>
              <a:buSzPts val="1150"/>
              <a:buChar char="•"/>
            </a:pPr>
            <a:r>
              <a:rPr lang="en-US" sz="1150" i="1"/>
              <a:t>Qu'est-ce qui vous motive à continuer à travailler dans le domaine de la gestion de cas de protection de l'enfance ? </a:t>
            </a:r>
            <a:endParaRPr/>
          </a:p>
          <a:p>
            <a:pPr marL="0" lvl="0" indent="0" algn="l" rtl="0">
              <a:spcBef>
                <a:spcPts val="0"/>
              </a:spcBef>
              <a:spcAft>
                <a:spcPts val="0"/>
              </a:spcAft>
              <a:buClr>
                <a:schemeClr val="dk1"/>
              </a:buClr>
              <a:buSzPts val="1150"/>
              <a:buNone/>
            </a:pPr>
            <a:endParaRPr sz="1150" b="1"/>
          </a:p>
          <a:p>
            <a:pPr marL="0" lvl="0" indent="0" algn="l" rtl="0">
              <a:spcBef>
                <a:spcPts val="0"/>
              </a:spcBef>
              <a:spcAft>
                <a:spcPts val="0"/>
              </a:spcAft>
              <a:buClr>
                <a:schemeClr val="dk1"/>
              </a:buClr>
              <a:buSzPts val="1150"/>
              <a:buNone/>
            </a:pPr>
            <a:r>
              <a:rPr lang="en-US" sz="1150" b="1"/>
              <a:t>ACTIVITÉ PLÉNIÈRE (25 MINUTES)</a:t>
            </a:r>
            <a:endParaRPr/>
          </a:p>
          <a:p>
            <a:pPr marL="171450" lvl="0" indent="-171450" algn="l" rtl="0">
              <a:spcBef>
                <a:spcPts val="0"/>
              </a:spcBef>
              <a:spcAft>
                <a:spcPts val="0"/>
              </a:spcAft>
              <a:buClr>
                <a:schemeClr val="dk1"/>
              </a:buClr>
              <a:buSzPts val="1150"/>
              <a:buChar char="•"/>
            </a:pPr>
            <a:r>
              <a:rPr lang="en-US" sz="1150"/>
              <a:t>Laisser 15 minutes aux participants pour poser des questions à leur voisin.</a:t>
            </a:r>
            <a:endParaRPr/>
          </a:p>
          <a:p>
            <a:pPr marL="171450" lvl="0" indent="-171450" algn="l" rtl="0">
              <a:spcBef>
                <a:spcPts val="0"/>
              </a:spcBef>
              <a:spcAft>
                <a:spcPts val="0"/>
              </a:spcAft>
              <a:buClr>
                <a:schemeClr val="dk1"/>
              </a:buClr>
              <a:buSzPts val="1150"/>
              <a:buChar char="•"/>
            </a:pPr>
            <a:r>
              <a:rPr lang="en-US" sz="1150"/>
              <a:t>Invitez les participants à présenter leur voisin à tour de rôle, jusqu'à ce que tout le monde ait été présenté au cours d'un discours d'une minute.</a:t>
            </a:r>
            <a:endParaRPr/>
          </a:p>
        </p:txBody>
      </p:sp>
      <p:sp>
        <p:nvSpPr>
          <p:cNvPr id="140" name="Google Shape;140;p5: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p5: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6: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150"/>
              <a:buNone/>
            </a:pPr>
            <a:r>
              <a:rPr lang="en-US" sz="1150" b="1"/>
              <a:t>NOTE DU FACILITATEUR</a:t>
            </a:r>
            <a:endParaRPr/>
          </a:p>
          <a:p>
            <a:pPr marL="171450" lvl="0" indent="-171450" algn="l" rtl="0">
              <a:spcBef>
                <a:spcPts val="0"/>
              </a:spcBef>
              <a:spcAft>
                <a:spcPts val="0"/>
              </a:spcAft>
              <a:buClr>
                <a:schemeClr val="dk1"/>
              </a:buClr>
              <a:buSzPts val="1150"/>
              <a:buChar char="•"/>
            </a:pPr>
            <a:r>
              <a:rPr lang="en-US" sz="1150"/>
              <a:t>Le contrat d'apprentissage est souvent élaboré après que les participants aient appris à se connaître.</a:t>
            </a:r>
            <a:endParaRPr/>
          </a:p>
          <a:p>
            <a:pPr marL="171450" lvl="0" indent="-171450" algn="l" rtl="0">
              <a:spcBef>
                <a:spcPts val="0"/>
              </a:spcBef>
              <a:spcAft>
                <a:spcPts val="0"/>
              </a:spcAft>
              <a:buClr>
                <a:schemeClr val="dk1"/>
              </a:buClr>
              <a:buSzPts val="1150"/>
              <a:buChar char="•"/>
            </a:pPr>
            <a:r>
              <a:rPr lang="en-US" sz="1150"/>
              <a:t>Toutefois, dans le cadre de cette formation, il est important que le contrat d'apprentissage soit discuté et accepté afin d'encourager les participants à se sentir à l'aise pour participer à l'activité de présentations.</a:t>
            </a:r>
            <a:endParaRPr/>
          </a:p>
          <a:p>
            <a:pPr marL="0" lvl="0" indent="0" algn="l" rtl="0">
              <a:spcBef>
                <a:spcPts val="0"/>
              </a:spcBef>
              <a:spcAft>
                <a:spcPts val="0"/>
              </a:spcAft>
              <a:buClr>
                <a:schemeClr val="dk1"/>
              </a:buClr>
              <a:buSzPts val="1150"/>
              <a:buNone/>
            </a:pPr>
            <a:r>
              <a:rPr lang="en-US" sz="1150"/>
              <a:t>______________________________________________________________________________</a:t>
            </a:r>
            <a:endParaRPr/>
          </a:p>
          <a:p>
            <a:pPr marL="0" lvl="0" indent="0" algn="l" rtl="0">
              <a:spcBef>
                <a:spcPts val="0"/>
              </a:spcBef>
              <a:spcAft>
                <a:spcPts val="0"/>
              </a:spcAft>
              <a:buClr>
                <a:schemeClr val="dk1"/>
              </a:buClr>
              <a:buSzPts val="1150"/>
              <a:buNone/>
            </a:pPr>
            <a:endParaRPr sz="1150"/>
          </a:p>
          <a:p>
            <a:pPr marL="0" lvl="0" indent="0" algn="l" rtl="0">
              <a:spcBef>
                <a:spcPts val="0"/>
              </a:spcBef>
              <a:spcAft>
                <a:spcPts val="0"/>
              </a:spcAft>
              <a:buClr>
                <a:schemeClr val="dk1"/>
              </a:buClr>
              <a:buSzPts val="1150"/>
              <a:buNone/>
            </a:pPr>
            <a:r>
              <a:rPr lang="en-US" sz="1150" b="1"/>
              <a:t>DISCUSSION PLÉNIÈRE (15 minutes)</a:t>
            </a:r>
            <a:endParaRPr/>
          </a:p>
          <a:p>
            <a:pPr marL="171450" lvl="0" indent="-171450" algn="l" rtl="0">
              <a:spcBef>
                <a:spcPts val="0"/>
              </a:spcBef>
              <a:spcAft>
                <a:spcPts val="0"/>
              </a:spcAft>
              <a:buClr>
                <a:schemeClr val="dk1"/>
              </a:buClr>
              <a:buSzPts val="1150"/>
              <a:buChar char="•"/>
            </a:pPr>
            <a:r>
              <a:rPr lang="en-US" sz="1150" i="1"/>
              <a:t>Nous pouvons conclure des accords en groupe avant de commencer cette formation.</a:t>
            </a:r>
            <a:endParaRPr/>
          </a:p>
          <a:p>
            <a:pPr marL="171450" lvl="0" indent="-171450" algn="l" rtl="0">
              <a:spcBef>
                <a:spcPts val="0"/>
              </a:spcBef>
              <a:spcAft>
                <a:spcPts val="0"/>
              </a:spcAft>
              <a:buClr>
                <a:schemeClr val="dk1"/>
              </a:buClr>
              <a:buSzPts val="1150"/>
              <a:buChar char="•"/>
            </a:pPr>
            <a:r>
              <a:rPr lang="en-US" sz="1150" i="1"/>
              <a:t>Il est important de se sentir en sécurité, à l'aise, accepté, respecté, intéressé et concentré pendant la formation.</a:t>
            </a:r>
            <a:endParaRPr/>
          </a:p>
          <a:p>
            <a:pPr marL="171450" lvl="0" indent="-171450" algn="l" rtl="0">
              <a:spcBef>
                <a:spcPts val="0"/>
              </a:spcBef>
              <a:spcAft>
                <a:spcPts val="0"/>
              </a:spcAft>
              <a:buClr>
                <a:schemeClr val="dk1"/>
              </a:buClr>
              <a:buSzPts val="1150"/>
              <a:buChar char="•"/>
            </a:pPr>
            <a:r>
              <a:rPr lang="en-US" sz="1150" i="1"/>
              <a:t>Avez-vous des idées ou des suggestions sur la manière d'y parvenir ?</a:t>
            </a:r>
            <a:endParaRPr/>
          </a:p>
          <a:p>
            <a:pPr marL="171450" lvl="0" indent="-171450" algn="l" rtl="0">
              <a:spcBef>
                <a:spcPts val="0"/>
              </a:spcBef>
              <a:spcAft>
                <a:spcPts val="0"/>
              </a:spcAft>
              <a:buClr>
                <a:schemeClr val="dk1"/>
              </a:buClr>
              <a:buSzPts val="1150"/>
              <a:buChar char="•"/>
            </a:pPr>
            <a:r>
              <a:rPr lang="en-US" sz="1150"/>
              <a:t>Demandez à un volontaire de venir à l'avant, de prendre un stylo et d'écrire les suggestions du groupe sur un tableau de conférence.</a:t>
            </a:r>
            <a:endParaRPr/>
          </a:p>
          <a:p>
            <a:pPr marL="171450" lvl="0" indent="-171450" algn="l" rtl="0">
              <a:spcBef>
                <a:spcPts val="0"/>
              </a:spcBef>
              <a:spcAft>
                <a:spcPts val="0"/>
              </a:spcAft>
              <a:buClr>
                <a:schemeClr val="dk1"/>
              </a:buClr>
              <a:buSzPts val="1150"/>
              <a:buChar char="•"/>
            </a:pPr>
            <a:r>
              <a:rPr lang="en-US" sz="1150"/>
              <a:t>Exemples d'éléments pouvant figurer dans l'accord :</a:t>
            </a:r>
            <a:endParaRPr/>
          </a:p>
          <a:p>
            <a:pPr marL="628650" lvl="1" indent="-171450" algn="l" rtl="0">
              <a:spcBef>
                <a:spcPts val="0"/>
              </a:spcBef>
              <a:spcAft>
                <a:spcPts val="0"/>
              </a:spcAft>
              <a:buClr>
                <a:schemeClr val="dk1"/>
              </a:buClr>
              <a:buSzPts val="1150"/>
              <a:buChar char="•"/>
            </a:pPr>
            <a:r>
              <a:rPr lang="en-US" sz="1150"/>
              <a:t>Les téléphones doivent être éteints ou en mode “silencieux”.</a:t>
            </a:r>
            <a:endParaRPr/>
          </a:p>
          <a:p>
            <a:pPr marL="628650" lvl="1" indent="-171450" algn="l" rtl="0">
              <a:spcBef>
                <a:spcPts val="0"/>
              </a:spcBef>
              <a:spcAft>
                <a:spcPts val="0"/>
              </a:spcAft>
              <a:buClr>
                <a:schemeClr val="dk1"/>
              </a:buClr>
              <a:buSzPts val="1150"/>
              <a:buChar char="•"/>
            </a:pPr>
            <a:r>
              <a:rPr lang="en-US" sz="1150"/>
              <a:t>Les appels peuvent être pris à l'extérieur en cas d'urgence.</a:t>
            </a:r>
            <a:endParaRPr/>
          </a:p>
          <a:p>
            <a:pPr marL="628650" lvl="1" indent="-171450" algn="l" rtl="0">
              <a:spcBef>
                <a:spcPts val="0"/>
              </a:spcBef>
              <a:spcAft>
                <a:spcPts val="0"/>
              </a:spcAft>
              <a:buClr>
                <a:schemeClr val="dk1"/>
              </a:buClr>
              <a:buSzPts val="1150"/>
              <a:buChar char="•"/>
            </a:pPr>
            <a:r>
              <a:rPr lang="en-US" sz="1150"/>
              <a:t>Ne pas parler aux autres.</a:t>
            </a:r>
            <a:endParaRPr/>
          </a:p>
          <a:p>
            <a:pPr marL="628650" lvl="1" indent="-171450" algn="l" rtl="0">
              <a:spcBef>
                <a:spcPts val="0"/>
              </a:spcBef>
              <a:spcAft>
                <a:spcPts val="0"/>
              </a:spcAft>
              <a:buClr>
                <a:schemeClr val="dk1"/>
              </a:buClr>
              <a:buSzPts val="1150"/>
              <a:buChar char="•"/>
            </a:pPr>
            <a:r>
              <a:rPr lang="en-US" sz="1150"/>
              <a:t>Écouter les autres lorsqu'ils présentent ou parlent (doit être inclus dans le contrat).</a:t>
            </a:r>
            <a:endParaRPr/>
          </a:p>
          <a:p>
            <a:pPr marL="628650" lvl="1" indent="-171450" algn="l" rtl="0">
              <a:spcBef>
                <a:spcPts val="0"/>
              </a:spcBef>
              <a:spcAft>
                <a:spcPts val="0"/>
              </a:spcAft>
              <a:buClr>
                <a:schemeClr val="dk1"/>
              </a:buClr>
              <a:buSzPts val="1150"/>
              <a:buChar char="•"/>
            </a:pPr>
            <a:r>
              <a:rPr lang="en-US" sz="1150"/>
              <a:t>Respecter les différentes opinions.</a:t>
            </a:r>
            <a:endParaRPr/>
          </a:p>
          <a:p>
            <a:pPr marL="628650" lvl="1" indent="-171450" algn="l" rtl="0">
              <a:spcBef>
                <a:spcPts val="0"/>
              </a:spcBef>
              <a:spcAft>
                <a:spcPts val="0"/>
              </a:spcAft>
              <a:buClr>
                <a:schemeClr val="dk1"/>
              </a:buClr>
              <a:buSzPts val="1150"/>
              <a:buChar char="•"/>
            </a:pPr>
            <a:r>
              <a:rPr lang="en-US" sz="1150"/>
              <a:t>Donner à chacun l'espace et le temps d'exprimer son opinion.</a:t>
            </a:r>
            <a:endParaRPr/>
          </a:p>
          <a:p>
            <a:pPr marL="628650" lvl="1" indent="-171450" algn="l" rtl="0">
              <a:spcBef>
                <a:spcPts val="0"/>
              </a:spcBef>
              <a:spcAft>
                <a:spcPts val="0"/>
              </a:spcAft>
              <a:buClr>
                <a:schemeClr val="dk1"/>
              </a:buClr>
              <a:buSzPts val="1150"/>
              <a:buChar char="•"/>
            </a:pPr>
            <a:r>
              <a:rPr lang="en-US" sz="1150"/>
              <a:t>Etre à l'heure.</a:t>
            </a:r>
            <a:endParaRPr/>
          </a:p>
          <a:p>
            <a:pPr marL="628650" lvl="1" indent="-171450" algn="l" rtl="0">
              <a:spcBef>
                <a:spcPts val="0"/>
              </a:spcBef>
              <a:spcAft>
                <a:spcPts val="0"/>
              </a:spcAft>
              <a:buClr>
                <a:schemeClr val="dk1"/>
              </a:buClr>
              <a:buSzPts val="1150"/>
              <a:buChar char="•"/>
            </a:pPr>
            <a:r>
              <a:rPr lang="en-US" sz="1150"/>
              <a:t>Remettre en question l'idée, pas la personne.</a:t>
            </a:r>
            <a:endParaRPr/>
          </a:p>
          <a:p>
            <a:pPr marL="628650" lvl="1" indent="-171450" algn="l" rtl="0">
              <a:spcBef>
                <a:spcPts val="0"/>
              </a:spcBef>
              <a:spcAft>
                <a:spcPts val="0"/>
              </a:spcAft>
              <a:buClr>
                <a:schemeClr val="dk1"/>
              </a:buClr>
              <a:buSzPts val="1150"/>
              <a:buChar char="•"/>
            </a:pPr>
            <a:r>
              <a:rPr lang="en-US" sz="1150"/>
              <a:t>Anonymiser les exemples de cas réels (doit être inclus au contrat).</a:t>
            </a:r>
            <a:endParaRPr/>
          </a:p>
          <a:p>
            <a:pPr marL="628650" lvl="1" indent="-171450" algn="l" rtl="0">
              <a:spcBef>
                <a:spcPts val="0"/>
              </a:spcBef>
              <a:spcAft>
                <a:spcPts val="0"/>
              </a:spcAft>
              <a:buClr>
                <a:schemeClr val="dk1"/>
              </a:buClr>
              <a:buSzPts val="1150"/>
              <a:buChar char="•"/>
            </a:pPr>
            <a:r>
              <a:rPr lang="en-US" sz="1150"/>
              <a:t>Les expériences personnelles et les discussions sensibles doivent rester confidentielles (doit être inclus au contrat).</a:t>
            </a:r>
            <a:endParaRPr/>
          </a:p>
          <a:p>
            <a:pPr marL="0" lvl="0" indent="0" algn="l" rtl="0">
              <a:spcBef>
                <a:spcPts val="0"/>
              </a:spcBef>
              <a:spcAft>
                <a:spcPts val="0"/>
              </a:spcAft>
              <a:buClr>
                <a:schemeClr val="dk1"/>
              </a:buClr>
              <a:buSzPts val="1150"/>
              <a:buNone/>
            </a:pPr>
            <a:endParaRPr sz="1150" b="1"/>
          </a:p>
          <a:p>
            <a:pPr marL="0" lvl="0" indent="0" algn="l" rtl="0">
              <a:spcBef>
                <a:spcPts val="0"/>
              </a:spcBef>
              <a:spcAft>
                <a:spcPts val="0"/>
              </a:spcAft>
              <a:buClr>
                <a:schemeClr val="dk1"/>
              </a:buClr>
              <a:buSzPts val="1150"/>
              <a:buNone/>
            </a:pPr>
            <a:r>
              <a:rPr lang="en-US" sz="1150" b="1"/>
              <a:t>CONCLUSION</a:t>
            </a:r>
            <a:endParaRPr/>
          </a:p>
          <a:p>
            <a:pPr marL="171450" lvl="0" indent="-171450" algn="l" rtl="0">
              <a:spcBef>
                <a:spcPts val="0"/>
              </a:spcBef>
              <a:spcAft>
                <a:spcPts val="0"/>
              </a:spcAft>
              <a:buClr>
                <a:schemeClr val="dk1"/>
              </a:buClr>
              <a:buSzPts val="1150"/>
              <a:buChar char="•"/>
            </a:pPr>
            <a:r>
              <a:rPr lang="en-US" sz="1150" i="1"/>
              <a:t>Quelqu'un a-t-il quelque chose à ajouter ?</a:t>
            </a:r>
            <a:endParaRPr/>
          </a:p>
          <a:p>
            <a:pPr marL="171450" lvl="0" indent="-171450" algn="l" rtl="0">
              <a:spcBef>
                <a:spcPts val="0"/>
              </a:spcBef>
              <a:spcAft>
                <a:spcPts val="0"/>
              </a:spcAft>
              <a:buClr>
                <a:schemeClr val="dk1"/>
              </a:buClr>
              <a:buSzPts val="1150"/>
              <a:buChar char="•"/>
            </a:pPr>
            <a:r>
              <a:rPr lang="en-US" sz="1150"/>
              <a:t>Récapituler le contrat d'apprentissage</a:t>
            </a:r>
            <a:endParaRPr/>
          </a:p>
          <a:p>
            <a:pPr marL="171450" lvl="0" indent="-171450" algn="l" rtl="0">
              <a:spcBef>
                <a:spcPts val="0"/>
              </a:spcBef>
              <a:spcAft>
                <a:spcPts val="0"/>
              </a:spcAft>
              <a:buClr>
                <a:schemeClr val="dk1"/>
              </a:buClr>
              <a:buSzPts val="1150"/>
              <a:buChar char="•"/>
            </a:pPr>
            <a:r>
              <a:rPr lang="en-US" sz="1150"/>
              <a:t>Accrocher le tableau au mur</a:t>
            </a:r>
            <a:endParaRPr/>
          </a:p>
        </p:txBody>
      </p:sp>
      <p:sp>
        <p:nvSpPr>
          <p:cNvPr id="155" name="Google Shape;155;p6: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6: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7: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S'ADAPTER AU CONTEXTE</a:t>
            </a:r>
            <a:endParaRPr/>
          </a:p>
          <a:p>
            <a:pPr marL="171450" lvl="0" indent="-171450" algn="l" rtl="0">
              <a:spcBef>
                <a:spcPts val="0"/>
              </a:spcBef>
              <a:spcAft>
                <a:spcPts val="0"/>
              </a:spcAft>
              <a:buClr>
                <a:schemeClr val="dk1"/>
              </a:buClr>
              <a:buSzPts val="1200"/>
              <a:buChar char="•"/>
            </a:pPr>
            <a:r>
              <a:rPr lang="en-US"/>
              <a:t>Insérer l'ordre du jour de la formation dans cette diapositive</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EXPLICATION</a:t>
            </a:r>
            <a:endParaRPr/>
          </a:p>
          <a:p>
            <a:pPr marL="171450" lvl="0" indent="-171450" algn="l" rtl="0">
              <a:spcBef>
                <a:spcPts val="0"/>
              </a:spcBef>
              <a:spcAft>
                <a:spcPts val="0"/>
              </a:spcAft>
              <a:buClr>
                <a:schemeClr val="dk1"/>
              </a:buClr>
              <a:buSzPts val="1200"/>
              <a:buChar char="•"/>
            </a:pPr>
            <a:r>
              <a:rPr lang="en-US"/>
              <a:t>Présenter la diapositive</a:t>
            </a:r>
            <a:endParaRPr/>
          </a:p>
          <a:p>
            <a:pPr marL="171450" lvl="0" indent="-171450" algn="l" rtl="0">
              <a:spcBef>
                <a:spcPts val="0"/>
              </a:spcBef>
              <a:spcAft>
                <a:spcPts val="0"/>
              </a:spcAft>
              <a:buClr>
                <a:schemeClr val="dk1"/>
              </a:buClr>
              <a:buSzPts val="1200"/>
              <a:buChar char="•"/>
            </a:pPr>
            <a:r>
              <a:rPr lang="en-US"/>
              <a:t>S'assurer que les participants comprennent l'ensemble du programme, le calendrier et le contenu.</a:t>
            </a:r>
            <a:endParaRPr/>
          </a:p>
          <a:p>
            <a:pPr marL="171450" lvl="0" indent="-95250" algn="l" rtl="0">
              <a:spcBef>
                <a:spcPts val="0"/>
              </a:spcBef>
              <a:spcAft>
                <a:spcPts val="0"/>
              </a:spcAft>
              <a:buClr>
                <a:schemeClr val="dk1"/>
              </a:buClr>
              <a:buSzPts val="1200"/>
              <a:buNone/>
            </a:pPr>
            <a:endParaRPr/>
          </a:p>
        </p:txBody>
      </p:sp>
      <p:sp>
        <p:nvSpPr>
          <p:cNvPr id="184" name="Google Shape;184;p7: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7: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8:notes"/>
          <p:cNvSpPr txBox="1">
            <a:spLocks noGrp="1"/>
          </p:cNvSpPr>
          <p:nvPr>
            <p:ph type="body" idx="1"/>
          </p:nvPr>
        </p:nvSpPr>
        <p:spPr>
          <a:xfrm>
            <a:off x="477838" y="4229101"/>
            <a:ext cx="6143625" cy="5442608"/>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PRÉPARATION</a:t>
            </a:r>
            <a:endParaRPr/>
          </a:p>
          <a:p>
            <a:pPr marL="171450" lvl="0" indent="-171450" algn="l" rtl="0">
              <a:spcBef>
                <a:spcPts val="0"/>
              </a:spcBef>
              <a:spcAft>
                <a:spcPts val="0"/>
              </a:spcAft>
              <a:buClr>
                <a:schemeClr val="dk1"/>
              </a:buClr>
              <a:buSzPts val="1200"/>
              <a:buChar char="•"/>
            </a:pPr>
            <a:r>
              <a:rPr lang="en-US"/>
              <a:t>Préparez un tableau de conférence avec les modules Niveau1 listés sur un support, tourné contre des participants, de sorte que vous soyez le seul à pouvoir le voir.</a:t>
            </a:r>
            <a:endParaRPr/>
          </a:p>
          <a:p>
            <a:pPr marL="628650" lvl="1" indent="-171450" algn="l" rtl="0">
              <a:spcBef>
                <a:spcPts val="0"/>
              </a:spcBef>
              <a:spcAft>
                <a:spcPts val="0"/>
              </a:spcAft>
              <a:buClr>
                <a:schemeClr val="dk1"/>
              </a:buClr>
              <a:buSzPts val="1200"/>
              <a:buChar char="•"/>
            </a:pPr>
            <a:r>
              <a:rPr lang="en-US"/>
              <a:t>Fondements de la protection de l'enfance</a:t>
            </a:r>
            <a:endParaRPr/>
          </a:p>
          <a:p>
            <a:pPr marL="628650" lvl="1" indent="-171450" algn="l" rtl="0">
              <a:spcBef>
                <a:spcPts val="0"/>
              </a:spcBef>
              <a:spcAft>
                <a:spcPts val="0"/>
              </a:spcAft>
              <a:buClr>
                <a:schemeClr val="dk1"/>
              </a:buClr>
              <a:buSzPts val="1200"/>
              <a:buChar char="•"/>
            </a:pPr>
            <a:r>
              <a:rPr lang="en-US"/>
              <a:t>Fondements de la gestion des cas</a:t>
            </a:r>
            <a:endParaRPr/>
          </a:p>
          <a:p>
            <a:pPr marL="628650" lvl="1" indent="-171450" algn="l" rtl="0">
              <a:spcBef>
                <a:spcPts val="0"/>
              </a:spcBef>
              <a:spcAft>
                <a:spcPts val="0"/>
              </a:spcAft>
              <a:buClr>
                <a:schemeClr val="dk1"/>
              </a:buClr>
              <a:buSzPts val="1200"/>
              <a:buChar char="•"/>
            </a:pPr>
            <a:r>
              <a:rPr lang="en-US"/>
              <a:t>Communiquer avec les enfants</a:t>
            </a:r>
            <a:endParaRPr/>
          </a:p>
          <a:p>
            <a:pPr marL="628650" lvl="1" indent="-171450" algn="l" rtl="0">
              <a:spcBef>
                <a:spcPts val="0"/>
              </a:spcBef>
              <a:spcAft>
                <a:spcPts val="0"/>
              </a:spcAft>
              <a:buClr>
                <a:schemeClr val="dk1"/>
              </a:buClr>
              <a:buSzPts val="1200"/>
              <a:buChar char="•"/>
            </a:pPr>
            <a:r>
              <a:rPr lang="en-US"/>
              <a:t>Santé mentale et soutien psychosocial</a:t>
            </a:r>
            <a:endParaRPr/>
          </a:p>
          <a:p>
            <a:pPr marL="628650" lvl="1" indent="-171450" algn="l" rtl="0">
              <a:spcBef>
                <a:spcPts val="0"/>
              </a:spcBef>
              <a:spcAft>
                <a:spcPts val="0"/>
              </a:spcAft>
              <a:buClr>
                <a:schemeClr val="dk1"/>
              </a:buClr>
              <a:buSzPts val="1200"/>
              <a:buChar char="•"/>
            </a:pPr>
            <a:r>
              <a:rPr lang="en-US"/>
              <a:t>Soutien immédiat</a:t>
            </a:r>
            <a:endParaRPr/>
          </a:p>
          <a:p>
            <a:pPr marL="628650" lvl="1" indent="-171450" algn="l" rtl="0">
              <a:spcBef>
                <a:spcPts val="0"/>
              </a:spcBef>
              <a:spcAft>
                <a:spcPts val="0"/>
              </a:spcAft>
              <a:buClr>
                <a:schemeClr val="dk1"/>
              </a:buClr>
              <a:buSzPts val="1200"/>
              <a:buChar char="•"/>
            </a:pPr>
            <a:r>
              <a:rPr lang="en-US"/>
              <a:t>Identification et enregistrement</a:t>
            </a:r>
            <a:endParaRPr/>
          </a:p>
          <a:p>
            <a:pPr marL="628650" lvl="1" indent="-171450" algn="l" rtl="0">
              <a:spcBef>
                <a:spcPts val="0"/>
              </a:spcBef>
              <a:spcAft>
                <a:spcPts val="0"/>
              </a:spcAft>
              <a:buClr>
                <a:schemeClr val="dk1"/>
              </a:buClr>
              <a:buSzPts val="1200"/>
              <a:buChar char="•"/>
            </a:pPr>
            <a:r>
              <a:rPr lang="en-US"/>
              <a:t>L'évaluation</a:t>
            </a:r>
            <a:endParaRPr/>
          </a:p>
          <a:p>
            <a:pPr marL="628650" lvl="1" indent="-171450" algn="l" rtl="0">
              <a:spcBef>
                <a:spcPts val="0"/>
              </a:spcBef>
              <a:spcAft>
                <a:spcPts val="0"/>
              </a:spcAft>
              <a:buClr>
                <a:schemeClr val="dk1"/>
              </a:buClr>
              <a:buSzPts val="1200"/>
              <a:buChar char="•"/>
            </a:pPr>
            <a:r>
              <a:rPr lang="en-US"/>
              <a:t>Planification des cas</a:t>
            </a:r>
            <a:endParaRPr/>
          </a:p>
          <a:p>
            <a:pPr marL="628650" lvl="1" indent="-171450" algn="l" rtl="0">
              <a:spcBef>
                <a:spcPts val="0"/>
              </a:spcBef>
              <a:spcAft>
                <a:spcPts val="0"/>
              </a:spcAft>
              <a:buClr>
                <a:schemeClr val="dk1"/>
              </a:buClr>
              <a:buSzPts val="1200"/>
              <a:buChar char="•"/>
            </a:pPr>
            <a:r>
              <a:rPr lang="en-US"/>
              <a:t>Mise en œuvre</a:t>
            </a:r>
            <a:endParaRPr/>
          </a:p>
          <a:p>
            <a:pPr marL="628650" lvl="1" indent="-171450" algn="l" rtl="0">
              <a:spcBef>
                <a:spcPts val="0"/>
              </a:spcBef>
              <a:spcAft>
                <a:spcPts val="0"/>
              </a:spcAft>
              <a:buClr>
                <a:schemeClr val="dk1"/>
              </a:buClr>
              <a:buSzPts val="1200"/>
              <a:buChar char="•"/>
            </a:pPr>
            <a:r>
              <a:rPr lang="en-US"/>
              <a:t>Suivi et révision</a:t>
            </a:r>
            <a:endParaRPr/>
          </a:p>
          <a:p>
            <a:pPr marL="628650" lvl="1" indent="-171450" algn="l" rtl="0">
              <a:spcBef>
                <a:spcPts val="0"/>
              </a:spcBef>
              <a:spcAft>
                <a:spcPts val="0"/>
              </a:spcAft>
              <a:buClr>
                <a:schemeClr val="dk1"/>
              </a:buClr>
              <a:buSzPts val="1200"/>
              <a:buChar char="•"/>
            </a:pPr>
            <a:r>
              <a:rPr lang="en-US"/>
              <a:t>Clôture du cas</a:t>
            </a:r>
            <a:endParaRPr/>
          </a:p>
          <a:p>
            <a:pPr marL="171450" lvl="0" indent="-171450" algn="l" rtl="0">
              <a:spcBef>
                <a:spcPts val="0"/>
              </a:spcBef>
              <a:spcAft>
                <a:spcPts val="0"/>
              </a:spcAft>
              <a:buClr>
                <a:schemeClr val="dk1"/>
              </a:buClr>
              <a:buSzPts val="1200"/>
              <a:buChar char="•"/>
            </a:pPr>
            <a:r>
              <a:rPr lang="en-US"/>
              <a:t>Préparez un tableau de conférence portant la mention "Utile" et un autre portant la mention "Moins utile" et accrochez-le au mur.</a:t>
            </a:r>
            <a:endParaRPr/>
          </a:p>
          <a:p>
            <a:pPr marL="0" lvl="0" indent="0" algn="l" rtl="0">
              <a:spcBef>
                <a:spcPts val="0"/>
              </a:spcBef>
              <a:spcAft>
                <a:spcPts val="0"/>
              </a:spcAft>
              <a:buClr>
                <a:schemeClr val="dk1"/>
              </a:buClr>
              <a:buSzPts val="1200"/>
              <a:buNone/>
            </a:pPr>
            <a:r>
              <a:rPr lang="en-US"/>
              <a:t>______________________________________________________________________________</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QUIZ (10 minutes)</a:t>
            </a:r>
            <a:endParaRPr/>
          </a:p>
          <a:p>
            <a:pPr marL="171450" lvl="0" indent="-171450" algn="l" rtl="0">
              <a:spcBef>
                <a:spcPts val="0"/>
              </a:spcBef>
              <a:spcAft>
                <a:spcPts val="0"/>
              </a:spcAft>
              <a:buClr>
                <a:schemeClr val="dk1"/>
              </a:buClr>
              <a:buSzPts val="1200"/>
              <a:buChar char="•"/>
            </a:pPr>
            <a:r>
              <a:rPr lang="en-US" i="1"/>
              <a:t>Nous allons maintenant prendre le temps de réfléchir à la formation de niveau 1 et à la manière dont elle vous a préparé à votre travail des gestionnaire de cas. </a:t>
            </a:r>
            <a:endParaRPr/>
          </a:p>
          <a:p>
            <a:pPr marL="171450" lvl="0" indent="-171450" algn="l" rtl="0">
              <a:spcBef>
                <a:spcPts val="0"/>
              </a:spcBef>
              <a:spcAft>
                <a:spcPts val="0"/>
              </a:spcAft>
              <a:buClr>
                <a:schemeClr val="dk1"/>
              </a:buClr>
              <a:buSzPts val="1200"/>
              <a:buChar char="•"/>
            </a:pPr>
            <a:r>
              <a:rPr lang="en-US" i="1"/>
              <a:t>Tout d'abord, rappelons ce qui a été abordé dans la formation de niveau 1. </a:t>
            </a:r>
            <a:endParaRPr/>
          </a:p>
          <a:p>
            <a:pPr marL="171450" lvl="0" indent="-171450" algn="l" rtl="0">
              <a:spcBef>
                <a:spcPts val="0"/>
              </a:spcBef>
              <a:spcAft>
                <a:spcPts val="0"/>
              </a:spcAft>
              <a:buClr>
                <a:schemeClr val="dk1"/>
              </a:buClr>
              <a:buSzPts val="1200"/>
              <a:buChar char="•"/>
            </a:pPr>
            <a:r>
              <a:rPr lang="en-US"/>
              <a:t>Demandez aux participants de citer les noms des modules de niveau 1 </a:t>
            </a:r>
            <a:endParaRPr/>
          </a:p>
          <a:p>
            <a:pPr marL="171450" lvl="0" indent="-171450" algn="l" rtl="0">
              <a:spcBef>
                <a:spcPts val="0"/>
              </a:spcBef>
              <a:spcAft>
                <a:spcPts val="0"/>
              </a:spcAft>
              <a:buClr>
                <a:schemeClr val="dk1"/>
              </a:buClr>
              <a:buSzPts val="1200"/>
              <a:buChar char="•"/>
            </a:pPr>
            <a:r>
              <a:rPr lang="en-US"/>
              <a:t>Cochez les modules sur le tableau de conférence préparé à cet effet. </a:t>
            </a:r>
            <a:endParaRPr/>
          </a:p>
          <a:p>
            <a:pPr marL="171450" lvl="0" indent="-171450" algn="l" rtl="0">
              <a:spcBef>
                <a:spcPts val="0"/>
              </a:spcBef>
              <a:spcAft>
                <a:spcPts val="0"/>
              </a:spcAft>
              <a:buClr>
                <a:schemeClr val="dk1"/>
              </a:buClr>
              <a:buSzPts val="1200"/>
              <a:buChar char="•"/>
            </a:pPr>
            <a:r>
              <a:rPr lang="en-US"/>
              <a:t>Lorsque vous avez terminé, fixez le tableau au mur ou au tableau.</a:t>
            </a:r>
            <a:endParaRPr b="1"/>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SUITE 🡪</a:t>
            </a:r>
            <a:endParaRPr b="1"/>
          </a:p>
        </p:txBody>
      </p:sp>
      <p:sp>
        <p:nvSpPr>
          <p:cNvPr id="227" name="Google Shape;227;p8: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8: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9:notes"/>
          <p:cNvSpPr txBox="1">
            <a:spLocks noGrp="1"/>
          </p:cNvSpPr>
          <p:nvPr>
            <p:ph type="body" idx="1"/>
          </p:nvPr>
        </p:nvSpPr>
        <p:spPr>
          <a:xfrm>
            <a:off x="477838" y="460375"/>
            <a:ext cx="6143625" cy="9211334"/>
          </a:xfrm>
          <a:prstGeom prst="rect">
            <a:avLst/>
          </a:prstGeom>
          <a:noFill/>
          <a:ln>
            <a:noFill/>
          </a:ln>
        </p:spPr>
        <p:txBody>
          <a:bodyPr spcFirstLastPara="1" wrap="square" lIns="99075" tIns="49525" rIns="99075" bIns="49525" anchor="t" anchorCtr="0">
            <a:noAutofit/>
          </a:bodyPr>
          <a:lstStyle/>
          <a:p>
            <a:pPr marL="0" lvl="0" indent="0" algn="l" rtl="0">
              <a:spcBef>
                <a:spcPts val="0"/>
              </a:spcBef>
              <a:spcAft>
                <a:spcPts val="0"/>
              </a:spcAft>
              <a:buClr>
                <a:schemeClr val="dk1"/>
              </a:buClr>
              <a:buSzPts val="1200"/>
              <a:buNone/>
            </a:pPr>
            <a:r>
              <a:rPr lang="en-US" b="1"/>
              <a:t>INTRODUCTION</a:t>
            </a:r>
            <a:endParaRPr/>
          </a:p>
          <a:p>
            <a:pPr marL="171450" lvl="0" indent="-171450" algn="l" rtl="0">
              <a:spcBef>
                <a:spcPts val="0"/>
              </a:spcBef>
              <a:spcAft>
                <a:spcPts val="0"/>
              </a:spcAft>
              <a:buClr>
                <a:schemeClr val="dk1"/>
              </a:buClr>
              <a:buSzPts val="1200"/>
              <a:buChar char="•"/>
            </a:pPr>
            <a:r>
              <a:rPr lang="en-US"/>
              <a:t>Distribuez des notes autocollantes</a:t>
            </a:r>
            <a:endParaRPr/>
          </a:p>
          <a:p>
            <a:pPr marL="171450" lvl="0" indent="-171450" algn="l" rtl="0">
              <a:spcBef>
                <a:spcPts val="0"/>
              </a:spcBef>
              <a:spcAft>
                <a:spcPts val="0"/>
              </a:spcAft>
              <a:buClr>
                <a:schemeClr val="dk1"/>
              </a:buClr>
              <a:buSzPts val="1200"/>
              <a:buChar char="•"/>
            </a:pPr>
            <a:r>
              <a:rPr lang="en-US"/>
              <a:t>Répartissez les participants en paires </a:t>
            </a:r>
            <a:endParaRPr/>
          </a:p>
          <a:p>
            <a:pPr marL="171450" lvl="0" indent="-171450" algn="l" rtl="0">
              <a:spcBef>
                <a:spcPts val="0"/>
              </a:spcBef>
              <a:spcAft>
                <a:spcPts val="0"/>
              </a:spcAft>
              <a:buClr>
                <a:schemeClr val="dk1"/>
              </a:buClr>
              <a:buSzPts val="1200"/>
              <a:buChar char="•"/>
            </a:pPr>
            <a:r>
              <a:rPr lang="en-US" i="1"/>
              <a:t>Cette activité vous permet de réfléchir à votre expérience de la formation de base à la gestion de cas de niveau 1 et de voir dans quelle mesure elle vous a préparé à votre travail quotidien.</a:t>
            </a:r>
            <a:endParaRPr/>
          </a:p>
          <a:p>
            <a:pPr marL="171450" lvl="0" indent="-171450" algn="l" rtl="0">
              <a:spcBef>
                <a:spcPts val="0"/>
              </a:spcBef>
              <a:spcAft>
                <a:spcPts val="0"/>
              </a:spcAft>
              <a:buClr>
                <a:schemeClr val="dk1"/>
              </a:buClr>
              <a:buSzPts val="1200"/>
              <a:buChar char="•"/>
            </a:pPr>
            <a:r>
              <a:rPr lang="en-US" i="1"/>
              <a:t>Avec votre partenaire :</a:t>
            </a:r>
            <a:endParaRPr/>
          </a:p>
          <a:p>
            <a:pPr marL="628650" lvl="1" indent="-171450" algn="l" rtl="0">
              <a:spcBef>
                <a:spcPts val="0"/>
              </a:spcBef>
              <a:spcAft>
                <a:spcPts val="0"/>
              </a:spcAft>
              <a:buClr>
                <a:schemeClr val="dk1"/>
              </a:buClr>
              <a:buSzPts val="1200"/>
              <a:buChar char="•"/>
            </a:pPr>
            <a:r>
              <a:rPr lang="en-US" i="1"/>
              <a:t>Sur des notes autocollantes, notez les sujets ou les exercices du niveau 1 que vous avez trouvés utiles et que vous avez utilisés au cours des derniers mois dans le cadre de la gestion de cas.</a:t>
            </a:r>
            <a:endParaRPr/>
          </a:p>
          <a:p>
            <a:pPr marL="628650" lvl="1" indent="-171450" algn="l" rtl="0">
              <a:spcBef>
                <a:spcPts val="0"/>
              </a:spcBef>
              <a:spcAft>
                <a:spcPts val="0"/>
              </a:spcAft>
              <a:buClr>
                <a:schemeClr val="dk1"/>
              </a:buClr>
              <a:buSzPts val="1200"/>
              <a:buChar char="•"/>
            </a:pPr>
            <a:r>
              <a:rPr lang="en-US" i="1"/>
              <a:t>Placez ces notes autocollantes sur le tableau avec la mention "Utile".</a:t>
            </a:r>
            <a:endParaRPr/>
          </a:p>
          <a:p>
            <a:pPr marL="628650" lvl="1" indent="-171450" algn="l" rtl="0">
              <a:spcBef>
                <a:spcPts val="0"/>
              </a:spcBef>
              <a:spcAft>
                <a:spcPts val="0"/>
              </a:spcAft>
              <a:buClr>
                <a:schemeClr val="dk1"/>
              </a:buClr>
              <a:buSzPts val="1200"/>
              <a:buChar char="•"/>
            </a:pPr>
            <a:r>
              <a:rPr lang="en-US" i="1"/>
              <a:t>Sur des notes autocollantes, notez les sujets qui vous ont été moins utiles ou que vous n'avez pas utilisés au cours des derniers mois.</a:t>
            </a:r>
            <a:endParaRPr/>
          </a:p>
          <a:p>
            <a:pPr marL="628650" lvl="1" indent="-171450" algn="l" rtl="0">
              <a:spcBef>
                <a:spcPts val="0"/>
              </a:spcBef>
              <a:spcAft>
                <a:spcPts val="0"/>
              </a:spcAft>
              <a:buClr>
                <a:schemeClr val="dk1"/>
              </a:buClr>
              <a:buSzPts val="1200"/>
              <a:buChar char="•"/>
            </a:pPr>
            <a:r>
              <a:rPr lang="en-US" i="1"/>
              <a:t>Placez ces notes autocollantes sur le tableau avec la mension "Moins utile".</a:t>
            </a:r>
            <a:endParaRPr/>
          </a:p>
          <a:p>
            <a:pPr marL="628650" lvl="1" indent="-171450" algn="l" rtl="0">
              <a:spcBef>
                <a:spcPts val="0"/>
              </a:spcBef>
              <a:spcAft>
                <a:spcPts val="0"/>
              </a:spcAft>
              <a:buClr>
                <a:schemeClr val="dk1"/>
              </a:buClr>
              <a:buSzPts val="1200"/>
              <a:buChar char="•"/>
            </a:pPr>
            <a:r>
              <a:rPr lang="en-US" i="1"/>
              <a:t>Il y a de la place à la </a:t>
            </a:r>
            <a:r>
              <a:rPr lang="en-US" b="1" i="1"/>
              <a:t>page 5 du cahier de travail : Réflexion sur la formation de niveau 1 </a:t>
            </a:r>
            <a:r>
              <a:rPr lang="en-US" i="1"/>
              <a:t>pour prendre des notes si vous le souhaitez.</a:t>
            </a:r>
            <a:endParaRPr/>
          </a:p>
          <a:p>
            <a:pPr marL="0" lvl="0" indent="0" algn="l" rtl="0">
              <a:spcBef>
                <a:spcPts val="0"/>
              </a:spcBef>
              <a:spcAft>
                <a:spcPts val="0"/>
              </a:spcAft>
              <a:buClr>
                <a:schemeClr val="dk1"/>
              </a:buClr>
              <a:buSzPts val="1200"/>
              <a:buNone/>
            </a:pPr>
            <a:endParaRPr b="1"/>
          </a:p>
          <a:p>
            <a:pPr marL="0" lvl="0" indent="0" algn="l" rtl="0">
              <a:spcBef>
                <a:spcPts val="0"/>
              </a:spcBef>
              <a:spcAft>
                <a:spcPts val="0"/>
              </a:spcAft>
              <a:buClr>
                <a:schemeClr val="dk1"/>
              </a:buClr>
              <a:buSzPts val="1200"/>
              <a:buNone/>
            </a:pPr>
            <a:r>
              <a:rPr lang="en-US" b="1"/>
              <a:t>TRAVAIL EN PARTENARIAT (10 minutes)</a:t>
            </a:r>
            <a:endParaRPr/>
          </a:p>
          <a:p>
            <a:pPr marL="171450" lvl="0" indent="-171450" algn="l" rtl="0">
              <a:spcBef>
                <a:spcPts val="0"/>
              </a:spcBef>
              <a:spcAft>
                <a:spcPts val="0"/>
              </a:spcAft>
              <a:buClr>
                <a:schemeClr val="dk1"/>
              </a:buClr>
              <a:buSzPts val="1200"/>
              <a:buChar char="•"/>
            </a:pPr>
            <a:r>
              <a:rPr lang="en-US"/>
              <a:t>Laisser 10 minutes aux participants pour compléter le questionnaire</a:t>
            </a:r>
            <a:endParaRPr/>
          </a:p>
          <a:p>
            <a:pPr marL="171450" lvl="0" indent="-95250" algn="l" rtl="0">
              <a:spcBef>
                <a:spcPts val="0"/>
              </a:spcBef>
              <a:spcAft>
                <a:spcPts val="0"/>
              </a:spcAft>
              <a:buClr>
                <a:schemeClr val="dk1"/>
              </a:buClr>
              <a:buSzPts val="1200"/>
              <a:buNone/>
            </a:pPr>
            <a:endParaRPr/>
          </a:p>
          <a:p>
            <a:pPr marL="0" lvl="0" indent="0" algn="l" rtl="0">
              <a:spcBef>
                <a:spcPts val="0"/>
              </a:spcBef>
              <a:spcAft>
                <a:spcPts val="0"/>
              </a:spcAft>
              <a:buClr>
                <a:schemeClr val="dk1"/>
              </a:buClr>
              <a:buSzPts val="1200"/>
              <a:buNone/>
            </a:pPr>
            <a:r>
              <a:rPr lang="en-US" b="1"/>
              <a:t>DISCUSSION PLÉNIÈRE (20 minutes)</a:t>
            </a:r>
            <a:endParaRPr/>
          </a:p>
          <a:p>
            <a:pPr marL="171450" lvl="0" indent="-171450" algn="l" rtl="0">
              <a:spcBef>
                <a:spcPts val="0"/>
              </a:spcBef>
              <a:spcAft>
                <a:spcPts val="0"/>
              </a:spcAft>
              <a:buClr>
                <a:schemeClr val="dk1"/>
              </a:buClr>
              <a:buSzPts val="1200"/>
              <a:buChar char="•"/>
            </a:pPr>
            <a:r>
              <a:rPr lang="en-US"/>
              <a:t>Présenter les notes autocollantes sur les tableaux de papier sur la diapositive. </a:t>
            </a:r>
            <a:endParaRPr/>
          </a:p>
          <a:p>
            <a:pPr marL="171450" lvl="0" indent="-171450" algn="l" rtl="0">
              <a:spcBef>
                <a:spcPts val="0"/>
              </a:spcBef>
              <a:spcAft>
                <a:spcPts val="0"/>
              </a:spcAft>
              <a:buClr>
                <a:schemeClr val="dk1"/>
              </a:buClr>
              <a:buSzPts val="1200"/>
              <a:buChar char="•"/>
            </a:pPr>
            <a:r>
              <a:rPr lang="en-US"/>
              <a:t>Identifier les tendances ou les éléments récurrents</a:t>
            </a:r>
            <a:endParaRPr/>
          </a:p>
          <a:p>
            <a:pPr marL="171450" lvl="0" indent="-171450" algn="l" rtl="0">
              <a:spcBef>
                <a:spcPts val="0"/>
              </a:spcBef>
              <a:spcAft>
                <a:spcPts val="0"/>
              </a:spcAft>
              <a:buClr>
                <a:schemeClr val="dk1"/>
              </a:buClr>
              <a:buSzPts val="1200"/>
              <a:buChar char="•"/>
            </a:pPr>
            <a:r>
              <a:rPr lang="en-US"/>
              <a:t>Donner aux participants le temps de discuter et de partager leurs idées</a:t>
            </a:r>
            <a:endParaRPr/>
          </a:p>
        </p:txBody>
      </p:sp>
      <p:sp>
        <p:nvSpPr>
          <p:cNvPr id="251" name="Google Shape;251;p9: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
        <p:nvSpPr>
          <p:cNvPr id="252" name="Google Shape;252;p9:notes"/>
          <p:cNvSpPr>
            <a:spLocks noGrp="1" noRot="1" noChangeAspect="1"/>
          </p:cNvSpPr>
          <p:nvPr>
            <p:ph type="sldImg" idx="2"/>
          </p:nvPr>
        </p:nvSpPr>
        <p:spPr>
          <a:xfrm>
            <a:off x="477838" y="460375"/>
            <a:ext cx="6143625" cy="34559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9"/>
        <p:cNvGrpSpPr/>
        <p:nvPr/>
      </p:nvGrpSpPr>
      <p:grpSpPr>
        <a:xfrm>
          <a:off x="0" y="0"/>
          <a:ext cx="0" cy="0"/>
          <a:chOff x="0" y="0"/>
          <a:chExt cx="0" cy="0"/>
        </a:xfrm>
      </p:grpSpPr>
      <p:sp>
        <p:nvSpPr>
          <p:cNvPr id="60" name="Google Shape;60;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5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5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7" name="Google Shape;67;p5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8" name="Google Shape;68;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5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52"/>
          <p:cNvSpPr>
            <a:spLocks noGrp="1"/>
          </p:cNvSpPr>
          <p:nvPr>
            <p:ph type="pic" idx="2"/>
          </p:nvPr>
        </p:nvSpPr>
        <p:spPr>
          <a:xfrm>
            <a:off x="5183188" y="987425"/>
            <a:ext cx="6172200" cy="4873625"/>
          </a:xfrm>
          <a:prstGeom prst="rect">
            <a:avLst/>
          </a:prstGeom>
          <a:noFill/>
          <a:ln>
            <a:noFill/>
          </a:ln>
        </p:spPr>
      </p:sp>
      <p:sp>
        <p:nvSpPr>
          <p:cNvPr id="74" name="Google Shape;74;p5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5" name="Google Shape;75;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5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5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5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 name="Google Shape;86;p5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chemeClr val="accent5"/>
        </a:solidFill>
        <a:effectLst/>
      </p:bgPr>
    </p:bg>
    <p:spTree>
      <p:nvGrpSpPr>
        <p:cNvPr id="1" name="Shape 15"/>
        <p:cNvGrpSpPr/>
        <p:nvPr/>
      </p:nvGrpSpPr>
      <p:grpSpPr>
        <a:xfrm>
          <a:off x="0" y="0"/>
          <a:ext cx="0" cy="0"/>
          <a:chOff x="0" y="0"/>
          <a:chExt cx="0" cy="0"/>
        </a:xfrm>
      </p:grpSpPr>
      <p:sp>
        <p:nvSpPr>
          <p:cNvPr id="16" name="Google Shape;16;p42"/>
          <p:cNvSpPr txBox="1">
            <a:spLocks noGrp="1"/>
          </p:cNvSpPr>
          <p:nvPr>
            <p:ph type="title"/>
          </p:nvPr>
        </p:nvSpPr>
        <p:spPr>
          <a:xfrm>
            <a:off x="796385" y="3099692"/>
            <a:ext cx="10292029" cy="56216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4800"/>
              <a:buFont typeface="Garamond"/>
              <a:buNone/>
              <a:defRPr sz="5400" b="1">
                <a:solidFill>
                  <a:schemeClr val="lt1"/>
                </a:solidFill>
                <a:latin typeface="Garamond"/>
                <a:ea typeface="Garamond"/>
                <a:cs typeface="Garamond"/>
                <a:sym typeface="Garamon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solidFill>
          <a:schemeClr val="accent5"/>
        </a:solidFill>
        <a:effectLst/>
      </p:bgPr>
    </p:bg>
    <p:spTree>
      <p:nvGrpSpPr>
        <p:cNvPr id="1" name="Shape 17"/>
        <p:cNvGrpSpPr/>
        <p:nvPr/>
      </p:nvGrpSpPr>
      <p:grpSpPr>
        <a:xfrm>
          <a:off x="0" y="0"/>
          <a:ext cx="0" cy="0"/>
          <a:chOff x="0" y="0"/>
          <a:chExt cx="0" cy="0"/>
        </a:xfrm>
      </p:grpSpPr>
      <p:sp>
        <p:nvSpPr>
          <p:cNvPr id="18" name="Google Shape;18;p43"/>
          <p:cNvSpPr/>
          <p:nvPr/>
        </p:nvSpPr>
        <p:spPr>
          <a:xfrm rot="1782986">
            <a:off x="657418" y="1353464"/>
            <a:ext cx="4749573" cy="4094457"/>
          </a:xfrm>
          <a:prstGeom prst="hexagon">
            <a:avLst>
              <a:gd name="adj" fmla="val 28965"/>
              <a:gd name="vf" fmla="val 115470"/>
            </a:avLst>
          </a:prstGeom>
          <a:solidFill>
            <a:srgbClr val="27858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 name="Google Shape;19;p43"/>
          <p:cNvSpPr txBox="1">
            <a:spLocks noGrp="1"/>
          </p:cNvSpPr>
          <p:nvPr>
            <p:ph type="title"/>
          </p:nvPr>
        </p:nvSpPr>
        <p:spPr>
          <a:xfrm>
            <a:off x="1243425" y="3099692"/>
            <a:ext cx="4015311" cy="562168"/>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4800"/>
              <a:buFont typeface="Garamond"/>
              <a:buNone/>
              <a:defRPr sz="4800" b="1">
                <a:solidFill>
                  <a:schemeClr val="lt1"/>
                </a:solidFill>
                <a:latin typeface="Garamond"/>
                <a:ea typeface="Garamond"/>
                <a:cs typeface="Garamond"/>
                <a:sym typeface="Garamon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20"/>
        <p:cNvGrpSpPr/>
        <p:nvPr/>
      </p:nvGrpSpPr>
      <p:grpSpPr>
        <a:xfrm>
          <a:off x="0" y="0"/>
          <a:ext cx="0" cy="0"/>
          <a:chOff x="0" y="0"/>
          <a:chExt cx="0" cy="0"/>
        </a:xfrm>
      </p:grpSpPr>
      <p:sp>
        <p:nvSpPr>
          <p:cNvPr id="21" name="Google Shape;21;p44"/>
          <p:cNvSpPr/>
          <p:nvPr/>
        </p:nvSpPr>
        <p:spPr>
          <a:xfrm>
            <a:off x="0" y="-1"/>
            <a:ext cx="12192000" cy="985520"/>
          </a:xfrm>
          <a:prstGeom prst="rect">
            <a:avLst/>
          </a:prstGeom>
          <a:solidFill>
            <a:srgbClr val="DEF3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 name="Google Shape;22;p4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39A2A1"/>
              </a:buClr>
              <a:buSzPts val="3200"/>
              <a:buFont typeface="Arial"/>
              <a:buNone/>
              <a:defRPr sz="3200" b="1">
                <a:solidFill>
                  <a:schemeClr val="accent5"/>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3" name="Google Shape;23;p44"/>
          <p:cNvPicPr preferRelativeResize="0"/>
          <p:nvPr/>
        </p:nvPicPr>
        <p:blipFill rotWithShape="1">
          <a:blip r:embed="rId2">
            <a:alphaModFix/>
          </a:blip>
          <a:srcRect/>
          <a:stretch/>
        </p:blipFill>
        <p:spPr>
          <a:xfrm>
            <a:off x="335817" y="6230028"/>
            <a:ext cx="349714" cy="402608"/>
          </a:xfrm>
          <a:prstGeom prst="rect">
            <a:avLst/>
          </a:prstGeom>
          <a:noFill/>
          <a:ln>
            <a:noFill/>
          </a:ln>
        </p:spPr>
      </p:pic>
      <p:sp>
        <p:nvSpPr>
          <p:cNvPr id="24" name="Google Shape;24;p44"/>
          <p:cNvSpPr/>
          <p:nvPr/>
        </p:nvSpPr>
        <p:spPr>
          <a:xfrm>
            <a:off x="766810" y="6277443"/>
            <a:ext cx="9659452"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AEABAB"/>
              </a:buClr>
              <a:buSzPts val="1400"/>
              <a:buFont typeface="Arial"/>
              <a:buNone/>
            </a:pPr>
            <a:r>
              <a:rPr lang="en-US" sz="1400" b="0" i="0" u="none" strike="noStrike" cap="none">
                <a:solidFill>
                  <a:srgbClr val="AEABAB"/>
                </a:solidFill>
                <a:latin typeface="Arial"/>
                <a:ea typeface="Arial"/>
                <a:cs typeface="Arial"/>
                <a:sym typeface="Arial"/>
              </a:rPr>
              <a:t>Niveau 2 Module 1: </a:t>
            </a:r>
            <a:r>
              <a:rPr lang="en-US" sz="1400" b="1" i="0" u="none" strike="noStrike" cap="none">
                <a:solidFill>
                  <a:srgbClr val="AEABAB"/>
                </a:solidFill>
                <a:latin typeface="Arial"/>
                <a:ea typeface="Arial"/>
                <a:cs typeface="Arial"/>
                <a:sym typeface="Arial"/>
              </a:rPr>
              <a:t>Compétences essentielles pour la gestion de cas de protection de l’enfance</a:t>
            </a:r>
            <a:endParaRPr sz="1400" b="1" i="0" u="none" strike="noStrike" cap="none">
              <a:solidFill>
                <a:srgbClr val="AEABAB"/>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
        <p:cNvGrpSpPr/>
        <p:nvPr/>
      </p:nvGrpSpPr>
      <p:grpSpPr>
        <a:xfrm>
          <a:off x="0" y="0"/>
          <a:ext cx="0" cy="0"/>
          <a:chOff x="0" y="0"/>
          <a:chExt cx="0" cy="0"/>
        </a:xfrm>
      </p:grpSpPr>
      <p:sp>
        <p:nvSpPr>
          <p:cNvPr id="26" name="Google Shape;26;p4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4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8" name="Google Shape;28;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1"/>
        <p:cNvGrpSpPr/>
        <p:nvPr/>
      </p:nvGrpSpPr>
      <p:grpSpPr>
        <a:xfrm>
          <a:off x="0" y="0"/>
          <a:ext cx="0" cy="0"/>
          <a:chOff x="0" y="0"/>
          <a:chExt cx="0" cy="0"/>
        </a:xfrm>
      </p:grpSpPr>
      <p:sp>
        <p:nvSpPr>
          <p:cNvPr id="32" name="Google Shape;32;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7"/>
        <p:cNvGrpSpPr/>
        <p:nvPr/>
      </p:nvGrpSpPr>
      <p:grpSpPr>
        <a:xfrm>
          <a:off x="0" y="0"/>
          <a:ext cx="0" cy="0"/>
          <a:chOff x="0" y="0"/>
          <a:chExt cx="0" cy="0"/>
        </a:xfrm>
      </p:grpSpPr>
      <p:sp>
        <p:nvSpPr>
          <p:cNvPr id="38" name="Google Shape;38;p4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4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0" name="Google Shape;40;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3"/>
        <p:cNvGrpSpPr/>
        <p:nvPr/>
      </p:nvGrpSpPr>
      <p:grpSpPr>
        <a:xfrm>
          <a:off x="0" y="0"/>
          <a:ext cx="0" cy="0"/>
          <a:chOff x="0" y="0"/>
          <a:chExt cx="0" cy="0"/>
        </a:xfrm>
      </p:grpSpPr>
      <p:sp>
        <p:nvSpPr>
          <p:cNvPr id="44" name="Google Shape;44;p4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4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4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4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4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3" name="Google Shape;53;p4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4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5" name="Google Shape;55;p4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
          <p:cNvSpPr txBox="1"/>
          <p:nvPr/>
        </p:nvSpPr>
        <p:spPr>
          <a:xfrm>
            <a:off x="764892" y="858261"/>
            <a:ext cx="5580481" cy="390876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800" b="1" i="0" u="none" strike="noStrike" cap="none" dirty="0" err="1">
                <a:solidFill>
                  <a:schemeClr val="accent5"/>
                </a:solidFill>
                <a:latin typeface="Garamond"/>
                <a:ea typeface="Garamond"/>
                <a:cs typeface="Garamond"/>
                <a:sym typeface="Garamond"/>
              </a:rPr>
              <a:t>Compétences</a:t>
            </a:r>
            <a:r>
              <a:rPr lang="en-US" sz="4800" b="1" i="0" u="none" strike="noStrike" cap="none" dirty="0">
                <a:solidFill>
                  <a:schemeClr val="accent5"/>
                </a:solidFill>
                <a:latin typeface="Garamond"/>
                <a:ea typeface="Garamond"/>
                <a:cs typeface="Garamond"/>
                <a:sym typeface="Garamond"/>
              </a:rPr>
              <a:t> </a:t>
            </a:r>
            <a:r>
              <a:rPr lang="en-US" sz="4800" b="1" i="0" u="none" strike="noStrike" cap="none" dirty="0" err="1">
                <a:solidFill>
                  <a:schemeClr val="accent5"/>
                </a:solidFill>
                <a:latin typeface="Garamond"/>
                <a:ea typeface="Garamond"/>
                <a:cs typeface="Garamond"/>
                <a:sym typeface="Garamond"/>
              </a:rPr>
              <a:t>essentielles</a:t>
            </a:r>
            <a:r>
              <a:rPr lang="en-US" sz="4800" b="1" i="0" u="none" strike="noStrike" cap="none" dirty="0">
                <a:solidFill>
                  <a:schemeClr val="accent5"/>
                </a:solidFill>
                <a:latin typeface="Garamond"/>
                <a:ea typeface="Garamond"/>
                <a:cs typeface="Garamond"/>
                <a:sym typeface="Garamond"/>
              </a:rPr>
              <a:t> pour la gestion des </a:t>
            </a:r>
            <a:r>
              <a:rPr lang="en-US" sz="4800" b="1" i="0" u="none" strike="noStrike" cap="none" dirty="0" err="1">
                <a:solidFill>
                  <a:schemeClr val="accent5"/>
                </a:solidFill>
                <a:latin typeface="Garamond"/>
                <a:ea typeface="Garamond"/>
                <a:cs typeface="Garamond"/>
                <a:sym typeface="Garamond"/>
              </a:rPr>
              <a:t>cas</a:t>
            </a:r>
            <a:r>
              <a:rPr lang="en-US" sz="4800" b="1" i="0" u="none" strike="noStrike" cap="none" dirty="0">
                <a:solidFill>
                  <a:schemeClr val="accent5"/>
                </a:solidFill>
                <a:latin typeface="Garamond"/>
                <a:ea typeface="Garamond"/>
                <a:cs typeface="Garamond"/>
                <a:sym typeface="Garamond"/>
              </a:rPr>
              <a:t> de protection de </a:t>
            </a:r>
            <a:r>
              <a:rPr lang="en-US" sz="4800" b="1" i="0" u="none" strike="noStrike" cap="none" dirty="0" err="1">
                <a:solidFill>
                  <a:schemeClr val="accent5"/>
                </a:solidFill>
                <a:latin typeface="Garamond"/>
                <a:ea typeface="Garamond"/>
                <a:cs typeface="Garamond"/>
                <a:sym typeface="Garamond"/>
              </a:rPr>
              <a:t>l'enfance</a:t>
            </a:r>
            <a:endParaRPr dirty="0"/>
          </a:p>
          <a:p>
            <a:pPr marL="0" marR="0" lvl="0" indent="0" algn="l" rtl="0">
              <a:spcBef>
                <a:spcPts val="0"/>
              </a:spcBef>
              <a:spcAft>
                <a:spcPts val="0"/>
              </a:spcAft>
              <a:buNone/>
            </a:pPr>
            <a:endParaRPr sz="2400" b="1" dirty="0">
              <a:solidFill>
                <a:schemeClr val="accent5"/>
              </a:solidFill>
              <a:latin typeface="Garamond"/>
              <a:ea typeface="Garamond"/>
              <a:cs typeface="Garamond"/>
              <a:sym typeface="Garamond"/>
            </a:endParaRPr>
          </a:p>
          <a:p>
            <a:pPr marL="0" marR="0" lvl="0" indent="0" algn="l" rtl="0">
              <a:spcBef>
                <a:spcPts val="0"/>
              </a:spcBef>
              <a:spcAft>
                <a:spcPts val="0"/>
              </a:spcAft>
              <a:buNone/>
            </a:pPr>
            <a:r>
              <a:rPr lang="en-US" sz="2400" b="1" dirty="0">
                <a:solidFill>
                  <a:schemeClr val="accent5"/>
                </a:solidFill>
                <a:latin typeface="Garamond"/>
                <a:ea typeface="Garamond"/>
                <a:cs typeface="Garamond"/>
                <a:sym typeface="Garamond"/>
              </a:rPr>
              <a:t>NIVEAU 2 MODULE 1</a:t>
            </a:r>
            <a:endParaRPr dirty="0"/>
          </a:p>
        </p:txBody>
      </p:sp>
      <p:pic>
        <p:nvPicPr>
          <p:cNvPr id="96" name="Google Shape;96;p1" descr="Logo&#10;&#10;Description automatically generated"/>
          <p:cNvPicPr preferRelativeResize="0"/>
          <p:nvPr/>
        </p:nvPicPr>
        <p:blipFill rotWithShape="1">
          <a:blip r:embed="rId3">
            <a:alphaModFix/>
          </a:blip>
          <a:srcRect/>
          <a:stretch/>
        </p:blipFill>
        <p:spPr>
          <a:xfrm>
            <a:off x="2983079" y="5213247"/>
            <a:ext cx="2405008" cy="923462"/>
          </a:xfrm>
          <a:prstGeom prst="rect">
            <a:avLst/>
          </a:prstGeom>
          <a:noFill/>
          <a:ln>
            <a:noFill/>
          </a:ln>
        </p:spPr>
      </p:pic>
      <p:pic>
        <p:nvPicPr>
          <p:cNvPr id="97" name="Google Shape;97;p1" descr="Text&#10;&#10;Description automatically generated"/>
          <p:cNvPicPr preferRelativeResize="0"/>
          <p:nvPr/>
        </p:nvPicPr>
        <p:blipFill rotWithShape="1">
          <a:blip r:embed="rId4">
            <a:alphaModFix/>
          </a:blip>
          <a:srcRect/>
          <a:stretch/>
        </p:blipFill>
        <p:spPr>
          <a:xfrm>
            <a:off x="764892" y="5314888"/>
            <a:ext cx="2405009" cy="685884"/>
          </a:xfrm>
          <a:prstGeom prst="rect">
            <a:avLst/>
          </a:prstGeom>
          <a:noFill/>
          <a:ln>
            <a:noFill/>
          </a:ln>
        </p:spPr>
      </p:pic>
      <p:sp>
        <p:nvSpPr>
          <p:cNvPr id="98" name="Google Shape;98;p1"/>
          <p:cNvSpPr/>
          <p:nvPr/>
        </p:nvSpPr>
        <p:spPr>
          <a:xfrm rot="1782986">
            <a:off x="6646496" y="924465"/>
            <a:ext cx="4510404" cy="3888266"/>
          </a:xfrm>
          <a:prstGeom prst="hexagon">
            <a:avLst>
              <a:gd name="adj" fmla="val 28965"/>
              <a:gd name="vf" fmla="val 11547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9" name="Google Shape;99;p1"/>
          <p:cNvSpPr/>
          <p:nvPr/>
        </p:nvSpPr>
        <p:spPr>
          <a:xfrm>
            <a:off x="7568016" y="1478960"/>
            <a:ext cx="2667364" cy="2667364"/>
          </a:xfrm>
          <a:prstGeom prst="star5">
            <a:avLst>
              <a:gd name="adj" fmla="val 28484"/>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1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Objectifs d'apprentissage</a:t>
            </a:r>
            <a:endParaRPr>
              <a:latin typeface="Arial"/>
              <a:ea typeface="Arial"/>
              <a:cs typeface="Arial"/>
              <a:sym typeface="Arial"/>
            </a:endParaRPr>
          </a:p>
        </p:txBody>
      </p:sp>
      <p:grpSp>
        <p:nvGrpSpPr>
          <p:cNvPr id="261" name="Google Shape;261;p10"/>
          <p:cNvGrpSpPr/>
          <p:nvPr/>
        </p:nvGrpSpPr>
        <p:grpSpPr>
          <a:xfrm>
            <a:off x="9202889" y="2182183"/>
            <a:ext cx="1196375" cy="868968"/>
            <a:chOff x="6878053" y="1156317"/>
            <a:chExt cx="1431178" cy="1039513"/>
          </a:xfrm>
        </p:grpSpPr>
        <p:grpSp>
          <p:nvGrpSpPr>
            <p:cNvPr id="262" name="Google Shape;262;p10"/>
            <p:cNvGrpSpPr/>
            <p:nvPr/>
          </p:nvGrpSpPr>
          <p:grpSpPr>
            <a:xfrm>
              <a:off x="7672978" y="1156317"/>
              <a:ext cx="412941" cy="436880"/>
              <a:chOff x="243840" y="1676400"/>
              <a:chExt cx="701040" cy="741680"/>
            </a:xfrm>
          </p:grpSpPr>
          <p:sp>
            <p:nvSpPr>
              <p:cNvPr id="263" name="Google Shape;263;p10"/>
              <p:cNvSpPr/>
              <p:nvPr/>
            </p:nvSpPr>
            <p:spPr>
              <a:xfrm>
                <a:off x="243840" y="1676400"/>
                <a:ext cx="116839" cy="741680"/>
              </a:xfrm>
              <a:prstGeom prst="rect">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4" name="Google Shape;264;p10"/>
              <p:cNvSpPr/>
              <p:nvPr/>
            </p:nvSpPr>
            <p:spPr>
              <a:xfrm>
                <a:off x="314960" y="1676400"/>
                <a:ext cx="629920" cy="436880"/>
              </a:xfrm>
              <a:prstGeom prst="rect">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265" name="Google Shape;265;p10"/>
            <p:cNvSpPr/>
            <p:nvPr/>
          </p:nvSpPr>
          <p:spPr>
            <a:xfrm>
              <a:off x="7120511" y="1517650"/>
              <a:ext cx="1188720" cy="678180"/>
            </a:xfrm>
            <a:prstGeom prst="triangle">
              <a:avLst>
                <a:gd name="adj" fmla="val 50000"/>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6" name="Google Shape;266;p10"/>
            <p:cNvSpPr/>
            <p:nvPr/>
          </p:nvSpPr>
          <p:spPr>
            <a:xfrm>
              <a:off x="6878053" y="1727035"/>
              <a:ext cx="821708" cy="468795"/>
            </a:xfrm>
            <a:prstGeom prst="triangle">
              <a:avLst>
                <a:gd name="adj" fmla="val 50000"/>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267" name="Google Shape;267;p10"/>
          <p:cNvGrpSpPr/>
          <p:nvPr/>
        </p:nvGrpSpPr>
        <p:grpSpPr>
          <a:xfrm>
            <a:off x="1729857" y="2094103"/>
            <a:ext cx="1196375" cy="868968"/>
            <a:chOff x="6878053" y="1156317"/>
            <a:chExt cx="1431178" cy="1039513"/>
          </a:xfrm>
        </p:grpSpPr>
        <p:grpSp>
          <p:nvGrpSpPr>
            <p:cNvPr id="268" name="Google Shape;268;p10"/>
            <p:cNvGrpSpPr/>
            <p:nvPr/>
          </p:nvGrpSpPr>
          <p:grpSpPr>
            <a:xfrm>
              <a:off x="7672978" y="1156317"/>
              <a:ext cx="412941" cy="436880"/>
              <a:chOff x="243840" y="1676400"/>
              <a:chExt cx="701040" cy="741680"/>
            </a:xfrm>
          </p:grpSpPr>
          <p:sp>
            <p:nvSpPr>
              <p:cNvPr id="269" name="Google Shape;269;p10"/>
              <p:cNvSpPr/>
              <p:nvPr/>
            </p:nvSpPr>
            <p:spPr>
              <a:xfrm>
                <a:off x="243840" y="1676400"/>
                <a:ext cx="116839" cy="741680"/>
              </a:xfrm>
              <a:prstGeom prst="rect">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70" name="Google Shape;270;p10"/>
              <p:cNvSpPr/>
              <p:nvPr/>
            </p:nvSpPr>
            <p:spPr>
              <a:xfrm>
                <a:off x="314960" y="1676400"/>
                <a:ext cx="629920" cy="436880"/>
              </a:xfrm>
              <a:prstGeom prst="rect">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271" name="Google Shape;271;p10"/>
            <p:cNvSpPr/>
            <p:nvPr/>
          </p:nvSpPr>
          <p:spPr>
            <a:xfrm>
              <a:off x="7120511" y="1517650"/>
              <a:ext cx="1188720" cy="678180"/>
            </a:xfrm>
            <a:prstGeom prst="triangle">
              <a:avLst>
                <a:gd name="adj" fmla="val 50000"/>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72" name="Google Shape;272;p10"/>
            <p:cNvSpPr/>
            <p:nvPr/>
          </p:nvSpPr>
          <p:spPr>
            <a:xfrm>
              <a:off x="6878053" y="1727035"/>
              <a:ext cx="821708" cy="468795"/>
            </a:xfrm>
            <a:prstGeom prst="triangle">
              <a:avLst>
                <a:gd name="adj" fmla="val 50000"/>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273" name="Google Shape;273;p10"/>
          <p:cNvGrpSpPr/>
          <p:nvPr/>
        </p:nvGrpSpPr>
        <p:grpSpPr>
          <a:xfrm>
            <a:off x="5495701" y="2139582"/>
            <a:ext cx="1196375" cy="868968"/>
            <a:chOff x="6878053" y="1156317"/>
            <a:chExt cx="1431178" cy="1039513"/>
          </a:xfrm>
        </p:grpSpPr>
        <p:grpSp>
          <p:nvGrpSpPr>
            <p:cNvPr id="274" name="Google Shape;274;p10"/>
            <p:cNvGrpSpPr/>
            <p:nvPr/>
          </p:nvGrpSpPr>
          <p:grpSpPr>
            <a:xfrm>
              <a:off x="7672978" y="1156317"/>
              <a:ext cx="412941" cy="436880"/>
              <a:chOff x="243840" y="1676400"/>
              <a:chExt cx="701040" cy="741680"/>
            </a:xfrm>
          </p:grpSpPr>
          <p:sp>
            <p:nvSpPr>
              <p:cNvPr id="275" name="Google Shape;275;p10"/>
              <p:cNvSpPr/>
              <p:nvPr/>
            </p:nvSpPr>
            <p:spPr>
              <a:xfrm>
                <a:off x="243840" y="1676400"/>
                <a:ext cx="116839" cy="741680"/>
              </a:xfrm>
              <a:prstGeom prst="rect">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76" name="Google Shape;276;p10"/>
              <p:cNvSpPr/>
              <p:nvPr/>
            </p:nvSpPr>
            <p:spPr>
              <a:xfrm>
                <a:off x="314960" y="1676400"/>
                <a:ext cx="629920" cy="436880"/>
              </a:xfrm>
              <a:prstGeom prst="rect">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277" name="Google Shape;277;p10"/>
            <p:cNvSpPr/>
            <p:nvPr/>
          </p:nvSpPr>
          <p:spPr>
            <a:xfrm>
              <a:off x="7120511" y="1517650"/>
              <a:ext cx="1188720" cy="678180"/>
            </a:xfrm>
            <a:prstGeom prst="triangle">
              <a:avLst>
                <a:gd name="adj" fmla="val 50000"/>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78" name="Google Shape;278;p10"/>
            <p:cNvSpPr/>
            <p:nvPr/>
          </p:nvSpPr>
          <p:spPr>
            <a:xfrm>
              <a:off x="6878053" y="1727035"/>
              <a:ext cx="821708" cy="468795"/>
            </a:xfrm>
            <a:prstGeom prst="triangle">
              <a:avLst>
                <a:gd name="adj" fmla="val 50000"/>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279" name="Google Shape;279;p10"/>
          <p:cNvSpPr txBox="1"/>
          <p:nvPr/>
        </p:nvSpPr>
        <p:spPr>
          <a:xfrm>
            <a:off x="838200" y="3429000"/>
            <a:ext cx="3157105" cy="26776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400" b="0" i="0" u="none" strike="noStrike" cap="none" dirty="0" err="1">
                <a:solidFill>
                  <a:schemeClr val="dk1"/>
                </a:solidFill>
                <a:latin typeface="Arial"/>
                <a:ea typeface="Arial"/>
                <a:cs typeface="Arial"/>
                <a:sym typeface="Arial"/>
              </a:rPr>
              <a:t>Expliquer</a:t>
            </a:r>
            <a:r>
              <a:rPr lang="en-US" sz="2400" b="0" i="0" u="none" strike="noStrike" cap="none" dirty="0">
                <a:solidFill>
                  <a:schemeClr val="dk1"/>
                </a:solidFill>
                <a:latin typeface="Arial"/>
                <a:ea typeface="Arial"/>
                <a:cs typeface="Arial"/>
                <a:sym typeface="Arial"/>
              </a:rPr>
              <a:t> les </a:t>
            </a:r>
            <a:r>
              <a:rPr lang="en-US" sz="2400" b="0" i="0" u="none" strike="noStrike" cap="none" dirty="0" err="1">
                <a:solidFill>
                  <a:schemeClr val="dk1"/>
                </a:solidFill>
                <a:latin typeface="Arial"/>
                <a:ea typeface="Arial"/>
                <a:cs typeface="Arial"/>
                <a:sym typeface="Arial"/>
              </a:rPr>
              <a:t>compétences</a:t>
            </a:r>
            <a:r>
              <a:rPr lang="en-US" sz="2400" b="0" i="0" u="none" strike="noStrike" cap="none" dirty="0">
                <a:solidFill>
                  <a:schemeClr val="dk1"/>
                </a:solidFill>
                <a:latin typeface="Arial"/>
                <a:ea typeface="Arial"/>
                <a:cs typeface="Arial"/>
                <a:sym typeface="Arial"/>
              </a:rPr>
              <a:t> </a:t>
            </a:r>
            <a:r>
              <a:rPr lang="en-US" sz="2400" b="0" i="0" u="none" strike="noStrike" cap="none" dirty="0" err="1">
                <a:solidFill>
                  <a:schemeClr val="dk1"/>
                </a:solidFill>
                <a:latin typeface="Arial"/>
                <a:ea typeface="Arial"/>
                <a:cs typeface="Arial"/>
                <a:sym typeface="Arial"/>
              </a:rPr>
              <a:t>essentielles</a:t>
            </a:r>
            <a:r>
              <a:rPr lang="en-US" sz="2400" b="0" i="0" u="none" strike="noStrike" cap="none" dirty="0">
                <a:solidFill>
                  <a:schemeClr val="dk1"/>
                </a:solidFill>
                <a:latin typeface="Arial"/>
                <a:ea typeface="Arial"/>
                <a:cs typeface="Arial"/>
                <a:sym typeface="Arial"/>
              </a:rPr>
              <a:t> pour la gestion des </a:t>
            </a:r>
            <a:r>
              <a:rPr lang="en-US" sz="2400" b="0" i="0" u="none" strike="noStrike" cap="none" dirty="0" err="1">
                <a:solidFill>
                  <a:schemeClr val="dk1"/>
                </a:solidFill>
                <a:latin typeface="Arial"/>
                <a:ea typeface="Arial"/>
                <a:cs typeface="Arial"/>
                <a:sym typeface="Arial"/>
              </a:rPr>
              <a:t>cas</a:t>
            </a:r>
            <a:r>
              <a:rPr lang="en-US" sz="2400" b="0" i="0" u="none" strike="noStrike" cap="none" dirty="0">
                <a:solidFill>
                  <a:schemeClr val="dk1"/>
                </a:solidFill>
                <a:latin typeface="Arial"/>
                <a:ea typeface="Arial"/>
                <a:cs typeface="Arial"/>
                <a:sym typeface="Arial"/>
              </a:rPr>
              <a:t> de </a:t>
            </a:r>
            <a:r>
              <a:rPr lang="en-US" sz="2200" b="0" i="0" u="none" strike="noStrike" cap="none" dirty="0">
                <a:solidFill>
                  <a:schemeClr val="dk1"/>
                </a:solidFill>
                <a:latin typeface="Arial"/>
                <a:ea typeface="Arial"/>
                <a:cs typeface="Arial"/>
                <a:sym typeface="Arial"/>
              </a:rPr>
              <a:t>protection</a:t>
            </a:r>
            <a:r>
              <a:rPr lang="en-US" sz="2400" b="0" i="0" u="none" strike="noStrike" cap="none" dirty="0">
                <a:solidFill>
                  <a:schemeClr val="dk1"/>
                </a:solidFill>
                <a:latin typeface="Arial"/>
                <a:ea typeface="Arial"/>
                <a:cs typeface="Arial"/>
                <a:sym typeface="Arial"/>
              </a:rPr>
              <a:t> de </a:t>
            </a:r>
            <a:r>
              <a:rPr lang="en-US" sz="2400" b="0" i="0" u="none" strike="noStrike" cap="none" dirty="0" err="1">
                <a:solidFill>
                  <a:schemeClr val="dk1"/>
                </a:solidFill>
                <a:latin typeface="Arial"/>
                <a:ea typeface="Arial"/>
                <a:cs typeface="Arial"/>
                <a:sym typeface="Arial"/>
              </a:rPr>
              <a:t>l'enfance</a:t>
            </a:r>
            <a:r>
              <a:rPr lang="en-US" sz="2400" b="0" i="0" u="none" strike="noStrike" cap="none" dirty="0">
                <a:solidFill>
                  <a:schemeClr val="dk1"/>
                </a:solidFill>
                <a:latin typeface="Arial"/>
                <a:ea typeface="Arial"/>
                <a:cs typeface="Arial"/>
                <a:sym typeface="Arial"/>
              </a:rPr>
              <a:t> dans le cadre de </a:t>
            </a:r>
            <a:r>
              <a:rPr lang="en-US" sz="2400" b="0" i="0" u="none" strike="noStrike" cap="none" dirty="0" err="1">
                <a:solidFill>
                  <a:schemeClr val="dk1"/>
                </a:solidFill>
                <a:latin typeface="Arial"/>
                <a:ea typeface="Arial"/>
                <a:cs typeface="Arial"/>
                <a:sym typeface="Arial"/>
              </a:rPr>
              <a:t>l'action</a:t>
            </a:r>
            <a:r>
              <a:rPr lang="en-US" sz="2400" b="0" i="0" u="none" strike="noStrike" cap="none" dirty="0">
                <a:solidFill>
                  <a:schemeClr val="dk1"/>
                </a:solidFill>
                <a:latin typeface="Arial"/>
                <a:ea typeface="Arial"/>
                <a:cs typeface="Arial"/>
                <a:sym typeface="Arial"/>
              </a:rPr>
              <a:t> </a:t>
            </a:r>
            <a:r>
              <a:rPr lang="en-US" sz="2400" b="0" i="0" u="none" strike="noStrike" cap="none" dirty="0" err="1">
                <a:solidFill>
                  <a:schemeClr val="dk1"/>
                </a:solidFill>
                <a:latin typeface="Arial"/>
                <a:ea typeface="Arial"/>
                <a:cs typeface="Arial"/>
                <a:sym typeface="Arial"/>
              </a:rPr>
              <a:t>humanitaire</a:t>
            </a:r>
            <a:endParaRPr sz="2400" b="0" i="0" u="none" strike="noStrike" cap="none" dirty="0">
              <a:solidFill>
                <a:srgbClr val="000000"/>
              </a:solidFill>
              <a:latin typeface="Arial"/>
              <a:ea typeface="Arial"/>
              <a:cs typeface="Arial"/>
              <a:sym typeface="Arial"/>
            </a:endParaRPr>
          </a:p>
        </p:txBody>
      </p:sp>
      <p:sp>
        <p:nvSpPr>
          <p:cNvPr id="280" name="Google Shape;280;p10"/>
          <p:cNvSpPr txBox="1"/>
          <p:nvPr/>
        </p:nvSpPr>
        <p:spPr>
          <a:xfrm>
            <a:off x="8214754" y="3429000"/>
            <a:ext cx="3350062" cy="144650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200" b="0" i="0" u="none" strike="noStrike" cap="none" dirty="0">
                <a:solidFill>
                  <a:schemeClr val="dk1"/>
                </a:solidFill>
                <a:latin typeface="Arial"/>
                <a:ea typeface="Arial"/>
                <a:cs typeface="Arial"/>
                <a:sym typeface="Arial"/>
              </a:rPr>
              <a:t>Citer des </a:t>
            </a:r>
            <a:r>
              <a:rPr lang="en-US" sz="2200" b="0" i="0" u="none" strike="noStrike" cap="none" dirty="0" err="1">
                <a:solidFill>
                  <a:schemeClr val="dk1"/>
                </a:solidFill>
                <a:latin typeface="Arial"/>
                <a:ea typeface="Arial"/>
                <a:cs typeface="Arial"/>
                <a:sym typeface="Arial"/>
              </a:rPr>
              <a:t>exemples</a:t>
            </a:r>
            <a:r>
              <a:rPr lang="en-US" sz="2200" b="0" i="0" u="none" strike="noStrike" cap="none" dirty="0">
                <a:solidFill>
                  <a:schemeClr val="dk1"/>
                </a:solidFill>
                <a:latin typeface="Arial"/>
                <a:ea typeface="Arial"/>
                <a:cs typeface="Arial"/>
                <a:sym typeface="Arial"/>
              </a:rPr>
              <a:t> de </a:t>
            </a:r>
            <a:r>
              <a:rPr lang="en-US" sz="2200" b="0" i="0" u="none" strike="noStrike" cap="none" dirty="0" err="1">
                <a:solidFill>
                  <a:schemeClr val="dk1"/>
                </a:solidFill>
                <a:latin typeface="Arial"/>
                <a:ea typeface="Arial"/>
                <a:cs typeface="Arial"/>
                <a:sym typeface="Arial"/>
              </a:rPr>
              <a:t>principes</a:t>
            </a:r>
            <a:r>
              <a:rPr lang="en-US" sz="2200" b="0" i="0" u="none" strike="noStrike" cap="none" dirty="0">
                <a:solidFill>
                  <a:schemeClr val="dk1"/>
                </a:solidFill>
                <a:latin typeface="Arial"/>
                <a:ea typeface="Arial"/>
                <a:cs typeface="Arial"/>
                <a:sym typeface="Arial"/>
              </a:rPr>
              <a:t> </a:t>
            </a:r>
            <a:r>
              <a:rPr lang="en-US" sz="2200" b="0" i="0" u="none" strike="noStrike" cap="none" dirty="0" err="1">
                <a:solidFill>
                  <a:schemeClr val="dk1"/>
                </a:solidFill>
                <a:latin typeface="Arial"/>
                <a:ea typeface="Arial"/>
                <a:cs typeface="Arial"/>
                <a:sym typeface="Arial"/>
              </a:rPr>
              <a:t>directeurs</a:t>
            </a:r>
            <a:r>
              <a:rPr lang="en-US" sz="2200" b="0" i="0" u="none" strike="noStrike" cap="none" dirty="0">
                <a:solidFill>
                  <a:schemeClr val="dk1"/>
                </a:solidFill>
                <a:latin typeface="Arial"/>
                <a:ea typeface="Arial"/>
                <a:cs typeface="Arial"/>
                <a:sym typeface="Arial"/>
              </a:rPr>
              <a:t> du CPCM et </a:t>
            </a:r>
            <a:r>
              <a:rPr lang="en-US" sz="2200" b="0" i="0" u="none" strike="noStrike" cap="none" dirty="0" err="1">
                <a:solidFill>
                  <a:schemeClr val="dk1"/>
                </a:solidFill>
                <a:latin typeface="Arial"/>
                <a:ea typeface="Arial"/>
                <a:cs typeface="Arial"/>
                <a:sym typeface="Arial"/>
              </a:rPr>
              <a:t>décrire</a:t>
            </a:r>
            <a:r>
              <a:rPr lang="en-US" sz="2200" b="0" i="0" u="none" strike="noStrike" cap="none" dirty="0">
                <a:solidFill>
                  <a:schemeClr val="dk1"/>
                </a:solidFill>
                <a:latin typeface="Arial"/>
                <a:ea typeface="Arial"/>
                <a:cs typeface="Arial"/>
                <a:sym typeface="Arial"/>
              </a:rPr>
              <a:t> comment les appliquer.</a:t>
            </a:r>
            <a:endParaRPr sz="2200" b="0" i="0" u="none" strike="noStrike" cap="none" dirty="0">
              <a:solidFill>
                <a:srgbClr val="000000"/>
              </a:solidFill>
              <a:latin typeface="Arial"/>
              <a:ea typeface="Arial"/>
              <a:cs typeface="Arial"/>
              <a:sym typeface="Arial"/>
            </a:endParaRPr>
          </a:p>
        </p:txBody>
      </p:sp>
      <p:sp>
        <p:nvSpPr>
          <p:cNvPr id="281" name="Google Shape;281;p10"/>
          <p:cNvSpPr txBox="1"/>
          <p:nvPr/>
        </p:nvSpPr>
        <p:spPr>
          <a:xfrm>
            <a:off x="4572992" y="3429000"/>
            <a:ext cx="3157105" cy="144650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2400"/>
              <a:buFont typeface="Arial"/>
              <a:buNone/>
            </a:pPr>
            <a:r>
              <a:rPr lang="en-US" sz="2200" dirty="0">
                <a:solidFill>
                  <a:schemeClr val="dk1"/>
                </a:solidFill>
                <a:latin typeface="Arial"/>
                <a:ea typeface="Arial"/>
                <a:cs typeface="Arial"/>
                <a:sym typeface="Arial"/>
              </a:rPr>
              <a:t>Lister des questions pour </a:t>
            </a:r>
            <a:r>
              <a:rPr lang="en-US" sz="2200" dirty="0" err="1">
                <a:solidFill>
                  <a:schemeClr val="dk1"/>
                </a:solidFill>
                <a:latin typeface="Arial"/>
                <a:ea typeface="Arial"/>
                <a:cs typeface="Arial"/>
                <a:sym typeface="Arial"/>
              </a:rPr>
              <a:t>réfléchir</a:t>
            </a:r>
            <a:r>
              <a:rPr lang="en-US" sz="2200" dirty="0">
                <a:solidFill>
                  <a:schemeClr val="dk1"/>
                </a:solidFill>
                <a:latin typeface="Arial"/>
                <a:ea typeface="Arial"/>
                <a:cs typeface="Arial"/>
                <a:sym typeface="Arial"/>
              </a:rPr>
              <a:t> à </a:t>
            </a:r>
            <a:r>
              <a:rPr lang="en-US" sz="2200" dirty="0" err="1">
                <a:solidFill>
                  <a:schemeClr val="dk1"/>
                </a:solidFill>
                <a:latin typeface="Arial"/>
                <a:ea typeface="Arial"/>
                <a:cs typeface="Arial"/>
                <a:sym typeface="Arial"/>
              </a:rPr>
              <a:t>l'expérience</a:t>
            </a:r>
            <a:r>
              <a:rPr lang="en-US" sz="2200" dirty="0">
                <a:solidFill>
                  <a:schemeClr val="dk1"/>
                </a:solidFill>
                <a:latin typeface="Arial"/>
                <a:ea typeface="Arial"/>
                <a:cs typeface="Arial"/>
                <a:sym typeface="Arial"/>
              </a:rPr>
              <a:t> et faire un </a:t>
            </a:r>
            <a:r>
              <a:rPr lang="en-US" sz="2200" dirty="0" err="1">
                <a:solidFill>
                  <a:schemeClr val="dk1"/>
                </a:solidFill>
                <a:latin typeface="Arial"/>
                <a:ea typeface="Arial"/>
                <a:cs typeface="Arial"/>
                <a:sym typeface="Arial"/>
              </a:rPr>
              <a:t>exercice</a:t>
            </a:r>
            <a:r>
              <a:rPr lang="en-US" sz="2200" dirty="0">
                <a:solidFill>
                  <a:schemeClr val="dk1"/>
                </a:solidFill>
                <a:latin typeface="Arial"/>
                <a:ea typeface="Arial"/>
                <a:cs typeface="Arial"/>
                <a:sym typeface="Arial"/>
              </a:rPr>
              <a:t> de </a:t>
            </a:r>
            <a:r>
              <a:rPr lang="en-US" sz="2200" dirty="0" err="1">
                <a:solidFill>
                  <a:schemeClr val="dk1"/>
                </a:solidFill>
                <a:latin typeface="Arial"/>
                <a:ea typeface="Arial"/>
                <a:cs typeface="Arial"/>
                <a:sym typeface="Arial"/>
              </a:rPr>
              <a:t>réflexion</a:t>
            </a:r>
            <a:r>
              <a:rPr lang="en-US" sz="2200" dirty="0">
                <a:solidFill>
                  <a:schemeClr val="dk1"/>
                </a:solidFill>
                <a:latin typeface="Arial"/>
                <a:ea typeface="Arial"/>
                <a:cs typeface="Arial"/>
                <a:sym typeface="Arial"/>
              </a:rPr>
              <a:t> </a:t>
            </a:r>
            <a:endParaRPr sz="2200" b="0" i="0" u="none" strike="noStrike" cap="none" dirty="0">
              <a:solidFill>
                <a:srgbClr val="000000"/>
              </a:solidFill>
              <a:latin typeface="Arial"/>
              <a:ea typeface="Arial"/>
              <a:cs typeface="Arial"/>
              <a:sym typeface="Arial"/>
            </a:endParaRPr>
          </a:p>
        </p:txBody>
      </p:sp>
      <p:grpSp>
        <p:nvGrpSpPr>
          <p:cNvPr id="282" name="Google Shape;282;p10"/>
          <p:cNvGrpSpPr/>
          <p:nvPr/>
        </p:nvGrpSpPr>
        <p:grpSpPr>
          <a:xfrm>
            <a:off x="9994118" y="-18837"/>
            <a:ext cx="2057602" cy="1975956"/>
            <a:chOff x="9994118" y="33917"/>
            <a:chExt cx="2057602" cy="1975956"/>
          </a:xfrm>
        </p:grpSpPr>
        <p:sp>
          <p:nvSpPr>
            <p:cNvPr id="283" name="Google Shape;283;p10"/>
            <p:cNvSpPr/>
            <p:nvPr/>
          </p:nvSpPr>
          <p:spPr>
            <a:xfrm rot="1782986">
              <a:off x="10228983" y="337468"/>
              <a:ext cx="1587872" cy="1368854"/>
            </a:xfrm>
            <a:prstGeom prst="hexagon">
              <a:avLst>
                <a:gd name="adj" fmla="val 28965"/>
                <a:gd name="vf" fmla="val 115470"/>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284" name="Google Shape;284;p10"/>
            <p:cNvGrpSpPr/>
            <p:nvPr/>
          </p:nvGrpSpPr>
          <p:grpSpPr>
            <a:xfrm>
              <a:off x="10741851" y="747986"/>
              <a:ext cx="562136" cy="634675"/>
              <a:chOff x="760175" y="830142"/>
              <a:chExt cx="867619" cy="979579"/>
            </a:xfrm>
          </p:grpSpPr>
          <p:sp>
            <p:nvSpPr>
              <p:cNvPr id="285" name="Google Shape;285;p10"/>
              <p:cNvSpPr/>
              <p:nvPr/>
            </p:nvSpPr>
            <p:spPr>
              <a:xfrm>
                <a:off x="864636" y="830142"/>
                <a:ext cx="763158" cy="97957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27</a:t>
                </a:r>
                <a:endParaRPr/>
              </a:p>
            </p:txBody>
          </p:sp>
          <p:sp>
            <p:nvSpPr>
              <p:cNvPr id="286" name="Google Shape;286;p10"/>
              <p:cNvSpPr/>
              <p:nvPr/>
            </p:nvSpPr>
            <p:spPr>
              <a:xfrm>
                <a:off x="760175" y="830144"/>
                <a:ext cx="149292" cy="979577"/>
              </a:xfrm>
              <a:prstGeom prst="rect">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11"/>
          <p:cNvSpPr txBox="1">
            <a:spLocks noGrp="1"/>
          </p:cNvSpPr>
          <p:nvPr>
            <p:ph type="title"/>
          </p:nvPr>
        </p:nvSpPr>
        <p:spPr>
          <a:xfrm>
            <a:off x="796385" y="3099692"/>
            <a:ext cx="10292029"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b="1">
                <a:solidFill>
                  <a:schemeClr val="lt1"/>
                </a:solidFill>
                <a:latin typeface="Garamond"/>
                <a:ea typeface="Garamond"/>
                <a:cs typeface="Garamond"/>
                <a:sym typeface="Garamond"/>
              </a:rPr>
              <a:t>SESSION 2</a:t>
            </a:r>
            <a:br>
              <a:rPr lang="en-US" sz="2400" b="1">
                <a:solidFill>
                  <a:schemeClr val="lt1"/>
                </a:solidFill>
                <a:latin typeface="Garamond"/>
                <a:ea typeface="Garamond"/>
                <a:cs typeface="Garamond"/>
                <a:sym typeface="Garamond"/>
              </a:rPr>
            </a:br>
            <a:br>
              <a:rPr lang="en-US" b="1">
                <a:solidFill>
                  <a:schemeClr val="lt1"/>
                </a:solidFill>
                <a:latin typeface="Garamond"/>
                <a:ea typeface="Garamond"/>
                <a:cs typeface="Garamond"/>
                <a:sym typeface="Garamond"/>
              </a:rPr>
            </a:br>
            <a:r>
              <a:rPr lang="en-US" sz="5400" b="1">
                <a:solidFill>
                  <a:schemeClr val="lt1"/>
                </a:solidFill>
                <a:latin typeface="Garamond"/>
                <a:ea typeface="Garamond"/>
                <a:cs typeface="Garamond"/>
                <a:sym typeface="Garamond"/>
              </a:rPr>
              <a:t>Comment utiliser la réflexion pour apprendre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pic>
        <p:nvPicPr>
          <p:cNvPr id="298" name="Google Shape;298;p12" descr="Lightbulb and gear with solid fill"/>
          <p:cNvPicPr preferRelativeResize="0"/>
          <p:nvPr/>
        </p:nvPicPr>
        <p:blipFill rotWithShape="1">
          <a:blip r:embed="rId3">
            <a:alphaModFix/>
          </a:blip>
          <a:srcRect/>
          <a:stretch/>
        </p:blipFill>
        <p:spPr>
          <a:xfrm>
            <a:off x="1384300" y="1615268"/>
            <a:ext cx="2233565" cy="2233565"/>
          </a:xfrm>
          <a:prstGeom prst="rect">
            <a:avLst/>
          </a:prstGeom>
          <a:noFill/>
          <a:ln>
            <a:noFill/>
          </a:ln>
        </p:spPr>
      </p:pic>
      <p:sp>
        <p:nvSpPr>
          <p:cNvPr id="299" name="Google Shape;299;p1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Apprendre par la pratique</a:t>
            </a:r>
            <a:endParaRPr>
              <a:latin typeface="Arial"/>
              <a:ea typeface="Arial"/>
              <a:cs typeface="Arial"/>
              <a:sym typeface="Arial"/>
            </a:endParaRPr>
          </a:p>
        </p:txBody>
      </p:sp>
      <p:sp>
        <p:nvSpPr>
          <p:cNvPr id="300" name="Google Shape;300;p12"/>
          <p:cNvSpPr txBox="1"/>
          <p:nvPr/>
        </p:nvSpPr>
        <p:spPr>
          <a:xfrm>
            <a:off x="5544820" y="1953377"/>
            <a:ext cx="5808980" cy="32931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Arial"/>
                <a:ea typeface="Arial"/>
                <a:cs typeface="Arial"/>
                <a:sym typeface="Arial"/>
              </a:rPr>
              <a:t>Ce que </a:t>
            </a:r>
            <a:r>
              <a:rPr lang="en-US" sz="3200" b="1" dirty="0" err="1">
                <a:solidFill>
                  <a:schemeClr val="dk1"/>
                </a:solidFill>
                <a:latin typeface="Arial"/>
                <a:ea typeface="Arial"/>
                <a:cs typeface="Arial"/>
                <a:sym typeface="Arial"/>
              </a:rPr>
              <a:t>j'entends</a:t>
            </a:r>
            <a:r>
              <a:rPr lang="en-US" sz="3200" b="1" dirty="0">
                <a:solidFill>
                  <a:schemeClr val="dk1"/>
                </a:solidFill>
                <a:latin typeface="Arial"/>
                <a:ea typeface="Arial"/>
                <a:cs typeface="Arial"/>
                <a:sym typeface="Arial"/>
              </a:rPr>
              <a:t>, je </a:t>
            </a:r>
            <a:r>
              <a:rPr lang="en-US" sz="3200" b="1" dirty="0" err="1">
                <a:solidFill>
                  <a:schemeClr val="dk1"/>
                </a:solidFill>
                <a:latin typeface="Arial"/>
                <a:ea typeface="Arial"/>
                <a:cs typeface="Arial"/>
                <a:sym typeface="Arial"/>
              </a:rPr>
              <a:t>l'oublie</a:t>
            </a:r>
            <a:r>
              <a:rPr lang="en-US" sz="3200" b="1" dirty="0">
                <a:solidFill>
                  <a:schemeClr val="dk1"/>
                </a:solidFill>
                <a:latin typeface="Arial"/>
                <a:ea typeface="Arial"/>
                <a:cs typeface="Arial"/>
                <a:sym typeface="Arial"/>
              </a:rPr>
              <a:t>. </a:t>
            </a:r>
            <a:endParaRPr dirty="0"/>
          </a:p>
          <a:p>
            <a:pPr marL="0" marR="0" lvl="0" indent="0" algn="l" rtl="0">
              <a:spcBef>
                <a:spcPts val="0"/>
              </a:spcBef>
              <a:spcAft>
                <a:spcPts val="0"/>
              </a:spcAft>
              <a:buNone/>
            </a:pPr>
            <a:r>
              <a:rPr lang="en-US" sz="3200" b="1" dirty="0">
                <a:solidFill>
                  <a:schemeClr val="dk1"/>
                </a:solidFill>
                <a:latin typeface="Arial"/>
                <a:ea typeface="Arial"/>
                <a:cs typeface="Arial"/>
                <a:sym typeface="Arial"/>
              </a:rPr>
              <a:t>Ce que je </a:t>
            </a:r>
            <a:r>
              <a:rPr lang="en-US" sz="3200" b="1" dirty="0" err="1">
                <a:solidFill>
                  <a:schemeClr val="dk1"/>
                </a:solidFill>
                <a:latin typeface="Arial"/>
                <a:ea typeface="Arial"/>
                <a:cs typeface="Arial"/>
                <a:sym typeface="Arial"/>
              </a:rPr>
              <a:t>vois</a:t>
            </a:r>
            <a:r>
              <a:rPr lang="en-US" sz="3200" b="1" dirty="0">
                <a:solidFill>
                  <a:schemeClr val="dk1"/>
                </a:solidFill>
                <a:latin typeface="Arial"/>
                <a:ea typeface="Arial"/>
                <a:cs typeface="Arial"/>
                <a:sym typeface="Arial"/>
              </a:rPr>
              <a:t>, je </a:t>
            </a:r>
            <a:r>
              <a:rPr lang="en-US" sz="3200" b="1" dirty="0" err="1">
                <a:solidFill>
                  <a:schemeClr val="dk1"/>
                </a:solidFill>
                <a:latin typeface="Arial"/>
                <a:ea typeface="Arial"/>
                <a:cs typeface="Arial"/>
                <a:sym typeface="Arial"/>
              </a:rPr>
              <a:t>m'en</a:t>
            </a:r>
            <a:r>
              <a:rPr lang="en-US" sz="3200" b="1" dirty="0">
                <a:solidFill>
                  <a:schemeClr val="dk1"/>
                </a:solidFill>
                <a:latin typeface="Arial"/>
                <a:ea typeface="Arial"/>
                <a:cs typeface="Arial"/>
                <a:sym typeface="Arial"/>
              </a:rPr>
              <a:t> </a:t>
            </a:r>
            <a:r>
              <a:rPr lang="en-US" sz="3200" b="1" dirty="0" err="1">
                <a:solidFill>
                  <a:schemeClr val="dk1"/>
                </a:solidFill>
                <a:latin typeface="Arial"/>
                <a:ea typeface="Arial"/>
                <a:cs typeface="Arial"/>
                <a:sym typeface="Arial"/>
              </a:rPr>
              <a:t>souviens</a:t>
            </a:r>
            <a:r>
              <a:rPr lang="en-US" sz="3200" b="1" dirty="0">
                <a:solidFill>
                  <a:schemeClr val="dk1"/>
                </a:solidFill>
                <a:latin typeface="Arial"/>
                <a:ea typeface="Arial"/>
                <a:cs typeface="Arial"/>
                <a:sym typeface="Arial"/>
              </a:rPr>
              <a:t>.</a:t>
            </a:r>
            <a:endParaRPr dirty="0"/>
          </a:p>
          <a:p>
            <a:pPr marL="0" marR="0" lvl="0" indent="0" algn="l" rtl="0">
              <a:spcBef>
                <a:spcPts val="0"/>
              </a:spcBef>
              <a:spcAft>
                <a:spcPts val="0"/>
              </a:spcAft>
              <a:buNone/>
            </a:pPr>
            <a:r>
              <a:rPr lang="en-US" sz="3200" b="1" dirty="0">
                <a:solidFill>
                  <a:schemeClr val="dk1"/>
                </a:solidFill>
                <a:latin typeface="Arial"/>
                <a:ea typeface="Arial"/>
                <a:cs typeface="Arial"/>
                <a:sym typeface="Arial"/>
              </a:rPr>
              <a:t>Ce que je </a:t>
            </a:r>
            <a:r>
              <a:rPr lang="en-US" sz="3200" b="1" dirty="0" err="1">
                <a:solidFill>
                  <a:schemeClr val="dk1"/>
                </a:solidFill>
                <a:latin typeface="Arial"/>
                <a:ea typeface="Arial"/>
                <a:cs typeface="Arial"/>
                <a:sym typeface="Arial"/>
              </a:rPr>
              <a:t>fais</a:t>
            </a:r>
            <a:r>
              <a:rPr lang="en-US" sz="3200" b="1" dirty="0">
                <a:solidFill>
                  <a:schemeClr val="dk1"/>
                </a:solidFill>
                <a:latin typeface="Arial"/>
                <a:ea typeface="Arial"/>
                <a:cs typeface="Arial"/>
                <a:sym typeface="Arial"/>
              </a:rPr>
              <a:t>, je le </a:t>
            </a:r>
            <a:r>
              <a:rPr lang="en-US" sz="3200" b="1" dirty="0" err="1">
                <a:solidFill>
                  <a:schemeClr val="dk1"/>
                </a:solidFill>
                <a:latin typeface="Arial"/>
                <a:ea typeface="Arial"/>
                <a:cs typeface="Arial"/>
                <a:sym typeface="Arial"/>
              </a:rPr>
              <a:t>comprends</a:t>
            </a:r>
            <a:r>
              <a:rPr lang="en-US" sz="3200" b="1" dirty="0">
                <a:solidFill>
                  <a:schemeClr val="dk1"/>
                </a:solidFill>
                <a:latin typeface="Arial"/>
                <a:ea typeface="Arial"/>
                <a:cs typeface="Arial"/>
                <a:sym typeface="Arial"/>
              </a:rPr>
              <a:t>. </a:t>
            </a:r>
            <a:endParaRPr dirty="0"/>
          </a:p>
          <a:p>
            <a:pPr marL="0" marR="0" lvl="0" indent="0" algn="l" rtl="0">
              <a:spcBef>
                <a:spcPts val="0"/>
              </a:spcBef>
              <a:spcAft>
                <a:spcPts val="0"/>
              </a:spcAft>
              <a:buNone/>
            </a:pPr>
            <a:endParaRPr sz="1600" i="1" dirty="0">
              <a:solidFill>
                <a:schemeClr val="dk1"/>
              </a:solidFill>
              <a:latin typeface="Arial"/>
              <a:ea typeface="Arial"/>
              <a:cs typeface="Arial"/>
              <a:sym typeface="Arial"/>
            </a:endParaRPr>
          </a:p>
          <a:p>
            <a:pPr marL="0" marR="0" lvl="0" indent="0" algn="l" rtl="0">
              <a:spcBef>
                <a:spcPts val="0"/>
              </a:spcBef>
              <a:spcAft>
                <a:spcPts val="0"/>
              </a:spcAft>
              <a:buNone/>
            </a:pPr>
            <a:r>
              <a:rPr lang="en-US" sz="1600" i="1" dirty="0" err="1">
                <a:solidFill>
                  <a:schemeClr val="dk1"/>
                </a:solidFill>
                <a:latin typeface="Arial"/>
                <a:ea typeface="Arial"/>
                <a:cs typeface="Arial"/>
                <a:sym typeface="Arial"/>
              </a:rPr>
              <a:t>Traduction</a:t>
            </a:r>
            <a:r>
              <a:rPr lang="en-US" sz="1600" i="1" dirty="0">
                <a:solidFill>
                  <a:schemeClr val="dk1"/>
                </a:solidFill>
                <a:latin typeface="Arial"/>
                <a:ea typeface="Arial"/>
                <a:cs typeface="Arial"/>
                <a:sym typeface="Arial"/>
              </a:rPr>
              <a:t> </a:t>
            </a:r>
            <a:r>
              <a:rPr lang="en-US" sz="1600" i="1" dirty="0" err="1">
                <a:solidFill>
                  <a:schemeClr val="dk1"/>
                </a:solidFill>
                <a:latin typeface="Arial"/>
                <a:ea typeface="Arial"/>
                <a:cs typeface="Arial"/>
                <a:sym typeface="Arial"/>
              </a:rPr>
              <a:t>adaptée</a:t>
            </a:r>
            <a:r>
              <a:rPr lang="en-US" sz="1600" i="1" dirty="0">
                <a:solidFill>
                  <a:schemeClr val="dk1"/>
                </a:solidFill>
                <a:latin typeface="Arial"/>
                <a:ea typeface="Arial"/>
                <a:cs typeface="Arial"/>
                <a:sym typeface="Arial"/>
              </a:rPr>
              <a:t> de la citation de Xunzi (340 - 245 av. J.-C.) </a:t>
            </a:r>
            <a:endParaRPr sz="1600" i="1" dirty="0">
              <a:solidFill>
                <a:schemeClr val="dk1"/>
              </a:solidFill>
              <a:latin typeface="Arial"/>
              <a:ea typeface="Arial"/>
              <a:cs typeface="Arial"/>
              <a:sym typeface="Arial"/>
            </a:endParaRPr>
          </a:p>
        </p:txBody>
      </p:sp>
      <p:pic>
        <p:nvPicPr>
          <p:cNvPr id="301" name="Google Shape;301;p12" descr="Walk with solid fill"/>
          <p:cNvPicPr preferRelativeResize="0"/>
          <p:nvPr/>
        </p:nvPicPr>
        <p:blipFill rotWithShape="1">
          <a:blip r:embed="rId4">
            <a:alphaModFix/>
          </a:blip>
          <a:srcRect/>
          <a:stretch/>
        </p:blipFill>
        <p:spPr>
          <a:xfrm>
            <a:off x="1485900" y="1953377"/>
            <a:ext cx="3790912" cy="379091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1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Pratique réflexive</a:t>
            </a:r>
            <a:endParaRPr>
              <a:latin typeface="Arial"/>
              <a:ea typeface="Arial"/>
              <a:cs typeface="Arial"/>
              <a:sym typeface="Arial"/>
            </a:endParaRPr>
          </a:p>
        </p:txBody>
      </p:sp>
      <p:sp>
        <p:nvSpPr>
          <p:cNvPr id="308" name="Google Shape;308;p13"/>
          <p:cNvSpPr/>
          <p:nvPr/>
        </p:nvSpPr>
        <p:spPr>
          <a:xfrm>
            <a:off x="708404" y="1979734"/>
            <a:ext cx="3161199" cy="645105"/>
          </a:xfrm>
          <a:prstGeom prst="homePlate">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9" name="Google Shape;309;p13"/>
          <p:cNvSpPr/>
          <p:nvPr/>
        </p:nvSpPr>
        <p:spPr>
          <a:xfrm>
            <a:off x="4348891" y="1979734"/>
            <a:ext cx="3161199" cy="645105"/>
          </a:xfrm>
          <a:prstGeom prst="chevron">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10" name="Google Shape;310;p13"/>
          <p:cNvSpPr/>
          <p:nvPr/>
        </p:nvSpPr>
        <p:spPr>
          <a:xfrm>
            <a:off x="7989379" y="1979734"/>
            <a:ext cx="3161199" cy="645105"/>
          </a:xfrm>
          <a:prstGeom prst="chevron">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11" name="Google Shape;311;p13"/>
          <p:cNvSpPr txBox="1"/>
          <p:nvPr/>
        </p:nvSpPr>
        <p:spPr>
          <a:xfrm>
            <a:off x="1267241" y="2073979"/>
            <a:ext cx="19431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chemeClr val="lt1"/>
                </a:solidFill>
                <a:latin typeface="Arial"/>
                <a:ea typeface="Arial"/>
                <a:cs typeface="Arial"/>
                <a:sym typeface="Arial"/>
              </a:rPr>
              <a:t>QUOI ?</a:t>
            </a:r>
            <a:endParaRPr sz="2400">
              <a:solidFill>
                <a:schemeClr val="lt1"/>
              </a:solidFill>
              <a:latin typeface="Calibri"/>
              <a:ea typeface="Calibri"/>
              <a:cs typeface="Calibri"/>
              <a:sym typeface="Calibri"/>
            </a:endParaRPr>
          </a:p>
        </p:txBody>
      </p:sp>
      <p:sp>
        <p:nvSpPr>
          <p:cNvPr id="312" name="Google Shape;312;p13"/>
          <p:cNvSpPr txBox="1"/>
          <p:nvPr/>
        </p:nvSpPr>
        <p:spPr>
          <a:xfrm>
            <a:off x="5092343" y="2073979"/>
            <a:ext cx="1943100"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a:solidFill>
                  <a:schemeClr val="lt1"/>
                </a:solidFill>
                <a:latin typeface="Arial"/>
                <a:ea typeface="Arial"/>
                <a:cs typeface="Arial"/>
                <a:sym typeface="Arial"/>
              </a:rPr>
              <a:t>ET ALORS ?</a:t>
            </a:r>
            <a:endParaRPr sz="2000">
              <a:solidFill>
                <a:schemeClr val="lt1"/>
              </a:solidFill>
              <a:latin typeface="Calibri"/>
              <a:ea typeface="Calibri"/>
              <a:cs typeface="Calibri"/>
              <a:sym typeface="Calibri"/>
            </a:endParaRPr>
          </a:p>
        </p:txBody>
      </p:sp>
      <p:sp>
        <p:nvSpPr>
          <p:cNvPr id="313" name="Google Shape;313;p13"/>
          <p:cNvSpPr txBox="1"/>
          <p:nvPr/>
        </p:nvSpPr>
        <p:spPr>
          <a:xfrm>
            <a:off x="8418517" y="2003258"/>
            <a:ext cx="259286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a:solidFill>
                  <a:schemeClr val="lt1"/>
                </a:solidFill>
                <a:latin typeface="Arial"/>
                <a:ea typeface="Arial"/>
                <a:cs typeface="Arial"/>
                <a:sym typeface="Arial"/>
              </a:rPr>
              <a:t>ET MAINTENANT, QUE FAIRE ?</a:t>
            </a:r>
            <a:endParaRPr sz="2000">
              <a:solidFill>
                <a:schemeClr val="lt1"/>
              </a:solidFill>
              <a:latin typeface="Calibri"/>
              <a:ea typeface="Calibri"/>
              <a:cs typeface="Calibri"/>
              <a:sym typeface="Calibri"/>
            </a:endParaRPr>
          </a:p>
        </p:txBody>
      </p:sp>
      <p:grpSp>
        <p:nvGrpSpPr>
          <p:cNvPr id="314" name="Google Shape;314;p13"/>
          <p:cNvGrpSpPr/>
          <p:nvPr/>
        </p:nvGrpSpPr>
        <p:grpSpPr>
          <a:xfrm>
            <a:off x="762069" y="3007942"/>
            <a:ext cx="3297817" cy="2615050"/>
            <a:chOff x="6355443" y="2768909"/>
            <a:chExt cx="4819103" cy="3821376"/>
          </a:xfrm>
        </p:grpSpPr>
        <p:grpSp>
          <p:nvGrpSpPr>
            <p:cNvPr id="315" name="Google Shape;315;p13"/>
            <p:cNvGrpSpPr/>
            <p:nvPr/>
          </p:nvGrpSpPr>
          <p:grpSpPr>
            <a:xfrm>
              <a:off x="6355443" y="2768909"/>
              <a:ext cx="4415537" cy="3381803"/>
              <a:chOff x="6250241" y="2615892"/>
              <a:chExt cx="4415537" cy="3381803"/>
            </a:xfrm>
          </p:grpSpPr>
          <p:sp>
            <p:nvSpPr>
              <p:cNvPr id="316" name="Google Shape;316;p13"/>
              <p:cNvSpPr/>
              <p:nvPr/>
            </p:nvSpPr>
            <p:spPr>
              <a:xfrm>
                <a:off x="6250241" y="2707524"/>
                <a:ext cx="2362701" cy="2362701"/>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7" name="Google Shape;317;p13"/>
              <p:cNvSpPr/>
              <p:nvPr/>
            </p:nvSpPr>
            <p:spPr>
              <a:xfrm>
                <a:off x="7888912" y="2615892"/>
                <a:ext cx="1938992" cy="1938992"/>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8" name="Google Shape;318;p13"/>
              <p:cNvSpPr/>
              <p:nvPr/>
            </p:nvSpPr>
            <p:spPr>
              <a:xfrm>
                <a:off x="6543290" y="3634995"/>
                <a:ext cx="2362700" cy="2362700"/>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9" name="Google Shape;319;p13"/>
              <p:cNvSpPr/>
              <p:nvPr/>
            </p:nvSpPr>
            <p:spPr>
              <a:xfrm>
                <a:off x="8382566" y="3441827"/>
                <a:ext cx="2283212" cy="2283212"/>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20" name="Google Shape;320;p13"/>
            <p:cNvSpPr/>
            <p:nvPr/>
          </p:nvSpPr>
          <p:spPr>
            <a:xfrm>
              <a:off x="10489490" y="5535526"/>
              <a:ext cx="685056" cy="685057"/>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1" name="Google Shape;321;p13"/>
            <p:cNvSpPr/>
            <p:nvPr/>
          </p:nvSpPr>
          <p:spPr>
            <a:xfrm>
              <a:off x="10150272" y="6247757"/>
              <a:ext cx="342527" cy="342528"/>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22" name="Google Shape;322;p13"/>
          <p:cNvSpPr txBox="1"/>
          <p:nvPr/>
        </p:nvSpPr>
        <p:spPr>
          <a:xfrm>
            <a:off x="977122" y="3793934"/>
            <a:ext cx="2488285"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i="1">
                <a:solidFill>
                  <a:schemeClr val="dk1"/>
                </a:solidFill>
                <a:latin typeface="Arial"/>
                <a:ea typeface="Arial"/>
                <a:cs typeface="Arial"/>
                <a:sym typeface="Arial"/>
              </a:rPr>
              <a:t>Que s'est-il passé ? Qu'ai-je fait ? </a:t>
            </a:r>
            <a:endParaRPr sz="2000" i="1">
              <a:solidFill>
                <a:schemeClr val="dk1"/>
              </a:solidFill>
              <a:latin typeface="Arial"/>
              <a:ea typeface="Arial"/>
              <a:cs typeface="Arial"/>
              <a:sym typeface="Arial"/>
            </a:endParaRPr>
          </a:p>
        </p:txBody>
      </p:sp>
      <p:grpSp>
        <p:nvGrpSpPr>
          <p:cNvPr id="323" name="Google Shape;323;p13"/>
          <p:cNvGrpSpPr/>
          <p:nvPr/>
        </p:nvGrpSpPr>
        <p:grpSpPr>
          <a:xfrm>
            <a:off x="4392806" y="2936975"/>
            <a:ext cx="3138847" cy="2473806"/>
            <a:chOff x="6355443" y="2535736"/>
            <a:chExt cx="4586800" cy="3614976"/>
          </a:xfrm>
        </p:grpSpPr>
        <p:grpSp>
          <p:nvGrpSpPr>
            <p:cNvPr id="324" name="Google Shape;324;p13"/>
            <p:cNvGrpSpPr/>
            <p:nvPr/>
          </p:nvGrpSpPr>
          <p:grpSpPr>
            <a:xfrm>
              <a:off x="6355443" y="2768909"/>
              <a:ext cx="4415537" cy="3381803"/>
              <a:chOff x="6250241" y="2615892"/>
              <a:chExt cx="4415537" cy="3381803"/>
            </a:xfrm>
          </p:grpSpPr>
          <p:sp>
            <p:nvSpPr>
              <p:cNvPr id="325" name="Google Shape;325;p13"/>
              <p:cNvSpPr/>
              <p:nvPr/>
            </p:nvSpPr>
            <p:spPr>
              <a:xfrm>
                <a:off x="6250241" y="2707524"/>
                <a:ext cx="2362701" cy="2362701"/>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6" name="Google Shape;326;p13"/>
              <p:cNvSpPr/>
              <p:nvPr/>
            </p:nvSpPr>
            <p:spPr>
              <a:xfrm>
                <a:off x="7888912" y="2615892"/>
                <a:ext cx="1938992" cy="1938992"/>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7" name="Google Shape;327;p13"/>
              <p:cNvSpPr/>
              <p:nvPr/>
            </p:nvSpPr>
            <p:spPr>
              <a:xfrm>
                <a:off x="6543290" y="3634995"/>
                <a:ext cx="2362700" cy="2362700"/>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8" name="Google Shape;328;p13"/>
              <p:cNvSpPr/>
              <p:nvPr/>
            </p:nvSpPr>
            <p:spPr>
              <a:xfrm>
                <a:off x="8382566" y="3441827"/>
                <a:ext cx="2283212" cy="2283212"/>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29" name="Google Shape;329;p13"/>
            <p:cNvSpPr/>
            <p:nvPr/>
          </p:nvSpPr>
          <p:spPr>
            <a:xfrm>
              <a:off x="10053702" y="2979658"/>
              <a:ext cx="685056" cy="685057"/>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0" name="Google Shape;330;p13"/>
            <p:cNvSpPr/>
            <p:nvPr/>
          </p:nvSpPr>
          <p:spPr>
            <a:xfrm>
              <a:off x="10599716" y="2535736"/>
              <a:ext cx="342527" cy="342528"/>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31" name="Google Shape;331;p13"/>
          <p:cNvSpPr txBox="1"/>
          <p:nvPr/>
        </p:nvSpPr>
        <p:spPr>
          <a:xfrm>
            <a:off x="4553055" y="3434755"/>
            <a:ext cx="2633406" cy="163121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i="1">
                <a:solidFill>
                  <a:schemeClr val="dk1"/>
                </a:solidFill>
                <a:latin typeface="Arial"/>
                <a:ea typeface="Arial"/>
                <a:cs typeface="Arial"/>
                <a:sym typeface="Arial"/>
              </a:rPr>
              <a:t>Quel a été le résultat ? Qu'aurais-je pu faire différemment ? Qu'est-ce que cela m'a appris ?</a:t>
            </a:r>
            <a:endParaRPr/>
          </a:p>
        </p:txBody>
      </p:sp>
      <p:grpSp>
        <p:nvGrpSpPr>
          <p:cNvPr id="332" name="Google Shape;332;p13"/>
          <p:cNvGrpSpPr/>
          <p:nvPr/>
        </p:nvGrpSpPr>
        <p:grpSpPr>
          <a:xfrm>
            <a:off x="8099734" y="3096541"/>
            <a:ext cx="3021648" cy="2694443"/>
            <a:chOff x="6355443" y="2768909"/>
            <a:chExt cx="4415537" cy="3937392"/>
          </a:xfrm>
        </p:grpSpPr>
        <p:grpSp>
          <p:nvGrpSpPr>
            <p:cNvPr id="333" name="Google Shape;333;p13"/>
            <p:cNvGrpSpPr/>
            <p:nvPr/>
          </p:nvGrpSpPr>
          <p:grpSpPr>
            <a:xfrm>
              <a:off x="6355443" y="2768909"/>
              <a:ext cx="4415537" cy="3381803"/>
              <a:chOff x="6250241" y="2615892"/>
              <a:chExt cx="4415537" cy="3381803"/>
            </a:xfrm>
          </p:grpSpPr>
          <p:sp>
            <p:nvSpPr>
              <p:cNvPr id="334" name="Google Shape;334;p13"/>
              <p:cNvSpPr/>
              <p:nvPr/>
            </p:nvSpPr>
            <p:spPr>
              <a:xfrm>
                <a:off x="6250241" y="2707524"/>
                <a:ext cx="2362701" cy="2362701"/>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5" name="Google Shape;335;p13"/>
              <p:cNvSpPr/>
              <p:nvPr/>
            </p:nvSpPr>
            <p:spPr>
              <a:xfrm>
                <a:off x="7888912" y="2615892"/>
                <a:ext cx="1938992" cy="1938992"/>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6" name="Google Shape;336;p13"/>
              <p:cNvSpPr/>
              <p:nvPr/>
            </p:nvSpPr>
            <p:spPr>
              <a:xfrm>
                <a:off x="6543290" y="3634995"/>
                <a:ext cx="2362700" cy="2362700"/>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7" name="Google Shape;337;p13"/>
              <p:cNvSpPr/>
              <p:nvPr/>
            </p:nvSpPr>
            <p:spPr>
              <a:xfrm>
                <a:off x="8382566" y="3441827"/>
                <a:ext cx="2283212" cy="2283212"/>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38" name="Google Shape;338;p13"/>
            <p:cNvSpPr/>
            <p:nvPr/>
          </p:nvSpPr>
          <p:spPr>
            <a:xfrm>
              <a:off x="9006719" y="6021244"/>
              <a:ext cx="685056" cy="685057"/>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9" name="Google Shape;339;p13"/>
            <p:cNvSpPr/>
            <p:nvPr/>
          </p:nvSpPr>
          <p:spPr>
            <a:xfrm>
              <a:off x="9922970" y="6289551"/>
              <a:ext cx="342527" cy="342528"/>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40" name="Google Shape;340;p13"/>
          <p:cNvSpPr txBox="1"/>
          <p:nvPr/>
        </p:nvSpPr>
        <p:spPr>
          <a:xfrm>
            <a:off x="8326596" y="3653510"/>
            <a:ext cx="2591564" cy="101566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i="1">
                <a:solidFill>
                  <a:schemeClr val="dk1"/>
                </a:solidFill>
                <a:latin typeface="Arial"/>
                <a:ea typeface="Arial"/>
                <a:cs typeface="Arial"/>
                <a:sym typeface="Arial"/>
              </a:rPr>
              <a:t>Comment votre apprentissage modifiera-t-il votre pratique future ?</a:t>
            </a:r>
            <a:endParaRPr/>
          </a:p>
        </p:txBody>
      </p:sp>
      <p:grpSp>
        <p:nvGrpSpPr>
          <p:cNvPr id="341" name="Google Shape;341;p13"/>
          <p:cNvGrpSpPr/>
          <p:nvPr/>
        </p:nvGrpSpPr>
        <p:grpSpPr>
          <a:xfrm>
            <a:off x="9994118" y="33917"/>
            <a:ext cx="2057602" cy="1975956"/>
            <a:chOff x="9994118" y="33917"/>
            <a:chExt cx="2057602" cy="1975956"/>
          </a:xfrm>
        </p:grpSpPr>
        <p:sp>
          <p:nvSpPr>
            <p:cNvPr id="342" name="Google Shape;342;p13"/>
            <p:cNvSpPr/>
            <p:nvPr/>
          </p:nvSpPr>
          <p:spPr>
            <a:xfrm rot="1782986">
              <a:off x="10228983" y="337468"/>
              <a:ext cx="1587872" cy="1368854"/>
            </a:xfrm>
            <a:prstGeom prst="hexagon">
              <a:avLst>
                <a:gd name="adj" fmla="val 28965"/>
                <a:gd name="vf" fmla="val 115470"/>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3" name="Google Shape;343;p13"/>
            <p:cNvGrpSpPr/>
            <p:nvPr/>
          </p:nvGrpSpPr>
          <p:grpSpPr>
            <a:xfrm>
              <a:off x="10621771" y="762700"/>
              <a:ext cx="562136" cy="634675"/>
              <a:chOff x="760175" y="830142"/>
              <a:chExt cx="867619" cy="979579"/>
            </a:xfrm>
          </p:grpSpPr>
          <p:sp>
            <p:nvSpPr>
              <p:cNvPr id="344" name="Google Shape;344;p13"/>
              <p:cNvSpPr/>
              <p:nvPr/>
            </p:nvSpPr>
            <p:spPr>
              <a:xfrm>
                <a:off x="864636" y="830142"/>
                <a:ext cx="763158" cy="97957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6</a:t>
                </a:r>
                <a:endParaRPr/>
              </a:p>
            </p:txBody>
          </p:sp>
          <p:sp>
            <p:nvSpPr>
              <p:cNvPr id="345" name="Google Shape;345;p13"/>
              <p:cNvSpPr/>
              <p:nvPr/>
            </p:nvSpPr>
            <p:spPr>
              <a:xfrm>
                <a:off x="760175" y="830144"/>
                <a:ext cx="149292" cy="979577"/>
              </a:xfrm>
              <a:prstGeom prst="rect">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346" name="Google Shape;346;p13"/>
            <p:cNvGrpSpPr/>
            <p:nvPr/>
          </p:nvGrpSpPr>
          <p:grpSpPr>
            <a:xfrm>
              <a:off x="11325415" y="762701"/>
              <a:ext cx="182192" cy="634674"/>
              <a:chOff x="2121762" y="2323619"/>
              <a:chExt cx="200378" cy="825210"/>
            </a:xfrm>
          </p:grpSpPr>
          <p:sp>
            <p:nvSpPr>
              <p:cNvPr id="347" name="Google Shape;347;p13"/>
              <p:cNvSpPr/>
              <p:nvPr/>
            </p:nvSpPr>
            <p:spPr>
              <a:xfrm>
                <a:off x="2121763" y="2323619"/>
                <a:ext cx="200377" cy="172739"/>
              </a:xfrm>
              <a:prstGeom prst="triangle">
                <a:avLst>
                  <a:gd name="adj" fmla="val 50000"/>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8" name="Google Shape;348;p13"/>
              <p:cNvSpPr/>
              <p:nvPr/>
            </p:nvSpPr>
            <p:spPr>
              <a:xfrm>
                <a:off x="2121762" y="2496169"/>
                <a:ext cx="200377" cy="65266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353"/>
        <p:cNvGrpSpPr/>
        <p:nvPr/>
      </p:nvGrpSpPr>
      <p:grpSpPr>
        <a:xfrm>
          <a:off x="0" y="0"/>
          <a:ext cx="0" cy="0"/>
          <a:chOff x="0" y="0"/>
          <a:chExt cx="0" cy="0"/>
        </a:xfrm>
      </p:grpSpPr>
      <p:sp>
        <p:nvSpPr>
          <p:cNvPr id="354" name="Google Shape;354;p14"/>
          <p:cNvSpPr txBox="1"/>
          <p:nvPr/>
        </p:nvSpPr>
        <p:spPr>
          <a:xfrm>
            <a:off x="796386" y="3099692"/>
            <a:ext cx="5915913"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BFBFBF"/>
              </a:buClr>
              <a:buSzPts val="5400"/>
              <a:buFont typeface="Garamond"/>
              <a:buNone/>
            </a:pPr>
            <a:r>
              <a:rPr lang="en-US" sz="5400" b="1">
                <a:solidFill>
                  <a:srgbClr val="BFBFBF"/>
                </a:solidFill>
                <a:latin typeface="Garamond"/>
                <a:ea typeface="Garamond"/>
                <a:cs typeface="Garamond"/>
                <a:sym typeface="Garamond"/>
              </a:rPr>
              <a:t>Diapositive supplémentaire pour les notes de l'animateur</a:t>
            </a:r>
            <a:endParaRPr sz="5400" b="1">
              <a:solidFill>
                <a:srgbClr val="BFBFBF"/>
              </a:solidFill>
              <a:latin typeface="Helvetica Neue"/>
              <a:ea typeface="Helvetica Neue"/>
              <a:cs typeface="Helvetica Neue"/>
              <a:sym typeface="Helvetica Neue"/>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1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Pourquoi réfléchir</a:t>
            </a:r>
            <a:endParaRPr>
              <a:latin typeface="Arial"/>
              <a:ea typeface="Arial"/>
              <a:cs typeface="Arial"/>
              <a:sym typeface="Arial"/>
            </a:endParaRPr>
          </a:p>
        </p:txBody>
      </p:sp>
      <p:sp>
        <p:nvSpPr>
          <p:cNvPr id="361" name="Google Shape;361;p15"/>
          <p:cNvSpPr txBox="1"/>
          <p:nvPr/>
        </p:nvSpPr>
        <p:spPr>
          <a:xfrm>
            <a:off x="3409790" y="1717991"/>
            <a:ext cx="3920671" cy="393954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200"/>
              <a:buFont typeface="Calibri"/>
              <a:buAutoNum type="arabicPeriod"/>
            </a:pPr>
            <a:r>
              <a:rPr lang="en-US" sz="2200">
                <a:solidFill>
                  <a:schemeClr val="dk1"/>
                </a:solidFill>
                <a:latin typeface="Arial"/>
                <a:ea typeface="Arial"/>
                <a:cs typeface="Arial"/>
                <a:sym typeface="Arial"/>
              </a:rPr>
              <a:t>Mieux protéger les enfants et garantir la qualité de l'aide fournie</a:t>
            </a:r>
            <a:endParaRPr/>
          </a:p>
          <a:p>
            <a:pPr marL="342900" marR="0" lvl="0" indent="-342900" algn="l" rtl="0">
              <a:spcBef>
                <a:spcPts val="1200"/>
              </a:spcBef>
              <a:spcAft>
                <a:spcPts val="0"/>
              </a:spcAft>
              <a:buClr>
                <a:schemeClr val="dk1"/>
              </a:buClr>
              <a:buSzPts val="2200"/>
              <a:buFont typeface="Calibri"/>
              <a:buAutoNum type="arabicPeriod"/>
            </a:pPr>
            <a:r>
              <a:rPr lang="en-US" sz="2200">
                <a:solidFill>
                  <a:schemeClr val="dk1"/>
                </a:solidFill>
                <a:latin typeface="Arial"/>
                <a:ea typeface="Arial"/>
                <a:cs typeface="Arial"/>
                <a:sym typeface="Arial"/>
              </a:rPr>
              <a:t>Trouver de nouvelles façons de faire les choses ou d'aborder les problèmes</a:t>
            </a:r>
            <a:endParaRPr/>
          </a:p>
          <a:p>
            <a:pPr marL="342900" marR="0" lvl="0" indent="-342900" algn="l" rtl="0">
              <a:spcBef>
                <a:spcPts val="1200"/>
              </a:spcBef>
              <a:spcAft>
                <a:spcPts val="0"/>
              </a:spcAft>
              <a:buClr>
                <a:schemeClr val="dk1"/>
              </a:buClr>
              <a:buSzPts val="2200"/>
              <a:buFont typeface="Calibri"/>
              <a:buAutoNum type="arabicPeriod"/>
            </a:pPr>
            <a:r>
              <a:rPr lang="en-US" sz="2200">
                <a:solidFill>
                  <a:schemeClr val="dk1"/>
                </a:solidFill>
                <a:latin typeface="Arial"/>
                <a:ea typeface="Arial"/>
                <a:cs typeface="Arial"/>
                <a:sym typeface="Arial"/>
              </a:rPr>
              <a:t>Pour éviter de nuire</a:t>
            </a:r>
            <a:endParaRPr/>
          </a:p>
          <a:p>
            <a:pPr marL="342900" marR="0" lvl="0" indent="-342900" algn="l" rtl="0">
              <a:spcBef>
                <a:spcPts val="1200"/>
              </a:spcBef>
              <a:spcAft>
                <a:spcPts val="0"/>
              </a:spcAft>
              <a:buClr>
                <a:schemeClr val="dk1"/>
              </a:buClr>
              <a:buSzPts val="2200"/>
              <a:buFont typeface="Calibri"/>
              <a:buAutoNum type="arabicPeriod"/>
            </a:pPr>
            <a:r>
              <a:rPr lang="en-US" sz="2200">
                <a:solidFill>
                  <a:schemeClr val="dk1"/>
                </a:solidFill>
                <a:latin typeface="Arial"/>
                <a:ea typeface="Arial"/>
                <a:cs typeface="Arial"/>
                <a:sym typeface="Arial"/>
              </a:rPr>
              <a:t>Rendre compte de ses responsabilités et de ses actions</a:t>
            </a:r>
            <a:endParaRPr/>
          </a:p>
        </p:txBody>
      </p:sp>
      <p:grpSp>
        <p:nvGrpSpPr>
          <p:cNvPr id="362" name="Google Shape;362;p15"/>
          <p:cNvGrpSpPr/>
          <p:nvPr/>
        </p:nvGrpSpPr>
        <p:grpSpPr>
          <a:xfrm>
            <a:off x="470784" y="1333889"/>
            <a:ext cx="2506537" cy="1642746"/>
            <a:chOff x="5617459" y="2615892"/>
            <a:chExt cx="5048319" cy="3308589"/>
          </a:xfrm>
        </p:grpSpPr>
        <p:sp>
          <p:nvSpPr>
            <p:cNvPr id="363" name="Google Shape;363;p15"/>
            <p:cNvSpPr/>
            <p:nvPr/>
          </p:nvSpPr>
          <p:spPr>
            <a:xfrm>
              <a:off x="6250241" y="2707524"/>
              <a:ext cx="2362701" cy="2362701"/>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4" name="Google Shape;364;p15"/>
            <p:cNvSpPr/>
            <p:nvPr/>
          </p:nvSpPr>
          <p:spPr>
            <a:xfrm>
              <a:off x="7888912" y="2615892"/>
              <a:ext cx="1938992" cy="1938992"/>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5" name="Google Shape;365;p15"/>
            <p:cNvSpPr/>
            <p:nvPr/>
          </p:nvSpPr>
          <p:spPr>
            <a:xfrm>
              <a:off x="6945636" y="3561781"/>
              <a:ext cx="2362699" cy="2362700"/>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6" name="Google Shape;366;p15"/>
            <p:cNvSpPr/>
            <p:nvPr/>
          </p:nvSpPr>
          <p:spPr>
            <a:xfrm>
              <a:off x="8382566" y="3441827"/>
              <a:ext cx="2283212" cy="2283212"/>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7" name="Google Shape;367;p15"/>
            <p:cNvSpPr/>
            <p:nvPr/>
          </p:nvSpPr>
          <p:spPr>
            <a:xfrm>
              <a:off x="5617459" y="3497615"/>
              <a:ext cx="2362699" cy="2362700"/>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68" name="Google Shape;368;p15"/>
          <p:cNvSpPr/>
          <p:nvPr/>
        </p:nvSpPr>
        <p:spPr>
          <a:xfrm>
            <a:off x="2572818" y="2970009"/>
            <a:ext cx="301999" cy="301999"/>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9" name="Google Shape;369;p15"/>
          <p:cNvSpPr/>
          <p:nvPr/>
        </p:nvSpPr>
        <p:spPr>
          <a:xfrm>
            <a:off x="2442270" y="3442400"/>
            <a:ext cx="150999" cy="150999"/>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0" name="Google Shape;370;p15"/>
          <p:cNvSpPr/>
          <p:nvPr/>
        </p:nvSpPr>
        <p:spPr>
          <a:xfrm>
            <a:off x="1164920" y="3208818"/>
            <a:ext cx="957932" cy="982835"/>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371" name="Google Shape;371;p15"/>
          <p:cNvSpPr/>
          <p:nvPr/>
        </p:nvSpPr>
        <p:spPr>
          <a:xfrm>
            <a:off x="1261311" y="4325876"/>
            <a:ext cx="906144" cy="1525946"/>
          </a:xfrm>
          <a:prstGeom prst="round2SameRect">
            <a:avLst>
              <a:gd name="adj1" fmla="val 500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grpSp>
        <p:nvGrpSpPr>
          <p:cNvPr id="372" name="Google Shape;372;p15"/>
          <p:cNvGrpSpPr/>
          <p:nvPr/>
        </p:nvGrpSpPr>
        <p:grpSpPr>
          <a:xfrm rot="1445007">
            <a:off x="1855355" y="3892086"/>
            <a:ext cx="882369" cy="940855"/>
            <a:chOff x="2066020" y="4143543"/>
            <a:chExt cx="594624" cy="634037"/>
          </a:xfrm>
        </p:grpSpPr>
        <p:sp>
          <p:nvSpPr>
            <p:cNvPr id="373" name="Google Shape;373;p15"/>
            <p:cNvSpPr/>
            <p:nvPr/>
          </p:nvSpPr>
          <p:spPr>
            <a:xfrm rot="5124628">
              <a:off x="2262988" y="4370499"/>
              <a:ext cx="194291" cy="574522"/>
            </a:xfrm>
            <a:prstGeom prst="round2SameRect">
              <a:avLst>
                <a:gd name="adj1" fmla="val 50000"/>
                <a:gd name="adj2" fmla="val 23297"/>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374" name="Google Shape;374;p15"/>
            <p:cNvSpPr/>
            <p:nvPr/>
          </p:nvSpPr>
          <p:spPr>
            <a:xfrm rot="-1753847">
              <a:off x="2338446" y="4154402"/>
              <a:ext cx="194291" cy="574522"/>
            </a:xfrm>
            <a:prstGeom prst="round2SameRect">
              <a:avLst>
                <a:gd name="adj1" fmla="val 50000"/>
                <a:gd name="adj2" fmla="val 23297"/>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grpSp>
      <p:sp>
        <p:nvSpPr>
          <p:cNvPr id="375" name="Google Shape;375;p15"/>
          <p:cNvSpPr txBox="1"/>
          <p:nvPr/>
        </p:nvSpPr>
        <p:spPr>
          <a:xfrm>
            <a:off x="7699828" y="1717991"/>
            <a:ext cx="3920671" cy="3939540"/>
          </a:xfrm>
          <a:prstGeom prst="rect">
            <a:avLst/>
          </a:prstGeom>
          <a:noFill/>
          <a:ln>
            <a:noFill/>
          </a:ln>
        </p:spPr>
        <p:txBody>
          <a:bodyPr spcFirstLastPara="1" wrap="square" lIns="91425" tIns="45700" rIns="91425" bIns="45700" anchor="t" anchorCtr="0">
            <a:spAutoFit/>
          </a:bodyPr>
          <a:lstStyle/>
          <a:p>
            <a:pPr marL="355600" marR="0" lvl="0" indent="-355600" algn="l" rtl="0">
              <a:spcBef>
                <a:spcPts val="0"/>
              </a:spcBef>
              <a:spcAft>
                <a:spcPts val="0"/>
              </a:spcAft>
              <a:buClr>
                <a:schemeClr val="dk1"/>
              </a:buClr>
              <a:buSzPts val="2200"/>
              <a:buFont typeface="Calibri"/>
              <a:buAutoNum type="arabicPeriod" startAt="5"/>
            </a:pPr>
            <a:r>
              <a:rPr lang="en-US" sz="2200">
                <a:solidFill>
                  <a:schemeClr val="dk1"/>
                </a:solidFill>
                <a:latin typeface="Arial"/>
                <a:ea typeface="Arial"/>
                <a:cs typeface="Arial"/>
                <a:sym typeface="Arial"/>
              </a:rPr>
              <a:t>Utiliser les problèmes et les défis auxquels nous sommes confrontés et en tirer des enseignements positifs.</a:t>
            </a:r>
            <a:endParaRPr/>
          </a:p>
          <a:p>
            <a:pPr marL="342900" marR="0" lvl="0" indent="-342900" algn="l" rtl="0">
              <a:spcBef>
                <a:spcPts val="1200"/>
              </a:spcBef>
              <a:spcAft>
                <a:spcPts val="0"/>
              </a:spcAft>
              <a:buClr>
                <a:schemeClr val="dk1"/>
              </a:buClr>
              <a:buSzPts val="2200"/>
              <a:buFont typeface="Calibri"/>
              <a:buAutoNum type="arabicPeriod" startAt="5"/>
            </a:pPr>
            <a:r>
              <a:rPr lang="en-US" sz="2200">
                <a:solidFill>
                  <a:schemeClr val="dk1"/>
                </a:solidFill>
                <a:latin typeface="Arial"/>
                <a:ea typeface="Arial"/>
                <a:cs typeface="Arial"/>
                <a:sym typeface="Arial"/>
              </a:rPr>
              <a:t>Clarifier notre rôle et nous aider à fixer des limites</a:t>
            </a:r>
            <a:endParaRPr/>
          </a:p>
          <a:p>
            <a:pPr marL="342900" marR="0" lvl="0" indent="-342900" algn="l" rtl="0">
              <a:spcBef>
                <a:spcPts val="1200"/>
              </a:spcBef>
              <a:spcAft>
                <a:spcPts val="0"/>
              </a:spcAft>
              <a:buClr>
                <a:schemeClr val="dk1"/>
              </a:buClr>
              <a:buSzPts val="2200"/>
              <a:buFont typeface="Calibri"/>
              <a:buAutoNum type="arabicPeriod" startAt="5"/>
            </a:pPr>
            <a:r>
              <a:rPr lang="en-US" sz="2200">
                <a:solidFill>
                  <a:schemeClr val="dk1"/>
                </a:solidFill>
                <a:latin typeface="Arial"/>
                <a:ea typeface="Arial"/>
                <a:cs typeface="Arial"/>
                <a:sym typeface="Arial"/>
              </a:rPr>
              <a:t>Gérer la charge de travail</a:t>
            </a:r>
            <a:endParaRPr/>
          </a:p>
          <a:p>
            <a:pPr marL="342900" marR="0" lvl="0" indent="-342900" algn="l" rtl="0">
              <a:spcBef>
                <a:spcPts val="1200"/>
              </a:spcBef>
              <a:spcAft>
                <a:spcPts val="0"/>
              </a:spcAft>
              <a:buClr>
                <a:schemeClr val="dk1"/>
              </a:buClr>
              <a:buSzPts val="2200"/>
              <a:buFont typeface="Calibri"/>
              <a:buAutoNum type="arabicPeriod" startAt="5"/>
            </a:pPr>
            <a:r>
              <a:rPr lang="en-US" sz="2200">
                <a:solidFill>
                  <a:schemeClr val="dk1"/>
                </a:solidFill>
                <a:latin typeface="Arial"/>
                <a:ea typeface="Arial"/>
                <a:cs typeface="Arial"/>
                <a:sym typeface="Arial"/>
              </a:rPr>
              <a:t>Prendre soin de soi (pour faire face au stress, aux traumatismes indirects,...)</a:t>
            </a:r>
            <a:endParaRPr/>
          </a:p>
        </p:txBody>
      </p:sp>
      <p:sp>
        <p:nvSpPr>
          <p:cNvPr id="376" name="Google Shape;376;p15"/>
          <p:cNvSpPr/>
          <p:nvPr/>
        </p:nvSpPr>
        <p:spPr>
          <a:xfrm rot="-7026939">
            <a:off x="1020765" y="4283814"/>
            <a:ext cx="288311" cy="852540"/>
          </a:xfrm>
          <a:prstGeom prst="round2SameRect">
            <a:avLst>
              <a:gd name="adj1" fmla="val 50000"/>
              <a:gd name="adj2" fmla="val 23297"/>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377" name="Google Shape;377;p15"/>
          <p:cNvSpPr/>
          <p:nvPr/>
        </p:nvSpPr>
        <p:spPr>
          <a:xfrm rot="9046153">
            <a:off x="909140" y="4659571"/>
            <a:ext cx="288311" cy="852540"/>
          </a:xfrm>
          <a:prstGeom prst="round2SameRect">
            <a:avLst>
              <a:gd name="adj1" fmla="val 50000"/>
              <a:gd name="adj2" fmla="val 23297"/>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1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Points clés de l'apprentissage</a:t>
            </a:r>
            <a:endParaRPr>
              <a:latin typeface="Arial"/>
              <a:ea typeface="Arial"/>
              <a:cs typeface="Arial"/>
              <a:sym typeface="Arial"/>
            </a:endParaRPr>
          </a:p>
        </p:txBody>
      </p:sp>
      <p:sp>
        <p:nvSpPr>
          <p:cNvPr id="384" name="Google Shape;384;p16"/>
          <p:cNvSpPr txBox="1"/>
          <p:nvPr/>
        </p:nvSpPr>
        <p:spPr>
          <a:xfrm>
            <a:off x="1154120" y="3521358"/>
            <a:ext cx="2805204" cy="1903686"/>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Les gestionnaires de cas apprennent beaucoup par la pratique, par l'expérience</a:t>
            </a:r>
            <a:endParaRPr sz="2200" b="0" i="0" u="none" strike="noStrike" cap="none">
              <a:solidFill>
                <a:schemeClr val="dk1"/>
              </a:solidFill>
              <a:latin typeface="Arial"/>
              <a:ea typeface="Arial"/>
              <a:cs typeface="Arial"/>
              <a:sym typeface="Arial"/>
            </a:endParaRPr>
          </a:p>
        </p:txBody>
      </p:sp>
      <p:sp>
        <p:nvSpPr>
          <p:cNvPr id="385" name="Google Shape;385;p16"/>
          <p:cNvSpPr/>
          <p:nvPr/>
        </p:nvSpPr>
        <p:spPr>
          <a:xfrm>
            <a:off x="2051262" y="1892894"/>
            <a:ext cx="1051560" cy="1051560"/>
          </a:xfrm>
          <a:prstGeom prst="star5">
            <a:avLst>
              <a:gd name="adj" fmla="val 28143"/>
              <a:gd name="hf" fmla="val 105146"/>
              <a:gd name="vf" fmla="val 11055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86" name="Google Shape;386;p16"/>
          <p:cNvSpPr/>
          <p:nvPr/>
        </p:nvSpPr>
        <p:spPr>
          <a:xfrm>
            <a:off x="8984962" y="1892894"/>
            <a:ext cx="1051560" cy="1051560"/>
          </a:xfrm>
          <a:prstGeom prst="star5">
            <a:avLst>
              <a:gd name="adj" fmla="val 28143"/>
              <a:gd name="hf" fmla="val 105146"/>
              <a:gd name="vf" fmla="val 11055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87" name="Google Shape;387;p16"/>
          <p:cNvSpPr txBox="1"/>
          <p:nvPr/>
        </p:nvSpPr>
        <p:spPr>
          <a:xfrm>
            <a:off x="7983603" y="3521358"/>
            <a:ext cx="3049185" cy="1541407"/>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Clr>
                <a:srgbClr val="000000"/>
              </a:buClr>
              <a:buSzPts val="2400"/>
              <a:buFont typeface="Arial"/>
              <a:buNone/>
            </a:pPr>
            <a:r>
              <a:rPr lang="en-US" sz="2200" b="0" i="0" u="none" strike="noStrike" cap="none">
                <a:solidFill>
                  <a:schemeClr val="dk1"/>
                </a:solidFill>
                <a:latin typeface="Arial"/>
                <a:ea typeface="Arial"/>
                <a:cs typeface="Arial"/>
                <a:sym typeface="Arial"/>
              </a:rPr>
              <a:t>La réflexion peut soutenir cet apprentissage et le développement professionnel ultérieur.</a:t>
            </a:r>
            <a:endParaRPr sz="2200" b="0" i="0" u="none" strike="noStrike" cap="none">
              <a:solidFill>
                <a:schemeClr val="dk1"/>
              </a:solidFill>
              <a:latin typeface="Arial"/>
              <a:ea typeface="Arial"/>
              <a:cs typeface="Arial"/>
              <a:sym typeface="Arial"/>
            </a:endParaRPr>
          </a:p>
        </p:txBody>
      </p:sp>
      <p:sp>
        <p:nvSpPr>
          <p:cNvPr id="388" name="Google Shape;388;p16"/>
          <p:cNvSpPr/>
          <p:nvPr/>
        </p:nvSpPr>
        <p:spPr>
          <a:xfrm>
            <a:off x="5445684" y="1892894"/>
            <a:ext cx="1051560" cy="1051560"/>
          </a:xfrm>
          <a:prstGeom prst="star5">
            <a:avLst>
              <a:gd name="adj" fmla="val 28143"/>
              <a:gd name="hf" fmla="val 105146"/>
              <a:gd name="vf" fmla="val 11055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89" name="Google Shape;389;p16"/>
          <p:cNvSpPr txBox="1"/>
          <p:nvPr/>
        </p:nvSpPr>
        <p:spPr>
          <a:xfrm>
            <a:off x="4333991" y="3521358"/>
            <a:ext cx="3274945" cy="2628243"/>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Clr>
                <a:srgbClr val="000000"/>
              </a:buClr>
              <a:buSzPts val="2400"/>
              <a:buFont typeface="Arial"/>
              <a:buNone/>
            </a:pPr>
            <a:r>
              <a:rPr lang="en-US" sz="2200" b="0" i="0" u="none" strike="noStrike" cap="none">
                <a:solidFill>
                  <a:schemeClr val="dk1"/>
                </a:solidFill>
                <a:latin typeface="Arial"/>
                <a:ea typeface="Arial"/>
                <a:cs typeface="Arial"/>
                <a:sym typeface="Arial"/>
              </a:rPr>
              <a:t>Les gestionnaires de cas devraient bénéficier d'une supervision et d'un accompagnement afin de soutenir leur apprentissage par l'expérience.</a:t>
            </a:r>
            <a:endParaRPr sz="2200" b="0" i="0" u="none" strike="noStrike" cap="none">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17"/>
          <p:cNvSpPr txBox="1">
            <a:spLocks noGrp="1"/>
          </p:cNvSpPr>
          <p:nvPr>
            <p:ph type="title"/>
          </p:nvPr>
        </p:nvSpPr>
        <p:spPr>
          <a:xfrm>
            <a:off x="796385" y="3099692"/>
            <a:ext cx="10292029"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b="1">
                <a:solidFill>
                  <a:srgbClr val="00B050"/>
                </a:solidFill>
                <a:highlight>
                  <a:srgbClr val="FFFF00"/>
                </a:highlight>
                <a:latin typeface="Garamond"/>
                <a:ea typeface="Garamond"/>
                <a:cs typeface="Garamond"/>
                <a:sym typeface="Garamond"/>
              </a:rPr>
              <a:t>SESSION 3</a:t>
            </a:r>
            <a:br>
              <a:rPr lang="en-US" sz="2400" b="1">
                <a:solidFill>
                  <a:schemeClr val="lt1"/>
                </a:solidFill>
                <a:highlight>
                  <a:srgbClr val="FFFF00"/>
                </a:highlight>
                <a:latin typeface="Garamond"/>
                <a:ea typeface="Garamond"/>
                <a:cs typeface="Garamond"/>
                <a:sym typeface="Garamond"/>
              </a:rPr>
            </a:br>
            <a:br>
              <a:rPr lang="en-US" b="1">
                <a:solidFill>
                  <a:schemeClr val="lt1"/>
                </a:solidFill>
                <a:latin typeface="Garamond"/>
                <a:ea typeface="Garamond"/>
                <a:cs typeface="Garamond"/>
                <a:sym typeface="Garamond"/>
              </a:rPr>
            </a:br>
            <a:r>
              <a:rPr lang="en-US" sz="5400" b="1">
                <a:solidFill>
                  <a:schemeClr val="lt1"/>
                </a:solidFill>
                <a:latin typeface="Garamond"/>
                <a:ea typeface="Garamond"/>
                <a:cs typeface="Garamond"/>
                <a:sym typeface="Garamond"/>
              </a:rPr>
              <a:t>Quelles sont les compétences essentielles pour un gestionnaire de cas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highlight>
                  <a:srgbClr val="FFFF00"/>
                </a:highlight>
                <a:latin typeface="Arial"/>
                <a:ea typeface="Arial"/>
                <a:cs typeface="Arial"/>
                <a:sym typeface="Arial"/>
              </a:rPr>
              <a:t>Discussion en plénière</a:t>
            </a:r>
            <a:endParaRPr>
              <a:highlight>
                <a:srgbClr val="FFFF00"/>
              </a:highlight>
              <a:latin typeface="Arial"/>
              <a:ea typeface="Arial"/>
              <a:cs typeface="Arial"/>
              <a:sym typeface="Arial"/>
            </a:endParaRPr>
          </a:p>
        </p:txBody>
      </p:sp>
      <p:sp>
        <p:nvSpPr>
          <p:cNvPr id="402" name="Google Shape;402;p18"/>
          <p:cNvSpPr/>
          <p:nvPr/>
        </p:nvSpPr>
        <p:spPr>
          <a:xfrm>
            <a:off x="5209895" y="1441017"/>
            <a:ext cx="5754114" cy="4563291"/>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800" b="1">
                <a:solidFill>
                  <a:schemeClr val="dk1"/>
                </a:solidFill>
                <a:latin typeface="Arial"/>
                <a:ea typeface="Arial"/>
                <a:cs typeface="Arial"/>
                <a:sym typeface="Arial"/>
              </a:rPr>
              <a:t>Quel est le rôle d'un gestionnaire de cas et quelles sont ses responsabilités ? </a:t>
            </a:r>
            <a:endParaRPr sz="4800" b="1">
              <a:solidFill>
                <a:schemeClr val="dk1"/>
              </a:solidFill>
              <a:latin typeface="Arial"/>
              <a:ea typeface="Arial"/>
              <a:cs typeface="Arial"/>
              <a:sym typeface="Arial"/>
            </a:endParaRPr>
          </a:p>
        </p:txBody>
      </p:sp>
      <p:grpSp>
        <p:nvGrpSpPr>
          <p:cNvPr id="403" name="Google Shape;403;p18"/>
          <p:cNvGrpSpPr/>
          <p:nvPr/>
        </p:nvGrpSpPr>
        <p:grpSpPr>
          <a:xfrm>
            <a:off x="1227991" y="2268950"/>
            <a:ext cx="3415887" cy="2678824"/>
            <a:chOff x="1117683" y="2194390"/>
            <a:chExt cx="3415887" cy="2678824"/>
          </a:xfrm>
        </p:grpSpPr>
        <p:sp>
          <p:nvSpPr>
            <p:cNvPr id="404" name="Google Shape;404;p18"/>
            <p:cNvSpPr/>
            <p:nvPr/>
          </p:nvSpPr>
          <p:spPr>
            <a:xfrm>
              <a:off x="1117683" y="2194390"/>
              <a:ext cx="1792248" cy="1200806"/>
            </a:xfrm>
            <a:prstGeom prst="wedgeRoundRectCallout">
              <a:avLst>
                <a:gd name="adj1" fmla="val 19938"/>
                <a:gd name="adj2" fmla="val 69216"/>
                <a:gd name="adj3"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05" name="Google Shape;405;p18"/>
            <p:cNvSpPr/>
            <p:nvPr/>
          </p:nvSpPr>
          <p:spPr>
            <a:xfrm>
              <a:off x="3240911" y="3671195"/>
              <a:ext cx="1292659" cy="866081"/>
            </a:xfrm>
            <a:prstGeom prst="wedgeRoundRectCallout">
              <a:avLst>
                <a:gd name="adj1" fmla="val -20501"/>
                <a:gd name="adj2" fmla="val 64241"/>
                <a:gd name="adj3"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06" name="Google Shape;406;p18"/>
            <p:cNvSpPr/>
            <p:nvPr/>
          </p:nvSpPr>
          <p:spPr>
            <a:xfrm>
              <a:off x="1747778" y="4229639"/>
              <a:ext cx="1097717" cy="643575"/>
            </a:xfrm>
            <a:prstGeom prst="wedgeRoundRectCallout">
              <a:avLst>
                <a:gd name="adj1" fmla="val -20501"/>
                <a:gd name="adj2" fmla="val 84025"/>
                <a:gd name="adj3"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1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highlight>
                  <a:srgbClr val="FFFF00"/>
                </a:highlight>
                <a:latin typeface="Arial"/>
                <a:ea typeface="Arial"/>
                <a:cs typeface="Arial"/>
                <a:sym typeface="Arial"/>
              </a:rPr>
              <a:t>Fonction de soutien </a:t>
            </a:r>
            <a:endParaRPr/>
          </a:p>
        </p:txBody>
      </p:sp>
      <p:sp>
        <p:nvSpPr>
          <p:cNvPr id="413" name="Google Shape;413;p19"/>
          <p:cNvSpPr txBox="1"/>
          <p:nvPr/>
        </p:nvSpPr>
        <p:spPr>
          <a:xfrm>
            <a:off x="6096000" y="1207187"/>
            <a:ext cx="5209313" cy="48628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a:solidFill>
                  <a:schemeClr val="dk1"/>
                </a:solidFill>
                <a:latin typeface="Arial"/>
                <a:ea typeface="Arial"/>
                <a:cs typeface="Arial"/>
                <a:sym typeface="Arial"/>
              </a:rPr>
              <a:t>RESPONSABILITÉS PRINCIPALES</a:t>
            </a:r>
            <a:endParaRPr sz="2000" b="0" i="0" u="none" strike="noStrike">
              <a:solidFill>
                <a:schemeClr val="dk1"/>
              </a:solidFill>
              <a:latin typeface="Arial"/>
              <a:ea typeface="Arial"/>
              <a:cs typeface="Arial"/>
              <a:sym typeface="Arial"/>
            </a:endParaRPr>
          </a:p>
          <a:p>
            <a:pPr marL="457200" marR="0" lvl="0" indent="-457200" algn="l" rtl="0">
              <a:spcBef>
                <a:spcPts val="600"/>
              </a:spcBef>
              <a:spcAft>
                <a:spcPts val="0"/>
              </a:spcAft>
              <a:buClr>
                <a:schemeClr val="dk1"/>
              </a:buClr>
              <a:buSzPts val="2000"/>
              <a:buFont typeface="Calibri"/>
              <a:buAutoNum type="arabicPeriod"/>
            </a:pPr>
            <a:r>
              <a:rPr lang="en-US" sz="2000" i="0" u="none" strike="noStrike">
                <a:solidFill>
                  <a:schemeClr val="dk1"/>
                </a:solidFill>
                <a:latin typeface="Arial"/>
                <a:ea typeface="Arial"/>
                <a:cs typeface="Arial"/>
                <a:sym typeface="Arial"/>
              </a:rPr>
              <a:t>Fournir un </a:t>
            </a:r>
            <a:r>
              <a:rPr lang="en-US" sz="2000">
                <a:solidFill>
                  <a:schemeClr val="dk1"/>
                </a:solidFill>
                <a:latin typeface="Arial"/>
                <a:ea typeface="Arial"/>
                <a:cs typeface="Arial"/>
                <a:sym typeface="Arial"/>
              </a:rPr>
              <a:t>soutien </a:t>
            </a:r>
            <a:r>
              <a:rPr lang="en-US" sz="2000" i="0" u="none" strike="noStrike">
                <a:solidFill>
                  <a:schemeClr val="dk1"/>
                </a:solidFill>
                <a:latin typeface="Arial"/>
                <a:ea typeface="Arial"/>
                <a:cs typeface="Arial"/>
                <a:sym typeface="Arial"/>
              </a:rPr>
              <a:t>émotionnel de base </a:t>
            </a:r>
            <a:r>
              <a:rPr lang="en-US" sz="2000">
                <a:solidFill>
                  <a:schemeClr val="dk1"/>
                </a:solidFill>
                <a:latin typeface="Arial"/>
                <a:ea typeface="Arial"/>
                <a:cs typeface="Arial"/>
                <a:sym typeface="Arial"/>
              </a:rPr>
              <a:t>et une </a:t>
            </a:r>
            <a:r>
              <a:rPr lang="en-US" sz="2000" i="0" u="none" strike="noStrike">
                <a:solidFill>
                  <a:schemeClr val="dk1"/>
                </a:solidFill>
                <a:latin typeface="Arial"/>
                <a:ea typeface="Arial"/>
                <a:cs typeface="Arial"/>
                <a:sym typeface="Arial"/>
              </a:rPr>
              <a:t>SMSPS</a:t>
            </a:r>
            <a:r>
              <a:rPr lang="en-US" sz="2000">
                <a:solidFill>
                  <a:schemeClr val="dk1"/>
                </a:solidFill>
                <a:latin typeface="Arial"/>
                <a:ea typeface="Arial"/>
                <a:cs typeface="Arial"/>
                <a:sym typeface="Arial"/>
              </a:rPr>
              <a:t> non spécialisée ciblée</a:t>
            </a:r>
            <a:endParaRPr sz="2000" i="0" u="none" strike="noStrike">
              <a:solidFill>
                <a:schemeClr val="dk1"/>
              </a:solidFill>
              <a:latin typeface="Arial"/>
              <a:ea typeface="Arial"/>
              <a:cs typeface="Arial"/>
              <a:sym typeface="Arial"/>
            </a:endParaRPr>
          </a:p>
          <a:p>
            <a:pPr marL="457200" marR="0" lvl="0" indent="-457200" algn="l" rtl="0">
              <a:spcBef>
                <a:spcPts val="600"/>
              </a:spcBef>
              <a:spcAft>
                <a:spcPts val="0"/>
              </a:spcAft>
              <a:buClr>
                <a:schemeClr val="dk1"/>
              </a:buClr>
              <a:buSzPts val="2000"/>
              <a:buFont typeface="Calibri"/>
              <a:buAutoNum type="arabicPeriod"/>
            </a:pPr>
            <a:r>
              <a:rPr lang="en-US" sz="2000">
                <a:solidFill>
                  <a:schemeClr val="dk1"/>
                </a:solidFill>
                <a:latin typeface="Arial"/>
                <a:ea typeface="Arial"/>
                <a:cs typeface="Arial"/>
                <a:sym typeface="Arial"/>
              </a:rPr>
              <a:t>Fournir des informations à l'enfant et à sa famille</a:t>
            </a:r>
            <a:endParaRPr/>
          </a:p>
          <a:p>
            <a:pPr marL="457200" marR="0" lvl="0" indent="-457200" algn="l" rtl="0">
              <a:spcBef>
                <a:spcPts val="600"/>
              </a:spcBef>
              <a:spcAft>
                <a:spcPts val="0"/>
              </a:spcAft>
              <a:buClr>
                <a:schemeClr val="dk1"/>
              </a:buClr>
              <a:buSzPts val="2000"/>
              <a:buFont typeface="Calibri"/>
              <a:buAutoNum type="arabicPeriod"/>
            </a:pPr>
            <a:r>
              <a:rPr lang="en-US" sz="2000" i="0" u="none" strike="noStrike">
                <a:solidFill>
                  <a:schemeClr val="dk1"/>
                </a:solidFill>
                <a:latin typeface="Arial"/>
                <a:ea typeface="Arial"/>
                <a:cs typeface="Arial"/>
                <a:sym typeface="Arial"/>
              </a:rPr>
              <a:t>Défendre les intérêts de l'enfant</a:t>
            </a:r>
            <a:endParaRPr/>
          </a:p>
          <a:p>
            <a:pPr marL="457200" marR="0" lvl="0" indent="-457200" algn="l" rtl="0">
              <a:spcBef>
                <a:spcPts val="600"/>
              </a:spcBef>
              <a:spcAft>
                <a:spcPts val="0"/>
              </a:spcAft>
              <a:buClr>
                <a:schemeClr val="dk1"/>
              </a:buClr>
              <a:buSzPts val="2000"/>
              <a:buFont typeface="Calibri"/>
              <a:buAutoNum type="arabicPeriod"/>
            </a:pPr>
            <a:r>
              <a:rPr lang="en-US" sz="2000">
                <a:solidFill>
                  <a:schemeClr val="dk1"/>
                </a:solidFill>
                <a:latin typeface="Arial"/>
                <a:ea typeface="Arial"/>
                <a:cs typeface="Arial"/>
                <a:sym typeface="Arial"/>
              </a:rPr>
              <a:t>Garantir l'accès aux services pour répondre à leurs </a:t>
            </a:r>
            <a:r>
              <a:rPr lang="en-US" sz="2000" i="0" u="none" strike="noStrike">
                <a:solidFill>
                  <a:schemeClr val="dk1"/>
                </a:solidFill>
                <a:latin typeface="Arial"/>
                <a:ea typeface="Arial"/>
                <a:cs typeface="Arial"/>
                <a:sym typeface="Arial"/>
              </a:rPr>
              <a:t>besoins</a:t>
            </a:r>
            <a:endParaRPr sz="2000" i="0" u="none" strike="noStrike">
              <a:solidFill>
                <a:schemeClr val="dk1"/>
              </a:solidFill>
              <a:latin typeface="Arial"/>
              <a:ea typeface="Arial"/>
              <a:cs typeface="Arial"/>
              <a:sym typeface="Arial"/>
            </a:endParaRPr>
          </a:p>
          <a:p>
            <a:pPr marL="457200" marR="0" lvl="0" indent="-457200" algn="l" rtl="0">
              <a:spcBef>
                <a:spcPts val="600"/>
              </a:spcBef>
              <a:spcAft>
                <a:spcPts val="0"/>
              </a:spcAft>
              <a:buClr>
                <a:schemeClr val="dk1"/>
              </a:buClr>
              <a:buSzPts val="2000"/>
              <a:buFont typeface="Calibri"/>
              <a:buAutoNum type="arabicPeriod"/>
            </a:pPr>
            <a:r>
              <a:rPr lang="en-US" sz="2000">
                <a:solidFill>
                  <a:schemeClr val="dk1"/>
                </a:solidFill>
                <a:latin typeface="Arial"/>
                <a:ea typeface="Arial"/>
                <a:cs typeface="Arial"/>
                <a:sym typeface="Arial"/>
              </a:rPr>
              <a:t>Fournir un soutien</a:t>
            </a:r>
            <a:r>
              <a:rPr lang="en-US" sz="2000" i="0" u="none" strike="noStrike">
                <a:solidFill>
                  <a:schemeClr val="dk1"/>
                </a:solidFill>
                <a:latin typeface="Arial"/>
                <a:ea typeface="Arial"/>
                <a:cs typeface="Arial"/>
                <a:sym typeface="Arial"/>
              </a:rPr>
              <a:t> pour assurer la sécurité</a:t>
            </a:r>
            <a:endParaRPr/>
          </a:p>
          <a:p>
            <a:pPr marL="457200" marR="0" lvl="0" indent="-457200" algn="l" rtl="0">
              <a:spcBef>
                <a:spcPts val="600"/>
              </a:spcBef>
              <a:spcAft>
                <a:spcPts val="0"/>
              </a:spcAft>
              <a:buClr>
                <a:schemeClr val="dk1"/>
              </a:buClr>
              <a:buSzPts val="2000"/>
              <a:buFont typeface="Calibri"/>
              <a:buAutoNum type="arabicPeriod"/>
            </a:pPr>
            <a:r>
              <a:rPr lang="en-US" sz="2000" i="0" u="none" strike="noStrike">
                <a:solidFill>
                  <a:schemeClr val="dk1"/>
                </a:solidFill>
                <a:latin typeface="Arial"/>
                <a:ea typeface="Arial"/>
                <a:cs typeface="Arial"/>
                <a:sym typeface="Arial"/>
              </a:rPr>
              <a:t>Aider les enfants à trouver des solutions de garde sûres et à retrouver leur famille s’ils ont été séparés lors d'une situation d'urgence.</a:t>
            </a:r>
            <a:endParaRPr sz="2000" i="0" u="none" strike="noStrike">
              <a:solidFill>
                <a:schemeClr val="dk1"/>
              </a:solidFill>
              <a:latin typeface="Arial"/>
              <a:ea typeface="Arial"/>
              <a:cs typeface="Arial"/>
              <a:sym typeface="Arial"/>
            </a:endParaRPr>
          </a:p>
        </p:txBody>
      </p:sp>
      <p:grpSp>
        <p:nvGrpSpPr>
          <p:cNvPr id="414" name="Google Shape;414;p19"/>
          <p:cNvGrpSpPr/>
          <p:nvPr/>
        </p:nvGrpSpPr>
        <p:grpSpPr>
          <a:xfrm>
            <a:off x="1129157" y="1753126"/>
            <a:ext cx="3906712" cy="3770992"/>
            <a:chOff x="1129157" y="1753127"/>
            <a:chExt cx="3906712" cy="3770992"/>
          </a:xfrm>
        </p:grpSpPr>
        <p:sp>
          <p:nvSpPr>
            <p:cNvPr id="415" name="Google Shape;415;p19"/>
            <p:cNvSpPr/>
            <p:nvPr/>
          </p:nvSpPr>
          <p:spPr>
            <a:xfrm>
              <a:off x="1129157" y="1753127"/>
              <a:ext cx="3906712" cy="3770992"/>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416" name="Google Shape;416;p19"/>
            <p:cNvGrpSpPr/>
            <p:nvPr/>
          </p:nvGrpSpPr>
          <p:grpSpPr>
            <a:xfrm>
              <a:off x="1822940" y="2537325"/>
              <a:ext cx="2245036" cy="2076247"/>
              <a:chOff x="6770748" y="1158240"/>
              <a:chExt cx="1290433" cy="1176112"/>
            </a:xfrm>
          </p:grpSpPr>
          <p:grpSp>
            <p:nvGrpSpPr>
              <p:cNvPr id="417" name="Google Shape;417;p19"/>
              <p:cNvGrpSpPr/>
              <p:nvPr/>
            </p:nvGrpSpPr>
            <p:grpSpPr>
              <a:xfrm rot="5400000">
                <a:off x="7093709" y="1366880"/>
                <a:ext cx="644510" cy="1290433"/>
                <a:chOff x="8596263" y="1354913"/>
                <a:chExt cx="480062" cy="961175"/>
              </a:xfrm>
            </p:grpSpPr>
            <p:sp>
              <p:nvSpPr>
                <p:cNvPr id="418" name="Google Shape;418;p19"/>
                <p:cNvSpPr/>
                <p:nvPr/>
              </p:nvSpPr>
              <p:spPr>
                <a:xfrm rot="1076057" flipH="1">
                  <a:off x="8840670" y="1614649"/>
                  <a:ext cx="161053" cy="509954"/>
                </a:xfrm>
                <a:prstGeom prst="roundRect">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9" name="Google Shape;419;p19"/>
                <p:cNvSpPr/>
                <p:nvPr/>
              </p:nvSpPr>
              <p:spPr>
                <a:xfrm rot="-688756" flipH="1">
                  <a:off x="8877905" y="1366612"/>
                  <a:ext cx="157606" cy="398280"/>
                </a:xfrm>
                <a:prstGeom prst="roundRect">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0" name="Google Shape;420;p19"/>
                <p:cNvSpPr/>
                <p:nvPr/>
              </p:nvSpPr>
              <p:spPr>
                <a:xfrm rot="613090" flipH="1">
                  <a:off x="8673953" y="1668726"/>
                  <a:ext cx="154779" cy="358638"/>
                </a:xfrm>
                <a:prstGeom prst="roundRect">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1" name="Google Shape;421;p19"/>
                <p:cNvSpPr/>
                <p:nvPr/>
              </p:nvSpPr>
              <p:spPr>
                <a:xfrm rot="-4323943">
                  <a:off x="8678142" y="1906154"/>
                  <a:ext cx="197560" cy="315831"/>
                </a:xfrm>
                <a:prstGeom prst="flowChartManualInpu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2" name="Google Shape;422;p19"/>
                <p:cNvSpPr/>
                <p:nvPr/>
              </p:nvSpPr>
              <p:spPr>
                <a:xfrm>
                  <a:off x="8657142" y="2030875"/>
                  <a:ext cx="241922" cy="285213"/>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423" name="Google Shape;423;p19"/>
              <p:cNvSpPr/>
              <p:nvPr/>
            </p:nvSpPr>
            <p:spPr>
              <a:xfrm>
                <a:off x="7271980" y="1158240"/>
                <a:ext cx="566129" cy="566129"/>
              </a:xfrm>
              <a:prstGeom prst="donut">
                <a:avLst>
                  <a:gd name="adj" fmla="val 3173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2"/>
          <p:cNvSpPr txBox="1">
            <a:spLocks noGrp="1"/>
          </p:cNvSpPr>
          <p:nvPr>
            <p:ph type="title"/>
          </p:nvPr>
        </p:nvSpPr>
        <p:spPr>
          <a:xfrm>
            <a:off x="796385" y="3099692"/>
            <a:ext cx="10292029"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b="1">
                <a:solidFill>
                  <a:schemeClr val="lt1"/>
                </a:solidFill>
                <a:latin typeface="Garamond"/>
                <a:ea typeface="Garamond"/>
                <a:cs typeface="Garamond"/>
                <a:sym typeface="Garamond"/>
              </a:rPr>
              <a:t>SESSION 1</a:t>
            </a:r>
            <a:br>
              <a:rPr lang="en-US" sz="2400" b="1">
                <a:solidFill>
                  <a:schemeClr val="lt1"/>
                </a:solidFill>
                <a:latin typeface="Garamond"/>
                <a:ea typeface="Garamond"/>
                <a:cs typeface="Garamond"/>
                <a:sym typeface="Garamond"/>
              </a:rPr>
            </a:br>
            <a:br>
              <a:rPr lang="en-US" b="1">
                <a:solidFill>
                  <a:schemeClr val="lt1"/>
                </a:solidFill>
                <a:latin typeface="Garamond"/>
                <a:ea typeface="Garamond"/>
                <a:cs typeface="Garamond"/>
                <a:sym typeface="Garamond"/>
              </a:rPr>
            </a:br>
            <a:r>
              <a:rPr lang="en-US" sz="5400" b="1">
                <a:solidFill>
                  <a:schemeClr val="lt1"/>
                </a:solidFill>
                <a:latin typeface="Garamond"/>
                <a:ea typeface="Garamond"/>
                <a:cs typeface="Garamond"/>
                <a:sym typeface="Garamond"/>
              </a:rPr>
              <a:t>Ouverture du module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2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highlight>
                  <a:srgbClr val="FFFF00"/>
                </a:highlight>
                <a:latin typeface="Arial"/>
                <a:ea typeface="Arial"/>
                <a:cs typeface="Arial"/>
                <a:sym typeface="Arial"/>
              </a:rPr>
              <a:t>Fonction de coordination </a:t>
            </a:r>
            <a:endParaRPr/>
          </a:p>
        </p:txBody>
      </p:sp>
      <p:sp>
        <p:nvSpPr>
          <p:cNvPr id="430" name="Google Shape;430;p20"/>
          <p:cNvSpPr txBox="1"/>
          <p:nvPr/>
        </p:nvSpPr>
        <p:spPr>
          <a:xfrm>
            <a:off x="6096000" y="1942836"/>
            <a:ext cx="4976112" cy="409342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a:solidFill>
                  <a:schemeClr val="dk1"/>
                </a:solidFill>
                <a:latin typeface="Arial"/>
                <a:ea typeface="Arial"/>
                <a:cs typeface="Arial"/>
                <a:sym typeface="Arial"/>
              </a:rPr>
              <a:t>RESPONSABILITÉS PRINCIPALES</a:t>
            </a:r>
            <a:endParaRPr sz="2000" b="0" i="0" u="none" strike="noStrike">
              <a:solidFill>
                <a:schemeClr val="dk1"/>
              </a:solidFill>
              <a:latin typeface="Arial"/>
              <a:ea typeface="Arial"/>
              <a:cs typeface="Arial"/>
              <a:sym typeface="Arial"/>
            </a:endParaRPr>
          </a:p>
          <a:p>
            <a:pPr marL="457200" marR="0" lvl="0" indent="-457200" algn="l" rtl="0">
              <a:spcBef>
                <a:spcPts val="600"/>
              </a:spcBef>
              <a:spcAft>
                <a:spcPts val="0"/>
              </a:spcAft>
              <a:buClr>
                <a:schemeClr val="dk1"/>
              </a:buClr>
              <a:buSzPts val="2000"/>
              <a:buFont typeface="Calibri"/>
              <a:buAutoNum type="arabicPeriod"/>
            </a:pPr>
            <a:r>
              <a:rPr lang="en-US" sz="2000">
                <a:solidFill>
                  <a:schemeClr val="dk1"/>
                </a:solidFill>
                <a:latin typeface="Arial"/>
                <a:ea typeface="Arial"/>
                <a:cs typeface="Arial"/>
                <a:sym typeface="Arial"/>
              </a:rPr>
              <a:t>C</a:t>
            </a:r>
            <a:r>
              <a:rPr lang="en-US" sz="2000" b="0" i="0" u="none" strike="noStrike">
                <a:solidFill>
                  <a:schemeClr val="dk1"/>
                </a:solidFill>
                <a:latin typeface="Arial"/>
                <a:ea typeface="Arial"/>
                <a:cs typeface="Arial"/>
                <a:sym typeface="Arial"/>
              </a:rPr>
              <a:t>oordonner avec les principales parties prenantes pour identifier de manière proactive les enfants et les familles qui ont besoin d'un soutien en matière de gestion de cas.</a:t>
            </a:r>
            <a:endParaRPr sz="2000" b="0" i="0" u="none" strike="noStrike">
              <a:solidFill>
                <a:schemeClr val="dk1"/>
              </a:solidFill>
              <a:latin typeface="Arial"/>
              <a:ea typeface="Arial"/>
              <a:cs typeface="Arial"/>
              <a:sym typeface="Arial"/>
            </a:endParaRPr>
          </a:p>
          <a:p>
            <a:pPr marL="457200" marR="0" lvl="0" indent="-457200" algn="l" rtl="0">
              <a:spcBef>
                <a:spcPts val="600"/>
              </a:spcBef>
              <a:spcAft>
                <a:spcPts val="0"/>
              </a:spcAft>
              <a:buClr>
                <a:schemeClr val="dk1"/>
              </a:buClr>
              <a:buSzPts val="2000"/>
              <a:buFont typeface="Calibri"/>
              <a:buAutoNum type="arabicPeriod"/>
            </a:pPr>
            <a:r>
              <a:rPr lang="en-US" sz="2000" b="0" i="0" u="none" strike="noStrike">
                <a:solidFill>
                  <a:schemeClr val="dk1"/>
                </a:solidFill>
                <a:latin typeface="Arial"/>
                <a:ea typeface="Arial"/>
                <a:cs typeface="Arial"/>
                <a:sym typeface="Arial"/>
              </a:rPr>
              <a:t>Localiser les services et aider les enfants et leur famille à accéder à ces services</a:t>
            </a:r>
            <a:endParaRPr sz="2000" b="0" i="0" u="none" strike="noStrike">
              <a:solidFill>
                <a:schemeClr val="dk1"/>
              </a:solidFill>
              <a:latin typeface="Arial"/>
              <a:ea typeface="Arial"/>
              <a:cs typeface="Arial"/>
              <a:sym typeface="Arial"/>
            </a:endParaRPr>
          </a:p>
          <a:p>
            <a:pPr marL="457200" marR="0" lvl="0" indent="-457200" algn="l" rtl="0">
              <a:spcBef>
                <a:spcPts val="600"/>
              </a:spcBef>
              <a:spcAft>
                <a:spcPts val="0"/>
              </a:spcAft>
              <a:buClr>
                <a:schemeClr val="dk1"/>
              </a:buClr>
              <a:buSzPts val="2000"/>
              <a:buFont typeface="Calibri"/>
              <a:buAutoNum type="arabicPeriod"/>
            </a:pPr>
            <a:r>
              <a:rPr lang="en-US" sz="2000" b="0" i="0" u="none" strike="noStrike">
                <a:solidFill>
                  <a:schemeClr val="dk1"/>
                </a:solidFill>
                <a:latin typeface="Arial"/>
                <a:ea typeface="Arial"/>
                <a:cs typeface="Arial"/>
                <a:sym typeface="Arial"/>
              </a:rPr>
              <a:t>Plaider en faveur d'un meilleur accès aux services</a:t>
            </a:r>
            <a:endParaRPr sz="2000" b="0" i="0" u="none" strike="noStrike">
              <a:solidFill>
                <a:schemeClr val="dk1"/>
              </a:solidFill>
              <a:latin typeface="Arial"/>
              <a:ea typeface="Arial"/>
              <a:cs typeface="Arial"/>
              <a:sym typeface="Arial"/>
            </a:endParaRPr>
          </a:p>
          <a:p>
            <a:pPr marL="457200" marR="0" lvl="0" indent="-457200" algn="l" rtl="0">
              <a:spcBef>
                <a:spcPts val="600"/>
              </a:spcBef>
              <a:spcAft>
                <a:spcPts val="0"/>
              </a:spcAft>
              <a:buClr>
                <a:schemeClr val="dk1"/>
              </a:buClr>
              <a:buSzPts val="2000"/>
              <a:buFont typeface="Calibri"/>
              <a:buAutoNum type="arabicPeriod"/>
            </a:pPr>
            <a:r>
              <a:rPr lang="en-US" sz="2000" b="0" i="0" u="none" strike="noStrike">
                <a:solidFill>
                  <a:schemeClr val="dk1"/>
                </a:solidFill>
                <a:latin typeface="Arial"/>
                <a:ea typeface="Arial"/>
                <a:cs typeface="Arial"/>
                <a:sym typeface="Arial"/>
              </a:rPr>
              <a:t>Organiser des conférences de cas</a:t>
            </a:r>
            <a:endParaRPr sz="2000" b="0" i="0" u="none" strike="noStrike">
              <a:solidFill>
                <a:schemeClr val="dk1"/>
              </a:solidFill>
              <a:latin typeface="Arial"/>
              <a:ea typeface="Arial"/>
              <a:cs typeface="Arial"/>
              <a:sym typeface="Arial"/>
            </a:endParaRPr>
          </a:p>
        </p:txBody>
      </p:sp>
      <p:grpSp>
        <p:nvGrpSpPr>
          <p:cNvPr id="431" name="Google Shape;431;p20"/>
          <p:cNvGrpSpPr/>
          <p:nvPr/>
        </p:nvGrpSpPr>
        <p:grpSpPr>
          <a:xfrm>
            <a:off x="1129157" y="1753127"/>
            <a:ext cx="3906712" cy="3770992"/>
            <a:chOff x="1129157" y="1753127"/>
            <a:chExt cx="3906712" cy="3770992"/>
          </a:xfrm>
        </p:grpSpPr>
        <p:sp>
          <p:nvSpPr>
            <p:cNvPr id="432" name="Google Shape;432;p20"/>
            <p:cNvSpPr/>
            <p:nvPr/>
          </p:nvSpPr>
          <p:spPr>
            <a:xfrm>
              <a:off x="1129157" y="1753127"/>
              <a:ext cx="3906712" cy="3770992"/>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433" name="Google Shape;433;p20"/>
            <p:cNvGrpSpPr/>
            <p:nvPr/>
          </p:nvGrpSpPr>
          <p:grpSpPr>
            <a:xfrm>
              <a:off x="1906487" y="2658593"/>
              <a:ext cx="2202931" cy="2289089"/>
              <a:chOff x="7815803" y="1235921"/>
              <a:chExt cx="1138981" cy="1212642"/>
            </a:xfrm>
          </p:grpSpPr>
          <p:sp>
            <p:nvSpPr>
              <p:cNvPr id="434" name="Google Shape;434;p20"/>
              <p:cNvSpPr/>
              <p:nvPr/>
            </p:nvSpPr>
            <p:spPr>
              <a:xfrm rot="5400000">
                <a:off x="8306379" y="1225937"/>
                <a:ext cx="303317" cy="323285"/>
              </a:xfrm>
              <a:prstGeom prst="downArrow">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35" name="Google Shape;435;p20"/>
              <p:cNvSpPr/>
              <p:nvPr/>
            </p:nvSpPr>
            <p:spPr>
              <a:xfrm rot="10800000" flipH="1">
                <a:off x="7964825" y="1317951"/>
                <a:ext cx="663141" cy="675035"/>
              </a:xfrm>
              <a:prstGeom prst="bentArrow">
                <a:avLst>
                  <a:gd name="adj1" fmla="val 25000"/>
                  <a:gd name="adj2" fmla="val 25000"/>
                  <a:gd name="adj3" fmla="val 25000"/>
                  <a:gd name="adj4" fmla="val 4375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436" name="Google Shape;436;p20"/>
              <p:cNvSpPr/>
              <p:nvPr/>
            </p:nvSpPr>
            <p:spPr>
              <a:xfrm rot="10800000">
                <a:off x="8394122" y="1670575"/>
                <a:ext cx="541443" cy="675035"/>
              </a:xfrm>
              <a:prstGeom prst="bentArrow">
                <a:avLst>
                  <a:gd name="adj1" fmla="val 31450"/>
                  <a:gd name="adj2" fmla="val 28225"/>
                  <a:gd name="adj3" fmla="val 25000"/>
                  <a:gd name="adj4" fmla="val 4375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437" name="Google Shape;437;p20"/>
              <p:cNvSpPr/>
              <p:nvPr/>
            </p:nvSpPr>
            <p:spPr>
              <a:xfrm rot="2700000">
                <a:off x="7897288" y="1984220"/>
                <a:ext cx="378472" cy="387244"/>
              </a:xfrm>
              <a:prstGeom prst="mathPlus">
                <a:avLst>
                  <a:gd name="adj1" fmla="val 20406"/>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38" name="Google Shape;438;p20"/>
              <p:cNvSpPr/>
              <p:nvPr/>
            </p:nvSpPr>
            <p:spPr>
              <a:xfrm>
                <a:off x="8741260" y="1268041"/>
                <a:ext cx="213524" cy="213524"/>
              </a:xfrm>
              <a:prstGeom prst="donut">
                <a:avLst>
                  <a:gd name="adj" fmla="val 32185"/>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gr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2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highlight>
                  <a:srgbClr val="FFFF00"/>
                </a:highlight>
                <a:latin typeface="Arial"/>
                <a:ea typeface="Arial"/>
                <a:cs typeface="Arial"/>
                <a:sym typeface="Arial"/>
              </a:rPr>
              <a:t>Fonction de gestion de l'information </a:t>
            </a:r>
            <a:endParaRPr/>
          </a:p>
        </p:txBody>
      </p:sp>
      <p:sp>
        <p:nvSpPr>
          <p:cNvPr id="445" name="Google Shape;445;p21"/>
          <p:cNvSpPr txBox="1"/>
          <p:nvPr/>
        </p:nvSpPr>
        <p:spPr>
          <a:xfrm>
            <a:off x="6407704" y="1906391"/>
            <a:ext cx="4363298" cy="31700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i="0" u="none" strike="noStrike" dirty="0">
                <a:solidFill>
                  <a:schemeClr val="dk1"/>
                </a:solidFill>
                <a:latin typeface="Arial"/>
                <a:ea typeface="Arial"/>
                <a:cs typeface="Arial"/>
                <a:sym typeface="Arial"/>
              </a:rPr>
              <a:t>RESPONSABILITÉS PRINCIPALES</a:t>
            </a:r>
            <a:endParaRPr sz="2000" b="0" i="0" u="none" strike="noStrike" dirty="0">
              <a:solidFill>
                <a:schemeClr val="dk1"/>
              </a:solidFill>
              <a:latin typeface="Arial"/>
              <a:ea typeface="Arial"/>
              <a:cs typeface="Arial"/>
              <a:sym typeface="Arial"/>
            </a:endParaRPr>
          </a:p>
          <a:p>
            <a:pPr marL="457200" marR="0" lvl="0" indent="-457200" algn="l" rtl="0">
              <a:spcBef>
                <a:spcPts val="600"/>
              </a:spcBef>
              <a:spcAft>
                <a:spcPts val="0"/>
              </a:spcAft>
              <a:buClr>
                <a:schemeClr val="dk1"/>
              </a:buClr>
              <a:buSzPts val="2000"/>
              <a:buFont typeface="Calibri"/>
              <a:buAutoNum type="arabicPeriod"/>
            </a:pPr>
            <a:r>
              <a:rPr lang="en-US" sz="2000" b="0" i="0" u="none" strike="noStrike" dirty="0">
                <a:solidFill>
                  <a:schemeClr val="dk1"/>
                </a:solidFill>
                <a:latin typeface="Arial"/>
                <a:ea typeface="Arial"/>
                <a:cs typeface="Arial"/>
                <a:sym typeface="Arial"/>
              </a:rPr>
              <a:t>Documentation des </a:t>
            </a:r>
            <a:r>
              <a:rPr lang="en-US" sz="2000" b="0" i="0" u="none" strike="noStrike" dirty="0" err="1">
                <a:solidFill>
                  <a:schemeClr val="dk1"/>
                </a:solidFill>
                <a:latin typeface="Arial"/>
                <a:ea typeface="Arial"/>
                <a:cs typeface="Arial"/>
                <a:sym typeface="Arial"/>
              </a:rPr>
              <a:t>cas</a:t>
            </a:r>
            <a:endParaRPr sz="2000" b="0" i="0" u="none" strike="noStrike" dirty="0">
              <a:solidFill>
                <a:schemeClr val="dk1"/>
              </a:solidFill>
              <a:latin typeface="Arial"/>
              <a:ea typeface="Arial"/>
              <a:cs typeface="Arial"/>
              <a:sym typeface="Arial"/>
            </a:endParaRPr>
          </a:p>
          <a:p>
            <a:pPr marL="457200" marR="0" lvl="0" indent="-457200" algn="l" rtl="0">
              <a:spcBef>
                <a:spcPts val="600"/>
              </a:spcBef>
              <a:spcAft>
                <a:spcPts val="0"/>
              </a:spcAft>
              <a:buClr>
                <a:schemeClr val="dk1"/>
              </a:buClr>
              <a:buSzPts val="2000"/>
              <a:buFont typeface="Calibri"/>
              <a:buAutoNum type="arabicPeriod"/>
            </a:pPr>
            <a:r>
              <a:rPr lang="en-US" sz="2000" b="0" i="0" u="none" strike="noStrike" dirty="0">
                <a:solidFill>
                  <a:schemeClr val="dk1"/>
                </a:solidFill>
                <a:latin typeface="Arial"/>
                <a:ea typeface="Arial"/>
                <a:cs typeface="Arial"/>
                <a:sym typeface="Arial"/>
              </a:rPr>
              <a:t>Stockage des </a:t>
            </a:r>
            <a:r>
              <a:rPr lang="en-US" sz="2000" b="0" i="0" u="none" strike="noStrike" dirty="0" err="1">
                <a:solidFill>
                  <a:schemeClr val="dk1"/>
                </a:solidFill>
                <a:latin typeface="Arial"/>
                <a:ea typeface="Arial"/>
                <a:cs typeface="Arial"/>
                <a:sym typeface="Arial"/>
              </a:rPr>
              <a:t>informations</a:t>
            </a:r>
            <a:r>
              <a:rPr lang="en-US" sz="2000" b="0" i="0" u="none" strike="noStrike" dirty="0">
                <a:solidFill>
                  <a:schemeClr val="dk1"/>
                </a:solidFill>
                <a:latin typeface="Arial"/>
                <a:ea typeface="Arial"/>
                <a:cs typeface="Arial"/>
                <a:sym typeface="Arial"/>
              </a:rPr>
              <a:t> et des dossiers </a:t>
            </a:r>
            <a:r>
              <a:rPr lang="en-US" sz="2000" b="0" i="0" u="none" strike="noStrike" dirty="0" err="1">
                <a:solidFill>
                  <a:schemeClr val="dk1"/>
                </a:solidFill>
                <a:latin typeface="Arial"/>
                <a:ea typeface="Arial"/>
                <a:cs typeface="Arial"/>
                <a:sym typeface="Arial"/>
              </a:rPr>
              <a:t>relatifs</a:t>
            </a:r>
            <a:r>
              <a:rPr lang="en-US" sz="2000" b="0" i="0" u="none" strike="noStrike" dirty="0">
                <a:solidFill>
                  <a:schemeClr val="dk1"/>
                </a:solidFill>
                <a:latin typeface="Arial"/>
                <a:ea typeface="Arial"/>
                <a:cs typeface="Arial"/>
                <a:sym typeface="Arial"/>
              </a:rPr>
              <a:t> à la gestion de </a:t>
            </a:r>
            <a:r>
              <a:rPr lang="en-US" sz="2000" b="0" i="0" u="none" strike="noStrike" dirty="0" err="1">
                <a:solidFill>
                  <a:schemeClr val="dk1"/>
                </a:solidFill>
                <a:latin typeface="Arial"/>
                <a:ea typeface="Arial"/>
                <a:cs typeface="Arial"/>
                <a:sym typeface="Arial"/>
              </a:rPr>
              <a:t>cas</a:t>
            </a:r>
            <a:endParaRPr sz="2000" b="0" i="0" u="none" strike="noStrike" dirty="0">
              <a:solidFill>
                <a:schemeClr val="dk1"/>
              </a:solidFill>
              <a:latin typeface="Arial"/>
              <a:ea typeface="Arial"/>
              <a:cs typeface="Arial"/>
              <a:sym typeface="Arial"/>
            </a:endParaRPr>
          </a:p>
          <a:p>
            <a:pPr marL="457200" marR="0" lvl="0" indent="-457200" algn="l" rtl="0">
              <a:spcBef>
                <a:spcPts val="600"/>
              </a:spcBef>
              <a:spcAft>
                <a:spcPts val="0"/>
              </a:spcAft>
              <a:buClr>
                <a:schemeClr val="dk1"/>
              </a:buClr>
              <a:buSzPts val="2000"/>
              <a:buFont typeface="Calibri"/>
              <a:buAutoNum type="arabicPeriod"/>
            </a:pPr>
            <a:r>
              <a:rPr lang="en-US" sz="2000" b="0" i="0" u="none" strike="noStrike" dirty="0">
                <a:solidFill>
                  <a:schemeClr val="dk1"/>
                </a:solidFill>
                <a:latin typeface="Arial"/>
                <a:ea typeface="Arial"/>
                <a:cs typeface="Arial"/>
                <a:sym typeface="Arial"/>
              </a:rPr>
              <a:t>Mise à jour de la base de </a:t>
            </a:r>
            <a:r>
              <a:rPr lang="en-US" sz="2000" b="0" i="0" u="none" strike="noStrike" dirty="0" err="1">
                <a:solidFill>
                  <a:schemeClr val="dk1"/>
                </a:solidFill>
                <a:latin typeface="Arial"/>
                <a:ea typeface="Arial"/>
                <a:cs typeface="Arial"/>
                <a:sym typeface="Arial"/>
              </a:rPr>
              <a:t>données</a:t>
            </a:r>
            <a:r>
              <a:rPr lang="en-US" sz="2000" b="0" i="0" u="none" strike="noStrike" dirty="0">
                <a:solidFill>
                  <a:schemeClr val="dk1"/>
                </a:solidFill>
                <a:latin typeface="Arial"/>
                <a:ea typeface="Arial"/>
                <a:cs typeface="Arial"/>
                <a:sym typeface="Arial"/>
              </a:rPr>
              <a:t> de gestion de </a:t>
            </a:r>
            <a:r>
              <a:rPr lang="en-US" sz="2000" b="0" i="0" u="none" strike="noStrike" dirty="0" err="1">
                <a:solidFill>
                  <a:schemeClr val="dk1"/>
                </a:solidFill>
                <a:latin typeface="Arial"/>
                <a:ea typeface="Arial"/>
                <a:cs typeface="Arial"/>
                <a:sym typeface="Arial"/>
              </a:rPr>
              <a:t>cas</a:t>
            </a:r>
            <a:endParaRPr sz="2000" b="0" i="0" u="none" strike="noStrike" dirty="0">
              <a:solidFill>
                <a:schemeClr val="dk1"/>
              </a:solidFill>
              <a:latin typeface="Arial"/>
              <a:ea typeface="Arial"/>
              <a:cs typeface="Arial"/>
              <a:sym typeface="Arial"/>
            </a:endParaRPr>
          </a:p>
          <a:p>
            <a:pPr marL="457200" marR="0" lvl="0" indent="-457200" algn="l" rtl="0">
              <a:spcBef>
                <a:spcPts val="600"/>
              </a:spcBef>
              <a:spcAft>
                <a:spcPts val="0"/>
              </a:spcAft>
              <a:buClr>
                <a:schemeClr val="dk1"/>
              </a:buClr>
              <a:buSzPts val="2000"/>
              <a:buFont typeface="Calibri"/>
              <a:buAutoNum type="arabicPeriod"/>
            </a:pPr>
            <a:r>
              <a:rPr lang="en-US" sz="2000" b="0" i="0" u="none" strike="noStrike" dirty="0">
                <a:solidFill>
                  <a:schemeClr val="dk1"/>
                </a:solidFill>
                <a:latin typeface="Arial"/>
                <a:ea typeface="Arial"/>
                <a:cs typeface="Arial"/>
                <a:sym typeface="Arial"/>
              </a:rPr>
              <a:t>Respect des </a:t>
            </a:r>
            <a:r>
              <a:rPr lang="en-US" sz="2000" b="0" i="0" u="none" strike="noStrike" dirty="0" err="1">
                <a:solidFill>
                  <a:schemeClr val="dk1"/>
                </a:solidFill>
                <a:latin typeface="Arial"/>
                <a:ea typeface="Arial"/>
                <a:cs typeface="Arial"/>
                <a:sym typeface="Arial"/>
              </a:rPr>
              <a:t>normes</a:t>
            </a:r>
            <a:r>
              <a:rPr lang="en-US" sz="2000" b="0" i="0" u="none" strike="noStrike" dirty="0">
                <a:solidFill>
                  <a:schemeClr val="dk1"/>
                </a:solidFill>
                <a:latin typeface="Arial"/>
                <a:ea typeface="Arial"/>
                <a:cs typeface="Arial"/>
                <a:sym typeface="Arial"/>
              </a:rPr>
              <a:t> de protection des </a:t>
            </a:r>
            <a:r>
              <a:rPr lang="en-US" sz="2000" b="0" i="0" u="none" strike="noStrike" dirty="0" err="1">
                <a:solidFill>
                  <a:schemeClr val="dk1"/>
                </a:solidFill>
                <a:latin typeface="Arial"/>
                <a:ea typeface="Arial"/>
                <a:cs typeface="Arial"/>
                <a:sym typeface="Arial"/>
              </a:rPr>
              <a:t>données</a:t>
            </a:r>
            <a:endParaRPr sz="2000" b="0" i="0" u="none" strike="noStrike" dirty="0">
              <a:solidFill>
                <a:schemeClr val="dk1"/>
              </a:solidFill>
              <a:latin typeface="Arial"/>
              <a:ea typeface="Arial"/>
              <a:cs typeface="Arial"/>
              <a:sym typeface="Arial"/>
            </a:endParaRPr>
          </a:p>
        </p:txBody>
      </p:sp>
      <p:grpSp>
        <p:nvGrpSpPr>
          <p:cNvPr id="446" name="Google Shape;446;p21"/>
          <p:cNvGrpSpPr/>
          <p:nvPr/>
        </p:nvGrpSpPr>
        <p:grpSpPr>
          <a:xfrm>
            <a:off x="1129157" y="1753127"/>
            <a:ext cx="3906712" cy="3770992"/>
            <a:chOff x="1129157" y="1753127"/>
            <a:chExt cx="3906712" cy="3770992"/>
          </a:xfrm>
        </p:grpSpPr>
        <p:sp>
          <p:nvSpPr>
            <p:cNvPr id="447" name="Google Shape;447;p21"/>
            <p:cNvSpPr/>
            <p:nvPr/>
          </p:nvSpPr>
          <p:spPr>
            <a:xfrm>
              <a:off x="1129157" y="1753127"/>
              <a:ext cx="3906712" cy="3770992"/>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448" name="Google Shape;448;p21"/>
            <p:cNvGrpSpPr/>
            <p:nvPr/>
          </p:nvGrpSpPr>
          <p:grpSpPr>
            <a:xfrm>
              <a:off x="2185581" y="2658593"/>
              <a:ext cx="1722540" cy="1990169"/>
              <a:chOff x="8021849" y="3622964"/>
              <a:chExt cx="932930" cy="1088645"/>
            </a:xfrm>
          </p:grpSpPr>
          <p:sp>
            <p:nvSpPr>
              <p:cNvPr id="449" name="Google Shape;449;p21"/>
              <p:cNvSpPr/>
              <p:nvPr/>
            </p:nvSpPr>
            <p:spPr>
              <a:xfrm>
                <a:off x="8192676" y="3819749"/>
                <a:ext cx="762103" cy="891860"/>
              </a:xfrm>
              <a:prstGeom prst="flowChartPunchedCard">
                <a:avLst/>
              </a:prstGeom>
              <a:solidFill>
                <a:schemeClr val="accent5"/>
              </a:solidFill>
              <a:ln w="38100" cap="flat" cmpd="sng">
                <a:solidFill>
                  <a:srgbClr val="D3F1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50" name="Google Shape;450;p21"/>
              <p:cNvSpPr/>
              <p:nvPr/>
            </p:nvSpPr>
            <p:spPr>
              <a:xfrm>
                <a:off x="8109763" y="3716795"/>
                <a:ext cx="762103" cy="891860"/>
              </a:xfrm>
              <a:prstGeom prst="flowChartPunchedCard">
                <a:avLst/>
              </a:prstGeom>
              <a:solidFill>
                <a:schemeClr val="accent5"/>
              </a:solidFill>
              <a:ln w="38100" cap="flat" cmpd="sng">
                <a:solidFill>
                  <a:srgbClr val="D3F1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51" name="Google Shape;451;p21"/>
              <p:cNvSpPr/>
              <p:nvPr/>
            </p:nvSpPr>
            <p:spPr>
              <a:xfrm>
                <a:off x="8021849" y="3622964"/>
                <a:ext cx="762103" cy="891860"/>
              </a:xfrm>
              <a:prstGeom prst="flowChartPunchedCard">
                <a:avLst/>
              </a:prstGeom>
              <a:solidFill>
                <a:schemeClr val="accent5"/>
              </a:solidFill>
              <a:ln w="38100" cap="flat" cmpd="sng">
                <a:solidFill>
                  <a:srgbClr val="D3F1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52" name="Google Shape;452;p21"/>
              <p:cNvSpPr/>
              <p:nvPr/>
            </p:nvSpPr>
            <p:spPr>
              <a:xfrm>
                <a:off x="8158745" y="3843931"/>
                <a:ext cx="469221" cy="469221"/>
              </a:xfrm>
              <a:prstGeom prst="donut">
                <a:avLst>
                  <a:gd name="adj" fmla="val 32185"/>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gr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22"/>
          <p:cNvSpPr txBox="1">
            <a:spLocks noGrp="1"/>
          </p:cNvSpPr>
          <p:nvPr>
            <p:ph type="title"/>
          </p:nvPr>
        </p:nvSpPr>
        <p:spPr>
          <a:xfrm>
            <a:off x="892629" y="119010"/>
            <a:ext cx="9467896"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39A2A1"/>
              </a:buClr>
              <a:buSzPct val="111111"/>
              <a:buFont typeface="Arial"/>
              <a:buNone/>
            </a:pPr>
            <a:r>
              <a:rPr lang="en-US">
                <a:latin typeface="Arial"/>
                <a:ea typeface="Arial"/>
                <a:cs typeface="Arial"/>
                <a:sym typeface="Arial"/>
              </a:rPr>
              <a:t>Que doit savoir et mettre en pratique un gestionnaire de cas ? </a:t>
            </a:r>
            <a:endParaRPr>
              <a:latin typeface="Arial"/>
              <a:ea typeface="Arial"/>
              <a:cs typeface="Arial"/>
              <a:sym typeface="Arial"/>
            </a:endParaRPr>
          </a:p>
        </p:txBody>
      </p:sp>
      <p:sp>
        <p:nvSpPr>
          <p:cNvPr id="459" name="Google Shape;459;p22"/>
          <p:cNvSpPr txBox="1"/>
          <p:nvPr/>
        </p:nvSpPr>
        <p:spPr>
          <a:xfrm>
            <a:off x="1633439" y="4893070"/>
            <a:ext cx="1824538"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chemeClr val="dk1"/>
                </a:solidFill>
                <a:latin typeface="Arial"/>
                <a:ea typeface="Arial"/>
                <a:cs typeface="Arial"/>
                <a:sym typeface="Arial"/>
              </a:rPr>
              <a:t>Connaissances</a:t>
            </a:r>
            <a:endParaRPr sz="2400" b="1">
              <a:solidFill>
                <a:schemeClr val="dk1"/>
              </a:solidFill>
              <a:latin typeface="Arial"/>
              <a:ea typeface="Arial"/>
              <a:cs typeface="Arial"/>
              <a:sym typeface="Arial"/>
            </a:endParaRPr>
          </a:p>
        </p:txBody>
      </p:sp>
      <p:sp>
        <p:nvSpPr>
          <p:cNvPr id="460" name="Google Shape;460;p22"/>
          <p:cNvSpPr txBox="1"/>
          <p:nvPr/>
        </p:nvSpPr>
        <p:spPr>
          <a:xfrm>
            <a:off x="4499251" y="4893070"/>
            <a:ext cx="3193503"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chemeClr val="dk1"/>
                </a:solidFill>
                <a:latin typeface="Arial"/>
                <a:ea typeface="Arial"/>
                <a:cs typeface="Arial"/>
                <a:sym typeface="Arial"/>
              </a:rPr>
              <a:t>Attitudes et valeurs</a:t>
            </a:r>
            <a:endParaRPr sz="2400" b="1">
              <a:solidFill>
                <a:schemeClr val="dk1"/>
              </a:solidFill>
              <a:latin typeface="Arial"/>
              <a:ea typeface="Arial"/>
              <a:cs typeface="Arial"/>
              <a:sym typeface="Arial"/>
            </a:endParaRPr>
          </a:p>
        </p:txBody>
      </p:sp>
      <p:sp>
        <p:nvSpPr>
          <p:cNvPr id="461" name="Google Shape;461;p22"/>
          <p:cNvSpPr txBox="1"/>
          <p:nvPr/>
        </p:nvSpPr>
        <p:spPr>
          <a:xfrm>
            <a:off x="8618136" y="4893071"/>
            <a:ext cx="2297977"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chemeClr val="dk1"/>
                </a:solidFill>
                <a:latin typeface="Arial"/>
                <a:ea typeface="Arial"/>
                <a:cs typeface="Arial"/>
                <a:sym typeface="Arial"/>
              </a:rPr>
              <a:t>Compétences</a:t>
            </a:r>
            <a:endParaRPr sz="2400" b="1">
              <a:solidFill>
                <a:schemeClr val="dk1"/>
              </a:solidFill>
              <a:latin typeface="Arial"/>
              <a:ea typeface="Arial"/>
              <a:cs typeface="Arial"/>
              <a:sym typeface="Arial"/>
            </a:endParaRPr>
          </a:p>
        </p:txBody>
      </p:sp>
      <p:grpSp>
        <p:nvGrpSpPr>
          <p:cNvPr id="462" name="Google Shape;462;p22"/>
          <p:cNvGrpSpPr/>
          <p:nvPr/>
        </p:nvGrpSpPr>
        <p:grpSpPr>
          <a:xfrm>
            <a:off x="9994118" y="33917"/>
            <a:ext cx="2057602" cy="1975956"/>
            <a:chOff x="9994118" y="33917"/>
            <a:chExt cx="2057602" cy="1975956"/>
          </a:xfrm>
        </p:grpSpPr>
        <p:sp>
          <p:nvSpPr>
            <p:cNvPr id="463" name="Google Shape;463;p22"/>
            <p:cNvSpPr/>
            <p:nvPr/>
          </p:nvSpPr>
          <p:spPr>
            <a:xfrm rot="1782986">
              <a:off x="10228983" y="337468"/>
              <a:ext cx="1587872" cy="1368854"/>
            </a:xfrm>
            <a:prstGeom prst="hexagon">
              <a:avLst>
                <a:gd name="adj" fmla="val 28965"/>
                <a:gd name="vf" fmla="val 115470"/>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464" name="Google Shape;464;p22"/>
            <p:cNvGrpSpPr/>
            <p:nvPr/>
          </p:nvGrpSpPr>
          <p:grpSpPr>
            <a:xfrm>
              <a:off x="10621771" y="762700"/>
              <a:ext cx="562136" cy="634675"/>
              <a:chOff x="760175" y="830142"/>
              <a:chExt cx="867619" cy="979579"/>
            </a:xfrm>
          </p:grpSpPr>
          <p:sp>
            <p:nvSpPr>
              <p:cNvPr id="465" name="Google Shape;465;p22"/>
              <p:cNvSpPr/>
              <p:nvPr/>
            </p:nvSpPr>
            <p:spPr>
              <a:xfrm>
                <a:off x="864636" y="830142"/>
                <a:ext cx="763158" cy="97957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7</a:t>
                </a:r>
                <a:endParaRPr/>
              </a:p>
            </p:txBody>
          </p:sp>
          <p:sp>
            <p:nvSpPr>
              <p:cNvPr id="466" name="Google Shape;466;p22"/>
              <p:cNvSpPr/>
              <p:nvPr/>
            </p:nvSpPr>
            <p:spPr>
              <a:xfrm>
                <a:off x="760175" y="830144"/>
                <a:ext cx="149292" cy="979577"/>
              </a:xfrm>
              <a:prstGeom prst="rect">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467" name="Google Shape;467;p22"/>
            <p:cNvGrpSpPr/>
            <p:nvPr/>
          </p:nvGrpSpPr>
          <p:grpSpPr>
            <a:xfrm>
              <a:off x="11325415" y="762701"/>
              <a:ext cx="182192" cy="634674"/>
              <a:chOff x="2121762" y="2323619"/>
              <a:chExt cx="200378" cy="825210"/>
            </a:xfrm>
          </p:grpSpPr>
          <p:sp>
            <p:nvSpPr>
              <p:cNvPr id="468" name="Google Shape;468;p22"/>
              <p:cNvSpPr/>
              <p:nvPr/>
            </p:nvSpPr>
            <p:spPr>
              <a:xfrm>
                <a:off x="2121763" y="2323619"/>
                <a:ext cx="200377" cy="172739"/>
              </a:xfrm>
              <a:prstGeom prst="triangle">
                <a:avLst>
                  <a:gd name="adj" fmla="val 50000"/>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9" name="Google Shape;469;p22"/>
              <p:cNvSpPr/>
              <p:nvPr/>
            </p:nvSpPr>
            <p:spPr>
              <a:xfrm>
                <a:off x="2121762" y="2496169"/>
                <a:ext cx="200377" cy="65266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pic>
        <p:nvPicPr>
          <p:cNvPr id="470" name="Google Shape;470;p22" descr="Left Brain with solid fill"/>
          <p:cNvPicPr preferRelativeResize="0"/>
          <p:nvPr/>
        </p:nvPicPr>
        <p:blipFill rotWithShape="1">
          <a:blip r:embed="rId3">
            <a:alphaModFix/>
          </a:blip>
          <a:srcRect/>
          <a:stretch/>
        </p:blipFill>
        <p:spPr>
          <a:xfrm>
            <a:off x="1190729" y="2009873"/>
            <a:ext cx="2664771" cy="2664771"/>
          </a:xfrm>
          <a:prstGeom prst="rect">
            <a:avLst/>
          </a:prstGeom>
          <a:noFill/>
          <a:ln>
            <a:noFill/>
          </a:ln>
        </p:spPr>
      </p:pic>
      <p:pic>
        <p:nvPicPr>
          <p:cNvPr id="471" name="Google Shape;471;p22" descr="Sign language with solid fill"/>
          <p:cNvPicPr preferRelativeResize="0"/>
          <p:nvPr/>
        </p:nvPicPr>
        <p:blipFill rotWithShape="1">
          <a:blip r:embed="rId4">
            <a:alphaModFix/>
          </a:blip>
          <a:srcRect/>
          <a:stretch/>
        </p:blipFill>
        <p:spPr>
          <a:xfrm>
            <a:off x="8400296" y="2248613"/>
            <a:ext cx="2297978" cy="2297978"/>
          </a:xfrm>
          <a:prstGeom prst="rect">
            <a:avLst/>
          </a:prstGeom>
          <a:noFill/>
          <a:ln>
            <a:noFill/>
          </a:ln>
        </p:spPr>
      </p:pic>
      <p:grpSp>
        <p:nvGrpSpPr>
          <p:cNvPr id="472" name="Google Shape;472;p22"/>
          <p:cNvGrpSpPr/>
          <p:nvPr/>
        </p:nvGrpSpPr>
        <p:grpSpPr>
          <a:xfrm>
            <a:off x="4702156" y="2017093"/>
            <a:ext cx="2787687" cy="2761018"/>
            <a:chOff x="4799269" y="2120257"/>
            <a:chExt cx="2494414" cy="2470551"/>
          </a:xfrm>
        </p:grpSpPr>
        <p:pic>
          <p:nvPicPr>
            <p:cNvPr id="473" name="Google Shape;473;p22" descr="Right Brain with solid fill"/>
            <p:cNvPicPr preferRelativeResize="0"/>
            <p:nvPr/>
          </p:nvPicPr>
          <p:blipFill rotWithShape="1">
            <a:blip r:embed="rId5">
              <a:alphaModFix/>
            </a:blip>
            <a:srcRect r="50597"/>
            <a:stretch/>
          </p:blipFill>
          <p:spPr>
            <a:xfrm>
              <a:off x="4799269" y="2120257"/>
              <a:ext cx="1220531" cy="2470551"/>
            </a:xfrm>
            <a:prstGeom prst="rect">
              <a:avLst/>
            </a:prstGeom>
            <a:noFill/>
            <a:ln>
              <a:noFill/>
            </a:ln>
          </p:spPr>
        </p:pic>
        <p:pic>
          <p:nvPicPr>
            <p:cNvPr id="474" name="Google Shape;474;p22" descr="Left Brain with solid fill"/>
            <p:cNvPicPr preferRelativeResize="0"/>
            <p:nvPr/>
          </p:nvPicPr>
          <p:blipFill rotWithShape="1">
            <a:blip r:embed="rId3">
              <a:alphaModFix/>
            </a:blip>
            <a:srcRect l="51522"/>
            <a:stretch/>
          </p:blipFill>
          <p:spPr>
            <a:xfrm>
              <a:off x="6096000" y="2120257"/>
              <a:ext cx="1197683" cy="2470551"/>
            </a:xfrm>
            <a:prstGeom prst="rect">
              <a:avLst/>
            </a:prstGeom>
            <a:noFill/>
            <a:ln>
              <a:noFill/>
            </a:ln>
          </p:spPr>
        </p:pic>
        <p:sp>
          <p:nvSpPr>
            <p:cNvPr id="475" name="Google Shape;475;p22"/>
            <p:cNvSpPr/>
            <p:nvPr/>
          </p:nvSpPr>
          <p:spPr>
            <a:xfrm>
              <a:off x="5387091" y="3102772"/>
              <a:ext cx="478972" cy="478972"/>
            </a:xfrm>
            <a:prstGeom prst="mathPlus">
              <a:avLst>
                <a:gd name="adj1" fmla="val 2352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6" name="Google Shape;476;p22"/>
            <p:cNvSpPr/>
            <p:nvPr/>
          </p:nvSpPr>
          <p:spPr>
            <a:xfrm>
              <a:off x="6233621" y="3118356"/>
              <a:ext cx="440528" cy="440528"/>
            </a:xfrm>
            <a:prstGeom prst="mathMinus">
              <a:avLst>
                <a:gd name="adj1" fmla="val 30439"/>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23"/>
          <p:cNvSpPr/>
          <p:nvPr/>
        </p:nvSpPr>
        <p:spPr>
          <a:xfrm>
            <a:off x="4237101" y="2100966"/>
            <a:ext cx="3490452" cy="3490452"/>
          </a:xfrm>
          <a:prstGeom prst="ellipse">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483" name="Google Shape;483;p23"/>
          <p:cNvGrpSpPr/>
          <p:nvPr/>
        </p:nvGrpSpPr>
        <p:grpSpPr>
          <a:xfrm>
            <a:off x="5395060" y="2842163"/>
            <a:ext cx="1174533" cy="2203118"/>
            <a:chOff x="4165714" y="1302447"/>
            <a:chExt cx="339722" cy="637230"/>
          </a:xfrm>
        </p:grpSpPr>
        <p:sp>
          <p:nvSpPr>
            <p:cNvPr id="484" name="Google Shape;484;p23"/>
            <p:cNvSpPr/>
            <p:nvPr/>
          </p:nvSpPr>
          <p:spPr>
            <a:xfrm>
              <a:off x="4165714" y="1618460"/>
              <a:ext cx="339722" cy="321217"/>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5" name="Google Shape;485;p23"/>
            <p:cNvSpPr/>
            <p:nvPr/>
          </p:nvSpPr>
          <p:spPr>
            <a:xfrm>
              <a:off x="4200727" y="1302447"/>
              <a:ext cx="269696" cy="269696"/>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486" name="Google Shape;486;p2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Compétences</a:t>
            </a:r>
            <a:endParaRPr>
              <a:latin typeface="Arial"/>
              <a:ea typeface="Arial"/>
              <a:cs typeface="Arial"/>
              <a:sym typeface="Arial"/>
            </a:endParaRPr>
          </a:p>
        </p:txBody>
      </p:sp>
      <p:sp>
        <p:nvSpPr>
          <p:cNvPr id="487" name="Google Shape;487;p23"/>
          <p:cNvSpPr txBox="1"/>
          <p:nvPr/>
        </p:nvSpPr>
        <p:spPr>
          <a:xfrm>
            <a:off x="3774177" y="3523703"/>
            <a:ext cx="4347409"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chemeClr val="dk1"/>
                </a:solidFill>
                <a:latin typeface="Arial"/>
                <a:ea typeface="Arial"/>
                <a:cs typeface="Arial"/>
                <a:sym typeface="Arial"/>
              </a:rPr>
              <a:t>COMPÉTENCES</a:t>
            </a:r>
            <a:endParaRPr sz="2400" b="1">
              <a:solidFill>
                <a:schemeClr val="dk1"/>
              </a:solidFill>
              <a:latin typeface="Arial"/>
              <a:ea typeface="Arial"/>
              <a:cs typeface="Arial"/>
              <a:sym typeface="Arial"/>
            </a:endParaRPr>
          </a:p>
        </p:txBody>
      </p:sp>
      <p:pic>
        <p:nvPicPr>
          <p:cNvPr id="488" name="Google Shape;488;p23" descr="Left Brain with solid fill"/>
          <p:cNvPicPr preferRelativeResize="0"/>
          <p:nvPr/>
        </p:nvPicPr>
        <p:blipFill rotWithShape="1">
          <a:blip r:embed="rId3">
            <a:alphaModFix/>
          </a:blip>
          <a:srcRect/>
          <a:stretch/>
        </p:blipFill>
        <p:spPr>
          <a:xfrm>
            <a:off x="8564369" y="1876198"/>
            <a:ext cx="2209400" cy="2209402"/>
          </a:xfrm>
          <a:prstGeom prst="rect">
            <a:avLst/>
          </a:prstGeom>
          <a:noFill/>
          <a:ln>
            <a:noFill/>
          </a:ln>
        </p:spPr>
      </p:pic>
      <p:pic>
        <p:nvPicPr>
          <p:cNvPr id="489" name="Google Shape;489;p23" descr="Sign language with solid fill"/>
          <p:cNvPicPr preferRelativeResize="0"/>
          <p:nvPr/>
        </p:nvPicPr>
        <p:blipFill rotWithShape="1">
          <a:blip r:embed="rId4">
            <a:alphaModFix/>
          </a:blip>
          <a:srcRect/>
          <a:stretch/>
        </p:blipFill>
        <p:spPr>
          <a:xfrm>
            <a:off x="1868889" y="4092637"/>
            <a:ext cx="1905288" cy="1905288"/>
          </a:xfrm>
          <a:prstGeom prst="rect">
            <a:avLst/>
          </a:prstGeom>
          <a:noFill/>
          <a:ln>
            <a:noFill/>
          </a:ln>
        </p:spPr>
      </p:pic>
      <p:grpSp>
        <p:nvGrpSpPr>
          <p:cNvPr id="490" name="Google Shape;490;p23"/>
          <p:cNvGrpSpPr/>
          <p:nvPr/>
        </p:nvGrpSpPr>
        <p:grpSpPr>
          <a:xfrm>
            <a:off x="1722777" y="1204420"/>
            <a:ext cx="2311312" cy="2289202"/>
            <a:chOff x="4799269" y="2120257"/>
            <a:chExt cx="2494414" cy="2470551"/>
          </a:xfrm>
        </p:grpSpPr>
        <p:pic>
          <p:nvPicPr>
            <p:cNvPr id="491" name="Google Shape;491;p23" descr="Right Brain with solid fill"/>
            <p:cNvPicPr preferRelativeResize="0"/>
            <p:nvPr/>
          </p:nvPicPr>
          <p:blipFill rotWithShape="1">
            <a:blip r:embed="rId5">
              <a:alphaModFix/>
            </a:blip>
            <a:srcRect r="50597"/>
            <a:stretch/>
          </p:blipFill>
          <p:spPr>
            <a:xfrm>
              <a:off x="4799269" y="2120257"/>
              <a:ext cx="1220531" cy="2470551"/>
            </a:xfrm>
            <a:prstGeom prst="rect">
              <a:avLst/>
            </a:prstGeom>
            <a:noFill/>
            <a:ln>
              <a:noFill/>
            </a:ln>
          </p:spPr>
        </p:pic>
        <p:pic>
          <p:nvPicPr>
            <p:cNvPr id="492" name="Google Shape;492;p23" descr="Left Brain with solid fill"/>
            <p:cNvPicPr preferRelativeResize="0"/>
            <p:nvPr/>
          </p:nvPicPr>
          <p:blipFill rotWithShape="1">
            <a:blip r:embed="rId3">
              <a:alphaModFix/>
            </a:blip>
            <a:srcRect l="51522"/>
            <a:stretch/>
          </p:blipFill>
          <p:spPr>
            <a:xfrm>
              <a:off x="6096000" y="2120257"/>
              <a:ext cx="1197683" cy="2470551"/>
            </a:xfrm>
            <a:prstGeom prst="rect">
              <a:avLst/>
            </a:prstGeom>
            <a:noFill/>
            <a:ln>
              <a:noFill/>
            </a:ln>
          </p:spPr>
        </p:pic>
        <p:sp>
          <p:nvSpPr>
            <p:cNvPr id="493" name="Google Shape;493;p23"/>
            <p:cNvSpPr/>
            <p:nvPr/>
          </p:nvSpPr>
          <p:spPr>
            <a:xfrm>
              <a:off x="5387091" y="3102772"/>
              <a:ext cx="478972" cy="478972"/>
            </a:xfrm>
            <a:prstGeom prst="mathPlus">
              <a:avLst>
                <a:gd name="adj1" fmla="val 2352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4" name="Google Shape;494;p23"/>
            <p:cNvSpPr/>
            <p:nvPr/>
          </p:nvSpPr>
          <p:spPr>
            <a:xfrm>
              <a:off x="6233621" y="3118356"/>
              <a:ext cx="440528" cy="440528"/>
            </a:xfrm>
            <a:prstGeom prst="mathMinus">
              <a:avLst>
                <a:gd name="adj1" fmla="val 30439"/>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495" name="Google Shape;495;p23"/>
          <p:cNvSpPr/>
          <p:nvPr/>
        </p:nvSpPr>
        <p:spPr>
          <a:xfrm rot="1750562">
            <a:off x="3927965" y="2613126"/>
            <a:ext cx="964567" cy="477776"/>
          </a:xfrm>
          <a:prstGeom prst="rightArrow">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6" name="Google Shape;496;p23"/>
          <p:cNvSpPr/>
          <p:nvPr/>
        </p:nvSpPr>
        <p:spPr>
          <a:xfrm rot="-1727370">
            <a:off x="3829799" y="4501402"/>
            <a:ext cx="964567" cy="477776"/>
          </a:xfrm>
          <a:prstGeom prst="rightArrow">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7" name="Google Shape;497;p23"/>
          <p:cNvSpPr/>
          <p:nvPr/>
        </p:nvSpPr>
        <p:spPr>
          <a:xfrm rot="10068399">
            <a:off x="7334496" y="3173564"/>
            <a:ext cx="964567" cy="477776"/>
          </a:xfrm>
          <a:prstGeom prst="rightArrow">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Google Shape;503;p2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39A2A1"/>
              </a:buClr>
              <a:buSzPct val="111111"/>
              <a:buFont typeface="Arial"/>
              <a:buNone/>
            </a:pPr>
            <a:r>
              <a:rPr lang="en-US">
                <a:latin typeface="Arial"/>
                <a:ea typeface="Arial"/>
                <a:cs typeface="Arial"/>
                <a:sym typeface="Arial"/>
              </a:rPr>
              <a:t>Connaissances, attitudes, valeurs et compétences des gestionnaires de cas</a:t>
            </a:r>
            <a:endParaRPr>
              <a:latin typeface="Arial"/>
              <a:ea typeface="Arial"/>
              <a:cs typeface="Arial"/>
              <a:sym typeface="Arial"/>
            </a:endParaRPr>
          </a:p>
        </p:txBody>
      </p:sp>
      <p:sp>
        <p:nvSpPr>
          <p:cNvPr id="504" name="Google Shape;504;p24"/>
          <p:cNvSpPr txBox="1"/>
          <p:nvPr/>
        </p:nvSpPr>
        <p:spPr>
          <a:xfrm>
            <a:off x="3807564" y="4476729"/>
            <a:ext cx="4258226" cy="138499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a:solidFill>
                  <a:schemeClr val="dk1"/>
                </a:solidFill>
                <a:latin typeface="Arial"/>
                <a:ea typeface="Arial"/>
                <a:cs typeface="Arial"/>
                <a:sym typeface="Arial"/>
              </a:rPr>
              <a:t>Compétences en matière de communication et de soutien psychosocial</a:t>
            </a:r>
            <a:endParaRPr/>
          </a:p>
        </p:txBody>
      </p:sp>
      <p:sp>
        <p:nvSpPr>
          <p:cNvPr id="505" name="Google Shape;505;p24"/>
          <p:cNvSpPr txBox="1"/>
          <p:nvPr/>
        </p:nvSpPr>
        <p:spPr>
          <a:xfrm>
            <a:off x="8242223" y="4466266"/>
            <a:ext cx="3045084" cy="95410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a:solidFill>
                  <a:schemeClr val="dk1"/>
                </a:solidFill>
                <a:latin typeface="Arial"/>
                <a:ea typeface="Arial"/>
                <a:cs typeface="Arial"/>
                <a:sym typeface="Arial"/>
              </a:rPr>
              <a:t>Compétences techniques</a:t>
            </a:r>
            <a:endParaRPr/>
          </a:p>
        </p:txBody>
      </p:sp>
      <p:sp>
        <p:nvSpPr>
          <p:cNvPr id="506" name="Google Shape;506;p24"/>
          <p:cNvSpPr txBox="1"/>
          <p:nvPr/>
        </p:nvSpPr>
        <p:spPr>
          <a:xfrm>
            <a:off x="684830" y="4476729"/>
            <a:ext cx="3045084" cy="95410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a:solidFill>
                  <a:schemeClr val="dk1"/>
                </a:solidFill>
                <a:latin typeface="Arial"/>
                <a:ea typeface="Arial"/>
                <a:cs typeface="Arial"/>
                <a:sym typeface="Arial"/>
              </a:rPr>
              <a:t>Compétences personnelles</a:t>
            </a:r>
            <a:endParaRPr/>
          </a:p>
        </p:txBody>
      </p:sp>
      <p:grpSp>
        <p:nvGrpSpPr>
          <p:cNvPr id="507" name="Google Shape;507;p24"/>
          <p:cNvGrpSpPr/>
          <p:nvPr/>
        </p:nvGrpSpPr>
        <p:grpSpPr>
          <a:xfrm>
            <a:off x="9994118" y="33917"/>
            <a:ext cx="2057602" cy="1975956"/>
            <a:chOff x="9994118" y="33917"/>
            <a:chExt cx="2057602" cy="1975956"/>
          </a:xfrm>
        </p:grpSpPr>
        <p:sp>
          <p:nvSpPr>
            <p:cNvPr id="508" name="Google Shape;508;p24"/>
            <p:cNvSpPr/>
            <p:nvPr/>
          </p:nvSpPr>
          <p:spPr>
            <a:xfrm rot="1782986">
              <a:off x="10228983" y="337468"/>
              <a:ext cx="1587872" cy="1368854"/>
            </a:xfrm>
            <a:prstGeom prst="hexagon">
              <a:avLst>
                <a:gd name="adj" fmla="val 28965"/>
                <a:gd name="vf" fmla="val 115470"/>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509" name="Google Shape;509;p24"/>
            <p:cNvGrpSpPr/>
            <p:nvPr/>
          </p:nvGrpSpPr>
          <p:grpSpPr>
            <a:xfrm>
              <a:off x="10741851" y="707024"/>
              <a:ext cx="562136" cy="634675"/>
              <a:chOff x="760175" y="830141"/>
              <a:chExt cx="867619" cy="979580"/>
            </a:xfrm>
          </p:grpSpPr>
          <p:sp>
            <p:nvSpPr>
              <p:cNvPr id="510" name="Google Shape;510;p24"/>
              <p:cNvSpPr/>
              <p:nvPr/>
            </p:nvSpPr>
            <p:spPr>
              <a:xfrm>
                <a:off x="864636" y="830141"/>
                <a:ext cx="763158" cy="97957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Arial"/>
                    <a:ea typeface="Arial"/>
                    <a:cs typeface="Arial"/>
                    <a:sym typeface="Arial"/>
                  </a:rPr>
                  <a:t>8-10</a:t>
                </a:r>
                <a:endParaRPr/>
              </a:p>
            </p:txBody>
          </p:sp>
          <p:sp>
            <p:nvSpPr>
              <p:cNvPr id="511" name="Google Shape;511;p24"/>
              <p:cNvSpPr/>
              <p:nvPr/>
            </p:nvSpPr>
            <p:spPr>
              <a:xfrm>
                <a:off x="760175" y="830143"/>
                <a:ext cx="149292" cy="979578"/>
              </a:xfrm>
              <a:prstGeom prst="rect">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grpSp>
        <p:nvGrpSpPr>
          <p:cNvPr id="512" name="Google Shape;512;p24"/>
          <p:cNvGrpSpPr/>
          <p:nvPr/>
        </p:nvGrpSpPr>
        <p:grpSpPr>
          <a:xfrm>
            <a:off x="5532029" y="1778008"/>
            <a:ext cx="1463806" cy="2065428"/>
            <a:chOff x="5532029" y="1778008"/>
            <a:chExt cx="1463806" cy="2065428"/>
          </a:xfrm>
        </p:grpSpPr>
        <p:grpSp>
          <p:nvGrpSpPr>
            <p:cNvPr id="513" name="Google Shape;513;p24"/>
            <p:cNvGrpSpPr/>
            <p:nvPr/>
          </p:nvGrpSpPr>
          <p:grpSpPr>
            <a:xfrm>
              <a:off x="5532029" y="1778008"/>
              <a:ext cx="723055" cy="2065428"/>
              <a:chOff x="2068313" y="2482622"/>
              <a:chExt cx="376359" cy="1075080"/>
            </a:xfrm>
          </p:grpSpPr>
          <p:sp>
            <p:nvSpPr>
              <p:cNvPr id="514" name="Google Shape;514;p24"/>
              <p:cNvSpPr/>
              <p:nvPr/>
            </p:nvSpPr>
            <p:spPr>
              <a:xfrm>
                <a:off x="2071073" y="2923618"/>
                <a:ext cx="372129" cy="634084"/>
              </a:xfrm>
              <a:prstGeom prst="round2SameRect">
                <a:avLst>
                  <a:gd name="adj1" fmla="val 500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15" name="Google Shape;515;p24"/>
              <p:cNvSpPr/>
              <p:nvPr/>
            </p:nvSpPr>
            <p:spPr>
              <a:xfrm>
                <a:off x="2068313" y="2482622"/>
                <a:ext cx="376359" cy="376358"/>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16" name="Google Shape;516;p24"/>
            <p:cNvSpPr/>
            <p:nvPr/>
          </p:nvSpPr>
          <p:spPr>
            <a:xfrm>
              <a:off x="6535544" y="1996974"/>
              <a:ext cx="460291" cy="327241"/>
            </a:xfrm>
            <a:prstGeom prst="wedgeRoundRectCallout">
              <a:avLst>
                <a:gd name="adj1" fmla="val -69318"/>
                <a:gd name="adj2" fmla="val 26564"/>
                <a:gd name="adj3"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17" name="Google Shape;517;p24"/>
          <p:cNvGrpSpPr/>
          <p:nvPr/>
        </p:nvGrpSpPr>
        <p:grpSpPr>
          <a:xfrm>
            <a:off x="8421175" y="1778008"/>
            <a:ext cx="1702305" cy="2065428"/>
            <a:chOff x="8544095" y="1949046"/>
            <a:chExt cx="1702305" cy="2065428"/>
          </a:xfrm>
        </p:grpSpPr>
        <p:grpSp>
          <p:nvGrpSpPr>
            <p:cNvPr id="518" name="Google Shape;518;p24"/>
            <p:cNvGrpSpPr/>
            <p:nvPr/>
          </p:nvGrpSpPr>
          <p:grpSpPr>
            <a:xfrm>
              <a:off x="9523345" y="1949046"/>
              <a:ext cx="723055" cy="2065428"/>
              <a:chOff x="2068313" y="2482622"/>
              <a:chExt cx="376359" cy="1075080"/>
            </a:xfrm>
          </p:grpSpPr>
          <p:sp>
            <p:nvSpPr>
              <p:cNvPr id="519" name="Google Shape;519;p24"/>
              <p:cNvSpPr/>
              <p:nvPr/>
            </p:nvSpPr>
            <p:spPr>
              <a:xfrm>
                <a:off x="2071073" y="2923618"/>
                <a:ext cx="372129" cy="634084"/>
              </a:xfrm>
              <a:prstGeom prst="round2SameRect">
                <a:avLst>
                  <a:gd name="adj1" fmla="val 500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20" name="Google Shape;520;p24"/>
              <p:cNvSpPr/>
              <p:nvPr/>
            </p:nvSpPr>
            <p:spPr>
              <a:xfrm>
                <a:off x="2068313" y="2482622"/>
                <a:ext cx="376359" cy="376358"/>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21" name="Google Shape;521;p24"/>
            <p:cNvGrpSpPr/>
            <p:nvPr/>
          </p:nvGrpSpPr>
          <p:grpSpPr>
            <a:xfrm rot="1340767">
              <a:off x="8663329" y="2769194"/>
              <a:ext cx="1081835" cy="840892"/>
              <a:chOff x="8708530" y="2848747"/>
              <a:chExt cx="1081835" cy="840892"/>
            </a:xfrm>
          </p:grpSpPr>
          <p:grpSp>
            <p:nvGrpSpPr>
              <p:cNvPr id="522" name="Google Shape;522;p24"/>
              <p:cNvGrpSpPr/>
              <p:nvPr/>
            </p:nvGrpSpPr>
            <p:grpSpPr>
              <a:xfrm>
                <a:off x="9171389" y="3056552"/>
                <a:ext cx="618974" cy="633087"/>
                <a:chOff x="2954263" y="1775178"/>
                <a:chExt cx="316044" cy="323250"/>
              </a:xfrm>
            </p:grpSpPr>
            <p:sp>
              <p:nvSpPr>
                <p:cNvPr id="523" name="Google Shape;523;p24"/>
                <p:cNvSpPr/>
                <p:nvPr/>
              </p:nvSpPr>
              <p:spPr>
                <a:xfrm rot="-8740439">
                  <a:off x="3108478" y="1782471"/>
                  <a:ext cx="101566" cy="245105"/>
                </a:xfrm>
                <a:prstGeom prst="round2SameRect">
                  <a:avLst>
                    <a:gd name="adj1" fmla="val 493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24" name="Google Shape;524;p24"/>
                <p:cNvSpPr/>
                <p:nvPr/>
              </p:nvSpPr>
              <p:spPr>
                <a:xfrm rot="-7498798">
                  <a:off x="3000569" y="1926295"/>
                  <a:ext cx="101566" cy="165924"/>
                </a:xfrm>
                <a:prstGeom prst="round2SameRect">
                  <a:avLst>
                    <a:gd name="adj1" fmla="val 493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25" name="Google Shape;525;p24"/>
              <p:cNvSpPr/>
              <p:nvPr/>
            </p:nvSpPr>
            <p:spPr>
              <a:xfrm rot="-2703961">
                <a:off x="8941395" y="2835615"/>
                <a:ext cx="89541" cy="69503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26" name="Google Shape;526;p24"/>
              <p:cNvSpPr/>
              <p:nvPr/>
            </p:nvSpPr>
            <p:spPr>
              <a:xfrm rot="-5064055">
                <a:off x="9409026" y="2820208"/>
                <a:ext cx="197815" cy="548177"/>
              </a:xfrm>
              <a:prstGeom prst="round2SameRect">
                <a:avLst>
                  <a:gd name="adj1" fmla="val 493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527" name="Google Shape;527;p24"/>
              <p:cNvCxnSpPr/>
              <p:nvPr/>
            </p:nvCxnSpPr>
            <p:spPr>
              <a:xfrm flipH="1">
                <a:off x="9233205" y="2848747"/>
                <a:ext cx="146520" cy="214069"/>
              </a:xfrm>
              <a:prstGeom prst="straightConnector1">
                <a:avLst/>
              </a:prstGeom>
              <a:solidFill>
                <a:schemeClr val="accent4"/>
              </a:solidFill>
              <a:ln w="28575" cap="flat" cmpd="sng">
                <a:solidFill>
                  <a:schemeClr val="accent5"/>
                </a:solidFill>
                <a:prstDash val="solid"/>
                <a:miter lim="800000"/>
                <a:headEnd type="none" w="sm" len="sm"/>
                <a:tailEnd type="none" w="sm" len="sm"/>
              </a:ln>
            </p:spPr>
          </p:cxnSp>
        </p:grpSp>
      </p:grpSp>
      <p:grpSp>
        <p:nvGrpSpPr>
          <p:cNvPr id="528" name="Google Shape;528;p24"/>
          <p:cNvGrpSpPr/>
          <p:nvPr/>
        </p:nvGrpSpPr>
        <p:grpSpPr>
          <a:xfrm>
            <a:off x="2046125" y="1778008"/>
            <a:ext cx="1027878" cy="2027540"/>
            <a:chOff x="2991594" y="2307886"/>
            <a:chExt cx="759252" cy="1497662"/>
          </a:xfrm>
        </p:grpSpPr>
        <p:grpSp>
          <p:nvGrpSpPr>
            <p:cNvPr id="529" name="Google Shape;529;p24"/>
            <p:cNvGrpSpPr/>
            <p:nvPr/>
          </p:nvGrpSpPr>
          <p:grpSpPr>
            <a:xfrm>
              <a:off x="2991594" y="2307886"/>
              <a:ext cx="524294" cy="1497662"/>
              <a:chOff x="2068313" y="2482622"/>
              <a:chExt cx="376359" cy="1075080"/>
            </a:xfrm>
          </p:grpSpPr>
          <p:sp>
            <p:nvSpPr>
              <p:cNvPr id="530" name="Google Shape;530;p24"/>
              <p:cNvSpPr/>
              <p:nvPr/>
            </p:nvSpPr>
            <p:spPr>
              <a:xfrm>
                <a:off x="2071073" y="2923618"/>
                <a:ext cx="372129" cy="634084"/>
              </a:xfrm>
              <a:prstGeom prst="round2SameRect">
                <a:avLst>
                  <a:gd name="adj1" fmla="val 500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31" name="Google Shape;531;p24"/>
              <p:cNvSpPr/>
              <p:nvPr/>
            </p:nvSpPr>
            <p:spPr>
              <a:xfrm>
                <a:off x="2068313" y="2482622"/>
                <a:ext cx="376359" cy="376358"/>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32" name="Google Shape;532;p24"/>
            <p:cNvSpPr/>
            <p:nvPr/>
          </p:nvSpPr>
          <p:spPr>
            <a:xfrm>
              <a:off x="3557908" y="2868171"/>
              <a:ext cx="192938" cy="192938"/>
            </a:xfrm>
            <a:prstGeom prst="star5">
              <a:avLst>
                <a:gd name="adj" fmla="val 28484"/>
                <a:gd name="hf" fmla="val 105146"/>
                <a:gd name="vf" fmla="val 110557"/>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p25"/>
          <p:cNvSpPr/>
          <p:nvPr/>
        </p:nvSpPr>
        <p:spPr>
          <a:xfrm>
            <a:off x="5714852" y="2266636"/>
            <a:ext cx="3539613" cy="552339"/>
          </a:xfrm>
          <a:prstGeom prst="rect">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39" name="Google Shape;539;p25"/>
          <p:cNvSpPr/>
          <p:nvPr/>
        </p:nvSpPr>
        <p:spPr>
          <a:xfrm>
            <a:off x="5714852" y="3655201"/>
            <a:ext cx="3539613" cy="552339"/>
          </a:xfrm>
          <a:prstGeom prst="rect">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40" name="Google Shape;540;p25"/>
          <p:cNvSpPr/>
          <p:nvPr/>
        </p:nvSpPr>
        <p:spPr>
          <a:xfrm>
            <a:off x="5714852" y="4929534"/>
            <a:ext cx="3539613" cy="552339"/>
          </a:xfrm>
          <a:prstGeom prst="rect">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41" name="Google Shape;541;p2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t>Auto-évaluation des compétences</a:t>
            </a:r>
            <a:endParaRPr/>
          </a:p>
        </p:txBody>
      </p:sp>
      <p:grpSp>
        <p:nvGrpSpPr>
          <p:cNvPr id="542" name="Google Shape;542;p25"/>
          <p:cNvGrpSpPr/>
          <p:nvPr/>
        </p:nvGrpSpPr>
        <p:grpSpPr>
          <a:xfrm>
            <a:off x="9994118" y="33917"/>
            <a:ext cx="2057602" cy="1975956"/>
            <a:chOff x="9994118" y="33917"/>
            <a:chExt cx="2057602" cy="1975956"/>
          </a:xfrm>
        </p:grpSpPr>
        <p:sp>
          <p:nvSpPr>
            <p:cNvPr id="543" name="Google Shape;543;p25"/>
            <p:cNvSpPr/>
            <p:nvPr/>
          </p:nvSpPr>
          <p:spPr>
            <a:xfrm rot="1782986">
              <a:off x="10228983" y="337468"/>
              <a:ext cx="1587872" cy="1368854"/>
            </a:xfrm>
            <a:prstGeom prst="hexagon">
              <a:avLst>
                <a:gd name="adj" fmla="val 28965"/>
                <a:gd name="vf" fmla="val 115470"/>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544" name="Google Shape;544;p25"/>
            <p:cNvGrpSpPr/>
            <p:nvPr/>
          </p:nvGrpSpPr>
          <p:grpSpPr>
            <a:xfrm>
              <a:off x="10621771" y="762700"/>
              <a:ext cx="562136" cy="634675"/>
              <a:chOff x="760175" y="830142"/>
              <a:chExt cx="867619" cy="979579"/>
            </a:xfrm>
          </p:grpSpPr>
          <p:sp>
            <p:nvSpPr>
              <p:cNvPr id="545" name="Google Shape;545;p25"/>
              <p:cNvSpPr/>
              <p:nvPr/>
            </p:nvSpPr>
            <p:spPr>
              <a:xfrm>
                <a:off x="864636" y="830142"/>
                <a:ext cx="763158" cy="97957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Arial"/>
                    <a:ea typeface="Arial"/>
                    <a:cs typeface="Arial"/>
                    <a:sym typeface="Arial"/>
                  </a:rPr>
                  <a:t>12-16</a:t>
                </a:r>
                <a:endParaRPr/>
              </a:p>
            </p:txBody>
          </p:sp>
          <p:sp>
            <p:nvSpPr>
              <p:cNvPr id="546" name="Google Shape;546;p25"/>
              <p:cNvSpPr/>
              <p:nvPr/>
            </p:nvSpPr>
            <p:spPr>
              <a:xfrm>
                <a:off x="760175" y="830144"/>
                <a:ext cx="149292" cy="979577"/>
              </a:xfrm>
              <a:prstGeom prst="rect">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47" name="Google Shape;547;p25"/>
            <p:cNvGrpSpPr/>
            <p:nvPr/>
          </p:nvGrpSpPr>
          <p:grpSpPr>
            <a:xfrm>
              <a:off x="11325415" y="762701"/>
              <a:ext cx="182192" cy="634674"/>
              <a:chOff x="2121762" y="2323619"/>
              <a:chExt cx="200378" cy="825210"/>
            </a:xfrm>
          </p:grpSpPr>
          <p:sp>
            <p:nvSpPr>
              <p:cNvPr id="548" name="Google Shape;548;p25"/>
              <p:cNvSpPr/>
              <p:nvPr/>
            </p:nvSpPr>
            <p:spPr>
              <a:xfrm>
                <a:off x="2121763" y="2323619"/>
                <a:ext cx="200377" cy="172739"/>
              </a:xfrm>
              <a:prstGeom prst="triangle">
                <a:avLst>
                  <a:gd name="adj" fmla="val 50000"/>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49" name="Google Shape;549;p25"/>
              <p:cNvSpPr/>
              <p:nvPr/>
            </p:nvSpPr>
            <p:spPr>
              <a:xfrm>
                <a:off x="2121762" y="2496169"/>
                <a:ext cx="200377" cy="65266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grpSp>
        <p:nvGrpSpPr>
          <p:cNvPr id="550" name="Google Shape;550;p25"/>
          <p:cNvGrpSpPr/>
          <p:nvPr/>
        </p:nvGrpSpPr>
        <p:grpSpPr>
          <a:xfrm>
            <a:off x="7903130" y="2964511"/>
            <a:ext cx="873829" cy="1232971"/>
            <a:chOff x="5532029" y="1778008"/>
            <a:chExt cx="1463806" cy="2065428"/>
          </a:xfrm>
        </p:grpSpPr>
        <p:grpSp>
          <p:nvGrpSpPr>
            <p:cNvPr id="551" name="Google Shape;551;p25"/>
            <p:cNvGrpSpPr/>
            <p:nvPr/>
          </p:nvGrpSpPr>
          <p:grpSpPr>
            <a:xfrm>
              <a:off x="5532029" y="1778008"/>
              <a:ext cx="723055" cy="2065428"/>
              <a:chOff x="2068313" y="2482622"/>
              <a:chExt cx="376359" cy="1075080"/>
            </a:xfrm>
          </p:grpSpPr>
          <p:sp>
            <p:nvSpPr>
              <p:cNvPr id="552" name="Google Shape;552;p25"/>
              <p:cNvSpPr/>
              <p:nvPr/>
            </p:nvSpPr>
            <p:spPr>
              <a:xfrm>
                <a:off x="2071073" y="2923618"/>
                <a:ext cx="372129" cy="634084"/>
              </a:xfrm>
              <a:prstGeom prst="round2SameRect">
                <a:avLst>
                  <a:gd name="adj1" fmla="val 500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53" name="Google Shape;553;p25"/>
              <p:cNvSpPr/>
              <p:nvPr/>
            </p:nvSpPr>
            <p:spPr>
              <a:xfrm>
                <a:off x="2068313" y="2482622"/>
                <a:ext cx="376359" cy="376358"/>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54" name="Google Shape;554;p25"/>
            <p:cNvSpPr/>
            <p:nvPr/>
          </p:nvSpPr>
          <p:spPr>
            <a:xfrm>
              <a:off x="6535544" y="1996974"/>
              <a:ext cx="460291" cy="327241"/>
            </a:xfrm>
            <a:prstGeom prst="wedgeRoundRectCallout">
              <a:avLst>
                <a:gd name="adj1" fmla="val -69318"/>
                <a:gd name="adj2" fmla="val 26564"/>
                <a:gd name="adj3"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55" name="Google Shape;555;p25"/>
          <p:cNvGrpSpPr/>
          <p:nvPr/>
        </p:nvGrpSpPr>
        <p:grpSpPr>
          <a:xfrm>
            <a:off x="8037504" y="4248902"/>
            <a:ext cx="1016202" cy="1232971"/>
            <a:chOff x="8544095" y="1949046"/>
            <a:chExt cx="1702305" cy="2065428"/>
          </a:xfrm>
        </p:grpSpPr>
        <p:grpSp>
          <p:nvGrpSpPr>
            <p:cNvPr id="556" name="Google Shape;556;p25"/>
            <p:cNvGrpSpPr/>
            <p:nvPr/>
          </p:nvGrpSpPr>
          <p:grpSpPr>
            <a:xfrm>
              <a:off x="9523345" y="1949046"/>
              <a:ext cx="723055" cy="2065428"/>
              <a:chOff x="2068313" y="2482622"/>
              <a:chExt cx="376359" cy="1075080"/>
            </a:xfrm>
          </p:grpSpPr>
          <p:sp>
            <p:nvSpPr>
              <p:cNvPr id="557" name="Google Shape;557;p25"/>
              <p:cNvSpPr/>
              <p:nvPr/>
            </p:nvSpPr>
            <p:spPr>
              <a:xfrm>
                <a:off x="2071073" y="2923618"/>
                <a:ext cx="372129" cy="634084"/>
              </a:xfrm>
              <a:prstGeom prst="round2SameRect">
                <a:avLst>
                  <a:gd name="adj1" fmla="val 500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58" name="Google Shape;558;p25"/>
              <p:cNvSpPr/>
              <p:nvPr/>
            </p:nvSpPr>
            <p:spPr>
              <a:xfrm>
                <a:off x="2068313" y="2482622"/>
                <a:ext cx="376359" cy="376358"/>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559" name="Google Shape;559;p25"/>
            <p:cNvGrpSpPr/>
            <p:nvPr/>
          </p:nvGrpSpPr>
          <p:grpSpPr>
            <a:xfrm rot="1340767">
              <a:off x="8663329" y="2769194"/>
              <a:ext cx="1081835" cy="840892"/>
              <a:chOff x="8708530" y="2848747"/>
              <a:chExt cx="1081835" cy="840892"/>
            </a:xfrm>
          </p:grpSpPr>
          <p:grpSp>
            <p:nvGrpSpPr>
              <p:cNvPr id="560" name="Google Shape;560;p25"/>
              <p:cNvGrpSpPr/>
              <p:nvPr/>
            </p:nvGrpSpPr>
            <p:grpSpPr>
              <a:xfrm>
                <a:off x="9171389" y="3056552"/>
                <a:ext cx="618974" cy="633087"/>
                <a:chOff x="2954263" y="1775178"/>
                <a:chExt cx="316044" cy="323250"/>
              </a:xfrm>
            </p:grpSpPr>
            <p:sp>
              <p:nvSpPr>
                <p:cNvPr id="561" name="Google Shape;561;p25"/>
                <p:cNvSpPr/>
                <p:nvPr/>
              </p:nvSpPr>
              <p:spPr>
                <a:xfrm rot="-8740439">
                  <a:off x="3108478" y="1782471"/>
                  <a:ext cx="101566" cy="245105"/>
                </a:xfrm>
                <a:prstGeom prst="round2SameRect">
                  <a:avLst>
                    <a:gd name="adj1" fmla="val 493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62" name="Google Shape;562;p25"/>
                <p:cNvSpPr/>
                <p:nvPr/>
              </p:nvSpPr>
              <p:spPr>
                <a:xfrm rot="-7498798">
                  <a:off x="3000569" y="1926295"/>
                  <a:ext cx="101566" cy="165924"/>
                </a:xfrm>
                <a:prstGeom prst="round2SameRect">
                  <a:avLst>
                    <a:gd name="adj1" fmla="val 493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63" name="Google Shape;563;p25"/>
              <p:cNvSpPr/>
              <p:nvPr/>
            </p:nvSpPr>
            <p:spPr>
              <a:xfrm rot="-2703961">
                <a:off x="8941395" y="2835615"/>
                <a:ext cx="89541" cy="69503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64" name="Google Shape;564;p25"/>
              <p:cNvSpPr/>
              <p:nvPr/>
            </p:nvSpPr>
            <p:spPr>
              <a:xfrm rot="-5064055">
                <a:off x="9409026" y="2820208"/>
                <a:ext cx="197815" cy="548177"/>
              </a:xfrm>
              <a:prstGeom prst="round2SameRect">
                <a:avLst>
                  <a:gd name="adj1" fmla="val 493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565" name="Google Shape;565;p25"/>
              <p:cNvCxnSpPr/>
              <p:nvPr/>
            </p:nvCxnSpPr>
            <p:spPr>
              <a:xfrm flipH="1">
                <a:off x="9233205" y="2848747"/>
                <a:ext cx="146520" cy="214069"/>
              </a:xfrm>
              <a:prstGeom prst="straightConnector1">
                <a:avLst/>
              </a:prstGeom>
              <a:solidFill>
                <a:schemeClr val="accent4"/>
              </a:solidFill>
              <a:ln w="28575" cap="flat" cmpd="sng">
                <a:solidFill>
                  <a:schemeClr val="accent5"/>
                </a:solidFill>
                <a:prstDash val="solid"/>
                <a:miter lim="800000"/>
                <a:headEnd type="none" w="sm" len="sm"/>
                <a:tailEnd type="none" w="sm" len="sm"/>
              </a:ln>
            </p:spPr>
          </p:cxnSp>
        </p:grpSp>
      </p:grpSp>
      <p:pic>
        <p:nvPicPr>
          <p:cNvPr id="566" name="Google Shape;566;p25"/>
          <p:cNvPicPr preferRelativeResize="0"/>
          <p:nvPr/>
        </p:nvPicPr>
        <p:blipFill rotWithShape="1">
          <a:blip r:embed="rId3">
            <a:alphaModFix/>
          </a:blip>
          <a:srcRect/>
          <a:stretch/>
        </p:blipFill>
        <p:spPr>
          <a:xfrm>
            <a:off x="1872823" y="1740981"/>
            <a:ext cx="3833569" cy="3996142"/>
          </a:xfrm>
          <a:prstGeom prst="rect">
            <a:avLst/>
          </a:prstGeom>
          <a:noFill/>
          <a:ln w="57150" cap="flat" cmpd="sng">
            <a:solidFill>
              <a:schemeClr val="accent5"/>
            </a:solidFill>
            <a:prstDash val="solid"/>
            <a:round/>
            <a:headEnd type="none" w="sm" len="sm"/>
            <a:tailEnd type="none" w="sm" len="sm"/>
          </a:ln>
        </p:spPr>
      </p:pic>
      <p:grpSp>
        <p:nvGrpSpPr>
          <p:cNvPr id="567" name="Google Shape;567;p25"/>
          <p:cNvGrpSpPr/>
          <p:nvPr/>
        </p:nvGrpSpPr>
        <p:grpSpPr>
          <a:xfrm>
            <a:off x="7074975" y="1544642"/>
            <a:ext cx="645805" cy="1273883"/>
            <a:chOff x="2991594" y="2307886"/>
            <a:chExt cx="759252" cy="1497662"/>
          </a:xfrm>
        </p:grpSpPr>
        <p:grpSp>
          <p:nvGrpSpPr>
            <p:cNvPr id="568" name="Google Shape;568;p25"/>
            <p:cNvGrpSpPr/>
            <p:nvPr/>
          </p:nvGrpSpPr>
          <p:grpSpPr>
            <a:xfrm>
              <a:off x="2991594" y="2307886"/>
              <a:ext cx="524294" cy="1497662"/>
              <a:chOff x="2068313" y="2482622"/>
              <a:chExt cx="376359" cy="1075080"/>
            </a:xfrm>
          </p:grpSpPr>
          <p:sp>
            <p:nvSpPr>
              <p:cNvPr id="569" name="Google Shape;569;p25"/>
              <p:cNvSpPr/>
              <p:nvPr/>
            </p:nvSpPr>
            <p:spPr>
              <a:xfrm>
                <a:off x="2071073" y="2923618"/>
                <a:ext cx="372129" cy="634084"/>
              </a:xfrm>
              <a:prstGeom prst="round2SameRect">
                <a:avLst>
                  <a:gd name="adj1" fmla="val 500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70" name="Google Shape;570;p25"/>
              <p:cNvSpPr/>
              <p:nvPr/>
            </p:nvSpPr>
            <p:spPr>
              <a:xfrm>
                <a:off x="2068313" y="2482622"/>
                <a:ext cx="376359" cy="376358"/>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71" name="Google Shape;571;p25"/>
            <p:cNvSpPr/>
            <p:nvPr/>
          </p:nvSpPr>
          <p:spPr>
            <a:xfrm>
              <a:off x="3557908" y="2868171"/>
              <a:ext cx="192938" cy="192938"/>
            </a:xfrm>
            <a:prstGeom prst="star5">
              <a:avLst>
                <a:gd name="adj" fmla="val 28484"/>
                <a:gd name="hf" fmla="val 105146"/>
                <a:gd name="vf" fmla="val 110557"/>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Shape 576"/>
        <p:cNvGrpSpPr/>
        <p:nvPr/>
      </p:nvGrpSpPr>
      <p:grpSpPr>
        <a:xfrm>
          <a:off x="0" y="0"/>
          <a:ext cx="0" cy="0"/>
          <a:chOff x="0" y="0"/>
          <a:chExt cx="0" cy="0"/>
        </a:xfrm>
      </p:grpSpPr>
      <p:sp>
        <p:nvSpPr>
          <p:cNvPr id="577" name="Google Shape;577;p26"/>
          <p:cNvSpPr txBox="1"/>
          <p:nvPr/>
        </p:nvSpPr>
        <p:spPr>
          <a:xfrm>
            <a:off x="796386" y="3099692"/>
            <a:ext cx="5915913"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BFBFBF"/>
              </a:buClr>
              <a:buSzPts val="5400"/>
              <a:buFont typeface="Garamond"/>
              <a:buNone/>
            </a:pPr>
            <a:r>
              <a:rPr lang="en-US" sz="5400" b="1">
                <a:solidFill>
                  <a:srgbClr val="BFBFBF"/>
                </a:solidFill>
                <a:latin typeface="Garamond"/>
                <a:ea typeface="Garamond"/>
                <a:cs typeface="Garamond"/>
                <a:sym typeface="Garamond"/>
              </a:rPr>
              <a:t>Diapositive supplémentaire pour les notes de l'animateur</a:t>
            </a:r>
            <a:endParaRPr sz="5400" b="1">
              <a:solidFill>
                <a:srgbClr val="BFBFBF"/>
              </a:solidFill>
              <a:latin typeface="Helvetica Neue"/>
              <a:ea typeface="Helvetica Neue"/>
              <a:cs typeface="Helvetica Neue"/>
              <a:sym typeface="Helvetica Neue"/>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2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Points clés de l'apprentissage</a:t>
            </a:r>
            <a:endParaRPr>
              <a:latin typeface="Arial"/>
              <a:ea typeface="Arial"/>
              <a:cs typeface="Arial"/>
              <a:sym typeface="Arial"/>
            </a:endParaRPr>
          </a:p>
        </p:txBody>
      </p:sp>
      <p:sp>
        <p:nvSpPr>
          <p:cNvPr id="584" name="Google Shape;584;p27"/>
          <p:cNvSpPr txBox="1"/>
          <p:nvPr/>
        </p:nvSpPr>
        <p:spPr>
          <a:xfrm>
            <a:off x="1225472" y="3641101"/>
            <a:ext cx="2805204" cy="2068218"/>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Clr>
                <a:schemeClr val="dk1"/>
              </a:buClr>
              <a:buSzPts val="2000"/>
              <a:buFont typeface="Arial"/>
              <a:buNone/>
            </a:pPr>
            <a:r>
              <a:rPr lang="en-US" sz="2000" b="0" i="0" u="none" strike="noStrike" cap="none">
                <a:solidFill>
                  <a:schemeClr val="dk1"/>
                </a:solidFill>
                <a:latin typeface="Arial"/>
                <a:ea typeface="Arial"/>
                <a:cs typeface="Arial"/>
                <a:sym typeface="Arial"/>
              </a:rPr>
              <a:t>Chaque fonction principale d'un gestionnaire de cas comprend un ensemble de responsabilités</a:t>
            </a:r>
            <a:endParaRPr sz="2000" b="0" i="0" u="none" strike="noStrike" cap="none">
              <a:solidFill>
                <a:schemeClr val="dk1"/>
              </a:solidFill>
              <a:latin typeface="Arial"/>
              <a:ea typeface="Arial"/>
              <a:cs typeface="Arial"/>
              <a:sym typeface="Arial"/>
            </a:endParaRPr>
          </a:p>
        </p:txBody>
      </p:sp>
      <p:sp>
        <p:nvSpPr>
          <p:cNvPr id="585" name="Google Shape;585;p27"/>
          <p:cNvSpPr txBox="1"/>
          <p:nvPr/>
        </p:nvSpPr>
        <p:spPr>
          <a:xfrm>
            <a:off x="7803531" y="3641101"/>
            <a:ext cx="3215989" cy="2068218"/>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Clr>
                <a:srgbClr val="000000"/>
              </a:buClr>
              <a:buSzPts val="2400"/>
              <a:buFont typeface="Arial"/>
              <a:buNone/>
            </a:pPr>
            <a:r>
              <a:rPr lang="en-US" sz="2000" b="0" i="0" u="none" strike="noStrike" cap="none">
                <a:solidFill>
                  <a:schemeClr val="dk1"/>
                </a:solidFill>
                <a:latin typeface="Arial"/>
                <a:ea typeface="Arial"/>
                <a:cs typeface="Arial"/>
                <a:sym typeface="Arial"/>
              </a:rPr>
              <a:t>La réflexion et l'auto-évaluation sont essentielles au développement professionnel des gestionnaires de cas.</a:t>
            </a:r>
            <a:endParaRPr sz="2000" b="0" i="0" u="none" strike="noStrike" cap="none">
              <a:solidFill>
                <a:schemeClr val="dk1"/>
              </a:solidFill>
              <a:latin typeface="Arial"/>
              <a:ea typeface="Arial"/>
              <a:cs typeface="Arial"/>
              <a:sym typeface="Arial"/>
            </a:endParaRPr>
          </a:p>
        </p:txBody>
      </p:sp>
      <p:sp>
        <p:nvSpPr>
          <p:cNvPr id="586" name="Google Shape;586;p27"/>
          <p:cNvSpPr/>
          <p:nvPr/>
        </p:nvSpPr>
        <p:spPr>
          <a:xfrm>
            <a:off x="2102294" y="2165339"/>
            <a:ext cx="1051560" cy="1051560"/>
          </a:xfrm>
          <a:prstGeom prst="star5">
            <a:avLst>
              <a:gd name="adj" fmla="val 28143"/>
              <a:gd name="hf" fmla="val 105146"/>
              <a:gd name="vf" fmla="val 11055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87" name="Google Shape;587;p27"/>
          <p:cNvSpPr/>
          <p:nvPr/>
        </p:nvSpPr>
        <p:spPr>
          <a:xfrm>
            <a:off x="5494020" y="2165339"/>
            <a:ext cx="1051560" cy="1051560"/>
          </a:xfrm>
          <a:prstGeom prst="star5">
            <a:avLst>
              <a:gd name="adj" fmla="val 28143"/>
              <a:gd name="hf" fmla="val 105146"/>
              <a:gd name="vf" fmla="val 11055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88" name="Google Shape;588;p27"/>
          <p:cNvSpPr txBox="1"/>
          <p:nvPr/>
        </p:nvSpPr>
        <p:spPr>
          <a:xfrm>
            <a:off x="4690958" y="3641101"/>
            <a:ext cx="2657683" cy="1409576"/>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Clr>
                <a:srgbClr val="000000"/>
              </a:buClr>
              <a:buSzPts val="2400"/>
              <a:buFont typeface="Arial"/>
              <a:buNone/>
            </a:pPr>
            <a:r>
              <a:rPr lang="en-US" sz="2000" b="0" i="0" u="none" strike="noStrike" cap="none">
                <a:solidFill>
                  <a:schemeClr val="dk1"/>
                </a:solidFill>
                <a:latin typeface="Arial"/>
                <a:ea typeface="Arial"/>
                <a:cs typeface="Arial"/>
                <a:sym typeface="Arial"/>
              </a:rPr>
              <a:t>Il est possible de développer davantage les connaissances, les attitudes, les valeurs et les compétences.</a:t>
            </a:r>
            <a:endParaRPr sz="2000" b="0" i="0" u="none" strike="noStrike" cap="none">
              <a:solidFill>
                <a:schemeClr val="dk1"/>
              </a:solidFill>
              <a:latin typeface="Arial"/>
              <a:ea typeface="Arial"/>
              <a:cs typeface="Arial"/>
              <a:sym typeface="Arial"/>
            </a:endParaRPr>
          </a:p>
        </p:txBody>
      </p:sp>
      <p:sp>
        <p:nvSpPr>
          <p:cNvPr id="589" name="Google Shape;589;p27"/>
          <p:cNvSpPr/>
          <p:nvPr/>
        </p:nvSpPr>
        <p:spPr>
          <a:xfrm>
            <a:off x="8885746" y="2165339"/>
            <a:ext cx="1051560" cy="1051560"/>
          </a:xfrm>
          <a:prstGeom prst="star5">
            <a:avLst>
              <a:gd name="adj" fmla="val 28143"/>
              <a:gd name="hf" fmla="val 105146"/>
              <a:gd name="vf" fmla="val 11055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28"/>
          <p:cNvSpPr txBox="1">
            <a:spLocks noGrp="1"/>
          </p:cNvSpPr>
          <p:nvPr>
            <p:ph type="title"/>
          </p:nvPr>
        </p:nvSpPr>
        <p:spPr>
          <a:xfrm>
            <a:off x="796385" y="3099692"/>
            <a:ext cx="10292029"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b="1">
                <a:solidFill>
                  <a:schemeClr val="lt1"/>
                </a:solidFill>
                <a:latin typeface="Garamond"/>
                <a:ea typeface="Garamond"/>
                <a:cs typeface="Garamond"/>
                <a:sym typeface="Garamond"/>
              </a:rPr>
              <a:t>SESSION 4</a:t>
            </a:r>
            <a:br>
              <a:rPr lang="en-US" sz="2400" b="1">
                <a:solidFill>
                  <a:schemeClr val="lt1"/>
                </a:solidFill>
                <a:latin typeface="Garamond"/>
                <a:ea typeface="Garamond"/>
                <a:cs typeface="Garamond"/>
                <a:sym typeface="Garamond"/>
              </a:rPr>
            </a:br>
            <a:br>
              <a:rPr lang="en-US" b="1">
                <a:solidFill>
                  <a:schemeClr val="lt1"/>
                </a:solidFill>
                <a:latin typeface="Garamond"/>
                <a:ea typeface="Garamond"/>
                <a:cs typeface="Garamond"/>
                <a:sym typeface="Garamond"/>
              </a:rPr>
            </a:br>
            <a:r>
              <a:rPr lang="en-US" sz="5400" b="1">
                <a:solidFill>
                  <a:schemeClr val="lt1"/>
                </a:solidFill>
                <a:latin typeface="Garamond"/>
                <a:ea typeface="Garamond"/>
                <a:cs typeface="Garamond"/>
                <a:sym typeface="Garamond"/>
              </a:rPr>
              <a:t>Quels sont les principes qui guident la gestion de cas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2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Principes directeurs de la gestion de cas</a:t>
            </a:r>
            <a:endParaRPr>
              <a:latin typeface="Arial"/>
              <a:ea typeface="Arial"/>
              <a:cs typeface="Arial"/>
              <a:sym typeface="Arial"/>
            </a:endParaRPr>
          </a:p>
        </p:txBody>
      </p:sp>
      <p:sp>
        <p:nvSpPr>
          <p:cNvPr id="602" name="Google Shape;602;p29"/>
          <p:cNvSpPr txBox="1"/>
          <p:nvPr/>
        </p:nvSpPr>
        <p:spPr>
          <a:xfrm>
            <a:off x="1305851" y="1631668"/>
            <a:ext cx="4785852" cy="42165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900">
                <a:solidFill>
                  <a:schemeClr val="dk1"/>
                </a:solidFill>
                <a:latin typeface="Arial"/>
                <a:ea typeface="Arial"/>
                <a:cs typeface="Arial"/>
                <a:sym typeface="Arial"/>
              </a:rPr>
              <a:t>Ne pas nuire</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Priorité à l'intérêt supérieur de l'enfant</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Non-discrimination</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Respect des normes éthiques</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Obtenir le consentement éclairé et/ou l'assentiment éclairé</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Respecter la confidentialité</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Assurer la responsabilité</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La gestion des cas doit être adaptée aux enfants et centrée sur eux.</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Permettre aux enfants et aux familles de s'appuyer sur leurs points forts</a:t>
            </a:r>
            <a:endParaRPr/>
          </a:p>
        </p:txBody>
      </p:sp>
      <p:grpSp>
        <p:nvGrpSpPr>
          <p:cNvPr id="603" name="Google Shape;603;p29"/>
          <p:cNvGrpSpPr/>
          <p:nvPr/>
        </p:nvGrpSpPr>
        <p:grpSpPr>
          <a:xfrm>
            <a:off x="9994118" y="33917"/>
            <a:ext cx="2057602" cy="1975956"/>
            <a:chOff x="9994118" y="33917"/>
            <a:chExt cx="2057602" cy="1975956"/>
          </a:xfrm>
        </p:grpSpPr>
        <p:sp>
          <p:nvSpPr>
            <p:cNvPr id="604" name="Google Shape;604;p29"/>
            <p:cNvSpPr/>
            <p:nvPr/>
          </p:nvSpPr>
          <p:spPr>
            <a:xfrm rot="1782986">
              <a:off x="10228983" y="337468"/>
              <a:ext cx="1587872" cy="1368854"/>
            </a:xfrm>
            <a:prstGeom prst="hexagon">
              <a:avLst>
                <a:gd name="adj" fmla="val 28965"/>
                <a:gd name="vf" fmla="val 115470"/>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605" name="Google Shape;605;p29"/>
            <p:cNvGrpSpPr/>
            <p:nvPr/>
          </p:nvGrpSpPr>
          <p:grpSpPr>
            <a:xfrm>
              <a:off x="10621771" y="762700"/>
              <a:ext cx="562136" cy="634675"/>
              <a:chOff x="760175" y="830142"/>
              <a:chExt cx="867619" cy="979579"/>
            </a:xfrm>
          </p:grpSpPr>
          <p:sp>
            <p:nvSpPr>
              <p:cNvPr id="606" name="Google Shape;606;p29"/>
              <p:cNvSpPr/>
              <p:nvPr/>
            </p:nvSpPr>
            <p:spPr>
              <a:xfrm>
                <a:off x="864636" y="830142"/>
                <a:ext cx="763158" cy="97957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b="1">
                    <a:solidFill>
                      <a:schemeClr val="lt1"/>
                    </a:solidFill>
                    <a:latin typeface="Arial"/>
                    <a:ea typeface="Arial"/>
                    <a:cs typeface="Arial"/>
                    <a:sym typeface="Arial"/>
                  </a:rPr>
                  <a:t>17-18</a:t>
                </a:r>
                <a:endParaRPr/>
              </a:p>
            </p:txBody>
          </p:sp>
          <p:sp>
            <p:nvSpPr>
              <p:cNvPr id="607" name="Google Shape;607;p29"/>
              <p:cNvSpPr/>
              <p:nvPr/>
            </p:nvSpPr>
            <p:spPr>
              <a:xfrm>
                <a:off x="760175" y="830144"/>
                <a:ext cx="149292" cy="979577"/>
              </a:xfrm>
              <a:prstGeom prst="rect">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608" name="Google Shape;608;p29"/>
            <p:cNvGrpSpPr/>
            <p:nvPr/>
          </p:nvGrpSpPr>
          <p:grpSpPr>
            <a:xfrm>
              <a:off x="11325415" y="762701"/>
              <a:ext cx="182192" cy="634674"/>
              <a:chOff x="2121762" y="2323619"/>
              <a:chExt cx="200378" cy="825210"/>
            </a:xfrm>
          </p:grpSpPr>
          <p:sp>
            <p:nvSpPr>
              <p:cNvPr id="609" name="Google Shape;609;p29"/>
              <p:cNvSpPr/>
              <p:nvPr/>
            </p:nvSpPr>
            <p:spPr>
              <a:xfrm>
                <a:off x="2121763" y="2323619"/>
                <a:ext cx="200377" cy="172739"/>
              </a:xfrm>
              <a:prstGeom prst="triangle">
                <a:avLst>
                  <a:gd name="adj" fmla="val 50000"/>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10" name="Google Shape;610;p29"/>
              <p:cNvSpPr/>
              <p:nvPr/>
            </p:nvSpPr>
            <p:spPr>
              <a:xfrm>
                <a:off x="2121762" y="2496169"/>
                <a:ext cx="200377" cy="65266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sp>
        <p:nvSpPr>
          <p:cNvPr id="611" name="Google Shape;611;p29"/>
          <p:cNvSpPr txBox="1"/>
          <p:nvPr/>
        </p:nvSpPr>
        <p:spPr>
          <a:xfrm>
            <a:off x="6975139" y="1862501"/>
            <a:ext cx="4408480" cy="398570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900">
                <a:solidFill>
                  <a:schemeClr val="dk1"/>
                </a:solidFill>
                <a:latin typeface="Arial"/>
                <a:ea typeface="Arial"/>
                <a:cs typeface="Arial"/>
                <a:sym typeface="Arial"/>
              </a:rPr>
              <a:t>Fonder toutes les actions sur une connaissance approfondie du développement, des droits et de la protection de l'enfant.</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Faciliter la participation significative des enfants</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Fournir des processus et des services culturellement appropriés</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Coordonner et collaborer</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Maintenir des limites professionnelles et traiter les conflits d'intérêts</a:t>
            </a:r>
            <a:endParaRPr/>
          </a:p>
          <a:p>
            <a:pPr marL="0" marR="0" lvl="0" indent="0" algn="l" rtl="0">
              <a:spcBef>
                <a:spcPts val="600"/>
              </a:spcBef>
              <a:spcAft>
                <a:spcPts val="0"/>
              </a:spcAft>
              <a:buNone/>
            </a:pPr>
            <a:r>
              <a:rPr lang="en-US" sz="1900">
                <a:solidFill>
                  <a:schemeClr val="dk1"/>
                </a:solidFill>
                <a:latin typeface="Arial"/>
                <a:ea typeface="Arial"/>
                <a:cs typeface="Arial"/>
                <a:sym typeface="Arial"/>
              </a:rPr>
              <a:t>Respecter les lois et les politiques en matière de déclaration obligatoire</a:t>
            </a:r>
            <a:endParaRPr sz="1900">
              <a:solidFill>
                <a:schemeClr val="dk1"/>
              </a:solidFill>
              <a:latin typeface="Arial"/>
              <a:ea typeface="Arial"/>
              <a:cs typeface="Arial"/>
              <a:sym typeface="Arial"/>
            </a:endParaRPr>
          </a:p>
        </p:txBody>
      </p:sp>
      <p:grpSp>
        <p:nvGrpSpPr>
          <p:cNvPr id="612" name="Google Shape;612;p29"/>
          <p:cNvGrpSpPr/>
          <p:nvPr/>
        </p:nvGrpSpPr>
        <p:grpSpPr>
          <a:xfrm>
            <a:off x="924348" y="1659019"/>
            <a:ext cx="273729" cy="286032"/>
            <a:chOff x="7345680" y="2484120"/>
            <a:chExt cx="904240" cy="944880"/>
          </a:xfrm>
        </p:grpSpPr>
        <p:sp>
          <p:nvSpPr>
            <p:cNvPr id="613" name="Google Shape;613;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14" name="Google Shape;614;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15" name="Google Shape;615;p29"/>
          <p:cNvGrpSpPr/>
          <p:nvPr/>
        </p:nvGrpSpPr>
        <p:grpSpPr>
          <a:xfrm>
            <a:off x="924348" y="2009873"/>
            <a:ext cx="273729" cy="286032"/>
            <a:chOff x="7345680" y="2484120"/>
            <a:chExt cx="904240" cy="944880"/>
          </a:xfrm>
        </p:grpSpPr>
        <p:sp>
          <p:nvSpPr>
            <p:cNvPr id="616" name="Google Shape;616;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17" name="Google Shape;617;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18" name="Google Shape;618;p29"/>
          <p:cNvGrpSpPr/>
          <p:nvPr/>
        </p:nvGrpSpPr>
        <p:grpSpPr>
          <a:xfrm>
            <a:off x="924348" y="2384523"/>
            <a:ext cx="273729" cy="286032"/>
            <a:chOff x="7345680" y="2484120"/>
            <a:chExt cx="904240" cy="944880"/>
          </a:xfrm>
        </p:grpSpPr>
        <p:sp>
          <p:nvSpPr>
            <p:cNvPr id="619" name="Google Shape;619;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0" name="Google Shape;620;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21" name="Google Shape;621;p29"/>
          <p:cNvGrpSpPr/>
          <p:nvPr/>
        </p:nvGrpSpPr>
        <p:grpSpPr>
          <a:xfrm>
            <a:off x="924348" y="2759173"/>
            <a:ext cx="273729" cy="286032"/>
            <a:chOff x="7345680" y="2484120"/>
            <a:chExt cx="904240" cy="944880"/>
          </a:xfrm>
        </p:grpSpPr>
        <p:sp>
          <p:nvSpPr>
            <p:cNvPr id="622" name="Google Shape;622;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3" name="Google Shape;623;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24" name="Google Shape;624;p29"/>
          <p:cNvGrpSpPr/>
          <p:nvPr/>
        </p:nvGrpSpPr>
        <p:grpSpPr>
          <a:xfrm>
            <a:off x="924348" y="3127473"/>
            <a:ext cx="273729" cy="286032"/>
            <a:chOff x="7345680" y="2484120"/>
            <a:chExt cx="904240" cy="944880"/>
          </a:xfrm>
        </p:grpSpPr>
        <p:sp>
          <p:nvSpPr>
            <p:cNvPr id="625" name="Google Shape;625;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6" name="Google Shape;626;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27" name="Google Shape;627;p29"/>
          <p:cNvGrpSpPr/>
          <p:nvPr/>
        </p:nvGrpSpPr>
        <p:grpSpPr>
          <a:xfrm>
            <a:off x="924348" y="3800096"/>
            <a:ext cx="273729" cy="286032"/>
            <a:chOff x="7345680" y="2484120"/>
            <a:chExt cx="904240" cy="944880"/>
          </a:xfrm>
        </p:grpSpPr>
        <p:sp>
          <p:nvSpPr>
            <p:cNvPr id="628" name="Google Shape;628;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9" name="Google Shape;629;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30" name="Google Shape;630;p29"/>
          <p:cNvGrpSpPr/>
          <p:nvPr/>
        </p:nvGrpSpPr>
        <p:grpSpPr>
          <a:xfrm>
            <a:off x="924348" y="4162046"/>
            <a:ext cx="273729" cy="286032"/>
            <a:chOff x="7345680" y="2484120"/>
            <a:chExt cx="904240" cy="944880"/>
          </a:xfrm>
        </p:grpSpPr>
        <p:sp>
          <p:nvSpPr>
            <p:cNvPr id="631" name="Google Shape;631;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32" name="Google Shape;632;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33" name="Google Shape;633;p29"/>
          <p:cNvGrpSpPr/>
          <p:nvPr/>
        </p:nvGrpSpPr>
        <p:grpSpPr>
          <a:xfrm>
            <a:off x="924348" y="4543046"/>
            <a:ext cx="273729" cy="286032"/>
            <a:chOff x="7345680" y="2484120"/>
            <a:chExt cx="904240" cy="944880"/>
          </a:xfrm>
        </p:grpSpPr>
        <p:sp>
          <p:nvSpPr>
            <p:cNvPr id="634" name="Google Shape;634;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35" name="Google Shape;635;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36" name="Google Shape;636;p29"/>
          <p:cNvGrpSpPr/>
          <p:nvPr/>
        </p:nvGrpSpPr>
        <p:grpSpPr>
          <a:xfrm>
            <a:off x="924348" y="5168866"/>
            <a:ext cx="273729" cy="286032"/>
            <a:chOff x="7345680" y="2484120"/>
            <a:chExt cx="904240" cy="944880"/>
          </a:xfrm>
        </p:grpSpPr>
        <p:sp>
          <p:nvSpPr>
            <p:cNvPr id="637" name="Google Shape;637;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38" name="Google Shape;638;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39" name="Google Shape;639;p29"/>
          <p:cNvGrpSpPr/>
          <p:nvPr/>
        </p:nvGrpSpPr>
        <p:grpSpPr>
          <a:xfrm>
            <a:off x="6659536" y="1886044"/>
            <a:ext cx="273729" cy="286032"/>
            <a:chOff x="7345680" y="2484120"/>
            <a:chExt cx="904240" cy="944880"/>
          </a:xfrm>
        </p:grpSpPr>
        <p:sp>
          <p:nvSpPr>
            <p:cNvPr id="640" name="Google Shape;640;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41" name="Google Shape;641;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42" name="Google Shape;642;p29"/>
          <p:cNvGrpSpPr/>
          <p:nvPr/>
        </p:nvGrpSpPr>
        <p:grpSpPr>
          <a:xfrm>
            <a:off x="6680473" y="3130437"/>
            <a:ext cx="273729" cy="286032"/>
            <a:chOff x="7345680" y="2484120"/>
            <a:chExt cx="904240" cy="944880"/>
          </a:xfrm>
        </p:grpSpPr>
        <p:sp>
          <p:nvSpPr>
            <p:cNvPr id="643" name="Google Shape;643;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44" name="Google Shape;644;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45" name="Google Shape;645;p29"/>
          <p:cNvGrpSpPr/>
          <p:nvPr/>
        </p:nvGrpSpPr>
        <p:grpSpPr>
          <a:xfrm>
            <a:off x="6680472" y="3743853"/>
            <a:ext cx="273729" cy="286032"/>
            <a:chOff x="7345680" y="2484120"/>
            <a:chExt cx="904240" cy="944880"/>
          </a:xfrm>
        </p:grpSpPr>
        <p:sp>
          <p:nvSpPr>
            <p:cNvPr id="646" name="Google Shape;646;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47" name="Google Shape;647;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48" name="Google Shape;648;p29"/>
          <p:cNvGrpSpPr/>
          <p:nvPr/>
        </p:nvGrpSpPr>
        <p:grpSpPr>
          <a:xfrm>
            <a:off x="6659536" y="4416894"/>
            <a:ext cx="273729" cy="286032"/>
            <a:chOff x="7345680" y="2484120"/>
            <a:chExt cx="904240" cy="944880"/>
          </a:xfrm>
        </p:grpSpPr>
        <p:sp>
          <p:nvSpPr>
            <p:cNvPr id="649" name="Google Shape;649;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50" name="Google Shape;650;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51" name="Google Shape;651;p29"/>
          <p:cNvGrpSpPr/>
          <p:nvPr/>
        </p:nvGrpSpPr>
        <p:grpSpPr>
          <a:xfrm>
            <a:off x="6659536" y="4771384"/>
            <a:ext cx="273729" cy="286032"/>
            <a:chOff x="7345680" y="2484120"/>
            <a:chExt cx="904240" cy="944880"/>
          </a:xfrm>
        </p:grpSpPr>
        <p:sp>
          <p:nvSpPr>
            <p:cNvPr id="652" name="Google Shape;652;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53" name="Google Shape;653;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54" name="Google Shape;654;p29"/>
          <p:cNvGrpSpPr/>
          <p:nvPr/>
        </p:nvGrpSpPr>
        <p:grpSpPr>
          <a:xfrm>
            <a:off x="6671027" y="5442235"/>
            <a:ext cx="273729" cy="286032"/>
            <a:chOff x="7345680" y="2484120"/>
            <a:chExt cx="904240" cy="944880"/>
          </a:xfrm>
        </p:grpSpPr>
        <p:sp>
          <p:nvSpPr>
            <p:cNvPr id="655" name="Google Shape;655;p29"/>
            <p:cNvSpPr/>
            <p:nvPr/>
          </p:nvSpPr>
          <p:spPr>
            <a:xfrm>
              <a:off x="7345680" y="2484120"/>
              <a:ext cx="904240" cy="9448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56" name="Google Shape;656;p29"/>
            <p:cNvSpPr/>
            <p:nvPr/>
          </p:nvSpPr>
          <p:spPr>
            <a:xfrm rot="-3238909">
              <a:off x="7500809" y="2772426"/>
              <a:ext cx="630274" cy="320762"/>
            </a:xfrm>
            <a:prstGeom prst="corner">
              <a:avLst>
                <a:gd name="adj1" fmla="val 42208"/>
                <a:gd name="adj2" fmla="val 4335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3"/>
          <p:cNvSpPr/>
          <p:nvPr/>
        </p:nvSpPr>
        <p:spPr>
          <a:xfrm>
            <a:off x="6075184" y="3202530"/>
            <a:ext cx="2168797" cy="459330"/>
          </a:xfrm>
          <a:prstGeom prst="rect">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2" name="Google Shape;112;p3"/>
          <p:cNvSpPr/>
          <p:nvPr/>
        </p:nvSpPr>
        <p:spPr>
          <a:xfrm>
            <a:off x="6075184" y="2759850"/>
            <a:ext cx="2808067" cy="356491"/>
          </a:xfrm>
          <a:prstGeom prst="rect">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3" name="Google Shape;113;p3"/>
          <p:cNvSpPr txBox="1">
            <a:spLocks noGrp="1"/>
          </p:cNvSpPr>
          <p:nvPr>
            <p:ph type="title"/>
          </p:nvPr>
        </p:nvSpPr>
        <p:spPr>
          <a:xfrm>
            <a:off x="1661965" y="3099692"/>
            <a:ext cx="2808067"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n-US"/>
              <a:t>Objectif du module</a:t>
            </a:r>
            <a:endParaRPr/>
          </a:p>
        </p:txBody>
      </p:sp>
      <p:sp>
        <p:nvSpPr>
          <p:cNvPr id="114" name="Google Shape;114;p3"/>
          <p:cNvSpPr/>
          <p:nvPr/>
        </p:nvSpPr>
        <p:spPr>
          <a:xfrm>
            <a:off x="6075184" y="2317275"/>
            <a:ext cx="2168716" cy="356386"/>
          </a:xfrm>
          <a:prstGeom prst="rect">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5" name="Google Shape;115;p3"/>
          <p:cNvSpPr txBox="1"/>
          <p:nvPr/>
        </p:nvSpPr>
        <p:spPr>
          <a:xfrm>
            <a:off x="6075050" y="1395226"/>
            <a:ext cx="4337700" cy="3971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err="1">
                <a:solidFill>
                  <a:schemeClr val="lt1"/>
                </a:solidFill>
                <a:latin typeface="Arial"/>
                <a:ea typeface="Arial"/>
                <a:cs typeface="Arial"/>
                <a:sym typeface="Arial"/>
              </a:rPr>
              <a:t>Accueillir</a:t>
            </a:r>
            <a:r>
              <a:rPr lang="en-US" sz="2800" b="1" i="0" u="none" strike="noStrike" cap="none" dirty="0">
                <a:solidFill>
                  <a:schemeClr val="lt1"/>
                </a:solidFill>
                <a:latin typeface="Arial"/>
                <a:ea typeface="Arial"/>
                <a:cs typeface="Arial"/>
                <a:sym typeface="Arial"/>
              </a:rPr>
              <a:t> et </a:t>
            </a:r>
            <a:r>
              <a:rPr lang="en-US" sz="2800" b="1" i="0" u="none" strike="noStrike" cap="none" dirty="0" err="1">
                <a:solidFill>
                  <a:schemeClr val="lt1"/>
                </a:solidFill>
                <a:latin typeface="Arial"/>
                <a:ea typeface="Arial"/>
                <a:cs typeface="Arial"/>
                <a:sym typeface="Arial"/>
              </a:rPr>
              <a:t>orienter</a:t>
            </a:r>
            <a:r>
              <a:rPr lang="en-US" sz="2800" b="1" i="0" u="none" strike="noStrike" cap="none" dirty="0">
                <a:solidFill>
                  <a:schemeClr val="lt1"/>
                </a:solidFill>
                <a:latin typeface="Arial"/>
                <a:ea typeface="Arial"/>
                <a:cs typeface="Arial"/>
                <a:sym typeface="Arial"/>
              </a:rPr>
              <a:t> les participants et </a:t>
            </a:r>
            <a:r>
              <a:rPr lang="en-US" sz="2800" b="1" i="0" u="none" strike="noStrike" cap="none" dirty="0" err="1">
                <a:solidFill>
                  <a:schemeClr val="lt1"/>
                </a:solidFill>
                <a:latin typeface="Arial"/>
                <a:ea typeface="Arial"/>
                <a:cs typeface="Arial"/>
                <a:sym typeface="Arial"/>
              </a:rPr>
              <a:t>faciliter</a:t>
            </a:r>
            <a:r>
              <a:rPr lang="en-US" sz="2800" b="1" i="0" u="none" strike="noStrike" cap="none" dirty="0">
                <a:solidFill>
                  <a:schemeClr val="lt1"/>
                </a:solidFill>
                <a:latin typeface="Arial"/>
                <a:ea typeface="Arial"/>
                <a:cs typeface="Arial"/>
                <a:sym typeface="Arial"/>
              </a:rPr>
              <a:t> la </a:t>
            </a:r>
            <a:r>
              <a:rPr lang="en-US" sz="2800" b="1" i="0" u="none" strike="noStrike" cap="none" dirty="0" err="1">
                <a:solidFill>
                  <a:schemeClr val="lt1"/>
                </a:solidFill>
                <a:latin typeface="Arial"/>
                <a:ea typeface="Arial"/>
                <a:cs typeface="Arial"/>
                <a:sym typeface="Arial"/>
              </a:rPr>
              <a:t>réflexion</a:t>
            </a:r>
            <a:r>
              <a:rPr lang="en-US" sz="2800" b="1" i="0" u="none" strike="noStrike" cap="none" dirty="0">
                <a:solidFill>
                  <a:schemeClr val="lt1"/>
                </a:solidFill>
                <a:latin typeface="Arial"/>
                <a:ea typeface="Arial"/>
                <a:cs typeface="Arial"/>
                <a:sym typeface="Arial"/>
              </a:rPr>
              <a:t> sur les </a:t>
            </a:r>
            <a:r>
              <a:rPr lang="en-US" sz="2800" b="1" i="0" u="none" strike="noStrike" cap="none" dirty="0" err="1">
                <a:solidFill>
                  <a:schemeClr val="lt1"/>
                </a:solidFill>
                <a:latin typeface="Arial"/>
                <a:ea typeface="Arial"/>
                <a:cs typeface="Arial"/>
                <a:sym typeface="Arial"/>
              </a:rPr>
              <a:t>compétences</a:t>
            </a:r>
            <a:r>
              <a:rPr lang="en-US" sz="2800" b="1" i="0" u="none" strike="noStrike" cap="none" dirty="0">
                <a:solidFill>
                  <a:schemeClr val="lt1"/>
                </a:solidFill>
                <a:latin typeface="Arial"/>
                <a:ea typeface="Arial"/>
                <a:cs typeface="Arial"/>
                <a:sym typeface="Arial"/>
              </a:rPr>
              <a:t> </a:t>
            </a:r>
            <a:r>
              <a:rPr lang="en-US" sz="2800" b="1" i="0" u="none" strike="noStrike" cap="none" dirty="0" err="1">
                <a:solidFill>
                  <a:schemeClr val="lt1"/>
                </a:solidFill>
                <a:latin typeface="Arial"/>
                <a:ea typeface="Arial"/>
                <a:cs typeface="Arial"/>
                <a:sym typeface="Arial"/>
              </a:rPr>
              <a:t>essentielles</a:t>
            </a:r>
            <a:r>
              <a:rPr lang="en-US" sz="2800" b="1" i="0" u="none" strike="noStrike" cap="none" dirty="0">
                <a:solidFill>
                  <a:schemeClr val="lt1"/>
                </a:solidFill>
                <a:latin typeface="Arial"/>
                <a:ea typeface="Arial"/>
                <a:cs typeface="Arial"/>
                <a:sym typeface="Arial"/>
              </a:rPr>
              <a:t> des </a:t>
            </a:r>
            <a:r>
              <a:rPr lang="en-US" sz="2800" b="1" i="0" u="none" strike="noStrike" cap="none" dirty="0" err="1">
                <a:solidFill>
                  <a:schemeClr val="lt1"/>
                </a:solidFill>
                <a:latin typeface="Arial"/>
                <a:ea typeface="Arial"/>
                <a:cs typeface="Arial"/>
                <a:sym typeface="Arial"/>
              </a:rPr>
              <a:t>gestionnaires</a:t>
            </a:r>
            <a:r>
              <a:rPr lang="en-US" sz="2800" b="1" i="0" u="none" strike="noStrike" cap="none" dirty="0">
                <a:solidFill>
                  <a:schemeClr val="lt1"/>
                </a:solidFill>
                <a:latin typeface="Arial"/>
                <a:ea typeface="Arial"/>
                <a:cs typeface="Arial"/>
                <a:sym typeface="Arial"/>
              </a:rPr>
              <a:t> de </a:t>
            </a:r>
            <a:r>
              <a:rPr lang="en-US" sz="2800" b="1" i="0" u="none" strike="noStrike" cap="none" dirty="0" err="1">
                <a:solidFill>
                  <a:schemeClr val="lt1"/>
                </a:solidFill>
                <a:latin typeface="Arial"/>
                <a:ea typeface="Arial"/>
                <a:cs typeface="Arial"/>
                <a:sym typeface="Arial"/>
              </a:rPr>
              <a:t>cas</a:t>
            </a:r>
            <a:r>
              <a:rPr lang="en-US" sz="2800" b="1" i="0" u="none" strike="noStrike" cap="none" dirty="0">
                <a:solidFill>
                  <a:schemeClr val="lt1"/>
                </a:solidFill>
                <a:latin typeface="Arial"/>
                <a:ea typeface="Arial"/>
                <a:cs typeface="Arial"/>
                <a:sym typeface="Arial"/>
              </a:rPr>
              <a:t> dans la gestion de </a:t>
            </a:r>
            <a:r>
              <a:rPr lang="en-US" sz="2800" b="1" i="0" u="none" strike="noStrike" cap="none" dirty="0" err="1">
                <a:solidFill>
                  <a:schemeClr val="lt1"/>
                </a:solidFill>
                <a:latin typeface="Arial"/>
                <a:ea typeface="Arial"/>
                <a:cs typeface="Arial"/>
                <a:sym typeface="Arial"/>
              </a:rPr>
              <a:t>cas</a:t>
            </a:r>
            <a:r>
              <a:rPr lang="en-US" sz="2800" b="1" i="0" u="none" strike="noStrike" cap="none" dirty="0">
                <a:solidFill>
                  <a:schemeClr val="lt1"/>
                </a:solidFill>
                <a:latin typeface="Arial"/>
                <a:ea typeface="Arial"/>
                <a:cs typeface="Arial"/>
                <a:sym typeface="Arial"/>
              </a:rPr>
              <a:t> de protection de </a:t>
            </a:r>
            <a:r>
              <a:rPr lang="en-US" sz="2800" b="1" i="0" u="none" strike="noStrike" cap="none" dirty="0" err="1">
                <a:solidFill>
                  <a:schemeClr val="lt1"/>
                </a:solidFill>
                <a:latin typeface="Arial"/>
                <a:ea typeface="Arial"/>
                <a:cs typeface="Arial"/>
                <a:sym typeface="Arial"/>
              </a:rPr>
              <a:t>l'enfance</a:t>
            </a:r>
            <a:r>
              <a:rPr lang="en-US" sz="2800" b="1" i="0" u="none" strike="noStrike" cap="none" dirty="0">
                <a:solidFill>
                  <a:schemeClr val="lt1"/>
                </a:solidFill>
                <a:latin typeface="Arial"/>
                <a:ea typeface="Arial"/>
                <a:cs typeface="Arial"/>
                <a:sym typeface="Arial"/>
              </a:rPr>
              <a:t>.</a:t>
            </a:r>
            <a:endParaRPr sz="2800" b="1" i="0" u="none" strike="noStrike" cap="none" dirty="0">
              <a:solidFill>
                <a:srgbClr val="000000"/>
              </a:solidFill>
              <a:latin typeface="Arial"/>
              <a:ea typeface="Arial"/>
              <a:cs typeface="Arial"/>
              <a:sym typeface="Arial"/>
            </a:endParaRPr>
          </a:p>
        </p:txBody>
      </p:sp>
      <p:sp>
        <p:nvSpPr>
          <p:cNvPr id="116" name="Google Shape;116;p3"/>
          <p:cNvSpPr/>
          <p:nvPr/>
        </p:nvSpPr>
        <p:spPr>
          <a:xfrm>
            <a:off x="10711542" y="5254686"/>
            <a:ext cx="1105163" cy="1105163"/>
          </a:xfrm>
          <a:prstGeom prst="star5">
            <a:avLst>
              <a:gd name="adj" fmla="val 28484"/>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Shape 661"/>
        <p:cNvGrpSpPr/>
        <p:nvPr/>
      </p:nvGrpSpPr>
      <p:grpSpPr>
        <a:xfrm>
          <a:off x="0" y="0"/>
          <a:ext cx="0" cy="0"/>
          <a:chOff x="0" y="0"/>
          <a:chExt cx="0" cy="0"/>
        </a:xfrm>
      </p:grpSpPr>
      <p:sp>
        <p:nvSpPr>
          <p:cNvPr id="662" name="Google Shape;662;p30"/>
          <p:cNvSpPr txBox="1"/>
          <p:nvPr/>
        </p:nvSpPr>
        <p:spPr>
          <a:xfrm>
            <a:off x="796386" y="3099692"/>
            <a:ext cx="5915913"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BFBFBF"/>
              </a:buClr>
              <a:buSzPts val="5400"/>
              <a:buFont typeface="Garamond"/>
              <a:buNone/>
            </a:pPr>
            <a:r>
              <a:rPr lang="en-US" sz="5400" b="1">
                <a:solidFill>
                  <a:srgbClr val="BFBFBF"/>
                </a:solidFill>
                <a:latin typeface="Garamond"/>
                <a:ea typeface="Garamond"/>
                <a:cs typeface="Garamond"/>
                <a:sym typeface="Garamond"/>
              </a:rPr>
              <a:t>Diapositive supplémentaire pour les notes de l'animateur</a:t>
            </a:r>
            <a:endParaRPr sz="5400" b="1">
              <a:solidFill>
                <a:srgbClr val="BFBFBF"/>
              </a:solidFill>
              <a:latin typeface="Helvetica Neue"/>
              <a:ea typeface="Helvetica Neue"/>
              <a:cs typeface="Helvetica Neue"/>
              <a:sym typeface="Helvetica Neue"/>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668" name="Google Shape;668;p3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Comment aborder la gestion de cas</a:t>
            </a:r>
            <a:endParaRPr>
              <a:latin typeface="Arial"/>
              <a:ea typeface="Arial"/>
              <a:cs typeface="Arial"/>
              <a:sym typeface="Arial"/>
            </a:endParaRPr>
          </a:p>
        </p:txBody>
      </p:sp>
      <p:sp>
        <p:nvSpPr>
          <p:cNvPr id="669" name="Google Shape;669;p31"/>
          <p:cNvSpPr txBox="1"/>
          <p:nvPr/>
        </p:nvSpPr>
        <p:spPr>
          <a:xfrm>
            <a:off x="7938809" y="3797983"/>
            <a:ext cx="3426823" cy="203132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Arial"/>
                <a:ea typeface="Arial"/>
                <a:cs typeface="Arial"/>
                <a:sym typeface="Arial"/>
              </a:rPr>
              <a:t>BASÉ SUR LA FORCE</a:t>
            </a:r>
            <a:endParaRPr/>
          </a:p>
          <a:p>
            <a:pPr marL="0" marR="0" lvl="0" indent="0" algn="ctr" rtl="0">
              <a:spcBef>
                <a:spcPts val="0"/>
              </a:spcBef>
              <a:spcAft>
                <a:spcPts val="0"/>
              </a:spcAft>
              <a:buNone/>
            </a:pPr>
            <a:endParaRPr sz="1800">
              <a:solidFill>
                <a:schemeClr val="dk1"/>
              </a:solidFill>
              <a:latin typeface="Arial"/>
              <a:ea typeface="Arial"/>
              <a:cs typeface="Arial"/>
              <a:sym typeface="Arial"/>
            </a:endParaRPr>
          </a:p>
          <a:p>
            <a:pPr marL="0" marR="0" lvl="0" indent="0" algn="ctr" rtl="0">
              <a:spcBef>
                <a:spcPts val="0"/>
              </a:spcBef>
              <a:spcAft>
                <a:spcPts val="0"/>
              </a:spcAft>
              <a:buNone/>
            </a:pPr>
            <a:r>
              <a:rPr lang="en-US" sz="1800">
                <a:solidFill>
                  <a:schemeClr val="dk1"/>
                </a:solidFill>
                <a:latin typeface="Arial"/>
                <a:ea typeface="Arial"/>
                <a:cs typeface="Arial"/>
                <a:sym typeface="Arial"/>
              </a:rPr>
              <a:t>Se concentrer sur les points forts et les ressources disponibles et essayer de les exploiter. Utiliser ce qui existe déjà et ce qui fonctionne</a:t>
            </a:r>
            <a:endParaRPr sz="1800">
              <a:solidFill>
                <a:schemeClr val="dk1"/>
              </a:solidFill>
              <a:latin typeface="Arial"/>
              <a:ea typeface="Arial"/>
              <a:cs typeface="Arial"/>
              <a:sym typeface="Arial"/>
            </a:endParaRPr>
          </a:p>
        </p:txBody>
      </p:sp>
      <p:sp>
        <p:nvSpPr>
          <p:cNvPr id="670" name="Google Shape;670;p31"/>
          <p:cNvSpPr txBox="1"/>
          <p:nvPr/>
        </p:nvSpPr>
        <p:spPr>
          <a:xfrm>
            <a:off x="4390272" y="3797983"/>
            <a:ext cx="3243943" cy="17543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Arial"/>
                <a:ea typeface="Arial"/>
                <a:cs typeface="Arial"/>
                <a:sym typeface="Arial"/>
              </a:rPr>
              <a:t>RENFORCER LE POUVOIR D'ACTION</a:t>
            </a:r>
            <a:endParaRPr/>
          </a:p>
          <a:p>
            <a:pPr marL="0" marR="0" lvl="0" indent="0" algn="ctr" rtl="0">
              <a:spcBef>
                <a:spcPts val="0"/>
              </a:spcBef>
              <a:spcAft>
                <a:spcPts val="0"/>
              </a:spcAft>
              <a:buNone/>
            </a:pPr>
            <a:endParaRPr sz="1800">
              <a:solidFill>
                <a:schemeClr val="dk1"/>
              </a:solidFill>
              <a:latin typeface="Arial"/>
              <a:ea typeface="Arial"/>
              <a:cs typeface="Arial"/>
              <a:sym typeface="Arial"/>
            </a:endParaRPr>
          </a:p>
          <a:p>
            <a:pPr marL="0" marR="0" lvl="0" indent="0" algn="ctr" rtl="0">
              <a:spcBef>
                <a:spcPts val="0"/>
              </a:spcBef>
              <a:spcAft>
                <a:spcPts val="0"/>
              </a:spcAft>
              <a:buNone/>
            </a:pPr>
            <a:r>
              <a:rPr lang="en-US" sz="1800">
                <a:solidFill>
                  <a:schemeClr val="dk1"/>
                </a:solidFill>
                <a:latin typeface="Arial"/>
                <a:ea typeface="Arial"/>
                <a:cs typeface="Arial"/>
                <a:sym typeface="Arial"/>
              </a:rPr>
              <a:t>Faire en sorte que l'enfant, le parent ou l'aidant se sente plus fort, plus confiant, plus à même de prendre le contrôle et de revendiquer ses droits.</a:t>
            </a:r>
            <a:endParaRPr sz="1800">
              <a:solidFill>
                <a:schemeClr val="dk1"/>
              </a:solidFill>
              <a:latin typeface="Arial"/>
              <a:ea typeface="Arial"/>
              <a:cs typeface="Arial"/>
              <a:sym typeface="Arial"/>
            </a:endParaRPr>
          </a:p>
        </p:txBody>
      </p:sp>
      <p:sp>
        <p:nvSpPr>
          <p:cNvPr id="671" name="Google Shape;671;p31"/>
          <p:cNvSpPr txBox="1"/>
          <p:nvPr/>
        </p:nvSpPr>
        <p:spPr>
          <a:xfrm>
            <a:off x="838200" y="3797984"/>
            <a:ext cx="3058886" cy="17543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Arial"/>
                <a:ea typeface="Arial"/>
                <a:cs typeface="Arial"/>
                <a:sym typeface="Arial"/>
              </a:rPr>
              <a:t>PARTICIPATIF</a:t>
            </a:r>
            <a:endParaRPr/>
          </a:p>
          <a:p>
            <a:pPr marL="0" marR="0" lvl="0" indent="0" algn="ctr" rtl="0">
              <a:spcBef>
                <a:spcPts val="0"/>
              </a:spcBef>
              <a:spcAft>
                <a:spcPts val="0"/>
              </a:spcAft>
              <a:buNone/>
            </a:pPr>
            <a:endParaRPr sz="1800">
              <a:solidFill>
                <a:schemeClr val="dk1"/>
              </a:solidFill>
              <a:latin typeface="Arial"/>
              <a:ea typeface="Arial"/>
              <a:cs typeface="Arial"/>
              <a:sym typeface="Arial"/>
            </a:endParaRPr>
          </a:p>
          <a:p>
            <a:pPr marL="0" marR="0" lvl="0" indent="0" algn="ctr" rtl="0">
              <a:spcBef>
                <a:spcPts val="0"/>
              </a:spcBef>
              <a:spcAft>
                <a:spcPts val="0"/>
              </a:spcAft>
              <a:buNone/>
            </a:pPr>
            <a:r>
              <a:rPr lang="en-US" sz="1800">
                <a:solidFill>
                  <a:schemeClr val="dk1"/>
                </a:solidFill>
                <a:latin typeface="Arial"/>
                <a:ea typeface="Arial"/>
                <a:cs typeface="Arial"/>
                <a:sym typeface="Arial"/>
              </a:rPr>
              <a:t>Permettre à l'enfant de partager son point de vue librement et en toute sécurité. Prendre son avis au sérieux et partager la prise de décision.</a:t>
            </a:r>
            <a:endParaRPr sz="1800">
              <a:solidFill>
                <a:schemeClr val="dk1"/>
              </a:solidFill>
              <a:latin typeface="Arial"/>
              <a:ea typeface="Arial"/>
              <a:cs typeface="Arial"/>
              <a:sym typeface="Arial"/>
            </a:endParaRPr>
          </a:p>
        </p:txBody>
      </p:sp>
      <p:grpSp>
        <p:nvGrpSpPr>
          <p:cNvPr id="672" name="Google Shape;672;p31"/>
          <p:cNvGrpSpPr/>
          <p:nvPr/>
        </p:nvGrpSpPr>
        <p:grpSpPr>
          <a:xfrm>
            <a:off x="2081898" y="1694389"/>
            <a:ext cx="1413544" cy="1734611"/>
            <a:chOff x="3400707" y="1772174"/>
            <a:chExt cx="3124628" cy="3737192"/>
          </a:xfrm>
        </p:grpSpPr>
        <p:sp>
          <p:nvSpPr>
            <p:cNvPr id="673" name="Google Shape;673;p31"/>
            <p:cNvSpPr/>
            <p:nvPr/>
          </p:nvSpPr>
          <p:spPr>
            <a:xfrm>
              <a:off x="3400707" y="2359766"/>
              <a:ext cx="1412240" cy="141224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674" name="Google Shape;674;p31"/>
            <p:cNvSpPr/>
            <p:nvPr/>
          </p:nvSpPr>
          <p:spPr>
            <a:xfrm>
              <a:off x="3400707" y="4048152"/>
              <a:ext cx="1335891" cy="1461214"/>
            </a:xfrm>
            <a:prstGeom prst="round2SameRect">
              <a:avLst>
                <a:gd name="adj1" fmla="val 500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675" name="Google Shape;675;p31"/>
            <p:cNvSpPr/>
            <p:nvPr/>
          </p:nvSpPr>
          <p:spPr>
            <a:xfrm>
              <a:off x="4351096" y="2702772"/>
              <a:ext cx="771005" cy="771004"/>
            </a:xfrm>
            <a:prstGeom prst="chord">
              <a:avLst>
                <a:gd name="adj1" fmla="val 2700000"/>
                <a:gd name="adj2" fmla="val 9734345"/>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676" name="Google Shape;676;p31"/>
            <p:cNvSpPr/>
            <p:nvPr/>
          </p:nvSpPr>
          <p:spPr>
            <a:xfrm>
              <a:off x="5001335" y="1772174"/>
              <a:ext cx="1524000" cy="1175183"/>
            </a:xfrm>
            <a:prstGeom prst="wedgeRoundRectCallout">
              <a:avLst>
                <a:gd name="adj1" fmla="val -20833"/>
                <a:gd name="adj2" fmla="val 62500"/>
                <a:gd name="adj3"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grpSp>
      <p:grpSp>
        <p:nvGrpSpPr>
          <p:cNvPr id="677" name="Google Shape;677;p31"/>
          <p:cNvGrpSpPr/>
          <p:nvPr/>
        </p:nvGrpSpPr>
        <p:grpSpPr>
          <a:xfrm>
            <a:off x="5345856" y="1751449"/>
            <a:ext cx="1338710" cy="1680599"/>
            <a:chOff x="5807033" y="1798389"/>
            <a:chExt cx="1079400" cy="1355064"/>
          </a:xfrm>
        </p:grpSpPr>
        <p:sp>
          <p:nvSpPr>
            <p:cNvPr id="678" name="Google Shape;678;p31"/>
            <p:cNvSpPr/>
            <p:nvPr/>
          </p:nvSpPr>
          <p:spPr>
            <a:xfrm>
              <a:off x="6103845" y="2387203"/>
              <a:ext cx="505147" cy="766250"/>
            </a:xfrm>
            <a:prstGeom prst="round2SameRect">
              <a:avLst>
                <a:gd name="adj1" fmla="val 29126"/>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grpSp>
          <p:nvGrpSpPr>
            <p:cNvPr id="679" name="Google Shape;679;p31"/>
            <p:cNvGrpSpPr/>
            <p:nvPr/>
          </p:nvGrpSpPr>
          <p:grpSpPr>
            <a:xfrm>
              <a:off x="6383882" y="2365457"/>
              <a:ext cx="502551" cy="604758"/>
              <a:chOff x="6167462" y="2464056"/>
              <a:chExt cx="1125848" cy="1354817"/>
            </a:xfrm>
          </p:grpSpPr>
          <p:sp>
            <p:nvSpPr>
              <p:cNvPr id="680" name="Google Shape;680;p31"/>
              <p:cNvSpPr/>
              <p:nvPr/>
            </p:nvSpPr>
            <p:spPr>
              <a:xfrm rot="-3488788">
                <a:off x="6531728" y="2369144"/>
                <a:ext cx="366756" cy="106161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681" name="Google Shape;681;p31"/>
              <p:cNvSpPr/>
              <p:nvPr/>
            </p:nvSpPr>
            <p:spPr>
              <a:xfrm rot="-8442348">
                <a:off x="6787249" y="2898846"/>
                <a:ext cx="324731" cy="68858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682" name="Google Shape;682;p31"/>
              <p:cNvSpPr/>
              <p:nvPr/>
            </p:nvSpPr>
            <p:spPr>
              <a:xfrm>
                <a:off x="6527170" y="3522157"/>
                <a:ext cx="289198" cy="296716"/>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grpSp>
        <p:grpSp>
          <p:nvGrpSpPr>
            <p:cNvPr id="683" name="Google Shape;683;p31"/>
            <p:cNvGrpSpPr/>
            <p:nvPr/>
          </p:nvGrpSpPr>
          <p:grpSpPr>
            <a:xfrm flipH="1">
              <a:off x="5807033" y="2365457"/>
              <a:ext cx="529014" cy="604758"/>
              <a:chOff x="6167462" y="2464056"/>
              <a:chExt cx="1125848" cy="1354817"/>
            </a:xfrm>
          </p:grpSpPr>
          <p:sp>
            <p:nvSpPr>
              <p:cNvPr id="684" name="Google Shape;684;p31"/>
              <p:cNvSpPr/>
              <p:nvPr/>
            </p:nvSpPr>
            <p:spPr>
              <a:xfrm rot="-3488788">
                <a:off x="6531728" y="2369144"/>
                <a:ext cx="366756" cy="106161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685" name="Google Shape;685;p31"/>
              <p:cNvSpPr/>
              <p:nvPr/>
            </p:nvSpPr>
            <p:spPr>
              <a:xfrm rot="-8442348">
                <a:off x="6787249" y="2898846"/>
                <a:ext cx="324731" cy="68858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686" name="Google Shape;686;p31"/>
              <p:cNvSpPr/>
              <p:nvPr/>
            </p:nvSpPr>
            <p:spPr>
              <a:xfrm>
                <a:off x="6527170" y="3522157"/>
                <a:ext cx="289198" cy="296716"/>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grpSp>
        <p:sp>
          <p:nvSpPr>
            <p:cNvPr id="687" name="Google Shape;687;p31"/>
            <p:cNvSpPr/>
            <p:nvPr/>
          </p:nvSpPr>
          <p:spPr>
            <a:xfrm>
              <a:off x="6092060" y="1798389"/>
              <a:ext cx="508223" cy="508223"/>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88" name="Google Shape;688;p31"/>
          <p:cNvGrpSpPr/>
          <p:nvPr/>
        </p:nvGrpSpPr>
        <p:grpSpPr>
          <a:xfrm>
            <a:off x="9013798" y="1751447"/>
            <a:ext cx="1617605" cy="1680600"/>
            <a:chOff x="9371027" y="1576976"/>
            <a:chExt cx="1617605" cy="1680600"/>
          </a:xfrm>
        </p:grpSpPr>
        <p:sp>
          <p:nvSpPr>
            <p:cNvPr id="689" name="Google Shape;689;p31"/>
            <p:cNvSpPr/>
            <p:nvPr/>
          </p:nvSpPr>
          <p:spPr>
            <a:xfrm>
              <a:off x="9729259" y="2307245"/>
              <a:ext cx="626501" cy="950331"/>
            </a:xfrm>
            <a:prstGeom prst="round2SameRect">
              <a:avLst>
                <a:gd name="adj1" fmla="val 29126"/>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grpSp>
          <p:nvGrpSpPr>
            <p:cNvPr id="690" name="Google Shape;690;p31"/>
            <p:cNvGrpSpPr/>
            <p:nvPr/>
          </p:nvGrpSpPr>
          <p:grpSpPr>
            <a:xfrm rot="-8362755" flipH="1">
              <a:off x="10192653" y="1969035"/>
              <a:ext cx="623281" cy="761208"/>
              <a:chOff x="6167462" y="2464056"/>
              <a:chExt cx="1125848" cy="1331207"/>
            </a:xfrm>
          </p:grpSpPr>
          <p:sp>
            <p:nvSpPr>
              <p:cNvPr id="691" name="Google Shape;691;p31"/>
              <p:cNvSpPr/>
              <p:nvPr/>
            </p:nvSpPr>
            <p:spPr>
              <a:xfrm rot="-3488788">
                <a:off x="6531728" y="2369144"/>
                <a:ext cx="366756" cy="106161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692" name="Google Shape;692;p31"/>
              <p:cNvSpPr/>
              <p:nvPr/>
            </p:nvSpPr>
            <p:spPr>
              <a:xfrm rot="-8442348">
                <a:off x="6787249" y="2898846"/>
                <a:ext cx="324731" cy="68858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693" name="Google Shape;693;p31"/>
              <p:cNvSpPr/>
              <p:nvPr/>
            </p:nvSpPr>
            <p:spPr>
              <a:xfrm>
                <a:off x="6416140" y="3498546"/>
                <a:ext cx="289198" cy="296717"/>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grpSp>
        <p:sp>
          <p:nvSpPr>
            <p:cNvPr id="694" name="Google Shape;694;p31"/>
            <p:cNvSpPr/>
            <p:nvPr/>
          </p:nvSpPr>
          <p:spPr>
            <a:xfrm>
              <a:off x="9714634" y="1576976"/>
              <a:ext cx="630316" cy="630316"/>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695" name="Google Shape;695;p31"/>
            <p:cNvGrpSpPr/>
            <p:nvPr/>
          </p:nvGrpSpPr>
          <p:grpSpPr>
            <a:xfrm flipH="1">
              <a:off x="9371027" y="1947485"/>
              <a:ext cx="638494" cy="644773"/>
              <a:chOff x="8345849" y="1947485"/>
              <a:chExt cx="635613" cy="644773"/>
            </a:xfrm>
          </p:grpSpPr>
          <p:sp>
            <p:nvSpPr>
              <p:cNvPr id="696" name="Google Shape;696;p31"/>
              <p:cNvSpPr/>
              <p:nvPr/>
            </p:nvSpPr>
            <p:spPr>
              <a:xfrm rot="-4873967" flipH="1">
                <a:off x="8547399" y="2149974"/>
                <a:ext cx="209718" cy="587719"/>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697" name="Google Shape;697;p31"/>
              <p:cNvSpPr/>
              <p:nvPr/>
            </p:nvSpPr>
            <p:spPr>
              <a:xfrm rot="79593" flipH="1">
                <a:off x="8788676" y="2182532"/>
                <a:ext cx="179774" cy="393743"/>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698" name="Google Shape;698;p31"/>
              <p:cNvSpPr/>
              <p:nvPr/>
            </p:nvSpPr>
            <p:spPr>
              <a:xfrm rot="-8362755" flipH="1">
                <a:off x="8785418" y="1979160"/>
                <a:ext cx="160103" cy="169668"/>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sp>
        <p:nvSpPr>
          <p:cNvPr id="704" name="Google Shape;704;p3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Approche et attitude centrées sur l'enfant</a:t>
            </a:r>
            <a:endParaRPr>
              <a:latin typeface="Arial"/>
              <a:ea typeface="Arial"/>
              <a:cs typeface="Arial"/>
              <a:sym typeface="Arial"/>
            </a:endParaRPr>
          </a:p>
        </p:txBody>
      </p:sp>
      <p:sp>
        <p:nvSpPr>
          <p:cNvPr id="705" name="Google Shape;705;p32"/>
          <p:cNvSpPr txBox="1"/>
          <p:nvPr/>
        </p:nvSpPr>
        <p:spPr>
          <a:xfrm>
            <a:off x="838200" y="1352683"/>
            <a:ext cx="10764850"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Les principes directeurs de la gestion de cas soutiennent également une approche centrée sur l'enfant</a:t>
            </a:r>
            <a:endParaRPr/>
          </a:p>
        </p:txBody>
      </p:sp>
      <p:sp>
        <p:nvSpPr>
          <p:cNvPr id="706" name="Google Shape;706;p32"/>
          <p:cNvSpPr txBox="1"/>
          <p:nvPr/>
        </p:nvSpPr>
        <p:spPr>
          <a:xfrm>
            <a:off x="4258742" y="5350982"/>
            <a:ext cx="6902532"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i="1">
                <a:solidFill>
                  <a:schemeClr val="accent5"/>
                </a:solidFill>
                <a:latin typeface="Arial"/>
                <a:ea typeface="Arial"/>
                <a:cs typeface="Arial"/>
                <a:sym typeface="Arial"/>
              </a:rPr>
              <a:t>Source : Alliance pour la protection de l'enfance dans l'action humanitaire : Alliance pour la protection des enfants dans l'action humanitaire. (2014). Lignes directrices inter-agences pour la protection de l'enfance et la gestion des cas</a:t>
            </a:r>
            <a:endParaRPr/>
          </a:p>
        </p:txBody>
      </p:sp>
      <p:sp>
        <p:nvSpPr>
          <p:cNvPr id="707" name="Google Shape;707;p32"/>
          <p:cNvSpPr/>
          <p:nvPr/>
        </p:nvSpPr>
        <p:spPr>
          <a:xfrm>
            <a:off x="3458817" y="2325685"/>
            <a:ext cx="7702457" cy="558158"/>
          </a:xfrm>
          <a:prstGeom prst="roundRect">
            <a:avLst>
              <a:gd name="adj" fmla="val 16667"/>
            </a:avLst>
          </a:prstGeom>
          <a:solidFill>
            <a:srgbClr val="D3F1F2"/>
          </a:solidFill>
          <a:ln>
            <a:noFill/>
          </a:ln>
        </p:spPr>
        <p:txBody>
          <a:bodyPr spcFirstLastPara="1" wrap="square" lIns="91425" tIns="45700" rIns="91425" bIns="45700" anchor="ctr" anchorCtr="0">
            <a:noAutofit/>
          </a:bodyPr>
          <a:lstStyle/>
          <a:p>
            <a:pPr marL="715963" marR="0" lvl="0" indent="0" algn="l" rtl="0">
              <a:lnSpc>
                <a:spcPct val="107000"/>
              </a:lnSpc>
              <a:spcBef>
                <a:spcPts val="0"/>
              </a:spcBef>
              <a:spcAft>
                <a:spcPts val="0"/>
              </a:spcAft>
              <a:buNone/>
            </a:pPr>
            <a:r>
              <a:rPr lang="en-US" sz="2200" b="1">
                <a:solidFill>
                  <a:schemeClr val="dk1"/>
                </a:solidFill>
                <a:latin typeface="Arial"/>
                <a:ea typeface="Arial"/>
                <a:cs typeface="Arial"/>
                <a:sym typeface="Arial"/>
              </a:rPr>
              <a:t>CENTRÉ SUR L'ENFANT</a:t>
            </a:r>
            <a:endParaRPr/>
          </a:p>
        </p:txBody>
      </p:sp>
      <p:pic>
        <p:nvPicPr>
          <p:cNvPr id="708" name="Google Shape;708;p32"/>
          <p:cNvPicPr preferRelativeResize="0"/>
          <p:nvPr/>
        </p:nvPicPr>
        <p:blipFill rotWithShape="1">
          <a:blip r:embed="rId3">
            <a:alphaModFix/>
          </a:blip>
          <a:srcRect t="144"/>
          <a:stretch/>
        </p:blipFill>
        <p:spPr>
          <a:xfrm>
            <a:off x="1209260" y="2064074"/>
            <a:ext cx="2715799" cy="3845066"/>
          </a:xfrm>
          <a:prstGeom prst="rect">
            <a:avLst/>
          </a:prstGeom>
          <a:noFill/>
          <a:ln w="9525" cap="flat" cmpd="sng">
            <a:solidFill>
              <a:schemeClr val="accent5"/>
            </a:solidFill>
            <a:prstDash val="solid"/>
            <a:round/>
            <a:headEnd type="none" w="sm" len="sm"/>
            <a:tailEnd type="none" w="sm" len="sm"/>
          </a:ln>
        </p:spPr>
      </p:pic>
      <p:sp>
        <p:nvSpPr>
          <p:cNvPr id="709" name="Google Shape;709;p32"/>
          <p:cNvSpPr txBox="1"/>
          <p:nvPr/>
        </p:nvSpPr>
        <p:spPr>
          <a:xfrm>
            <a:off x="4258741" y="3189537"/>
            <a:ext cx="6821605" cy="19389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Arial"/>
                <a:ea typeface="Arial"/>
                <a:cs typeface="Arial"/>
                <a:sym typeface="Arial"/>
              </a:rPr>
              <a:t>Cela signifie qu'il faut organiser et fournir des services, et prendre des décisions en tenant compte des besoins et de l'intérêt supérieur des enfants. </a:t>
            </a:r>
            <a:endParaRPr/>
          </a:p>
          <a:p>
            <a:pPr marL="0" marR="0" lvl="0" indent="0" algn="l" rtl="0">
              <a:spcBef>
                <a:spcPts val="0"/>
              </a:spcBef>
              <a:spcAft>
                <a:spcPts val="0"/>
              </a:spcAft>
              <a:buNone/>
            </a:pPr>
            <a:r>
              <a:rPr lang="en-US" sz="2000">
                <a:solidFill>
                  <a:schemeClr val="dk1"/>
                </a:solidFill>
                <a:latin typeface="Arial"/>
                <a:ea typeface="Arial"/>
                <a:cs typeface="Arial"/>
                <a:sym typeface="Arial"/>
              </a:rPr>
              <a:t>Les besoins et l'intérêt supérieur de l'enfant sont considérés comme la chose la plus importante, ils sont au centre des priorités.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Google Shape;715;p3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39A2A1"/>
              </a:buClr>
              <a:buSzPct val="111111"/>
              <a:buFont typeface="Arial"/>
              <a:buNone/>
            </a:pPr>
            <a:r>
              <a:rPr lang="en-US">
                <a:latin typeface="Arial"/>
                <a:ea typeface="Arial"/>
                <a:cs typeface="Arial"/>
                <a:sym typeface="Arial"/>
              </a:rPr>
              <a:t>Principe de protection de l'enfance : intérêt supérieur de l'enfant</a:t>
            </a:r>
            <a:endParaRPr>
              <a:latin typeface="Arial"/>
              <a:ea typeface="Arial"/>
              <a:cs typeface="Arial"/>
              <a:sym typeface="Arial"/>
            </a:endParaRPr>
          </a:p>
        </p:txBody>
      </p:sp>
      <p:sp>
        <p:nvSpPr>
          <p:cNvPr id="716" name="Google Shape;716;p33"/>
          <p:cNvSpPr/>
          <p:nvPr/>
        </p:nvSpPr>
        <p:spPr>
          <a:xfrm>
            <a:off x="3396422" y="1913599"/>
            <a:ext cx="7957378" cy="2879846"/>
          </a:xfrm>
          <a:prstGeom prst="roundRect">
            <a:avLst>
              <a:gd name="adj" fmla="val 16667"/>
            </a:avLst>
          </a:prstGeom>
          <a:solidFill>
            <a:srgbClr val="D3F1F2"/>
          </a:solidFill>
          <a:ln>
            <a:noFill/>
          </a:ln>
        </p:spPr>
        <p:txBody>
          <a:bodyPr spcFirstLastPara="1" wrap="square" lIns="91425" tIns="45700" rIns="91425" bIns="45700" anchor="ctr" anchorCtr="0">
            <a:noAutofit/>
          </a:bodyPr>
          <a:lstStyle/>
          <a:p>
            <a:pPr marL="715963" marR="0" lvl="0" indent="0" algn="l" rtl="0">
              <a:lnSpc>
                <a:spcPct val="107000"/>
              </a:lnSpc>
              <a:spcBef>
                <a:spcPts val="0"/>
              </a:spcBef>
              <a:spcAft>
                <a:spcPts val="0"/>
              </a:spcAft>
              <a:buNone/>
            </a:pPr>
            <a:r>
              <a:rPr lang="en-US" sz="1800">
                <a:solidFill>
                  <a:schemeClr val="dk1"/>
                </a:solidFill>
                <a:latin typeface="Arial"/>
                <a:ea typeface="Arial"/>
                <a:cs typeface="Arial"/>
                <a:sym typeface="Arial"/>
              </a:rPr>
              <a:t>Les enfants ont le droit à ce que leur intérêt supérieur soit évalué et pris en compte en tant que considération primordiale dans toutes les actions ou décisions qui les concernent. L'intérêt supérieur est déterminé par une série d'éléments, notamment diverses caractéristiques individuelles (telles que l'âge, le sexe, la maturité et les capacités,...) et d'autres facteurs (tels que la présence ou l'absence des parents, la qualité des relations entre l'enfant et sa famille ou la personne qui s'occupe de lui, les problèmes de protection auxquels la famille est confrontée,...).</a:t>
            </a:r>
            <a:endParaRPr/>
          </a:p>
        </p:txBody>
      </p:sp>
      <p:pic>
        <p:nvPicPr>
          <p:cNvPr id="717" name="Google Shape;717;p33"/>
          <p:cNvPicPr preferRelativeResize="0"/>
          <p:nvPr/>
        </p:nvPicPr>
        <p:blipFill rotWithShape="1">
          <a:blip r:embed="rId3">
            <a:alphaModFix/>
          </a:blip>
          <a:srcRect/>
          <a:stretch/>
        </p:blipFill>
        <p:spPr>
          <a:xfrm>
            <a:off x="1040850" y="1640086"/>
            <a:ext cx="2841853" cy="3920965"/>
          </a:xfrm>
          <a:prstGeom prst="rect">
            <a:avLst/>
          </a:prstGeom>
          <a:noFill/>
          <a:ln w="9525" cap="flat" cmpd="sng">
            <a:solidFill>
              <a:schemeClr val="accent5"/>
            </a:solidFill>
            <a:prstDash val="solid"/>
            <a:round/>
            <a:headEnd type="none" w="sm" len="sm"/>
            <a:tailEnd type="none" w="sm" len="sm"/>
          </a:ln>
        </p:spPr>
      </p:pic>
      <p:sp>
        <p:nvSpPr>
          <p:cNvPr id="718" name="Google Shape;718;p33"/>
          <p:cNvSpPr txBox="1"/>
          <p:nvPr/>
        </p:nvSpPr>
        <p:spPr>
          <a:xfrm>
            <a:off x="4151692" y="5066958"/>
            <a:ext cx="720210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i="1">
                <a:solidFill>
                  <a:schemeClr val="accent5"/>
                </a:solidFill>
                <a:latin typeface="Arial"/>
                <a:ea typeface="Arial"/>
                <a:cs typeface="Arial"/>
                <a:sym typeface="Arial"/>
              </a:rPr>
              <a:t>Source : Alliance pour la protection de l'enfance dans l'action humanitaire : Alliance pour la protection des enfants dans l'action humanitaire. (2019). Normes minimales pour la protection des enfants dans l'action humanitaire</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grpSp>
        <p:nvGrpSpPr>
          <p:cNvPr id="724" name="Google Shape;724;p34"/>
          <p:cNvGrpSpPr/>
          <p:nvPr/>
        </p:nvGrpSpPr>
        <p:grpSpPr>
          <a:xfrm>
            <a:off x="5106488" y="1397374"/>
            <a:ext cx="2556726" cy="3793200"/>
            <a:chOff x="4192824" y="3162293"/>
            <a:chExt cx="1569638" cy="2328740"/>
          </a:xfrm>
        </p:grpSpPr>
        <p:pic>
          <p:nvPicPr>
            <p:cNvPr id="725" name="Google Shape;725;p34" descr="Raised hand with solid fill"/>
            <p:cNvPicPr preferRelativeResize="0"/>
            <p:nvPr/>
          </p:nvPicPr>
          <p:blipFill rotWithShape="1">
            <a:blip r:embed="rId3">
              <a:alphaModFix/>
            </a:blip>
            <a:srcRect/>
            <a:stretch/>
          </p:blipFill>
          <p:spPr>
            <a:xfrm>
              <a:off x="4192824" y="3162293"/>
              <a:ext cx="1569638" cy="1569638"/>
            </a:xfrm>
            <a:prstGeom prst="rect">
              <a:avLst/>
            </a:prstGeom>
            <a:noFill/>
            <a:ln>
              <a:noFill/>
            </a:ln>
          </p:spPr>
        </p:pic>
        <p:sp>
          <p:nvSpPr>
            <p:cNvPr id="726" name="Google Shape;726;p34"/>
            <p:cNvSpPr/>
            <p:nvPr/>
          </p:nvSpPr>
          <p:spPr>
            <a:xfrm>
              <a:off x="4650581" y="4582643"/>
              <a:ext cx="476249" cy="90839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727" name="Google Shape;727;p34"/>
          <p:cNvGrpSpPr/>
          <p:nvPr/>
        </p:nvGrpSpPr>
        <p:grpSpPr>
          <a:xfrm>
            <a:off x="7274706" y="2050857"/>
            <a:ext cx="2556726" cy="3793200"/>
            <a:chOff x="4192824" y="3162293"/>
            <a:chExt cx="1569638" cy="2328740"/>
          </a:xfrm>
        </p:grpSpPr>
        <p:pic>
          <p:nvPicPr>
            <p:cNvPr id="728" name="Google Shape;728;p34" descr="Raised hand with solid fill"/>
            <p:cNvPicPr preferRelativeResize="0"/>
            <p:nvPr/>
          </p:nvPicPr>
          <p:blipFill rotWithShape="1">
            <a:blip r:embed="rId3">
              <a:alphaModFix/>
            </a:blip>
            <a:srcRect/>
            <a:stretch/>
          </p:blipFill>
          <p:spPr>
            <a:xfrm>
              <a:off x="4192824" y="3162293"/>
              <a:ext cx="1569638" cy="1569638"/>
            </a:xfrm>
            <a:prstGeom prst="rect">
              <a:avLst/>
            </a:prstGeom>
            <a:noFill/>
            <a:ln>
              <a:noFill/>
            </a:ln>
          </p:spPr>
        </p:pic>
        <p:sp>
          <p:nvSpPr>
            <p:cNvPr id="729" name="Google Shape;729;p34"/>
            <p:cNvSpPr/>
            <p:nvPr/>
          </p:nvSpPr>
          <p:spPr>
            <a:xfrm>
              <a:off x="4650581" y="4582643"/>
              <a:ext cx="476249" cy="90839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730" name="Google Shape;730;p3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highlight>
                  <a:srgbClr val="FFFF00"/>
                </a:highlight>
              </a:rPr>
              <a:t>Attitude et approche centrées sur l'enfant</a:t>
            </a:r>
            <a:endParaRPr>
              <a:highlight>
                <a:srgbClr val="FFFF00"/>
              </a:highlight>
            </a:endParaRPr>
          </a:p>
        </p:txBody>
      </p:sp>
      <p:grpSp>
        <p:nvGrpSpPr>
          <p:cNvPr id="731" name="Google Shape;731;p34"/>
          <p:cNvGrpSpPr/>
          <p:nvPr/>
        </p:nvGrpSpPr>
        <p:grpSpPr>
          <a:xfrm>
            <a:off x="2648537" y="2009873"/>
            <a:ext cx="2556726" cy="3793200"/>
            <a:chOff x="4192824" y="3162293"/>
            <a:chExt cx="1569638" cy="2328740"/>
          </a:xfrm>
        </p:grpSpPr>
        <p:pic>
          <p:nvPicPr>
            <p:cNvPr id="732" name="Google Shape;732;p34" descr="Raised hand with solid fill"/>
            <p:cNvPicPr preferRelativeResize="0"/>
            <p:nvPr/>
          </p:nvPicPr>
          <p:blipFill rotWithShape="1">
            <a:blip r:embed="rId3">
              <a:alphaModFix/>
            </a:blip>
            <a:srcRect/>
            <a:stretch/>
          </p:blipFill>
          <p:spPr>
            <a:xfrm>
              <a:off x="4192824" y="3162293"/>
              <a:ext cx="1569638" cy="1569638"/>
            </a:xfrm>
            <a:prstGeom prst="rect">
              <a:avLst/>
            </a:prstGeom>
            <a:noFill/>
            <a:ln>
              <a:noFill/>
            </a:ln>
          </p:spPr>
        </p:pic>
        <p:sp>
          <p:nvSpPr>
            <p:cNvPr id="733" name="Google Shape;733;p34"/>
            <p:cNvSpPr/>
            <p:nvPr/>
          </p:nvSpPr>
          <p:spPr>
            <a:xfrm>
              <a:off x="4650581" y="4582643"/>
              <a:ext cx="476249" cy="90839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734" name="Google Shape;734;p34"/>
          <p:cNvSpPr/>
          <p:nvPr/>
        </p:nvSpPr>
        <p:spPr>
          <a:xfrm rot="-1072011">
            <a:off x="3317116" y="2695177"/>
            <a:ext cx="1047079" cy="1047079"/>
          </a:xfrm>
          <a:prstGeom prst="snip1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35" name="Google Shape;735;p34"/>
          <p:cNvSpPr/>
          <p:nvPr/>
        </p:nvSpPr>
        <p:spPr>
          <a:xfrm rot="2225382">
            <a:off x="5738136" y="1833072"/>
            <a:ext cx="1047079" cy="1047079"/>
          </a:xfrm>
          <a:prstGeom prst="snip1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36" name="Google Shape;736;p34"/>
          <p:cNvSpPr/>
          <p:nvPr/>
        </p:nvSpPr>
        <p:spPr>
          <a:xfrm rot="271850">
            <a:off x="7996326" y="2691471"/>
            <a:ext cx="1047079" cy="1047079"/>
          </a:xfrm>
          <a:prstGeom prst="snip1Rect">
            <a:avLst>
              <a:gd name="adj" fmla="val 16667"/>
            </a:avLst>
          </a:prstGeom>
          <a:solidFill>
            <a:srgbClr val="DAAEC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Shape 741"/>
        <p:cNvGrpSpPr/>
        <p:nvPr/>
      </p:nvGrpSpPr>
      <p:grpSpPr>
        <a:xfrm>
          <a:off x="0" y="0"/>
          <a:ext cx="0" cy="0"/>
          <a:chOff x="0" y="0"/>
          <a:chExt cx="0" cy="0"/>
        </a:xfrm>
      </p:grpSpPr>
      <p:sp>
        <p:nvSpPr>
          <p:cNvPr id="742" name="Google Shape;742;p35"/>
          <p:cNvSpPr txBox="1"/>
          <p:nvPr/>
        </p:nvSpPr>
        <p:spPr>
          <a:xfrm>
            <a:off x="796386" y="3099692"/>
            <a:ext cx="5915913"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BFBFBF"/>
              </a:buClr>
              <a:buSzPts val="5400"/>
              <a:buFont typeface="Garamond"/>
              <a:buNone/>
            </a:pPr>
            <a:r>
              <a:rPr lang="en-US" sz="5400" b="1">
                <a:solidFill>
                  <a:srgbClr val="BFBFBF"/>
                </a:solidFill>
                <a:latin typeface="Garamond"/>
                <a:ea typeface="Garamond"/>
                <a:cs typeface="Garamond"/>
                <a:sym typeface="Garamond"/>
              </a:rPr>
              <a:t>Diapositive supplémentaire pour les notes de l'animateur</a:t>
            </a:r>
            <a:endParaRPr sz="5400" b="1">
              <a:solidFill>
                <a:srgbClr val="BFBFBF"/>
              </a:solidFill>
              <a:latin typeface="Helvetica Neue"/>
              <a:ea typeface="Helvetica Neue"/>
              <a:cs typeface="Helvetica Neue"/>
              <a:sym typeface="Helvetica Neue"/>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sp>
        <p:nvSpPr>
          <p:cNvPr id="748" name="Google Shape;748;p3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Points clés de l'apprentissage</a:t>
            </a:r>
            <a:endParaRPr>
              <a:latin typeface="Arial"/>
              <a:ea typeface="Arial"/>
              <a:cs typeface="Arial"/>
              <a:sym typeface="Arial"/>
            </a:endParaRPr>
          </a:p>
        </p:txBody>
      </p:sp>
      <p:sp>
        <p:nvSpPr>
          <p:cNvPr id="749" name="Google Shape;749;p36"/>
          <p:cNvSpPr/>
          <p:nvPr/>
        </p:nvSpPr>
        <p:spPr>
          <a:xfrm>
            <a:off x="3681785" y="2167335"/>
            <a:ext cx="1051560" cy="1051560"/>
          </a:xfrm>
          <a:prstGeom prst="star5">
            <a:avLst>
              <a:gd name="adj" fmla="val 28143"/>
              <a:gd name="hf" fmla="val 105146"/>
              <a:gd name="vf" fmla="val 11055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50" name="Google Shape;750;p36"/>
          <p:cNvSpPr txBox="1"/>
          <p:nvPr/>
        </p:nvSpPr>
        <p:spPr>
          <a:xfrm>
            <a:off x="2019300" y="3639105"/>
            <a:ext cx="3843317"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a:solidFill>
                  <a:schemeClr val="dk1"/>
                </a:solidFill>
                <a:latin typeface="Arial"/>
                <a:ea typeface="Arial"/>
                <a:cs typeface="Arial"/>
                <a:sym typeface="Arial"/>
              </a:rPr>
              <a:t>Les principes de gestion de cas doivent guider les gestionnaires de cas dans leurs actions quotidiennes.</a:t>
            </a:r>
            <a:endParaRPr sz="2400" b="0" i="0" u="none" strike="noStrike" cap="none">
              <a:solidFill>
                <a:schemeClr val="dk1"/>
              </a:solidFill>
              <a:latin typeface="Arial"/>
              <a:ea typeface="Arial"/>
              <a:cs typeface="Arial"/>
              <a:sym typeface="Arial"/>
            </a:endParaRPr>
          </a:p>
        </p:txBody>
      </p:sp>
      <p:sp>
        <p:nvSpPr>
          <p:cNvPr id="751" name="Google Shape;751;p36"/>
          <p:cNvSpPr/>
          <p:nvPr/>
        </p:nvSpPr>
        <p:spPr>
          <a:xfrm>
            <a:off x="7458655" y="2167335"/>
            <a:ext cx="1051560" cy="1051560"/>
          </a:xfrm>
          <a:prstGeom prst="star5">
            <a:avLst>
              <a:gd name="adj" fmla="val 28143"/>
              <a:gd name="hf" fmla="val 105146"/>
              <a:gd name="vf" fmla="val 11055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52" name="Google Shape;752;p36"/>
          <p:cNvSpPr txBox="1"/>
          <p:nvPr/>
        </p:nvSpPr>
        <p:spPr>
          <a:xfrm>
            <a:off x="6329383" y="3639105"/>
            <a:ext cx="3310104"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a:solidFill>
                  <a:schemeClr val="dk1"/>
                </a:solidFill>
                <a:latin typeface="Arial"/>
                <a:ea typeface="Arial"/>
                <a:cs typeface="Arial"/>
                <a:sym typeface="Arial"/>
              </a:rPr>
              <a:t>Les principes directeurs soutiennent également une attitude et une approche centrées sur l'enfant </a:t>
            </a:r>
            <a:endParaRPr sz="2400" b="0" i="0" u="none" strike="noStrike" cap="none">
              <a:solidFill>
                <a:schemeClr val="dk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37"/>
          <p:cNvSpPr txBox="1">
            <a:spLocks noGrp="1"/>
          </p:cNvSpPr>
          <p:nvPr>
            <p:ph type="title"/>
          </p:nvPr>
        </p:nvSpPr>
        <p:spPr>
          <a:xfrm>
            <a:off x="796385" y="3099692"/>
            <a:ext cx="10292029"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b="1">
                <a:solidFill>
                  <a:schemeClr val="lt1"/>
                </a:solidFill>
                <a:latin typeface="Garamond"/>
                <a:ea typeface="Garamond"/>
                <a:cs typeface="Garamond"/>
                <a:sym typeface="Garamond"/>
              </a:rPr>
              <a:t>SESSION 5</a:t>
            </a:r>
            <a:br>
              <a:rPr lang="en-US" sz="2400" b="1">
                <a:solidFill>
                  <a:schemeClr val="lt1"/>
                </a:solidFill>
                <a:latin typeface="Garamond"/>
                <a:ea typeface="Garamond"/>
                <a:cs typeface="Garamond"/>
                <a:sym typeface="Garamond"/>
              </a:rPr>
            </a:br>
            <a:br>
              <a:rPr lang="en-US" b="1">
                <a:solidFill>
                  <a:schemeClr val="lt1"/>
                </a:solidFill>
                <a:latin typeface="Garamond"/>
                <a:ea typeface="Garamond"/>
                <a:cs typeface="Garamond"/>
                <a:sym typeface="Garamond"/>
              </a:rPr>
            </a:br>
            <a:r>
              <a:rPr lang="en-US" sz="5400" b="1">
                <a:solidFill>
                  <a:schemeClr val="lt1"/>
                </a:solidFill>
                <a:latin typeface="Garamond"/>
                <a:ea typeface="Garamond"/>
                <a:cs typeface="Garamond"/>
                <a:sym typeface="Garamond"/>
              </a:rPr>
              <a:t>Clôture du module</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63"/>
        <p:cNvGrpSpPr/>
        <p:nvPr/>
      </p:nvGrpSpPr>
      <p:grpSpPr>
        <a:xfrm>
          <a:off x="0" y="0"/>
          <a:ext cx="0" cy="0"/>
          <a:chOff x="0" y="0"/>
          <a:chExt cx="0" cy="0"/>
        </a:xfrm>
      </p:grpSpPr>
      <p:sp>
        <p:nvSpPr>
          <p:cNvPr id="764" name="Google Shape;764;p3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Objectifs d'apprentissage</a:t>
            </a:r>
            <a:endParaRPr>
              <a:latin typeface="Arial"/>
              <a:ea typeface="Arial"/>
              <a:cs typeface="Arial"/>
              <a:sym typeface="Arial"/>
            </a:endParaRPr>
          </a:p>
        </p:txBody>
      </p:sp>
      <p:grpSp>
        <p:nvGrpSpPr>
          <p:cNvPr id="765" name="Google Shape;765;p38"/>
          <p:cNvGrpSpPr/>
          <p:nvPr/>
        </p:nvGrpSpPr>
        <p:grpSpPr>
          <a:xfrm>
            <a:off x="9147125" y="2178011"/>
            <a:ext cx="1196375" cy="868968"/>
            <a:chOff x="6878053" y="1156317"/>
            <a:chExt cx="1431178" cy="1039513"/>
          </a:xfrm>
        </p:grpSpPr>
        <p:grpSp>
          <p:nvGrpSpPr>
            <p:cNvPr id="766" name="Google Shape;766;p38"/>
            <p:cNvGrpSpPr/>
            <p:nvPr/>
          </p:nvGrpSpPr>
          <p:grpSpPr>
            <a:xfrm>
              <a:off x="7672978" y="1156317"/>
              <a:ext cx="412941" cy="436880"/>
              <a:chOff x="243840" y="1676400"/>
              <a:chExt cx="701040" cy="741680"/>
            </a:xfrm>
          </p:grpSpPr>
          <p:sp>
            <p:nvSpPr>
              <p:cNvPr id="767" name="Google Shape;767;p38"/>
              <p:cNvSpPr/>
              <p:nvPr/>
            </p:nvSpPr>
            <p:spPr>
              <a:xfrm>
                <a:off x="243840" y="1676400"/>
                <a:ext cx="116839" cy="741680"/>
              </a:xfrm>
              <a:prstGeom prst="rect">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68" name="Google Shape;768;p38"/>
              <p:cNvSpPr/>
              <p:nvPr/>
            </p:nvSpPr>
            <p:spPr>
              <a:xfrm>
                <a:off x="314960" y="1676400"/>
                <a:ext cx="629920" cy="436880"/>
              </a:xfrm>
              <a:prstGeom prst="rect">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769" name="Google Shape;769;p38"/>
            <p:cNvSpPr/>
            <p:nvPr/>
          </p:nvSpPr>
          <p:spPr>
            <a:xfrm>
              <a:off x="7120511" y="1517650"/>
              <a:ext cx="1188720" cy="678180"/>
            </a:xfrm>
            <a:prstGeom prst="triangle">
              <a:avLst>
                <a:gd name="adj" fmla="val 50000"/>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70" name="Google Shape;770;p38"/>
            <p:cNvSpPr/>
            <p:nvPr/>
          </p:nvSpPr>
          <p:spPr>
            <a:xfrm>
              <a:off x="6878053" y="1727035"/>
              <a:ext cx="821708" cy="468795"/>
            </a:xfrm>
            <a:prstGeom prst="triangle">
              <a:avLst>
                <a:gd name="adj" fmla="val 50000"/>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771" name="Google Shape;771;p38"/>
          <p:cNvGrpSpPr/>
          <p:nvPr/>
        </p:nvGrpSpPr>
        <p:grpSpPr>
          <a:xfrm>
            <a:off x="2175003" y="2089931"/>
            <a:ext cx="1196375" cy="868968"/>
            <a:chOff x="6878053" y="1156317"/>
            <a:chExt cx="1431178" cy="1039513"/>
          </a:xfrm>
        </p:grpSpPr>
        <p:grpSp>
          <p:nvGrpSpPr>
            <p:cNvPr id="772" name="Google Shape;772;p38"/>
            <p:cNvGrpSpPr/>
            <p:nvPr/>
          </p:nvGrpSpPr>
          <p:grpSpPr>
            <a:xfrm>
              <a:off x="7672978" y="1156317"/>
              <a:ext cx="412941" cy="436880"/>
              <a:chOff x="243840" y="1676400"/>
              <a:chExt cx="701040" cy="741680"/>
            </a:xfrm>
          </p:grpSpPr>
          <p:sp>
            <p:nvSpPr>
              <p:cNvPr id="773" name="Google Shape;773;p38"/>
              <p:cNvSpPr/>
              <p:nvPr/>
            </p:nvSpPr>
            <p:spPr>
              <a:xfrm>
                <a:off x="243840" y="1676400"/>
                <a:ext cx="116839" cy="741680"/>
              </a:xfrm>
              <a:prstGeom prst="rect">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74" name="Google Shape;774;p38"/>
              <p:cNvSpPr/>
              <p:nvPr/>
            </p:nvSpPr>
            <p:spPr>
              <a:xfrm>
                <a:off x="314960" y="1676400"/>
                <a:ext cx="629920" cy="436880"/>
              </a:xfrm>
              <a:prstGeom prst="rect">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775" name="Google Shape;775;p38"/>
            <p:cNvSpPr/>
            <p:nvPr/>
          </p:nvSpPr>
          <p:spPr>
            <a:xfrm>
              <a:off x="7120511" y="1517650"/>
              <a:ext cx="1188720" cy="678180"/>
            </a:xfrm>
            <a:prstGeom prst="triangle">
              <a:avLst>
                <a:gd name="adj" fmla="val 50000"/>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76" name="Google Shape;776;p38"/>
            <p:cNvSpPr/>
            <p:nvPr/>
          </p:nvSpPr>
          <p:spPr>
            <a:xfrm>
              <a:off x="6878053" y="1727035"/>
              <a:ext cx="821708" cy="468795"/>
            </a:xfrm>
            <a:prstGeom prst="triangle">
              <a:avLst>
                <a:gd name="adj" fmla="val 50000"/>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777" name="Google Shape;777;p38"/>
          <p:cNvGrpSpPr/>
          <p:nvPr/>
        </p:nvGrpSpPr>
        <p:grpSpPr>
          <a:xfrm>
            <a:off x="5624839" y="2135410"/>
            <a:ext cx="1196375" cy="868968"/>
            <a:chOff x="6878053" y="1156317"/>
            <a:chExt cx="1431178" cy="1039513"/>
          </a:xfrm>
        </p:grpSpPr>
        <p:grpSp>
          <p:nvGrpSpPr>
            <p:cNvPr id="778" name="Google Shape;778;p38"/>
            <p:cNvGrpSpPr/>
            <p:nvPr/>
          </p:nvGrpSpPr>
          <p:grpSpPr>
            <a:xfrm>
              <a:off x="7672978" y="1156317"/>
              <a:ext cx="412941" cy="436880"/>
              <a:chOff x="243840" y="1676400"/>
              <a:chExt cx="701040" cy="741680"/>
            </a:xfrm>
          </p:grpSpPr>
          <p:sp>
            <p:nvSpPr>
              <p:cNvPr id="779" name="Google Shape;779;p38"/>
              <p:cNvSpPr/>
              <p:nvPr/>
            </p:nvSpPr>
            <p:spPr>
              <a:xfrm>
                <a:off x="243840" y="1676400"/>
                <a:ext cx="116839" cy="741680"/>
              </a:xfrm>
              <a:prstGeom prst="rect">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80" name="Google Shape;780;p38"/>
              <p:cNvSpPr/>
              <p:nvPr/>
            </p:nvSpPr>
            <p:spPr>
              <a:xfrm>
                <a:off x="314960" y="1676400"/>
                <a:ext cx="629920" cy="436880"/>
              </a:xfrm>
              <a:prstGeom prst="rect">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781" name="Google Shape;781;p38"/>
            <p:cNvSpPr/>
            <p:nvPr/>
          </p:nvSpPr>
          <p:spPr>
            <a:xfrm>
              <a:off x="7120511" y="1517650"/>
              <a:ext cx="1188720" cy="678180"/>
            </a:xfrm>
            <a:prstGeom prst="triangle">
              <a:avLst>
                <a:gd name="adj" fmla="val 50000"/>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82" name="Google Shape;782;p38"/>
            <p:cNvSpPr/>
            <p:nvPr/>
          </p:nvSpPr>
          <p:spPr>
            <a:xfrm>
              <a:off x="6878053" y="1727035"/>
              <a:ext cx="821708" cy="468795"/>
            </a:xfrm>
            <a:prstGeom prst="triangle">
              <a:avLst>
                <a:gd name="adj" fmla="val 50000"/>
              </a:avLst>
            </a:prstGeom>
            <a:solidFill>
              <a:srgbClr val="35B2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783" name="Google Shape;783;p38"/>
          <p:cNvSpPr txBox="1"/>
          <p:nvPr/>
        </p:nvSpPr>
        <p:spPr>
          <a:xfrm>
            <a:off x="838200" y="3429000"/>
            <a:ext cx="3919105"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400" b="0" i="0" u="none" strike="noStrike" cap="none">
                <a:solidFill>
                  <a:schemeClr val="dk1"/>
                </a:solidFill>
                <a:latin typeface="Arial"/>
                <a:ea typeface="Arial"/>
                <a:cs typeface="Arial"/>
                <a:sym typeface="Arial"/>
              </a:rPr>
              <a:t>Expliquer les compétences essentielles pour la gestion des cas de protection de l'enfance dans le cadre de l'action humanitaire</a:t>
            </a:r>
            <a:endParaRPr sz="2400" b="0" i="0" u="none" strike="noStrike" cap="none">
              <a:solidFill>
                <a:srgbClr val="000000"/>
              </a:solidFill>
              <a:latin typeface="Arial"/>
              <a:ea typeface="Arial"/>
              <a:cs typeface="Arial"/>
              <a:sym typeface="Arial"/>
            </a:endParaRPr>
          </a:p>
        </p:txBody>
      </p:sp>
      <p:sp>
        <p:nvSpPr>
          <p:cNvPr id="784" name="Google Shape;784;p38"/>
          <p:cNvSpPr txBox="1"/>
          <p:nvPr/>
        </p:nvSpPr>
        <p:spPr>
          <a:xfrm>
            <a:off x="8294877" y="3429000"/>
            <a:ext cx="3078288"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400" b="0" i="0" u="none" strike="noStrike" cap="none">
                <a:solidFill>
                  <a:schemeClr val="dk1"/>
                </a:solidFill>
                <a:latin typeface="Arial"/>
                <a:ea typeface="Arial"/>
                <a:cs typeface="Arial"/>
                <a:sym typeface="Arial"/>
              </a:rPr>
              <a:t>Citer des exemples de principes directeurs de GCPE et décrire comment les appliquer.</a:t>
            </a:r>
            <a:endParaRPr sz="2400" b="0" i="0" u="none" strike="noStrike" cap="none">
              <a:solidFill>
                <a:srgbClr val="000000"/>
              </a:solidFill>
              <a:latin typeface="Arial"/>
              <a:ea typeface="Arial"/>
              <a:cs typeface="Arial"/>
              <a:sym typeface="Arial"/>
            </a:endParaRPr>
          </a:p>
        </p:txBody>
      </p:sp>
      <p:sp>
        <p:nvSpPr>
          <p:cNvPr id="785" name="Google Shape;785;p38"/>
          <p:cNvSpPr txBox="1"/>
          <p:nvPr/>
        </p:nvSpPr>
        <p:spPr>
          <a:xfrm>
            <a:off x="4881419" y="3429000"/>
            <a:ext cx="2683217"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2400"/>
              <a:buFont typeface="Arial"/>
              <a:buNone/>
            </a:pPr>
            <a:r>
              <a:rPr lang="en-US" sz="2400">
                <a:solidFill>
                  <a:schemeClr val="dk1"/>
                </a:solidFill>
                <a:latin typeface="Arial"/>
                <a:ea typeface="Arial"/>
                <a:cs typeface="Arial"/>
                <a:sym typeface="Arial"/>
              </a:rPr>
              <a:t>Lister des questions pour réfléchir à l'expérience et faire un exercice de réflexion </a:t>
            </a: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90"/>
        <p:cNvGrpSpPr/>
        <p:nvPr/>
      </p:nvGrpSpPr>
      <p:grpSpPr>
        <a:xfrm>
          <a:off x="0" y="0"/>
          <a:ext cx="0" cy="0"/>
          <a:chOff x="0" y="0"/>
          <a:chExt cx="0" cy="0"/>
        </a:xfrm>
      </p:grpSpPr>
      <p:sp>
        <p:nvSpPr>
          <p:cNvPr id="791" name="Google Shape;791;p3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n-US"/>
              <a:t>Fin du module 1 </a:t>
            </a:r>
            <a:endParaRPr/>
          </a:p>
        </p:txBody>
      </p:sp>
      <p:sp>
        <p:nvSpPr>
          <p:cNvPr id="792" name="Google Shape;792;p39"/>
          <p:cNvSpPr/>
          <p:nvPr/>
        </p:nvSpPr>
        <p:spPr>
          <a:xfrm>
            <a:off x="1384531" y="2419405"/>
            <a:ext cx="2821709" cy="2611120"/>
          </a:xfrm>
          <a:prstGeom prst="wedgeRoundRectCallout">
            <a:avLst>
              <a:gd name="adj1" fmla="val -62814"/>
              <a:gd name="adj2" fmla="val -19017"/>
              <a:gd name="adj3" fmla="val 16667"/>
            </a:avLst>
          </a:prstGeom>
          <a:solidFill>
            <a:srgbClr val="D3F1F2"/>
          </a:solidFill>
          <a:ln>
            <a:noFill/>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2400">
                <a:solidFill>
                  <a:schemeClr val="dk1"/>
                </a:solidFill>
                <a:latin typeface="Arial"/>
                <a:ea typeface="Arial"/>
                <a:cs typeface="Arial"/>
                <a:sym typeface="Arial"/>
              </a:rPr>
              <a:t>Révision des objectifs d'apprentissage</a:t>
            </a:r>
            <a:endParaRPr sz="2400">
              <a:solidFill>
                <a:schemeClr val="dk1"/>
              </a:solidFill>
              <a:latin typeface="Arial"/>
              <a:ea typeface="Arial"/>
              <a:cs typeface="Arial"/>
              <a:sym typeface="Arial"/>
            </a:endParaRPr>
          </a:p>
        </p:txBody>
      </p:sp>
      <p:sp>
        <p:nvSpPr>
          <p:cNvPr id="793" name="Google Shape;793;p39"/>
          <p:cNvSpPr/>
          <p:nvPr/>
        </p:nvSpPr>
        <p:spPr>
          <a:xfrm>
            <a:off x="4828771" y="2419405"/>
            <a:ext cx="2821709" cy="2611120"/>
          </a:xfrm>
          <a:prstGeom prst="wedgeRoundRectCallout">
            <a:avLst>
              <a:gd name="adj1" fmla="val -19246"/>
              <a:gd name="adj2" fmla="val 59595"/>
              <a:gd name="adj3" fmla="val 16667"/>
            </a:avLst>
          </a:prstGeom>
          <a:solidFill>
            <a:srgbClr val="D3F1F2"/>
          </a:solidFill>
          <a:ln>
            <a:noFill/>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2400">
                <a:solidFill>
                  <a:schemeClr val="dk1"/>
                </a:solidFill>
                <a:latin typeface="Arial"/>
                <a:ea typeface="Arial"/>
                <a:cs typeface="Arial"/>
                <a:sym typeface="Arial"/>
              </a:rPr>
              <a:t>Réflexion et retour d'information </a:t>
            </a:r>
            <a:endParaRPr/>
          </a:p>
        </p:txBody>
      </p:sp>
      <p:sp>
        <p:nvSpPr>
          <p:cNvPr id="794" name="Google Shape;794;p39"/>
          <p:cNvSpPr/>
          <p:nvPr/>
        </p:nvSpPr>
        <p:spPr>
          <a:xfrm>
            <a:off x="8273011" y="2419405"/>
            <a:ext cx="2821709" cy="2611120"/>
          </a:xfrm>
          <a:prstGeom prst="wedgeRoundRectCallout">
            <a:avLst>
              <a:gd name="adj1" fmla="val 59608"/>
              <a:gd name="adj2" fmla="val -20186"/>
              <a:gd name="adj3" fmla="val 16667"/>
            </a:avLst>
          </a:prstGeom>
          <a:solidFill>
            <a:srgbClr val="D3F1F2"/>
          </a:solidFill>
          <a:ln>
            <a:noFill/>
          </a:ln>
        </p:spPr>
        <p:txBody>
          <a:bodyPr spcFirstLastPara="1" wrap="square" lIns="91425" tIns="45700" rIns="91425" bIns="45700" anchor="ctr" anchorCtr="0">
            <a:noAutofit/>
          </a:bodyPr>
          <a:lstStyle/>
          <a:p>
            <a:pPr marL="0" marR="0" lvl="0" indent="0" algn="ctr" rtl="0">
              <a:lnSpc>
                <a:spcPct val="107000"/>
              </a:lnSpc>
              <a:spcBef>
                <a:spcPts val="0"/>
              </a:spcBef>
              <a:spcAft>
                <a:spcPts val="0"/>
              </a:spcAft>
              <a:buNone/>
            </a:pPr>
            <a:r>
              <a:rPr lang="en-US" sz="2400">
                <a:solidFill>
                  <a:schemeClr val="dk1"/>
                </a:solidFill>
                <a:latin typeface="Arial"/>
                <a:ea typeface="Arial"/>
                <a:cs typeface="Arial"/>
                <a:sym typeface="Arial"/>
              </a:rPr>
              <a:t>Clôture</a:t>
            </a:r>
            <a:endParaRPr sz="2400">
              <a:solidFill>
                <a:schemeClr val="dk1"/>
              </a:solidFill>
              <a:latin typeface="Arial"/>
              <a:ea typeface="Arial"/>
              <a:cs typeface="Arial"/>
              <a:sym typeface="Arial"/>
            </a:endParaRPr>
          </a:p>
        </p:txBody>
      </p:sp>
      <p:grpSp>
        <p:nvGrpSpPr>
          <p:cNvPr id="795" name="Google Shape;795;p39"/>
          <p:cNvGrpSpPr/>
          <p:nvPr/>
        </p:nvGrpSpPr>
        <p:grpSpPr>
          <a:xfrm>
            <a:off x="9994118" y="33917"/>
            <a:ext cx="2057602" cy="1975956"/>
            <a:chOff x="9994118" y="33917"/>
            <a:chExt cx="2057602" cy="1975956"/>
          </a:xfrm>
        </p:grpSpPr>
        <p:sp>
          <p:nvSpPr>
            <p:cNvPr id="796" name="Google Shape;796;p39"/>
            <p:cNvSpPr/>
            <p:nvPr/>
          </p:nvSpPr>
          <p:spPr>
            <a:xfrm rot="1782986">
              <a:off x="10228983" y="337468"/>
              <a:ext cx="1587872" cy="1368854"/>
            </a:xfrm>
            <a:prstGeom prst="hexagon">
              <a:avLst>
                <a:gd name="adj" fmla="val 28965"/>
                <a:gd name="vf" fmla="val 115470"/>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797" name="Google Shape;797;p39"/>
            <p:cNvGrpSpPr/>
            <p:nvPr/>
          </p:nvGrpSpPr>
          <p:grpSpPr>
            <a:xfrm>
              <a:off x="10621771" y="762700"/>
              <a:ext cx="562136" cy="634675"/>
              <a:chOff x="760175" y="830142"/>
              <a:chExt cx="867619" cy="979579"/>
            </a:xfrm>
          </p:grpSpPr>
          <p:sp>
            <p:nvSpPr>
              <p:cNvPr id="798" name="Google Shape;798;p39"/>
              <p:cNvSpPr/>
              <p:nvPr/>
            </p:nvSpPr>
            <p:spPr>
              <a:xfrm>
                <a:off x="864636" y="830142"/>
                <a:ext cx="763158" cy="97957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24</a:t>
                </a:r>
                <a:endParaRPr/>
              </a:p>
            </p:txBody>
          </p:sp>
          <p:sp>
            <p:nvSpPr>
              <p:cNvPr id="799" name="Google Shape;799;p39"/>
              <p:cNvSpPr/>
              <p:nvPr/>
            </p:nvSpPr>
            <p:spPr>
              <a:xfrm>
                <a:off x="760175" y="830144"/>
                <a:ext cx="149292" cy="979577"/>
              </a:xfrm>
              <a:prstGeom prst="rect">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800" name="Google Shape;800;p39"/>
            <p:cNvGrpSpPr/>
            <p:nvPr/>
          </p:nvGrpSpPr>
          <p:grpSpPr>
            <a:xfrm>
              <a:off x="11325415" y="762701"/>
              <a:ext cx="182192" cy="634674"/>
              <a:chOff x="2121762" y="2323619"/>
              <a:chExt cx="200378" cy="825210"/>
            </a:xfrm>
          </p:grpSpPr>
          <p:sp>
            <p:nvSpPr>
              <p:cNvPr id="801" name="Google Shape;801;p39"/>
              <p:cNvSpPr/>
              <p:nvPr/>
            </p:nvSpPr>
            <p:spPr>
              <a:xfrm>
                <a:off x="2121763" y="2323619"/>
                <a:ext cx="200377" cy="172739"/>
              </a:xfrm>
              <a:prstGeom prst="triangle">
                <a:avLst>
                  <a:gd name="adj" fmla="val 50000"/>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02" name="Google Shape;802;p39"/>
              <p:cNvSpPr/>
              <p:nvPr/>
            </p:nvSpPr>
            <p:spPr>
              <a:xfrm>
                <a:off x="2121762" y="2496169"/>
                <a:ext cx="200377" cy="65266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cxnSp>
        <p:nvCxnSpPr>
          <p:cNvPr id="122" name="Google Shape;122;p4"/>
          <p:cNvCxnSpPr/>
          <p:nvPr/>
        </p:nvCxnSpPr>
        <p:spPr>
          <a:xfrm>
            <a:off x="7911764" y="646472"/>
            <a:ext cx="0" cy="5406377"/>
          </a:xfrm>
          <a:prstGeom prst="straightConnector1">
            <a:avLst/>
          </a:prstGeom>
          <a:noFill/>
          <a:ln w="28575" cap="flat" cmpd="sng">
            <a:solidFill>
              <a:schemeClr val="lt1"/>
            </a:solidFill>
            <a:prstDash val="solid"/>
            <a:miter lim="800000"/>
            <a:headEnd type="none" w="sm" len="sm"/>
            <a:tailEnd type="none" w="sm" len="sm"/>
          </a:ln>
        </p:spPr>
      </p:cxnSp>
      <p:sp>
        <p:nvSpPr>
          <p:cNvPr id="123" name="Google Shape;123;p4"/>
          <p:cNvSpPr txBox="1"/>
          <p:nvPr/>
        </p:nvSpPr>
        <p:spPr>
          <a:xfrm>
            <a:off x="8253835" y="381949"/>
            <a:ext cx="2585665"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800"/>
              <a:buFont typeface="Helvetica Neue"/>
              <a:buNone/>
            </a:pPr>
            <a:r>
              <a:rPr lang="en-US" sz="1800" b="1" i="0" u="none" strike="noStrike" cap="none">
                <a:solidFill>
                  <a:schemeClr val="lt1"/>
                </a:solidFill>
                <a:latin typeface="Arial"/>
                <a:ea typeface="Arial"/>
                <a:cs typeface="Arial"/>
                <a:sym typeface="Arial"/>
              </a:rPr>
              <a:t>Ouverture du</a:t>
            </a:r>
            <a:r>
              <a:rPr lang="en-US" sz="1800" b="1">
                <a:solidFill>
                  <a:schemeClr val="lt1"/>
                </a:solidFill>
                <a:latin typeface="Arial"/>
                <a:ea typeface="Arial"/>
                <a:cs typeface="Arial"/>
                <a:sym typeface="Arial"/>
              </a:rPr>
              <a:t> module </a:t>
            </a:r>
            <a:endParaRPr/>
          </a:p>
          <a:p>
            <a:pPr marL="0" marR="0" lvl="0" indent="0" algn="l" rtl="0">
              <a:lnSpc>
                <a:spcPct val="100000"/>
              </a:lnSpc>
              <a:spcBef>
                <a:spcPts val="0"/>
              </a:spcBef>
              <a:spcAft>
                <a:spcPts val="0"/>
              </a:spcAft>
              <a:buClr>
                <a:schemeClr val="lt1"/>
              </a:buClr>
              <a:buSzPts val="1800"/>
              <a:buFont typeface="Helvetica Neue"/>
              <a:buNone/>
            </a:pPr>
            <a:r>
              <a:rPr lang="en-US" sz="1800" b="0" i="1" u="none" strike="noStrike" cap="none">
                <a:solidFill>
                  <a:schemeClr val="lt1"/>
                </a:solidFill>
                <a:latin typeface="Arial"/>
                <a:ea typeface="Arial"/>
                <a:cs typeface="Arial"/>
                <a:sym typeface="Arial"/>
              </a:rPr>
              <a:t>1 heure 30 minutes</a:t>
            </a:r>
            <a:endParaRPr sz="1800" b="0" i="1" u="none" strike="noStrike" cap="none">
              <a:solidFill>
                <a:schemeClr val="lt1"/>
              </a:solidFill>
              <a:latin typeface="Arial"/>
              <a:ea typeface="Arial"/>
              <a:cs typeface="Arial"/>
              <a:sym typeface="Arial"/>
            </a:endParaRPr>
          </a:p>
        </p:txBody>
      </p:sp>
      <p:sp>
        <p:nvSpPr>
          <p:cNvPr id="124" name="Google Shape;124;p4"/>
          <p:cNvSpPr txBox="1"/>
          <p:nvPr/>
        </p:nvSpPr>
        <p:spPr>
          <a:xfrm>
            <a:off x="6192123" y="2276232"/>
            <a:ext cx="1349407" cy="3693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lt1"/>
              </a:buClr>
              <a:buSzPts val="1800"/>
              <a:buFont typeface="Helvetica Neue"/>
              <a:buNone/>
            </a:pPr>
            <a:r>
              <a:rPr lang="en-US" sz="1800" b="1" i="0" u="none" strike="noStrike" cap="none">
                <a:solidFill>
                  <a:schemeClr val="lt1"/>
                </a:solidFill>
                <a:latin typeface="Arial"/>
                <a:ea typeface="Arial"/>
                <a:cs typeface="Arial"/>
                <a:sym typeface="Arial"/>
              </a:rPr>
              <a:t>Pause</a:t>
            </a:r>
            <a:endParaRPr sz="1800" b="1" i="1" u="none" strike="noStrike" cap="none">
              <a:solidFill>
                <a:schemeClr val="lt1"/>
              </a:solidFill>
              <a:latin typeface="Arial"/>
              <a:ea typeface="Arial"/>
              <a:cs typeface="Arial"/>
              <a:sym typeface="Arial"/>
            </a:endParaRPr>
          </a:p>
        </p:txBody>
      </p:sp>
      <p:sp>
        <p:nvSpPr>
          <p:cNvPr id="125" name="Google Shape;125;p4"/>
          <p:cNvSpPr txBox="1"/>
          <p:nvPr/>
        </p:nvSpPr>
        <p:spPr>
          <a:xfrm>
            <a:off x="8253836" y="2828320"/>
            <a:ext cx="3284736" cy="12002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800"/>
              <a:buFont typeface="Helvetica Neue"/>
              <a:buNone/>
            </a:pPr>
            <a:r>
              <a:rPr lang="en-US" sz="1800" b="1" i="0" u="none" strike="noStrike" cap="none">
                <a:solidFill>
                  <a:schemeClr val="lt1"/>
                </a:solidFill>
                <a:latin typeface="Arial"/>
                <a:ea typeface="Arial"/>
                <a:cs typeface="Arial"/>
                <a:sym typeface="Arial"/>
              </a:rPr>
              <a:t>Quelles sont les </a:t>
            </a:r>
            <a:r>
              <a:rPr lang="en-US" sz="1800" b="1">
                <a:solidFill>
                  <a:schemeClr val="lt1"/>
                </a:solidFill>
                <a:latin typeface="Arial"/>
                <a:ea typeface="Arial"/>
                <a:cs typeface="Arial"/>
                <a:sym typeface="Arial"/>
              </a:rPr>
              <a:t>compétences </a:t>
            </a:r>
            <a:r>
              <a:rPr lang="en-US" sz="1800" b="1" i="0" u="none" strike="noStrike" cap="none">
                <a:solidFill>
                  <a:schemeClr val="lt1"/>
                </a:solidFill>
                <a:latin typeface="Arial"/>
                <a:ea typeface="Arial"/>
                <a:cs typeface="Arial"/>
                <a:sym typeface="Arial"/>
              </a:rPr>
              <a:t>essentielles d'un gestionnaire de cas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1800"/>
              <a:buFont typeface="Helvetica Neue"/>
              <a:buNone/>
            </a:pPr>
            <a:r>
              <a:rPr lang="en-US" sz="1800" i="1" u="none" strike="noStrike" cap="none">
                <a:solidFill>
                  <a:schemeClr val="lt1"/>
                </a:solidFill>
                <a:latin typeface="Arial"/>
                <a:ea typeface="Arial"/>
                <a:cs typeface="Arial"/>
                <a:sym typeface="Arial"/>
              </a:rPr>
              <a:t>2 heures</a:t>
            </a:r>
            <a:endParaRPr sz="1800" i="1" u="none" strike="noStrike" cap="none">
              <a:solidFill>
                <a:schemeClr val="lt1"/>
              </a:solidFill>
              <a:latin typeface="Arial"/>
              <a:ea typeface="Arial"/>
              <a:cs typeface="Arial"/>
              <a:sym typeface="Arial"/>
            </a:endParaRPr>
          </a:p>
        </p:txBody>
      </p:sp>
      <p:sp>
        <p:nvSpPr>
          <p:cNvPr id="126" name="Google Shape;126;p4"/>
          <p:cNvSpPr txBox="1"/>
          <p:nvPr/>
        </p:nvSpPr>
        <p:spPr>
          <a:xfrm>
            <a:off x="6220286" y="4084279"/>
            <a:ext cx="1349407" cy="3693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lt1"/>
              </a:buClr>
              <a:buSzPts val="1800"/>
              <a:buFont typeface="Helvetica Neue"/>
              <a:buNone/>
            </a:pPr>
            <a:r>
              <a:rPr lang="en-US" sz="1800" b="1" i="0" u="none" strike="noStrike" cap="none">
                <a:solidFill>
                  <a:schemeClr val="lt1"/>
                </a:solidFill>
                <a:latin typeface="Arial"/>
                <a:ea typeface="Arial"/>
                <a:cs typeface="Arial"/>
                <a:sym typeface="Arial"/>
              </a:rPr>
              <a:t>Déjeuner</a:t>
            </a:r>
            <a:endParaRPr sz="1800" b="1" i="1" u="none" strike="noStrike" cap="none">
              <a:solidFill>
                <a:schemeClr val="lt1"/>
              </a:solidFill>
              <a:latin typeface="Arial"/>
              <a:ea typeface="Arial"/>
              <a:cs typeface="Arial"/>
              <a:sym typeface="Arial"/>
            </a:endParaRPr>
          </a:p>
        </p:txBody>
      </p:sp>
      <p:sp>
        <p:nvSpPr>
          <p:cNvPr id="127" name="Google Shape;127;p4"/>
          <p:cNvSpPr txBox="1"/>
          <p:nvPr/>
        </p:nvSpPr>
        <p:spPr>
          <a:xfrm>
            <a:off x="8253835" y="4547629"/>
            <a:ext cx="3284735" cy="12002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800"/>
              <a:buFont typeface="Helvetica Neue"/>
              <a:buNone/>
            </a:pPr>
            <a:r>
              <a:rPr lang="en-US" sz="1800" b="1" i="0" u="none" strike="noStrike" cap="none">
                <a:solidFill>
                  <a:schemeClr val="lt1"/>
                </a:solidFill>
                <a:latin typeface="Arial"/>
                <a:ea typeface="Arial"/>
                <a:cs typeface="Arial"/>
                <a:sym typeface="Arial"/>
              </a:rPr>
              <a:t>Quels sont les principes qui guident la gestion de cas ? </a:t>
            </a:r>
            <a:endParaRPr/>
          </a:p>
          <a:p>
            <a:pPr marL="0" marR="0" lvl="0" indent="0" algn="l" rtl="0">
              <a:lnSpc>
                <a:spcPct val="100000"/>
              </a:lnSpc>
              <a:spcBef>
                <a:spcPts val="0"/>
              </a:spcBef>
              <a:spcAft>
                <a:spcPts val="0"/>
              </a:spcAft>
              <a:buClr>
                <a:schemeClr val="lt1"/>
              </a:buClr>
              <a:buSzPts val="1800"/>
              <a:buFont typeface="Helvetica Neue"/>
              <a:buNone/>
            </a:pPr>
            <a:r>
              <a:rPr lang="en-US" sz="1800" i="1" u="none" strike="noStrike" cap="none">
                <a:solidFill>
                  <a:schemeClr val="lt1"/>
                </a:solidFill>
                <a:latin typeface="Arial"/>
                <a:ea typeface="Arial"/>
                <a:cs typeface="Arial"/>
                <a:sym typeface="Arial"/>
              </a:rPr>
              <a:t>1 heure 30 minutes</a:t>
            </a:r>
            <a:endParaRPr sz="140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Calibri"/>
              <a:buNone/>
            </a:pPr>
            <a:endParaRPr sz="1800" b="0" i="1" u="none" strike="noStrike" cap="none">
              <a:solidFill>
                <a:schemeClr val="lt1"/>
              </a:solidFill>
              <a:latin typeface="Arial"/>
              <a:ea typeface="Arial"/>
              <a:cs typeface="Arial"/>
              <a:sym typeface="Arial"/>
            </a:endParaRPr>
          </a:p>
        </p:txBody>
      </p:sp>
      <p:sp>
        <p:nvSpPr>
          <p:cNvPr id="128" name="Google Shape;128;p4"/>
          <p:cNvSpPr txBox="1"/>
          <p:nvPr/>
        </p:nvSpPr>
        <p:spPr>
          <a:xfrm>
            <a:off x="8253835" y="5747917"/>
            <a:ext cx="3284732"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800"/>
              <a:buFont typeface="Helvetica Neue"/>
              <a:buNone/>
            </a:pPr>
            <a:r>
              <a:rPr lang="en-US" sz="1800" b="1" i="0" u="none" strike="noStrike" cap="none">
                <a:solidFill>
                  <a:schemeClr val="lt1"/>
                </a:solidFill>
                <a:latin typeface="Arial"/>
                <a:ea typeface="Arial"/>
                <a:cs typeface="Arial"/>
                <a:sym typeface="Arial"/>
              </a:rPr>
              <a:t>Clôture du module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1800"/>
              <a:buFont typeface="Helvetica Neue"/>
              <a:buNone/>
            </a:pPr>
            <a:r>
              <a:rPr lang="en-US" sz="1800" b="0" i="1" u="none" strike="noStrike" cap="none">
                <a:solidFill>
                  <a:schemeClr val="lt1"/>
                </a:solidFill>
                <a:latin typeface="Arial"/>
                <a:ea typeface="Arial"/>
                <a:cs typeface="Arial"/>
                <a:sym typeface="Arial"/>
              </a:rPr>
              <a:t>30 minutes</a:t>
            </a:r>
            <a:endParaRPr sz="1800" b="0" i="1" u="none" strike="noStrike" cap="none">
              <a:solidFill>
                <a:schemeClr val="lt1"/>
              </a:solidFill>
              <a:latin typeface="Arial"/>
              <a:ea typeface="Arial"/>
              <a:cs typeface="Arial"/>
              <a:sym typeface="Arial"/>
            </a:endParaRPr>
          </a:p>
        </p:txBody>
      </p:sp>
      <p:sp>
        <p:nvSpPr>
          <p:cNvPr id="129" name="Google Shape;129;p4"/>
          <p:cNvSpPr/>
          <p:nvPr/>
        </p:nvSpPr>
        <p:spPr>
          <a:xfrm rot="1782986">
            <a:off x="7736028" y="55648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0" name="Google Shape;130;p4"/>
          <p:cNvSpPr/>
          <p:nvPr/>
        </p:nvSpPr>
        <p:spPr>
          <a:xfrm rot="1782986">
            <a:off x="7736028" y="2340388"/>
            <a:ext cx="335595" cy="289306"/>
          </a:xfrm>
          <a:prstGeom prst="hexagon">
            <a:avLst>
              <a:gd name="adj" fmla="val 28965"/>
              <a:gd name="vf" fmla="val 115470"/>
            </a:avLst>
          </a:prstGeom>
          <a:solidFill>
            <a:srgbClr val="27858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1" name="Google Shape;131;p4"/>
          <p:cNvSpPr/>
          <p:nvPr/>
        </p:nvSpPr>
        <p:spPr>
          <a:xfrm rot="1782986">
            <a:off x="7736028" y="3232340"/>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2" name="Google Shape;132;p4"/>
          <p:cNvSpPr/>
          <p:nvPr/>
        </p:nvSpPr>
        <p:spPr>
          <a:xfrm rot="1782986">
            <a:off x="7736028" y="4124292"/>
            <a:ext cx="335595" cy="289306"/>
          </a:xfrm>
          <a:prstGeom prst="hexagon">
            <a:avLst>
              <a:gd name="adj" fmla="val 28965"/>
              <a:gd name="vf" fmla="val 115470"/>
            </a:avLst>
          </a:prstGeom>
          <a:solidFill>
            <a:srgbClr val="27858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3" name="Google Shape;133;p4"/>
          <p:cNvSpPr/>
          <p:nvPr/>
        </p:nvSpPr>
        <p:spPr>
          <a:xfrm rot="1782986">
            <a:off x="7736028" y="501624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4" name="Google Shape;134;p4"/>
          <p:cNvSpPr/>
          <p:nvPr/>
        </p:nvSpPr>
        <p:spPr>
          <a:xfrm rot="1782986">
            <a:off x="7736028" y="5908196"/>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5" name="Google Shape;135;p4"/>
          <p:cNvSpPr txBox="1">
            <a:spLocks noGrp="1"/>
          </p:cNvSpPr>
          <p:nvPr>
            <p:ph type="title"/>
          </p:nvPr>
        </p:nvSpPr>
        <p:spPr>
          <a:xfrm>
            <a:off x="1028453" y="3198461"/>
            <a:ext cx="4015311"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400"/>
              <a:buFont typeface="Garamond"/>
              <a:buNone/>
            </a:pPr>
            <a:r>
              <a:rPr lang="en-US" sz="4400"/>
              <a:t>Ordre du jour</a:t>
            </a:r>
            <a:endParaRPr/>
          </a:p>
        </p:txBody>
      </p:sp>
      <p:sp>
        <p:nvSpPr>
          <p:cNvPr id="136" name="Google Shape;136;p4"/>
          <p:cNvSpPr txBox="1"/>
          <p:nvPr/>
        </p:nvSpPr>
        <p:spPr>
          <a:xfrm>
            <a:off x="8253835" y="1386010"/>
            <a:ext cx="3284738"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800"/>
              <a:buFont typeface="Helvetica Neue"/>
              <a:buNone/>
            </a:pPr>
            <a:r>
              <a:rPr lang="en-US" sz="1800" b="1" i="0" u="none" strike="noStrike" cap="none">
                <a:solidFill>
                  <a:schemeClr val="lt1"/>
                </a:solidFill>
                <a:latin typeface="Arial"/>
                <a:ea typeface="Arial"/>
                <a:cs typeface="Arial"/>
                <a:sym typeface="Arial"/>
              </a:rPr>
              <a:t>Comment puis-je utiliser la réflexion pour apprendre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1800"/>
              <a:buFont typeface="Helvetica Neue"/>
              <a:buNone/>
            </a:pPr>
            <a:r>
              <a:rPr lang="en-US" sz="1800" i="1">
                <a:solidFill>
                  <a:schemeClr val="lt1"/>
                </a:solidFill>
                <a:latin typeface="Arial"/>
                <a:ea typeface="Arial"/>
                <a:cs typeface="Arial"/>
                <a:sym typeface="Arial"/>
              </a:rPr>
              <a:t>1 heure</a:t>
            </a:r>
            <a:endParaRPr sz="1800" b="0" i="1" u="none" strike="noStrike" cap="none">
              <a:solidFill>
                <a:schemeClr val="lt1"/>
              </a:solidFill>
              <a:latin typeface="Arial"/>
              <a:ea typeface="Arial"/>
              <a:cs typeface="Arial"/>
              <a:sym typeface="Arial"/>
            </a:endParaRPr>
          </a:p>
        </p:txBody>
      </p:sp>
      <p:sp>
        <p:nvSpPr>
          <p:cNvPr id="137" name="Google Shape;137;p4"/>
          <p:cNvSpPr/>
          <p:nvPr/>
        </p:nvSpPr>
        <p:spPr>
          <a:xfrm rot="1782986">
            <a:off x="7736028" y="1448436"/>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highlight>
                  <a:srgbClr val="FFFF00"/>
                </a:highlight>
                <a:latin typeface="Arial"/>
                <a:ea typeface="Arial"/>
                <a:cs typeface="Arial"/>
                <a:sym typeface="Arial"/>
              </a:rPr>
              <a:t>Apprendre à se connaître</a:t>
            </a:r>
            <a:endParaRPr/>
          </a:p>
        </p:txBody>
      </p:sp>
      <p:grpSp>
        <p:nvGrpSpPr>
          <p:cNvPr id="144" name="Google Shape;144;p5"/>
          <p:cNvGrpSpPr/>
          <p:nvPr/>
        </p:nvGrpSpPr>
        <p:grpSpPr>
          <a:xfrm>
            <a:off x="3385613" y="1872898"/>
            <a:ext cx="5420774" cy="3518252"/>
            <a:chOff x="3400707" y="1772174"/>
            <a:chExt cx="5758105" cy="3737192"/>
          </a:xfrm>
        </p:grpSpPr>
        <p:sp>
          <p:nvSpPr>
            <p:cNvPr id="145" name="Google Shape;145;p5"/>
            <p:cNvSpPr/>
            <p:nvPr/>
          </p:nvSpPr>
          <p:spPr>
            <a:xfrm>
              <a:off x="3400707" y="2359766"/>
              <a:ext cx="1412240" cy="141224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146" name="Google Shape;146;p5"/>
            <p:cNvSpPr/>
            <p:nvPr/>
          </p:nvSpPr>
          <p:spPr>
            <a:xfrm>
              <a:off x="7746572" y="2359766"/>
              <a:ext cx="1412240" cy="141224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147" name="Google Shape;147;p5"/>
            <p:cNvSpPr/>
            <p:nvPr/>
          </p:nvSpPr>
          <p:spPr>
            <a:xfrm>
              <a:off x="3400707" y="4048152"/>
              <a:ext cx="1335891" cy="1461214"/>
            </a:xfrm>
            <a:prstGeom prst="round2SameRect">
              <a:avLst>
                <a:gd name="adj1" fmla="val 500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148" name="Google Shape;148;p5"/>
            <p:cNvSpPr/>
            <p:nvPr/>
          </p:nvSpPr>
          <p:spPr>
            <a:xfrm>
              <a:off x="7822921" y="4048152"/>
              <a:ext cx="1335891" cy="1461214"/>
            </a:xfrm>
            <a:prstGeom prst="round2SameRect">
              <a:avLst>
                <a:gd name="adj1" fmla="val 500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149" name="Google Shape;149;p5"/>
            <p:cNvSpPr/>
            <p:nvPr/>
          </p:nvSpPr>
          <p:spPr>
            <a:xfrm>
              <a:off x="4351095" y="2702772"/>
              <a:ext cx="771005" cy="771005"/>
            </a:xfrm>
            <a:prstGeom prst="chord">
              <a:avLst>
                <a:gd name="adj1" fmla="val 2700000"/>
                <a:gd name="adj2" fmla="val 9734345"/>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150" name="Google Shape;150;p5"/>
            <p:cNvSpPr/>
            <p:nvPr/>
          </p:nvSpPr>
          <p:spPr>
            <a:xfrm flipH="1">
              <a:off x="7347577" y="2785543"/>
              <a:ext cx="950687" cy="771005"/>
            </a:xfrm>
            <a:prstGeom prst="chord">
              <a:avLst>
                <a:gd name="adj1" fmla="val 2700000"/>
                <a:gd name="adj2" fmla="val 9734345"/>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151" name="Google Shape;151;p5"/>
            <p:cNvSpPr/>
            <p:nvPr/>
          </p:nvSpPr>
          <p:spPr>
            <a:xfrm>
              <a:off x="5001335" y="1772174"/>
              <a:ext cx="1524000" cy="1175183"/>
            </a:xfrm>
            <a:prstGeom prst="wedgeRoundRectCallout">
              <a:avLst>
                <a:gd name="adj1" fmla="val -20833"/>
                <a:gd name="adj2" fmla="val 62500"/>
                <a:gd name="adj3" fmla="val 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sp>
          <p:nvSpPr>
            <p:cNvPr id="152" name="Google Shape;152;p5"/>
            <p:cNvSpPr/>
            <p:nvPr/>
          </p:nvSpPr>
          <p:spPr>
            <a:xfrm>
              <a:off x="6034184" y="2500682"/>
              <a:ext cx="1524000" cy="1175183"/>
            </a:xfrm>
            <a:prstGeom prst="wedgeRoundRectCallout">
              <a:avLst>
                <a:gd name="adj1" fmla="val 59833"/>
                <a:gd name="adj2" fmla="val 21866"/>
                <a:gd name="adj3" fmla="val 16667"/>
              </a:avLst>
            </a:prstGeom>
            <a:solidFill>
              <a:schemeClr val="accent5"/>
            </a:solidFill>
            <a:ln w="571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a:solidFill>
                  <a:schemeClr val="lt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latin typeface="Arial"/>
                <a:ea typeface="Arial"/>
                <a:cs typeface="Arial"/>
                <a:sym typeface="Arial"/>
              </a:rPr>
              <a:t>Contrat d'apprentissage</a:t>
            </a:r>
            <a:endParaRPr/>
          </a:p>
        </p:txBody>
      </p:sp>
      <p:sp>
        <p:nvSpPr>
          <p:cNvPr id="159" name="Google Shape;159;p6"/>
          <p:cNvSpPr txBox="1"/>
          <p:nvPr/>
        </p:nvSpPr>
        <p:spPr>
          <a:xfrm>
            <a:off x="859018" y="1949230"/>
            <a:ext cx="3361556" cy="39703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chemeClr val="dk1"/>
                </a:solidFill>
                <a:latin typeface="Arial"/>
                <a:ea typeface="Arial"/>
                <a:cs typeface="Arial"/>
                <a:sym typeface="Arial"/>
              </a:rPr>
              <a:t>Il est important de se sentir:</a:t>
            </a:r>
            <a:endParaRPr/>
          </a:p>
          <a:p>
            <a:pPr marL="0" marR="0" lvl="0" indent="0" algn="l" rtl="0">
              <a:spcBef>
                <a:spcPts val="0"/>
              </a:spcBef>
              <a:spcAft>
                <a:spcPts val="0"/>
              </a:spcAft>
              <a:buNone/>
            </a:pPr>
            <a:endParaRPr sz="2800">
              <a:solidFill>
                <a:schemeClr val="dk1"/>
              </a:solidFill>
              <a:latin typeface="Arial"/>
              <a:ea typeface="Arial"/>
              <a:cs typeface="Arial"/>
              <a:sym typeface="Arial"/>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Arial"/>
                <a:ea typeface="Arial"/>
                <a:cs typeface="Arial"/>
                <a:sym typeface="Arial"/>
              </a:rPr>
              <a:t>Sûr</a:t>
            </a:r>
            <a:endParaRPr sz="2800">
              <a:solidFill>
                <a:schemeClr val="dk1"/>
              </a:solidFill>
              <a:latin typeface="Arial"/>
              <a:ea typeface="Arial"/>
              <a:cs typeface="Arial"/>
              <a:sym typeface="Arial"/>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Arial"/>
                <a:ea typeface="Arial"/>
                <a:cs typeface="Arial"/>
                <a:sym typeface="Arial"/>
              </a:rPr>
              <a:t>A l’aise</a:t>
            </a:r>
            <a:endParaRPr sz="2800">
              <a:solidFill>
                <a:schemeClr val="dk1"/>
              </a:solidFill>
              <a:latin typeface="Arial"/>
              <a:ea typeface="Arial"/>
              <a:cs typeface="Arial"/>
              <a:sym typeface="Arial"/>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Arial"/>
                <a:ea typeface="Arial"/>
                <a:cs typeface="Arial"/>
                <a:sym typeface="Arial"/>
              </a:rPr>
              <a:t>Accepté(e) et respecté(e)</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Arial"/>
                <a:ea typeface="Arial"/>
                <a:cs typeface="Arial"/>
                <a:sym typeface="Arial"/>
              </a:rPr>
              <a:t>Intéressé(e) et concentré(e)</a:t>
            </a:r>
            <a:endParaRPr/>
          </a:p>
        </p:txBody>
      </p:sp>
      <p:sp>
        <p:nvSpPr>
          <p:cNvPr id="160" name="Google Shape;160;p6"/>
          <p:cNvSpPr/>
          <p:nvPr/>
        </p:nvSpPr>
        <p:spPr>
          <a:xfrm>
            <a:off x="7317515" y="2656722"/>
            <a:ext cx="2109840" cy="1310258"/>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161" name="Google Shape;161;p6"/>
          <p:cNvSpPr/>
          <p:nvPr/>
        </p:nvSpPr>
        <p:spPr>
          <a:xfrm flipH="1">
            <a:off x="7849615" y="2738974"/>
            <a:ext cx="1685326" cy="1964551"/>
          </a:xfrm>
          <a:prstGeom prst="flowChartPunchedCard">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62" name="Google Shape;162;p6"/>
          <p:cNvGrpSpPr/>
          <p:nvPr/>
        </p:nvGrpSpPr>
        <p:grpSpPr>
          <a:xfrm rot="3724370">
            <a:off x="10254015" y="2834610"/>
            <a:ext cx="206091" cy="1265255"/>
            <a:chOff x="1282700" y="1709132"/>
            <a:chExt cx="165100" cy="1013598"/>
          </a:xfrm>
        </p:grpSpPr>
        <p:sp>
          <p:nvSpPr>
            <p:cNvPr id="163" name="Google Shape;163;p6"/>
            <p:cNvSpPr/>
            <p:nvPr/>
          </p:nvSpPr>
          <p:spPr>
            <a:xfrm>
              <a:off x="1282700" y="1709132"/>
              <a:ext cx="165100" cy="86896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4" name="Google Shape;164;p6"/>
            <p:cNvSpPr/>
            <p:nvPr/>
          </p:nvSpPr>
          <p:spPr>
            <a:xfrm rot="10800000">
              <a:off x="1282700" y="2578100"/>
              <a:ext cx="165100" cy="144630"/>
            </a:xfrm>
            <a:prstGeom prst="triangle">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65" name="Google Shape;165;p6"/>
          <p:cNvSpPr/>
          <p:nvPr/>
        </p:nvSpPr>
        <p:spPr>
          <a:xfrm rot="1924370">
            <a:off x="10085881" y="3144737"/>
            <a:ext cx="722338" cy="722338"/>
          </a:xfrm>
          <a:prstGeom prst="ellipse">
            <a:avLst/>
          </a:prstGeom>
          <a:solidFill>
            <a:srgbClr val="A9E4E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66" name="Google Shape;166;p6"/>
          <p:cNvGrpSpPr/>
          <p:nvPr/>
        </p:nvGrpSpPr>
        <p:grpSpPr>
          <a:xfrm>
            <a:off x="5189372" y="1650239"/>
            <a:ext cx="2182943" cy="1269664"/>
            <a:chOff x="4870082" y="2127136"/>
            <a:chExt cx="2182943" cy="1269664"/>
          </a:xfrm>
        </p:grpSpPr>
        <p:grpSp>
          <p:nvGrpSpPr>
            <p:cNvPr id="167" name="Google Shape;167;p6"/>
            <p:cNvGrpSpPr/>
            <p:nvPr/>
          </p:nvGrpSpPr>
          <p:grpSpPr>
            <a:xfrm rot="-2466152">
              <a:off x="6456436" y="2219723"/>
              <a:ext cx="206091" cy="1265255"/>
              <a:chOff x="1282700" y="1709132"/>
              <a:chExt cx="165100" cy="1013598"/>
            </a:xfrm>
          </p:grpSpPr>
          <p:sp>
            <p:nvSpPr>
              <p:cNvPr id="168" name="Google Shape;168;p6"/>
              <p:cNvSpPr/>
              <p:nvPr/>
            </p:nvSpPr>
            <p:spPr>
              <a:xfrm>
                <a:off x="1282700" y="1709132"/>
                <a:ext cx="165100" cy="86896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9" name="Google Shape;169;p6"/>
              <p:cNvSpPr/>
              <p:nvPr/>
            </p:nvSpPr>
            <p:spPr>
              <a:xfrm rot="10800000">
                <a:off x="1282700" y="2578100"/>
                <a:ext cx="165100" cy="144630"/>
              </a:xfrm>
              <a:prstGeom prst="triangle">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70" name="Google Shape;170;p6"/>
            <p:cNvSpPr/>
            <p:nvPr/>
          </p:nvSpPr>
          <p:spPr>
            <a:xfrm>
              <a:off x="6068745" y="2515998"/>
              <a:ext cx="722338" cy="722338"/>
            </a:xfrm>
            <a:prstGeom prst="ellipse">
              <a:avLst/>
            </a:prstGeom>
            <a:solidFill>
              <a:srgbClr val="A9E4E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1" name="Google Shape;171;p6"/>
            <p:cNvSpPr/>
            <p:nvPr/>
          </p:nvSpPr>
          <p:spPr>
            <a:xfrm rot="1207745">
              <a:off x="4926899" y="2294327"/>
              <a:ext cx="1063775" cy="519009"/>
            </a:xfrm>
            <a:prstGeom prst="roundRect">
              <a:avLst>
                <a:gd name="adj" fmla="val 50000"/>
              </a:avLst>
            </a:prstGeom>
            <a:solidFill>
              <a:srgbClr val="A9E4E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72" name="Google Shape;172;p6"/>
          <p:cNvSpPr/>
          <p:nvPr/>
        </p:nvSpPr>
        <p:spPr>
          <a:xfrm rot="1853661">
            <a:off x="10787594" y="3744985"/>
            <a:ext cx="1063775" cy="519009"/>
          </a:xfrm>
          <a:prstGeom prst="roundRect">
            <a:avLst>
              <a:gd name="adj" fmla="val 50000"/>
            </a:avLst>
          </a:prstGeom>
          <a:solidFill>
            <a:srgbClr val="A9E4E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73" name="Google Shape;173;p6"/>
          <p:cNvGrpSpPr/>
          <p:nvPr/>
        </p:nvGrpSpPr>
        <p:grpSpPr>
          <a:xfrm rot="-1679895">
            <a:off x="5595348" y="4947037"/>
            <a:ext cx="2239368" cy="865546"/>
            <a:chOff x="5721739" y="4945534"/>
            <a:chExt cx="2239368" cy="865546"/>
          </a:xfrm>
        </p:grpSpPr>
        <p:sp>
          <p:nvSpPr>
            <p:cNvPr id="174" name="Google Shape;174;p6"/>
            <p:cNvSpPr/>
            <p:nvPr/>
          </p:nvSpPr>
          <p:spPr>
            <a:xfrm rot="-584799">
              <a:off x="5757994" y="5205772"/>
              <a:ext cx="1063775" cy="519009"/>
            </a:xfrm>
            <a:prstGeom prst="roundRect">
              <a:avLst>
                <a:gd name="adj" fmla="val 50000"/>
              </a:avLst>
            </a:prstGeom>
            <a:solidFill>
              <a:srgbClr val="A9E4E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175" name="Google Shape;175;p6"/>
            <p:cNvGrpSpPr/>
            <p:nvPr/>
          </p:nvGrpSpPr>
          <p:grpSpPr>
            <a:xfrm rot="-4837148">
              <a:off x="7217099" y="4587492"/>
              <a:ext cx="206091" cy="1265255"/>
              <a:chOff x="1282700" y="1709132"/>
              <a:chExt cx="165100" cy="1013598"/>
            </a:xfrm>
          </p:grpSpPr>
          <p:sp>
            <p:nvSpPr>
              <p:cNvPr id="176" name="Google Shape;176;p6"/>
              <p:cNvSpPr/>
              <p:nvPr/>
            </p:nvSpPr>
            <p:spPr>
              <a:xfrm>
                <a:off x="1282700" y="1709132"/>
                <a:ext cx="165100" cy="86896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7" name="Google Shape;177;p6"/>
              <p:cNvSpPr/>
              <p:nvPr/>
            </p:nvSpPr>
            <p:spPr>
              <a:xfrm rot="10800000">
                <a:off x="1282700" y="2578100"/>
                <a:ext cx="165100" cy="144630"/>
              </a:xfrm>
              <a:prstGeom prst="triangle">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78" name="Google Shape;178;p6"/>
            <p:cNvSpPr/>
            <p:nvPr/>
          </p:nvSpPr>
          <p:spPr>
            <a:xfrm>
              <a:off x="6912142" y="4945534"/>
              <a:ext cx="722338" cy="722338"/>
            </a:xfrm>
            <a:prstGeom prst="ellipse">
              <a:avLst/>
            </a:prstGeom>
            <a:solidFill>
              <a:srgbClr val="A9E4E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79" name="Google Shape;179;p6"/>
          <p:cNvSpPr/>
          <p:nvPr/>
        </p:nvSpPr>
        <p:spPr>
          <a:xfrm>
            <a:off x="8203372" y="3345727"/>
            <a:ext cx="989984" cy="15846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0" name="Google Shape;180;p6"/>
          <p:cNvSpPr/>
          <p:nvPr/>
        </p:nvSpPr>
        <p:spPr>
          <a:xfrm>
            <a:off x="8203372" y="3718945"/>
            <a:ext cx="989984" cy="15846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1" name="Google Shape;181;p6"/>
          <p:cNvSpPr/>
          <p:nvPr/>
        </p:nvSpPr>
        <p:spPr>
          <a:xfrm>
            <a:off x="8203372" y="4111123"/>
            <a:ext cx="989984" cy="15846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200"/>
              <a:buFont typeface="Arial"/>
              <a:buNone/>
            </a:pPr>
            <a:r>
              <a:rPr lang="en-US">
                <a:highlight>
                  <a:srgbClr val="FFFF00"/>
                </a:highlight>
                <a:latin typeface="Arial"/>
                <a:ea typeface="Arial"/>
                <a:cs typeface="Arial"/>
                <a:sym typeface="Arial"/>
              </a:rPr>
              <a:t>Aperçu de la formation de niveau 2</a:t>
            </a:r>
            <a:endParaRPr>
              <a:highlight>
                <a:srgbClr val="FFFF00"/>
              </a:highlight>
              <a:latin typeface="Arial"/>
              <a:ea typeface="Arial"/>
              <a:cs typeface="Arial"/>
              <a:sym typeface="Arial"/>
            </a:endParaRPr>
          </a:p>
        </p:txBody>
      </p:sp>
      <p:cxnSp>
        <p:nvCxnSpPr>
          <p:cNvPr id="188" name="Google Shape;188;p7"/>
          <p:cNvCxnSpPr/>
          <p:nvPr/>
        </p:nvCxnSpPr>
        <p:spPr>
          <a:xfrm>
            <a:off x="6801749" y="989483"/>
            <a:ext cx="0" cy="4928716"/>
          </a:xfrm>
          <a:prstGeom prst="straightConnector1">
            <a:avLst/>
          </a:prstGeom>
          <a:noFill/>
          <a:ln w="57150" cap="flat" cmpd="sng">
            <a:solidFill>
              <a:srgbClr val="D3F1F2"/>
            </a:solidFill>
            <a:prstDash val="solid"/>
            <a:miter lim="800000"/>
            <a:headEnd type="none" w="sm" len="sm"/>
            <a:tailEnd type="none" w="sm" len="sm"/>
          </a:ln>
        </p:spPr>
      </p:cxnSp>
      <p:cxnSp>
        <p:nvCxnSpPr>
          <p:cNvPr id="189" name="Google Shape;189;p7"/>
          <p:cNvCxnSpPr>
            <a:stCxn id="190" idx="1"/>
          </p:cNvCxnSpPr>
          <p:nvPr/>
        </p:nvCxnSpPr>
        <p:spPr>
          <a:xfrm>
            <a:off x="2114582" y="2621678"/>
            <a:ext cx="0" cy="3296400"/>
          </a:xfrm>
          <a:prstGeom prst="straightConnector1">
            <a:avLst/>
          </a:prstGeom>
          <a:noFill/>
          <a:ln w="57150" cap="flat" cmpd="sng">
            <a:solidFill>
              <a:srgbClr val="D3F1F2"/>
            </a:solidFill>
            <a:prstDash val="solid"/>
            <a:miter lim="800000"/>
            <a:headEnd type="none" w="sm" len="sm"/>
            <a:tailEnd type="none" w="sm" len="sm"/>
          </a:ln>
        </p:spPr>
      </p:cxnSp>
      <p:sp>
        <p:nvSpPr>
          <p:cNvPr id="190" name="Google Shape;190;p7"/>
          <p:cNvSpPr/>
          <p:nvPr/>
        </p:nvSpPr>
        <p:spPr>
          <a:xfrm rot="1782986">
            <a:off x="1538877" y="1559392"/>
            <a:ext cx="1142910" cy="985264"/>
          </a:xfrm>
          <a:prstGeom prst="hexagon">
            <a:avLst>
              <a:gd name="adj" fmla="val 28965"/>
              <a:gd name="vf" fmla="val 11547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1" name="Google Shape;191;p7"/>
          <p:cNvSpPr/>
          <p:nvPr/>
        </p:nvSpPr>
        <p:spPr>
          <a:xfrm rot="1782986">
            <a:off x="6226768" y="3120598"/>
            <a:ext cx="1142910" cy="985264"/>
          </a:xfrm>
          <a:prstGeom prst="hexagon">
            <a:avLst>
              <a:gd name="adj" fmla="val 28965"/>
              <a:gd name="vf" fmla="val 115470"/>
            </a:avLst>
          </a:prstGeom>
          <a:solidFill>
            <a:srgbClr val="68B04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2" name="Google Shape;192;p7"/>
          <p:cNvSpPr/>
          <p:nvPr/>
        </p:nvSpPr>
        <p:spPr>
          <a:xfrm rot="1782986">
            <a:off x="6226767" y="4648061"/>
            <a:ext cx="1142910" cy="985264"/>
          </a:xfrm>
          <a:prstGeom prst="hexagon">
            <a:avLst>
              <a:gd name="adj" fmla="val 28965"/>
              <a:gd name="vf" fmla="val 11547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3" name="Google Shape;193;p7"/>
          <p:cNvSpPr txBox="1"/>
          <p:nvPr/>
        </p:nvSpPr>
        <p:spPr>
          <a:xfrm>
            <a:off x="2693026" y="1590359"/>
            <a:ext cx="2859497"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Module 1 : </a:t>
            </a:r>
            <a:r>
              <a:rPr lang="en-US" sz="2000">
                <a:solidFill>
                  <a:schemeClr val="dk1"/>
                </a:solidFill>
                <a:latin typeface="Arial"/>
                <a:ea typeface="Arial"/>
                <a:cs typeface="Arial"/>
                <a:sym typeface="Arial"/>
              </a:rPr>
              <a:t>Compétences essentielles en matière de gestion de cas</a:t>
            </a:r>
            <a:endParaRPr/>
          </a:p>
        </p:txBody>
      </p:sp>
      <p:sp>
        <p:nvSpPr>
          <p:cNvPr id="194" name="Google Shape;194;p7"/>
          <p:cNvSpPr txBox="1"/>
          <p:nvPr/>
        </p:nvSpPr>
        <p:spPr>
          <a:xfrm>
            <a:off x="7433502" y="3211574"/>
            <a:ext cx="3920297"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Module 4 : </a:t>
            </a:r>
            <a:r>
              <a:rPr lang="en-US" sz="2000">
                <a:solidFill>
                  <a:schemeClr val="dk1"/>
                </a:solidFill>
                <a:latin typeface="Arial"/>
                <a:ea typeface="Arial"/>
                <a:cs typeface="Arial"/>
                <a:sym typeface="Arial"/>
              </a:rPr>
              <a:t>Compétences en matière de communication, de santé mentale et de soutien psychosocial</a:t>
            </a:r>
            <a:endParaRPr/>
          </a:p>
        </p:txBody>
      </p:sp>
      <p:sp>
        <p:nvSpPr>
          <p:cNvPr id="195" name="Google Shape;195;p7"/>
          <p:cNvSpPr txBox="1"/>
          <p:nvPr/>
        </p:nvSpPr>
        <p:spPr>
          <a:xfrm>
            <a:off x="7433502" y="4850188"/>
            <a:ext cx="392029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Module 5 : </a:t>
            </a:r>
            <a:r>
              <a:rPr lang="en-US" sz="2000">
                <a:solidFill>
                  <a:schemeClr val="dk1"/>
                </a:solidFill>
                <a:latin typeface="Arial"/>
                <a:ea typeface="Arial"/>
                <a:cs typeface="Arial"/>
                <a:sym typeface="Arial"/>
              </a:rPr>
              <a:t>Compétences techniques</a:t>
            </a:r>
            <a:endParaRPr/>
          </a:p>
        </p:txBody>
      </p:sp>
      <p:sp>
        <p:nvSpPr>
          <p:cNvPr id="196" name="Google Shape;196;p7"/>
          <p:cNvSpPr/>
          <p:nvPr/>
        </p:nvSpPr>
        <p:spPr>
          <a:xfrm>
            <a:off x="1771901" y="1692014"/>
            <a:ext cx="685362" cy="685362"/>
          </a:xfrm>
          <a:prstGeom prst="star5">
            <a:avLst>
              <a:gd name="adj" fmla="val 28484"/>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97" name="Google Shape;197;p7"/>
          <p:cNvGrpSpPr/>
          <p:nvPr/>
        </p:nvGrpSpPr>
        <p:grpSpPr>
          <a:xfrm>
            <a:off x="6537176" y="3343798"/>
            <a:ext cx="694936" cy="883439"/>
            <a:chOff x="5532029" y="1778008"/>
            <a:chExt cx="1463806" cy="1860868"/>
          </a:xfrm>
        </p:grpSpPr>
        <p:grpSp>
          <p:nvGrpSpPr>
            <p:cNvPr id="198" name="Google Shape;198;p7"/>
            <p:cNvGrpSpPr/>
            <p:nvPr/>
          </p:nvGrpSpPr>
          <p:grpSpPr>
            <a:xfrm>
              <a:off x="5532029" y="1778008"/>
              <a:ext cx="723055" cy="1860868"/>
              <a:chOff x="2068313" y="2482622"/>
              <a:chExt cx="376359" cy="968604"/>
            </a:xfrm>
          </p:grpSpPr>
          <p:sp>
            <p:nvSpPr>
              <p:cNvPr id="199" name="Google Shape;199;p7"/>
              <p:cNvSpPr/>
              <p:nvPr/>
            </p:nvSpPr>
            <p:spPr>
              <a:xfrm>
                <a:off x="2071073" y="2923618"/>
                <a:ext cx="372129" cy="527608"/>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0" name="Google Shape;200;p7"/>
              <p:cNvSpPr/>
              <p:nvPr/>
            </p:nvSpPr>
            <p:spPr>
              <a:xfrm>
                <a:off x="2068313" y="2482622"/>
                <a:ext cx="376359" cy="376358"/>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201" name="Google Shape;201;p7"/>
            <p:cNvSpPr/>
            <p:nvPr/>
          </p:nvSpPr>
          <p:spPr>
            <a:xfrm>
              <a:off x="6535544" y="1996974"/>
              <a:ext cx="460291" cy="327241"/>
            </a:xfrm>
            <a:prstGeom prst="wedgeRoundRectCallout">
              <a:avLst>
                <a:gd name="adj1" fmla="val -69318"/>
                <a:gd name="adj2" fmla="val 26564"/>
                <a:gd name="adj3"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02" name="Google Shape;202;p7"/>
          <p:cNvGrpSpPr/>
          <p:nvPr/>
        </p:nvGrpSpPr>
        <p:grpSpPr>
          <a:xfrm>
            <a:off x="6351669" y="4877978"/>
            <a:ext cx="711013" cy="862681"/>
            <a:chOff x="8544095" y="1949046"/>
            <a:chExt cx="1702305" cy="2065428"/>
          </a:xfrm>
        </p:grpSpPr>
        <p:grpSp>
          <p:nvGrpSpPr>
            <p:cNvPr id="203" name="Google Shape;203;p7"/>
            <p:cNvGrpSpPr/>
            <p:nvPr/>
          </p:nvGrpSpPr>
          <p:grpSpPr>
            <a:xfrm>
              <a:off x="9523345" y="1949046"/>
              <a:ext cx="723055" cy="2065428"/>
              <a:chOff x="2068313" y="2482622"/>
              <a:chExt cx="376359" cy="1075080"/>
            </a:xfrm>
          </p:grpSpPr>
          <p:sp>
            <p:nvSpPr>
              <p:cNvPr id="204" name="Google Shape;204;p7"/>
              <p:cNvSpPr/>
              <p:nvPr/>
            </p:nvSpPr>
            <p:spPr>
              <a:xfrm>
                <a:off x="2071073" y="2923618"/>
                <a:ext cx="372129" cy="634084"/>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5" name="Google Shape;205;p7"/>
              <p:cNvSpPr/>
              <p:nvPr/>
            </p:nvSpPr>
            <p:spPr>
              <a:xfrm>
                <a:off x="2068313" y="2482622"/>
                <a:ext cx="376359" cy="376358"/>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06" name="Google Shape;206;p7"/>
            <p:cNvGrpSpPr/>
            <p:nvPr/>
          </p:nvGrpSpPr>
          <p:grpSpPr>
            <a:xfrm rot="1340767">
              <a:off x="8663329" y="2769194"/>
              <a:ext cx="1081835" cy="840892"/>
              <a:chOff x="8708530" y="2848747"/>
              <a:chExt cx="1081835" cy="840892"/>
            </a:xfrm>
          </p:grpSpPr>
          <p:grpSp>
            <p:nvGrpSpPr>
              <p:cNvPr id="207" name="Google Shape;207;p7"/>
              <p:cNvGrpSpPr/>
              <p:nvPr/>
            </p:nvGrpSpPr>
            <p:grpSpPr>
              <a:xfrm>
                <a:off x="9171389" y="3056552"/>
                <a:ext cx="618974" cy="633087"/>
                <a:chOff x="2954263" y="1775178"/>
                <a:chExt cx="316044" cy="323250"/>
              </a:xfrm>
            </p:grpSpPr>
            <p:sp>
              <p:nvSpPr>
                <p:cNvPr id="208" name="Google Shape;208;p7"/>
                <p:cNvSpPr/>
                <p:nvPr/>
              </p:nvSpPr>
              <p:spPr>
                <a:xfrm rot="-8740439">
                  <a:off x="3108478" y="1782471"/>
                  <a:ext cx="101566" cy="245105"/>
                </a:xfrm>
                <a:prstGeom prst="round2SameRect">
                  <a:avLst>
                    <a:gd name="adj1" fmla="val 493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9" name="Google Shape;209;p7"/>
                <p:cNvSpPr/>
                <p:nvPr/>
              </p:nvSpPr>
              <p:spPr>
                <a:xfrm rot="-7498798">
                  <a:off x="3000569" y="1926295"/>
                  <a:ext cx="101566" cy="165924"/>
                </a:xfrm>
                <a:prstGeom prst="round2SameRect">
                  <a:avLst>
                    <a:gd name="adj1" fmla="val 493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210" name="Google Shape;210;p7"/>
              <p:cNvSpPr/>
              <p:nvPr/>
            </p:nvSpPr>
            <p:spPr>
              <a:xfrm rot="-2703961">
                <a:off x="8941395" y="2835615"/>
                <a:ext cx="89541" cy="69503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1" name="Google Shape;211;p7"/>
              <p:cNvSpPr/>
              <p:nvPr/>
            </p:nvSpPr>
            <p:spPr>
              <a:xfrm rot="-5064055">
                <a:off x="9409026" y="2820208"/>
                <a:ext cx="197815" cy="548177"/>
              </a:xfrm>
              <a:prstGeom prst="round2SameRect">
                <a:avLst>
                  <a:gd name="adj1" fmla="val 493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212" name="Google Shape;212;p7"/>
              <p:cNvCxnSpPr/>
              <p:nvPr/>
            </p:nvCxnSpPr>
            <p:spPr>
              <a:xfrm flipH="1">
                <a:off x="9233205" y="2848747"/>
                <a:ext cx="146520" cy="214069"/>
              </a:xfrm>
              <a:prstGeom prst="straightConnector1">
                <a:avLst/>
              </a:prstGeom>
              <a:noFill/>
              <a:ln w="28575" cap="flat" cmpd="sng">
                <a:solidFill>
                  <a:schemeClr val="lt1"/>
                </a:solidFill>
                <a:prstDash val="solid"/>
                <a:miter lim="800000"/>
                <a:headEnd type="none" w="sm" len="sm"/>
                <a:tailEnd type="none" w="sm" len="sm"/>
              </a:ln>
            </p:spPr>
          </p:cxnSp>
        </p:grpSp>
      </p:grpSp>
      <p:sp>
        <p:nvSpPr>
          <p:cNvPr id="213" name="Google Shape;213;p7"/>
          <p:cNvSpPr txBox="1"/>
          <p:nvPr/>
        </p:nvSpPr>
        <p:spPr>
          <a:xfrm>
            <a:off x="2693026" y="3315631"/>
            <a:ext cx="285949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chemeClr val="dk1"/>
                </a:solidFill>
                <a:latin typeface="Arial"/>
                <a:ea typeface="Arial"/>
                <a:cs typeface="Arial"/>
                <a:sym typeface="Arial"/>
              </a:rPr>
              <a:t>Module 2 : </a:t>
            </a:r>
            <a:r>
              <a:rPr lang="en-US" sz="2000">
                <a:solidFill>
                  <a:schemeClr val="dk1"/>
                </a:solidFill>
                <a:latin typeface="Arial"/>
                <a:ea typeface="Arial"/>
                <a:cs typeface="Arial"/>
                <a:sym typeface="Arial"/>
              </a:rPr>
              <a:t>Compétences personnelles (partie 1)</a:t>
            </a:r>
            <a:endParaRPr/>
          </a:p>
        </p:txBody>
      </p:sp>
      <p:sp>
        <p:nvSpPr>
          <p:cNvPr id="214" name="Google Shape;214;p7"/>
          <p:cNvSpPr txBox="1"/>
          <p:nvPr/>
        </p:nvSpPr>
        <p:spPr>
          <a:xfrm>
            <a:off x="7433502" y="1575390"/>
            <a:ext cx="3920297"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Module 3 : </a:t>
            </a:r>
            <a:r>
              <a:rPr lang="en-US" sz="2000">
                <a:solidFill>
                  <a:schemeClr val="dk1"/>
                </a:solidFill>
                <a:latin typeface="Arial"/>
                <a:ea typeface="Arial"/>
                <a:cs typeface="Arial"/>
                <a:sym typeface="Arial"/>
              </a:rPr>
              <a:t>Compétences personnelles </a:t>
            </a:r>
            <a:endParaRPr/>
          </a:p>
          <a:p>
            <a:pPr marL="0" marR="0" lvl="0" indent="0" algn="l" rtl="0">
              <a:spcBef>
                <a:spcPts val="0"/>
              </a:spcBef>
              <a:spcAft>
                <a:spcPts val="0"/>
              </a:spcAft>
              <a:buClr>
                <a:schemeClr val="dk1"/>
              </a:buClr>
              <a:buSzPts val="2000"/>
              <a:buFont typeface="Arial"/>
              <a:buNone/>
            </a:pPr>
            <a:r>
              <a:rPr lang="en-US" sz="2000">
                <a:solidFill>
                  <a:schemeClr val="dk1"/>
                </a:solidFill>
                <a:latin typeface="Arial"/>
                <a:ea typeface="Arial"/>
                <a:cs typeface="Arial"/>
                <a:sym typeface="Arial"/>
              </a:rPr>
              <a:t>(partie 2)</a:t>
            </a:r>
            <a:endParaRPr/>
          </a:p>
        </p:txBody>
      </p:sp>
      <p:sp>
        <p:nvSpPr>
          <p:cNvPr id="215" name="Google Shape;215;p7"/>
          <p:cNvSpPr/>
          <p:nvPr/>
        </p:nvSpPr>
        <p:spPr>
          <a:xfrm rot="1782986">
            <a:off x="1561160" y="3154082"/>
            <a:ext cx="1084680" cy="985264"/>
          </a:xfrm>
          <a:prstGeom prst="hexagon">
            <a:avLst>
              <a:gd name="adj" fmla="val 28965"/>
              <a:gd name="vf" fmla="val 115470"/>
            </a:avLst>
          </a:prstGeom>
          <a:solidFill>
            <a:srgbClr val="945E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6" name="Google Shape;216;p7"/>
          <p:cNvSpPr/>
          <p:nvPr/>
        </p:nvSpPr>
        <p:spPr>
          <a:xfrm rot="1782986">
            <a:off x="6235949" y="1506221"/>
            <a:ext cx="1084680" cy="985264"/>
          </a:xfrm>
          <a:prstGeom prst="hexagon">
            <a:avLst>
              <a:gd name="adj" fmla="val 28965"/>
              <a:gd name="vf" fmla="val 11547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217" name="Google Shape;217;p7"/>
          <p:cNvGrpSpPr/>
          <p:nvPr/>
        </p:nvGrpSpPr>
        <p:grpSpPr>
          <a:xfrm>
            <a:off x="1853536" y="3342380"/>
            <a:ext cx="359797" cy="853698"/>
            <a:chOff x="2068313" y="2482622"/>
            <a:chExt cx="376359" cy="892995"/>
          </a:xfrm>
        </p:grpSpPr>
        <p:sp>
          <p:nvSpPr>
            <p:cNvPr id="218" name="Google Shape;218;p7"/>
            <p:cNvSpPr/>
            <p:nvPr/>
          </p:nvSpPr>
          <p:spPr>
            <a:xfrm>
              <a:off x="2071073" y="2923619"/>
              <a:ext cx="372129" cy="451998"/>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9" name="Google Shape;219;p7"/>
            <p:cNvSpPr/>
            <p:nvPr/>
          </p:nvSpPr>
          <p:spPr>
            <a:xfrm>
              <a:off x="2068313" y="2482622"/>
              <a:ext cx="376359" cy="376358"/>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220" name="Google Shape;220;p7"/>
          <p:cNvGrpSpPr/>
          <p:nvPr/>
        </p:nvGrpSpPr>
        <p:grpSpPr>
          <a:xfrm>
            <a:off x="6537176" y="1699791"/>
            <a:ext cx="359797" cy="853698"/>
            <a:chOff x="2068313" y="2482622"/>
            <a:chExt cx="376359" cy="892995"/>
          </a:xfrm>
        </p:grpSpPr>
        <p:sp>
          <p:nvSpPr>
            <p:cNvPr id="221" name="Google Shape;221;p7"/>
            <p:cNvSpPr/>
            <p:nvPr/>
          </p:nvSpPr>
          <p:spPr>
            <a:xfrm>
              <a:off x="2071073" y="2923619"/>
              <a:ext cx="372129" cy="451998"/>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2" name="Google Shape;222;p7"/>
            <p:cNvSpPr/>
            <p:nvPr/>
          </p:nvSpPr>
          <p:spPr>
            <a:xfrm>
              <a:off x="2068313" y="2482622"/>
              <a:ext cx="376359" cy="376358"/>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223" name="Google Shape;223;p7"/>
          <p:cNvSpPr/>
          <p:nvPr/>
        </p:nvSpPr>
        <p:spPr>
          <a:xfrm>
            <a:off x="2284470" y="3725928"/>
            <a:ext cx="153902" cy="153902"/>
          </a:xfrm>
          <a:prstGeom prst="star5">
            <a:avLst>
              <a:gd name="adj" fmla="val 28484"/>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4" name="Google Shape;224;p7"/>
          <p:cNvSpPr/>
          <p:nvPr/>
        </p:nvSpPr>
        <p:spPr>
          <a:xfrm>
            <a:off x="6936640" y="2070754"/>
            <a:ext cx="153902" cy="153902"/>
          </a:xfrm>
          <a:prstGeom prst="star5">
            <a:avLst>
              <a:gd name="adj" fmla="val 28484"/>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8"/>
          <p:cNvSpPr/>
          <p:nvPr/>
        </p:nvSpPr>
        <p:spPr>
          <a:xfrm>
            <a:off x="1344150" y="2114882"/>
            <a:ext cx="9277621" cy="659222"/>
          </a:xfrm>
          <a:prstGeom prst="rect">
            <a:avLst/>
          </a:prstGeom>
          <a:solidFill>
            <a:srgbClr val="D3F1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1" name="Google Shape;231;p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9A2A1"/>
              </a:buClr>
              <a:buSzPts val="3556"/>
              <a:buFont typeface="Arial"/>
              <a:buNone/>
            </a:pPr>
            <a:r>
              <a:rPr lang="en-US">
                <a:latin typeface="Arial"/>
                <a:ea typeface="Arial"/>
                <a:cs typeface="Arial"/>
                <a:sym typeface="Arial"/>
              </a:rPr>
              <a:t>Retour sur la formation de niveau 1</a:t>
            </a:r>
            <a:endParaRPr>
              <a:latin typeface="Arial"/>
              <a:ea typeface="Arial"/>
              <a:cs typeface="Arial"/>
              <a:sym typeface="Arial"/>
            </a:endParaRPr>
          </a:p>
        </p:txBody>
      </p:sp>
      <p:grpSp>
        <p:nvGrpSpPr>
          <p:cNvPr id="232" name="Google Shape;232;p8"/>
          <p:cNvGrpSpPr/>
          <p:nvPr/>
        </p:nvGrpSpPr>
        <p:grpSpPr>
          <a:xfrm>
            <a:off x="9994118" y="33917"/>
            <a:ext cx="2057602" cy="1975956"/>
            <a:chOff x="9994118" y="33917"/>
            <a:chExt cx="2057602" cy="1975956"/>
          </a:xfrm>
        </p:grpSpPr>
        <p:sp>
          <p:nvSpPr>
            <p:cNvPr id="233" name="Google Shape;233;p8"/>
            <p:cNvSpPr/>
            <p:nvPr/>
          </p:nvSpPr>
          <p:spPr>
            <a:xfrm rot="1782986">
              <a:off x="10228983" y="337468"/>
              <a:ext cx="1587872" cy="1368854"/>
            </a:xfrm>
            <a:prstGeom prst="hexagon">
              <a:avLst>
                <a:gd name="adj" fmla="val 28965"/>
                <a:gd name="vf" fmla="val 115470"/>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234" name="Google Shape;234;p8"/>
            <p:cNvGrpSpPr/>
            <p:nvPr/>
          </p:nvGrpSpPr>
          <p:grpSpPr>
            <a:xfrm>
              <a:off x="10621771" y="762700"/>
              <a:ext cx="562136" cy="634675"/>
              <a:chOff x="760175" y="830142"/>
              <a:chExt cx="867619" cy="979579"/>
            </a:xfrm>
          </p:grpSpPr>
          <p:sp>
            <p:nvSpPr>
              <p:cNvPr id="235" name="Google Shape;235;p8"/>
              <p:cNvSpPr/>
              <p:nvPr/>
            </p:nvSpPr>
            <p:spPr>
              <a:xfrm>
                <a:off x="864636" y="830142"/>
                <a:ext cx="763158" cy="97957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Arial"/>
                    <a:ea typeface="Arial"/>
                    <a:cs typeface="Arial"/>
                    <a:sym typeface="Arial"/>
                  </a:rPr>
                  <a:t>5</a:t>
                </a:r>
                <a:endParaRPr/>
              </a:p>
            </p:txBody>
          </p:sp>
          <p:sp>
            <p:nvSpPr>
              <p:cNvPr id="236" name="Google Shape;236;p8"/>
              <p:cNvSpPr/>
              <p:nvPr/>
            </p:nvSpPr>
            <p:spPr>
              <a:xfrm>
                <a:off x="760175" y="830144"/>
                <a:ext cx="149292" cy="979577"/>
              </a:xfrm>
              <a:prstGeom prst="rect">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237" name="Google Shape;237;p8"/>
            <p:cNvGrpSpPr/>
            <p:nvPr/>
          </p:nvGrpSpPr>
          <p:grpSpPr>
            <a:xfrm>
              <a:off x="11325415" y="762701"/>
              <a:ext cx="182192" cy="634674"/>
              <a:chOff x="2121762" y="2323619"/>
              <a:chExt cx="200378" cy="825210"/>
            </a:xfrm>
          </p:grpSpPr>
          <p:sp>
            <p:nvSpPr>
              <p:cNvPr id="238" name="Google Shape;238;p8"/>
              <p:cNvSpPr/>
              <p:nvPr/>
            </p:nvSpPr>
            <p:spPr>
              <a:xfrm>
                <a:off x="2121763" y="2323619"/>
                <a:ext cx="200377" cy="172739"/>
              </a:xfrm>
              <a:prstGeom prst="triangle">
                <a:avLst>
                  <a:gd name="adj" fmla="val 50000"/>
                </a:avLst>
              </a:prstGeom>
              <a:solidFill>
                <a:srgbClr val="27858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9" name="Google Shape;239;p8"/>
              <p:cNvSpPr/>
              <p:nvPr/>
            </p:nvSpPr>
            <p:spPr>
              <a:xfrm>
                <a:off x="2121762" y="2496169"/>
                <a:ext cx="200377" cy="65266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sp>
        <p:nvSpPr>
          <p:cNvPr id="240" name="Google Shape;240;p8"/>
          <p:cNvSpPr txBox="1"/>
          <p:nvPr/>
        </p:nvSpPr>
        <p:spPr>
          <a:xfrm>
            <a:off x="1936233" y="2286400"/>
            <a:ext cx="2859497"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UTILE</a:t>
            </a:r>
            <a:endParaRPr/>
          </a:p>
        </p:txBody>
      </p:sp>
      <p:sp>
        <p:nvSpPr>
          <p:cNvPr id="241" name="Google Shape;241;p8"/>
          <p:cNvSpPr txBox="1"/>
          <p:nvPr/>
        </p:nvSpPr>
        <p:spPr>
          <a:xfrm>
            <a:off x="6914633" y="2286400"/>
            <a:ext cx="2859497"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MOINS UTILE</a:t>
            </a:r>
            <a:endParaRPr/>
          </a:p>
        </p:txBody>
      </p:sp>
      <p:cxnSp>
        <p:nvCxnSpPr>
          <p:cNvPr id="242" name="Google Shape;242;p8"/>
          <p:cNvCxnSpPr/>
          <p:nvPr/>
        </p:nvCxnSpPr>
        <p:spPr>
          <a:xfrm>
            <a:off x="5872607" y="2114882"/>
            <a:ext cx="0" cy="3390900"/>
          </a:xfrm>
          <a:prstGeom prst="straightConnector1">
            <a:avLst/>
          </a:prstGeom>
          <a:noFill/>
          <a:ln w="28575" cap="flat" cmpd="sng">
            <a:solidFill>
              <a:schemeClr val="accent5"/>
            </a:solidFill>
            <a:prstDash val="solid"/>
            <a:miter lim="800000"/>
            <a:headEnd type="none" w="sm" len="sm"/>
            <a:tailEnd type="none" w="sm" len="sm"/>
          </a:ln>
        </p:spPr>
      </p:cxnSp>
      <p:sp>
        <p:nvSpPr>
          <p:cNvPr id="243" name="Google Shape;243;p8"/>
          <p:cNvSpPr/>
          <p:nvPr/>
        </p:nvSpPr>
        <p:spPr>
          <a:xfrm rot="10800000" flipH="1">
            <a:off x="2028335" y="3354114"/>
            <a:ext cx="711200" cy="711200"/>
          </a:xfrm>
          <a:prstGeom prst="snip1Rect">
            <a:avLst>
              <a:gd name="adj" fmla="val 3018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4" name="Google Shape;244;p8"/>
          <p:cNvSpPr/>
          <p:nvPr/>
        </p:nvSpPr>
        <p:spPr>
          <a:xfrm rot="10800000" flipH="1">
            <a:off x="2930035" y="4223082"/>
            <a:ext cx="711200" cy="711200"/>
          </a:xfrm>
          <a:prstGeom prst="snip1Rect">
            <a:avLst>
              <a:gd name="adj" fmla="val 3018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5" name="Google Shape;245;p8"/>
          <p:cNvSpPr/>
          <p:nvPr/>
        </p:nvSpPr>
        <p:spPr>
          <a:xfrm rot="10800000" flipH="1">
            <a:off x="4029898" y="3468744"/>
            <a:ext cx="711200" cy="711200"/>
          </a:xfrm>
          <a:prstGeom prst="snip1Rect">
            <a:avLst>
              <a:gd name="adj" fmla="val 3018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6" name="Google Shape;246;p8"/>
          <p:cNvSpPr/>
          <p:nvPr/>
        </p:nvSpPr>
        <p:spPr>
          <a:xfrm rot="10800000" flipH="1">
            <a:off x="7518570" y="3151244"/>
            <a:ext cx="711200" cy="711200"/>
          </a:xfrm>
          <a:prstGeom prst="snip1Rect">
            <a:avLst>
              <a:gd name="adj" fmla="val 3018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7" name="Google Shape;247;p8"/>
          <p:cNvSpPr/>
          <p:nvPr/>
        </p:nvSpPr>
        <p:spPr>
          <a:xfrm rot="10800000" flipH="1">
            <a:off x="6900525" y="4293914"/>
            <a:ext cx="711200" cy="711200"/>
          </a:xfrm>
          <a:prstGeom prst="snip1Rect">
            <a:avLst>
              <a:gd name="adj" fmla="val 3018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8" name="Google Shape;248;p8"/>
          <p:cNvSpPr/>
          <p:nvPr/>
        </p:nvSpPr>
        <p:spPr>
          <a:xfrm rot="10800000" flipH="1">
            <a:off x="8818225" y="3900214"/>
            <a:ext cx="711200" cy="711200"/>
          </a:xfrm>
          <a:prstGeom prst="snip1Rect">
            <a:avLst>
              <a:gd name="adj" fmla="val 30180"/>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Shape 253"/>
        <p:cNvGrpSpPr/>
        <p:nvPr/>
      </p:nvGrpSpPr>
      <p:grpSpPr>
        <a:xfrm>
          <a:off x="0" y="0"/>
          <a:ext cx="0" cy="0"/>
          <a:chOff x="0" y="0"/>
          <a:chExt cx="0" cy="0"/>
        </a:xfrm>
      </p:grpSpPr>
      <p:sp>
        <p:nvSpPr>
          <p:cNvPr id="254" name="Google Shape;254;p9"/>
          <p:cNvSpPr txBox="1"/>
          <p:nvPr/>
        </p:nvSpPr>
        <p:spPr>
          <a:xfrm>
            <a:off x="796386" y="3099692"/>
            <a:ext cx="5915913" cy="56216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BFBFBF"/>
              </a:buClr>
              <a:buSzPts val="5400"/>
              <a:buFont typeface="Garamond"/>
              <a:buNone/>
            </a:pPr>
            <a:r>
              <a:rPr lang="en-US" sz="5400" b="1">
                <a:solidFill>
                  <a:srgbClr val="BFBFBF"/>
                </a:solidFill>
                <a:latin typeface="Garamond"/>
                <a:ea typeface="Garamond"/>
                <a:cs typeface="Garamond"/>
                <a:sym typeface="Garamond"/>
              </a:rPr>
              <a:t>Diapositive supplémentaire pour les notes de l'animateur</a:t>
            </a:r>
            <a:endParaRPr sz="5400" b="1">
              <a:solidFill>
                <a:srgbClr val="BFBFBF"/>
              </a:solidFill>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name="Office Theme">
  <a:themeElements>
    <a:clrScheme name="Alliance">
      <a:dk1>
        <a:srgbClr val="000000"/>
      </a:dk1>
      <a:lt1>
        <a:srgbClr val="FFFFFF"/>
      </a:lt1>
      <a:dk2>
        <a:srgbClr val="44546A"/>
      </a:dk2>
      <a:lt2>
        <a:srgbClr val="E7E6E6"/>
      </a:lt2>
      <a:accent1>
        <a:srgbClr val="97467C"/>
      </a:accent1>
      <a:accent2>
        <a:srgbClr val="B78EA3"/>
      </a:accent2>
      <a:accent3>
        <a:srgbClr val="95CC79"/>
      </a:accent3>
      <a:accent4>
        <a:srgbClr val="1D8CC8"/>
      </a:accent4>
      <a:accent5>
        <a:srgbClr val="35B2B4"/>
      </a:accent5>
      <a:accent6>
        <a:srgbClr val="8D9EAE"/>
      </a:accent6>
      <a:hlink>
        <a:srgbClr val="C888B2"/>
      </a:hlink>
      <a:folHlink>
        <a:srgbClr val="7E9CB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6086</Words>
  <Application>Microsoft Office PowerPoint</Application>
  <PresentationFormat>Widescreen</PresentationFormat>
  <Paragraphs>687</Paragraphs>
  <Slides>39</Slides>
  <Notes>39</Notes>
  <HiddenSlides>5</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Calibri</vt:lpstr>
      <vt:lpstr>Garamond</vt:lpstr>
      <vt:lpstr>Arial</vt:lpstr>
      <vt:lpstr>Helvetica Neue</vt:lpstr>
      <vt:lpstr>Office Theme</vt:lpstr>
      <vt:lpstr>PowerPoint Presentation</vt:lpstr>
      <vt:lpstr>SESSION 1  Ouverture du module</vt:lpstr>
      <vt:lpstr>Objectif du module</vt:lpstr>
      <vt:lpstr>Ordre du jour</vt:lpstr>
      <vt:lpstr>Apprendre à se connaître</vt:lpstr>
      <vt:lpstr>Contrat d'apprentissage</vt:lpstr>
      <vt:lpstr>Aperçu de la formation de niveau 2</vt:lpstr>
      <vt:lpstr>Retour sur la formation de niveau 1</vt:lpstr>
      <vt:lpstr>PowerPoint Presentation</vt:lpstr>
      <vt:lpstr>Objectifs d'apprentissage</vt:lpstr>
      <vt:lpstr>SESSION 2  Comment utiliser la réflexion pour apprendre ?</vt:lpstr>
      <vt:lpstr>Apprendre par la pratique</vt:lpstr>
      <vt:lpstr>Pratique réflexive</vt:lpstr>
      <vt:lpstr>PowerPoint Presentation</vt:lpstr>
      <vt:lpstr>Pourquoi réfléchir</vt:lpstr>
      <vt:lpstr>Points clés de l'apprentissage</vt:lpstr>
      <vt:lpstr>SESSION 3  Quelles sont les compétences essentielles pour un gestionnaire de cas ?</vt:lpstr>
      <vt:lpstr>Discussion en plénière</vt:lpstr>
      <vt:lpstr>Fonction de soutien </vt:lpstr>
      <vt:lpstr>Fonction de coordination </vt:lpstr>
      <vt:lpstr>Fonction de gestion de l'information </vt:lpstr>
      <vt:lpstr>Que doit savoir et mettre en pratique un gestionnaire de cas ? </vt:lpstr>
      <vt:lpstr>Compétences</vt:lpstr>
      <vt:lpstr>Connaissances, attitudes, valeurs et compétences des gestionnaires de cas</vt:lpstr>
      <vt:lpstr>Auto-évaluation des compétences</vt:lpstr>
      <vt:lpstr>PowerPoint Presentation</vt:lpstr>
      <vt:lpstr>Points clés de l'apprentissage</vt:lpstr>
      <vt:lpstr>SESSION 4  Quels sont les principes qui guident la gestion de cas ?</vt:lpstr>
      <vt:lpstr>Principes directeurs de la gestion de cas</vt:lpstr>
      <vt:lpstr>PowerPoint Presentation</vt:lpstr>
      <vt:lpstr>Comment aborder la gestion de cas</vt:lpstr>
      <vt:lpstr>Approche et attitude centrées sur l'enfant</vt:lpstr>
      <vt:lpstr>Principe de protection de l'enfance : intérêt supérieur de l'enfant</vt:lpstr>
      <vt:lpstr>Attitude et approche centrées sur l'enfant</vt:lpstr>
      <vt:lpstr>PowerPoint Presentation</vt:lpstr>
      <vt:lpstr>Points clés de l'apprentissage</vt:lpstr>
      <vt:lpstr>SESSION 5  Clôture du module</vt:lpstr>
      <vt:lpstr>Objectifs d'apprentissage</vt:lpstr>
      <vt:lpstr>Fin du module 1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Ilse Van der Straeten</dc:creator>
  <cp:lastModifiedBy>Ilse Van der Straeten</cp:lastModifiedBy>
  <cp:revision>1</cp:revision>
  <dcterms:created xsi:type="dcterms:W3CDTF">2023-02-08T14:55:26Z</dcterms:created>
  <dcterms:modified xsi:type="dcterms:W3CDTF">2023-04-17T14:22:49Z</dcterms:modified>
</cp:coreProperties>
</file>