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modernComment_A49_5D3F04AD.xml" ContentType="application/vnd.ms-powerpoint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omments/modernComment_ABE_9A309B62.xml" ContentType="application/vnd.ms-powerpoint.comment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omments/modernComment_B71_C60BDDEA.xml" ContentType="application/vnd.ms-powerpoint.comment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260" r:id="rId3"/>
    <p:sldId id="258" r:id="rId4"/>
    <p:sldId id="259" r:id="rId5"/>
    <p:sldId id="2630" r:id="rId6"/>
    <p:sldId id="263" r:id="rId7"/>
    <p:sldId id="2615" r:id="rId8"/>
    <p:sldId id="2622" r:id="rId9"/>
    <p:sldId id="362" r:id="rId10"/>
    <p:sldId id="2927" r:id="rId11"/>
    <p:sldId id="2925" r:id="rId12"/>
    <p:sldId id="2619" r:id="rId13"/>
    <p:sldId id="2928" r:id="rId14"/>
    <p:sldId id="2926" r:id="rId15"/>
    <p:sldId id="2631" r:id="rId16"/>
    <p:sldId id="2633" r:id="rId17"/>
    <p:sldId id="2634" r:id="rId18"/>
    <p:sldId id="377" r:id="rId19"/>
    <p:sldId id="2635" r:id="rId20"/>
    <p:sldId id="2749" r:id="rId21"/>
    <p:sldId id="2750" r:id="rId22"/>
    <p:sldId id="2918" r:id="rId23"/>
    <p:sldId id="2617" r:id="rId24"/>
    <p:sldId id="282" r:id="rId25"/>
    <p:sldId id="420" r:id="rId26"/>
    <p:sldId id="2920" r:id="rId27"/>
    <p:sldId id="2889" r:id="rId28"/>
    <p:sldId id="747" r:id="rId29"/>
    <p:sldId id="2921" r:id="rId30"/>
    <p:sldId id="744" r:id="rId31"/>
    <p:sldId id="2922" r:id="rId32"/>
    <p:sldId id="2625" r:id="rId33"/>
    <p:sldId id="2931" r:id="rId34"/>
    <p:sldId id="2621" r:id="rId35"/>
    <p:sldId id="2929" r:id="rId36"/>
    <p:sldId id="2934" r:id="rId37"/>
    <p:sldId id="2932" r:id="rId38"/>
    <p:sldId id="2937" r:id="rId39"/>
    <p:sldId id="2935" r:id="rId40"/>
    <p:sldId id="279" r:id="rId41"/>
    <p:sldId id="2936" r:id="rId42"/>
    <p:sldId id="280" r:id="rId43"/>
  </p:sldIdLst>
  <p:sldSz cx="12192000" cy="6858000"/>
  <p:notesSz cx="7099300" cy="10234613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69BBB208-7CDB-4518-A8E1-738F5937EA38}">
          <p14:sldIdLst>
            <p14:sldId id="257"/>
          </p14:sldIdLst>
        </p14:section>
        <p14:section name="Sesión 1" id="{4839D925-EF34-477C-9C7D-D02C5C24D719}">
          <p14:sldIdLst>
            <p14:sldId id="260"/>
            <p14:sldId id="258"/>
            <p14:sldId id="259"/>
            <p14:sldId id="2630"/>
            <p14:sldId id="263"/>
            <p14:sldId id="2615"/>
          </p14:sldIdLst>
        </p14:section>
        <p14:section name="Sesión 2" id="{AD0A7709-5A5D-44A5-B521-6E03542FDDAD}">
          <p14:sldIdLst>
            <p14:sldId id="2622"/>
            <p14:sldId id="362"/>
            <p14:sldId id="2927"/>
            <p14:sldId id="2925"/>
            <p14:sldId id="2619"/>
            <p14:sldId id="2928"/>
            <p14:sldId id="2926"/>
          </p14:sldIdLst>
        </p14:section>
        <p14:section name="Sesión 3" id="{E117000F-399B-4301-A163-2A8CFF5ACCE2}">
          <p14:sldIdLst>
            <p14:sldId id="2631"/>
            <p14:sldId id="2633"/>
            <p14:sldId id="2634"/>
            <p14:sldId id="377"/>
            <p14:sldId id="2635"/>
            <p14:sldId id="2749"/>
            <p14:sldId id="2750"/>
            <p14:sldId id="2918"/>
          </p14:sldIdLst>
        </p14:section>
        <p14:section name="Sesión 4" id="{AAF96673-CFCE-48DD-A2BB-A3631C82F5D4}">
          <p14:sldIdLst>
            <p14:sldId id="2617"/>
            <p14:sldId id="282"/>
            <p14:sldId id="420"/>
            <p14:sldId id="2920"/>
            <p14:sldId id="2889"/>
            <p14:sldId id="747"/>
            <p14:sldId id="2921"/>
            <p14:sldId id="744"/>
            <p14:sldId id="2922"/>
          </p14:sldIdLst>
        </p14:section>
        <p14:section name="Sesión 5" id="{AAD42CBD-E01E-4E85-BE16-D5C767422247}">
          <p14:sldIdLst>
            <p14:sldId id="2625"/>
            <p14:sldId id="2931"/>
            <p14:sldId id="2621"/>
            <p14:sldId id="2929"/>
            <p14:sldId id="2934"/>
            <p14:sldId id="2932"/>
            <p14:sldId id="2937"/>
            <p14:sldId id="2935"/>
          </p14:sldIdLst>
        </p14:section>
        <p14:section name="Sesión 6" id="{3FA55127-2D7A-446F-ABA9-88DB6EC6C939}">
          <p14:sldIdLst>
            <p14:sldId id="279"/>
            <p14:sldId id="2936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6EC714-8382-DEDA-363D-064BEB13D0B0}" name="Crystal Stewart" initials="CS" userId="GKZZVnRSUXtTMPrb39Zri5wg64SiJQpaNi8UeT9rgak=" providerId="None"/>
  <p188:author id="{AAEC1317-ED4B-3651-3741-C9C6FC8C0C6C}" name="Justina Ojom" initials="JO" userId="S::justina.ojom@little-fish.co::cbdaed7d-8d45-4372-a16a-f3f8900c2f45" providerId="AD"/>
  <p188:author id="{A36A2820-D923-6E53-C312-A21723F6603F}" name="Ilse Van der Straeten" initials="IVdS" userId="S::Ilse.VanderStraeten@rescue.org::48c204e9-4447-4a09-a8d3-af2f3980ba4f" providerId="AD"/>
  <p188:author id="{CEAF54CD-BFA4-1B0D-D4B9-9B9B1E4517CD}" name="Justina Li" initials="JL" userId="250e3184e11dcac9" providerId="Windows Live"/>
  <p188:author id="{2BA547FE-46EF-BB21-D252-B02F0AE3AB5E}" name="Ilse Van der Straeten" initials="IVdS" userId="Ilse Van der Straete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5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79" autoAdjust="0"/>
    <p:restoredTop sz="72665" autoAdjust="0"/>
  </p:normalViewPr>
  <p:slideViewPr>
    <p:cSldViewPr snapToGrid="0">
      <p:cViewPr varScale="1">
        <p:scale>
          <a:sx n="51" d="100"/>
          <a:sy n="51" d="100"/>
        </p:scale>
        <p:origin x="987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800"/>
    </p:cViewPr>
  </p:sorterViewPr>
  <p:notesViewPr>
    <p:cSldViewPr snapToGrid="0">
      <p:cViewPr varScale="1">
        <p:scale>
          <a:sx n="70" d="100"/>
          <a:sy n="70" d="100"/>
        </p:scale>
        <p:origin x="406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modernComment_A49_5D3F04A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79BDCED-E697-4246-99AE-3818D8FAB462}" authorId="{A36A2820-D923-6E53-C312-A21723F6603F}" status="resolved" created="2023-03-13T11:09:59.826" complete="100000">
    <pc:sldMkLst xmlns:pc="http://schemas.microsoft.com/office/powerpoint/2013/main/command">
      <pc:docMk/>
      <pc:sldMk cId="1564411053" sldId="2633"/>
    </pc:sldMkLst>
    <p188:replyLst>
      <p188:reply id="{F7CA9E6F-3C97-4269-BC75-F9603CC88856}" authorId="{AAEC1317-ED4B-3651-3741-C9C6FC8C0C6C}" created="2023-03-30T02:23:16.096">
        <p188:txBody>
          <a:bodyPr/>
          <a:lstStyle/>
          <a:p>
            <a:r>
              <a:rPr lang="en-US"/>
              <a:t>I checked L1 and I just had exclamation marks for these. I like the graphics you have here!</a:t>
            </a:r>
          </a:p>
        </p188:txBody>
      </p188:reply>
    </p188:replyLst>
    <p188:txBody>
      <a:bodyPr/>
      <a:lstStyle/>
      <a:p>
        <a:r>
          <a:rPr lang="en-BE"/>
          <a:t>@Justi: You had other symbols in Level 1, if you could align this with Level 1 please</a:t>
        </a:r>
      </a:p>
    </p188:txBody>
  </p188:cm>
</p188:cmLst>
</file>

<file path=ppt/comments/modernComment_ABE_9A309B6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E72D545-CEA3-4A2C-9103-377126617C58}" authorId="{A36A2820-D923-6E53-C312-A21723F6603F}" created="2023-02-18T13:06:35.05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586876770" sldId="2750"/>
      <ac:spMk id="3" creationId="{A6B47B7C-61D9-427A-DC48-B5303E0CFF3E}"/>
      <ac:txMk cp="0">
        <ac:context len="372" hash="38649398"/>
      </ac:txMk>
    </ac:txMkLst>
    <p188:pos x="10134600" y="297711"/>
    <p188:txBody>
      <a:bodyPr/>
      <a:lstStyle/>
      <a:p>
        <a:r>
          <a:rPr lang="en-BE"/>
          <a:t>NOTE: Not sure about this phrase. It still sounds a bit space or too vague. </a:t>
        </a:r>
      </a:p>
    </p188:txBody>
  </p188:cm>
</p188:cmLst>
</file>

<file path=ppt/comments/modernComment_B71_C60BDDE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4C7B250-A767-4A20-A666-3318501829C8}" authorId="{AAEC1317-ED4B-3651-3741-C9C6FC8C0C6C}" created="2023-03-30T21:59:28.54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322666474" sldId="2929"/>
      <ac:spMk id="4" creationId="{4D93D22D-FB97-0F71-EDA9-70C82D549C62}"/>
      <ac:txMk cp="49">
        <ac:context len="76" hash="3316957726"/>
      </ac:txMk>
    </ac:txMkLst>
    <p188:pos x="3731358" y="2429366"/>
    <p188:txBody>
      <a:bodyPr/>
      <a:lstStyle/>
      <a:p>
        <a:r>
          <a:rPr lang="en-US"/>
          <a:t>Changed "overview" to "keeping track"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3EA6FA-F471-43F9-9AFC-5FE8BB8D88F2}" type="doc">
      <dgm:prSet loTypeId="urn:microsoft.com/office/officeart/2005/8/layout/radial6" loCatId="relationship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BE"/>
        </a:p>
      </dgm:t>
    </dgm:pt>
    <dgm:pt modelId="{C7F2BA96-C4CA-4668-9FF4-0F9E259D8E4B}" type="pres">
      <dgm:prSet presAssocID="{913EA6FA-F471-43F9-9AFC-5FE8BB8D88F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</dgm:ptLst>
  <dgm:cxnLst>
    <dgm:cxn modelId="{E957F7BE-E390-426C-85F2-AEB9979315B5}" type="presOf" srcId="{913EA6FA-F471-43F9-9AFC-5FE8BB8D88F2}" destId="{C7F2BA96-C4CA-4668-9FF4-0F9E259D8E4B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3EA6FA-F471-43F9-9AFC-5FE8BB8D88F2}" type="doc">
      <dgm:prSet loTypeId="urn:microsoft.com/office/officeart/2005/8/layout/radial6" loCatId="relationship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BE"/>
        </a:p>
      </dgm:t>
    </dgm:pt>
    <dgm:pt modelId="{42FFE748-B827-41EE-8FA7-DC7C6BB35329}">
      <dgm:prSet phldrT="[Text]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endParaRPr lang="en-BE"/>
        </a:p>
      </dgm:t>
    </dgm:pt>
    <dgm:pt modelId="{728C4476-3FE7-464C-BB75-9411360B8FE1}" type="parTrans" cxnId="{BFBD490B-04D3-4205-AFA2-F4D6F9244846}">
      <dgm:prSet/>
      <dgm:spPr/>
      <dgm:t>
        <a:bodyPr/>
        <a:lstStyle/>
        <a:p>
          <a:endParaRPr lang="en-BE"/>
        </a:p>
      </dgm:t>
    </dgm:pt>
    <dgm:pt modelId="{420E4ED1-4B20-4408-AF29-82D4A94F8E9C}" type="sibTrans" cxnId="{BFBD490B-04D3-4205-AFA2-F4D6F9244846}">
      <dgm:prSet/>
      <dgm:spPr/>
      <dgm:t>
        <a:bodyPr/>
        <a:lstStyle/>
        <a:p>
          <a:endParaRPr lang="en-BE"/>
        </a:p>
      </dgm:t>
    </dgm:pt>
    <dgm:pt modelId="{18A648C5-D760-4D5A-92A1-4B8F0745F3C4}">
      <dgm:prSet phldrT="[Text]" custT="1"/>
      <dgm:spPr>
        <a:solidFill>
          <a:schemeClr val="bg1"/>
        </a:solidFill>
        <a:ln w="38100">
          <a:solidFill>
            <a:schemeClr val="accent1"/>
          </a:solidFill>
        </a:ln>
      </dgm:spPr>
      <dgm:t>
        <a:bodyPr lIns="0" tIns="0" rIns="0" bIns="0"/>
        <a:lstStyle/>
        <a:p>
          <a:pPr>
            <a:spcAft>
              <a:spcPts val="0"/>
            </a:spcAft>
          </a:pPr>
          <a:r>
            <a:rPr lang="es-ES_tradnl" sz="1800" noProof="0" dirty="0">
              <a:latin typeface="Arial" panose="020B0604020202020204" pitchFamily="34" charset="0"/>
              <a:cs typeface="Arial" panose="020B0604020202020204" pitchFamily="34" charset="0"/>
            </a:rPr>
            <a:t>Protección /</a:t>
          </a:r>
          <a:br>
            <a:rPr lang="es-ES_tradnl" sz="1800" noProof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s-ES_tradnl" sz="1800" noProof="0" dirty="0">
              <a:latin typeface="Arial" panose="020B0604020202020204" pitchFamily="34" charset="0"/>
              <a:cs typeface="Arial" panose="020B0604020202020204" pitchFamily="34" charset="0"/>
            </a:rPr>
            <a:t>Seguridad</a:t>
          </a:r>
          <a:endParaRPr lang="en-BE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4A199B-168E-42FE-B991-75DC30EB6D4D}" type="parTrans" cxnId="{E48B9B31-9904-44BB-A578-BAC123D9D180}">
      <dgm:prSet/>
      <dgm:spPr/>
      <dgm:t>
        <a:bodyPr/>
        <a:lstStyle/>
        <a:p>
          <a:endParaRPr lang="en-BE"/>
        </a:p>
      </dgm:t>
    </dgm:pt>
    <dgm:pt modelId="{40F9E8CD-F153-45AA-B9E6-1848E5F5EA87}" type="sibTrans" cxnId="{E48B9B31-9904-44BB-A578-BAC123D9D180}">
      <dgm:prSet/>
      <dgm:spPr>
        <a:solidFill>
          <a:schemeClr val="accent1"/>
        </a:solidFill>
      </dgm:spPr>
      <dgm:t>
        <a:bodyPr/>
        <a:lstStyle/>
        <a:p>
          <a:endParaRPr lang="en-BE"/>
        </a:p>
      </dgm:t>
    </dgm:pt>
    <dgm:pt modelId="{C5099FF6-8F4E-4216-B55E-7B2A931D5E5B}">
      <dgm:prSet phldrT="[Text]" custT="1"/>
      <dgm:spPr>
        <a:solidFill>
          <a:schemeClr val="bg1"/>
        </a:solidFill>
        <a:ln w="38100">
          <a:solidFill>
            <a:schemeClr val="accent1"/>
          </a:solidFill>
        </a:ln>
      </dgm:spPr>
      <dgm:t>
        <a:bodyPr lIns="0" tIns="0" rIns="0" bIns="0"/>
        <a:lstStyle/>
        <a:p>
          <a:pPr rtl="0">
            <a:spcAft>
              <a:spcPts val="0"/>
            </a:spcAft>
          </a:pPr>
          <a:r>
            <a:rPr lang="en-GB" sz="1800" dirty="0">
              <a:latin typeface="Arial" panose="020B0604020202020204" pitchFamily="34" charset="0"/>
              <a:cs typeface="Arial" panose="020B0604020202020204" pitchFamily="34" charset="0"/>
            </a:rPr>
            <a:t>Salud mental</a:t>
          </a:r>
          <a:endParaRPr lang="en-BE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25ECA4-105B-4E33-AB03-4EF51CC04D55}" type="parTrans" cxnId="{782D58D0-8C40-422D-8201-AC4291059230}">
      <dgm:prSet/>
      <dgm:spPr/>
      <dgm:t>
        <a:bodyPr/>
        <a:lstStyle/>
        <a:p>
          <a:endParaRPr lang="en-BE"/>
        </a:p>
      </dgm:t>
    </dgm:pt>
    <dgm:pt modelId="{464048F4-DCA4-4AC5-BB72-5E45CC80AE2E}" type="sibTrans" cxnId="{782D58D0-8C40-422D-8201-AC4291059230}">
      <dgm:prSet/>
      <dgm:spPr>
        <a:solidFill>
          <a:schemeClr val="accent1"/>
        </a:solidFill>
      </dgm:spPr>
      <dgm:t>
        <a:bodyPr/>
        <a:lstStyle/>
        <a:p>
          <a:endParaRPr lang="en-BE"/>
        </a:p>
      </dgm:t>
    </dgm:pt>
    <dgm:pt modelId="{D3340DA3-207D-4F63-9152-469A35183147}">
      <dgm:prSet phldrT="[Text]" custT="1"/>
      <dgm:spPr>
        <a:solidFill>
          <a:schemeClr val="bg1"/>
        </a:solidFill>
        <a:ln w="38100">
          <a:solidFill>
            <a:schemeClr val="accent1"/>
          </a:solidFill>
        </a:ln>
      </dgm:spPr>
      <dgm:t>
        <a:bodyPr lIns="0" tIns="0" rIns="0" bIns="0"/>
        <a:lstStyle/>
        <a:p>
          <a:pPr rtl="0">
            <a:spcAft>
              <a:spcPts val="0"/>
            </a:spcAft>
          </a:pPr>
          <a:r>
            <a:rPr lang="es-ES_tradnl" sz="1800" noProof="0" dirty="0">
              <a:latin typeface="Arial" panose="020B0604020202020204" pitchFamily="34" charset="0"/>
              <a:cs typeface="Arial" panose="020B0604020202020204" pitchFamily="34" charset="0"/>
            </a:rPr>
            <a:t>Modalidad de acogida</a:t>
          </a:r>
          <a:endParaRPr lang="en-BE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31D7CE-9A6E-4BD7-BBAC-0A3A420EFD49}" type="parTrans" cxnId="{DD3374F7-E216-4715-9D9C-D4A3E89B3FEA}">
      <dgm:prSet/>
      <dgm:spPr/>
      <dgm:t>
        <a:bodyPr/>
        <a:lstStyle/>
        <a:p>
          <a:endParaRPr lang="en-BE"/>
        </a:p>
      </dgm:t>
    </dgm:pt>
    <dgm:pt modelId="{6DBC9E71-D61B-4EA4-9D5C-43F23ADC05CB}" type="sibTrans" cxnId="{DD3374F7-E216-4715-9D9C-D4A3E89B3FEA}">
      <dgm:prSet/>
      <dgm:spPr>
        <a:solidFill>
          <a:schemeClr val="accent1"/>
        </a:solidFill>
      </dgm:spPr>
      <dgm:t>
        <a:bodyPr/>
        <a:lstStyle/>
        <a:p>
          <a:endParaRPr lang="en-BE"/>
        </a:p>
      </dgm:t>
    </dgm:pt>
    <dgm:pt modelId="{4F719B18-0A99-4A05-9D68-4593DF4B0BC3}">
      <dgm:prSet phldrT="[Text]" custT="1"/>
      <dgm:spPr>
        <a:solidFill>
          <a:schemeClr val="bg1"/>
        </a:solidFill>
        <a:ln w="38100">
          <a:solidFill>
            <a:schemeClr val="accent1"/>
          </a:solidFill>
        </a:ln>
      </dgm:spPr>
      <dgm:t>
        <a:bodyPr lIns="0" tIns="0" rIns="0" bIns="0"/>
        <a:lstStyle/>
        <a:p>
          <a:pPr rtl="0">
            <a:spcAft>
              <a:spcPts val="0"/>
            </a:spcAft>
          </a:pPr>
          <a:r>
            <a:rPr lang="es-ES_tradnl" sz="1800" noProof="0" dirty="0">
              <a:latin typeface="Arial" panose="020B0604020202020204" pitchFamily="34" charset="0"/>
              <a:cs typeface="Arial" panose="020B0604020202020204" pitchFamily="34" charset="0"/>
            </a:rPr>
            <a:t>Salud física, sexual y reproductiva</a:t>
          </a:r>
          <a:endParaRPr lang="en-BE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84BF9B-B7EE-4E97-AD1A-4F6E00E736C1}" type="parTrans" cxnId="{A950DB33-27E4-4F15-8A27-755B77888199}">
      <dgm:prSet/>
      <dgm:spPr/>
      <dgm:t>
        <a:bodyPr/>
        <a:lstStyle/>
        <a:p>
          <a:endParaRPr lang="en-BE"/>
        </a:p>
      </dgm:t>
    </dgm:pt>
    <dgm:pt modelId="{F4627B4D-04A2-456E-8128-7BB53A63C2B4}" type="sibTrans" cxnId="{A950DB33-27E4-4F15-8A27-755B77888199}">
      <dgm:prSet/>
      <dgm:spPr>
        <a:solidFill>
          <a:schemeClr val="accent1"/>
        </a:solidFill>
      </dgm:spPr>
      <dgm:t>
        <a:bodyPr/>
        <a:lstStyle/>
        <a:p>
          <a:endParaRPr lang="en-BE"/>
        </a:p>
      </dgm:t>
    </dgm:pt>
    <dgm:pt modelId="{A2696EC1-E3EC-4143-8AEA-AA40151E9AE8}">
      <dgm:prSet phldrT="[Text]" custT="1"/>
      <dgm:spPr>
        <a:solidFill>
          <a:schemeClr val="bg1"/>
        </a:solidFill>
        <a:ln w="38100">
          <a:solidFill>
            <a:schemeClr val="accent1"/>
          </a:solidFill>
        </a:ln>
      </dgm:spPr>
      <dgm:t>
        <a:bodyPr lIns="0" tIns="0" rIns="0" bIns="0"/>
        <a:lstStyle/>
        <a:p>
          <a:pPr>
            <a:spcAft>
              <a:spcPts val="0"/>
            </a:spcAft>
          </a:pPr>
          <a:r>
            <a:rPr lang="en-GB" sz="1600" dirty="0">
              <a:latin typeface="Arial" panose="020B0604020202020204" pitchFamily="34" charset="0"/>
              <a:cs typeface="Arial" panose="020B0604020202020204" pitchFamily="34" charset="0"/>
            </a:rPr>
            <a:t>Necesidades básicas</a:t>
          </a:r>
          <a:endParaRPr lang="en-BE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C8EB13-F3A7-4A54-9142-A2C058778068}" type="parTrans" cxnId="{DEC1D3D5-AD98-4064-8644-0F6A0904B868}">
      <dgm:prSet/>
      <dgm:spPr/>
      <dgm:t>
        <a:bodyPr/>
        <a:lstStyle/>
        <a:p>
          <a:endParaRPr lang="en-BE"/>
        </a:p>
      </dgm:t>
    </dgm:pt>
    <dgm:pt modelId="{570FD6F4-95A1-463E-A04B-6B521B701614}" type="sibTrans" cxnId="{DEC1D3D5-AD98-4064-8644-0F6A0904B868}">
      <dgm:prSet/>
      <dgm:spPr>
        <a:solidFill>
          <a:schemeClr val="accent1"/>
        </a:solidFill>
      </dgm:spPr>
      <dgm:t>
        <a:bodyPr/>
        <a:lstStyle/>
        <a:p>
          <a:endParaRPr lang="en-BE"/>
        </a:p>
      </dgm:t>
    </dgm:pt>
    <dgm:pt modelId="{C7F2BA96-C4CA-4668-9FF4-0F9E259D8E4B}" type="pres">
      <dgm:prSet presAssocID="{913EA6FA-F471-43F9-9AFC-5FE8BB8D88F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BA19B02-BC51-49FC-9544-0E64D87C7694}" type="pres">
      <dgm:prSet presAssocID="{42FFE748-B827-41EE-8FA7-DC7C6BB35329}" presName="centerShape" presStyleLbl="node0" presStyleIdx="0" presStyleCnt="1"/>
      <dgm:spPr/>
    </dgm:pt>
    <dgm:pt modelId="{6DA8F646-C28D-4AF8-9759-CF8B295F4CB9}" type="pres">
      <dgm:prSet presAssocID="{18A648C5-D760-4D5A-92A1-4B8F0745F3C4}" presName="node" presStyleLbl="node1" presStyleIdx="0" presStyleCnt="5" custScaleX="134568" custScaleY="131806">
        <dgm:presLayoutVars>
          <dgm:bulletEnabled val="1"/>
        </dgm:presLayoutVars>
      </dgm:prSet>
      <dgm:spPr/>
    </dgm:pt>
    <dgm:pt modelId="{776EB004-C14E-4187-ADE8-326694792F42}" type="pres">
      <dgm:prSet presAssocID="{18A648C5-D760-4D5A-92A1-4B8F0745F3C4}" presName="dummy" presStyleCnt="0"/>
      <dgm:spPr/>
    </dgm:pt>
    <dgm:pt modelId="{FF0C5364-4FA5-452D-A8CD-02AA5542728C}" type="pres">
      <dgm:prSet presAssocID="{40F9E8CD-F153-45AA-B9E6-1848E5F5EA87}" presName="sibTrans" presStyleLbl="sibTrans2D1" presStyleIdx="0" presStyleCnt="5"/>
      <dgm:spPr/>
    </dgm:pt>
    <dgm:pt modelId="{E33F2FE8-373F-4E79-937F-6CDF18EC0FFD}" type="pres">
      <dgm:prSet presAssocID="{C5099FF6-8F4E-4216-B55E-7B2A931D5E5B}" presName="node" presStyleLbl="node1" presStyleIdx="1" presStyleCnt="5" custScaleX="134568" custScaleY="131806">
        <dgm:presLayoutVars>
          <dgm:bulletEnabled val="1"/>
        </dgm:presLayoutVars>
      </dgm:prSet>
      <dgm:spPr/>
    </dgm:pt>
    <dgm:pt modelId="{34A62BA4-E510-4807-85BF-BAF21BB3A06A}" type="pres">
      <dgm:prSet presAssocID="{C5099FF6-8F4E-4216-B55E-7B2A931D5E5B}" presName="dummy" presStyleCnt="0"/>
      <dgm:spPr/>
    </dgm:pt>
    <dgm:pt modelId="{8B46AFA4-2BF2-41E9-B357-79DA3F2BDF10}" type="pres">
      <dgm:prSet presAssocID="{464048F4-DCA4-4AC5-BB72-5E45CC80AE2E}" presName="sibTrans" presStyleLbl="sibTrans2D1" presStyleIdx="1" presStyleCnt="5"/>
      <dgm:spPr/>
    </dgm:pt>
    <dgm:pt modelId="{E97F9572-9C43-43DD-872E-E2A1094E8056}" type="pres">
      <dgm:prSet presAssocID="{D3340DA3-207D-4F63-9152-469A35183147}" presName="node" presStyleLbl="node1" presStyleIdx="2" presStyleCnt="5" custScaleX="134568" custScaleY="131806">
        <dgm:presLayoutVars>
          <dgm:bulletEnabled val="1"/>
        </dgm:presLayoutVars>
      </dgm:prSet>
      <dgm:spPr/>
    </dgm:pt>
    <dgm:pt modelId="{13546397-8D58-4905-8B93-2670A4B6AA37}" type="pres">
      <dgm:prSet presAssocID="{D3340DA3-207D-4F63-9152-469A35183147}" presName="dummy" presStyleCnt="0"/>
      <dgm:spPr/>
    </dgm:pt>
    <dgm:pt modelId="{918FF2F8-7FBF-4F83-98F8-0D92E92CFB0A}" type="pres">
      <dgm:prSet presAssocID="{6DBC9E71-D61B-4EA4-9D5C-43F23ADC05CB}" presName="sibTrans" presStyleLbl="sibTrans2D1" presStyleIdx="2" presStyleCnt="5"/>
      <dgm:spPr/>
    </dgm:pt>
    <dgm:pt modelId="{9F41E906-294F-439C-B9EE-2F7D584C5406}" type="pres">
      <dgm:prSet presAssocID="{A2696EC1-E3EC-4143-8AEA-AA40151E9AE8}" presName="node" presStyleLbl="node1" presStyleIdx="3" presStyleCnt="5" custScaleX="134568" custScaleY="131806">
        <dgm:presLayoutVars>
          <dgm:bulletEnabled val="1"/>
        </dgm:presLayoutVars>
      </dgm:prSet>
      <dgm:spPr/>
    </dgm:pt>
    <dgm:pt modelId="{89744F89-E53C-446D-B81B-477D304E3534}" type="pres">
      <dgm:prSet presAssocID="{A2696EC1-E3EC-4143-8AEA-AA40151E9AE8}" presName="dummy" presStyleCnt="0"/>
      <dgm:spPr/>
    </dgm:pt>
    <dgm:pt modelId="{FB28187D-0C92-48B9-82D1-D58351485D80}" type="pres">
      <dgm:prSet presAssocID="{570FD6F4-95A1-463E-A04B-6B521B701614}" presName="sibTrans" presStyleLbl="sibTrans2D1" presStyleIdx="3" presStyleCnt="5"/>
      <dgm:spPr/>
    </dgm:pt>
    <dgm:pt modelId="{F10F28FD-31D1-4653-9E0A-FE9F340B1EB6}" type="pres">
      <dgm:prSet presAssocID="{4F719B18-0A99-4A05-9D68-4593DF4B0BC3}" presName="node" presStyleLbl="node1" presStyleIdx="4" presStyleCnt="5" custScaleX="134568" custScaleY="131806">
        <dgm:presLayoutVars>
          <dgm:bulletEnabled val="1"/>
        </dgm:presLayoutVars>
      </dgm:prSet>
      <dgm:spPr/>
    </dgm:pt>
    <dgm:pt modelId="{25BB7EC9-1512-4AE8-975A-DB92A3D27BC9}" type="pres">
      <dgm:prSet presAssocID="{4F719B18-0A99-4A05-9D68-4593DF4B0BC3}" presName="dummy" presStyleCnt="0"/>
      <dgm:spPr/>
    </dgm:pt>
    <dgm:pt modelId="{F92EC4A6-4084-497C-B2E5-DF4D7F562DCA}" type="pres">
      <dgm:prSet presAssocID="{F4627B4D-04A2-456E-8128-7BB53A63C2B4}" presName="sibTrans" presStyleLbl="sibTrans2D1" presStyleIdx="4" presStyleCnt="5"/>
      <dgm:spPr/>
    </dgm:pt>
  </dgm:ptLst>
  <dgm:cxnLst>
    <dgm:cxn modelId="{BFBD490B-04D3-4205-AFA2-F4D6F9244846}" srcId="{913EA6FA-F471-43F9-9AFC-5FE8BB8D88F2}" destId="{42FFE748-B827-41EE-8FA7-DC7C6BB35329}" srcOrd="0" destOrd="0" parTransId="{728C4476-3FE7-464C-BB75-9411360B8FE1}" sibTransId="{420E4ED1-4B20-4408-AF29-82D4A94F8E9C}"/>
    <dgm:cxn modelId="{E4A82D0D-E5DC-4C91-9F18-C2B14AC9A035}" type="presOf" srcId="{6DBC9E71-D61B-4EA4-9D5C-43F23ADC05CB}" destId="{918FF2F8-7FBF-4F83-98F8-0D92E92CFB0A}" srcOrd="0" destOrd="0" presId="urn:microsoft.com/office/officeart/2005/8/layout/radial6"/>
    <dgm:cxn modelId="{444E6A11-B068-46DD-828F-F5C8CAD16214}" type="presOf" srcId="{D3340DA3-207D-4F63-9152-469A35183147}" destId="{E97F9572-9C43-43DD-872E-E2A1094E8056}" srcOrd="0" destOrd="0" presId="urn:microsoft.com/office/officeart/2005/8/layout/radial6"/>
    <dgm:cxn modelId="{E48B9B31-9904-44BB-A578-BAC123D9D180}" srcId="{42FFE748-B827-41EE-8FA7-DC7C6BB35329}" destId="{18A648C5-D760-4D5A-92A1-4B8F0745F3C4}" srcOrd="0" destOrd="0" parTransId="{154A199B-168E-42FE-B991-75DC30EB6D4D}" sibTransId="{40F9E8CD-F153-45AA-B9E6-1848E5F5EA87}"/>
    <dgm:cxn modelId="{F231B732-06F2-434B-BCD7-4C380B278BA3}" type="presOf" srcId="{F4627B4D-04A2-456E-8128-7BB53A63C2B4}" destId="{F92EC4A6-4084-497C-B2E5-DF4D7F562DCA}" srcOrd="0" destOrd="0" presId="urn:microsoft.com/office/officeart/2005/8/layout/radial6"/>
    <dgm:cxn modelId="{A950DB33-27E4-4F15-8A27-755B77888199}" srcId="{42FFE748-B827-41EE-8FA7-DC7C6BB35329}" destId="{4F719B18-0A99-4A05-9D68-4593DF4B0BC3}" srcOrd="4" destOrd="0" parTransId="{B084BF9B-B7EE-4E97-AD1A-4F6E00E736C1}" sibTransId="{F4627B4D-04A2-456E-8128-7BB53A63C2B4}"/>
    <dgm:cxn modelId="{001FCE36-F717-42E9-868A-B14E109E6C99}" type="presOf" srcId="{464048F4-DCA4-4AC5-BB72-5E45CC80AE2E}" destId="{8B46AFA4-2BF2-41E9-B357-79DA3F2BDF10}" srcOrd="0" destOrd="0" presId="urn:microsoft.com/office/officeart/2005/8/layout/radial6"/>
    <dgm:cxn modelId="{81357873-BF5E-42B9-8915-05DED9A6169D}" type="presOf" srcId="{4F719B18-0A99-4A05-9D68-4593DF4B0BC3}" destId="{F10F28FD-31D1-4653-9E0A-FE9F340B1EB6}" srcOrd="0" destOrd="0" presId="urn:microsoft.com/office/officeart/2005/8/layout/radial6"/>
    <dgm:cxn modelId="{E3E33A89-2F89-4300-AE11-0302AB309415}" type="presOf" srcId="{A2696EC1-E3EC-4143-8AEA-AA40151E9AE8}" destId="{9F41E906-294F-439C-B9EE-2F7D584C5406}" srcOrd="0" destOrd="0" presId="urn:microsoft.com/office/officeart/2005/8/layout/radial6"/>
    <dgm:cxn modelId="{E6A4419F-51A5-4A3D-9AAE-554C8A1E6528}" type="presOf" srcId="{570FD6F4-95A1-463E-A04B-6B521B701614}" destId="{FB28187D-0C92-48B9-82D1-D58351485D80}" srcOrd="0" destOrd="0" presId="urn:microsoft.com/office/officeart/2005/8/layout/radial6"/>
    <dgm:cxn modelId="{83BD37B2-59C1-466A-89D9-F28B5AEA2116}" type="presOf" srcId="{40F9E8CD-F153-45AA-B9E6-1848E5F5EA87}" destId="{FF0C5364-4FA5-452D-A8CD-02AA5542728C}" srcOrd="0" destOrd="0" presId="urn:microsoft.com/office/officeart/2005/8/layout/radial6"/>
    <dgm:cxn modelId="{E957F7BE-E390-426C-85F2-AEB9979315B5}" type="presOf" srcId="{913EA6FA-F471-43F9-9AFC-5FE8BB8D88F2}" destId="{C7F2BA96-C4CA-4668-9FF4-0F9E259D8E4B}" srcOrd="0" destOrd="0" presId="urn:microsoft.com/office/officeart/2005/8/layout/radial6"/>
    <dgm:cxn modelId="{782D58D0-8C40-422D-8201-AC4291059230}" srcId="{42FFE748-B827-41EE-8FA7-DC7C6BB35329}" destId="{C5099FF6-8F4E-4216-B55E-7B2A931D5E5B}" srcOrd="1" destOrd="0" parTransId="{BC25ECA4-105B-4E33-AB03-4EF51CC04D55}" sibTransId="{464048F4-DCA4-4AC5-BB72-5E45CC80AE2E}"/>
    <dgm:cxn modelId="{DEC1D3D5-AD98-4064-8644-0F6A0904B868}" srcId="{42FFE748-B827-41EE-8FA7-DC7C6BB35329}" destId="{A2696EC1-E3EC-4143-8AEA-AA40151E9AE8}" srcOrd="3" destOrd="0" parTransId="{70C8EB13-F3A7-4A54-9142-A2C058778068}" sibTransId="{570FD6F4-95A1-463E-A04B-6B521B701614}"/>
    <dgm:cxn modelId="{2B977FE1-178F-45BC-AC7D-1A9A28459C8B}" type="presOf" srcId="{C5099FF6-8F4E-4216-B55E-7B2A931D5E5B}" destId="{E33F2FE8-373F-4E79-937F-6CDF18EC0FFD}" srcOrd="0" destOrd="0" presId="urn:microsoft.com/office/officeart/2005/8/layout/radial6"/>
    <dgm:cxn modelId="{2DF298E8-05F9-499E-8AB2-23C9DCAF383B}" type="presOf" srcId="{18A648C5-D760-4D5A-92A1-4B8F0745F3C4}" destId="{6DA8F646-C28D-4AF8-9759-CF8B295F4CB9}" srcOrd="0" destOrd="0" presId="urn:microsoft.com/office/officeart/2005/8/layout/radial6"/>
    <dgm:cxn modelId="{C96C95EE-C9ED-4D59-8719-36D391AB0E83}" type="presOf" srcId="{42FFE748-B827-41EE-8FA7-DC7C6BB35329}" destId="{8BA19B02-BC51-49FC-9544-0E64D87C7694}" srcOrd="0" destOrd="0" presId="urn:microsoft.com/office/officeart/2005/8/layout/radial6"/>
    <dgm:cxn modelId="{DD3374F7-E216-4715-9D9C-D4A3E89B3FEA}" srcId="{42FFE748-B827-41EE-8FA7-DC7C6BB35329}" destId="{D3340DA3-207D-4F63-9152-469A35183147}" srcOrd="2" destOrd="0" parTransId="{4631D7CE-9A6E-4BD7-BBAC-0A3A420EFD49}" sibTransId="{6DBC9E71-D61B-4EA4-9D5C-43F23ADC05CB}"/>
    <dgm:cxn modelId="{70C6F3B1-16C1-4953-84D7-96A576AA4276}" type="presParOf" srcId="{C7F2BA96-C4CA-4668-9FF4-0F9E259D8E4B}" destId="{8BA19B02-BC51-49FC-9544-0E64D87C7694}" srcOrd="0" destOrd="0" presId="urn:microsoft.com/office/officeart/2005/8/layout/radial6"/>
    <dgm:cxn modelId="{8708E6F5-8932-4E05-847A-B671FBEC04FA}" type="presParOf" srcId="{C7F2BA96-C4CA-4668-9FF4-0F9E259D8E4B}" destId="{6DA8F646-C28D-4AF8-9759-CF8B295F4CB9}" srcOrd="1" destOrd="0" presId="urn:microsoft.com/office/officeart/2005/8/layout/radial6"/>
    <dgm:cxn modelId="{CA47709F-B6EE-49D1-BF89-5946A37465C8}" type="presParOf" srcId="{C7F2BA96-C4CA-4668-9FF4-0F9E259D8E4B}" destId="{776EB004-C14E-4187-ADE8-326694792F42}" srcOrd="2" destOrd="0" presId="urn:microsoft.com/office/officeart/2005/8/layout/radial6"/>
    <dgm:cxn modelId="{A03B1ED9-91DA-4AC2-A3DC-6FB5D276C549}" type="presParOf" srcId="{C7F2BA96-C4CA-4668-9FF4-0F9E259D8E4B}" destId="{FF0C5364-4FA5-452D-A8CD-02AA5542728C}" srcOrd="3" destOrd="0" presId="urn:microsoft.com/office/officeart/2005/8/layout/radial6"/>
    <dgm:cxn modelId="{2A8440B7-1F26-4684-B702-C73B16DC38B4}" type="presParOf" srcId="{C7F2BA96-C4CA-4668-9FF4-0F9E259D8E4B}" destId="{E33F2FE8-373F-4E79-937F-6CDF18EC0FFD}" srcOrd="4" destOrd="0" presId="urn:microsoft.com/office/officeart/2005/8/layout/radial6"/>
    <dgm:cxn modelId="{2194B47E-96E7-439D-B97F-910C1254593C}" type="presParOf" srcId="{C7F2BA96-C4CA-4668-9FF4-0F9E259D8E4B}" destId="{34A62BA4-E510-4807-85BF-BAF21BB3A06A}" srcOrd="5" destOrd="0" presId="urn:microsoft.com/office/officeart/2005/8/layout/radial6"/>
    <dgm:cxn modelId="{D3E03431-3CEA-4AFB-B929-82B4CED3986B}" type="presParOf" srcId="{C7F2BA96-C4CA-4668-9FF4-0F9E259D8E4B}" destId="{8B46AFA4-2BF2-41E9-B357-79DA3F2BDF10}" srcOrd="6" destOrd="0" presId="urn:microsoft.com/office/officeart/2005/8/layout/radial6"/>
    <dgm:cxn modelId="{81D4F2BA-C975-4A13-990A-18ED75F4A1B5}" type="presParOf" srcId="{C7F2BA96-C4CA-4668-9FF4-0F9E259D8E4B}" destId="{E97F9572-9C43-43DD-872E-E2A1094E8056}" srcOrd="7" destOrd="0" presId="urn:microsoft.com/office/officeart/2005/8/layout/radial6"/>
    <dgm:cxn modelId="{EE59EBAF-C66B-4EF2-9944-FFB98AC4AD12}" type="presParOf" srcId="{C7F2BA96-C4CA-4668-9FF4-0F9E259D8E4B}" destId="{13546397-8D58-4905-8B93-2670A4B6AA37}" srcOrd="8" destOrd="0" presId="urn:microsoft.com/office/officeart/2005/8/layout/radial6"/>
    <dgm:cxn modelId="{5419A8E9-9087-4C2E-93CB-562D7124F1AF}" type="presParOf" srcId="{C7F2BA96-C4CA-4668-9FF4-0F9E259D8E4B}" destId="{918FF2F8-7FBF-4F83-98F8-0D92E92CFB0A}" srcOrd="9" destOrd="0" presId="urn:microsoft.com/office/officeart/2005/8/layout/radial6"/>
    <dgm:cxn modelId="{935F5B00-D1D3-4199-9C32-90812651D920}" type="presParOf" srcId="{C7F2BA96-C4CA-4668-9FF4-0F9E259D8E4B}" destId="{9F41E906-294F-439C-B9EE-2F7D584C5406}" srcOrd="10" destOrd="0" presId="urn:microsoft.com/office/officeart/2005/8/layout/radial6"/>
    <dgm:cxn modelId="{643D8587-BDA8-40B1-932A-7CEDEED46EFE}" type="presParOf" srcId="{C7F2BA96-C4CA-4668-9FF4-0F9E259D8E4B}" destId="{89744F89-E53C-446D-B81B-477D304E3534}" srcOrd="11" destOrd="0" presId="urn:microsoft.com/office/officeart/2005/8/layout/radial6"/>
    <dgm:cxn modelId="{C6CB7F14-BD09-452B-BD5A-37F80BB75D63}" type="presParOf" srcId="{C7F2BA96-C4CA-4668-9FF4-0F9E259D8E4B}" destId="{FB28187D-0C92-48B9-82D1-D58351485D80}" srcOrd="12" destOrd="0" presId="urn:microsoft.com/office/officeart/2005/8/layout/radial6"/>
    <dgm:cxn modelId="{0195E5BD-9585-4F3F-A576-9CD2E07E739F}" type="presParOf" srcId="{C7F2BA96-C4CA-4668-9FF4-0F9E259D8E4B}" destId="{F10F28FD-31D1-4653-9E0A-FE9F340B1EB6}" srcOrd="13" destOrd="0" presId="urn:microsoft.com/office/officeart/2005/8/layout/radial6"/>
    <dgm:cxn modelId="{2D1306FB-611A-4486-AE1E-ED43F38569E2}" type="presParOf" srcId="{C7F2BA96-C4CA-4668-9FF4-0F9E259D8E4B}" destId="{25BB7EC9-1512-4AE8-975A-DB92A3D27BC9}" srcOrd="14" destOrd="0" presId="urn:microsoft.com/office/officeart/2005/8/layout/radial6"/>
    <dgm:cxn modelId="{359FB174-F3C3-47EC-9B2C-F9598352EEC6}" type="presParOf" srcId="{C7F2BA96-C4CA-4668-9FF4-0F9E259D8E4B}" destId="{F92EC4A6-4084-497C-B2E5-DF4D7F562DCA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2EC4A6-4084-497C-B2E5-DF4D7F562DCA}">
      <dsp:nvSpPr>
        <dsp:cNvPr id="0" name=""/>
        <dsp:cNvSpPr/>
      </dsp:nvSpPr>
      <dsp:spPr>
        <a:xfrm>
          <a:off x="1627431" y="659897"/>
          <a:ext cx="4277698" cy="4277698"/>
        </a:xfrm>
        <a:prstGeom prst="blockArc">
          <a:avLst>
            <a:gd name="adj1" fmla="val 11880000"/>
            <a:gd name="adj2" fmla="val 16200000"/>
            <a:gd name="adj3" fmla="val 463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28187D-0C92-48B9-82D1-D58351485D80}">
      <dsp:nvSpPr>
        <dsp:cNvPr id="0" name=""/>
        <dsp:cNvSpPr/>
      </dsp:nvSpPr>
      <dsp:spPr>
        <a:xfrm>
          <a:off x="1627431" y="659897"/>
          <a:ext cx="4277698" cy="4277698"/>
        </a:xfrm>
        <a:prstGeom prst="blockArc">
          <a:avLst>
            <a:gd name="adj1" fmla="val 7560000"/>
            <a:gd name="adj2" fmla="val 11880000"/>
            <a:gd name="adj3" fmla="val 463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8FF2F8-7FBF-4F83-98F8-0D92E92CFB0A}">
      <dsp:nvSpPr>
        <dsp:cNvPr id="0" name=""/>
        <dsp:cNvSpPr/>
      </dsp:nvSpPr>
      <dsp:spPr>
        <a:xfrm>
          <a:off x="1627431" y="659897"/>
          <a:ext cx="4277698" cy="4277698"/>
        </a:xfrm>
        <a:prstGeom prst="blockArc">
          <a:avLst>
            <a:gd name="adj1" fmla="val 3240000"/>
            <a:gd name="adj2" fmla="val 7560000"/>
            <a:gd name="adj3" fmla="val 463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46AFA4-2BF2-41E9-B357-79DA3F2BDF10}">
      <dsp:nvSpPr>
        <dsp:cNvPr id="0" name=""/>
        <dsp:cNvSpPr/>
      </dsp:nvSpPr>
      <dsp:spPr>
        <a:xfrm>
          <a:off x="1627431" y="659897"/>
          <a:ext cx="4277698" cy="4277698"/>
        </a:xfrm>
        <a:prstGeom prst="blockArc">
          <a:avLst>
            <a:gd name="adj1" fmla="val 20520000"/>
            <a:gd name="adj2" fmla="val 3240000"/>
            <a:gd name="adj3" fmla="val 463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0C5364-4FA5-452D-A8CD-02AA5542728C}">
      <dsp:nvSpPr>
        <dsp:cNvPr id="0" name=""/>
        <dsp:cNvSpPr/>
      </dsp:nvSpPr>
      <dsp:spPr>
        <a:xfrm>
          <a:off x="1627431" y="659897"/>
          <a:ext cx="4277698" cy="4277698"/>
        </a:xfrm>
        <a:prstGeom prst="blockArc">
          <a:avLst>
            <a:gd name="adj1" fmla="val 16200000"/>
            <a:gd name="adj2" fmla="val 20520000"/>
            <a:gd name="adj3" fmla="val 463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19B02-BC51-49FC-9544-0E64D87C7694}">
      <dsp:nvSpPr>
        <dsp:cNvPr id="0" name=""/>
        <dsp:cNvSpPr/>
      </dsp:nvSpPr>
      <dsp:spPr>
        <a:xfrm>
          <a:off x="2782413" y="1814878"/>
          <a:ext cx="1967734" cy="1967734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BE" sz="6500" kern="1200"/>
        </a:p>
      </dsp:txBody>
      <dsp:txXfrm>
        <a:off x="3070581" y="2103046"/>
        <a:ext cx="1391398" cy="1391398"/>
      </dsp:txXfrm>
    </dsp:sp>
    <dsp:sp modelId="{6DA8F646-C28D-4AF8-9759-CF8B295F4CB9}">
      <dsp:nvSpPr>
        <dsp:cNvPr id="0" name=""/>
        <dsp:cNvSpPr/>
      </dsp:nvSpPr>
      <dsp:spPr>
        <a:xfrm>
          <a:off x="2839501" y="-198273"/>
          <a:ext cx="1853558" cy="1815514"/>
        </a:xfrm>
        <a:prstGeom prst="ellipse">
          <a:avLst/>
        </a:prstGeom>
        <a:solidFill>
          <a:schemeClr val="bg1"/>
        </a:solidFill>
        <a:ln w="381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ES_tradnl" sz="1800" kern="1200" noProof="0" dirty="0">
              <a:latin typeface="Arial" panose="020B0604020202020204" pitchFamily="34" charset="0"/>
              <a:cs typeface="Arial" panose="020B0604020202020204" pitchFamily="34" charset="0"/>
            </a:rPr>
            <a:t>Protección /</a:t>
          </a:r>
          <a:br>
            <a:rPr lang="es-ES_tradnl" sz="1800" kern="1200" noProof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s-ES_tradnl" sz="1800" kern="1200" noProof="0" dirty="0">
              <a:latin typeface="Arial" panose="020B0604020202020204" pitchFamily="34" charset="0"/>
              <a:cs typeface="Arial" panose="020B0604020202020204" pitchFamily="34" charset="0"/>
            </a:rPr>
            <a:t>Seguridad</a:t>
          </a:r>
          <a:endParaRPr lang="en-BE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10948" y="67603"/>
        <a:ext cx="1310664" cy="1283762"/>
      </dsp:txXfrm>
    </dsp:sp>
    <dsp:sp modelId="{E33F2FE8-373F-4E79-937F-6CDF18EC0FFD}">
      <dsp:nvSpPr>
        <dsp:cNvPr id="0" name=""/>
        <dsp:cNvSpPr/>
      </dsp:nvSpPr>
      <dsp:spPr>
        <a:xfrm>
          <a:off x="4826508" y="1245371"/>
          <a:ext cx="1853558" cy="1815514"/>
        </a:xfrm>
        <a:prstGeom prst="ellipse">
          <a:avLst/>
        </a:prstGeom>
        <a:solidFill>
          <a:schemeClr val="bg1"/>
        </a:solidFill>
        <a:ln w="381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Salud mental</a:t>
          </a:r>
          <a:endParaRPr lang="en-BE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97955" y="1511247"/>
        <a:ext cx="1310664" cy="1283762"/>
      </dsp:txXfrm>
    </dsp:sp>
    <dsp:sp modelId="{E97F9572-9C43-43DD-872E-E2A1094E8056}">
      <dsp:nvSpPr>
        <dsp:cNvPr id="0" name=""/>
        <dsp:cNvSpPr/>
      </dsp:nvSpPr>
      <dsp:spPr>
        <a:xfrm>
          <a:off x="4067539" y="3581237"/>
          <a:ext cx="1853558" cy="1815514"/>
        </a:xfrm>
        <a:prstGeom prst="ellipse">
          <a:avLst/>
        </a:prstGeom>
        <a:solidFill>
          <a:schemeClr val="bg1"/>
        </a:solidFill>
        <a:ln w="381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ES_tradnl" sz="1800" kern="1200" noProof="0" dirty="0">
              <a:latin typeface="Arial" panose="020B0604020202020204" pitchFamily="34" charset="0"/>
              <a:cs typeface="Arial" panose="020B0604020202020204" pitchFamily="34" charset="0"/>
            </a:rPr>
            <a:t>Modalidad de acogida</a:t>
          </a:r>
          <a:endParaRPr lang="en-BE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38986" y="3847113"/>
        <a:ext cx="1310664" cy="1283762"/>
      </dsp:txXfrm>
    </dsp:sp>
    <dsp:sp modelId="{9F41E906-294F-439C-B9EE-2F7D584C5406}">
      <dsp:nvSpPr>
        <dsp:cNvPr id="0" name=""/>
        <dsp:cNvSpPr/>
      </dsp:nvSpPr>
      <dsp:spPr>
        <a:xfrm>
          <a:off x="1611464" y="3581237"/>
          <a:ext cx="1853558" cy="1815514"/>
        </a:xfrm>
        <a:prstGeom prst="ellipse">
          <a:avLst/>
        </a:prstGeom>
        <a:solidFill>
          <a:schemeClr val="bg1"/>
        </a:solidFill>
        <a:ln w="381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600" kern="1200" dirty="0">
              <a:latin typeface="Arial" panose="020B0604020202020204" pitchFamily="34" charset="0"/>
              <a:cs typeface="Arial" panose="020B0604020202020204" pitchFamily="34" charset="0"/>
            </a:rPr>
            <a:t>Necesidades básicas</a:t>
          </a:r>
          <a:endParaRPr lang="en-BE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82911" y="3847113"/>
        <a:ext cx="1310664" cy="1283762"/>
      </dsp:txXfrm>
    </dsp:sp>
    <dsp:sp modelId="{F10F28FD-31D1-4653-9E0A-FE9F340B1EB6}">
      <dsp:nvSpPr>
        <dsp:cNvPr id="0" name=""/>
        <dsp:cNvSpPr/>
      </dsp:nvSpPr>
      <dsp:spPr>
        <a:xfrm>
          <a:off x="852495" y="1245371"/>
          <a:ext cx="1853558" cy="1815514"/>
        </a:xfrm>
        <a:prstGeom prst="ellipse">
          <a:avLst/>
        </a:prstGeom>
        <a:solidFill>
          <a:schemeClr val="bg1"/>
        </a:solidFill>
        <a:ln w="381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ES_tradnl" sz="1800" kern="1200" noProof="0" dirty="0">
              <a:latin typeface="Arial" panose="020B0604020202020204" pitchFamily="34" charset="0"/>
              <a:cs typeface="Arial" panose="020B0604020202020204" pitchFamily="34" charset="0"/>
            </a:rPr>
            <a:t>Salud física, sexual y reproductiva</a:t>
          </a:r>
          <a:endParaRPr lang="en-BE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23942" y="1511247"/>
        <a:ext cx="1310664" cy="12837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77838" y="4229101"/>
            <a:ext cx="6143625" cy="544260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dirty="0"/>
              <a:t>Haga clic para editar los estilos de texto maestro</a:t>
            </a:r>
          </a:p>
          <a:p>
            <a:pPr lvl="1"/>
            <a:r>
              <a:rPr lang="en-US" dirty="0"/>
              <a:t>Segundo nivel</a:t>
            </a:r>
          </a:p>
          <a:p>
            <a:pPr lvl="2"/>
            <a:r>
              <a:rPr lang="en-US" dirty="0"/>
              <a:t>Tercer nivel</a:t>
            </a:r>
          </a:p>
          <a:p>
            <a:pPr lvl="3"/>
            <a:r>
              <a:rPr lang="en-US" dirty="0"/>
              <a:t>Cuarto nivel</a:t>
            </a:r>
          </a:p>
          <a:p>
            <a:pPr lvl="4"/>
            <a:r>
              <a:rPr lang="en-US" dirty="0"/>
              <a:t>Quinto nivel</a:t>
            </a:r>
            <a:endParaRPr lang="en-BE" dirty="0"/>
          </a:p>
        </p:txBody>
      </p:sp>
      <p:sp>
        <p:nvSpPr>
          <p:cNvPr id="12" name="Slide Image Placeholder 4">
            <a:extLst>
              <a:ext uri="{FF2B5EF4-FFF2-40B4-BE49-F238E27FC236}">
                <a16:creationId xmlns:a16="http://schemas.microsoft.com/office/drawing/2014/main" id="{BD4FBEE9-501B-9A4A-28D2-A84BC4459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460375"/>
            <a:ext cx="6143625" cy="345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1582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dirty="0">
                <a:sym typeface="Arial"/>
              </a:rPr>
              <a:t>BIENVENIDA</a:t>
            </a:r>
            <a:endParaRPr lang="es-ES_tradnl" dirty="0">
              <a:sym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_tradnl" noProof="0" dirty="0"/>
              <a:t>Dé la bienvenida a los/as participantes.</a:t>
            </a:r>
            <a:r>
              <a:rPr lang="es-ES_tradnl" dirty="0">
                <a:sym typeface="Arial"/>
              </a:rPr>
              <a:t> </a:t>
            </a:r>
          </a:p>
          <a:p>
            <a:r>
              <a:rPr lang="es-ES_tradnl" dirty="0">
                <a:sym typeface="Arial"/>
              </a:rPr>
              <a:t>Asegúrese de que todos firmen la hoja de asistencia.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CC4672DC-BE78-5D9C-301F-C4846E5A3D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20B31780-9A77-BA66-AD1D-62B0A72A077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Esta es la definición formal de un sistema de protección de la infancia según UNICEF: </a:t>
            </a:r>
          </a:p>
          <a:p>
            <a:pPr lvl="1"/>
            <a:r>
              <a:rPr lang="es-ES_tradnl" i="1" noProof="0" dirty="0"/>
              <a:t>"Conjunto de estructuras, funciones y capacidades formales e informales creadas para prevenir y responder a la violencia, el maltrato, el abandono y la explotación de menores”. </a:t>
            </a:r>
          </a:p>
          <a:p>
            <a:pPr lvl="1"/>
            <a:r>
              <a:rPr lang="es-ES_tradnl" i="1" noProof="0" dirty="0"/>
              <a:t>En general, todo sistema de protección de la infancia consta de los siguientes componentes: recursos humanos, finanzas, legislación y políticas, gobernanza, supervisión y recopilación de datos, así como servicios de protección y respuesta y atención. </a:t>
            </a:r>
          </a:p>
          <a:p>
            <a:pPr lvl="1"/>
            <a:r>
              <a:rPr lang="es-ES_tradnl" i="1" noProof="0" dirty="0"/>
              <a:t>También abarca a diversos </a:t>
            </a:r>
            <a:r>
              <a:rPr lang="es-ES_tradnl" b="1" i="1" noProof="0" dirty="0"/>
              <a:t>actores</a:t>
            </a:r>
            <a:r>
              <a:rPr lang="es-ES_tradnl" i="1" noProof="0" dirty="0"/>
              <a:t>: niños, niñas, adolescentes, familias, comunidades, quienes trabajan a nivel regional o nacional, y quienes lo hacen a nivel internacional. </a:t>
            </a:r>
          </a:p>
          <a:p>
            <a:pPr lvl="1"/>
            <a:r>
              <a:rPr lang="es-ES_tradnl" i="1" noProof="0" dirty="0"/>
              <a:t>La relación e interacción entre estos componentes y actores en el sistema es lo más importante, ya que el resultado de esa interacción es lo que constituye al sistema".</a:t>
            </a:r>
          </a:p>
          <a:p>
            <a:r>
              <a:rPr lang="es-ES_tradnl" i="1" noProof="0" dirty="0"/>
              <a:t>Prestemos atención a los distintos elementos que componen un sistema de protección de la infancia:</a:t>
            </a:r>
          </a:p>
          <a:p>
            <a:pPr lvl="1"/>
            <a:r>
              <a:rPr lang="es-ES_tradnl" i="1" noProof="0" dirty="0"/>
              <a:t>Oficial/formas e extraoficial/informal </a:t>
            </a:r>
          </a:p>
          <a:p>
            <a:pPr lvl="1"/>
            <a:r>
              <a:rPr lang="es-ES_tradnl" i="1" noProof="0" dirty="0"/>
              <a:t>Estructura (conjunto de </a:t>
            </a:r>
            <a:r>
              <a:rPr lang="es-ES_tradnl" i="1" noProof="0" dirty="0" err="1"/>
              <a:t>asprectos</a:t>
            </a:r>
            <a:r>
              <a:rPr lang="es-ES_tradnl" i="1" noProof="0" dirty="0"/>
              <a:t> o partes que trabajan de forma conjunta)</a:t>
            </a:r>
          </a:p>
          <a:p>
            <a:pPr lvl="1"/>
            <a:r>
              <a:rPr lang="es-ES_tradnl" i="1" noProof="0" dirty="0"/>
              <a:t>Prevención y respuesta </a:t>
            </a:r>
          </a:p>
          <a:p>
            <a:pPr marL="0" indent="0">
              <a:buNone/>
            </a:pPr>
            <a:endParaRPr lang="es-ES_tradnl" noProof="0" dirty="0"/>
          </a:p>
          <a:p>
            <a:pPr marL="0" indent="0">
              <a:buNone/>
            </a:pPr>
            <a:r>
              <a:rPr lang="es-ES_tradnl" noProof="0" dirty="0"/>
              <a:t>Fuente: Fondo de las Naciones Unidas para la Infancia, Alto Comisionado de las Naciones Unidas para los Refugiados, </a:t>
            </a:r>
            <a:r>
              <a:rPr lang="es-ES_tradnl" noProof="0" dirty="0" err="1"/>
              <a:t>Save</a:t>
            </a:r>
            <a:r>
              <a:rPr lang="es-ES_tradnl" noProof="0" dirty="0"/>
              <a:t> </a:t>
            </a:r>
            <a:r>
              <a:rPr lang="es-ES_tradnl" noProof="0" dirty="0" err="1"/>
              <a:t>the</a:t>
            </a:r>
            <a:r>
              <a:rPr lang="es-ES_tradnl" noProof="0" dirty="0"/>
              <a:t> </a:t>
            </a:r>
            <a:r>
              <a:rPr lang="es-ES_tradnl" noProof="0" dirty="0" err="1"/>
              <a:t>Children</a:t>
            </a:r>
            <a:r>
              <a:rPr lang="es-ES_tradnl" noProof="0" dirty="0"/>
              <a:t> y </a:t>
            </a:r>
            <a:r>
              <a:rPr lang="es-ES_tradnl" noProof="0" dirty="0" err="1"/>
              <a:t>World</a:t>
            </a:r>
            <a:r>
              <a:rPr lang="es-ES_tradnl" noProof="0" dirty="0"/>
              <a:t> </a:t>
            </a:r>
            <a:r>
              <a:rPr lang="es-ES_tradnl" noProof="0" dirty="0" err="1"/>
              <a:t>Vision</a:t>
            </a:r>
            <a:r>
              <a:rPr lang="es-ES_tradnl" noProof="0" dirty="0"/>
              <a:t>. (2013). </a:t>
            </a:r>
            <a:r>
              <a:rPr lang="es-ES_tradnl" i="1" noProof="0" dirty="0"/>
              <a:t>A </a:t>
            </a:r>
            <a:r>
              <a:rPr lang="es-ES_tradnl" i="1" noProof="0" dirty="0" err="1"/>
              <a:t>better</a:t>
            </a:r>
            <a:r>
              <a:rPr lang="es-ES_tradnl" i="1" noProof="0" dirty="0"/>
              <a:t> </a:t>
            </a:r>
            <a:r>
              <a:rPr lang="es-ES_tradnl" i="1" noProof="0" dirty="0" err="1"/>
              <a:t>way</a:t>
            </a:r>
            <a:r>
              <a:rPr lang="es-ES_tradnl" i="1" noProof="0" dirty="0"/>
              <a:t> </a:t>
            </a:r>
            <a:r>
              <a:rPr lang="es-ES_tradnl" i="1" noProof="0" dirty="0" err="1"/>
              <a:t>to</a:t>
            </a:r>
            <a:r>
              <a:rPr lang="es-ES_tradnl" i="1" noProof="0" dirty="0"/>
              <a:t> </a:t>
            </a:r>
            <a:r>
              <a:rPr lang="es-ES_tradnl" i="1" noProof="0" dirty="0" err="1"/>
              <a:t>protect</a:t>
            </a:r>
            <a:r>
              <a:rPr lang="es-ES_tradnl" i="1" noProof="0" dirty="0"/>
              <a:t> </a:t>
            </a:r>
            <a:r>
              <a:rPr lang="es-ES_tradnl" i="1" noProof="0" dirty="0" err="1"/>
              <a:t>all</a:t>
            </a:r>
            <a:r>
              <a:rPr lang="es-ES_tradnl" i="1" noProof="0" dirty="0"/>
              <a:t> </a:t>
            </a:r>
            <a:r>
              <a:rPr lang="es-ES_tradnl" i="1" noProof="0" dirty="0" err="1"/>
              <a:t>children</a:t>
            </a:r>
            <a:r>
              <a:rPr lang="es-ES_tradnl" i="1" noProof="0" dirty="0"/>
              <a:t>: </a:t>
            </a:r>
            <a:r>
              <a:rPr lang="es-ES_tradnl" i="1" noProof="0" dirty="0" err="1"/>
              <a:t>The</a:t>
            </a:r>
            <a:r>
              <a:rPr lang="es-ES_tradnl" i="1" noProof="0" dirty="0"/>
              <a:t> </a:t>
            </a:r>
            <a:r>
              <a:rPr lang="es-ES_tradnl" i="1" noProof="0" dirty="0" err="1"/>
              <a:t>theory</a:t>
            </a:r>
            <a:r>
              <a:rPr lang="es-ES_tradnl" i="1" noProof="0" dirty="0"/>
              <a:t> and </a:t>
            </a:r>
            <a:r>
              <a:rPr lang="es-ES_tradnl" i="1" noProof="0" dirty="0" err="1"/>
              <a:t>practice</a:t>
            </a:r>
            <a:r>
              <a:rPr lang="es-ES_tradnl" i="1" noProof="0" dirty="0"/>
              <a:t> </a:t>
            </a:r>
            <a:r>
              <a:rPr lang="es-ES_tradnl" i="1" noProof="0" dirty="0" err="1"/>
              <a:t>of</a:t>
            </a:r>
            <a:r>
              <a:rPr lang="es-ES_tradnl" i="1" noProof="0" dirty="0"/>
              <a:t> </a:t>
            </a:r>
            <a:r>
              <a:rPr lang="es-ES_tradnl" i="1" noProof="0" dirty="0" err="1"/>
              <a:t>child</a:t>
            </a:r>
            <a:r>
              <a:rPr lang="es-ES_tradnl" i="1" noProof="0" dirty="0"/>
              <a:t> </a:t>
            </a:r>
            <a:r>
              <a:rPr lang="es-ES_tradnl" i="1" noProof="0" dirty="0" err="1"/>
              <a:t>protection</a:t>
            </a:r>
            <a:r>
              <a:rPr lang="es-ES_tradnl" i="1" noProof="0" dirty="0"/>
              <a:t> </a:t>
            </a:r>
            <a:r>
              <a:rPr lang="es-ES_tradnl" i="1" noProof="0" dirty="0" err="1"/>
              <a:t>systems</a:t>
            </a:r>
            <a:r>
              <a:rPr lang="es-ES_tradnl" i="1" noProof="0" dirty="0"/>
              <a:t>, </a:t>
            </a:r>
            <a:r>
              <a:rPr lang="es-ES_tradnl" i="1" noProof="0" dirty="0" err="1"/>
              <a:t>conference</a:t>
            </a:r>
            <a:r>
              <a:rPr lang="es-ES_tradnl" i="1" noProof="0" dirty="0"/>
              <a:t> </a:t>
            </a:r>
            <a:r>
              <a:rPr lang="es-ES_tradnl" i="1" noProof="0" dirty="0" err="1"/>
              <a:t>report</a:t>
            </a:r>
            <a:r>
              <a:rPr lang="es-ES_tradnl" i="1" noProof="0" dirty="0"/>
              <a:t>. (</a:t>
            </a:r>
            <a:r>
              <a:rPr lang="es-ES_tradnl" noProof="0" dirty="0"/>
              <a:t>p.3).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64998B5E-52A0-7966-B037-441B462AA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21D5A3A7-470A-483E-770F-32B76E20B5D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10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4761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¿Cómo se relacionan el modelo </a:t>
            </a:r>
            <a:r>
              <a:rPr lang="es-ES_tradnl" i="1" noProof="0" dirty="0" err="1"/>
              <a:t>socioecológico</a:t>
            </a:r>
            <a:r>
              <a:rPr lang="es-ES_tradnl" i="1" noProof="0" dirty="0"/>
              <a:t> y los sistemas de protección de la infancia?</a:t>
            </a:r>
          </a:p>
          <a:p>
            <a:pPr lvl="1"/>
            <a:r>
              <a:rPr lang="es-ES_tradnl" i="1" noProof="0" dirty="0"/>
              <a:t>Son marcos que se complementan; </a:t>
            </a:r>
          </a:p>
          <a:p>
            <a:pPr lvl="1"/>
            <a:r>
              <a:rPr lang="es-ES_tradnl" i="1" noProof="0" dirty="0"/>
              <a:t>Ambos persiguen el mismo objetivo: proporcionar un enfoque integral y común para la protección de la infancia.</a:t>
            </a:r>
          </a:p>
          <a:p>
            <a:r>
              <a:rPr lang="es-ES_tradnl" i="1" noProof="0" dirty="0"/>
              <a:t>Los elementos informales de los sistemas de protección de la infancia (es decir, los/as menores, familias y comunidades) son de suma importancia en el ámbito humanitario.</a:t>
            </a:r>
          </a:p>
          <a:p>
            <a:r>
              <a:rPr lang="es-ES_tradnl" i="1" noProof="0" dirty="0"/>
              <a:t>Esto es así, debido a que los sistemas suelen estar bajo presión cuando hay emergencias o crisis.</a:t>
            </a:r>
            <a:endParaRPr lang="es-ES_tradnl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A24CF45A-E62A-9AE2-E1F7-19C328DDBE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17BD5BA2-698A-0D83-A74B-ECAE37B54C8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053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Ahora intentaremos mapear el sistema de protección de la infancia del contexto en el que nos encontramos.</a:t>
            </a:r>
          </a:p>
          <a:p>
            <a:r>
              <a:rPr lang="es-ES_tradnl" noProof="0" dirty="0"/>
              <a:t>Divida a los/as participantes en grupos de 4-5 personas.</a:t>
            </a:r>
          </a:p>
          <a:p>
            <a:r>
              <a:rPr lang="es-ES_tradnl" noProof="0" dirty="0"/>
              <a:t>Entregue a cada grupo una hoja de rotafolio.</a:t>
            </a:r>
          </a:p>
          <a:p>
            <a:r>
              <a:rPr lang="es-ES_tradnl" i="1" noProof="0" dirty="0"/>
              <a:t>En sus grupos:</a:t>
            </a:r>
          </a:p>
          <a:p>
            <a:pPr lvl="1"/>
            <a:r>
              <a:rPr lang="es-ES_tradnl" i="1" noProof="0" dirty="0"/>
              <a:t>Hagan un mapa del sistema de protección de la infancia de la zona en la que trabajan.</a:t>
            </a:r>
          </a:p>
          <a:p>
            <a:pPr lvl="1"/>
            <a:r>
              <a:rPr lang="es-ES_tradnl" i="1" noProof="0" dirty="0"/>
              <a:t>Indiquen qué elementos forman parte del sistema formal e informal.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ACTIVIDAD EN GRUPO (25 minutos)</a:t>
            </a:r>
          </a:p>
          <a:p>
            <a:r>
              <a:rPr lang="es-ES_tradnl" noProof="0" dirty="0"/>
              <a:t>Dé 25 minutos a los/as participantes para hacer la actividad.</a:t>
            </a:r>
          </a:p>
          <a:p>
            <a:r>
              <a:rPr lang="es-ES_tradnl" noProof="0" dirty="0"/>
              <a:t>Al terminar, pídale a los grupos que cuelguen sus rotafolios en el salón.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DEBATE GENERAL (20 minutos)</a:t>
            </a:r>
          </a:p>
          <a:p>
            <a:r>
              <a:rPr lang="es-ES_tradnl" noProof="0" dirty="0"/>
              <a:t>Invite a cada grupo a presentar su mapa.</a:t>
            </a:r>
          </a:p>
          <a:p>
            <a:pPr lvl="1"/>
            <a:r>
              <a:rPr lang="es-ES_tradnl" noProof="0" dirty="0"/>
              <a:t>Todos deben situarse alrededor del rotafolio o pizarra.</a:t>
            </a:r>
          </a:p>
          <a:p>
            <a:pPr lvl="1"/>
            <a:r>
              <a:rPr lang="es-ES_tradnl" noProof="0" dirty="0"/>
              <a:t>Cada grupo presentará una capa o área del sistema formal e informal de protección de la infancia.</a:t>
            </a:r>
          </a:p>
          <a:p>
            <a:r>
              <a:rPr lang="es-ES_tradnl" noProof="0" dirty="0"/>
              <a:t>Invite a los/as participantes a retroalimentarse y a tomar notas en la </a:t>
            </a:r>
            <a:r>
              <a:rPr lang="es-ES_tradnl" b="1" noProof="0" dirty="0"/>
              <a:t>página 70 del Cuaderno de ejercicios: Sistema de protección de la infancia</a:t>
            </a:r>
          </a:p>
          <a:p>
            <a:r>
              <a:rPr lang="es-ES_tradnl" noProof="0" dirty="0"/>
              <a:t>Complemente a partir de las orientaciones que se ofrecen en la siguiente diapositiva: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CONTINÚA EN LA SIGUIENTE DIAPOSITIVA </a:t>
            </a:r>
            <a:r>
              <a:rPr lang="es-ES_tradnl" b="1" noProof="0" dirty="0">
                <a:sym typeface="Wingdings" panose="05000000000000000000" pitchFamily="2" charset="2"/>
              </a:rPr>
              <a:t></a:t>
            </a:r>
            <a:endParaRPr lang="es-ES_tradnl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3B275C2-3E0A-E4BC-4408-E1D24DA5A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7E96C793-E9B9-D63F-49D8-7729627136B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9699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8:notes"/>
          <p:cNvSpPr txBox="1"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marL="0" indent="0">
              <a:buNone/>
            </a:pPr>
            <a:r>
              <a:rPr lang="es-ES_tradnl" b="1" noProof="0" dirty="0"/>
              <a:t>ADAPTAR AL CONTEXTO</a:t>
            </a:r>
          </a:p>
          <a:p>
            <a:r>
              <a:rPr lang="es-ES_tradnl" noProof="0" dirty="0"/>
              <a:t>Revisar el sistema de protección de la infancia local y presentarlo, incluyendo ejemplos de:</a:t>
            </a:r>
          </a:p>
          <a:p>
            <a:pPr lvl="1"/>
            <a:r>
              <a:rPr lang="es-ES_tradnl" noProof="0" dirty="0"/>
              <a:t>Leyes internacionales</a:t>
            </a:r>
          </a:p>
          <a:p>
            <a:pPr lvl="1"/>
            <a:r>
              <a:rPr lang="es-ES_tradnl" noProof="0" dirty="0"/>
              <a:t>Leyes nacionales</a:t>
            </a:r>
          </a:p>
          <a:p>
            <a:pPr lvl="1"/>
            <a:r>
              <a:rPr lang="es-ES_tradnl" noProof="0" dirty="0"/>
              <a:t>Autoridades oficiales competentes (a nivel nacional, regional, municipal/distrital) en materia de bienestar social y protección de la infancia, educación, salud, seguridad y justicia.</a:t>
            </a:r>
          </a:p>
          <a:p>
            <a:pPr lvl="1"/>
            <a:r>
              <a:rPr lang="es-ES_tradnl" noProof="0" dirty="0"/>
              <a:t>Organizaciones y organismos no gubernamentales internacionales, nacionales y regionales. </a:t>
            </a:r>
          </a:p>
          <a:p>
            <a:pPr lvl="1"/>
            <a:r>
              <a:rPr lang="es-ES_tradnl" noProof="0" dirty="0"/>
              <a:t>Estructuras y asociaciones comunitarias.</a:t>
            </a:r>
          </a:p>
          <a:p>
            <a:pPr marL="0" indent="0">
              <a:buNone/>
            </a:pPr>
            <a:r>
              <a:rPr lang="es-ES_tradnl" noProof="0" dirty="0"/>
              <a:t>______________________________________________________________________________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ORIENTACIÓN</a:t>
            </a:r>
          </a:p>
          <a:p>
            <a:r>
              <a:rPr lang="es-ES_tradnl" b="1" noProof="0" dirty="0"/>
              <a:t>Leyes internacionales:</a:t>
            </a:r>
          </a:p>
          <a:p>
            <a:pPr lvl="1"/>
            <a:r>
              <a:rPr lang="es-ES_tradnl" noProof="0" dirty="0"/>
              <a:t>La Convención de las Naciones Unidas sobre los Derechos del Niño.</a:t>
            </a:r>
          </a:p>
          <a:p>
            <a:pPr lvl="1"/>
            <a:r>
              <a:rPr lang="es-ES_tradnl" noProof="0" dirty="0"/>
              <a:t>El derecho internacional humanitario (en materia de protección de la infancia): p. la prohibición del reclutamiento o participación de menores en conflictos armados.</a:t>
            </a:r>
          </a:p>
          <a:p>
            <a:pPr lvl="1"/>
            <a:r>
              <a:rPr lang="es-ES_tradnl" noProof="0" dirty="0"/>
              <a:t>La Convención de Ginebra.</a:t>
            </a:r>
          </a:p>
          <a:p>
            <a:r>
              <a:rPr lang="es-ES_tradnl" b="1" noProof="0" dirty="0"/>
              <a:t>Leyes y normativas nacionales: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r>
              <a:rPr lang="es-ES_tradnl" b="1" noProof="0" dirty="0"/>
              <a:t>Instancias y autoridades locales: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r>
              <a:rPr lang="es-ES_tradnl" b="1" noProof="0" dirty="0"/>
              <a:t>Organizaciones no gubernamentales y de la sociedad civil: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r>
              <a:rPr lang="es-ES_tradnl" b="1" noProof="0" dirty="0"/>
              <a:t>Estructuras y asociaciones comunitarias: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pPr lvl="1"/>
            <a:r>
              <a:rPr lang="es-ES_tradnl" noProof="0" dirty="0"/>
              <a:t>...</a:t>
            </a:r>
          </a:p>
          <a:p>
            <a:endParaRPr lang="es-ES_tradnl" noProof="0" dirty="0"/>
          </a:p>
          <a:p>
            <a:endParaRPr lang="es-ES_tradnl" noProof="0" dirty="0"/>
          </a:p>
        </p:txBody>
      </p:sp>
      <p:sp>
        <p:nvSpPr>
          <p:cNvPr id="6" name="Google Shape;725;p48:notes">
            <a:extLst>
              <a:ext uri="{FF2B5EF4-FFF2-40B4-BE49-F238E27FC236}">
                <a16:creationId xmlns:a16="http://schemas.microsoft.com/office/drawing/2014/main" id="{CAA9B296-D6C5-00E7-1A93-7381BC88B81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9240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/>
              <a:t>Presente el contenido de la diapositiva.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2A1441BA-46F7-3489-8967-0EB3B9A8C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B0276ACE-8C36-3A77-A378-DBCC89FEE34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5042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SESIÓN 3 </a:t>
            </a:r>
            <a:br>
              <a:rPr lang="es-ES_tradnl" b="1" noProof="0" dirty="0"/>
            </a:br>
            <a:r>
              <a:rPr lang="es-ES_tradnl" b="1" noProof="0" dirty="0"/>
              <a:t>DURACIÓN: 2h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2BC0E973-B2B7-3DD7-F688-EFBD8CBE1E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17869B70-0B81-1ECF-D7C9-85723E687A5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30642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DEBATE GENERAL (10 minutos)</a:t>
            </a:r>
          </a:p>
          <a:p>
            <a:r>
              <a:rPr lang="es-ES_tradnl" i="1" noProof="0" dirty="0"/>
              <a:t>A través de la gestión de casos buscamos atender las necesidades y problemas de protección de cada menor y familia. </a:t>
            </a:r>
          </a:p>
          <a:p>
            <a:r>
              <a:rPr lang="es-ES_tradnl" i="1" noProof="0" dirty="0"/>
              <a:t>Repasemos ahora rápidamente los problemas de protección de la infancia que aprendimos en el Nivel 1</a:t>
            </a:r>
          </a:p>
          <a:p>
            <a:r>
              <a:rPr lang="es-ES_tradnl" i="1" noProof="0" dirty="0"/>
              <a:t>¿Recuerdan cuáles son los cuatro tipos de problemas relacionados con la protección de la infancia? ¿Podrían explicarme cuáles son con sus propias palabras?</a:t>
            </a:r>
          </a:p>
          <a:p>
            <a:pPr lvl="1"/>
            <a:r>
              <a:rPr lang="es-ES_tradnl" noProof="0" dirty="0"/>
              <a:t>Si mencionan la violencia y el maltrato/abuso, pregúnteles qué otros tipos de violencia y maltrato recuerdan.</a:t>
            </a:r>
          </a:p>
          <a:p>
            <a:r>
              <a:rPr lang="es-ES_tradnl" noProof="0" dirty="0"/>
              <a:t>Complemente las respuestas de los/as participantes a partir de la siguiente </a:t>
            </a:r>
            <a:r>
              <a:rPr lang="es-ES_tradnl" noProof="0" dirty="0" err="1"/>
              <a:t>diapositive</a:t>
            </a:r>
            <a:r>
              <a:rPr lang="es-ES_tradnl" noProof="0" dirty="0"/>
              <a:t>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B906289C-729E-0F50-D26B-5A9C197C68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06F5AC58-8ABE-DF6E-8E50-67F05542803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0745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dirty="0"/>
              <a:t>EXPLICAR</a:t>
            </a:r>
          </a:p>
          <a:p>
            <a:r>
              <a:rPr lang="es-ES_tradnl" b="1" dirty="0"/>
              <a:t>Violenci</a:t>
            </a:r>
            <a:r>
              <a:rPr lang="es-ES_tradnl" dirty="0"/>
              <a:t>a </a:t>
            </a:r>
          </a:p>
          <a:p>
            <a:pPr lvl="1"/>
            <a:r>
              <a:rPr lang="es-ES_tradnl" noProof="0" dirty="0"/>
              <a:t>Se refiere a todo acto que implique el uso intencionado del poder o la fuerza (verbal o física) contra un/a menor que cause daño o pueda afectar su seguridad, bienestar, dignidad y desarrollo</a:t>
            </a:r>
            <a:r>
              <a:rPr lang="es-ES_tradnl" dirty="0"/>
              <a:t>.</a:t>
            </a:r>
          </a:p>
          <a:p>
            <a:r>
              <a:rPr lang="es-ES_tradnl" b="1" dirty="0"/>
              <a:t>Abuso</a:t>
            </a:r>
          </a:p>
          <a:p>
            <a:pPr lvl="1"/>
            <a:r>
              <a:rPr lang="es-ES_tradnl" b="0" noProof="0" dirty="0"/>
              <a:t>Se refiere a todo a</a:t>
            </a:r>
            <a:r>
              <a:rPr lang="es-ES_tradnl" noProof="0" dirty="0"/>
              <a:t>cto deliberado con efectos negativos reales o potenciales sobre la seguridad, el bienestar, la dignidad y el desarrollo de un/a menor, que se comete en el marco de una relación de confianza, poder o responsabilidad</a:t>
            </a:r>
            <a:r>
              <a:rPr lang="es-ES_tradnl" dirty="0"/>
              <a:t>.</a:t>
            </a:r>
          </a:p>
          <a:p>
            <a:pPr lvl="1"/>
            <a:r>
              <a:rPr lang="es-ES_tradnl" b="1" dirty="0"/>
              <a:t>Maltrato/ violencia física:</a:t>
            </a:r>
            <a:r>
              <a:rPr lang="es-ES_tradnl" dirty="0"/>
              <a:t> </a:t>
            </a:r>
            <a:r>
              <a:rPr lang="es-ES_tradnl" dirty="0" err="1"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r>
              <a:rPr lang="es-ES_tradnl" noProof="0" dirty="0">
                <a:latin typeface="Arial" panose="020B0604020202020204" pitchFamily="34" charset="0"/>
                <a:cs typeface="Arial" panose="020B0604020202020204" pitchFamily="34" charset="0"/>
              </a:rPr>
              <a:t>o de la fuerza física y la violencia para causar lesiones o sufrimiento físico (real o probable), p. ej., golpes, sacudidas, quemaduras, tortura física</a:t>
            </a:r>
            <a:r>
              <a:rPr lang="es-ES_tradnl" dirty="0"/>
              <a:t>.</a:t>
            </a:r>
          </a:p>
          <a:p>
            <a:pPr lvl="1"/>
            <a:r>
              <a:rPr lang="es-ES_tradnl" b="1" dirty="0"/>
              <a:t>Abuso o violencia sexual:</a:t>
            </a:r>
            <a:r>
              <a:rPr lang="es-ES_tradnl" dirty="0"/>
              <a:t> </a:t>
            </a:r>
            <a:r>
              <a:rPr lang="es-ES_tradnl" b="0" noProof="0" dirty="0">
                <a:latin typeface="Arial" panose="020B0604020202020204" pitchFamily="34" charset="0"/>
                <a:cs typeface="Arial" panose="020B0604020202020204" pitchFamily="34" charset="0"/>
              </a:rPr>
              <a:t>Toda</a:t>
            </a:r>
            <a:r>
              <a:rPr lang="es-ES_tradnl" noProof="0" dirty="0">
                <a:latin typeface="Arial" panose="020B0604020202020204" pitchFamily="34" charset="0"/>
                <a:cs typeface="Arial" panose="020B0604020202020204" pitchFamily="34" charset="0"/>
              </a:rPr>
              <a:t> forma de violencia sexual (p. ej., violación, explotación sexual, tocamientos no deseados y exhibicionismo, uso de lenguaje sexualmente explícito con un/a menor, mostrarle material pornográfico a niños/as o adolescentes, etc.)</a:t>
            </a:r>
            <a:r>
              <a:rPr lang="es-ES_tradnl" dirty="0"/>
              <a:t>.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_tradnl" b="1" dirty="0"/>
              <a:t>Maltrato emocional o violencia:</a:t>
            </a:r>
            <a:r>
              <a:rPr lang="es-ES_tradnl" dirty="0"/>
              <a:t> </a:t>
            </a:r>
            <a:r>
              <a:rPr lang="es-ES_tradnl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s-ES_tradnl" b="0" noProof="0" dirty="0" err="1">
                <a:latin typeface="Arial" panose="020B0604020202020204" pitchFamily="34" charset="0"/>
                <a:cs typeface="Arial" panose="020B0604020202020204" pitchFamily="34" charset="0"/>
              </a:rPr>
              <a:t>odo</a:t>
            </a:r>
            <a:r>
              <a:rPr lang="es-ES_tradnl" b="0" noProof="0" dirty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es-ES_tradnl" noProof="0" dirty="0">
                <a:latin typeface="Arial" panose="020B0604020202020204" pitchFamily="34" charset="0"/>
                <a:cs typeface="Arial" panose="020B0604020202020204" pitchFamily="34" charset="0"/>
              </a:rPr>
              <a:t>rato humillante y degradante (p. ej., insultos, críticas constantes, menosprecio, vergüenza persistente, confinamiento solitario, aislamiento, etc.</a:t>
            </a:r>
            <a:r>
              <a:rPr lang="es-ES_tradnl" dirty="0"/>
              <a:t>.</a:t>
            </a:r>
          </a:p>
          <a:p>
            <a:r>
              <a:rPr lang="es-ES_tradnl" b="1" dirty="0"/>
              <a:t>Negligencia/abandono</a:t>
            </a:r>
          </a:p>
          <a:p>
            <a:pPr lvl="1"/>
            <a:r>
              <a:rPr lang="es-ES_tradnl" dirty="0"/>
              <a:t>No cuidar y/o proteger al/a la menor de forma deliberada o por descuido. Por ejemplo, abandono, falta de supervisión, cuidados básicos inadecuados que provoquen o puedan provocar daños al menor (p. ej., omisión deliberada de atención médica), etc. </a:t>
            </a:r>
          </a:p>
          <a:p>
            <a:r>
              <a:rPr lang="es-ES_tradnl" b="1" dirty="0"/>
              <a:t>Explotación </a:t>
            </a:r>
          </a:p>
          <a:p>
            <a:pPr lvl="1"/>
            <a:r>
              <a:rPr lang="es-ES_tradnl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Se refiere al hecho de que un individuo en una posición de poder y/o confianza se aproveche o intente aprovecharse de un/a menor para su propio beneficio personal, ventaja, gratificación o provecho</a:t>
            </a:r>
            <a:r>
              <a:rPr lang="es-ES_tradnl" dirty="0"/>
              <a:t>. </a:t>
            </a:r>
          </a:p>
          <a:p>
            <a:pPr lvl="1"/>
            <a:r>
              <a:rPr lang="es-ES_tradnl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Este beneficio personal puede adoptar diferentes formas: física, sexual, financiera, material, social, militar o política</a:t>
            </a:r>
            <a:r>
              <a:rPr lang="es-ES_tradnl" dirty="0"/>
              <a:t>.</a:t>
            </a:r>
          </a:p>
          <a:p>
            <a:endParaRPr lang="es-ES_tradnl" dirty="0"/>
          </a:p>
          <a:p>
            <a:endParaRPr lang="es-ES_tradnl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E73DE8E-86C7-4122-BB5C-447565AD4A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3E55393-F31E-8F93-2EB8-04082263985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17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32127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DEBATE GENERAL</a:t>
            </a:r>
          </a:p>
          <a:p>
            <a:r>
              <a:rPr lang="es-ES_tradnl" noProof="0" dirty="0"/>
              <a:t>Presente el contenido de la diapositiva.</a:t>
            </a:r>
          </a:p>
          <a:p>
            <a:r>
              <a:rPr lang="es-ES_tradnl" i="1" noProof="0" dirty="0"/>
              <a:t>La vulnerabilidad es el conjunto de características o factores que hacen afectan la capacidad de una persona para resistir o hacer frente a las consecuencias de la violencia, el abuso, el abandono o la explotación.</a:t>
            </a:r>
          </a:p>
          <a:p>
            <a:r>
              <a:rPr lang="es-ES_tradnl" i="1" noProof="0" dirty="0"/>
              <a:t>¿Cuáles podrían ser ejemplos de factores de vulnerabilidad? Puedes consultar la rueda de poder en </a:t>
            </a:r>
            <a:r>
              <a:rPr lang="es-ES_tradnl" b="1" i="1" noProof="0" dirty="0"/>
              <a:t>la página 32 del Cuaderno de ejercicios: Rueda del poder</a:t>
            </a:r>
            <a:r>
              <a:rPr lang="es-ES_tradnl" i="1" noProof="0" dirty="0"/>
              <a:t>.</a:t>
            </a:r>
            <a:endParaRPr lang="es-ES_tradnl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FE55FA8-2ED5-1259-4C2B-825C1F177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E0AD0682-CB54-C753-EDD4-A64245B4F3B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18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48271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ADAPTAR AL CONTEXTO</a:t>
            </a:r>
          </a:p>
          <a:p>
            <a:r>
              <a:rPr lang="es-ES_tradnl" noProof="0" dirty="0"/>
              <a:t>Adapte al contexto y a los POE locales. </a:t>
            </a:r>
          </a:p>
          <a:p>
            <a:r>
              <a:rPr lang="es-ES_tradnl" noProof="0" dirty="0"/>
              <a:t>Incluya los "riesgos de protección de la infancia más frecuentes" en función del tamaño del grupo:</a:t>
            </a:r>
          </a:p>
          <a:p>
            <a:pPr lvl="1"/>
            <a:r>
              <a:rPr lang="es-ES_tradnl" noProof="0" dirty="0"/>
              <a:t>Top 3 para ~15 participantes</a:t>
            </a:r>
          </a:p>
          <a:p>
            <a:pPr lvl="1"/>
            <a:r>
              <a:rPr lang="es-ES_tradnl" noProof="0" dirty="0"/>
              <a:t>Top 4 para ~20 participantes</a:t>
            </a:r>
          </a:p>
          <a:p>
            <a:pPr marL="0" indent="0">
              <a:buNone/>
            </a:pPr>
            <a:r>
              <a:rPr lang="es-ES_tradnl" noProof="0" dirty="0"/>
              <a:t>______________________________________________________________________________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INTRODUCCIÓN</a:t>
            </a:r>
          </a:p>
          <a:p>
            <a:r>
              <a:rPr lang="es-ES_tradnl" noProof="0" dirty="0"/>
              <a:t>Divida a los/as participantes en parejas.</a:t>
            </a:r>
          </a:p>
          <a:p>
            <a:r>
              <a:rPr lang="es-ES_tradnl" noProof="0" dirty="0"/>
              <a:t>Guíe a los/as participantes a la </a:t>
            </a:r>
            <a:r>
              <a:rPr lang="es-ES_tradnl" b="1" noProof="0" dirty="0"/>
              <a:t>página 71 del Cuaderno de ejercicios: Problemas de protección de la infancia</a:t>
            </a:r>
            <a:endParaRPr lang="es-ES_tradnl" i="1" noProof="0" dirty="0"/>
          </a:p>
          <a:p>
            <a:r>
              <a:rPr lang="es-ES_tradnl" i="1" noProof="0" dirty="0"/>
              <a:t>En parejas:</a:t>
            </a:r>
          </a:p>
          <a:p>
            <a:pPr lvl="1"/>
            <a:r>
              <a:rPr lang="es-ES_tradnl" i="1" noProof="0" dirty="0"/>
              <a:t>Repasen los problemas de protección.</a:t>
            </a:r>
          </a:p>
          <a:p>
            <a:pPr lvl="1"/>
            <a:r>
              <a:rPr lang="es-ES_tradnl" i="1" noProof="0" dirty="0"/>
              <a:t>Decidan cuáles están asociados a la violencia, el maltrato o abuso, la explotación y la negligencia o abandono.</a:t>
            </a:r>
          </a:p>
          <a:p>
            <a:pPr lvl="1"/>
            <a:r>
              <a:rPr lang="es-ES_tradnl" i="1" noProof="0" dirty="0"/>
              <a:t>Hablen sobre los ejemplos incluidos en la lista.</a:t>
            </a:r>
          </a:p>
          <a:p>
            <a:pPr marL="0" indent="0">
              <a:buNone/>
            </a:pPr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ACTIVIDAD EN PAREJAS (5 minutos)</a:t>
            </a:r>
          </a:p>
          <a:p>
            <a:r>
              <a:rPr lang="es-ES_tradnl" noProof="0" dirty="0"/>
              <a:t>Dé 5 minutos a los/as participantes para hacer la actividad.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DEBATE GENERAL (15 minutos)</a:t>
            </a:r>
            <a:endParaRPr lang="es-ES_tradnl" noProof="0" dirty="0"/>
          </a:p>
          <a:p>
            <a:r>
              <a:rPr lang="es-ES_tradnl" i="1" noProof="0" dirty="0"/>
              <a:t>¿Cuáles son los riesgos de protección de la infancia más frecuentes en su zona? </a:t>
            </a:r>
          </a:p>
          <a:p>
            <a:r>
              <a:rPr lang="es-ES_tradnl" noProof="0" dirty="0"/>
              <a:t>Durante el debate, pídale a los grupos que decidan cuáles son los 3-4 riesgos de protección de la infancia más frecuentes en el contexto en que se encuentran.</a:t>
            </a:r>
          </a:p>
          <a:p>
            <a:pPr lvl="1"/>
            <a:r>
              <a:rPr lang="es-ES_tradnl" noProof="0" dirty="0"/>
              <a:t>Si los/as participantes no llegan a un acuerdo, decídalo por medio de una votación</a:t>
            </a:r>
          </a:p>
          <a:p>
            <a:endParaRPr lang="es-ES_tradnl" noProof="0" dirty="0"/>
          </a:p>
          <a:p>
            <a:endParaRPr lang="es-ES_tradnl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78CCC0F7-34F2-5EB1-FC46-B7732406D6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C85B364F-82F0-CD86-B844-20E9F0D71C3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19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186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SESIÓN 1 </a:t>
            </a:r>
          </a:p>
          <a:p>
            <a:pPr marL="0" indent="0">
              <a:buNone/>
            </a:pPr>
            <a:r>
              <a:rPr lang="en-US" b="1" dirty="0"/>
              <a:t>DURACIÓN: 0h30</a:t>
            </a:r>
          </a:p>
          <a:p>
            <a:pPr marL="0" indent="0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endParaRPr lang="en-US" dirty="0"/>
          </a:p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Para iniciar este módulo:</a:t>
            </a:r>
          </a:p>
          <a:p>
            <a:pPr lvl="1"/>
            <a:r>
              <a:rPr lang="es-ES_tradnl" i="1" noProof="0" dirty="0"/>
              <a:t>Veremos el orden del día</a:t>
            </a:r>
          </a:p>
          <a:p>
            <a:pPr lvl="1"/>
            <a:r>
              <a:rPr lang="es-ES_tradnl" i="1" noProof="0" dirty="0"/>
              <a:t>Veremos los objetivos </a:t>
            </a:r>
          </a:p>
          <a:p>
            <a:pPr lvl="1"/>
            <a:r>
              <a:rPr lang="es-ES_tradnl" i="1" noProof="0" dirty="0"/>
              <a:t>Haremos un repaso del módulo anterior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657D78A5-C05D-430E-E06D-57AC097F8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5D313D00-69A2-57C7-0603-B45E8992E4A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dirty="0"/>
              <a:t>INTRODUCCIÓN</a:t>
            </a:r>
          </a:p>
          <a:p>
            <a:r>
              <a:rPr lang="es-ES_tradnl" i="1" dirty="0"/>
              <a:t>En el nivel 1 practicamos cómo llevar a cabo un análisis de los riesgos de protección de la infancia en casos de menores que enfrentan a problemas de protección. </a:t>
            </a:r>
          </a:p>
          <a:p>
            <a:pPr lvl="1"/>
            <a:r>
              <a:rPr lang="es-ES_tradnl" i="1" dirty="0"/>
              <a:t>Los riesgos de protección de la infancia se pueden analizar también </a:t>
            </a:r>
            <a:r>
              <a:rPr lang="es-ES_tradnl" i="1" noProof="0" dirty="0"/>
              <a:t>a </a:t>
            </a:r>
            <a:r>
              <a:rPr lang="es-ES_tradnl" i="1" dirty="0"/>
              <a:t>nivel comunitario y social.</a:t>
            </a:r>
          </a:p>
          <a:p>
            <a:pPr lvl="1"/>
            <a:r>
              <a:rPr lang="es-ES_tradnl" i="1" dirty="0"/>
              <a:t>Esto es lo que vamos a practicar ahora.</a:t>
            </a:r>
          </a:p>
          <a:p>
            <a:r>
              <a:rPr lang="es-ES_tradnl" i="1" dirty="0"/>
              <a:t>En grupos, </a:t>
            </a:r>
            <a:r>
              <a:rPr lang="es-ES_tradnl" i="1" noProof="0" dirty="0"/>
              <a:t>vamos a analizar </a:t>
            </a:r>
            <a:r>
              <a:rPr lang="es-ES_tradnl" i="1" dirty="0"/>
              <a:t>los 3 o 4 problemas de protección de la infancia que seleccionamos para intentar comprenderlos mejor.</a:t>
            </a:r>
          </a:p>
          <a:p>
            <a:r>
              <a:rPr lang="es-ES_tradnl" dirty="0"/>
              <a:t>Divida a los/as participantes en 4 grupos.</a:t>
            </a:r>
          </a:p>
          <a:p>
            <a:pPr lvl="1"/>
            <a:r>
              <a:rPr lang="es-ES_tradnl" dirty="0"/>
              <a:t>Cada grupo estará a cargo de uno de los cuatro principales problemas que definimos en el debate anterior. </a:t>
            </a:r>
          </a:p>
          <a:p>
            <a:pPr lvl="1"/>
            <a:r>
              <a:rPr lang="es-ES_tradnl" dirty="0"/>
              <a:t>Reparte una pizarra a cada grupo</a:t>
            </a:r>
          </a:p>
          <a:p>
            <a:pPr lvl="1"/>
            <a:r>
              <a:rPr lang="es-ES_tradnl" dirty="0"/>
              <a:t>Guíe a los/as participantes a la </a:t>
            </a:r>
            <a:r>
              <a:rPr lang="es-ES_tradnl" b="1" dirty="0"/>
              <a:t>página 72 del Cuaderno de ejercicios: Análisis de la protección de la infancia</a:t>
            </a:r>
          </a:p>
          <a:p>
            <a:r>
              <a:rPr lang="es-ES_tradnl" i="1" dirty="0"/>
              <a:t>En sus grupos:</a:t>
            </a:r>
          </a:p>
          <a:p>
            <a:pPr lvl="1"/>
            <a:r>
              <a:rPr lang="es-ES_tradnl" i="1" dirty="0"/>
              <a:t>Analicen el problema de protección en detalle y respondan las preguntas. </a:t>
            </a:r>
          </a:p>
          <a:p>
            <a:pPr lvl="1"/>
            <a:r>
              <a:rPr lang="es-ES_tradnl" i="1" dirty="0"/>
              <a:t>Escriban sus respuestas en un rotafolio y prepárense para presentarlas.</a:t>
            </a:r>
          </a:p>
          <a:p>
            <a:pPr lvl="1"/>
            <a:r>
              <a:rPr lang="es-ES_tradnl" i="1" dirty="0"/>
              <a:t>En el caso de la pregunta dos, no olviden incluir datos demográficos, grupos poblacionales, ubicaciones geográficas y nivel de riesgo asociado al problema de protección de la infancia.</a:t>
            </a:r>
          </a:p>
          <a:p>
            <a:pPr marL="0" indent="0">
              <a:buNone/>
            </a:pPr>
            <a:endParaRPr lang="es-ES_tradnl" b="1" dirty="0"/>
          </a:p>
          <a:p>
            <a:pPr marL="0" indent="0">
              <a:buNone/>
            </a:pPr>
            <a:r>
              <a:rPr lang="es-ES_tradnl" b="1" dirty="0"/>
              <a:t>ACTIVIDAD EN GRUPO (25 minutos)</a:t>
            </a:r>
          </a:p>
          <a:p>
            <a:r>
              <a:rPr lang="es-ES_tradnl" dirty="0"/>
              <a:t>Dé 25 minutos a los/as participantes para hacer la actividad.</a:t>
            </a:r>
          </a:p>
          <a:p>
            <a:r>
              <a:rPr lang="es-ES_tradnl" dirty="0"/>
              <a:t>Revise que los grupos tengan respuestas específicas y claras.</a:t>
            </a:r>
          </a:p>
          <a:p>
            <a:endParaRPr lang="es-ES_tradnl" dirty="0"/>
          </a:p>
          <a:p>
            <a:pPr marL="0" indent="0">
              <a:buNone/>
            </a:pPr>
            <a:r>
              <a:rPr lang="es-ES_tradnl" b="1" dirty="0"/>
              <a:t>DEBATE GENERAL (40 minutos)</a:t>
            </a:r>
          </a:p>
          <a:p>
            <a:r>
              <a:rPr lang="es-ES_tradnl" dirty="0"/>
              <a:t>Instrucciones para los grupos:</a:t>
            </a:r>
          </a:p>
          <a:p>
            <a:pPr lvl="1"/>
            <a:r>
              <a:rPr lang="es-ES_tradnl" dirty="0"/>
              <a:t>Tendrán 5 minutos para presentar sus análisis.</a:t>
            </a:r>
          </a:p>
          <a:p>
            <a:pPr lvl="1"/>
            <a:r>
              <a:rPr lang="es-ES_tradnl" dirty="0"/>
              <a:t>Luego habrá 1 minuto para recibir comentarios o preguntas de los otros grupos.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7723099-B234-6B50-05EA-82F12EA3F4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4C267BAF-894E-AE6E-3017-D354D0F8CDD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20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36660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Analizar la protección de la infancia permite comprender mejor:</a:t>
            </a:r>
          </a:p>
          <a:p>
            <a:pPr lvl="1"/>
            <a:r>
              <a:rPr lang="es-ES_tradnl" i="1" noProof="0" dirty="0"/>
              <a:t>Cuáles son los problemas de protección</a:t>
            </a:r>
          </a:p>
          <a:p>
            <a:pPr lvl="1"/>
            <a:r>
              <a:rPr lang="es-ES_tradnl" i="1" noProof="0" dirty="0"/>
              <a:t>Quiénes son vulnerables o están en riesgo y por qué</a:t>
            </a:r>
          </a:p>
          <a:p>
            <a:pPr lvl="1"/>
            <a:r>
              <a:rPr lang="es-ES_tradnl" i="1" noProof="0" dirty="0"/>
              <a:t>Cuál es su impacto</a:t>
            </a:r>
          </a:p>
          <a:p>
            <a:pPr lvl="1"/>
            <a:r>
              <a:rPr lang="es-ES_tradnl" i="1" noProof="0" dirty="0"/>
              <a:t>Quiénes son responsables</a:t>
            </a:r>
          </a:p>
          <a:p>
            <a:r>
              <a:rPr lang="es-ES_tradnl" i="1" noProof="0" dirty="0"/>
              <a:t>Estudiar estos aspectos es crucial para que los/as asistentes sociales y supervisores puedan responder de forma más adecuada a las necesidades de los/as menores y sus familias a través de la gestión de casos . </a:t>
            </a:r>
          </a:p>
          <a:p>
            <a:r>
              <a:rPr lang="es-ES_tradnl" noProof="0" dirty="0"/>
              <a:t>Presente el contenido de la diapositiva.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FFDF3CD3-8999-9BD8-6CB3-943E99600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DA1912AB-B851-C1B0-2D3F-35EBC218452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52603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/>
              <a:t>Presente el contenido de la diapositiva.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F950A7A-9829-D730-84EB-ABD81E3197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7384743-7E6F-F9B2-13DF-A181E66E7BD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8417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SESIÓN 3 </a:t>
            </a:r>
            <a:br>
              <a:rPr lang="es-ES_tradnl" b="1" noProof="0" dirty="0"/>
            </a:br>
            <a:r>
              <a:rPr lang="es-ES_tradnl" b="1" noProof="0" dirty="0"/>
              <a:t>DURACIÓN: 1h45</a:t>
            </a:r>
          </a:p>
          <a:p>
            <a:endParaRPr lang="es-ES_tradnl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B60C9F13-3E2C-7373-AF4C-8D170CB9B7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F2C854D5-0235-BE57-7CB6-AEFB5826866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72625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8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/>
              <a:t>Presente el contenido de la diapositiva.</a:t>
            </a:r>
          </a:p>
          <a:p>
            <a:r>
              <a:rPr lang="es-ES_tradnl" i="1" noProof="0" dirty="0"/>
              <a:t>Los/as menores estarán expuestos en mayor o menor medida a problemas de protección en función de:</a:t>
            </a:r>
          </a:p>
          <a:p>
            <a:pPr lvl="1"/>
            <a:r>
              <a:rPr lang="es-ES_tradnl" i="1" noProof="0" dirty="0"/>
              <a:t>Sus características (fortalezas y desventajas);</a:t>
            </a:r>
          </a:p>
          <a:p>
            <a:pPr lvl="1"/>
            <a:r>
              <a:rPr lang="es-ES_tradnl" i="1" noProof="0" dirty="0"/>
              <a:t>La atención y el apoyo que reciban.</a:t>
            </a:r>
          </a:p>
          <a:p>
            <a:r>
              <a:rPr lang="es-ES_tradnl" i="1" noProof="0" dirty="0"/>
              <a:t>Al analizar un riesgo de protección de la infancia, debemos tener en cuenta tanto:</a:t>
            </a:r>
          </a:p>
          <a:p>
            <a:pPr lvl="1"/>
            <a:r>
              <a:rPr lang="es-ES_tradnl" i="1" noProof="0" dirty="0"/>
              <a:t>Los factores de riesgo (factores de vulnerabilidad y problemas de protección de la infancia) </a:t>
            </a:r>
          </a:p>
          <a:p>
            <a:pPr lvl="1"/>
            <a:r>
              <a:rPr lang="es-ES_tradnl" i="1" noProof="0" dirty="0"/>
              <a:t>Los factores de protección (fortalezas, atención y apoyo disponibles)</a:t>
            </a:r>
          </a:p>
          <a:p>
            <a:r>
              <a:rPr lang="es-ES_tradnl" i="1" noProof="0" dirty="0"/>
              <a:t>El gráfico plantea un modelo para comprender el análisis de riesgos:</a:t>
            </a:r>
          </a:p>
          <a:p>
            <a:pPr lvl="1"/>
            <a:r>
              <a:rPr lang="es-ES_tradnl" i="1" noProof="0" dirty="0"/>
              <a:t>El niño está en medio intentando mantenerse en pie.</a:t>
            </a:r>
          </a:p>
          <a:p>
            <a:pPr lvl="1"/>
            <a:r>
              <a:rPr lang="es-ES_tradnl" i="1" noProof="0" dirty="0"/>
              <a:t>Los factores de riesgo (p. ej., la vulnerabilidad y los problemas de protección de la infancia) son una carga para él. </a:t>
            </a:r>
          </a:p>
          <a:p>
            <a:pPr lvl="1"/>
            <a:r>
              <a:rPr lang="es-ES_tradnl" i="1" noProof="0" dirty="0"/>
              <a:t>Los factores de riesgo son cumulativos. Por lo tanto, a mayor cantidad de factores, mayor nivel de riesgo.</a:t>
            </a:r>
          </a:p>
          <a:p>
            <a:pPr lvl="1"/>
            <a:r>
              <a:rPr lang="es-ES_tradnl" i="1" noProof="0" dirty="0"/>
              <a:t>Los factores de protección (p. ej., las fortalezas, la atención y el apoyo disponibles) ayudan al niño  a mantenerse en pie.</a:t>
            </a:r>
          </a:p>
          <a:p>
            <a:pPr lvl="1"/>
            <a:r>
              <a:rPr lang="es-ES_tradnl" i="1" noProof="0" dirty="0"/>
              <a:t>Los factores de protección permiten al niño hacer frente a los factores de riesgo.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3634374-D01F-0755-3156-3C11A71D2E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88F6F154-F1FF-9B84-EEFC-F3ED4C2E58FE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24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ADAPTAR AL CONTEXTO</a:t>
            </a:r>
          </a:p>
          <a:p>
            <a:r>
              <a:rPr lang="es-ES_tradnl" noProof="0" dirty="0"/>
              <a:t>Decida el nivel de riesgo en función de los procedimientos operativos estándares locales para la gestión de casos.</a:t>
            </a:r>
          </a:p>
          <a:p>
            <a:r>
              <a:rPr lang="es-ES_tradnl" noProof="0" dirty="0"/>
              <a:t>Adapte el caso práctico en la presentación y en el cuaderno de ejercicios si es necesario.</a:t>
            </a:r>
          </a:p>
          <a:p>
            <a:pPr marL="0" indent="0">
              <a:buNone/>
            </a:pPr>
            <a:r>
              <a:rPr lang="es-ES_tradnl" noProof="0" dirty="0"/>
              <a:t>______________________________________________________________________________</a:t>
            </a:r>
          </a:p>
          <a:p>
            <a:pPr marL="0" indent="0">
              <a:buNone/>
            </a:pPr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Vamos a volver a practicar el análisis de riesgos de protección de la infancia a partir de un caso práctico. </a:t>
            </a:r>
          </a:p>
          <a:p>
            <a:r>
              <a:rPr lang="es-ES_tradnl" noProof="0" dirty="0"/>
              <a:t>Guíe a los/as participantes a las </a:t>
            </a:r>
            <a:r>
              <a:rPr lang="es-ES_tradnl" b="1" noProof="0" dirty="0"/>
              <a:t>páginas 73-75 del Cuaderno de ejercicios: Análisis de riesgos de protección de la infancia - estudio de caso</a:t>
            </a:r>
          </a:p>
          <a:p>
            <a:r>
              <a:rPr lang="es-ES_tradnl" noProof="0" dirty="0"/>
              <a:t>Divida a los/as participantes en grupos de 3-5 personas.</a:t>
            </a:r>
          </a:p>
          <a:p>
            <a:r>
              <a:rPr lang="es-ES_tradnl" i="1" noProof="0" dirty="0"/>
              <a:t>En sus grupos:</a:t>
            </a:r>
          </a:p>
          <a:p>
            <a:pPr lvl="1"/>
            <a:r>
              <a:rPr lang="es-ES_tradnl" i="1" noProof="0" dirty="0"/>
              <a:t>Lean la evaluación de Jolie.</a:t>
            </a:r>
          </a:p>
          <a:p>
            <a:pPr lvl="1"/>
            <a:r>
              <a:rPr lang="es-ES_tradnl" i="1" noProof="0" dirty="0"/>
              <a:t>Llenen el gráfico de análisis de riesgos para la protección de la infancia.</a:t>
            </a:r>
          </a:p>
          <a:p>
            <a:pPr lvl="1"/>
            <a:r>
              <a:rPr lang="es-ES_tradnl" i="1" noProof="0" dirty="0"/>
              <a:t>Recuerden que solo deben agregar factores que se mencionen de forma explícita. No especulen ni supongan que hay otros factores.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ACTIVIDAD EN GRUPO (20 minutos)</a:t>
            </a:r>
          </a:p>
          <a:p>
            <a:r>
              <a:rPr lang="es-ES_tradnl" noProof="0" dirty="0"/>
              <a:t>Dé 20 minutos a los/as participantes para hacer la actividad.</a:t>
            </a:r>
          </a:p>
          <a:p>
            <a:r>
              <a:rPr lang="es-ES_tradnl" noProof="0" dirty="0"/>
              <a:t>Mientras los participantes trabajan, dibuja el modelo en el rotafolio/pizarra.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DEBATE GENERAL (10 minutos)</a:t>
            </a:r>
          </a:p>
          <a:p>
            <a:r>
              <a:rPr lang="es-ES_tradnl" noProof="0" dirty="0"/>
              <a:t>Invite a un/a voluntario/a de cada grupo a compartir sus respuestas.</a:t>
            </a:r>
          </a:p>
          <a:p>
            <a:pPr lvl="1"/>
            <a:r>
              <a:rPr lang="es-ES_tradnl" noProof="0" dirty="0"/>
              <a:t>Si tiene 4 grupos, cada grupo podría presentar uno de los elementos del análisis de riesgos (fortalezas, atención y apoyo, vulnerabilidades, problemas de protección)</a:t>
            </a:r>
          </a:p>
          <a:p>
            <a:r>
              <a:rPr lang="es-ES_tradnl" noProof="0" dirty="0"/>
              <a:t>Escriba las respuestas de los/as participantes en el gráfico en el rotafolio/pizarra.</a:t>
            </a:r>
          </a:p>
          <a:p>
            <a:r>
              <a:rPr lang="es-ES_tradnl" i="1" noProof="0" dirty="0"/>
              <a:t>¿Cuál es el nivel de riesgo de Jolie?</a:t>
            </a:r>
          </a:p>
          <a:p>
            <a:r>
              <a:rPr lang="es-ES_tradnl" noProof="0" dirty="0"/>
              <a:t>Revise las respuestas y complemente a partir de la siguiente diapositiva.</a:t>
            </a:r>
          </a:p>
          <a:p>
            <a:pPr marL="0" indent="0">
              <a:buNone/>
            </a:pPr>
            <a:r>
              <a:rPr lang="es-ES_tradnl" noProof="0" dirty="0"/>
              <a:t>______________________________________________________________________________</a:t>
            </a:r>
          </a:p>
          <a:p>
            <a:pPr marL="0" indent="0">
              <a:buNone/>
            </a:pPr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CONTINÚA EN LA SIGUIENTE DIAPOSITIVA </a:t>
            </a:r>
            <a:r>
              <a:rPr lang="es-ES_tradnl" b="1" noProof="0" dirty="0">
                <a:sym typeface="Wingdings" panose="05000000000000000000" pitchFamily="2" charset="2"/>
              </a:rPr>
              <a:t></a:t>
            </a:r>
            <a:endParaRPr lang="es-ES_tradnl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961A6C71-C438-3146-2E10-5CE786F5F6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CBD3C7B-DB76-48EC-466B-33C4CFE33E0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11157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8:notes"/>
          <p:cNvSpPr txBox="1"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pPr marL="0" indent="0">
              <a:buNone/>
            </a:pPr>
            <a:r>
              <a:rPr lang="es-ES_tradnl" b="1" noProof="0" dirty="0"/>
              <a:t>RESPUESTAS</a:t>
            </a:r>
          </a:p>
          <a:p>
            <a:r>
              <a:rPr lang="es-ES_tradnl" b="1" noProof="0" dirty="0"/>
              <a:t>Problemas de protección</a:t>
            </a:r>
          </a:p>
          <a:p>
            <a:pPr lvl="1"/>
            <a:r>
              <a:rPr lang="es-ES_tradnl" noProof="0" dirty="0"/>
              <a:t>Violencia/maltrato físico</a:t>
            </a:r>
          </a:p>
          <a:p>
            <a:pPr lvl="1"/>
            <a:r>
              <a:rPr lang="es-ES_tradnl" noProof="0" dirty="0"/>
              <a:t>Violencia/abuso sexual</a:t>
            </a:r>
          </a:p>
          <a:p>
            <a:pPr lvl="1"/>
            <a:r>
              <a:rPr lang="es-ES_tradnl" noProof="0" dirty="0"/>
              <a:t>Violación</a:t>
            </a:r>
          </a:p>
          <a:p>
            <a:pPr lvl="1"/>
            <a:r>
              <a:rPr lang="es-ES_tradnl" noProof="0" dirty="0"/>
              <a:t>Abandono</a:t>
            </a:r>
          </a:p>
          <a:p>
            <a:r>
              <a:rPr lang="es-ES_tradnl" b="1" noProof="0" dirty="0"/>
              <a:t>Vulnerabilidades</a:t>
            </a:r>
          </a:p>
          <a:p>
            <a:pPr lvl="1"/>
            <a:r>
              <a:rPr lang="es-ES_tradnl" noProof="0" dirty="0"/>
              <a:t>Menor abandonada</a:t>
            </a:r>
          </a:p>
          <a:p>
            <a:pPr lvl="1"/>
            <a:r>
              <a:rPr lang="es-ES_tradnl" noProof="0" dirty="0"/>
              <a:t>Malestar psicosocial </a:t>
            </a:r>
          </a:p>
          <a:p>
            <a:pPr lvl="1"/>
            <a:r>
              <a:rPr lang="es-ES_tradnl" noProof="0" dirty="0"/>
              <a:t>Trastorno mental</a:t>
            </a:r>
          </a:p>
          <a:p>
            <a:pPr lvl="1"/>
            <a:r>
              <a:rPr lang="es-ES_tradnl" noProof="0" dirty="0"/>
              <a:t>En acogida residencial </a:t>
            </a:r>
          </a:p>
          <a:p>
            <a:r>
              <a:rPr lang="es-ES_tradnl" b="1" noProof="0" dirty="0"/>
              <a:t>Fortalezas</a:t>
            </a:r>
          </a:p>
          <a:p>
            <a:pPr lvl="1"/>
            <a:r>
              <a:rPr lang="es-ES_tradnl" noProof="0" dirty="0"/>
              <a:t>Menor documentada</a:t>
            </a:r>
          </a:p>
          <a:p>
            <a:pPr lvl="1"/>
            <a:r>
              <a:rPr lang="es-ES_tradnl" noProof="0" dirty="0"/>
              <a:t>Terminó la escuela primaria, actualmente cursa la secundaria.</a:t>
            </a:r>
          </a:p>
          <a:p>
            <a:r>
              <a:rPr lang="es-ES_tradnl" b="1" noProof="0" dirty="0"/>
              <a:t>Atención y apoyo</a:t>
            </a:r>
          </a:p>
          <a:p>
            <a:pPr lvl="1"/>
            <a:r>
              <a:rPr lang="es-ES_tradnl" noProof="0" dirty="0"/>
              <a:t>Acogida residencial</a:t>
            </a:r>
          </a:p>
          <a:p>
            <a:pPr lvl="1"/>
            <a:r>
              <a:rPr lang="es-ES_tradnl" noProof="0" dirty="0"/>
              <a:t>(Padre y madre viven, pero no se hacen cargo)</a:t>
            </a:r>
          </a:p>
          <a:p>
            <a:pPr lvl="1"/>
            <a:r>
              <a:rPr lang="es-ES_tradnl" noProof="0" dirty="0"/>
              <a:t>Una amigo en el centro residencial</a:t>
            </a:r>
          </a:p>
          <a:p>
            <a:pPr lvl="1"/>
            <a:r>
              <a:rPr lang="es-ES_tradnl" noProof="0" dirty="0"/>
              <a:t>Aceptación de la comunidad</a:t>
            </a:r>
          </a:p>
        </p:txBody>
      </p:sp>
      <p:sp>
        <p:nvSpPr>
          <p:cNvPr id="5" name="Google Shape;725;p48:notes">
            <a:extLst>
              <a:ext uri="{FF2B5EF4-FFF2-40B4-BE49-F238E27FC236}">
                <a16:creationId xmlns:a16="http://schemas.microsoft.com/office/drawing/2014/main" id="{A9BB272B-8A09-388F-6065-21398A3CDB8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66740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dirty="0"/>
              <a:t>EXPLICAR</a:t>
            </a:r>
          </a:p>
          <a:p>
            <a:r>
              <a:rPr lang="es-ES_tradnl" i="1" dirty="0"/>
              <a:t>Recordemos cuáles son las necesidades urgentes que requieren una respuesta inmediata y que vimos en el Nivel 1.</a:t>
            </a:r>
          </a:p>
          <a:p>
            <a:r>
              <a:rPr lang="es-ES_tradnl" i="1" dirty="0"/>
              <a:t>En la evaluación inicial, los/as asistentes sociales deben </a:t>
            </a:r>
            <a:r>
              <a:rPr lang="es-ES_tradnl" i="1" dirty="0" err="1"/>
              <a:t>determiner</a:t>
            </a:r>
            <a:r>
              <a:rPr lang="es-ES_tradnl" i="1" dirty="0"/>
              <a:t> si el/la menor está a salvo y si hay alguna necesidad urgente que deba ser atendida inmediatamente. </a:t>
            </a:r>
          </a:p>
          <a:p>
            <a:r>
              <a:rPr lang="es-ES_tradnl" i="1" noProof="0" dirty="0"/>
              <a:t>Estas necesidades pueden clasificarse en 5 categorías:</a:t>
            </a:r>
            <a:endParaRPr lang="es-ES_tradnl" dirty="0"/>
          </a:p>
          <a:p>
            <a:r>
              <a:rPr lang="es-ES_tradnl" dirty="0"/>
              <a:t>Presente el contenido de la diapositiva.</a:t>
            </a:r>
          </a:p>
          <a:p>
            <a:pPr lvl="1"/>
            <a:r>
              <a:rPr lang="es-ES_tradnl" b="1" i="1" noProof="0" dirty="0"/>
              <a:t>Salud física, sexual y reproductiva: </a:t>
            </a:r>
            <a:r>
              <a:rPr lang="es-ES_tradnl" i="1" noProof="0" dirty="0"/>
              <a:t>se refiere a lesiones, dolencias, enfermedades, embarazo, </a:t>
            </a:r>
            <a:r>
              <a:rPr lang="es-ES_tradnl" i="1" noProof="0" dirty="0" err="1"/>
              <a:t>etc</a:t>
            </a:r>
            <a:r>
              <a:rPr lang="es-ES_tradnl" i="1" dirty="0"/>
              <a:t>.</a:t>
            </a:r>
          </a:p>
          <a:p>
            <a:pPr lvl="1"/>
            <a:r>
              <a:rPr lang="es-ES_tradnl" b="1" i="1" noProof="0" dirty="0"/>
              <a:t>Salud mental y emocional: </a:t>
            </a:r>
            <a:r>
              <a:rPr lang="es-ES_tradnl" b="0" i="1" noProof="0" dirty="0"/>
              <a:t>se refiere a la</a:t>
            </a:r>
            <a:r>
              <a:rPr lang="es-ES_tradnl" b="1" i="1" noProof="0" dirty="0"/>
              <a:t> </a:t>
            </a:r>
            <a:r>
              <a:rPr lang="es-ES_tradnl" i="1" noProof="0" dirty="0"/>
              <a:t>capacidad del menor para gestionar y afrontar sus emociones, sus ganas de vivir, la presencia o ausencia de relaciones afectivas y de apoyo, </a:t>
            </a:r>
            <a:r>
              <a:rPr lang="es-ES_tradnl" i="1" noProof="0" dirty="0" err="1"/>
              <a:t>etc</a:t>
            </a:r>
            <a:r>
              <a:rPr lang="es-ES_tradnl" i="1" dirty="0"/>
              <a:t>.</a:t>
            </a:r>
          </a:p>
          <a:p>
            <a:pPr lvl="1"/>
            <a:r>
              <a:rPr lang="es-ES_tradnl" b="1" i="1" dirty="0"/>
              <a:t>Protección/seguridad: </a:t>
            </a:r>
            <a:r>
              <a:rPr lang="es-ES_tradnl" i="1" noProof="0" dirty="0"/>
              <a:t>se refiere a cualquier riesgo inmediato de daño para el/la menor.</a:t>
            </a:r>
            <a:r>
              <a:rPr lang="es-ES_tradnl" i="1" dirty="0"/>
              <a:t> </a:t>
            </a:r>
          </a:p>
          <a:p>
            <a:pPr lvl="1"/>
            <a:r>
              <a:rPr lang="es-ES_tradnl" b="1" i="1" noProof="0" dirty="0"/>
              <a:t>Modalidad de acogida: </a:t>
            </a:r>
            <a:r>
              <a:rPr lang="es-ES_tradnl" b="0" i="1" noProof="0" dirty="0"/>
              <a:t>se refiere al</a:t>
            </a:r>
            <a:r>
              <a:rPr lang="es-ES_tradnl" b="1" i="1" noProof="0" dirty="0"/>
              <a:t> </a:t>
            </a:r>
            <a:r>
              <a:rPr lang="es-ES_tradnl" i="1" noProof="0" dirty="0"/>
              <a:t>tipo de de acogida, cuidados o custodia en que se encuentra el menor en la actualidad (p. ej.,: quién cuida del menor, cuáles son sus condiciones de vida, etc.)</a:t>
            </a:r>
            <a:r>
              <a:rPr lang="es-ES_tradnl" i="1" dirty="0"/>
              <a:t>.</a:t>
            </a:r>
          </a:p>
          <a:p>
            <a:pPr lvl="1"/>
            <a:r>
              <a:rPr lang="es-ES_tradnl" b="1" i="1" noProof="0" dirty="0"/>
              <a:t>Necesidades básicas: </a:t>
            </a:r>
            <a:r>
              <a:rPr lang="es-ES_tradnl" b="0" i="1" noProof="0" dirty="0"/>
              <a:t>se refieren a lo </a:t>
            </a:r>
            <a:r>
              <a:rPr lang="es-ES_tradnl" i="1" noProof="0" dirty="0"/>
              <a:t>esencial o a los elementos necesarios para sobrevivir, a la salud y la seguridad (p. ej., alimentación, agua, vivienda, ropa, etc.)</a:t>
            </a:r>
            <a:r>
              <a:rPr lang="es-ES_tradnl" i="1" dirty="0"/>
              <a:t>. </a:t>
            </a:r>
          </a:p>
          <a:p>
            <a:r>
              <a:rPr lang="es-ES_tradnl" i="1" dirty="0"/>
              <a:t>En el caso de Jolie hay pocas necesidades inmediatas prioritarias: </a:t>
            </a:r>
          </a:p>
          <a:p>
            <a:pPr lvl="1"/>
            <a:r>
              <a:rPr lang="es-ES_tradnl" i="1" dirty="0"/>
              <a:t>Seguridad.</a:t>
            </a:r>
          </a:p>
          <a:p>
            <a:pPr lvl="1"/>
            <a:r>
              <a:rPr lang="es-ES_tradnl" i="1" dirty="0"/>
              <a:t>Salud física, sexual y reproductiva.</a:t>
            </a:r>
          </a:p>
          <a:p>
            <a:pPr lvl="1"/>
            <a:r>
              <a:rPr lang="es-ES_tradnl" i="1" dirty="0"/>
              <a:t>Salud mental.</a:t>
            </a:r>
          </a:p>
          <a:p>
            <a:endParaRPr lang="es-ES_tradnl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5034C859-C004-EDFF-7F13-54E996ADA8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7B9F394B-7557-F7A9-A74D-53E73A6E3C5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27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8218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dirty="0"/>
              <a:t>ADAPTAR AL CONTEXTO</a:t>
            </a:r>
          </a:p>
          <a:p>
            <a:r>
              <a:rPr lang="es-ES_tradnl" noProof="0" dirty="0"/>
              <a:t>Adapte el caso práctico en la presentación y en el cuaderno de ejercicios si es necesario</a:t>
            </a:r>
            <a:r>
              <a:rPr lang="es-ES_tradnl" dirty="0"/>
              <a:t>.</a:t>
            </a:r>
          </a:p>
          <a:p>
            <a:pPr marL="0" indent="0">
              <a:buNone/>
            </a:pPr>
            <a:r>
              <a:rPr lang="es-ES_tradnl" dirty="0"/>
              <a:t>______________________________________________________________________________</a:t>
            </a:r>
          </a:p>
          <a:p>
            <a:pPr marL="0" indent="0">
              <a:buNone/>
            </a:pPr>
            <a:endParaRPr lang="es-ES_tradnl" b="1" dirty="0"/>
          </a:p>
          <a:p>
            <a:pPr marL="0" indent="0">
              <a:buNone/>
            </a:pPr>
            <a:r>
              <a:rPr lang="es-ES_tradnl" b="1" dirty="0"/>
              <a:t>EXPLICAR</a:t>
            </a:r>
          </a:p>
          <a:p>
            <a:r>
              <a:rPr lang="es-ES_tradnl" dirty="0"/>
              <a:t>Presente el contenido de la diapositiva.</a:t>
            </a:r>
          </a:p>
          <a:p>
            <a:r>
              <a:rPr lang="es-ES_tradnl" i="1" dirty="0"/>
              <a:t>¿Hay otras necesidades que debamos incluir?</a:t>
            </a:r>
          </a:p>
          <a:p>
            <a:r>
              <a:rPr lang="es-ES_tradnl" i="1" noProof="0" dirty="0"/>
              <a:t>Algunas necesidades son más urgentes y deben priorizarse por encima de otra</a:t>
            </a:r>
            <a:r>
              <a:rPr lang="es-ES_tradnl" i="1" dirty="0"/>
              <a:t>s. </a:t>
            </a:r>
          </a:p>
          <a:p>
            <a:r>
              <a:rPr lang="es-ES_tradnl" i="1" dirty="0"/>
              <a:t>Se deben identificar y priorizar las necesidades con la participación del menor, los padres o cuidadores, ya que ellos saben mejor que nadie qué necesitan.</a:t>
            </a:r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r>
              <a:rPr lang="es-ES_tradnl" b="1" dirty="0"/>
              <a:t>INTRODUCCIÓN</a:t>
            </a:r>
          </a:p>
          <a:p>
            <a:r>
              <a:rPr lang="es-ES_tradnl" dirty="0"/>
              <a:t>Divida a los/as participantes en parejas.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_tradnl" dirty="0"/>
              <a:t>Guíe a los/as participantes a la </a:t>
            </a:r>
            <a:r>
              <a:rPr lang="es-ES_tradnl" b="1" dirty="0"/>
              <a:t>página 76 del Cuaderno de ejercicios: Análisis de riesgos de protección de la infancia - estudio de caso (Parte 3: Necesidades de protección de la infancia)</a:t>
            </a:r>
          </a:p>
          <a:p>
            <a:r>
              <a:rPr lang="es-ES_tradnl" i="1" dirty="0"/>
              <a:t>En parejas:</a:t>
            </a:r>
          </a:p>
          <a:p>
            <a:pPr lvl="1"/>
            <a:r>
              <a:rPr lang="es-ES_tradnl" i="1" noProof="0" dirty="0"/>
              <a:t>Definan el orden de prioridad de estas necesidades.</a:t>
            </a:r>
          </a:p>
          <a:p>
            <a:pPr lvl="1"/>
            <a:r>
              <a:rPr lang="es-ES_tradnl" i="1" noProof="0" dirty="0"/>
              <a:t>Al final, escriban las necesidades más básicas y que deben ser priorizadas cuando no han sido cubiertas o solo se cubren de forma parcial.</a:t>
            </a:r>
            <a:endParaRPr lang="es-ES_tradnl" dirty="0"/>
          </a:p>
          <a:p>
            <a:pPr marL="0" indent="0">
              <a:buNone/>
            </a:pPr>
            <a:r>
              <a:rPr lang="es-ES_tradnl" b="1" dirty="0"/>
              <a:t>ACTIVIDAD EN GRUPO (15 minutos)</a:t>
            </a:r>
            <a:endParaRPr lang="es-ES_tradnl" dirty="0"/>
          </a:p>
          <a:p>
            <a:r>
              <a:rPr lang="es-ES_tradnl" dirty="0"/>
              <a:t>Dé 15 minutos a los/as participantes para hacer la actividad.</a:t>
            </a:r>
          </a:p>
          <a:p>
            <a:endParaRPr lang="es-ES_tradnl" dirty="0"/>
          </a:p>
          <a:p>
            <a:pPr marL="0" indent="0">
              <a:buNone/>
            </a:pPr>
            <a:r>
              <a:rPr lang="es-ES_tradnl" b="1" dirty="0"/>
              <a:t>DEBATE GENERAL (10 minutos)</a:t>
            </a:r>
          </a:p>
          <a:p>
            <a:r>
              <a:rPr lang="es-ES_tradnl" noProof="0" dirty="0"/>
              <a:t>Pídale a varios/as voluntarios/as que compartan sus respuestas.</a:t>
            </a:r>
            <a:endParaRPr lang="es-ES_tradnl" dirty="0"/>
          </a:p>
          <a:p>
            <a:r>
              <a:rPr lang="es-ES_tradnl" noProof="0" dirty="0"/>
              <a:t>Haga un repaso y complemente a partir de la siguiente diapositiva.</a:t>
            </a:r>
            <a:endParaRPr lang="es-ES_tradnl" dirty="0"/>
          </a:p>
          <a:p>
            <a:pPr marL="0" indent="0">
              <a:buNone/>
            </a:pPr>
            <a:r>
              <a:rPr lang="es-ES_tradnl" dirty="0"/>
              <a:t>______________________________________________________________________________</a:t>
            </a:r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r>
              <a:rPr lang="es-ES_tradnl" b="1" dirty="0"/>
              <a:t>CONTINÚA EN LA SIGUIENTE DIAPOSITIVA </a:t>
            </a:r>
            <a:r>
              <a:rPr lang="es-ES_tradnl" b="1" dirty="0">
                <a:sym typeface="Wingdings" panose="05000000000000000000" pitchFamily="2" charset="2"/>
              </a:rPr>
              <a:t></a:t>
            </a:r>
            <a:endParaRPr lang="es-ES_tradnl" b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37F23D9F-0635-AE49-804D-34641E9532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A52240D0-0D7C-FDE7-FA79-FC267B8512B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28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46275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8:notes"/>
          <p:cNvSpPr txBox="1">
            <a:spLocks noGrp="1"/>
          </p:cNvSpPr>
          <p:nvPr>
            <p:ph type="body" idx="1"/>
          </p:nvPr>
        </p:nvSpPr>
        <p:spPr>
          <a:xfrm>
            <a:off x="477838" y="460376"/>
            <a:ext cx="6143625" cy="9211334"/>
          </a:xfrm>
        </p:spPr>
        <p:txBody>
          <a:bodyPr/>
          <a:lstStyle/>
          <a:p>
            <a:pPr marL="0" indent="0">
              <a:buNone/>
            </a:pPr>
            <a:r>
              <a:rPr lang="es-ES_tradnl" b="1" noProof="0" dirty="0"/>
              <a:t>ORIENTACIÓN</a:t>
            </a:r>
          </a:p>
          <a:p>
            <a:r>
              <a:rPr lang="es-ES_tradnl" noProof="0" dirty="0"/>
              <a:t>Las necesidades más urgentes de Jolie (100% prioritarias) y que requieren una respuesta urgente son: </a:t>
            </a:r>
          </a:p>
          <a:p>
            <a:pPr lvl="1"/>
            <a:r>
              <a:rPr lang="es-ES_tradnl" noProof="0" dirty="0"/>
              <a:t>Seguridad (abordar el riesgo de que los agresores tomen represalias)</a:t>
            </a:r>
          </a:p>
          <a:p>
            <a:pPr lvl="1"/>
            <a:r>
              <a:rPr lang="es-ES_tradnl" noProof="0" dirty="0"/>
              <a:t>Salud física, sexual y reproductiva (atención médica para prevenir las ETS y tratar las lesiones)</a:t>
            </a:r>
          </a:p>
          <a:p>
            <a:pPr lvl="1"/>
            <a:r>
              <a:rPr lang="es-ES_tradnl" noProof="0" dirty="0"/>
              <a:t>Salud mental</a:t>
            </a:r>
          </a:p>
          <a:p>
            <a:r>
              <a:rPr lang="es-ES_tradnl" noProof="0" dirty="0"/>
              <a:t>Otras necesidades de Jolie, de mayor a menor prioridad:</a:t>
            </a:r>
          </a:p>
          <a:p>
            <a:pPr lvl="1"/>
            <a:r>
              <a:rPr lang="es-ES_tradnl" noProof="0" dirty="0"/>
              <a:t>Estabilidad (ha vivido en varios centros)</a:t>
            </a:r>
          </a:p>
          <a:p>
            <a:pPr lvl="1"/>
            <a:r>
              <a:rPr lang="es-ES_tradnl" noProof="0" dirty="0"/>
              <a:t>Seguridad (evitar situaciones peligrosas cuando Jolie pierde el control y necesita irse del centro)</a:t>
            </a:r>
          </a:p>
          <a:p>
            <a:pPr lvl="1"/>
            <a:r>
              <a:rPr lang="es-ES_tradnl" noProof="0" dirty="0"/>
              <a:t>Amor y afecto (contacto con los padres y acogida en modalidad familiar)</a:t>
            </a:r>
          </a:p>
          <a:p>
            <a:pPr lvl="1"/>
            <a:r>
              <a:rPr lang="es-ES_tradnl" noProof="0" dirty="0"/>
              <a:t>Acceso a la educación</a:t>
            </a:r>
          </a:p>
          <a:p>
            <a:pPr lvl="1"/>
            <a:r>
              <a:rPr lang="es-ES_tradnl" noProof="0" dirty="0"/>
              <a:t>Contacto con otros chicos/as, tiempo libre y actividades lúdicas</a:t>
            </a:r>
          </a:p>
        </p:txBody>
      </p:sp>
      <p:sp>
        <p:nvSpPr>
          <p:cNvPr id="5" name="Google Shape;725;p48:notes">
            <a:extLst>
              <a:ext uri="{FF2B5EF4-FFF2-40B4-BE49-F238E27FC236}">
                <a16:creationId xmlns:a16="http://schemas.microsoft.com/office/drawing/2014/main" id="{3BCDACC9-794C-D056-D482-6B0C543506A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29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4678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>
                <a:sym typeface="Helvetica Neue"/>
              </a:rPr>
              <a:t>Presente el contenido de la diapositiva.</a:t>
            </a:r>
            <a:endParaRPr lang="es-ES_tradnl" noProof="0" dirty="0"/>
          </a:p>
          <a:p>
            <a:endParaRPr lang="es-ES_tradnl" noProof="0" dirty="0">
              <a:sym typeface="Helvetica Neue"/>
            </a:endParaRP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76632CBA-46D7-9A74-DAFB-D9782EC818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E9E7B7D-80B3-BAB9-8867-9E06638B34A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EXPLICAR</a:t>
            </a:r>
          </a:p>
          <a:p>
            <a:r>
              <a:rPr lang="en-GB" dirty="0" err="1"/>
              <a:t>Preséntele</a:t>
            </a:r>
            <a:r>
              <a:rPr lang="en-GB" dirty="0"/>
              <a:t> a </a:t>
            </a:r>
            <a:r>
              <a:rPr lang="en-GB" dirty="0" err="1"/>
              <a:t>los</a:t>
            </a:r>
            <a:r>
              <a:rPr lang="en-GB" dirty="0"/>
              <a:t>/as </a:t>
            </a:r>
            <a:r>
              <a:rPr lang="en-GB" dirty="0" err="1"/>
              <a:t>participantes</a:t>
            </a:r>
            <a:r>
              <a:rPr lang="en-GB" dirty="0"/>
              <a:t> la </a:t>
            </a:r>
            <a:r>
              <a:rPr lang="en-GB" dirty="0" err="1"/>
              <a:t>escala</a:t>
            </a:r>
            <a:r>
              <a:rPr lang="en-GB" dirty="0"/>
              <a:t> de </a:t>
            </a:r>
            <a:r>
              <a:rPr lang="en-GB" dirty="0" err="1"/>
              <a:t>prioridades</a:t>
            </a:r>
            <a:r>
              <a:rPr lang="en-GB" dirty="0"/>
              <a:t> para las </a:t>
            </a:r>
            <a:r>
              <a:rPr lang="en-GB" dirty="0" err="1"/>
              <a:t>necesidades</a:t>
            </a:r>
            <a:r>
              <a:rPr lang="en-GB" dirty="0"/>
              <a:t> </a:t>
            </a:r>
            <a:r>
              <a:rPr lang="en-GB" dirty="0" err="1"/>
              <a:t>tal</a:t>
            </a:r>
            <a:r>
              <a:rPr lang="en-GB" dirty="0"/>
              <a:t> y </a:t>
            </a:r>
            <a:r>
              <a:rPr lang="en-GB" dirty="0" err="1"/>
              <a:t>como</a:t>
            </a:r>
            <a:r>
              <a:rPr lang="en-GB" dirty="0"/>
              <a:t> se muestra en la pirámide. </a:t>
            </a:r>
          </a:p>
          <a:p>
            <a:r>
              <a:rPr lang="es-ES_tradnl" sz="1200" i="1" noProof="0" dirty="0"/>
              <a:t>En la parte inferior se encuentran las necesidades básicas, que son necesarias para que un/a menor sobreviva. </a:t>
            </a:r>
            <a:endParaRPr lang="en-GB" i="1" dirty="0"/>
          </a:p>
          <a:p>
            <a:r>
              <a:rPr lang="es-ES_tradnl" sz="1200" i="1" noProof="0" dirty="0"/>
              <a:t>Las necesidades más arriba (p. ej., el amor y el afecto, los cuidados, la estabilidad) también son esenciales para el adecuado desarrollo de un/a menor.</a:t>
            </a:r>
            <a:r>
              <a:rPr lang="en-GB" i="1" dirty="0"/>
              <a:t>.</a:t>
            </a:r>
          </a:p>
          <a:p>
            <a:r>
              <a:rPr lang="es-ES_tradnl" sz="1200" i="1" noProof="0" dirty="0"/>
              <a:t>Al priorizar las necesidades, también debemos establecer si las necesidades</a:t>
            </a:r>
            <a:r>
              <a:rPr lang="en-GB" i="1" dirty="0"/>
              <a:t>:</a:t>
            </a:r>
          </a:p>
          <a:p>
            <a:pPr lvl="1"/>
            <a:r>
              <a:rPr lang="es-ES_tradnl" sz="1200" i="1" noProof="0" dirty="0"/>
              <a:t>No están cubiertas</a:t>
            </a:r>
            <a:endParaRPr lang="en-GB" i="1" dirty="0"/>
          </a:p>
          <a:p>
            <a:pPr lvl="1"/>
            <a:r>
              <a:rPr lang="es-ES_tradnl" sz="1200" i="1" noProof="0" dirty="0"/>
              <a:t>Están parcialmente cubiertas</a:t>
            </a:r>
            <a:r>
              <a:rPr lang="en-GB" i="1" dirty="0"/>
              <a:t> </a:t>
            </a:r>
          </a:p>
          <a:p>
            <a:pPr lvl="1"/>
            <a:r>
              <a:rPr lang="es-ES_tradnl" sz="1200" i="1" noProof="0" dirty="0"/>
              <a:t>Están totalmente cubiertas</a:t>
            </a:r>
            <a:endParaRPr lang="en-GB" i="1" dirty="0"/>
          </a:p>
          <a:p>
            <a:r>
              <a:rPr lang="es-ES_tradnl" sz="1200" i="1" noProof="0" dirty="0"/>
              <a:t>Lo ideal sería satisfacer todas estas necesidades para que el/la menor desarrolle todo su potencial</a:t>
            </a:r>
            <a:r>
              <a:rPr lang="en-GB" i="1" dirty="0"/>
              <a:t>.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CFE8C6E-64E0-5915-72BD-B58A944AB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138011B0-CCF9-3B0A-4E65-99CE4962AA3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30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01770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/>
              <a:t>Presente el contenido de la diapositiva.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67154693-CBB3-ADD9-296A-A5C5D0B3BB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77CEE33-A709-4D8A-D109-EA58BB84FE6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4146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SESIÓN 5 </a:t>
            </a:r>
            <a:br>
              <a:rPr lang="es-ES_tradnl" b="1" noProof="0" dirty="0"/>
            </a:br>
            <a:r>
              <a:rPr lang="es-ES_tradnl" b="1" noProof="0" dirty="0"/>
              <a:t>DURACIÓN: 1h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1287BF4-4752-C059-6FC3-54D4CDD55C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121D927-E887-102A-16F8-342CD18F79C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22983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s-ES_tradnl" b="1" dirty="0"/>
              <a:t>ADAPTAR AL CONTEXTO</a:t>
            </a:r>
          </a:p>
          <a:p>
            <a:r>
              <a:rPr lang="es-ES_tradnl" dirty="0"/>
              <a:t>Adapte la diapositiva </a:t>
            </a:r>
            <a:r>
              <a:rPr lang="es-ES_tradnl" noProof="0" dirty="0"/>
              <a:t>en función de los procedimientos operativos estándares locales para la gestión de casos.</a:t>
            </a:r>
            <a:endParaRPr lang="es-ES_tradnl" dirty="0"/>
          </a:p>
          <a:p>
            <a:pPr marL="0" lvl="0" indent="0">
              <a:buNone/>
            </a:pPr>
            <a:r>
              <a:rPr lang="es-ES_tradnl" dirty="0"/>
              <a:t>______________________________________________________________________________</a:t>
            </a:r>
          </a:p>
          <a:p>
            <a:endParaRPr lang="es-ES_tradnl" dirty="0"/>
          </a:p>
          <a:p>
            <a:pPr marL="0" indent="0">
              <a:buNone/>
            </a:pPr>
            <a:r>
              <a:rPr lang="es-ES_tradnl" b="1" dirty="0"/>
              <a:t>EXPLICAR</a:t>
            </a:r>
          </a:p>
          <a:p>
            <a:r>
              <a:rPr lang="es-ES_tradnl" dirty="0"/>
              <a:t>Presente el contenido de la diapositiva.</a:t>
            </a:r>
          </a:p>
          <a:p>
            <a:r>
              <a:rPr lang="es-ES_tradnl" i="1" dirty="0"/>
              <a:t>Para poder garantizar la responsabilidad y calidad del servicio, los/as asistentes sociales no deben asumir más casos de los que puedan gestionar. </a:t>
            </a:r>
          </a:p>
          <a:p>
            <a:pPr lvl="1"/>
            <a:r>
              <a:rPr lang="es-ES_tradnl" i="1" dirty="0"/>
              <a:t>Las directrices interinstitucionales para la gestión de casos establecen como máximo 25 por asistente social.</a:t>
            </a:r>
          </a:p>
          <a:p>
            <a:pPr lvl="1"/>
            <a:r>
              <a:rPr lang="es-ES_tradnl" i="1" dirty="0"/>
              <a:t>Por supuesto, es posible que haya asistentes sociales con un menor número de casos.</a:t>
            </a:r>
          </a:p>
          <a:p>
            <a:r>
              <a:rPr lang="es-ES_tradnl" i="1" dirty="0"/>
              <a:t>El progreso en los casos dependerá de:</a:t>
            </a:r>
          </a:p>
          <a:p>
            <a:pPr lvl="1"/>
            <a:r>
              <a:rPr lang="es-ES_tradnl" i="1" dirty="0"/>
              <a:t>La cantidad de responsabilidades que tenga el/la asistente social</a:t>
            </a:r>
          </a:p>
          <a:p>
            <a:pPr lvl="2"/>
            <a:r>
              <a:rPr lang="es-ES_tradnl" i="1" dirty="0"/>
              <a:t>Recordemos que la gestión de casos no consiste tan solo en remitir casos. También incluye la prestación de apoyo psicosocial. </a:t>
            </a:r>
          </a:p>
          <a:p>
            <a:pPr lvl="2"/>
            <a:r>
              <a:rPr lang="es-ES_tradnl" i="1" dirty="0"/>
              <a:t>Por ejemplo, también será un factor si los/as asistentes sociales tienen que ingresar los datos de los casos por separado o si trabajan con un sistema de gestión de la información en materia de protección de la infancia.</a:t>
            </a:r>
          </a:p>
          <a:p>
            <a:pPr lvl="1"/>
            <a:r>
              <a:rPr lang="es-ES_tradnl" i="1" dirty="0"/>
              <a:t>La facilidad de acceso a la zona de intervención</a:t>
            </a:r>
          </a:p>
          <a:p>
            <a:pPr lvl="2"/>
            <a:r>
              <a:rPr lang="es-ES_tradnl" i="1" dirty="0"/>
              <a:t>Por ejemplo, la distancia y tiempo que tomen las visitas domiciliarias.</a:t>
            </a:r>
          </a:p>
          <a:p>
            <a:pPr lvl="2"/>
            <a:r>
              <a:rPr lang="es-ES_tradnl" i="1" dirty="0"/>
              <a:t>Por ejemplo, no tener la posibilidad de hacer seguimiento a distancia por problemas de red.</a:t>
            </a:r>
          </a:p>
          <a:p>
            <a:pPr lvl="1"/>
            <a:r>
              <a:rPr lang="es-ES_tradnl" i="1" dirty="0"/>
              <a:t>La complejidad de los casos y las intervenciones</a:t>
            </a:r>
          </a:p>
          <a:p>
            <a:pPr lvl="2"/>
            <a:r>
              <a:rPr lang="es-ES_tradnl" i="1" dirty="0"/>
              <a:t>Algunos casos son más complejos que otros.</a:t>
            </a:r>
          </a:p>
          <a:p>
            <a:pPr lvl="2"/>
            <a:r>
              <a:rPr lang="es-ES_tradnl" i="1" dirty="0"/>
              <a:t>Algunos menores están en mayor riesgo que otros.</a:t>
            </a:r>
          </a:p>
          <a:p>
            <a:pPr lvl="2"/>
            <a:r>
              <a:rPr lang="es-ES_tradnl" i="1" dirty="0"/>
              <a:t>Algunos necesitan más ayuda y seguimiento más frecuente.</a:t>
            </a:r>
            <a:endParaRPr lang="es-ES_tradnl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A1A1F8E-A7BF-E8BD-0C39-8B008EB4A0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5FE7CF66-03C8-CAFD-5981-766B510D644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96680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DEBATE GENERAL (10 minutos)</a:t>
            </a:r>
          </a:p>
          <a:p>
            <a:r>
              <a:rPr lang="es-ES_tradnl" i="1" noProof="0" dirty="0"/>
              <a:t>Cada niño, niña y adolescente es único. No hay casos iguales.</a:t>
            </a:r>
          </a:p>
          <a:p>
            <a:r>
              <a:rPr lang="es-ES_tradnl" i="1" noProof="0" dirty="0"/>
              <a:t>La carga laboral de los/as asistentes sociales será mayor para los casos complejos y de alto riesgo, que requieren apoyo inmediato y seguimiento periódico, que para los casos de bajo riesgo. </a:t>
            </a:r>
          </a:p>
          <a:p>
            <a:pPr lvl="1"/>
            <a:r>
              <a:rPr lang="es-ES_tradnl" i="1" noProof="0" dirty="0"/>
              <a:t>¿Están de acuerdo o en desacuerdo con esta afirmación?</a:t>
            </a:r>
          </a:p>
          <a:p>
            <a:pPr lvl="1"/>
            <a:r>
              <a:rPr lang="es-ES_tradnl" i="1" noProof="0" dirty="0"/>
              <a:t>¿Es lo mismo en su caso? </a:t>
            </a:r>
          </a:p>
          <a:p>
            <a:pPr lvl="1"/>
            <a:r>
              <a:rPr lang="es-ES_tradnl" i="1" noProof="0" dirty="0"/>
              <a:t>¿Cómo describirían su conjunto de casos? ¿Es una mezcla (casos de riesgo bajo/menor complejidad y de riesgo alto/mayor complejidad)? </a:t>
            </a:r>
          </a:p>
        </p:txBody>
      </p:sp>
      <p:sp>
        <p:nvSpPr>
          <p:cNvPr id="8" name="Slide Image Placeholder 7">
            <a:extLst>
              <a:ext uri="{FF2B5EF4-FFF2-40B4-BE49-F238E27FC236}">
                <a16:creationId xmlns:a16="http://schemas.microsoft.com/office/drawing/2014/main" id="{92325FEC-3866-25CA-DEB0-F818CD718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9" name="Google Shape;725;p48:notes">
            <a:extLst>
              <a:ext uri="{FF2B5EF4-FFF2-40B4-BE49-F238E27FC236}">
                <a16:creationId xmlns:a16="http://schemas.microsoft.com/office/drawing/2014/main" id="{31A2D4C3-3CA3-0830-7EC4-024D13D0725E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47037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Teniendo en cuenta que ustedes ya tienen experiencia en la gestión de casos de protección de la infancia, ahora vamos a compartir estrategias de trabajo para gestionar nuestros casos y hacer seguimiento a nuestra carga laboral.</a:t>
            </a:r>
          </a:p>
          <a:p>
            <a:r>
              <a:rPr lang="es-ES_tradnl" noProof="0" dirty="0"/>
              <a:t>Divida a los/as participantes en parejas.</a:t>
            </a:r>
          </a:p>
          <a:p>
            <a:r>
              <a:rPr lang="es-ES_tradnl" noProof="0" dirty="0"/>
              <a:t>Guíe a los/as participantes a la </a:t>
            </a:r>
            <a:r>
              <a:rPr lang="es-ES_tradnl" b="1" noProof="0" dirty="0"/>
              <a:t>página 77 del Cuaderno de ejercicios: Gestión de casos</a:t>
            </a:r>
          </a:p>
          <a:p>
            <a:r>
              <a:rPr lang="es-ES_tradnl" i="1" noProof="0" dirty="0"/>
              <a:t>En parejas:</a:t>
            </a:r>
          </a:p>
          <a:p>
            <a:pPr lvl="1"/>
            <a:r>
              <a:rPr lang="es-ES_tradnl" i="1" noProof="0" dirty="0"/>
              <a:t>Conversen sobre sus estrategias para gestionar los casos y llevar el control de la carga laboral.</a:t>
            </a:r>
          </a:p>
          <a:p>
            <a:pPr lvl="1"/>
            <a:r>
              <a:rPr lang="es-ES_tradnl" i="1" noProof="0" dirty="0"/>
              <a:t>Escríbanlas.</a:t>
            </a:r>
          </a:p>
          <a:p>
            <a:pPr lvl="1"/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ACTIVIDAD EN PAREJAS (10 minutos)</a:t>
            </a:r>
          </a:p>
          <a:p>
            <a:r>
              <a:rPr lang="es-ES_tradnl" noProof="0" dirty="0"/>
              <a:t>Dé 10 minutos a los/as participantes para hacer la actividad.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DEBATE GENERAL (5 minutos)</a:t>
            </a:r>
          </a:p>
          <a:p>
            <a:r>
              <a:rPr lang="es-ES_tradnl" noProof="0" dirty="0"/>
              <a:t>Invite a varios/as participantes a compartir sus respuestas.</a:t>
            </a:r>
          </a:p>
          <a:p>
            <a:r>
              <a:rPr lang="es-ES_tradnl" noProof="0" dirty="0"/>
              <a:t>Escriba las respuestas de los/as participantes en el rotafolio/pizarra.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B08872EF-2F34-E318-B494-D2E5BD3485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E771D784-B502-8F3A-A6AF-947A05BCC10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54420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Hay herramientas que ayudan a los/as asistentes sociales y supervisores a hacer seguimiento de la carga laboral/número de casos. </a:t>
            </a:r>
          </a:p>
          <a:p>
            <a:r>
              <a:rPr lang="es-ES_tradnl" b="1" i="1" noProof="0" dirty="0"/>
              <a:t>La lista global de casos: </a:t>
            </a:r>
          </a:p>
          <a:p>
            <a:pPr lvl="1"/>
            <a:r>
              <a:rPr lang="es-ES_tradnl" i="1" noProof="0" dirty="0"/>
              <a:t>Es una herramienta clave para que usted y su supervisor tengan un panorama general  de los casos a su cargo. </a:t>
            </a:r>
          </a:p>
          <a:p>
            <a:pPr lvl="1"/>
            <a:r>
              <a:rPr lang="es-ES_tradnl" i="1" noProof="0" dirty="0"/>
              <a:t>Mantenga una lista actualizada por su propia iniciativa, o bien, utilice la herramienta de búsqueda en el sistema de gestión de la información que utilice (p. ej., Primero/CPIMS+). </a:t>
            </a:r>
          </a:p>
          <a:p>
            <a:pPr lvl="1"/>
            <a:r>
              <a:rPr lang="es-ES_tradnl" i="1" noProof="0" dirty="0"/>
              <a:t>La lista debe contener información básica como:</a:t>
            </a:r>
          </a:p>
          <a:p>
            <a:pPr lvl="2"/>
            <a:r>
              <a:rPr lang="es-ES_tradnl" i="1" noProof="0" dirty="0"/>
              <a:t>Los códigos de los casos (nunca el nombre del/ de la menor), sexo, edad, nivel de riesgo, zona o lugar donde vive el/la menor (no la dirección exacta). </a:t>
            </a:r>
          </a:p>
          <a:p>
            <a:pPr lvl="2"/>
            <a:r>
              <a:rPr lang="es-ES_tradnl" i="1" noProof="0" dirty="0"/>
              <a:t>El estatus, es decir, en qué paso de la gestión de casos se encuentra actualmente. Esto hará más fácil que pueda hacer seguimiento del progreso.</a:t>
            </a:r>
          </a:p>
          <a:p>
            <a:pPr lvl="1"/>
            <a:r>
              <a:rPr lang="es-ES_tradnl" i="1" noProof="0" dirty="0"/>
              <a:t>Los supervisores o coordinadores deben </a:t>
            </a:r>
            <a:r>
              <a:rPr lang="es-ES_tradnl" sz="1200" b="0" i="1" u="none" strike="noStrike" baseline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revisar el número de casos de los/as asistentes sociales como mínimo cada dos semanas para garantizar que sea razonable</a:t>
            </a:r>
            <a:r>
              <a:rPr lang="es-ES_tradnl" i="1" noProof="0" dirty="0"/>
              <a:t>. </a:t>
            </a:r>
          </a:p>
          <a:p>
            <a:r>
              <a:rPr lang="es-ES_tradnl" b="1" i="1" noProof="0" dirty="0"/>
              <a:t>Lista de control de expedientes </a:t>
            </a:r>
          </a:p>
          <a:p>
            <a:pPr lvl="1"/>
            <a:r>
              <a:rPr lang="es-ES_tradnl" i="1" noProof="0" dirty="0"/>
              <a:t>Esta herramienta le permite a los/as supervisores revisar los casos de protección de la infancia de forma específica. </a:t>
            </a:r>
          </a:p>
          <a:p>
            <a:pPr lvl="1"/>
            <a:r>
              <a:rPr lang="es-ES_tradnl" i="1" noProof="0" dirty="0"/>
              <a:t>Es una herramienta de coaching muy útil, que les ayudará a retroalimentar a los/as asistentes sociales en las sesiones individuales de supervisión. </a:t>
            </a:r>
          </a:p>
          <a:p>
            <a:r>
              <a:rPr lang="es-ES_tradnl" noProof="0" dirty="0"/>
              <a:t>Guíe a los/as participantes a las </a:t>
            </a:r>
            <a:r>
              <a:rPr lang="es-ES_tradnl" b="1" noProof="0" dirty="0"/>
              <a:t>páginas 78-80 del Libro de ejercicios: Lista de control del expediente</a:t>
            </a:r>
          </a:p>
          <a:p>
            <a:r>
              <a:rPr lang="es-ES_tradnl" noProof="0" dirty="0"/>
              <a:t>Repase la herramienta con los/as participantes.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B7158FFC-CA26-3BF8-D2E5-737C7E8A99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371E1C9-9D3A-DCE7-E34A-DD0DFE332B9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51553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i="1" noProof="0" dirty="0"/>
              <a:t>Ser asistente social implica tener una larga lista de pendientes, acciones por implementar y muchos problemas que abordar. </a:t>
            </a:r>
          </a:p>
          <a:p>
            <a:r>
              <a:rPr lang="es-ES_tradnl" i="1" noProof="0" dirty="0"/>
              <a:t>Por lo tanto, es muy importante saber priorizar/gestionar nuestras acciones y actividades. </a:t>
            </a:r>
          </a:p>
          <a:p>
            <a:r>
              <a:rPr lang="es-ES_tradnl" i="1" noProof="0" dirty="0"/>
              <a:t>La matriz de gestión del tiempo es una herramienta que puede ser útil. </a:t>
            </a:r>
          </a:p>
          <a:p>
            <a:r>
              <a:rPr lang="es-ES_tradnl" noProof="0" dirty="0"/>
              <a:t>Presente el contenido de la diapositiva.</a:t>
            </a:r>
          </a:p>
          <a:p>
            <a:r>
              <a:rPr lang="es-ES_tradnl" b="1" i="1" noProof="0" dirty="0"/>
              <a:t>Muy urgente e importante: </a:t>
            </a:r>
          </a:p>
          <a:p>
            <a:pPr lvl="1"/>
            <a:r>
              <a:rPr lang="es-ES_tradnl" i="1" noProof="0" dirty="0"/>
              <a:t>Todas las acciones y casos que requieran apoyo/intervención inmediata. </a:t>
            </a:r>
          </a:p>
          <a:p>
            <a:pPr lvl="1"/>
            <a:r>
              <a:rPr lang="es-ES_tradnl" i="1" noProof="0" dirty="0"/>
              <a:t>Por ejemplo:</a:t>
            </a:r>
          </a:p>
          <a:p>
            <a:pPr lvl="2"/>
            <a:r>
              <a:rPr lang="es-ES_tradnl" i="1" noProof="0" dirty="0"/>
              <a:t>Las necesidades urgentes que requieren una respuesta inmediata, tal y como vimos anteriormente y también en el Módulo 5 del Nivel 1. </a:t>
            </a:r>
          </a:p>
          <a:p>
            <a:pPr lvl="2"/>
            <a:r>
              <a:rPr lang="es-ES_tradnl" i="1" noProof="0" dirty="0"/>
              <a:t>Los casos de alto riesgo que requieren una respuesta inmediata.</a:t>
            </a:r>
          </a:p>
          <a:p>
            <a:pPr lvl="1"/>
            <a:r>
              <a:rPr lang="es-ES_tradnl" i="1" noProof="0" dirty="0"/>
              <a:t>Hay acciones de suma urgencia. Por lo tanto, tendrán que ser flexibles con sus agendas y sacar tiempo para responder con rapidez.</a:t>
            </a:r>
          </a:p>
          <a:p>
            <a:r>
              <a:rPr lang="es-ES_tradnl" b="1" i="1" noProof="0" dirty="0"/>
              <a:t>Poco urgente y menos importante: </a:t>
            </a:r>
          </a:p>
          <a:p>
            <a:pPr lvl="1"/>
            <a:r>
              <a:rPr lang="es-ES_tradnl" i="1" noProof="0" dirty="0"/>
              <a:t>Todas las acciones y casos son importantes, aunque no siempre son urgentes. Es decir, no es necesario actuar de forma inmediata. </a:t>
            </a:r>
          </a:p>
          <a:p>
            <a:pPr lvl="1"/>
            <a:r>
              <a:rPr lang="es-ES_tradnl" i="1" noProof="0" dirty="0"/>
              <a:t>No obstante, no podemos olvidarlos ni posponerlos. </a:t>
            </a:r>
          </a:p>
          <a:p>
            <a:pPr lvl="1"/>
            <a:r>
              <a:rPr lang="es-ES_tradnl" i="1" noProof="0" dirty="0"/>
              <a:t>Las acciones no urgentes pero importantes deben programarse: dedique tiempo a llevar a cabo esta labor. </a:t>
            </a:r>
          </a:p>
          <a:p>
            <a:pPr lvl="1"/>
            <a:r>
              <a:rPr lang="es-ES_tradnl" i="1" noProof="0" dirty="0"/>
              <a:t>Por ejemplo, la obtención de documentos/certificados puede ser un proceso largo. </a:t>
            </a:r>
          </a:p>
          <a:p>
            <a:pPr lvl="2"/>
            <a:r>
              <a:rPr lang="es-ES_tradnl" i="1" noProof="0" dirty="0"/>
              <a:t>No es urgente, por lo tanto no requerirá de una respuesta de emergencia, pero es un aspecto muy importante. </a:t>
            </a:r>
          </a:p>
          <a:p>
            <a:pPr lvl="2"/>
            <a:r>
              <a:rPr lang="es-ES_tradnl" i="1" noProof="0" dirty="0"/>
              <a:t>Asegúrense de incluir esto en sus planes de caso, y tómense el tiempo necesario para hacer la solicitud.</a:t>
            </a:r>
          </a:p>
          <a:p>
            <a:pPr marL="0" indent="0">
              <a:buNone/>
            </a:pPr>
            <a:endParaRPr lang="es-ES_tradnl" i="1" noProof="0" dirty="0"/>
          </a:p>
          <a:p>
            <a:pPr marL="0" indent="0">
              <a:buNone/>
            </a:pPr>
            <a:r>
              <a:rPr lang="es-ES_tradnl" b="1" noProof="0" dirty="0"/>
              <a:t>CONTINÚA EN LA SIGUIENTE DIAPOSITIVA </a:t>
            </a:r>
            <a:r>
              <a:rPr lang="es-ES_tradnl" b="1" noProof="0" dirty="0">
                <a:sym typeface="Wingdings" panose="05000000000000000000" pitchFamily="2" charset="2"/>
              </a:rPr>
              <a:t></a:t>
            </a:r>
            <a:endParaRPr lang="es-ES_tradnl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6F94C29-5070-E6C6-3763-78B7F91137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B40D9CA-7765-C717-4DF8-154595F8984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37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30311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8" y="460375"/>
            <a:ext cx="6143625" cy="9211334"/>
          </a:xfrm>
        </p:spPr>
        <p:txBody>
          <a:bodyPr/>
          <a:lstStyle/>
          <a:p>
            <a:r>
              <a:rPr lang="es-ES_tradnl" b="1" i="1" noProof="0" dirty="0"/>
              <a:t>Muy urgente y menos importante: </a:t>
            </a:r>
          </a:p>
          <a:p>
            <a:pPr lvl="1"/>
            <a:r>
              <a:rPr lang="es-ES_tradnl" i="1" noProof="0" dirty="0"/>
              <a:t>Algunas tareas son urgentes, aunque sean menos importantes, por ejemplo, aquellas para las que no se necesitan conocimientos técnicos sobre protección de la infancia. </a:t>
            </a:r>
          </a:p>
          <a:p>
            <a:pPr lvl="1"/>
            <a:r>
              <a:rPr lang="es-ES_tradnl" i="1" noProof="0" dirty="0"/>
              <a:t>Como por ejemplo, llamar por teléfono a un proveedor de servicios para saber si están abiertos o para facilitarles los teléfonos de sus jefes directos. </a:t>
            </a:r>
          </a:p>
          <a:p>
            <a:pPr lvl="1"/>
            <a:r>
              <a:rPr lang="es-ES_tradnl" i="1" noProof="0" dirty="0"/>
              <a:t>En la medida de lo posible, trate de delegar tareas urgentes de menor importancia.</a:t>
            </a:r>
          </a:p>
          <a:p>
            <a:r>
              <a:rPr lang="es-ES_tradnl" b="1" i="1" noProof="0" dirty="0"/>
              <a:t>Poco urgente y menos importante: </a:t>
            </a:r>
          </a:p>
          <a:p>
            <a:pPr lvl="1"/>
            <a:r>
              <a:rPr lang="es-ES_tradnl" i="1" noProof="0" dirty="0"/>
              <a:t>Por último, hay tareas o acciones que no son responsabilidad de los/as asistentes sociales. </a:t>
            </a:r>
          </a:p>
          <a:p>
            <a:pPr lvl="1"/>
            <a:r>
              <a:rPr lang="es-ES_tradnl" i="1" noProof="0" dirty="0"/>
              <a:t>Por ejemplo, comprar ropa nueva para un menor no es algo urgente ni que deba hacer el/la asistente social.</a:t>
            </a:r>
          </a:p>
          <a:p>
            <a:pPr lvl="1"/>
            <a:r>
              <a:rPr lang="es-ES_tradnl" i="1" noProof="0" dirty="0"/>
              <a:t>Como hemos dicho con anterioridad, es importante recordar cuál es nuestro rol y no sobrecargarnos con tareas que no sean nuestra responsabilidad. </a:t>
            </a:r>
          </a:p>
          <a:p>
            <a:pPr lvl="1"/>
            <a:r>
              <a:rPr lang="es-ES_tradnl" i="1" noProof="0" dirty="0"/>
              <a:t>Descarte las tareas que no sean urgentes ni importantes. </a:t>
            </a:r>
          </a:p>
          <a:p>
            <a:pPr lvl="1"/>
            <a:endParaRPr lang="es-ES_tradnl" i="1" noProof="0" dirty="0"/>
          </a:p>
          <a:p>
            <a:pPr marL="0" indent="0">
              <a:buNone/>
            </a:pPr>
            <a:r>
              <a:rPr lang="es-ES_tradnl" noProof="0" dirty="0"/>
              <a:t>Fuente: Adaptación de Covey, S. (1989). </a:t>
            </a:r>
            <a:r>
              <a:rPr lang="es-ES_tradnl" i="1" noProof="0" dirty="0"/>
              <a:t>Los siete hábitos de la gente altamente efectiva.</a:t>
            </a:r>
            <a:r>
              <a:rPr lang="es-ES_tradnl" noProof="0" dirty="0"/>
              <a:t> New York: </a:t>
            </a:r>
            <a:r>
              <a:rPr lang="es-ES_tradnl" noProof="0" dirty="0" err="1"/>
              <a:t>Simon</a:t>
            </a:r>
            <a:r>
              <a:rPr lang="es-ES_tradnl" noProof="0" dirty="0"/>
              <a:t> and Schuster.</a:t>
            </a:r>
          </a:p>
        </p:txBody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6B40D9CA-7765-C717-4DF8-154595F8984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38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61060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/>
              <a:t>Presente el contenido de la diapositiva.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B463133-871E-8334-3657-2EF5A749AF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9FDFA000-820C-96B2-DDC7-21AF464C43E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39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380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7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 </a:t>
            </a:r>
          </a:p>
          <a:p>
            <a:r>
              <a:rPr lang="es-ES_tradnl" noProof="0" dirty="0"/>
              <a:t>Presente el contenido de la diapositiva.</a:t>
            </a:r>
          </a:p>
          <a:p>
            <a:r>
              <a:rPr lang="es-ES_tradnl" noProof="0" dirty="0"/>
              <a:t>Recuérdele a los/as participantes los acuerdos de aprendizaje.</a:t>
            </a:r>
            <a:endParaRPr lang="es-ES_tradnl" noProof="0" dirty="0">
              <a:sym typeface="Helvetica Neue"/>
            </a:endParaRPr>
          </a:p>
          <a:p>
            <a:endParaRPr lang="es-ES_tradnl" noProof="0" dirty="0">
              <a:sym typeface="Helvetica Neue"/>
            </a:endParaRP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A50CA748-3377-EE24-7F16-0E42606BAB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49872B4-2950-F455-2F20-D12E7CF48B1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4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4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>
                <a:sym typeface="Arial"/>
              </a:rPr>
              <a:t>SESIÓN 6 </a:t>
            </a:r>
            <a:br>
              <a:rPr lang="es-ES_tradnl" b="1" noProof="0" dirty="0">
                <a:sym typeface="Arial"/>
              </a:rPr>
            </a:br>
            <a:r>
              <a:rPr lang="es-ES_tradnl" b="1" noProof="0" dirty="0">
                <a:sym typeface="Arial"/>
              </a:rPr>
              <a:t>DURACIÓN: 0h30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FD771899-3AD7-1718-831A-43526A0F08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275E5D29-9891-5217-4E8B-3DA0FD3AA5E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40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7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>
                <a:sym typeface="Arial"/>
              </a:rPr>
              <a:t>EXPLICAR</a:t>
            </a:r>
          </a:p>
          <a:p>
            <a:r>
              <a:rPr lang="es-ES_tradnl" noProof="0" dirty="0">
                <a:sym typeface="Arial"/>
              </a:rPr>
              <a:t>Presente el contenido de la diapositiva.</a:t>
            </a:r>
          </a:p>
          <a:p>
            <a:r>
              <a:rPr lang="es-ES_tradnl" noProof="0" dirty="0">
                <a:sym typeface="Arial"/>
              </a:rPr>
              <a:t>Propicie una reflexión sobre la capacitación de hoy.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DA6D9BB-CFEB-6E01-23E8-2A4DBF04BC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C5D0ABCF-E64F-0A19-7197-60FE11CCC8F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41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35317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6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>
                <a:sym typeface="Arial"/>
              </a:rPr>
              <a:t>INTRODUCCIÓN</a:t>
            </a:r>
          </a:p>
          <a:p>
            <a:r>
              <a:rPr lang="es-ES_tradnl" dirty="0">
                <a:sym typeface="Arial"/>
              </a:rPr>
              <a:t>Guíe a los/as participantes a la </a:t>
            </a:r>
            <a:r>
              <a:rPr lang="es-ES_tradnl" b="1" dirty="0">
                <a:sym typeface="Arial"/>
              </a:rPr>
              <a:t>página 81 del Cuaderno de ejercicios: Objetivos de aprendizaje</a:t>
            </a:r>
          </a:p>
          <a:p>
            <a:r>
              <a:rPr lang="es-ES_tradnl" sz="1200" i="1" noProof="0" dirty="0">
                <a:sym typeface="Arial"/>
              </a:rPr>
              <a:t>Ahora nos dedicaremos a repasar los objetivos de aprendizaje (Consultar la </a:t>
            </a:r>
            <a:r>
              <a:rPr lang="es-ES_tradnl" sz="1200" b="1" i="1" noProof="0" dirty="0">
                <a:sym typeface="Arial"/>
              </a:rPr>
              <a:t>página 69 del</a:t>
            </a:r>
            <a:r>
              <a:rPr lang="es-ES_tradnl" sz="1200" i="1" noProof="0" dirty="0">
                <a:sym typeface="Arial"/>
              </a:rPr>
              <a:t> </a:t>
            </a:r>
            <a:r>
              <a:rPr lang="es-ES_tradnl" sz="1200" b="1" i="1" noProof="0" dirty="0">
                <a:sym typeface="Arial"/>
              </a:rPr>
              <a:t>Cuaderno de ejercicios</a:t>
            </a:r>
            <a:r>
              <a:rPr lang="es-ES_tradnl" sz="1200" i="1" noProof="0" dirty="0">
                <a:sym typeface="Arial"/>
              </a:rPr>
              <a:t>) y a reflexionar sobre los logros alcanzados al final de esta formación.</a:t>
            </a:r>
          </a:p>
          <a:p>
            <a:r>
              <a:rPr lang="es-ES_tradnl" sz="1200" i="1" noProof="0" dirty="0">
                <a:sym typeface="Arial"/>
              </a:rPr>
              <a:t>Es posible que para alcanzar todos los objetivos de aprendizaje necesitemos más información, más apoyo del supervisor o más tiempo para poner en práctica lo aprendido.</a:t>
            </a:r>
          </a:p>
          <a:p>
            <a:r>
              <a:rPr lang="es-ES_tradnl" sz="1200" i="1" noProof="0" dirty="0">
                <a:sym typeface="Arial"/>
              </a:rPr>
              <a:t>Piensen en la formación y respondan a las preguntas sobre los objetivos de aprendizaje en su cuaderno de ejercicios</a:t>
            </a:r>
            <a:r>
              <a:rPr lang="es-ES_tradnl" i="1" dirty="0">
                <a:sym typeface="Arial"/>
              </a:rPr>
              <a:t>. </a:t>
            </a:r>
          </a:p>
          <a:p>
            <a:pPr marL="0" indent="0">
              <a:buNone/>
            </a:pPr>
            <a:endParaRPr lang="es-ES_tradnl" b="1" dirty="0">
              <a:sym typeface="Arial"/>
            </a:endParaRPr>
          </a:p>
          <a:p>
            <a:pPr marL="0" indent="0">
              <a:buNone/>
            </a:pPr>
            <a:r>
              <a:rPr lang="es-ES_tradnl" b="1" dirty="0">
                <a:sym typeface="Arial"/>
              </a:rPr>
              <a:t>ACTIVIDAD INDIVIDUAL (5 minutos)</a:t>
            </a:r>
            <a:endParaRPr lang="es-ES_tradnl" i="1" dirty="0">
              <a:sym typeface="Arial"/>
            </a:endParaRPr>
          </a:p>
          <a:p>
            <a:pPr>
              <a:defRPr/>
            </a:pPr>
            <a:r>
              <a:rPr lang="es-ES_tradnl" dirty="0">
                <a:sym typeface="Arial"/>
              </a:rPr>
              <a:t>Dé 5 minutos a los/as participantes para hacer la actividad.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s-ES_tradnl" dirty="0"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s-ES_tradnl" b="1" dirty="0">
                <a:sym typeface="Arial"/>
              </a:rPr>
              <a:t>DEBATE GENERAL (5 minutos)</a:t>
            </a:r>
          </a:p>
          <a:p>
            <a:r>
              <a:rPr lang="es-ES_tradnl" dirty="0">
                <a:sym typeface="Arial"/>
              </a:rPr>
              <a:t>Invite a varios/as voluntarios/as a compartir su reflexión.</a:t>
            </a:r>
          </a:p>
          <a:p>
            <a:endParaRPr lang="es-ES_tradnl" i="1" dirty="0">
              <a:sym typeface="Arial"/>
            </a:endParaRPr>
          </a:p>
          <a:p>
            <a:pPr marL="0" indent="0">
              <a:buNone/>
            </a:pPr>
            <a:r>
              <a:rPr lang="es-ES_tradnl" b="1" dirty="0">
                <a:sym typeface="Arial"/>
              </a:rPr>
              <a:t>INTRODUCCIÓN</a:t>
            </a:r>
          </a:p>
          <a:p>
            <a:r>
              <a:rPr lang="es-ES_tradnl" dirty="0">
                <a:sym typeface="Arial"/>
              </a:rPr>
              <a:t>Continúe en la </a:t>
            </a:r>
            <a:r>
              <a:rPr lang="es-ES_tradnl" b="1" dirty="0">
                <a:sym typeface="Arial"/>
              </a:rPr>
              <a:t>página 81 del Cuaderno de ejercicios: Reflexión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_tradnl" sz="1200" i="1" noProof="0" dirty="0">
                <a:sym typeface="Arial"/>
              </a:rPr>
              <a:t>¿Qué ha llamado su atención</a:t>
            </a:r>
            <a:r>
              <a:rPr lang="es-ES_tradnl" i="1" dirty="0">
                <a:sym typeface="Arial"/>
              </a:rPr>
              <a:t>? ¿Qué ha sido difícil? ¿Sobre qué le gustaría aprender más?</a:t>
            </a:r>
          </a:p>
          <a:p>
            <a:r>
              <a:rPr lang="es-ES_tradnl" i="1" dirty="0">
                <a:sym typeface="Arial"/>
              </a:rPr>
              <a:t>Escriban sus reflexiones.</a:t>
            </a:r>
          </a:p>
          <a:p>
            <a:pPr marL="0" indent="0">
              <a:buNone/>
            </a:pPr>
            <a:endParaRPr lang="es-ES_tradnl" dirty="0">
              <a:sym typeface="Arial"/>
            </a:endParaRPr>
          </a:p>
          <a:p>
            <a:pPr marL="0" indent="0">
              <a:buNone/>
            </a:pPr>
            <a:r>
              <a:rPr lang="es-ES_tradnl" b="1" dirty="0">
                <a:sym typeface="Arial"/>
              </a:rPr>
              <a:t>ACTIVIDAD INDIVIDUAL (5 minutos)</a:t>
            </a:r>
          </a:p>
          <a:p>
            <a:r>
              <a:rPr lang="es-ES_tradnl" dirty="0">
                <a:sym typeface="Arial"/>
              </a:rPr>
              <a:t>Dé 5 minutos a los/as participantes para hacer la actividad.</a:t>
            </a:r>
            <a:endParaRPr lang="es-ES_tradnl" b="1" dirty="0">
              <a:sym typeface="Arial"/>
            </a:endParaRPr>
          </a:p>
          <a:p>
            <a:pPr marL="0" indent="0">
              <a:buNone/>
            </a:pPr>
            <a:endParaRPr lang="es-ES_tradnl" dirty="0">
              <a:sym typeface="Arial"/>
            </a:endParaRPr>
          </a:p>
          <a:p>
            <a:pPr marL="0" indent="0">
              <a:buNone/>
            </a:pPr>
            <a:r>
              <a:rPr lang="es-ES_tradnl" b="1" dirty="0">
                <a:sym typeface="Arial"/>
              </a:rPr>
              <a:t>DEBATE GENERAL (5 minutos)</a:t>
            </a:r>
          </a:p>
          <a:p>
            <a:r>
              <a:rPr lang="es-ES_tradnl" dirty="0">
                <a:sym typeface="Arial"/>
              </a:rPr>
              <a:t>Invite a varios/as voluntarios/as a compartir su reflexión.</a:t>
            </a:r>
          </a:p>
          <a:p>
            <a:r>
              <a:rPr lang="es-ES_tradnl" i="0" noProof="0" dirty="0">
                <a:sym typeface="Arial"/>
              </a:rPr>
              <a:t>Infórmeles cuándo iniciará el siguiente módulo de la formación.</a:t>
            </a:r>
          </a:p>
          <a:p>
            <a:r>
              <a:rPr lang="es-ES_tradnl" i="0" noProof="0" dirty="0">
                <a:sym typeface="Arial"/>
              </a:rPr>
              <a:t>Agradezca a los/as participantes su participación.</a:t>
            </a:r>
            <a:endParaRPr lang="es-ES_tradnl" sz="1100" noProof="0" dirty="0">
              <a:sym typeface="Arial"/>
            </a:endParaRP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6EAA8B7-0341-0E81-C937-32B8C7529A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562632BA-98E1-B979-D30A-8C49182390D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42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INTRODUCCIÓN</a:t>
            </a:r>
          </a:p>
          <a:p>
            <a:r>
              <a:rPr lang="es-ES_tradnl" i="1" noProof="0" dirty="0"/>
              <a:t>Empezaremos con un ejercicio de repaso muy breve sobre el módulo anterior. </a:t>
            </a:r>
          </a:p>
          <a:p>
            <a:r>
              <a:rPr lang="es-ES_tradnl" noProof="0" dirty="0"/>
              <a:t>Divida a los/as participantes en grupos de 3-5 personas.</a:t>
            </a:r>
          </a:p>
          <a:p>
            <a:r>
              <a:rPr lang="es-ES_tradnl" noProof="0" dirty="0"/>
              <a:t>Entregue hojas A4 o un rotafolio a cada grupo.</a:t>
            </a:r>
          </a:p>
          <a:p>
            <a:r>
              <a:rPr lang="es-ES_tradnl" i="1" noProof="0" dirty="0"/>
              <a:t>En sus grupos:</a:t>
            </a:r>
          </a:p>
          <a:p>
            <a:pPr lvl="1"/>
            <a:r>
              <a:rPr lang="es-ES_tradnl" i="1" noProof="0" dirty="0"/>
              <a:t>Identifiquen un punto clave de aprendizaje del Módulo 4: Comunicación y SMAPS que recuerden.</a:t>
            </a:r>
          </a:p>
          <a:p>
            <a:pPr lvl="1"/>
            <a:r>
              <a:rPr lang="es-ES_tradnl" i="1" noProof="0" dirty="0"/>
              <a:t>Dibújenlo en las hojas o rotafolio.</a:t>
            </a:r>
          </a:p>
          <a:p>
            <a:pPr lvl="1"/>
            <a:r>
              <a:rPr lang="es-ES_tradnl" i="1" noProof="0" dirty="0"/>
              <a:t>Prepárense para presentar su dibujo al resto de participantes. Ellos tendrán que adivinar el punto de aprendizaje que ustedes escogieron.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ACTIVIDAD EN GRUPO (10 minutos)</a:t>
            </a:r>
          </a:p>
          <a:p>
            <a:r>
              <a:rPr lang="es-ES_tradnl" noProof="0" dirty="0"/>
              <a:t>Dé 10 minutos a los/as participantes para hacer la actividad.</a:t>
            </a:r>
          </a:p>
          <a:p>
            <a:endParaRPr lang="es-ES_tradnl" noProof="0" dirty="0"/>
          </a:p>
          <a:p>
            <a:pPr marL="0" indent="0">
              <a:buNone/>
            </a:pPr>
            <a:r>
              <a:rPr lang="es-ES_tradnl" b="1" noProof="0" dirty="0"/>
              <a:t>ACTIVIDAD GENERAL (15 minutos)</a:t>
            </a:r>
          </a:p>
          <a:p>
            <a:r>
              <a:rPr lang="es-ES_tradnl" noProof="0" dirty="0"/>
              <a:t>Instrucciones para los grupos:</a:t>
            </a:r>
          </a:p>
          <a:p>
            <a:pPr lvl="1"/>
            <a:r>
              <a:rPr lang="es-ES_tradnl" noProof="0" dirty="0"/>
              <a:t>Invítelos a presentar sus dibujos.</a:t>
            </a:r>
          </a:p>
          <a:p>
            <a:pPr lvl="1"/>
            <a:r>
              <a:rPr lang="es-ES_tradnl" noProof="0" dirty="0"/>
              <a:t>Recuérdeles que no pueden hablar. ¡El dibujo debe hablar por sí mismo!</a:t>
            </a:r>
          </a:p>
          <a:p>
            <a:pPr lvl="1"/>
            <a:r>
              <a:rPr lang="es-ES_tradnl" noProof="0" dirty="0"/>
              <a:t>Los demás grupos tendrán que adivinar cuál es el punto clave de aprendizaje que dibujaron.</a:t>
            </a:r>
          </a:p>
          <a:p>
            <a:r>
              <a:rPr lang="es-ES_tradnl" noProof="0" dirty="0"/>
              <a:t>Puntajes:</a:t>
            </a:r>
          </a:p>
          <a:p>
            <a:pPr lvl="1"/>
            <a:r>
              <a:rPr lang="es-ES_tradnl" noProof="0" dirty="0"/>
              <a:t>El grupo que adivine tendrá 1 punto.</a:t>
            </a:r>
          </a:p>
          <a:p>
            <a:pPr lvl="1"/>
            <a:r>
              <a:rPr lang="es-ES_tradnl" noProof="0" dirty="0"/>
              <a:t>El grupo que haya dibujado el punto clave de aprendizaje también tendrá 1 punto.</a:t>
            </a:r>
          </a:p>
          <a:p>
            <a:endParaRPr lang="es-ES_tradnl" noProof="0" dirty="0"/>
          </a:p>
          <a:p>
            <a:endParaRPr lang="es-ES_tradnl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B2953136-7716-5C85-BA0D-AF023A3350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23DC5367-5F8F-D929-604B-51923487261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0836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7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EXPLICAR</a:t>
            </a:r>
          </a:p>
          <a:p>
            <a:r>
              <a:rPr lang="es-ES_tradnl" noProof="0" dirty="0">
                <a:sym typeface="Helvetica Neue"/>
              </a:rPr>
              <a:t>Presente el contenido de la diapositiva.</a:t>
            </a:r>
          </a:p>
          <a:p>
            <a:r>
              <a:rPr lang="es-ES_tradnl" i="1" noProof="0" dirty="0">
                <a:sym typeface="Helvetica Neue"/>
              </a:rPr>
              <a:t>¿Alguien tiene alguna pregunta o necesita alguna aclaración?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_tradnl" i="1" noProof="0" dirty="0"/>
              <a:t>Pueden consultar los objetivos de aprendizaje en</a:t>
            </a:r>
            <a:r>
              <a:rPr lang="es-ES_tradnl" i="1" noProof="0" dirty="0">
                <a:sym typeface="Arial"/>
              </a:rPr>
              <a:t> </a:t>
            </a:r>
            <a:r>
              <a:rPr lang="es-ES_tradnl" b="1" i="1" dirty="0">
                <a:sym typeface="Arial"/>
              </a:rPr>
              <a:t>la página 69 del Cuaderno de ejercicios: Objetivos de aprendizaje</a:t>
            </a:r>
            <a:endParaRPr lang="es-ES_tradnl" dirty="0"/>
          </a:p>
          <a:p>
            <a:pPr marL="0" indent="0">
              <a:buNone/>
            </a:pPr>
            <a:endParaRPr lang="es-ES_tradnl" i="1" dirty="0">
              <a:sym typeface="Calibri"/>
            </a:endParaRPr>
          </a:p>
          <a:p>
            <a:endParaRPr lang="es-ES_tradnl" noProof="0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D0655B80-D29C-30FF-C043-30F904CCC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55D3CBF-DA31-A3AE-2B05-5217C43E40C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dirty="0"/>
              <a:t>REPASO GENERAL</a:t>
            </a:r>
          </a:p>
          <a:p>
            <a:r>
              <a:rPr lang="es-ES_tradnl" noProof="0" dirty="0"/>
              <a:t>Haga referencia al marco de competencias que vieron durante el Módulo 1</a:t>
            </a:r>
            <a:r>
              <a:rPr lang="es-ES_tradnl" dirty="0"/>
              <a:t>.</a:t>
            </a:r>
          </a:p>
          <a:p>
            <a:r>
              <a:rPr lang="es-ES_tradnl" dirty="0"/>
              <a:t>Repasen juntos los indicadores asociados a:</a:t>
            </a:r>
          </a:p>
          <a:p>
            <a:pPr lvl="1"/>
            <a:r>
              <a:rPr lang="es-ES_tradnl" dirty="0"/>
              <a:t>La autoconciencia y el autocontrol</a:t>
            </a:r>
          </a:p>
          <a:p>
            <a:pPr lvl="1"/>
            <a:r>
              <a:rPr lang="es-ES_tradnl" dirty="0"/>
              <a:t>La diversidad y la inclusión </a:t>
            </a:r>
          </a:p>
          <a:p>
            <a:pPr lvl="1"/>
            <a:r>
              <a:rPr lang="es-ES_tradnl" dirty="0"/>
              <a:t>La responsabilidad y la integridad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C8D78A1-4F50-A1F9-8D38-3650F0A34F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10A0695B-550F-8CD1-1CEA-DB4CE8D50E0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7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8834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SESIÓN 2 </a:t>
            </a:r>
            <a:br>
              <a:rPr lang="es-ES_tradnl" b="1" noProof="0" dirty="0"/>
            </a:br>
            <a:r>
              <a:rPr lang="es-ES_tradnl" b="1" noProof="0" dirty="0"/>
              <a:t>DURACIÓN: 1h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37D08C3-3E9C-A455-1701-D5D2BF13D5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AD37BA25-32B0-EEB9-039C-1CF8B2DB5B8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8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377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b="1" noProof="0" dirty="0"/>
              <a:t>DEBATE GENERAL (5 minutos)</a:t>
            </a:r>
          </a:p>
          <a:p>
            <a:r>
              <a:rPr lang="es-ES_tradnl" i="1" noProof="0" dirty="0"/>
              <a:t>¿Puede alguno/a explicar con sus propias palabras qué es un sistema de protección de la infancia?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A026DE0-0AE7-8883-2DFB-AD06C22367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3F0182F8-50E1-4F5D-0026-8F0AA6B61C7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t>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716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4AA56-5FF2-AB5C-05F2-F423D677E6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DEEBB1-FAB4-F93B-5D2F-67C86CB7C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D7304-2003-0A1D-AEC1-6FB2ADF4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81FAB-98FD-FA58-A64B-7A1873EB4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7D588-ADC1-95F4-5DA5-51FD2638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80863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547A8-0DB3-81C5-B784-3178F4CD3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89C56-30FB-7110-352E-20AD6DE67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E7FBB-1686-AE27-8D0A-B16DC6ACC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F5F5D-949C-F79B-30C1-2EDB6ED05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307CC-D600-DB66-9AAB-A0E4387DE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40644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6D49B4-86DA-6584-DC4A-1061C27318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38609C-559C-A867-0815-6F19D96AD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ACAA0-577D-6CEE-7494-CE6490AFD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6D1BB-06B2-6E05-1AB2-23D82DF88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EF753-81AB-CAA7-0331-525674006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0892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bg>
      <p:bgPr>
        <a:solidFill>
          <a:schemeClr val="accen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7"/>
          <p:cNvSpPr/>
          <p:nvPr/>
        </p:nvSpPr>
        <p:spPr>
          <a:xfrm rot="1782986">
            <a:off x="657418" y="1353464"/>
            <a:ext cx="4749573" cy="40944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37"/>
          <p:cNvSpPr txBox="1">
            <a:spLocks noGrp="1"/>
          </p:cNvSpPr>
          <p:nvPr>
            <p:ph type="title"/>
          </p:nvPr>
        </p:nvSpPr>
        <p:spPr>
          <a:xfrm>
            <a:off x="1024548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48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7975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chemeClr val="accen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8"/>
          <p:cNvSpPr txBox="1">
            <a:spLocks noGrp="1"/>
          </p:cNvSpPr>
          <p:nvPr>
            <p:ph type="title"/>
          </p:nvPr>
        </p:nvSpPr>
        <p:spPr>
          <a:xfrm>
            <a:off x="796385" y="3099692"/>
            <a:ext cx="104940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54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53081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1"/>
          <p:cNvSpPr/>
          <p:nvPr/>
        </p:nvSpPr>
        <p:spPr>
          <a:xfrm>
            <a:off x="0" y="-1"/>
            <a:ext cx="12192000" cy="985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41"/>
          <p:cNvSpPr/>
          <p:nvPr/>
        </p:nvSpPr>
        <p:spPr>
          <a:xfrm>
            <a:off x="335817" y="6230028"/>
            <a:ext cx="349714" cy="402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23;p41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C5F7A"/>
              </a:buClr>
              <a:buSzPts val="3200"/>
              <a:buFont typeface="Arial"/>
              <a:buNone/>
              <a:defRPr sz="32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9E2C93-A5CF-5D5D-04F0-C4CD2BC451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17" y="6230028"/>
            <a:ext cx="349714" cy="4026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AC1D9B8-FF66-A0AD-628E-33C220CBF936}"/>
              </a:ext>
            </a:extLst>
          </p:cNvPr>
          <p:cNvSpPr/>
          <p:nvPr userDrawn="1"/>
        </p:nvSpPr>
        <p:spPr>
          <a:xfrm>
            <a:off x="766810" y="6277443"/>
            <a:ext cx="41607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Level 2 Module 5: </a:t>
            </a:r>
            <a:r>
              <a:rPr lang="en-US" sz="1400" b="1" i="0" u="none" strike="noStrike" cap="none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Technical Competencies</a:t>
            </a:r>
          </a:p>
        </p:txBody>
      </p:sp>
    </p:spTree>
    <p:extLst>
      <p:ext uri="{BB962C8B-B14F-4D97-AF65-F5344CB8AC3E}">
        <p14:creationId xmlns:p14="http://schemas.microsoft.com/office/powerpoint/2010/main" val="405700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6C1B2-7028-B55B-F8B8-048BF2E26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67A09-4DE5-2008-62D6-7346542BF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D757-3EC7-2227-3A23-1A1256726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D9CCE-4E0F-ACC5-4B9C-C68D7A27D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A6135-ABA6-AB7C-5423-079483247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2286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847C6-A4A1-8BAB-65BA-B3D1D50CD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0AE2B-581F-180C-639E-8D248D709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C28D6-E9AF-81E2-CB40-1698D5D7A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37155-25E7-4221-B9AB-D6A3754A8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DBE822-6E50-1CBD-6883-08DD8D451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30481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96763-D7A4-B24F-8060-6B43E980F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DB2DA2-3F00-99CD-8C0A-ACC8B02EE6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8D7AA2-5C86-477D-6BF0-2B03B24A3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9AD14-5B3C-C281-AEB7-E007C7E54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35B359-B059-12F3-A006-3A3CAE378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D2FC19-E968-6213-7F12-D55918329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65694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118-25D6-C6EA-D60D-68FA345B4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908E87-81CF-D5E5-A93B-B18B8C555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A4D145-A897-CB9E-5262-AD8AED03DF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19BFE-9779-EB8B-505F-9C83DE979F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A90BD7-6777-269E-AC85-9AEA2880F5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9E75FB-5094-7522-6587-3EA07583A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44370A-3665-E9C2-6F51-07B68B4FE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57A1F4-1DB4-F2B1-6DE7-AAD9C28C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8992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538F1-86DA-1F94-DE16-DFC505049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9CEF53-A3F0-FA0D-F53F-3542EA72D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8B908-3FBA-A8EC-1C8C-02AAECB9D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8E62DE-BB20-8456-80CB-13A5287B9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4051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82B66E-5A85-ACB6-F161-66888F614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51BB82-0949-B787-1C3F-0EAF77B97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BE35F-8E9B-BDD3-3F93-8E550FE31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1051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2AA93-2935-213E-C8F0-2527C1D69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F10BA4-99C6-224A-150C-73CC80D485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AB3DFA-C654-2ED5-210C-415D934AD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AB0E4E-1C3C-CAFD-6125-D941AF6D6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86C2A3-27F4-7A0D-A436-39A70CF9B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75F9A-7582-E58B-7769-ED0270968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27016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5574D-9743-D660-B158-F681D9B4A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51390B-0503-B23D-0FD2-982FE3DB65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E6A22E-475A-E98F-40E0-5A019F32A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7815E-2798-DE87-1A6A-EFD382EDA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257149-F30E-5B66-453F-2BD589290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ABF56B-E7AB-A84E-16A5-0A09AFEE4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77334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73C7A5-B214-4F04-34BB-C7147ED3F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Haga clic para editar el estilo del título principal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EE9AB-33A4-5799-9420-F172C789B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Haga clic para editar los estilos de texto maestro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73779-77B5-0A53-ACA8-249631E923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C078C-6092-47AA-92F6-B389BAD6674B}" type="datetimeFigureOut">
              <a:rPr lang="en-BE" smtClean="0"/>
              <a:t>02/05/2023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F82F0-D6BB-FC61-9671-2D92698D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9D1DA-0B66-D67E-E4C9-480B533E2F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8C6D4-CABF-44B5-82C8-74E35C168FE3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1731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18/10/relationships/comments" Target="../comments/modernComment_A49_5D3F04AD.xml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svg"/><Relationship Id="rId5" Type="http://schemas.openxmlformats.org/officeDocument/2006/relationships/image" Target="../media/image14.png"/><Relationship Id="rId10" Type="http://schemas.openxmlformats.org/officeDocument/2006/relationships/image" Target="../media/image23.svg"/><Relationship Id="rId4" Type="http://schemas.openxmlformats.org/officeDocument/2006/relationships/image" Target="../media/image20.svg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ABE_9A309B6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sv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B71_C60BDDEA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55785B-9550-F548-27C4-3105FCCFB47E}"/>
              </a:ext>
            </a:extLst>
          </p:cNvPr>
          <p:cNvSpPr txBox="1"/>
          <p:nvPr/>
        </p:nvSpPr>
        <p:spPr>
          <a:xfrm>
            <a:off x="851851" y="1288669"/>
            <a:ext cx="5244149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5000" b="1" dirty="0">
                <a:solidFill>
                  <a:schemeClr val="accent1"/>
                </a:solidFill>
                <a:latin typeface="Garamond" panose="02020404030301010803" pitchFamily="18" charset="0"/>
              </a:rPr>
              <a:t>Competencias técnicas y metodológicas</a:t>
            </a:r>
          </a:p>
          <a:p>
            <a:endParaRPr lang="es-ES_tradnl" sz="2800" b="1" spc="300" dirty="0">
              <a:solidFill>
                <a:schemeClr val="accent1"/>
              </a:solidFill>
              <a:latin typeface="Garamond" panose="02020404030301010803" pitchFamily="18" charset="0"/>
            </a:endParaRPr>
          </a:p>
          <a:p>
            <a:r>
              <a:rPr lang="es-ES_tradnl" sz="2800" b="1" spc="300" dirty="0">
                <a:solidFill>
                  <a:schemeClr val="accent1"/>
                </a:solidFill>
                <a:latin typeface="Garamond" panose="02020404030301010803" pitchFamily="18" charset="0"/>
              </a:rPr>
              <a:t>NIVEL 2 MÓDULO 5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721928CE-0979-9A53-7D77-D684943C84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79" y="4449460"/>
            <a:ext cx="2405008" cy="923462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B8D94DEB-5C7F-B256-C268-54CA00D120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92" y="4551101"/>
            <a:ext cx="2405009" cy="68588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5547B81-AE5E-6970-D137-A57D9607F069}"/>
              </a:ext>
            </a:extLst>
          </p:cNvPr>
          <p:cNvGrpSpPr/>
          <p:nvPr/>
        </p:nvGrpSpPr>
        <p:grpSpPr>
          <a:xfrm>
            <a:off x="7778550" y="2363058"/>
            <a:ext cx="2289499" cy="2285343"/>
            <a:chOff x="-2278403" y="2075258"/>
            <a:chExt cx="477573" cy="476706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A054BFB-1AC4-4A7C-9DDB-3561100A3B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2057174" y="2075258"/>
              <a:ext cx="0" cy="476247"/>
            </a:xfrm>
            <a:prstGeom prst="straightConnector1">
              <a:avLst/>
            </a:prstGeom>
            <a:ln w="2032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09750D6-5E0A-9F06-F3B9-D6BB1FB15DDA}"/>
                </a:ext>
              </a:extLst>
            </p:cNvPr>
            <p:cNvSpPr/>
            <p:nvPr/>
          </p:nvSpPr>
          <p:spPr>
            <a:xfrm>
              <a:off x="-2278403" y="2221377"/>
              <a:ext cx="126369" cy="330587"/>
            </a:xfrm>
            <a:custGeom>
              <a:avLst/>
              <a:gdLst>
                <a:gd name="connsiteX0" fmla="*/ 176784 w 176784"/>
                <a:gd name="connsiteY0" fmla="*/ 438912 h 438912"/>
                <a:gd name="connsiteX1" fmla="*/ 176784 w 176784"/>
                <a:gd name="connsiteY1" fmla="*/ 182880 h 438912"/>
                <a:gd name="connsiteX2" fmla="*/ 0 w 176784"/>
                <a:gd name="connsiteY2" fmla="*/ 0 h 43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784" h="438912">
                  <a:moveTo>
                    <a:pt x="176784" y="438912"/>
                  </a:moveTo>
                  <a:lnTo>
                    <a:pt x="176784" y="182880"/>
                  </a:lnTo>
                  <a:lnTo>
                    <a:pt x="0" y="0"/>
                  </a:lnTo>
                </a:path>
              </a:pathLst>
            </a:custGeom>
            <a:noFill/>
            <a:ln w="20320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12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858088C-E7D8-203B-88FD-1FF1DD2D7619}"/>
                </a:ext>
              </a:extLst>
            </p:cNvPr>
            <p:cNvSpPr/>
            <p:nvPr/>
          </p:nvSpPr>
          <p:spPr>
            <a:xfrm>
              <a:off x="-1970774" y="2230560"/>
              <a:ext cx="169944" cy="316812"/>
            </a:xfrm>
            <a:custGeom>
              <a:avLst/>
              <a:gdLst>
                <a:gd name="connsiteX0" fmla="*/ 0 w 237744"/>
                <a:gd name="connsiteY0" fmla="*/ 420624 h 420624"/>
                <a:gd name="connsiteX1" fmla="*/ 0 w 237744"/>
                <a:gd name="connsiteY1" fmla="*/ 73152 h 420624"/>
                <a:gd name="connsiteX2" fmla="*/ 237744 w 237744"/>
                <a:gd name="connsiteY2" fmla="*/ 0 h 42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744" h="420624">
                  <a:moveTo>
                    <a:pt x="0" y="420624"/>
                  </a:moveTo>
                  <a:lnTo>
                    <a:pt x="0" y="73152"/>
                  </a:lnTo>
                  <a:lnTo>
                    <a:pt x="237744" y="0"/>
                  </a:lnTo>
                </a:path>
              </a:pathLst>
            </a:custGeom>
            <a:noFill/>
            <a:ln w="20320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120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739A413-86A0-5BC1-EE4B-554DAAA467DB}"/>
              </a:ext>
            </a:extLst>
          </p:cNvPr>
          <p:cNvGrpSpPr/>
          <p:nvPr/>
        </p:nvGrpSpPr>
        <p:grpSpPr>
          <a:xfrm>
            <a:off x="6629916" y="1530186"/>
            <a:ext cx="4418423" cy="4223920"/>
            <a:chOff x="6226767" y="4648061"/>
            <a:chExt cx="1142910" cy="1092598"/>
          </a:xfrm>
        </p:grpSpPr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111EABA9-3594-010D-51AD-053365A62F11}"/>
                </a:ext>
              </a:extLst>
            </p:cNvPr>
            <p:cNvSpPr/>
            <p:nvPr/>
          </p:nvSpPr>
          <p:spPr>
            <a:xfrm rot="1782986">
              <a:off x="6226767" y="4648061"/>
              <a:ext cx="1142910" cy="98526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D11F089-C7A0-E69D-8099-CF5636E3D69F}"/>
                </a:ext>
              </a:extLst>
            </p:cNvPr>
            <p:cNvGrpSpPr/>
            <p:nvPr/>
          </p:nvGrpSpPr>
          <p:grpSpPr>
            <a:xfrm>
              <a:off x="6379479" y="4877978"/>
              <a:ext cx="683203" cy="862681"/>
              <a:chOff x="8610677" y="1949046"/>
              <a:chExt cx="1635723" cy="2065428"/>
            </a:xfrm>
            <a:solidFill>
              <a:schemeClr val="bg1"/>
            </a:solidFill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F3B77D9-3C82-74B6-6537-ADD30E704B6E}"/>
                  </a:ext>
                </a:extLst>
              </p:cNvPr>
              <p:cNvGrpSpPr/>
              <p:nvPr/>
            </p:nvGrpSpPr>
            <p:grpSpPr>
              <a:xfrm>
                <a:off x="9523345" y="1949046"/>
                <a:ext cx="723055" cy="2065428"/>
                <a:chOff x="2068313" y="2482622"/>
                <a:chExt cx="376359" cy="1075080"/>
              </a:xfrm>
              <a:grpFill/>
            </p:grpSpPr>
            <p:sp>
              <p:nvSpPr>
                <p:cNvPr id="20" name="Round Same Side Corner Rectangle 23">
                  <a:extLst>
                    <a:ext uri="{FF2B5EF4-FFF2-40B4-BE49-F238E27FC236}">
                      <a16:creationId xmlns:a16="http://schemas.microsoft.com/office/drawing/2014/main" id="{3DEA24F8-BA42-2182-25E8-47EAF33CC14C}"/>
                    </a:ext>
                  </a:extLst>
                </p:cNvPr>
                <p:cNvSpPr/>
                <p:nvPr/>
              </p:nvSpPr>
              <p:spPr>
                <a:xfrm>
                  <a:off x="2071073" y="2923618"/>
                  <a:ext cx="372129" cy="634084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AC232DFF-B501-7ADF-1AAF-5F5BD3C939F7}"/>
                    </a:ext>
                  </a:extLst>
                </p:cNvPr>
                <p:cNvSpPr/>
                <p:nvPr/>
              </p:nvSpPr>
              <p:spPr>
                <a:xfrm>
                  <a:off x="2068313" y="2482622"/>
                  <a:ext cx="376359" cy="37635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7F46BACF-3C1B-94D8-63F4-227752E9D782}"/>
                  </a:ext>
                </a:extLst>
              </p:cNvPr>
              <p:cNvGrpSpPr/>
              <p:nvPr/>
            </p:nvGrpSpPr>
            <p:grpSpPr>
              <a:xfrm rot="1340767">
                <a:off x="8610677" y="2757147"/>
                <a:ext cx="1143373" cy="765710"/>
                <a:chOff x="8638649" y="2848747"/>
                <a:chExt cx="1143373" cy="765710"/>
              </a:xfrm>
              <a:grpFill/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B3706B57-E392-CD98-297D-9D2A54E19155}"/>
                    </a:ext>
                  </a:extLst>
                </p:cNvPr>
                <p:cNvGrpSpPr/>
                <p:nvPr/>
              </p:nvGrpSpPr>
              <p:grpSpPr>
                <a:xfrm>
                  <a:off x="9199056" y="3070836"/>
                  <a:ext cx="473281" cy="543621"/>
                  <a:chOff x="2968390" y="1782471"/>
                  <a:chExt cx="241654" cy="277569"/>
                </a:xfrm>
                <a:grpFill/>
              </p:grpSpPr>
              <p:sp>
                <p:nvSpPr>
                  <p:cNvPr id="18" name="Round Same Side Corner Rectangle 25">
                    <a:extLst>
                      <a:ext uri="{FF2B5EF4-FFF2-40B4-BE49-F238E27FC236}">
                        <a16:creationId xmlns:a16="http://schemas.microsoft.com/office/drawing/2014/main" id="{B7C0F052-DCC8-3069-57AD-2B9EA4D18215}"/>
                      </a:ext>
                    </a:extLst>
                  </p:cNvPr>
                  <p:cNvSpPr/>
                  <p:nvPr/>
                </p:nvSpPr>
                <p:spPr>
                  <a:xfrm rot="12859561">
                    <a:off x="3108478" y="1782471"/>
                    <a:ext cx="101566" cy="245105"/>
                  </a:xfrm>
                  <a:prstGeom prst="round2SameRect">
                    <a:avLst>
                      <a:gd name="adj1" fmla="val 49300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  <p:sp>
                <p:nvSpPr>
                  <p:cNvPr id="19" name="Round Same Side Corner Rectangle 26">
                    <a:extLst>
                      <a:ext uri="{FF2B5EF4-FFF2-40B4-BE49-F238E27FC236}">
                        <a16:creationId xmlns:a16="http://schemas.microsoft.com/office/drawing/2014/main" id="{9F748DB9-9C1D-17A2-7278-8817F5DFAF11}"/>
                      </a:ext>
                    </a:extLst>
                  </p:cNvPr>
                  <p:cNvSpPr/>
                  <p:nvPr/>
                </p:nvSpPr>
                <p:spPr>
                  <a:xfrm rot="14101202">
                    <a:off x="3000569" y="1926295"/>
                    <a:ext cx="101566" cy="165924"/>
                  </a:xfrm>
                  <a:prstGeom prst="round2SameRect">
                    <a:avLst>
                      <a:gd name="adj1" fmla="val 49300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</p:grp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E0AB0080-EF1D-F9BF-471B-FC1498CEF8B2}"/>
                    </a:ext>
                  </a:extLst>
                </p:cNvPr>
                <p:cNvSpPr/>
                <p:nvPr/>
              </p:nvSpPr>
              <p:spPr>
                <a:xfrm rot="18896039">
                  <a:off x="8941395" y="2835615"/>
                  <a:ext cx="89541" cy="695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6" name="Round Same Side Corner Rectangle 26">
                  <a:extLst>
                    <a:ext uri="{FF2B5EF4-FFF2-40B4-BE49-F238E27FC236}">
                      <a16:creationId xmlns:a16="http://schemas.microsoft.com/office/drawing/2014/main" id="{CCEA5D58-8467-37FB-9285-03777E833214}"/>
                    </a:ext>
                  </a:extLst>
                </p:cNvPr>
                <p:cNvSpPr/>
                <p:nvPr/>
              </p:nvSpPr>
              <p:spPr>
                <a:xfrm rot="16535945">
                  <a:off x="9409026" y="2820208"/>
                  <a:ext cx="197815" cy="548177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cxnSp>
              <p:nvCxnSpPr>
                <p:cNvPr id="17" name="Straight Arrow Connector 16">
                  <a:extLst>
                    <a:ext uri="{FF2B5EF4-FFF2-40B4-BE49-F238E27FC236}">
                      <a16:creationId xmlns:a16="http://schemas.microsoft.com/office/drawing/2014/main" id="{3A95CED2-9F89-97E9-04C1-884E1E5BAA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233205" y="2848747"/>
                  <a:ext cx="146520" cy="214069"/>
                </a:xfrm>
                <a:prstGeom prst="straightConnector1">
                  <a:avLst/>
                </a:prstGeom>
                <a:grpFill/>
                <a:ln w="28575">
                  <a:solidFill>
                    <a:schemeClr val="bg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5974A-0320-6B3E-3925-95757301D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Sistemas de protección de la infancia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B47174-87AE-EB29-620A-970F272FC670}"/>
              </a:ext>
            </a:extLst>
          </p:cNvPr>
          <p:cNvSpPr txBox="1"/>
          <p:nvPr/>
        </p:nvSpPr>
        <p:spPr>
          <a:xfrm>
            <a:off x="1068372" y="1879675"/>
            <a:ext cx="313067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Estructuras </a:t>
            </a:r>
            <a:r>
              <a:rPr lang="es-ES_tradnl" sz="2000" b="1" dirty="0">
                <a:latin typeface="Arial" panose="020B0604020202020204" pitchFamily="34" charset="0"/>
                <a:cs typeface="Arial" panose="020B0604020202020204" pitchFamily="34" charset="0"/>
              </a:rPr>
              <a:t>formales e informales </a:t>
            </a: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que abarcan todos los sectores sociales -en especial el bienestar social, la educación, la salud, la seguridad y la justicia- y que han sido creadas para </a:t>
            </a:r>
            <a:r>
              <a:rPr lang="es-ES_tradnl" sz="2000" b="1" dirty="0">
                <a:latin typeface="Arial" panose="020B0604020202020204" pitchFamily="34" charset="0"/>
                <a:cs typeface="Arial" panose="020B0604020202020204" pitchFamily="34" charset="0"/>
              </a:rPr>
              <a:t>prevenir y responder </a:t>
            </a: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a la violencia, el maltrato, el abandono y la explotación de niños, niñas y adolescentes. </a:t>
            </a:r>
            <a:endParaRPr lang="es-ES_tradn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4650BD-A0F8-5030-D184-9F6DA9431C96}"/>
              </a:ext>
            </a:extLst>
          </p:cNvPr>
          <p:cNvSpPr txBox="1"/>
          <p:nvPr/>
        </p:nvSpPr>
        <p:spPr>
          <a:xfrm>
            <a:off x="4513943" y="1879675"/>
            <a:ext cx="57766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Los sistemas de protección de la infancia reúnen a un conjunto de actores y ámbitos que trabajan juntos: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Leyes, políticas y normativas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Gobierno y autoridades locales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Organizaciones y agentes del sector privado/civil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Comunidades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Niños, niñas y adolescentes </a:t>
            </a:r>
            <a:endParaRPr lang="es-ES_tradn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Puzzle pieces with solid fill">
            <a:extLst>
              <a:ext uri="{FF2B5EF4-FFF2-40B4-BE49-F238E27FC236}">
                <a16:creationId xmlns:a16="http://schemas.microsoft.com/office/drawing/2014/main" id="{862136B1-E265-007A-60CB-350AC2E44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65532" y="2644361"/>
            <a:ext cx="3427460" cy="342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24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1E285FCE-6954-4721-AA77-342BE017FAB6}"/>
              </a:ext>
            </a:extLst>
          </p:cNvPr>
          <p:cNvSpPr txBox="1"/>
          <p:nvPr/>
        </p:nvSpPr>
        <p:spPr>
          <a:xfrm>
            <a:off x="1765505" y="4999299"/>
            <a:ext cx="4677292" cy="6287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anchor="ctr" anchorCtr="0">
            <a:no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s-ES_tradnl" sz="1600" b="1">
                <a:effectLst/>
                <a:latin typeface="Helvetica Neue"/>
                <a:ea typeface="Calibri" panose="020F0502020204030204" pitchFamily="34" charset="0"/>
                <a:cs typeface="Calibri" panose="020F0502020204030204" pitchFamily="34" charset="0"/>
              </a:rPr>
              <a:t>Niño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4F34D2-FA98-44F5-8D5A-F2E3ED689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El enfoque socioecológico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4B4DA82-9DF5-4819-9CDB-04A5EA7B9523}"/>
              </a:ext>
            </a:extLst>
          </p:cNvPr>
          <p:cNvSpPr/>
          <p:nvPr/>
        </p:nvSpPr>
        <p:spPr>
          <a:xfrm>
            <a:off x="3586172" y="1346805"/>
            <a:ext cx="7801386" cy="78013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2DA546D-2EDD-4DB7-92CD-D517EC409ABB}"/>
              </a:ext>
            </a:extLst>
          </p:cNvPr>
          <p:cNvSpPr/>
          <p:nvPr/>
        </p:nvSpPr>
        <p:spPr>
          <a:xfrm>
            <a:off x="4184197" y="1956118"/>
            <a:ext cx="6574444" cy="65744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0DD92F8-D6CB-42B4-9863-E94B4577E6AE}"/>
              </a:ext>
            </a:extLst>
          </p:cNvPr>
          <p:cNvSpPr/>
          <p:nvPr/>
        </p:nvSpPr>
        <p:spPr>
          <a:xfrm>
            <a:off x="4764241" y="2523285"/>
            <a:ext cx="5385038" cy="53850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7AB4EB1-ED40-4F21-A945-EC514FD2A7EA}"/>
              </a:ext>
            </a:extLst>
          </p:cNvPr>
          <p:cNvSpPr/>
          <p:nvPr/>
        </p:nvSpPr>
        <p:spPr>
          <a:xfrm>
            <a:off x="5383829" y="3105543"/>
            <a:ext cx="4145862" cy="414586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EB5331-BF39-4E4A-A8FE-4EAD8556F3A7}"/>
              </a:ext>
            </a:extLst>
          </p:cNvPr>
          <p:cNvSpPr/>
          <p:nvPr/>
        </p:nvSpPr>
        <p:spPr>
          <a:xfrm>
            <a:off x="6085395" y="3734452"/>
            <a:ext cx="2802940" cy="2802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F05B56-E5B1-432B-B223-AD567EA8367C}"/>
              </a:ext>
            </a:extLst>
          </p:cNvPr>
          <p:cNvGrpSpPr/>
          <p:nvPr/>
        </p:nvGrpSpPr>
        <p:grpSpPr>
          <a:xfrm>
            <a:off x="7123547" y="4391502"/>
            <a:ext cx="671707" cy="1493118"/>
            <a:chOff x="3524508" y="2679091"/>
            <a:chExt cx="327409" cy="727787"/>
          </a:xfrm>
          <a:solidFill>
            <a:schemeClr val="accent1"/>
          </a:solidFill>
        </p:grpSpPr>
        <p:sp>
          <p:nvSpPr>
            <p:cNvPr id="24" name="Round Same Side Corner Rectangle 46">
              <a:extLst>
                <a:ext uri="{FF2B5EF4-FFF2-40B4-BE49-F238E27FC236}">
                  <a16:creationId xmlns:a16="http://schemas.microsoft.com/office/drawing/2014/main" id="{48507F16-304A-4A9C-B6AA-E1B4EBF09BDC}"/>
                </a:ext>
              </a:extLst>
            </p:cNvPr>
            <p:cNvSpPr/>
            <p:nvPr/>
          </p:nvSpPr>
          <p:spPr>
            <a:xfrm>
              <a:off x="3526909" y="3062732"/>
              <a:ext cx="323729" cy="34414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2B38E4B-1479-4912-97B6-270447ED1482}"/>
                </a:ext>
              </a:extLst>
            </p:cNvPr>
            <p:cNvSpPr/>
            <p:nvPr/>
          </p:nvSpPr>
          <p:spPr>
            <a:xfrm>
              <a:off x="3524508" y="2679091"/>
              <a:ext cx="327409" cy="327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45079EC1-D715-44BA-8AC7-D32E4D4257D0}"/>
              </a:ext>
            </a:extLst>
          </p:cNvPr>
          <p:cNvSpPr txBox="1"/>
          <p:nvPr/>
        </p:nvSpPr>
        <p:spPr>
          <a:xfrm>
            <a:off x="577899" y="1643075"/>
            <a:ext cx="5507496" cy="586868"/>
          </a:xfrm>
          <a:prstGeom prst="rect">
            <a:avLst/>
          </a:prstGeom>
          <a:solidFill>
            <a:schemeClr val="accent1"/>
          </a:solidFill>
        </p:spPr>
        <p:txBody>
          <a:bodyPr wrap="square" anchor="ctr" anchorCtr="0"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ES_tradnl" sz="1600" b="1">
                <a:solidFill>
                  <a:schemeClr val="bg1"/>
                </a:solidFill>
                <a:effectLst/>
                <a:latin typeface="Helvetica Neue"/>
                <a:ea typeface="Calibri" panose="020F0502020204030204" pitchFamily="34" charset="0"/>
                <a:cs typeface="Calibri" panose="020F0502020204030204" pitchFamily="34" charset="0"/>
              </a:rPr>
              <a:t>	Normas socioculturales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8891D9-FF51-48F9-AAEC-BF128056251F}"/>
              </a:ext>
            </a:extLst>
          </p:cNvPr>
          <p:cNvSpPr txBox="1"/>
          <p:nvPr/>
        </p:nvSpPr>
        <p:spPr>
          <a:xfrm>
            <a:off x="811620" y="2485203"/>
            <a:ext cx="4935657" cy="5868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anchor="ctr" anchorCtr="0"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ES_tradnl" sz="1600" b="1">
                <a:solidFill>
                  <a:schemeClr val="bg1"/>
                </a:solidFill>
                <a:effectLst/>
                <a:latin typeface="Helvetica Neue"/>
                <a:ea typeface="Calibri" panose="020F0502020204030204" pitchFamily="34" charset="0"/>
                <a:cs typeface="Calibri" panose="020F0502020204030204" pitchFamily="34" charset="0"/>
              </a:rPr>
              <a:t>	Sociedad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401039E-282F-4A23-8B58-1D50217261C8}"/>
              </a:ext>
            </a:extLst>
          </p:cNvPr>
          <p:cNvSpPr txBox="1"/>
          <p:nvPr/>
        </p:nvSpPr>
        <p:spPr>
          <a:xfrm>
            <a:off x="1135623" y="3331480"/>
            <a:ext cx="4611654" cy="5868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anchor="ctr" anchorCtr="0"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ES_tradnl" sz="1600" b="1">
                <a:effectLst/>
                <a:latin typeface="Helvetica Neue"/>
                <a:ea typeface="Calibri" panose="020F0502020204030204" pitchFamily="34" charset="0"/>
                <a:cs typeface="Calibri" panose="020F0502020204030204" pitchFamily="34" charset="0"/>
              </a:rPr>
              <a:t>	Comunidad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1FBDBE-AFE4-4521-BDE8-BDF7AE574576}"/>
              </a:ext>
            </a:extLst>
          </p:cNvPr>
          <p:cNvSpPr txBox="1"/>
          <p:nvPr/>
        </p:nvSpPr>
        <p:spPr>
          <a:xfrm>
            <a:off x="1462108" y="4177757"/>
            <a:ext cx="4356191" cy="5868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ES_tradnl" sz="1600" b="1">
                <a:effectLst/>
                <a:latin typeface="Helvetica Neue"/>
                <a:ea typeface="Calibri" panose="020F0502020204030204" pitchFamily="34" charset="0"/>
                <a:cs typeface="Calibri" panose="020F0502020204030204" pitchFamily="34" charset="0"/>
              </a:rPr>
              <a:t>	Familia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5DC8F1B-0865-4DBB-A446-F25C6CA0AEAA}"/>
              </a:ext>
            </a:extLst>
          </p:cNvPr>
          <p:cNvSpPr txBox="1"/>
          <p:nvPr/>
        </p:nvSpPr>
        <p:spPr>
          <a:xfrm>
            <a:off x="1867737" y="5024034"/>
            <a:ext cx="4554244" cy="586868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ES_tradnl" sz="1600" b="1">
                <a:effectLst/>
                <a:latin typeface="Helvetica Neue"/>
                <a:ea typeface="Calibri" panose="020F0502020204030204" pitchFamily="34" charset="0"/>
                <a:cs typeface="Calibri" panose="020F0502020204030204" pitchFamily="34" charset="0"/>
              </a:rPr>
              <a:t>	Menor</a:t>
            </a:r>
          </a:p>
        </p:txBody>
      </p:sp>
    </p:spTree>
    <p:extLst>
      <p:ext uri="{BB962C8B-B14F-4D97-AF65-F5344CB8AC3E}">
        <p14:creationId xmlns:p14="http://schemas.microsoft.com/office/powerpoint/2010/main" val="3140628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0F9A09-E566-DC8B-BDBD-C94033B2B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07" y="140026"/>
            <a:ext cx="10515600" cy="868968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Sistema de protección de la infancia en su contexto</a:t>
            </a:r>
            <a:endParaRPr lang="en-B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53B4A47-EE30-937C-0F70-1157CE9E1F23}"/>
              </a:ext>
            </a:extLst>
          </p:cNvPr>
          <p:cNvSpPr/>
          <p:nvPr/>
        </p:nvSpPr>
        <p:spPr>
          <a:xfrm>
            <a:off x="2947575" y="1160181"/>
            <a:ext cx="6097410" cy="503860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AE9B883-6722-F30C-7ED3-F8EE756663CA}"/>
              </a:ext>
            </a:extLst>
          </p:cNvPr>
          <p:cNvSpPr/>
          <p:nvPr/>
        </p:nvSpPr>
        <p:spPr>
          <a:xfrm>
            <a:off x="3623871" y="1309571"/>
            <a:ext cx="4854800" cy="438824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54874FF-9D10-F9E8-0C3B-2E61CA6734B6}"/>
              </a:ext>
            </a:extLst>
          </p:cNvPr>
          <p:cNvSpPr/>
          <p:nvPr/>
        </p:nvSpPr>
        <p:spPr>
          <a:xfrm>
            <a:off x="4127532" y="1557336"/>
            <a:ext cx="3780148" cy="326129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7852BC6-61F2-CF19-7A06-B2F4D3EDAB55}"/>
              </a:ext>
            </a:extLst>
          </p:cNvPr>
          <p:cNvSpPr/>
          <p:nvPr/>
        </p:nvSpPr>
        <p:spPr>
          <a:xfrm>
            <a:off x="4821728" y="1831189"/>
            <a:ext cx="2246073" cy="215861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99EEDF0-E4ED-037D-18C0-8C938344F097}"/>
              </a:ext>
            </a:extLst>
          </p:cNvPr>
          <p:cNvSpPr/>
          <p:nvPr/>
        </p:nvSpPr>
        <p:spPr>
          <a:xfrm>
            <a:off x="5347554" y="2029467"/>
            <a:ext cx="1297451" cy="1378207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A9A6D70-7D73-135C-E7A0-1F8E67F3DE55}"/>
              </a:ext>
            </a:extLst>
          </p:cNvPr>
          <p:cNvCxnSpPr>
            <a:cxnSpLocks/>
            <a:stCxn id="2" idx="0"/>
            <a:endCxn id="2" idx="4"/>
          </p:cNvCxnSpPr>
          <p:nvPr/>
        </p:nvCxnSpPr>
        <p:spPr>
          <a:xfrm>
            <a:off x="5996280" y="1160181"/>
            <a:ext cx="0" cy="5038606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97E3F3D-3694-9E9D-38C9-BE694FEDE184}"/>
              </a:ext>
            </a:extLst>
          </p:cNvPr>
          <p:cNvSpPr txBox="1"/>
          <p:nvPr/>
        </p:nvSpPr>
        <p:spPr>
          <a:xfrm>
            <a:off x="599626" y="3266552"/>
            <a:ext cx="218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FORMAL</a:t>
            </a:r>
            <a:endParaRPr lang="en-BE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A436FC-1C78-B5AD-1E96-875C86C49F15}"/>
              </a:ext>
            </a:extLst>
          </p:cNvPr>
          <p:cNvSpPr txBox="1"/>
          <p:nvPr/>
        </p:nvSpPr>
        <p:spPr>
          <a:xfrm>
            <a:off x="9624698" y="3266552"/>
            <a:ext cx="1967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INFORMAL</a:t>
            </a:r>
            <a:endParaRPr lang="en-BE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4B76197-A824-035A-19E3-FD8CD6474818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51A80B94-ADB6-D12D-8DC8-2B58B3AA92B9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F15392-326E-0ED1-200B-70075D3B2E6D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2F691417-D600-40B9-54AB-9F1D41769FED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9D204AA-69EF-5AAF-4006-32BE094ECBFE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DF0E6D-D65C-60EC-5DCB-C10C22801F95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9" name="Isosceles Triangle 18">
                <a:extLst>
                  <a:ext uri="{FF2B5EF4-FFF2-40B4-BE49-F238E27FC236}">
                    <a16:creationId xmlns:a16="http://schemas.microsoft.com/office/drawing/2014/main" id="{8463B055-CA8F-6B4B-07D1-E8627C25EDA2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8452672-3D45-838B-ED34-8D1B06211FF0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2936DB-21B4-6762-8541-5E741E3B230F}"/>
              </a:ext>
            </a:extLst>
          </p:cNvPr>
          <p:cNvGrpSpPr/>
          <p:nvPr/>
        </p:nvGrpSpPr>
        <p:grpSpPr>
          <a:xfrm>
            <a:off x="5881496" y="2489003"/>
            <a:ext cx="229568" cy="510299"/>
            <a:chOff x="3524508" y="2679091"/>
            <a:chExt cx="327409" cy="727787"/>
          </a:xfrm>
          <a:solidFill>
            <a:schemeClr val="accent1"/>
          </a:solidFill>
        </p:grpSpPr>
        <p:sp>
          <p:nvSpPr>
            <p:cNvPr id="14" name="Round Same Side Corner Rectangle 46">
              <a:extLst>
                <a:ext uri="{FF2B5EF4-FFF2-40B4-BE49-F238E27FC236}">
                  <a16:creationId xmlns:a16="http://schemas.microsoft.com/office/drawing/2014/main" id="{4378EF4D-D181-2952-7C56-DB3BC8E33307}"/>
                </a:ext>
              </a:extLst>
            </p:cNvPr>
            <p:cNvSpPr/>
            <p:nvPr/>
          </p:nvSpPr>
          <p:spPr>
            <a:xfrm>
              <a:off x="3526909" y="3062732"/>
              <a:ext cx="323729" cy="34414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C68771E-B7A8-9138-DB4F-F594B1A121F3}"/>
                </a:ext>
              </a:extLst>
            </p:cNvPr>
            <p:cNvSpPr/>
            <p:nvPr/>
          </p:nvSpPr>
          <p:spPr>
            <a:xfrm>
              <a:off x="3524508" y="2679091"/>
              <a:ext cx="327409" cy="327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932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2">
            <a:extLst>
              <a:ext uri="{FF2B5EF4-FFF2-40B4-BE49-F238E27FC236}">
                <a16:creationId xmlns:a16="http://schemas.microsoft.com/office/drawing/2014/main" id="{7F2F2945-9C10-509F-124A-0B01A2A61942}"/>
              </a:ext>
            </a:extLst>
          </p:cNvPr>
          <p:cNvSpPr txBox="1">
            <a:spLocks/>
          </p:cNvSpPr>
          <p:nvPr/>
        </p:nvSpPr>
        <p:spPr>
          <a:xfrm>
            <a:off x="796386" y="309969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r>
              <a:rPr lang="es-ES_tradnl" sz="5400" b="1" dirty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  <a:latin typeface="Garamond"/>
              </a:rPr>
              <a:t>Diapositiva adicional para la/el facilitador/a</a:t>
            </a:r>
            <a:endParaRPr lang="es-ES_tradnl" sz="5400" b="1" dirty="0">
              <a:solidFill>
                <a:schemeClr val="bg1">
                  <a:lumMod val="75000"/>
                </a:schemeClr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84750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F07E2-14BD-ABE7-E913-C65AFF54E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Puntos clave de aprendizaje</a:t>
            </a:r>
          </a:p>
        </p:txBody>
      </p:sp>
      <p:sp>
        <p:nvSpPr>
          <p:cNvPr id="4" name="Google Shape;574;p18">
            <a:extLst>
              <a:ext uri="{FF2B5EF4-FFF2-40B4-BE49-F238E27FC236}">
                <a16:creationId xmlns:a16="http://schemas.microsoft.com/office/drawing/2014/main" id="{D59A82B1-296C-63FE-07A7-6E668E1F8B62}"/>
              </a:ext>
            </a:extLst>
          </p:cNvPr>
          <p:cNvSpPr/>
          <p:nvPr/>
        </p:nvSpPr>
        <p:spPr>
          <a:xfrm>
            <a:off x="3206714" y="2109372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766F1-C9D9-A1B6-E1F3-26431F31D31C}"/>
              </a:ext>
            </a:extLst>
          </p:cNvPr>
          <p:cNvSpPr txBox="1"/>
          <p:nvPr/>
        </p:nvSpPr>
        <p:spPr>
          <a:xfrm>
            <a:off x="6462487" y="3588657"/>
            <a:ext cx="38586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>
                <a:latin typeface="Arial" panose="020B0604020202020204" pitchFamily="34" charset="0"/>
                <a:cs typeface="Arial" panose="020B0604020202020204" pitchFamily="34" charset="0"/>
              </a:rPr>
              <a:t>Los elementos informales de los sistemas de protección de la infancia (los/as menores, familias y comunidades) son de suma importancia en el ámbito humanitario</a:t>
            </a:r>
          </a:p>
        </p:txBody>
      </p:sp>
      <p:sp>
        <p:nvSpPr>
          <p:cNvPr id="9" name="Google Shape;572;p18">
            <a:extLst>
              <a:ext uri="{FF2B5EF4-FFF2-40B4-BE49-F238E27FC236}">
                <a16:creationId xmlns:a16="http://schemas.microsoft.com/office/drawing/2014/main" id="{511BFEC3-661C-7C1F-BEEF-2361DDCCCBD5}"/>
              </a:ext>
            </a:extLst>
          </p:cNvPr>
          <p:cNvSpPr/>
          <p:nvPr/>
        </p:nvSpPr>
        <p:spPr>
          <a:xfrm>
            <a:off x="7866014" y="2099685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A54887-A134-B8DA-AD7B-079D8356F82A}"/>
              </a:ext>
            </a:extLst>
          </p:cNvPr>
          <p:cNvSpPr txBox="1"/>
          <p:nvPr/>
        </p:nvSpPr>
        <p:spPr>
          <a:xfrm>
            <a:off x="1747528" y="3588657"/>
            <a:ext cx="38586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dirty="0">
                <a:latin typeface="Arial" panose="020B0604020202020204" pitchFamily="34" charset="0"/>
                <a:cs typeface="Arial" panose="020B0604020202020204" pitchFamily="34" charset="0"/>
              </a:rPr>
              <a:t>Diversos actores, tanto formales como informales, trabajan de forma conjunta para prevenir y responder a la violencia, el maltrato, el abandono y la explotación de menores</a:t>
            </a:r>
          </a:p>
        </p:txBody>
      </p:sp>
    </p:spTree>
    <p:extLst>
      <p:ext uri="{BB962C8B-B14F-4D97-AF65-F5344CB8AC3E}">
        <p14:creationId xmlns:p14="http://schemas.microsoft.com/office/powerpoint/2010/main" val="698304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EF6CB1-FE80-DFF4-28C0-D65772681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400" b="1" dirty="0">
                <a:solidFill>
                  <a:schemeClr val="bg1"/>
                </a:solidFill>
                <a:latin typeface="Garamond"/>
              </a:rPr>
              <a:t>SESIÓN 3</a:t>
            </a:r>
            <a:br>
              <a:rPr lang="en-CA" sz="2400" b="1" dirty="0">
                <a:solidFill>
                  <a:schemeClr val="bg1"/>
                </a:solidFill>
                <a:latin typeface="Garamond"/>
              </a:rPr>
            </a:br>
            <a:br>
              <a:rPr lang="en-CA" b="1" dirty="0">
                <a:solidFill>
                  <a:schemeClr val="bg1"/>
                </a:solidFill>
                <a:latin typeface="Garamond"/>
              </a:rPr>
            </a:br>
            <a:r>
              <a:rPr lang="en-US" sz="5400" b="1" dirty="0">
                <a:solidFill>
                  <a:schemeClr val="bg1"/>
                </a:solidFill>
                <a:latin typeface="Garamond"/>
              </a:rPr>
              <a:t>¿</a:t>
            </a:r>
            <a:r>
              <a:rPr lang="en-US" sz="5400" b="1" dirty="0" err="1">
                <a:solidFill>
                  <a:schemeClr val="bg1"/>
                </a:solidFill>
                <a:latin typeface="Garamond"/>
              </a:rPr>
              <a:t>Qué</a:t>
            </a:r>
            <a:r>
              <a:rPr lang="en-US" sz="5400" b="1" dirty="0">
                <a:solidFill>
                  <a:schemeClr val="bg1"/>
                </a:solidFill>
                <a:latin typeface="Garamond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Garamond"/>
              </a:rPr>
              <a:t>problemas</a:t>
            </a:r>
            <a:r>
              <a:rPr lang="en-US" sz="5400" b="1" dirty="0">
                <a:solidFill>
                  <a:schemeClr val="bg1"/>
                </a:solidFill>
                <a:latin typeface="Garamond"/>
              </a:rPr>
              <a:t> de protección de la infancia son habituales en mi contexto?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151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AEFA12-72A6-43DC-F5A0-F310E7932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Problemas de protección de la infancia (repaso)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38C97C5-09BE-59FE-640D-A22C29E882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7075" y="2729850"/>
            <a:ext cx="2736937" cy="273693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1A2C696-EEA2-75D6-2D6A-AED9815442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74978" y="2611796"/>
            <a:ext cx="3101892" cy="310189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413D219-C170-7F09-7F92-0870488BF1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57530" y="2670982"/>
            <a:ext cx="2771902" cy="277190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6763079-71B9-13BF-98B1-21E1754FE2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04676" y="2547261"/>
            <a:ext cx="2845583" cy="2845583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D08760-4F63-C49A-73F1-042400CB321B}"/>
              </a:ext>
            </a:extLst>
          </p:cNvPr>
          <p:cNvSpPr/>
          <p:nvPr/>
        </p:nvSpPr>
        <p:spPr>
          <a:xfrm>
            <a:off x="248655" y="5113110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747617D-7786-FCE5-76D6-0B60930C2CD2}"/>
              </a:ext>
            </a:extLst>
          </p:cNvPr>
          <p:cNvSpPr/>
          <p:nvPr/>
        </p:nvSpPr>
        <p:spPr>
          <a:xfrm>
            <a:off x="3443790" y="5255482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3F6C32C-82CE-22F9-8803-CCA18F5114F5}"/>
              </a:ext>
            </a:extLst>
          </p:cNvPr>
          <p:cNvSpPr/>
          <p:nvPr/>
        </p:nvSpPr>
        <p:spPr>
          <a:xfrm>
            <a:off x="6334628" y="5128650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83BAEE-E1B9-A3C7-35DA-7CD07479857B}"/>
              </a:ext>
            </a:extLst>
          </p:cNvPr>
          <p:cNvSpPr/>
          <p:nvPr/>
        </p:nvSpPr>
        <p:spPr>
          <a:xfrm>
            <a:off x="9206576" y="4917345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2170B5-11A8-7E5C-51F7-3F9057987048}"/>
              </a:ext>
            </a:extLst>
          </p:cNvPr>
          <p:cNvSpPr txBox="1"/>
          <p:nvPr/>
        </p:nvSpPr>
        <p:spPr>
          <a:xfrm>
            <a:off x="1568904" y="1512173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1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5F54B5-4AA4-B713-4D21-58F2D17C88F5}"/>
              </a:ext>
            </a:extLst>
          </p:cNvPr>
          <p:cNvSpPr txBox="1"/>
          <p:nvPr/>
        </p:nvSpPr>
        <p:spPr>
          <a:xfrm>
            <a:off x="4392495" y="1512173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2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CC546F-0776-6E54-2CD4-06415D593469}"/>
              </a:ext>
            </a:extLst>
          </p:cNvPr>
          <p:cNvSpPr txBox="1"/>
          <p:nvPr/>
        </p:nvSpPr>
        <p:spPr>
          <a:xfrm>
            <a:off x="7252819" y="1531599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3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DC2043-9594-704C-FB44-4C51EAE1A813}"/>
              </a:ext>
            </a:extLst>
          </p:cNvPr>
          <p:cNvSpPr txBox="1"/>
          <p:nvPr/>
        </p:nvSpPr>
        <p:spPr>
          <a:xfrm>
            <a:off x="10113143" y="1531598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4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9F2390D-1A2D-B977-BE72-BB68D9B4EECF}"/>
              </a:ext>
            </a:extLst>
          </p:cNvPr>
          <p:cNvCxnSpPr>
            <a:cxnSpLocks/>
          </p:cNvCxnSpPr>
          <p:nvPr/>
        </p:nvCxnSpPr>
        <p:spPr>
          <a:xfrm>
            <a:off x="3228975" y="1666368"/>
            <a:ext cx="0" cy="3869352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291EF95-5E32-DA7B-E72A-A73DAA834C9D}"/>
              </a:ext>
            </a:extLst>
          </p:cNvPr>
          <p:cNvCxnSpPr>
            <a:cxnSpLocks/>
          </p:cNvCxnSpPr>
          <p:nvPr/>
        </p:nvCxnSpPr>
        <p:spPr>
          <a:xfrm>
            <a:off x="6159541" y="1666368"/>
            <a:ext cx="0" cy="3869352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6E8017E-5778-515E-2F4E-B485C8511728}"/>
              </a:ext>
            </a:extLst>
          </p:cNvPr>
          <p:cNvCxnSpPr>
            <a:cxnSpLocks/>
          </p:cNvCxnSpPr>
          <p:nvPr/>
        </p:nvCxnSpPr>
        <p:spPr>
          <a:xfrm>
            <a:off x="9090108" y="1666368"/>
            <a:ext cx="0" cy="3869352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41105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AEFA12-72A6-43DC-F5A0-F310E7932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Problemas de protección de la infancia (repaso)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55DEA8F-C3A8-94AF-B9BA-729520790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7075" y="2729850"/>
            <a:ext cx="2736937" cy="273693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F86842F-FB15-C2A0-16FD-37BB5C5BAD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74978" y="2611796"/>
            <a:ext cx="3101892" cy="3101892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D78978F-1A50-A38A-0447-4BC7DE0658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57530" y="2670982"/>
            <a:ext cx="2771902" cy="277190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BEA8F82-367B-FDE6-586E-9E1C6C0E21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04676" y="2547261"/>
            <a:ext cx="2845583" cy="2845583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5025140-9847-A62B-37D4-6146D3B53788}"/>
              </a:ext>
            </a:extLst>
          </p:cNvPr>
          <p:cNvSpPr/>
          <p:nvPr/>
        </p:nvSpPr>
        <p:spPr>
          <a:xfrm>
            <a:off x="248655" y="5113110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A8D49F6-0F7F-60B8-6645-1095C75D30DB}"/>
              </a:ext>
            </a:extLst>
          </p:cNvPr>
          <p:cNvSpPr/>
          <p:nvPr/>
        </p:nvSpPr>
        <p:spPr>
          <a:xfrm>
            <a:off x="3443790" y="5255482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376860F-FB59-132A-6F5A-36D48A2E3C02}"/>
              </a:ext>
            </a:extLst>
          </p:cNvPr>
          <p:cNvSpPr/>
          <p:nvPr/>
        </p:nvSpPr>
        <p:spPr>
          <a:xfrm>
            <a:off x="6334628" y="5128650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3BB33EE-3BB6-5190-094E-E24E775ED5AD}"/>
              </a:ext>
            </a:extLst>
          </p:cNvPr>
          <p:cNvSpPr/>
          <p:nvPr/>
        </p:nvSpPr>
        <p:spPr>
          <a:xfrm>
            <a:off x="9206576" y="4917345"/>
            <a:ext cx="2399295" cy="4226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03ECE7-787D-2F15-2717-7150C8B3D36E}"/>
              </a:ext>
            </a:extLst>
          </p:cNvPr>
          <p:cNvSpPr txBox="1"/>
          <p:nvPr/>
        </p:nvSpPr>
        <p:spPr>
          <a:xfrm>
            <a:off x="1568904" y="1512173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1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B26885-7C2E-AEC7-1E3E-3BC10CA882FA}"/>
              </a:ext>
            </a:extLst>
          </p:cNvPr>
          <p:cNvSpPr txBox="1"/>
          <p:nvPr/>
        </p:nvSpPr>
        <p:spPr>
          <a:xfrm>
            <a:off x="4392495" y="1512173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2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258C8C-F512-5A0D-C887-D31222FB67E9}"/>
              </a:ext>
            </a:extLst>
          </p:cNvPr>
          <p:cNvSpPr txBox="1"/>
          <p:nvPr/>
        </p:nvSpPr>
        <p:spPr>
          <a:xfrm>
            <a:off x="7252819" y="1531599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3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7021B6-1D08-D14D-9EF6-E082CBE38B98}"/>
              </a:ext>
            </a:extLst>
          </p:cNvPr>
          <p:cNvSpPr txBox="1"/>
          <p:nvPr/>
        </p:nvSpPr>
        <p:spPr>
          <a:xfrm>
            <a:off x="10113143" y="1531598"/>
            <a:ext cx="628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accent1"/>
                </a:solidFill>
                <a:latin typeface="Berlin Sans FB" panose="020E0602020502020306" pitchFamily="34" charset="0"/>
              </a:rPr>
              <a:t>4</a:t>
            </a:r>
            <a:endParaRPr lang="en-BE" sz="6000" dirty="0">
              <a:solidFill>
                <a:schemeClr val="accent1"/>
              </a:solidFill>
              <a:latin typeface="Berlin Sans FB" panose="020E0602020502020306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C28F0-322D-EC55-9A04-D60025465433}"/>
              </a:ext>
            </a:extLst>
          </p:cNvPr>
          <p:cNvSpPr txBox="1"/>
          <p:nvPr/>
        </p:nvSpPr>
        <p:spPr>
          <a:xfrm>
            <a:off x="523875" y="5226593"/>
            <a:ext cx="2416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VIOLENCIA</a:t>
            </a:r>
            <a:endParaRPr lang="en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3C096-EC1B-CEC9-B519-097AE3123D98}"/>
              </a:ext>
            </a:extLst>
          </p:cNvPr>
          <p:cNvSpPr txBox="1"/>
          <p:nvPr/>
        </p:nvSpPr>
        <p:spPr>
          <a:xfrm>
            <a:off x="3293901" y="5212706"/>
            <a:ext cx="2416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MALTRATO</a:t>
            </a:r>
            <a:endParaRPr lang="en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1333A3-AFDD-8BCA-97BE-E311430E0C50}"/>
              </a:ext>
            </a:extLst>
          </p:cNvPr>
          <p:cNvSpPr txBox="1"/>
          <p:nvPr/>
        </p:nvSpPr>
        <p:spPr>
          <a:xfrm>
            <a:off x="6344143" y="5212734"/>
            <a:ext cx="2416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ABANDONO</a:t>
            </a:r>
            <a:endParaRPr lang="en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CEB811-A75B-82C5-FF38-B261CE30768E}"/>
              </a:ext>
            </a:extLst>
          </p:cNvPr>
          <p:cNvSpPr txBox="1"/>
          <p:nvPr/>
        </p:nvSpPr>
        <p:spPr>
          <a:xfrm>
            <a:off x="9296000" y="5202026"/>
            <a:ext cx="2416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EXPLOTACIÓN</a:t>
            </a:r>
            <a:endParaRPr lang="en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937908-1F27-F1EA-92F4-652B67755AE5}"/>
              </a:ext>
            </a:extLst>
          </p:cNvPr>
          <p:cNvCxnSpPr>
            <a:cxnSpLocks/>
          </p:cNvCxnSpPr>
          <p:nvPr/>
        </p:nvCxnSpPr>
        <p:spPr>
          <a:xfrm>
            <a:off x="3228975" y="1666368"/>
            <a:ext cx="0" cy="3869352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37D6A2-87A7-9C9B-1F26-2937CAAB2D58}"/>
              </a:ext>
            </a:extLst>
          </p:cNvPr>
          <p:cNvCxnSpPr>
            <a:cxnSpLocks/>
          </p:cNvCxnSpPr>
          <p:nvPr/>
        </p:nvCxnSpPr>
        <p:spPr>
          <a:xfrm>
            <a:off x="6159541" y="1666368"/>
            <a:ext cx="0" cy="3869352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73D03BE-DEF6-E262-0BAA-773B471EB008}"/>
              </a:ext>
            </a:extLst>
          </p:cNvPr>
          <p:cNvCxnSpPr>
            <a:cxnSpLocks/>
          </p:cNvCxnSpPr>
          <p:nvPr/>
        </p:nvCxnSpPr>
        <p:spPr>
          <a:xfrm>
            <a:off x="9090108" y="1666368"/>
            <a:ext cx="0" cy="3869352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974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F34D2-FA98-44F5-8D5A-F2E3ED689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Vulnerabilidad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9B674B-F995-13F2-B491-705E63BCE2AC}"/>
              </a:ext>
            </a:extLst>
          </p:cNvPr>
          <p:cNvSpPr txBox="1"/>
          <p:nvPr/>
        </p:nvSpPr>
        <p:spPr>
          <a:xfrm>
            <a:off x="4247891" y="5266656"/>
            <a:ext cx="658245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4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Fuente: Alianza para la protección de la infancia en la acción humanitaria. (2019). </a:t>
            </a:r>
            <a:r>
              <a:rPr lang="es-ES_tradnl" sz="1400" i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Normas mínimas para la protección de la infancia en la acción humanitaria.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81D4E27-7930-EDA8-187E-519B3C4D6D07}"/>
              </a:ext>
            </a:extLst>
          </p:cNvPr>
          <p:cNvSpPr/>
          <p:nvPr/>
        </p:nvSpPr>
        <p:spPr>
          <a:xfrm>
            <a:off x="3580526" y="2138663"/>
            <a:ext cx="7236215" cy="6220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/>
            <a:r>
              <a:rPr lang="es-ES_tradnl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VULNERABILIDAD</a:t>
            </a:r>
          </a:p>
        </p:txBody>
      </p:sp>
      <p:pic>
        <p:nvPicPr>
          <p:cNvPr id="10" name="Google Shape;98;p8">
            <a:extLst>
              <a:ext uri="{FF2B5EF4-FFF2-40B4-BE49-F238E27FC236}">
                <a16:creationId xmlns:a16="http://schemas.microsoft.com/office/drawing/2014/main" id="{10429C57-1CF1-C5E1-B660-0ED3DC1CCC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6100" y="1929088"/>
            <a:ext cx="2637977" cy="3639673"/>
          </a:xfrm>
          <a:prstGeom prst="rect">
            <a:avLst/>
          </a:prstGeom>
          <a:noFill/>
          <a:ln w="9525" cap="flat" cmpd="sng">
            <a:solidFill>
              <a:schemeClr val="accent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417BCCB-EA40-B164-3B97-7FAD00C685AC}"/>
              </a:ext>
            </a:extLst>
          </p:cNvPr>
          <p:cNvSpPr txBox="1"/>
          <p:nvPr/>
        </p:nvSpPr>
        <p:spPr>
          <a:xfrm>
            <a:off x="4247891" y="2998880"/>
            <a:ext cx="65688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"En el ámbito de la protección de la infancia, vulnerabilidad se refiere a las características individuales, familiares, comunitarias y sociales que reducen la capacidad de los/as menores para resistir el impacto adverso de las violaciones y amenazas a sus derechos".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7B48186-7C46-DB8F-B50B-B85D4216A3CC}"/>
              </a:ext>
            </a:extLst>
          </p:cNvPr>
          <p:cNvGrpSpPr/>
          <p:nvPr/>
        </p:nvGrpSpPr>
        <p:grpSpPr>
          <a:xfrm>
            <a:off x="8287067" y="1523803"/>
            <a:ext cx="2156586" cy="991572"/>
            <a:chOff x="2799225" y="1528989"/>
            <a:chExt cx="4843224" cy="991572"/>
          </a:xfrm>
          <a:solidFill>
            <a:schemeClr val="accent1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44D669B-6452-841C-A311-C22331DAA2A8}"/>
                </a:ext>
              </a:extLst>
            </p:cNvPr>
            <p:cNvSpPr/>
            <p:nvPr/>
          </p:nvSpPr>
          <p:spPr>
            <a:xfrm>
              <a:off x="2799233" y="1651593"/>
              <a:ext cx="3981250" cy="8689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89770768-32D2-6400-5265-2790DD7D6337}"/>
                </a:ext>
              </a:extLst>
            </p:cNvPr>
            <p:cNvSpPr/>
            <p:nvPr/>
          </p:nvSpPr>
          <p:spPr>
            <a:xfrm rot="16200000" flipH="1">
              <a:off x="6778251" y="1648160"/>
              <a:ext cx="941305" cy="787089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D7020240-C930-8191-2399-FCAA1A501807}"/>
                </a:ext>
              </a:extLst>
            </p:cNvPr>
            <p:cNvSpPr/>
            <p:nvPr/>
          </p:nvSpPr>
          <p:spPr>
            <a:xfrm flipH="1" flipV="1">
              <a:off x="2799225" y="1528989"/>
              <a:ext cx="4843224" cy="88106"/>
            </a:xfrm>
            <a:prstGeom prst="parallelogram">
              <a:avLst>
                <a:gd name="adj" fmla="val 4127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2523399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BB3B-DA8F-73E6-5945-E1A17561F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78" y="147680"/>
            <a:ext cx="10515600" cy="868968"/>
          </a:xfrm>
        </p:spPr>
        <p:txBody>
          <a:bodyPr>
            <a:normAutofit/>
          </a:bodyPr>
          <a:lstStyle/>
          <a:p>
            <a:r>
              <a:rPr lang="es-ES_tradnl" sz="28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Comprender los problemas de protección de la infancia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23207-C965-0BF6-0307-CC4900146E0C}"/>
              </a:ext>
            </a:extLst>
          </p:cNvPr>
          <p:cNvSpPr txBox="1"/>
          <p:nvPr/>
        </p:nvSpPr>
        <p:spPr>
          <a:xfrm>
            <a:off x="5512146" y="2214470"/>
            <a:ext cx="47162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latin typeface="Arial" panose="020B0604020202020204" pitchFamily="34" charset="0"/>
                <a:cs typeface="Arial" panose="020B0604020202020204" pitchFamily="34" charset="0"/>
              </a:rPr>
              <a:t>Hacer un repaso de los problemas relacionados con la protección de la infancia que figuran en los formularios de gestión de casos y en los procedimientos operativos estándar (POE).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125063D-0C56-9184-E04F-7819187988B0}"/>
              </a:ext>
            </a:extLst>
          </p:cNvPr>
          <p:cNvGrpSpPr/>
          <p:nvPr/>
        </p:nvGrpSpPr>
        <p:grpSpPr>
          <a:xfrm>
            <a:off x="1958888" y="1997743"/>
            <a:ext cx="2604020" cy="3096620"/>
            <a:chOff x="2205632" y="2462858"/>
            <a:chExt cx="2212893" cy="263150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474322F-B83F-A4DE-989F-F0D0059B2377}"/>
                </a:ext>
              </a:extLst>
            </p:cNvPr>
            <p:cNvSpPr/>
            <p:nvPr/>
          </p:nvSpPr>
          <p:spPr>
            <a:xfrm>
              <a:off x="3640519" y="2462858"/>
              <a:ext cx="778006" cy="1429199"/>
            </a:xfrm>
            <a:custGeom>
              <a:avLst/>
              <a:gdLst>
                <a:gd name="connsiteX0" fmla="*/ 264160 w 985520"/>
                <a:gd name="connsiteY0" fmla="*/ 0 h 1778000"/>
                <a:gd name="connsiteX1" fmla="*/ 873760 w 985520"/>
                <a:gd name="connsiteY1" fmla="*/ 0 h 1778000"/>
                <a:gd name="connsiteX2" fmla="*/ 528320 w 985520"/>
                <a:gd name="connsiteY2" fmla="*/ 701040 h 1778000"/>
                <a:gd name="connsiteX3" fmla="*/ 985520 w 985520"/>
                <a:gd name="connsiteY3" fmla="*/ 701040 h 1778000"/>
                <a:gd name="connsiteX4" fmla="*/ 406400 w 985520"/>
                <a:gd name="connsiteY4" fmla="*/ 1778000 h 1778000"/>
                <a:gd name="connsiteX5" fmla="*/ 426720 w 985520"/>
                <a:gd name="connsiteY5" fmla="*/ 1005840 h 1778000"/>
                <a:gd name="connsiteX6" fmla="*/ 0 w 985520"/>
                <a:gd name="connsiteY6" fmla="*/ 1005840 h 1778000"/>
                <a:gd name="connsiteX7" fmla="*/ 264160 w 985520"/>
                <a:gd name="connsiteY7" fmla="*/ 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5520" h="1778000">
                  <a:moveTo>
                    <a:pt x="264160" y="0"/>
                  </a:moveTo>
                  <a:lnTo>
                    <a:pt x="873760" y="0"/>
                  </a:lnTo>
                  <a:lnTo>
                    <a:pt x="528320" y="701040"/>
                  </a:lnTo>
                  <a:lnTo>
                    <a:pt x="985520" y="701040"/>
                  </a:lnTo>
                  <a:lnTo>
                    <a:pt x="406400" y="1778000"/>
                  </a:lnTo>
                  <a:lnTo>
                    <a:pt x="426720" y="1005840"/>
                  </a:lnTo>
                  <a:lnTo>
                    <a:pt x="0" y="1005840"/>
                  </a:lnTo>
                  <a:lnTo>
                    <a:pt x="2641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E4A967F-BCAE-6E9C-ED14-B9A5174DD811}"/>
                </a:ext>
              </a:extLst>
            </p:cNvPr>
            <p:cNvGrpSpPr/>
            <p:nvPr/>
          </p:nvGrpSpPr>
          <p:grpSpPr>
            <a:xfrm>
              <a:off x="2953221" y="3880518"/>
              <a:ext cx="759689" cy="1213844"/>
              <a:chOff x="697842" y="3315817"/>
              <a:chExt cx="514964" cy="822818"/>
            </a:xfrm>
            <a:solidFill>
              <a:schemeClr val="accent1"/>
            </a:solidFill>
          </p:grpSpPr>
          <p:sp>
            <p:nvSpPr>
              <p:cNvPr id="17" name="Trapezoid 16">
                <a:extLst>
                  <a:ext uri="{FF2B5EF4-FFF2-40B4-BE49-F238E27FC236}">
                    <a16:creationId xmlns:a16="http://schemas.microsoft.com/office/drawing/2014/main" id="{1D6F6FA0-5F5B-35F4-FE9D-E6116FBB6E69}"/>
                  </a:ext>
                </a:extLst>
              </p:cNvPr>
              <p:cNvSpPr/>
              <p:nvPr/>
            </p:nvSpPr>
            <p:spPr>
              <a:xfrm>
                <a:off x="697842" y="3826277"/>
                <a:ext cx="514964" cy="312358"/>
              </a:xfrm>
              <a:prstGeom prst="trapezoid">
                <a:avLst>
                  <a:gd name="adj" fmla="val 3394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18" name="Round Same Side Corner Rectangle 46">
                <a:extLst>
                  <a:ext uri="{FF2B5EF4-FFF2-40B4-BE49-F238E27FC236}">
                    <a16:creationId xmlns:a16="http://schemas.microsoft.com/office/drawing/2014/main" id="{4B7D24CB-981C-BEC5-CB44-49367BDE0A74}"/>
                  </a:ext>
                </a:extLst>
              </p:cNvPr>
              <p:cNvSpPr/>
              <p:nvPr/>
            </p:nvSpPr>
            <p:spPr>
              <a:xfrm>
                <a:off x="776140" y="3745391"/>
                <a:ext cx="362490" cy="39324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A9452933-CD60-5F51-D661-88978ADF1034}"/>
                  </a:ext>
                </a:extLst>
              </p:cNvPr>
              <p:cNvSpPr/>
              <p:nvPr/>
            </p:nvSpPr>
            <p:spPr>
              <a:xfrm>
                <a:off x="772020" y="3315817"/>
                <a:ext cx="366610" cy="3666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BF0F455-B5DA-5458-1792-EB4FD3899C20}"/>
                </a:ext>
              </a:extLst>
            </p:cNvPr>
            <p:cNvGrpSpPr/>
            <p:nvPr/>
          </p:nvGrpSpPr>
          <p:grpSpPr>
            <a:xfrm>
              <a:off x="2205632" y="3880518"/>
              <a:ext cx="540833" cy="1213842"/>
              <a:chOff x="5960196" y="3632825"/>
              <a:chExt cx="324376" cy="728028"/>
            </a:xfrm>
            <a:solidFill>
              <a:schemeClr val="accent1"/>
            </a:solidFill>
          </p:grpSpPr>
          <p:sp>
            <p:nvSpPr>
              <p:cNvPr id="21" name="Round Same Side Corner Rectangle 46">
                <a:extLst>
                  <a:ext uri="{FF2B5EF4-FFF2-40B4-BE49-F238E27FC236}">
                    <a16:creationId xmlns:a16="http://schemas.microsoft.com/office/drawing/2014/main" id="{822FD610-04FD-7CE7-73DF-BDAC23AA598F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26ECACC1-DBD9-C29F-09B4-D0D3F90E7472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ound Same Side Corner Rectangle 46">
                <a:extLst>
                  <a:ext uri="{FF2B5EF4-FFF2-40B4-BE49-F238E27FC236}">
                    <a16:creationId xmlns:a16="http://schemas.microsoft.com/office/drawing/2014/main" id="{D0403699-BFF7-A0FB-99CE-B3E3EEFF7D66}"/>
                  </a:ext>
                </a:extLst>
              </p:cNvPr>
              <p:cNvSpPr/>
              <p:nvPr/>
            </p:nvSpPr>
            <p:spPr>
              <a:xfrm>
                <a:off x="6087847" y="4201939"/>
                <a:ext cx="69074" cy="1589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5DFEEDA-0F67-66CE-AB01-263F294859CC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2B53A656-8A2A-27CC-435D-48F277B81D0B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72CF0EA-9D6A-6B7C-3897-7277D1830B37}"/>
                </a:ext>
              </a:extLst>
            </p:cNvPr>
            <p:cNvGrpSpPr/>
            <p:nvPr/>
          </p:nvGrpSpPr>
          <p:grpSpPr>
            <a:xfrm>
              <a:off x="10741851" y="707024"/>
              <a:ext cx="562136" cy="634675"/>
              <a:chOff x="760175" y="830141"/>
              <a:chExt cx="867619" cy="979580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06199067-062A-829C-6DBB-CB065A9B0EE5}"/>
                  </a:ext>
                </a:extLst>
              </p:cNvPr>
              <p:cNvSpPr/>
              <p:nvPr/>
            </p:nvSpPr>
            <p:spPr>
              <a:xfrm>
                <a:off x="864636" y="830141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71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835997D-F96C-4105-90FC-7B99B91F7931}"/>
                  </a:ext>
                </a:extLst>
              </p:cNvPr>
              <p:cNvSpPr/>
              <p:nvPr/>
            </p:nvSpPr>
            <p:spPr>
              <a:xfrm>
                <a:off x="760175" y="830143"/>
                <a:ext cx="149292" cy="97957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159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490FC8-4223-BCD4-CDC7-CB13E85F3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400" b="1" dirty="0">
                <a:solidFill>
                  <a:schemeClr val="bg1"/>
                </a:solidFill>
                <a:latin typeface="Garamond"/>
              </a:rPr>
              <a:t>SESIÓN 1</a:t>
            </a:r>
            <a:br>
              <a:rPr lang="en-CA" sz="2400" b="1" dirty="0">
                <a:solidFill>
                  <a:schemeClr val="bg1"/>
                </a:solidFill>
                <a:latin typeface="Garamond"/>
              </a:rPr>
            </a:br>
            <a:br>
              <a:rPr lang="en-CA" b="1" dirty="0">
                <a:solidFill>
                  <a:schemeClr val="bg1"/>
                </a:solidFill>
                <a:latin typeface="Garamond"/>
              </a:rPr>
            </a:br>
            <a:r>
              <a:rPr lang="en-US" sz="5400" b="1" dirty="0" err="1">
                <a:solidFill>
                  <a:schemeClr val="bg1"/>
                </a:solidFill>
                <a:latin typeface="Garamond"/>
              </a:rPr>
              <a:t>Inicio</a:t>
            </a:r>
            <a:r>
              <a:rPr lang="en-US" sz="5400" b="1" dirty="0">
                <a:solidFill>
                  <a:schemeClr val="bg1"/>
                </a:solidFill>
                <a:latin typeface="Garamond"/>
              </a:rPr>
              <a:t> del módulo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8FBF0-8024-420C-B854-CCBAE8AC2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Análisis de la protección de la infancia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E96CF5E-B086-41D7-33E0-607AE2244F4B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58DFC820-E7D0-271B-AD82-50B1FDD1602A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693A666-C6D3-F278-1597-28B310A59BCC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737FA29C-0822-1EBA-4F3D-804001D58C4C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72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CE147A7-5A17-3846-AA4F-A8CDB9B7CEE9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DF7AEF9-61DE-093C-9DE1-4A35A682D40C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2" name="Isosceles Triangle 21">
                <a:extLst>
                  <a:ext uri="{FF2B5EF4-FFF2-40B4-BE49-F238E27FC236}">
                    <a16:creationId xmlns:a16="http://schemas.microsoft.com/office/drawing/2014/main" id="{05AEA30E-C1CD-C769-D06E-77CE0B0AA4E7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DBEF316-F701-8695-C0F4-97D0B39BE444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3302C41-1525-FF6D-876B-8077AABDD3E4}"/>
              </a:ext>
            </a:extLst>
          </p:cNvPr>
          <p:cNvGrpSpPr/>
          <p:nvPr/>
        </p:nvGrpSpPr>
        <p:grpSpPr>
          <a:xfrm rot="20375011">
            <a:off x="585067" y="2401452"/>
            <a:ext cx="3595330" cy="2390375"/>
            <a:chOff x="7208925" y="2604220"/>
            <a:chExt cx="1168511" cy="77689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A1299FB-8A52-4AB2-960E-787C0DA8129E}"/>
                </a:ext>
              </a:extLst>
            </p:cNvPr>
            <p:cNvSpPr/>
            <p:nvPr/>
          </p:nvSpPr>
          <p:spPr>
            <a:xfrm>
              <a:off x="7425584" y="2840091"/>
              <a:ext cx="716280" cy="5410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28" name="Google Shape;315;p4">
              <a:extLst>
                <a:ext uri="{FF2B5EF4-FFF2-40B4-BE49-F238E27FC236}">
                  <a16:creationId xmlns:a16="http://schemas.microsoft.com/office/drawing/2014/main" id="{3606B0A2-3205-B258-38DB-CEFA559DAF70}"/>
                </a:ext>
              </a:extLst>
            </p:cNvPr>
            <p:cNvSpPr/>
            <p:nvPr/>
          </p:nvSpPr>
          <p:spPr>
            <a:xfrm>
              <a:off x="7208925" y="2953324"/>
              <a:ext cx="356816" cy="35681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ES_tradn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315;p4">
              <a:extLst>
                <a:ext uri="{FF2B5EF4-FFF2-40B4-BE49-F238E27FC236}">
                  <a16:creationId xmlns:a16="http://schemas.microsoft.com/office/drawing/2014/main" id="{E68C5D90-6D83-FEAF-54E3-C41FC55B8CEA}"/>
                </a:ext>
              </a:extLst>
            </p:cNvPr>
            <p:cNvSpPr/>
            <p:nvPr/>
          </p:nvSpPr>
          <p:spPr>
            <a:xfrm>
              <a:off x="7622905" y="2604220"/>
              <a:ext cx="356816" cy="35681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ES_tradn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15;p4">
              <a:extLst>
                <a:ext uri="{FF2B5EF4-FFF2-40B4-BE49-F238E27FC236}">
                  <a16:creationId xmlns:a16="http://schemas.microsoft.com/office/drawing/2014/main" id="{AB07C850-22B1-FC51-AAFF-8B4E9B2F1D58}"/>
                </a:ext>
              </a:extLst>
            </p:cNvPr>
            <p:cNvSpPr/>
            <p:nvPr/>
          </p:nvSpPr>
          <p:spPr>
            <a:xfrm>
              <a:off x="8020620" y="2955992"/>
              <a:ext cx="356816" cy="35681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ES_tradnl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Rectangle: Single Corner Snipped 30">
              <a:extLst>
                <a:ext uri="{FF2B5EF4-FFF2-40B4-BE49-F238E27FC236}">
                  <a16:creationId xmlns:a16="http://schemas.microsoft.com/office/drawing/2014/main" id="{3E54A784-B24C-F681-DE61-E6F31CD1E9EA}"/>
                </a:ext>
              </a:extLst>
            </p:cNvPr>
            <p:cNvSpPr/>
            <p:nvPr/>
          </p:nvSpPr>
          <p:spPr>
            <a:xfrm rot="3546506">
              <a:off x="7635233" y="3164183"/>
              <a:ext cx="115589" cy="149251"/>
            </a:xfrm>
            <a:prstGeom prst="snip1Rect">
              <a:avLst>
                <a:gd name="adj" fmla="val 23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2" name="Rectangle: Single Corner Snipped 31">
              <a:extLst>
                <a:ext uri="{FF2B5EF4-FFF2-40B4-BE49-F238E27FC236}">
                  <a16:creationId xmlns:a16="http://schemas.microsoft.com/office/drawing/2014/main" id="{AD89CF67-2E17-51B6-E8A9-6495F7043763}"/>
                </a:ext>
              </a:extLst>
            </p:cNvPr>
            <p:cNvSpPr/>
            <p:nvPr/>
          </p:nvSpPr>
          <p:spPr>
            <a:xfrm rot="17435470">
              <a:off x="7817713" y="3021002"/>
              <a:ext cx="115589" cy="149251"/>
            </a:xfrm>
            <a:prstGeom prst="snip1Rect">
              <a:avLst>
                <a:gd name="adj" fmla="val 23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33" name="Speech Bubble: Rectangle with Corners Rounded 32">
            <a:extLst>
              <a:ext uri="{FF2B5EF4-FFF2-40B4-BE49-F238E27FC236}">
                <a16:creationId xmlns:a16="http://schemas.microsoft.com/office/drawing/2014/main" id="{811D03B8-8F16-86A5-6BB1-B00AC527DE26}"/>
              </a:ext>
            </a:extLst>
          </p:cNvPr>
          <p:cNvSpPr/>
          <p:nvPr/>
        </p:nvSpPr>
        <p:spPr>
          <a:xfrm>
            <a:off x="4631170" y="2502129"/>
            <a:ext cx="1853329" cy="2841719"/>
          </a:xfrm>
          <a:prstGeom prst="wedgeRoundRectCallout">
            <a:avLst>
              <a:gd name="adj1" fmla="val 19591"/>
              <a:gd name="adj2" fmla="val -5846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¿Cómo </a:t>
            </a:r>
            <a:r>
              <a:rPr lang="es-ES_tradnl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definiría o explicaría </a:t>
            </a:r>
            <a:r>
              <a:rPr lang="es-ES_tradnl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 problema de protección? Proponga una definición.</a:t>
            </a:r>
          </a:p>
        </p:txBody>
      </p: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3664CFAE-64D2-9223-F7E4-C8641D3FD39D}"/>
              </a:ext>
            </a:extLst>
          </p:cNvPr>
          <p:cNvSpPr/>
          <p:nvPr/>
        </p:nvSpPr>
        <p:spPr>
          <a:xfrm>
            <a:off x="6651078" y="2496061"/>
            <a:ext cx="2269983" cy="2847789"/>
          </a:xfrm>
          <a:prstGeom prst="wedgeRoundRectCallout">
            <a:avLst>
              <a:gd name="adj1" fmla="val 15192"/>
              <a:gd name="adj2" fmla="val 5826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¿Quién(es) es/son vulnerable(s)</a:t>
            </a:r>
            <a:r>
              <a:rPr lang="es-ES_tradnl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¿Cuáles son las características de los/as menores y las familias que enfrentan este problema de protección?</a:t>
            </a: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90196150-9D58-FB35-222E-424B446005E3}"/>
              </a:ext>
            </a:extLst>
          </p:cNvPr>
          <p:cNvSpPr/>
          <p:nvPr/>
        </p:nvSpPr>
        <p:spPr>
          <a:xfrm>
            <a:off x="9087641" y="2496061"/>
            <a:ext cx="2057602" cy="2847790"/>
          </a:xfrm>
          <a:prstGeom prst="wedgeRoundRectCallout">
            <a:avLst>
              <a:gd name="adj1" fmla="val -25356"/>
              <a:gd name="adj2" fmla="val -616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¿Quién(es) es/son responsable(s) </a:t>
            </a:r>
            <a:r>
              <a:rPr lang="es-ES_tradnl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estos problemas de protección? ¿Quién los causa?</a:t>
            </a:r>
          </a:p>
        </p:txBody>
      </p:sp>
    </p:spTree>
    <p:extLst>
      <p:ext uri="{BB962C8B-B14F-4D97-AF65-F5344CB8AC3E}">
        <p14:creationId xmlns:p14="http://schemas.microsoft.com/office/powerpoint/2010/main" val="3016501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1F9E3B-0FA4-E690-7C46-78E4880B626B}"/>
              </a:ext>
            </a:extLst>
          </p:cNvPr>
          <p:cNvSpPr/>
          <p:nvPr/>
        </p:nvSpPr>
        <p:spPr>
          <a:xfrm>
            <a:off x="838200" y="1712684"/>
            <a:ext cx="5499944" cy="40930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DE2E7B-D643-213C-851D-B1E6B2AAD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Análisis de la protección de la infancia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B47B7C-61D9-427A-DC48-B5303E0CFF3E}"/>
              </a:ext>
            </a:extLst>
          </p:cNvPr>
          <p:cNvSpPr txBox="1"/>
          <p:nvPr/>
        </p:nvSpPr>
        <p:spPr>
          <a:xfrm>
            <a:off x="1249747" y="2309978"/>
            <a:ext cx="47639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>
                <a:latin typeface="Arial" panose="020B0604020202020204" pitchFamily="34" charset="0"/>
                <a:cs typeface="Arial" panose="020B0604020202020204" pitchFamily="34" charset="0"/>
              </a:rPr>
              <a:t>Los equipos de gestión de casos (asistentes sociales y supervisores/as) deben saber cuáles son los problemas de protección de la infancia que enfrentan los niños, niñas, adolescentes y sus familias. Asimismo, deben tener en cuenta el impacto de esos problemas en el ejercicio de sus derechos, al igual que las fortalezas y capacidades con las que cuentan para afrontarlos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BD9F06-67F3-D62F-6129-6BB424E1345C}"/>
              </a:ext>
            </a:extLst>
          </p:cNvPr>
          <p:cNvSpPr txBox="1"/>
          <p:nvPr/>
        </p:nvSpPr>
        <p:spPr>
          <a:xfrm>
            <a:off x="6901561" y="2140826"/>
            <a:ext cx="445223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>
                <a:latin typeface="Arial" panose="020B0604020202020204" pitchFamily="34" charset="0"/>
                <a:cs typeface="Arial" panose="020B0604020202020204" pitchFamily="34" charset="0"/>
              </a:rPr>
              <a:t>Analizar la protección de la infancia y estar al tanto de los problemas y riesgos permite: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400">
                <a:latin typeface="Arial" panose="020B0604020202020204" pitchFamily="34" charset="0"/>
                <a:cs typeface="Arial" panose="020B0604020202020204" pitchFamily="34" charset="0"/>
              </a:rPr>
              <a:t>Determinar la prioridad de los riesgos de protección de la infancia.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400">
                <a:latin typeface="Arial" panose="020B0604020202020204" pitchFamily="34" charset="0"/>
                <a:cs typeface="Arial" panose="020B0604020202020204" pitchFamily="34" charset="0"/>
              </a:rPr>
              <a:t>Facilitar la resolución de problemas y la toma de decisiones para responder mejor a los riesgos de protección de la infancia.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6042D8F-BCB8-7DF2-5C0E-FA22BDB89F39}"/>
              </a:ext>
            </a:extLst>
          </p:cNvPr>
          <p:cNvGrpSpPr/>
          <p:nvPr/>
        </p:nvGrpSpPr>
        <p:grpSpPr>
          <a:xfrm>
            <a:off x="5222624" y="1279887"/>
            <a:ext cx="1582115" cy="1362549"/>
            <a:chOff x="4416926" y="1952645"/>
            <a:chExt cx="1178615" cy="1015047"/>
          </a:xfrm>
          <a:solidFill>
            <a:schemeClr val="accent1"/>
          </a:solidFill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A6F2D78-99FE-BD34-7ED1-45D90A0474EB}"/>
                </a:ext>
              </a:extLst>
            </p:cNvPr>
            <p:cNvSpPr/>
            <p:nvPr/>
          </p:nvSpPr>
          <p:spPr>
            <a:xfrm rot="20570022">
              <a:off x="4447704" y="2313235"/>
              <a:ext cx="155800" cy="50995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ABEE665-37D2-08C9-498C-B9D6B47E04D4}"/>
                </a:ext>
              </a:extLst>
            </p:cNvPr>
            <p:cNvSpPr/>
            <p:nvPr/>
          </p:nvSpPr>
          <p:spPr>
            <a:xfrm rot="734835">
              <a:off x="4416926" y="2065608"/>
              <a:ext cx="152465" cy="38589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3E897E81-F98D-0959-F88A-93CD8F97C24A}"/>
                </a:ext>
              </a:extLst>
            </p:cNvPr>
            <p:cNvSpPr/>
            <p:nvPr/>
          </p:nvSpPr>
          <p:spPr>
            <a:xfrm rot="21032989">
              <a:off x="4615614" y="2373582"/>
              <a:ext cx="149730" cy="35863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1" name="Flowchart: Manual Input 10">
              <a:extLst>
                <a:ext uri="{FF2B5EF4-FFF2-40B4-BE49-F238E27FC236}">
                  <a16:creationId xmlns:a16="http://schemas.microsoft.com/office/drawing/2014/main" id="{1ED6B85D-47E5-FEC3-53B7-434AA95F9902}"/>
                </a:ext>
              </a:extLst>
            </p:cNvPr>
            <p:cNvSpPr/>
            <p:nvPr/>
          </p:nvSpPr>
          <p:spPr>
            <a:xfrm rot="4370022" flipH="1">
              <a:off x="4566067" y="2612552"/>
              <a:ext cx="197560" cy="305529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1A4BA7C-D2DB-5ECB-4D08-BED9C8115C17}"/>
                </a:ext>
              </a:extLst>
            </p:cNvPr>
            <p:cNvSpPr/>
            <p:nvPr/>
          </p:nvSpPr>
          <p:spPr>
            <a:xfrm rot="1076057" flipH="1">
              <a:off x="5400700" y="2349090"/>
              <a:ext cx="161053" cy="50995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D4855B8-B2A8-22F5-5622-E5BFFA2C6798}"/>
                </a:ext>
              </a:extLst>
            </p:cNvPr>
            <p:cNvSpPr/>
            <p:nvPr/>
          </p:nvSpPr>
          <p:spPr>
            <a:xfrm rot="20911244" flipH="1">
              <a:off x="5437935" y="2101053"/>
              <a:ext cx="157606" cy="39828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BBD9EE9-5F7B-AAF4-71C2-8BA762477A89}"/>
                </a:ext>
              </a:extLst>
            </p:cNvPr>
            <p:cNvSpPr/>
            <p:nvPr/>
          </p:nvSpPr>
          <p:spPr>
            <a:xfrm rot="613090" flipH="1">
              <a:off x="5233983" y="2403167"/>
              <a:ext cx="154779" cy="35863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5" name="Flowchart: Manual Input 14">
              <a:extLst>
                <a:ext uri="{FF2B5EF4-FFF2-40B4-BE49-F238E27FC236}">
                  <a16:creationId xmlns:a16="http://schemas.microsoft.com/office/drawing/2014/main" id="{78CB3C83-A9B5-DA83-996F-99991251B5A9}"/>
                </a:ext>
              </a:extLst>
            </p:cNvPr>
            <p:cNvSpPr/>
            <p:nvPr/>
          </p:nvSpPr>
          <p:spPr>
            <a:xfrm rot="17276057">
              <a:off x="5238172" y="2640595"/>
              <a:ext cx="197560" cy="315831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6" name="Round Same Side Corner Rectangle 21">
              <a:extLst>
                <a:ext uri="{FF2B5EF4-FFF2-40B4-BE49-F238E27FC236}">
                  <a16:creationId xmlns:a16="http://schemas.microsoft.com/office/drawing/2014/main" id="{C152BCE4-2ECC-517B-1EC6-BF8499691860}"/>
                </a:ext>
              </a:extLst>
            </p:cNvPr>
            <p:cNvSpPr/>
            <p:nvPr/>
          </p:nvSpPr>
          <p:spPr>
            <a:xfrm>
              <a:off x="4880503" y="2250894"/>
              <a:ext cx="251673" cy="26754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16FF40E-80DC-D5F5-A5E7-F1891647C88B}"/>
                </a:ext>
              </a:extLst>
            </p:cNvPr>
            <p:cNvSpPr/>
            <p:nvPr/>
          </p:nvSpPr>
          <p:spPr>
            <a:xfrm>
              <a:off x="4878636" y="1952645"/>
              <a:ext cx="254533" cy="2545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91463C-B4B4-0A0C-B470-49C3183BFCBB}"/>
                </a:ext>
              </a:extLst>
            </p:cNvPr>
            <p:cNvSpPr/>
            <p:nvPr/>
          </p:nvSpPr>
          <p:spPr>
            <a:xfrm>
              <a:off x="4538838" y="2765316"/>
              <a:ext cx="241922" cy="2023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78979C2-F132-49DC-6CFE-395E8F6035FC}"/>
                </a:ext>
              </a:extLst>
            </p:cNvPr>
            <p:cNvSpPr/>
            <p:nvPr/>
          </p:nvSpPr>
          <p:spPr>
            <a:xfrm>
              <a:off x="5217172" y="2765316"/>
              <a:ext cx="241922" cy="2023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258687677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F07E2-14BD-ABE7-E913-C65AFF54E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Puntos clave de aprendizaje</a:t>
            </a:r>
          </a:p>
        </p:txBody>
      </p:sp>
      <p:sp>
        <p:nvSpPr>
          <p:cNvPr id="5" name="Google Shape;572;p18">
            <a:extLst>
              <a:ext uri="{FF2B5EF4-FFF2-40B4-BE49-F238E27FC236}">
                <a16:creationId xmlns:a16="http://schemas.microsoft.com/office/drawing/2014/main" id="{F7CD22E9-EC04-E681-BBB1-E06284624501}"/>
              </a:ext>
            </a:extLst>
          </p:cNvPr>
          <p:cNvSpPr/>
          <p:nvPr/>
        </p:nvSpPr>
        <p:spPr>
          <a:xfrm>
            <a:off x="3437380" y="1806678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563AC4-8FF2-60C4-F783-92D56A93D74D}"/>
              </a:ext>
            </a:extLst>
          </p:cNvPr>
          <p:cNvSpPr txBox="1"/>
          <p:nvPr/>
        </p:nvSpPr>
        <p:spPr>
          <a:xfrm>
            <a:off x="1174451" y="3287998"/>
            <a:ext cx="55774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b="0" dirty="0">
                <a:latin typeface="Arial" panose="020B0604020202020204" pitchFamily="34" charset="0"/>
                <a:cs typeface="Arial" panose="020B0604020202020204" pitchFamily="34" charset="0"/>
              </a:rPr>
              <a:t>El análisis de la protección de la infancia nos permite tener una mejor comprensión de los problemas de protección de la infancia, identificar quiénes están en riesgo y por qué, cuál es el impacto y quiénes son los responsables o los factores causantes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766F1-C9D9-A1B6-E1F3-26431F31D31C}"/>
              </a:ext>
            </a:extLst>
          </p:cNvPr>
          <p:cNvSpPr txBox="1"/>
          <p:nvPr/>
        </p:nvSpPr>
        <p:spPr>
          <a:xfrm>
            <a:off x="6751868" y="3287998"/>
            <a:ext cx="4156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análisis de la protección de la infancia ayuda a los/as asistentes sociales a responder mejor a las necesidades de los menores y sus familias</a:t>
            </a:r>
            <a:endParaRPr lang="es-ES_tradnl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572;p18">
            <a:extLst>
              <a:ext uri="{FF2B5EF4-FFF2-40B4-BE49-F238E27FC236}">
                <a16:creationId xmlns:a16="http://schemas.microsoft.com/office/drawing/2014/main" id="{511BFEC3-661C-7C1F-BEEF-2361DDCCCBD5}"/>
              </a:ext>
            </a:extLst>
          </p:cNvPr>
          <p:cNvSpPr/>
          <p:nvPr/>
        </p:nvSpPr>
        <p:spPr>
          <a:xfrm>
            <a:off x="8238815" y="1806678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8123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CBE20D-D9AE-59F9-4F4F-86493A883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400" b="1" dirty="0">
                <a:solidFill>
                  <a:schemeClr val="bg1"/>
                </a:solidFill>
                <a:latin typeface="Garamond"/>
              </a:rPr>
              <a:t>SESIÓN 4</a:t>
            </a:r>
            <a:br>
              <a:rPr lang="es-ES_tradnl" sz="2400" b="1" dirty="0">
                <a:solidFill>
                  <a:schemeClr val="bg1"/>
                </a:solidFill>
                <a:latin typeface="Garamond"/>
              </a:rPr>
            </a:br>
            <a:br>
              <a:rPr lang="es-ES_tradnl" b="1" dirty="0">
                <a:solidFill>
                  <a:schemeClr val="bg1"/>
                </a:solidFill>
                <a:latin typeface="Garamond"/>
              </a:rPr>
            </a:br>
            <a:r>
              <a:rPr lang="es-ES_tradnl" sz="5400" b="1" dirty="0">
                <a:solidFill>
                  <a:schemeClr val="bg1"/>
                </a:solidFill>
                <a:latin typeface="Garamond"/>
              </a:rPr>
              <a:t>¿Cómo analizar riesgos complejos de protección de la infancia y priorizar las necesidades</a:t>
            </a:r>
            <a:r>
              <a:rPr lang="es-ES_tradnl" dirty="0">
                <a:solidFill>
                  <a:schemeClr val="bg1"/>
                </a:solidFill>
              </a:rPr>
              <a:t>?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680250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C5F7A"/>
              </a:buClr>
              <a:buSzPts val="3200"/>
              <a:buFont typeface="Arial"/>
              <a:buNone/>
            </a:pPr>
            <a:r>
              <a:rPr lang="es-ES_tradnl"/>
              <a:t>Análisis de riesgos para la protección de la infancia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94BE9B-3BAF-A131-2288-6BB4D1D94EA6}"/>
              </a:ext>
            </a:extLst>
          </p:cNvPr>
          <p:cNvSpPr txBox="1"/>
          <p:nvPr/>
        </p:nvSpPr>
        <p:spPr>
          <a:xfrm>
            <a:off x="1163637" y="2022407"/>
            <a:ext cx="2008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>
                <a:latin typeface="Arial" panose="020B0604020202020204" pitchFamily="34" charset="0"/>
                <a:cs typeface="Arial" panose="020B0604020202020204" pitchFamily="34" charset="0"/>
              </a:rPr>
              <a:t>FACTORES DE RIESGO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E1A7E7-5D8F-7893-5294-D20781E4A2D0}"/>
              </a:ext>
            </a:extLst>
          </p:cNvPr>
          <p:cNvSpPr txBox="1"/>
          <p:nvPr/>
        </p:nvSpPr>
        <p:spPr>
          <a:xfrm>
            <a:off x="1163637" y="3626841"/>
            <a:ext cx="2008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>
                <a:latin typeface="Arial" panose="020B0604020202020204" pitchFamily="34" charset="0"/>
                <a:cs typeface="Arial" panose="020B0604020202020204" pitchFamily="34" charset="0"/>
              </a:rPr>
              <a:t>FACTORES DE PROTECCIÓN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25A0291-4F96-77DF-8A8B-C3C47A4F1F3F}"/>
              </a:ext>
            </a:extLst>
          </p:cNvPr>
          <p:cNvSpPr/>
          <p:nvPr/>
        </p:nvSpPr>
        <p:spPr>
          <a:xfrm>
            <a:off x="940280" y="3109314"/>
            <a:ext cx="9973445" cy="14247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A9426B-6830-6954-B42B-8FA5E86A2919}"/>
              </a:ext>
            </a:extLst>
          </p:cNvPr>
          <p:cNvGrpSpPr/>
          <p:nvPr/>
        </p:nvGrpSpPr>
        <p:grpSpPr>
          <a:xfrm>
            <a:off x="6407601" y="3496466"/>
            <a:ext cx="1867715" cy="2765879"/>
            <a:chOff x="6542377" y="3389788"/>
            <a:chExt cx="1867715" cy="2765879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5495450-6DE5-0806-521D-95DB22BC5A19}"/>
                </a:ext>
              </a:extLst>
            </p:cNvPr>
            <p:cNvGrpSpPr/>
            <p:nvPr/>
          </p:nvGrpSpPr>
          <p:grpSpPr>
            <a:xfrm>
              <a:off x="6542377" y="3389788"/>
              <a:ext cx="1867715" cy="2765879"/>
              <a:chOff x="6275864" y="3222632"/>
              <a:chExt cx="2080765" cy="3081378"/>
            </a:xfrm>
            <a:grpFill/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A35C754E-F9C9-01EE-E691-621B7357EA25}"/>
                  </a:ext>
                </a:extLst>
              </p:cNvPr>
              <p:cNvSpPr/>
              <p:nvPr/>
            </p:nvSpPr>
            <p:spPr>
              <a:xfrm>
                <a:off x="6879614" y="3222632"/>
                <a:ext cx="868194" cy="8681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63375C7-5E22-B0C7-5D89-908C9C4730C5}"/>
                  </a:ext>
                </a:extLst>
              </p:cNvPr>
              <p:cNvGrpSpPr/>
              <p:nvPr/>
            </p:nvGrpSpPr>
            <p:grpSpPr>
              <a:xfrm>
                <a:off x="6275864" y="3233777"/>
                <a:ext cx="2080765" cy="3070233"/>
                <a:chOff x="6131774" y="3095705"/>
                <a:chExt cx="2342385" cy="3456261"/>
              </a:xfrm>
              <a:grpFill/>
            </p:grpSpPr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AD0AB926-ACFF-5AE1-3869-D0CFC022464F}"/>
                    </a:ext>
                  </a:extLst>
                </p:cNvPr>
                <p:cNvSpPr/>
                <p:nvPr/>
              </p:nvSpPr>
              <p:spPr>
                <a:xfrm>
                  <a:off x="6837950" y="4251503"/>
                  <a:ext cx="906678" cy="1189003"/>
                </a:xfrm>
                <a:prstGeom prst="roundRect">
                  <a:avLst>
                    <a:gd name="adj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8CC99997-6271-F87B-B146-281ECE23B13D}"/>
                    </a:ext>
                  </a:extLst>
                </p:cNvPr>
                <p:cNvSpPr/>
                <p:nvPr/>
              </p:nvSpPr>
              <p:spPr>
                <a:xfrm rot="2358309">
                  <a:off x="6683264" y="4857233"/>
                  <a:ext cx="417071" cy="11493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Rectangle: Rounded Corners 11">
                  <a:extLst>
                    <a:ext uri="{FF2B5EF4-FFF2-40B4-BE49-F238E27FC236}">
                      <a16:creationId xmlns:a16="http://schemas.microsoft.com/office/drawing/2014/main" id="{C9EC5077-AF50-5015-4FDB-9C1DA2251D8A}"/>
                    </a:ext>
                  </a:extLst>
                </p:cNvPr>
                <p:cNvSpPr/>
                <p:nvPr/>
              </p:nvSpPr>
              <p:spPr>
                <a:xfrm rot="9538565">
                  <a:off x="7532715" y="5053814"/>
                  <a:ext cx="403525" cy="149815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6286463B-B963-6669-B7E9-C27DFE79805E}"/>
                    </a:ext>
                  </a:extLst>
                </p:cNvPr>
                <p:cNvSpPr/>
                <p:nvPr/>
              </p:nvSpPr>
              <p:spPr>
                <a:xfrm rot="10441727">
                  <a:off x="6466525" y="5566826"/>
                  <a:ext cx="412721" cy="9660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E7C3A771-B72A-F73A-EA93-601FA17FE701}"/>
                    </a:ext>
                  </a:extLst>
                </p:cNvPr>
                <p:cNvSpPr/>
                <p:nvPr/>
              </p:nvSpPr>
              <p:spPr>
                <a:xfrm rot="21202754">
                  <a:off x="7927941" y="3095705"/>
                  <a:ext cx="389349" cy="9705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435A8731-A356-8905-22D4-D1B3E54C623B}"/>
                    </a:ext>
                  </a:extLst>
                </p:cNvPr>
                <p:cNvSpPr/>
                <p:nvPr/>
              </p:nvSpPr>
              <p:spPr>
                <a:xfrm rot="2846291">
                  <a:off x="7655283" y="3612100"/>
                  <a:ext cx="417128" cy="12206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71A222DD-BF2D-4CD7-07E1-F514F6646358}"/>
                    </a:ext>
                  </a:extLst>
                </p:cNvPr>
                <p:cNvSpPr/>
                <p:nvPr/>
              </p:nvSpPr>
              <p:spPr>
                <a:xfrm rot="7497251">
                  <a:off x="6458770" y="3665817"/>
                  <a:ext cx="418716" cy="107270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B3BD7430-53FC-F83E-CC34-BDC05F90456A}"/>
                    </a:ext>
                  </a:extLst>
                </p:cNvPr>
                <p:cNvSpPr/>
                <p:nvPr/>
              </p:nvSpPr>
              <p:spPr>
                <a:xfrm rot="461185">
                  <a:off x="6232794" y="3158218"/>
                  <a:ext cx="397535" cy="102195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7" name="Graphic 6" descr="Water with solid fill">
              <a:extLst>
                <a:ext uri="{FF2B5EF4-FFF2-40B4-BE49-F238E27FC236}">
                  <a16:creationId xmlns:a16="http://schemas.microsoft.com/office/drawing/2014/main" id="{F12E4977-6CC9-425F-306B-6222F75AA1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28170" y="3530974"/>
              <a:ext cx="200226" cy="200226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08B598-39E3-EF1D-2431-AB6D3C032EA1}"/>
              </a:ext>
            </a:extLst>
          </p:cNvPr>
          <p:cNvGrpSpPr/>
          <p:nvPr/>
        </p:nvGrpSpPr>
        <p:grpSpPr>
          <a:xfrm>
            <a:off x="3885441" y="3656748"/>
            <a:ext cx="2178464" cy="1001631"/>
            <a:chOff x="5182484" y="4377092"/>
            <a:chExt cx="2934260" cy="134913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614192E-EB73-1534-A7FE-0034AA26623A}"/>
                </a:ext>
              </a:extLst>
            </p:cNvPr>
            <p:cNvGrpSpPr/>
            <p:nvPr/>
          </p:nvGrpSpPr>
          <p:grpSpPr>
            <a:xfrm>
              <a:off x="5182484" y="4377092"/>
              <a:ext cx="2934260" cy="1349137"/>
              <a:chOff x="2799225" y="1528989"/>
              <a:chExt cx="4843224" cy="991572"/>
            </a:xfrm>
            <a:solidFill>
              <a:schemeClr val="accent5"/>
            </a:solidFill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9AC432A-32B0-7CCC-7A97-AFC5AAD3EFC0}"/>
                  </a:ext>
                </a:extLst>
              </p:cNvPr>
              <p:cNvSpPr/>
              <p:nvPr/>
            </p:nvSpPr>
            <p:spPr>
              <a:xfrm>
                <a:off x="2799233" y="1651593"/>
                <a:ext cx="398125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Parallelogram 21">
                <a:extLst>
                  <a:ext uri="{FF2B5EF4-FFF2-40B4-BE49-F238E27FC236}">
                    <a16:creationId xmlns:a16="http://schemas.microsoft.com/office/drawing/2014/main" id="{95CB6DCB-F071-6808-1B80-91C4B2DA6BE7}"/>
                  </a:ext>
                </a:extLst>
              </p:cNvPr>
              <p:cNvSpPr/>
              <p:nvPr/>
            </p:nvSpPr>
            <p:spPr>
              <a:xfrm rot="16200000" flipH="1">
                <a:off x="6778251" y="1648160"/>
                <a:ext cx="941305" cy="787089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  <p:sp>
            <p:nvSpPr>
              <p:cNvPr id="23" name="Parallelogram 22">
                <a:extLst>
                  <a:ext uri="{FF2B5EF4-FFF2-40B4-BE49-F238E27FC236}">
                    <a16:creationId xmlns:a16="http://schemas.microsoft.com/office/drawing/2014/main" id="{AA7E2E9E-3CF1-3A5F-ACBF-68085FF983D3}"/>
                  </a:ext>
                </a:extLst>
              </p:cNvPr>
              <p:cNvSpPr/>
              <p:nvPr/>
            </p:nvSpPr>
            <p:spPr>
              <a:xfrm flipH="1" flipV="1">
                <a:off x="2799225" y="1528989"/>
                <a:ext cx="4843224" cy="88106"/>
              </a:xfrm>
              <a:prstGeom prst="parallelogram">
                <a:avLst>
                  <a:gd name="adj" fmla="val 412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8A9CF83-70D3-5E29-45AF-389DB647C92D}"/>
                </a:ext>
              </a:extLst>
            </p:cNvPr>
            <p:cNvSpPr txBox="1"/>
            <p:nvPr/>
          </p:nvSpPr>
          <p:spPr>
            <a:xfrm>
              <a:off x="5350143" y="4918847"/>
              <a:ext cx="2005010" cy="414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Fortalezas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E55D31-7280-21CF-379B-D2F8FED2704A}"/>
              </a:ext>
            </a:extLst>
          </p:cNvPr>
          <p:cNvGrpSpPr/>
          <p:nvPr/>
        </p:nvGrpSpPr>
        <p:grpSpPr>
          <a:xfrm>
            <a:off x="8583849" y="3634021"/>
            <a:ext cx="2178464" cy="1001631"/>
            <a:chOff x="8583849" y="4353499"/>
            <a:chExt cx="2934260" cy="13491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52C3760-BDEA-ECDD-9346-EA6DA19B64F5}"/>
                </a:ext>
              </a:extLst>
            </p:cNvPr>
            <p:cNvGrpSpPr/>
            <p:nvPr/>
          </p:nvGrpSpPr>
          <p:grpSpPr>
            <a:xfrm>
              <a:off x="8583849" y="4353499"/>
              <a:ext cx="2934260" cy="1349137"/>
              <a:chOff x="2799225" y="1528989"/>
              <a:chExt cx="4843224" cy="991572"/>
            </a:xfrm>
            <a:solidFill>
              <a:schemeClr val="accent3"/>
            </a:solidFill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2FE41ED-8FE0-113A-8A43-7AD0537920A3}"/>
                  </a:ext>
                </a:extLst>
              </p:cNvPr>
              <p:cNvSpPr/>
              <p:nvPr/>
            </p:nvSpPr>
            <p:spPr>
              <a:xfrm>
                <a:off x="2799233" y="1651593"/>
                <a:ext cx="398125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Parallelogram 27">
                <a:extLst>
                  <a:ext uri="{FF2B5EF4-FFF2-40B4-BE49-F238E27FC236}">
                    <a16:creationId xmlns:a16="http://schemas.microsoft.com/office/drawing/2014/main" id="{83B23097-7956-BB10-ABA8-F3EC0DE1B263}"/>
                  </a:ext>
                </a:extLst>
              </p:cNvPr>
              <p:cNvSpPr/>
              <p:nvPr/>
            </p:nvSpPr>
            <p:spPr>
              <a:xfrm rot="16200000" flipH="1">
                <a:off x="6778251" y="1648160"/>
                <a:ext cx="941305" cy="787089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  <p:sp>
            <p:nvSpPr>
              <p:cNvPr id="29" name="Parallelogram 28">
                <a:extLst>
                  <a:ext uri="{FF2B5EF4-FFF2-40B4-BE49-F238E27FC236}">
                    <a16:creationId xmlns:a16="http://schemas.microsoft.com/office/drawing/2014/main" id="{2D909983-B4E9-F753-4A6F-04DB676D3C50}"/>
                  </a:ext>
                </a:extLst>
              </p:cNvPr>
              <p:cNvSpPr/>
              <p:nvPr/>
            </p:nvSpPr>
            <p:spPr>
              <a:xfrm flipH="1" flipV="1">
                <a:off x="2799225" y="1528989"/>
                <a:ext cx="4843224" cy="88106"/>
              </a:xfrm>
              <a:prstGeom prst="parallelogram">
                <a:avLst>
                  <a:gd name="adj" fmla="val 412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08E754C-53A0-763F-A872-E5543A4D4BF6}"/>
                </a:ext>
              </a:extLst>
            </p:cNvPr>
            <p:cNvSpPr txBox="1"/>
            <p:nvPr/>
          </p:nvSpPr>
          <p:spPr>
            <a:xfrm>
              <a:off x="8787366" y="4820828"/>
              <a:ext cx="2005010" cy="704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Atención y apoyo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4261DF2-D0A4-5E60-046E-5D0C3D881E20}"/>
              </a:ext>
            </a:extLst>
          </p:cNvPr>
          <p:cNvGrpSpPr/>
          <p:nvPr/>
        </p:nvGrpSpPr>
        <p:grpSpPr>
          <a:xfrm>
            <a:off x="3885441" y="1760027"/>
            <a:ext cx="2178464" cy="1001631"/>
            <a:chOff x="5182484" y="1929774"/>
            <a:chExt cx="2934260" cy="134913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678D1D4-7F0A-5CAE-114F-E1F73900DB9B}"/>
                </a:ext>
              </a:extLst>
            </p:cNvPr>
            <p:cNvGrpSpPr/>
            <p:nvPr/>
          </p:nvGrpSpPr>
          <p:grpSpPr>
            <a:xfrm>
              <a:off x="5182484" y="1929774"/>
              <a:ext cx="2934260" cy="1349137"/>
              <a:chOff x="2799225" y="1528989"/>
              <a:chExt cx="4843224" cy="991572"/>
            </a:xfrm>
            <a:solidFill>
              <a:schemeClr val="accent2"/>
            </a:solidFill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0803F86-AF41-DCDE-A255-E71CE70CCF57}"/>
                  </a:ext>
                </a:extLst>
              </p:cNvPr>
              <p:cNvSpPr/>
              <p:nvPr/>
            </p:nvSpPr>
            <p:spPr>
              <a:xfrm>
                <a:off x="2799233" y="1651593"/>
                <a:ext cx="398125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Parallelogram 33">
                <a:extLst>
                  <a:ext uri="{FF2B5EF4-FFF2-40B4-BE49-F238E27FC236}">
                    <a16:creationId xmlns:a16="http://schemas.microsoft.com/office/drawing/2014/main" id="{98FD597C-25AB-2CFC-3C95-0837B1EA394D}"/>
                  </a:ext>
                </a:extLst>
              </p:cNvPr>
              <p:cNvSpPr/>
              <p:nvPr/>
            </p:nvSpPr>
            <p:spPr>
              <a:xfrm rot="16200000" flipH="1">
                <a:off x="6778251" y="1648160"/>
                <a:ext cx="941305" cy="787089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  <p:sp>
            <p:nvSpPr>
              <p:cNvPr id="35" name="Parallelogram 34">
                <a:extLst>
                  <a:ext uri="{FF2B5EF4-FFF2-40B4-BE49-F238E27FC236}">
                    <a16:creationId xmlns:a16="http://schemas.microsoft.com/office/drawing/2014/main" id="{9C935E31-60E4-6CEA-43A0-6E4BC738466E}"/>
                  </a:ext>
                </a:extLst>
              </p:cNvPr>
              <p:cNvSpPr/>
              <p:nvPr/>
            </p:nvSpPr>
            <p:spPr>
              <a:xfrm flipH="1" flipV="1">
                <a:off x="2799225" y="1528989"/>
                <a:ext cx="4843224" cy="88106"/>
              </a:xfrm>
              <a:prstGeom prst="parallelogram">
                <a:avLst>
                  <a:gd name="adj" fmla="val 412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AA756DF-737C-B567-56A2-E95015DE0C06}"/>
                </a:ext>
              </a:extLst>
            </p:cNvPr>
            <p:cNvSpPr txBox="1"/>
            <p:nvPr/>
          </p:nvSpPr>
          <p:spPr>
            <a:xfrm>
              <a:off x="5350143" y="2207850"/>
              <a:ext cx="2005010" cy="994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Problemas de protección de la infancia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49C0DBF-AB1C-A08C-EC2E-B18691584C41}"/>
              </a:ext>
            </a:extLst>
          </p:cNvPr>
          <p:cNvGrpSpPr/>
          <p:nvPr/>
        </p:nvGrpSpPr>
        <p:grpSpPr>
          <a:xfrm>
            <a:off x="8583849" y="1757842"/>
            <a:ext cx="2178464" cy="1001631"/>
            <a:chOff x="8583849" y="1906181"/>
            <a:chExt cx="2934260" cy="134913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5F39D65-4273-62AD-9BA2-29C7E088DEA5}"/>
                </a:ext>
              </a:extLst>
            </p:cNvPr>
            <p:cNvGrpSpPr/>
            <p:nvPr/>
          </p:nvGrpSpPr>
          <p:grpSpPr>
            <a:xfrm>
              <a:off x="8583849" y="1906181"/>
              <a:ext cx="2934260" cy="1349137"/>
              <a:chOff x="2799225" y="1528989"/>
              <a:chExt cx="4843224" cy="991572"/>
            </a:xfrm>
            <a:solidFill>
              <a:schemeClr val="accent1"/>
            </a:solidFill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7968FDF-708F-42DE-BF8B-E9B8BE6BE5D0}"/>
                  </a:ext>
                </a:extLst>
              </p:cNvPr>
              <p:cNvSpPr/>
              <p:nvPr/>
            </p:nvSpPr>
            <p:spPr>
              <a:xfrm>
                <a:off x="2799233" y="1651593"/>
                <a:ext cx="398125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Parallelogram 39">
                <a:extLst>
                  <a:ext uri="{FF2B5EF4-FFF2-40B4-BE49-F238E27FC236}">
                    <a16:creationId xmlns:a16="http://schemas.microsoft.com/office/drawing/2014/main" id="{DB28232F-07EA-4ABF-FB24-E08A9C2CF883}"/>
                  </a:ext>
                </a:extLst>
              </p:cNvPr>
              <p:cNvSpPr/>
              <p:nvPr/>
            </p:nvSpPr>
            <p:spPr>
              <a:xfrm rot="16200000" flipH="1">
                <a:off x="6778251" y="1648160"/>
                <a:ext cx="941305" cy="787089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  <p:sp>
            <p:nvSpPr>
              <p:cNvPr id="41" name="Parallelogram 40">
                <a:extLst>
                  <a:ext uri="{FF2B5EF4-FFF2-40B4-BE49-F238E27FC236}">
                    <a16:creationId xmlns:a16="http://schemas.microsoft.com/office/drawing/2014/main" id="{AC4B295A-D261-5DA1-380F-669590E7FA02}"/>
                  </a:ext>
                </a:extLst>
              </p:cNvPr>
              <p:cNvSpPr/>
              <p:nvPr/>
            </p:nvSpPr>
            <p:spPr>
              <a:xfrm flipH="1" flipV="1">
                <a:off x="2799225" y="1528989"/>
                <a:ext cx="4843224" cy="88106"/>
              </a:xfrm>
              <a:prstGeom prst="parallelogram">
                <a:avLst>
                  <a:gd name="adj" fmla="val 412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6D43AF8-A7F2-B8C7-8139-8911D0F0DB3B}"/>
                </a:ext>
              </a:extLst>
            </p:cNvPr>
            <p:cNvSpPr txBox="1"/>
            <p:nvPr/>
          </p:nvSpPr>
          <p:spPr>
            <a:xfrm>
              <a:off x="8685609" y="2505493"/>
              <a:ext cx="2208522" cy="414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Vulnerabilidades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FF17B54-ADEE-3BDC-D9ED-02C07916A652}"/>
              </a:ext>
            </a:extLst>
          </p:cNvPr>
          <p:cNvGrpSpPr/>
          <p:nvPr/>
        </p:nvGrpSpPr>
        <p:grpSpPr>
          <a:xfrm>
            <a:off x="3885441" y="4755558"/>
            <a:ext cx="2178464" cy="1001631"/>
            <a:chOff x="5182484" y="4377092"/>
            <a:chExt cx="2934260" cy="134913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BD14E83-E639-9624-932B-D9C106A13124}"/>
                </a:ext>
              </a:extLst>
            </p:cNvPr>
            <p:cNvGrpSpPr/>
            <p:nvPr/>
          </p:nvGrpSpPr>
          <p:grpSpPr>
            <a:xfrm>
              <a:off x="5182484" y="4377092"/>
              <a:ext cx="2934260" cy="1349137"/>
              <a:chOff x="2799225" y="1528989"/>
              <a:chExt cx="4843224" cy="991572"/>
            </a:xfrm>
            <a:solidFill>
              <a:schemeClr val="accent5"/>
            </a:solidFill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595F183-6F0A-80B4-D5B4-56E2E089D945}"/>
                  </a:ext>
                </a:extLst>
              </p:cNvPr>
              <p:cNvSpPr/>
              <p:nvPr/>
            </p:nvSpPr>
            <p:spPr>
              <a:xfrm>
                <a:off x="2799233" y="1651593"/>
                <a:ext cx="398125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Parallelogram 45">
                <a:extLst>
                  <a:ext uri="{FF2B5EF4-FFF2-40B4-BE49-F238E27FC236}">
                    <a16:creationId xmlns:a16="http://schemas.microsoft.com/office/drawing/2014/main" id="{238B814C-191E-9ED1-4740-7BABE5EB2AD0}"/>
                  </a:ext>
                </a:extLst>
              </p:cNvPr>
              <p:cNvSpPr/>
              <p:nvPr/>
            </p:nvSpPr>
            <p:spPr>
              <a:xfrm rot="16200000" flipH="1">
                <a:off x="6778251" y="1648160"/>
                <a:ext cx="941305" cy="787089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  <p:sp>
            <p:nvSpPr>
              <p:cNvPr id="47" name="Parallelogram 46">
                <a:extLst>
                  <a:ext uri="{FF2B5EF4-FFF2-40B4-BE49-F238E27FC236}">
                    <a16:creationId xmlns:a16="http://schemas.microsoft.com/office/drawing/2014/main" id="{070EE3E9-6DF3-CBEA-2101-6D4BF7CC3927}"/>
                  </a:ext>
                </a:extLst>
              </p:cNvPr>
              <p:cNvSpPr/>
              <p:nvPr/>
            </p:nvSpPr>
            <p:spPr>
              <a:xfrm flipH="1" flipV="1">
                <a:off x="2799225" y="1528989"/>
                <a:ext cx="4843224" cy="88106"/>
              </a:xfrm>
              <a:prstGeom prst="parallelogram">
                <a:avLst>
                  <a:gd name="adj" fmla="val 412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4709B4-22EE-B28A-1638-29963E0F53D6}"/>
                </a:ext>
              </a:extLst>
            </p:cNvPr>
            <p:cNvSpPr txBox="1"/>
            <p:nvPr/>
          </p:nvSpPr>
          <p:spPr>
            <a:xfrm>
              <a:off x="5350143" y="4918847"/>
              <a:ext cx="2005010" cy="414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Fortalezas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CB45E9B-BDDE-2FAB-E05F-528F516A1165}"/>
              </a:ext>
            </a:extLst>
          </p:cNvPr>
          <p:cNvGrpSpPr/>
          <p:nvPr/>
        </p:nvGrpSpPr>
        <p:grpSpPr>
          <a:xfrm>
            <a:off x="8583849" y="4747271"/>
            <a:ext cx="2178464" cy="1001631"/>
            <a:chOff x="8583849" y="4353499"/>
            <a:chExt cx="2934260" cy="134913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2D4ED08-0F41-2BA0-D8C5-82B9926C1FEE}"/>
                </a:ext>
              </a:extLst>
            </p:cNvPr>
            <p:cNvGrpSpPr/>
            <p:nvPr/>
          </p:nvGrpSpPr>
          <p:grpSpPr>
            <a:xfrm>
              <a:off x="8583849" y="4353499"/>
              <a:ext cx="2934260" cy="1349137"/>
              <a:chOff x="2799225" y="1528989"/>
              <a:chExt cx="4843224" cy="991572"/>
            </a:xfrm>
            <a:solidFill>
              <a:schemeClr val="accent3"/>
            </a:solidFill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CA827E3-6670-F5B2-CEDF-7C378C863FC7}"/>
                  </a:ext>
                </a:extLst>
              </p:cNvPr>
              <p:cNvSpPr/>
              <p:nvPr/>
            </p:nvSpPr>
            <p:spPr>
              <a:xfrm>
                <a:off x="2799233" y="1651593"/>
                <a:ext cx="398125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Parallelogram 51">
                <a:extLst>
                  <a:ext uri="{FF2B5EF4-FFF2-40B4-BE49-F238E27FC236}">
                    <a16:creationId xmlns:a16="http://schemas.microsoft.com/office/drawing/2014/main" id="{ED39420F-C140-6667-E01B-FE115A64286B}"/>
                  </a:ext>
                </a:extLst>
              </p:cNvPr>
              <p:cNvSpPr/>
              <p:nvPr/>
            </p:nvSpPr>
            <p:spPr>
              <a:xfrm rot="16200000" flipH="1">
                <a:off x="6778251" y="1648160"/>
                <a:ext cx="941305" cy="787089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  <p:sp>
            <p:nvSpPr>
              <p:cNvPr id="53" name="Parallelogram 52">
                <a:extLst>
                  <a:ext uri="{FF2B5EF4-FFF2-40B4-BE49-F238E27FC236}">
                    <a16:creationId xmlns:a16="http://schemas.microsoft.com/office/drawing/2014/main" id="{A8B42AB4-E2D0-36B7-99F8-2FECA7D82468}"/>
                  </a:ext>
                </a:extLst>
              </p:cNvPr>
              <p:cNvSpPr/>
              <p:nvPr/>
            </p:nvSpPr>
            <p:spPr>
              <a:xfrm flipH="1" flipV="1">
                <a:off x="2799225" y="1528989"/>
                <a:ext cx="4843224" cy="88106"/>
              </a:xfrm>
              <a:prstGeom prst="parallelogram">
                <a:avLst>
                  <a:gd name="adj" fmla="val 412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sz="1400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7477920-C938-AEED-A7FE-2BD9D939C2CB}"/>
                </a:ext>
              </a:extLst>
            </p:cNvPr>
            <p:cNvSpPr txBox="1"/>
            <p:nvPr/>
          </p:nvSpPr>
          <p:spPr>
            <a:xfrm>
              <a:off x="8787366" y="4820828"/>
              <a:ext cx="2005010" cy="704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Atención y apoyo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2DEF2-A15A-E816-D109-4081DAB0D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highlight>
                  <a:srgbClr val="FFFF00"/>
                </a:highlight>
              </a:rPr>
              <a:t>Análisis de riesgos para la protección de la infancia - estudio de caso</a:t>
            </a:r>
            <a:endParaRPr lang="en-BE" dirty="0">
              <a:highlight>
                <a:srgbClr val="FFFF00"/>
              </a:highlight>
            </a:endParaRPr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E6BEC6A6-5E30-88B5-6DF2-7034715111FF}"/>
              </a:ext>
            </a:extLst>
          </p:cNvPr>
          <p:cNvSpPr/>
          <p:nvPr/>
        </p:nvSpPr>
        <p:spPr>
          <a:xfrm>
            <a:off x="3876154" y="1800332"/>
            <a:ext cx="2157550" cy="1013913"/>
          </a:xfrm>
          <a:prstGeom prst="cub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A554351-9A52-A5ED-A2D0-56C5C2C8FAB2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73857BD3-18A6-5E31-DF6C-8663BED80A1F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928F5DC-5FF4-997F-9C9B-FA9FF3EC503B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A1524AB-F94A-D07A-D736-AD123B4DF17A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73-</a:t>
                </a:r>
              </a:p>
              <a:p>
                <a:pPr algn="ctr"/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75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A1A3359-353E-2159-994A-736459226308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BF94DC3-F113-FA77-D709-DC39EC9999B3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9C9C9BA0-D5F0-DC83-53B4-1D562C1348BE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AC6D13F8-C1BD-8FC8-A3A1-142D83256B8F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20CDEDE-B9A5-76F4-35E3-ECF8DC910E56}"/>
              </a:ext>
            </a:extLst>
          </p:cNvPr>
          <p:cNvSpPr txBox="1"/>
          <p:nvPr/>
        </p:nvSpPr>
        <p:spPr>
          <a:xfrm>
            <a:off x="1163637" y="2022407"/>
            <a:ext cx="2008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FACTORES DE RIESGO</a:t>
            </a:r>
            <a:endParaRPr lang="en-B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1AF8B3E-8BA2-086E-CC33-B45669F8F819}"/>
              </a:ext>
            </a:extLst>
          </p:cNvPr>
          <p:cNvSpPr txBox="1"/>
          <p:nvPr/>
        </p:nvSpPr>
        <p:spPr>
          <a:xfrm>
            <a:off x="1163637" y="3626841"/>
            <a:ext cx="2008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FACTORES DE PROTECCIÓN</a:t>
            </a:r>
            <a:endParaRPr lang="en-B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B1FF127-B0FB-55F5-D6DB-FAD246CAA30A}"/>
              </a:ext>
            </a:extLst>
          </p:cNvPr>
          <p:cNvSpPr/>
          <p:nvPr/>
        </p:nvSpPr>
        <p:spPr>
          <a:xfrm>
            <a:off x="940280" y="3109314"/>
            <a:ext cx="9973445" cy="14247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65B0BFF-5C64-8240-CA42-8A5CAA85AD1E}"/>
              </a:ext>
            </a:extLst>
          </p:cNvPr>
          <p:cNvGrpSpPr/>
          <p:nvPr/>
        </p:nvGrpSpPr>
        <p:grpSpPr>
          <a:xfrm>
            <a:off x="6407601" y="3496466"/>
            <a:ext cx="1867715" cy="2765879"/>
            <a:chOff x="6542377" y="3389788"/>
            <a:chExt cx="1867715" cy="2765879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9781A68-13DB-34B3-DDBE-8671764116C2}"/>
                </a:ext>
              </a:extLst>
            </p:cNvPr>
            <p:cNvGrpSpPr/>
            <p:nvPr/>
          </p:nvGrpSpPr>
          <p:grpSpPr>
            <a:xfrm>
              <a:off x="6542377" y="3389788"/>
              <a:ext cx="1867715" cy="2765879"/>
              <a:chOff x="6275864" y="3222632"/>
              <a:chExt cx="2080765" cy="3081378"/>
            </a:xfrm>
            <a:grpFill/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9F3FAA73-CB36-B165-BAE4-5E35B08BA433}"/>
                  </a:ext>
                </a:extLst>
              </p:cNvPr>
              <p:cNvSpPr/>
              <p:nvPr/>
            </p:nvSpPr>
            <p:spPr>
              <a:xfrm>
                <a:off x="6879614" y="3222632"/>
                <a:ext cx="868194" cy="86819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1ADBFCB3-266D-D94E-09D0-73E597D3AB01}"/>
                  </a:ext>
                </a:extLst>
              </p:cNvPr>
              <p:cNvGrpSpPr/>
              <p:nvPr/>
            </p:nvGrpSpPr>
            <p:grpSpPr>
              <a:xfrm>
                <a:off x="6275864" y="3233777"/>
                <a:ext cx="2080765" cy="3070233"/>
                <a:chOff x="6131774" y="3095705"/>
                <a:chExt cx="2342385" cy="3456261"/>
              </a:xfrm>
              <a:grpFill/>
            </p:grpSpPr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C51CDC25-0C74-663C-E00B-DE7857DEB3C6}"/>
                    </a:ext>
                  </a:extLst>
                </p:cNvPr>
                <p:cNvSpPr/>
                <p:nvPr/>
              </p:nvSpPr>
              <p:spPr>
                <a:xfrm>
                  <a:off x="6837950" y="4251503"/>
                  <a:ext cx="906678" cy="1189003"/>
                </a:xfrm>
                <a:prstGeom prst="roundRect">
                  <a:avLst>
                    <a:gd name="adj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Rectangle: Rounded Corners 47">
                  <a:extLst>
                    <a:ext uri="{FF2B5EF4-FFF2-40B4-BE49-F238E27FC236}">
                      <a16:creationId xmlns:a16="http://schemas.microsoft.com/office/drawing/2014/main" id="{BEA30114-2A02-09BF-3581-45A29D292EF4}"/>
                    </a:ext>
                  </a:extLst>
                </p:cNvPr>
                <p:cNvSpPr/>
                <p:nvPr/>
              </p:nvSpPr>
              <p:spPr>
                <a:xfrm rot="2358309">
                  <a:off x="6683264" y="4857233"/>
                  <a:ext cx="417071" cy="11493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Rectangle: Rounded Corners 48">
                  <a:extLst>
                    <a:ext uri="{FF2B5EF4-FFF2-40B4-BE49-F238E27FC236}">
                      <a16:creationId xmlns:a16="http://schemas.microsoft.com/office/drawing/2014/main" id="{7D6FBE6D-9E4D-CF03-D1C9-45151BC63E30}"/>
                    </a:ext>
                  </a:extLst>
                </p:cNvPr>
                <p:cNvSpPr/>
                <p:nvPr/>
              </p:nvSpPr>
              <p:spPr>
                <a:xfrm rot="9538565">
                  <a:off x="7532715" y="5053814"/>
                  <a:ext cx="403525" cy="149815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Rectangle: Rounded Corners 49">
                  <a:extLst>
                    <a:ext uri="{FF2B5EF4-FFF2-40B4-BE49-F238E27FC236}">
                      <a16:creationId xmlns:a16="http://schemas.microsoft.com/office/drawing/2014/main" id="{9EAFD4B5-1952-E6BC-765C-D017C0D13484}"/>
                    </a:ext>
                  </a:extLst>
                </p:cNvPr>
                <p:cNvSpPr/>
                <p:nvPr/>
              </p:nvSpPr>
              <p:spPr>
                <a:xfrm rot="10441727">
                  <a:off x="6466525" y="5566826"/>
                  <a:ext cx="412721" cy="9660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B98B887C-A3BB-D6C0-DAE4-838894DEF055}"/>
                    </a:ext>
                  </a:extLst>
                </p:cNvPr>
                <p:cNvSpPr/>
                <p:nvPr/>
              </p:nvSpPr>
              <p:spPr>
                <a:xfrm rot="21202754">
                  <a:off x="7927941" y="3095705"/>
                  <a:ext cx="389349" cy="9705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Rectangle: Rounded Corners 51">
                  <a:extLst>
                    <a:ext uri="{FF2B5EF4-FFF2-40B4-BE49-F238E27FC236}">
                      <a16:creationId xmlns:a16="http://schemas.microsoft.com/office/drawing/2014/main" id="{D60123B7-3817-72F4-0921-C60FC34A353B}"/>
                    </a:ext>
                  </a:extLst>
                </p:cNvPr>
                <p:cNvSpPr/>
                <p:nvPr/>
              </p:nvSpPr>
              <p:spPr>
                <a:xfrm rot="2846291">
                  <a:off x="7655283" y="3612100"/>
                  <a:ext cx="417128" cy="12206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DA5AFB4E-738E-A578-ACB1-CD16C63EC82B}"/>
                    </a:ext>
                  </a:extLst>
                </p:cNvPr>
                <p:cNvSpPr/>
                <p:nvPr/>
              </p:nvSpPr>
              <p:spPr>
                <a:xfrm rot="7497251">
                  <a:off x="6458770" y="3665817"/>
                  <a:ext cx="418716" cy="107270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984A30EA-E7DE-8A9B-9FAB-A4126B4B1B35}"/>
                    </a:ext>
                  </a:extLst>
                </p:cNvPr>
                <p:cNvSpPr/>
                <p:nvPr/>
              </p:nvSpPr>
              <p:spPr>
                <a:xfrm rot="461185">
                  <a:off x="6232794" y="3158218"/>
                  <a:ext cx="397535" cy="102195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44" name="Graphic 43" descr="Water with solid fill">
              <a:extLst>
                <a:ext uri="{FF2B5EF4-FFF2-40B4-BE49-F238E27FC236}">
                  <a16:creationId xmlns:a16="http://schemas.microsoft.com/office/drawing/2014/main" id="{8141CF96-9A80-145A-B5EA-A82052779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628170" y="3530974"/>
              <a:ext cx="200226" cy="200226"/>
            </a:xfrm>
            <a:prstGeom prst="rect">
              <a:avLst/>
            </a:prstGeom>
          </p:spPr>
        </p:pic>
      </p:grpSp>
      <p:sp>
        <p:nvSpPr>
          <p:cNvPr id="91" name="Cube 90">
            <a:extLst>
              <a:ext uri="{FF2B5EF4-FFF2-40B4-BE49-F238E27FC236}">
                <a16:creationId xmlns:a16="http://schemas.microsoft.com/office/drawing/2014/main" id="{40C7FC52-33A2-40F5-B488-F11569493465}"/>
              </a:ext>
            </a:extLst>
          </p:cNvPr>
          <p:cNvSpPr/>
          <p:nvPr/>
        </p:nvSpPr>
        <p:spPr>
          <a:xfrm>
            <a:off x="8575794" y="1800332"/>
            <a:ext cx="2157550" cy="1013913"/>
          </a:xfrm>
          <a:prstGeom prst="cub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Cube 91">
            <a:extLst>
              <a:ext uri="{FF2B5EF4-FFF2-40B4-BE49-F238E27FC236}">
                <a16:creationId xmlns:a16="http://schemas.microsoft.com/office/drawing/2014/main" id="{B94987A1-AF34-61DE-1803-7F8585076E35}"/>
              </a:ext>
            </a:extLst>
          </p:cNvPr>
          <p:cNvSpPr/>
          <p:nvPr/>
        </p:nvSpPr>
        <p:spPr>
          <a:xfrm>
            <a:off x="3876154" y="3626841"/>
            <a:ext cx="2157550" cy="1013913"/>
          </a:xfrm>
          <a:prstGeom prst="cub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Cube 92">
            <a:extLst>
              <a:ext uri="{FF2B5EF4-FFF2-40B4-BE49-F238E27FC236}">
                <a16:creationId xmlns:a16="http://schemas.microsoft.com/office/drawing/2014/main" id="{E20A70E9-D8F8-367E-0C9D-7B309BA780F8}"/>
              </a:ext>
            </a:extLst>
          </p:cNvPr>
          <p:cNvSpPr/>
          <p:nvPr/>
        </p:nvSpPr>
        <p:spPr>
          <a:xfrm>
            <a:off x="3876154" y="4770558"/>
            <a:ext cx="2157550" cy="1013913"/>
          </a:xfrm>
          <a:prstGeom prst="cub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Cube 93">
            <a:extLst>
              <a:ext uri="{FF2B5EF4-FFF2-40B4-BE49-F238E27FC236}">
                <a16:creationId xmlns:a16="http://schemas.microsoft.com/office/drawing/2014/main" id="{B9774A1F-34B3-4F71-3ED5-C2E7B996A4B3}"/>
              </a:ext>
            </a:extLst>
          </p:cNvPr>
          <p:cNvSpPr/>
          <p:nvPr/>
        </p:nvSpPr>
        <p:spPr>
          <a:xfrm>
            <a:off x="8583227" y="3626841"/>
            <a:ext cx="2157550" cy="1013913"/>
          </a:xfrm>
          <a:prstGeom prst="cub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Cube 94">
            <a:extLst>
              <a:ext uri="{FF2B5EF4-FFF2-40B4-BE49-F238E27FC236}">
                <a16:creationId xmlns:a16="http://schemas.microsoft.com/office/drawing/2014/main" id="{6422B9AC-D1C6-BE31-7F8F-6DB1DFF7C631}"/>
              </a:ext>
            </a:extLst>
          </p:cNvPr>
          <p:cNvSpPr/>
          <p:nvPr/>
        </p:nvSpPr>
        <p:spPr>
          <a:xfrm>
            <a:off x="8583227" y="4770558"/>
            <a:ext cx="2157550" cy="1013913"/>
          </a:xfrm>
          <a:prstGeom prst="cub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2740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2">
            <a:extLst>
              <a:ext uri="{FF2B5EF4-FFF2-40B4-BE49-F238E27FC236}">
                <a16:creationId xmlns:a16="http://schemas.microsoft.com/office/drawing/2014/main" id="{7F2F2945-9C10-509F-124A-0B01A2A61942}"/>
              </a:ext>
            </a:extLst>
          </p:cNvPr>
          <p:cNvSpPr txBox="1">
            <a:spLocks/>
          </p:cNvSpPr>
          <p:nvPr/>
        </p:nvSpPr>
        <p:spPr>
          <a:xfrm>
            <a:off x="796386" y="309969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r>
              <a:rPr lang="es-ES_tradnl" sz="5400" b="1" dirty="0">
                <a:solidFill>
                  <a:schemeClr val="bg1">
                    <a:lumMod val="75000"/>
                  </a:schemeClr>
                </a:solidFill>
                <a:latin typeface="Garamond"/>
              </a:rPr>
              <a:t>Diapositiva adicional para la/el facilitador/a</a:t>
            </a:r>
            <a:endParaRPr lang="es-ES_tradnl" sz="5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310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8B4EE2-5B10-BEEF-C87C-5135B1704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>
                <a:latin typeface="Arial" panose="020B0604020202020204" pitchFamily="34" charset="0"/>
                <a:cs typeface="Arial" panose="020B0604020202020204" pitchFamily="34" charset="0"/>
              </a:rPr>
              <a:t>Necesidades urgentes 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755CFA17-2CDA-DBB1-A078-02B4CA9D74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049030"/>
              </p:ext>
            </p:extLst>
          </p:nvPr>
        </p:nvGraphicFramePr>
        <p:xfrm>
          <a:off x="12464007" y="-654822"/>
          <a:ext cx="7532562" cy="5198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9563D93-1D44-9FB5-E3DB-DE148BC12C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493549"/>
              </p:ext>
            </p:extLst>
          </p:nvPr>
        </p:nvGraphicFramePr>
        <p:xfrm>
          <a:off x="2272257" y="1269228"/>
          <a:ext cx="7532562" cy="5198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6323EE74-3C06-2166-552B-EC1FF9820D67}"/>
              </a:ext>
            </a:extLst>
          </p:cNvPr>
          <p:cNvGrpSpPr/>
          <p:nvPr/>
        </p:nvGrpSpPr>
        <p:grpSpPr>
          <a:xfrm>
            <a:off x="5716678" y="3272916"/>
            <a:ext cx="643719" cy="1490140"/>
            <a:chOff x="8155842" y="2175314"/>
            <a:chExt cx="1334607" cy="3089473"/>
          </a:xfrm>
          <a:solidFill>
            <a:schemeClr val="accent1"/>
          </a:solidFill>
        </p:grpSpPr>
        <p:sp>
          <p:nvSpPr>
            <p:cNvPr id="5" name="Round Same Side Corner Rectangle 3">
              <a:extLst>
                <a:ext uri="{FF2B5EF4-FFF2-40B4-BE49-F238E27FC236}">
                  <a16:creationId xmlns:a16="http://schemas.microsoft.com/office/drawing/2014/main" id="{403C9E3C-702B-8366-2AEB-16CD96BE940F}"/>
                </a:ext>
              </a:extLst>
            </p:cNvPr>
            <p:cNvSpPr/>
            <p:nvPr/>
          </p:nvSpPr>
          <p:spPr>
            <a:xfrm>
              <a:off x="8212525" y="3701175"/>
              <a:ext cx="1224623" cy="1563612"/>
            </a:xfrm>
            <a:prstGeom prst="round2SameRect">
              <a:avLst>
                <a:gd name="adj1" fmla="val 41871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774F2D8-B37E-F165-5E74-6B38A18731E5}"/>
                </a:ext>
              </a:extLst>
            </p:cNvPr>
            <p:cNvSpPr/>
            <p:nvPr/>
          </p:nvSpPr>
          <p:spPr>
            <a:xfrm>
              <a:off x="8155842" y="2175314"/>
              <a:ext cx="1334607" cy="13346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9275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67B77-6855-CDE4-FE33-B10621B6B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Identificar y priorizar las necesidades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B5F1D97-1E80-36F0-6737-26238D16AF84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A6E30AC7-3684-0B96-B780-DE5EB3F0AC06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45A7C36-ED21-5EC9-9732-3870EC5F07B0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491C30E-3DCE-A06F-B49B-4F5E572E3E9B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76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B8C8254-9ECE-705B-4BCD-A0C36FF85A52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87ED770-E678-5FD5-0E00-8D0F3071511F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7" name="Isosceles Triangle 6">
                <a:extLst>
                  <a:ext uri="{FF2B5EF4-FFF2-40B4-BE49-F238E27FC236}">
                    <a16:creationId xmlns:a16="http://schemas.microsoft.com/office/drawing/2014/main" id="{E11D039D-02E9-FFC4-0C12-95347760A02D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F9C4D67-F49E-E102-7ED5-67AD4D347B40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" name="Hexagon 10">
            <a:extLst>
              <a:ext uri="{FF2B5EF4-FFF2-40B4-BE49-F238E27FC236}">
                <a16:creationId xmlns:a16="http://schemas.microsoft.com/office/drawing/2014/main" id="{DCE81D7C-13AF-62EA-7D1D-2AF6F61795FC}"/>
              </a:ext>
            </a:extLst>
          </p:cNvPr>
          <p:cNvSpPr/>
          <p:nvPr/>
        </p:nvSpPr>
        <p:spPr>
          <a:xfrm>
            <a:off x="6039030" y="3713753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Documentación civil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50035FD2-750F-6CB5-4611-BF0DA8F86077}"/>
              </a:ext>
            </a:extLst>
          </p:cNvPr>
          <p:cNvSpPr/>
          <p:nvPr/>
        </p:nvSpPr>
        <p:spPr>
          <a:xfrm>
            <a:off x="6041720" y="2386990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</a:t>
            </a:r>
            <a:r>
              <a:rPr lang="es-ES_tradnl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(física, salud sexual y reproductiva)</a:t>
            </a:r>
            <a:endParaRPr lang="es-ES_tradn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9ACD81A0-0039-4DF0-E06F-2EB6B272F566}"/>
              </a:ext>
            </a:extLst>
          </p:cNvPr>
          <p:cNvSpPr/>
          <p:nvPr/>
        </p:nvSpPr>
        <p:spPr>
          <a:xfrm>
            <a:off x="7596238" y="1399454"/>
            <a:ext cx="2057602" cy="150527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Autoestima y confianza</a:t>
            </a: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180A78D5-4CD0-2664-3BDF-566F3A0E3B53}"/>
              </a:ext>
            </a:extLst>
          </p:cNvPr>
          <p:cNvSpPr/>
          <p:nvPr/>
        </p:nvSpPr>
        <p:spPr>
          <a:xfrm>
            <a:off x="7677611" y="4403208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Estabilidad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830F7694-F803-4696-F640-B57286CE887B}"/>
              </a:ext>
            </a:extLst>
          </p:cNvPr>
          <p:cNvSpPr/>
          <p:nvPr/>
        </p:nvSpPr>
        <p:spPr>
          <a:xfrm>
            <a:off x="2632131" y="3713753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 y cuidados</a:t>
            </a: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DA43F530-6FE4-3FE4-FF51-E5078DF75107}"/>
              </a:ext>
            </a:extLst>
          </p:cNvPr>
          <p:cNvSpPr/>
          <p:nvPr/>
        </p:nvSpPr>
        <p:spPr>
          <a:xfrm>
            <a:off x="4324082" y="304064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Escuela o educación</a:t>
            </a: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3D28244E-ECCA-D98E-04EE-A3D434CE9B1A}"/>
              </a:ext>
            </a:extLst>
          </p:cNvPr>
          <p:cNvSpPr/>
          <p:nvPr/>
        </p:nvSpPr>
        <p:spPr>
          <a:xfrm>
            <a:off x="4223588" y="1414841"/>
            <a:ext cx="2057601" cy="1474501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Amigos, contacto con niños/as o</a:t>
            </a:r>
          </a:p>
          <a:p>
            <a:pPr algn="ctr"/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adolescentes</a:t>
            </a: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FB40C31C-1E7C-2B06-DEE2-B5AB8394BCC3}"/>
              </a:ext>
            </a:extLst>
          </p:cNvPr>
          <p:cNvSpPr/>
          <p:nvPr/>
        </p:nvSpPr>
        <p:spPr>
          <a:xfrm>
            <a:off x="4270711" y="4403208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Tiempo libre, juego</a:t>
            </a: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7D39F0AA-4FAB-271D-D6D4-B81D6BE6F460}"/>
              </a:ext>
            </a:extLst>
          </p:cNvPr>
          <p:cNvSpPr/>
          <p:nvPr/>
        </p:nvSpPr>
        <p:spPr>
          <a:xfrm>
            <a:off x="7691586" y="3054388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Higiene</a:t>
            </a: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40F661FC-57BA-82F8-06EB-EE97A48BB1E2}"/>
              </a:ext>
            </a:extLst>
          </p:cNvPr>
          <p:cNvSpPr/>
          <p:nvPr/>
        </p:nvSpPr>
        <p:spPr>
          <a:xfrm>
            <a:off x="9366919" y="3735810"/>
            <a:ext cx="2057602" cy="1392002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¿Otras necesidades?</a:t>
            </a: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78B57B82-9978-AE31-C8A9-3CF26352A653}"/>
              </a:ext>
            </a:extLst>
          </p:cNvPr>
          <p:cNvSpPr/>
          <p:nvPr/>
        </p:nvSpPr>
        <p:spPr>
          <a:xfrm>
            <a:off x="1007465" y="1724251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18DAF22E-36D7-8C13-8F89-CBA3B913FF72}"/>
              </a:ext>
            </a:extLst>
          </p:cNvPr>
          <p:cNvSpPr/>
          <p:nvPr/>
        </p:nvSpPr>
        <p:spPr>
          <a:xfrm>
            <a:off x="1007465" y="3054388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Alimentos y agua</a:t>
            </a: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83241AE8-2093-A736-48B6-0D6FDE9D43AA}"/>
              </a:ext>
            </a:extLst>
          </p:cNvPr>
          <p:cNvSpPr/>
          <p:nvPr/>
        </p:nvSpPr>
        <p:spPr>
          <a:xfrm>
            <a:off x="2645441" y="2386990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Vivienda, refugio</a:t>
            </a: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22AB2399-3A44-FA58-4B77-84F7036534B9}"/>
              </a:ext>
            </a:extLst>
          </p:cNvPr>
          <p:cNvSpPr/>
          <p:nvPr/>
        </p:nvSpPr>
        <p:spPr>
          <a:xfrm>
            <a:off x="1007465" y="4403208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 y afecto</a:t>
            </a: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4A99A33C-362D-83AA-3404-8ECF08976932}"/>
              </a:ext>
            </a:extLst>
          </p:cNvPr>
          <p:cNvSpPr/>
          <p:nvPr/>
        </p:nvSpPr>
        <p:spPr>
          <a:xfrm>
            <a:off x="9366919" y="2386990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(mental, emocional)</a:t>
            </a:r>
          </a:p>
        </p:txBody>
      </p:sp>
    </p:spTree>
    <p:extLst>
      <p:ext uri="{BB962C8B-B14F-4D97-AF65-F5344CB8AC3E}">
        <p14:creationId xmlns:p14="http://schemas.microsoft.com/office/powerpoint/2010/main" val="2751958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2">
            <a:extLst>
              <a:ext uri="{FF2B5EF4-FFF2-40B4-BE49-F238E27FC236}">
                <a16:creationId xmlns:a16="http://schemas.microsoft.com/office/drawing/2014/main" id="{7F2F2945-9C10-509F-124A-0B01A2A61942}"/>
              </a:ext>
            </a:extLst>
          </p:cNvPr>
          <p:cNvSpPr txBox="1">
            <a:spLocks/>
          </p:cNvSpPr>
          <p:nvPr/>
        </p:nvSpPr>
        <p:spPr>
          <a:xfrm>
            <a:off x="796386" y="309969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r>
              <a:rPr lang="es-ES_tradnl" sz="5400" b="1" dirty="0">
                <a:solidFill>
                  <a:schemeClr val="bg1">
                    <a:lumMod val="75000"/>
                  </a:schemeClr>
                </a:solidFill>
                <a:latin typeface="Garamond"/>
              </a:rPr>
              <a:t>Diapositiva adicional para la/el facilitador/a</a:t>
            </a:r>
            <a:endParaRPr lang="es-ES_tradnl" sz="5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7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5A92791-0904-4ABA-6649-279B4A89CE4D}"/>
              </a:ext>
            </a:extLst>
          </p:cNvPr>
          <p:cNvSpPr/>
          <p:nvPr/>
        </p:nvSpPr>
        <p:spPr>
          <a:xfrm>
            <a:off x="6222374" y="2736251"/>
            <a:ext cx="4551215" cy="42718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4C0743-24FF-B7D2-F0A3-00BBF8878B1A}"/>
              </a:ext>
            </a:extLst>
          </p:cNvPr>
          <p:cNvSpPr/>
          <p:nvPr/>
        </p:nvSpPr>
        <p:spPr>
          <a:xfrm>
            <a:off x="6212412" y="3197638"/>
            <a:ext cx="3421445" cy="42718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FA5F9D-7007-ADD2-B514-991D0EAD75FA}"/>
              </a:ext>
            </a:extLst>
          </p:cNvPr>
          <p:cNvSpPr/>
          <p:nvPr/>
        </p:nvSpPr>
        <p:spPr>
          <a:xfrm>
            <a:off x="6229360" y="2280664"/>
            <a:ext cx="4239238" cy="42718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9" name="Google Shape;259;p3"/>
          <p:cNvSpPr txBox="1">
            <a:spLocks noGrp="1"/>
          </p:cNvSpPr>
          <p:nvPr>
            <p:ph type="title"/>
          </p:nvPr>
        </p:nvSpPr>
        <p:spPr>
          <a:xfrm>
            <a:off x="1661965" y="3099692"/>
            <a:ext cx="2808067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es-ES_tradnl"/>
              <a:t>Objetivo del módulo</a:t>
            </a:r>
          </a:p>
        </p:txBody>
      </p:sp>
      <p:sp>
        <p:nvSpPr>
          <p:cNvPr id="2" name="Rectangle 17">
            <a:extLst>
              <a:ext uri="{FF2B5EF4-FFF2-40B4-BE49-F238E27FC236}">
                <a16:creationId xmlns:a16="http://schemas.microsoft.com/office/drawing/2014/main" id="{B5FBE047-8BE9-03DB-7EF2-96DFA294D043}"/>
              </a:ext>
            </a:extLst>
          </p:cNvPr>
          <p:cNvSpPr/>
          <p:nvPr/>
        </p:nvSpPr>
        <p:spPr>
          <a:xfrm>
            <a:off x="6212412" y="3624818"/>
            <a:ext cx="2038960" cy="42718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0" name="Google Shape;260;p3"/>
          <p:cNvSpPr txBox="1"/>
          <p:nvPr/>
        </p:nvSpPr>
        <p:spPr>
          <a:xfrm>
            <a:off x="6168378" y="1360013"/>
            <a:ext cx="4816040" cy="5047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800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Mejorar la comprensión de los</a:t>
            </a:r>
            <a:r>
              <a:rPr lang="es-ES_tradnl" sz="2800" b="1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/as </a:t>
            </a:r>
            <a:r>
              <a:rPr lang="es-ES_tradnl" sz="2800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participantes </a:t>
            </a:r>
            <a:r>
              <a:rPr lang="es-ES_tradnl" sz="2800" b="1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sobre distintos </a:t>
            </a:r>
            <a:r>
              <a:rPr lang="es-ES_tradnl" sz="2800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conocimientos técnicos y metodológicos, actitudes, valores y </a:t>
            </a:r>
            <a:r>
              <a:rPr lang="es-ES_tradnl" sz="2800" b="1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habilidades</a:t>
            </a:r>
            <a:r>
              <a:rPr lang="es-ES_tradnl" sz="2800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 que hay que desarrollar para brindar un apoyo adecuado a los/as menores y familias que enfrentan problemas de protección</a:t>
            </a:r>
            <a:r>
              <a:rPr lang="es-ES_tradnl" sz="1400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endParaRPr lang="es-ES_tradnl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400" b="1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F4032F-6739-D3E9-F1F2-CA60D2A8B086}"/>
              </a:ext>
            </a:extLst>
          </p:cNvPr>
          <p:cNvGrpSpPr/>
          <p:nvPr/>
        </p:nvGrpSpPr>
        <p:grpSpPr>
          <a:xfrm>
            <a:off x="10662739" y="5335248"/>
            <a:ext cx="874837" cy="1104657"/>
            <a:chOff x="8610677" y="1949046"/>
            <a:chExt cx="1635723" cy="2065428"/>
          </a:xfrm>
          <a:solidFill>
            <a:schemeClr val="bg1"/>
          </a:solidFill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36365A9-8AEC-83D1-4EBE-2C1177AD0271}"/>
                </a:ext>
              </a:extLst>
            </p:cNvPr>
            <p:cNvGrpSpPr/>
            <p:nvPr/>
          </p:nvGrpSpPr>
          <p:grpSpPr>
            <a:xfrm>
              <a:off x="9523345" y="1949046"/>
              <a:ext cx="723055" cy="2065428"/>
              <a:chOff x="2068313" y="2482622"/>
              <a:chExt cx="376359" cy="1075080"/>
            </a:xfrm>
            <a:grpFill/>
          </p:grpSpPr>
          <p:sp>
            <p:nvSpPr>
              <p:cNvPr id="13" name="Round Same Side Corner Rectangle 23">
                <a:extLst>
                  <a:ext uri="{FF2B5EF4-FFF2-40B4-BE49-F238E27FC236}">
                    <a16:creationId xmlns:a16="http://schemas.microsoft.com/office/drawing/2014/main" id="{EF054CF6-A027-57C3-7B25-59CAFC96AA95}"/>
                  </a:ext>
                </a:extLst>
              </p:cNvPr>
              <p:cNvSpPr/>
              <p:nvPr/>
            </p:nvSpPr>
            <p:spPr>
              <a:xfrm>
                <a:off x="2071073" y="2923618"/>
                <a:ext cx="372129" cy="6340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432CF67-791E-7661-EFEE-2A41E51321DF}"/>
                  </a:ext>
                </a:extLst>
              </p:cNvPr>
              <p:cNvSpPr/>
              <p:nvPr/>
            </p:nvSpPr>
            <p:spPr>
              <a:xfrm>
                <a:off x="2068313" y="2482622"/>
                <a:ext cx="376359" cy="3763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8FF7EEF-0F6F-63AD-3C70-E033625315C8}"/>
                </a:ext>
              </a:extLst>
            </p:cNvPr>
            <p:cNvGrpSpPr/>
            <p:nvPr/>
          </p:nvGrpSpPr>
          <p:grpSpPr>
            <a:xfrm rot="1340767">
              <a:off x="8610677" y="2757147"/>
              <a:ext cx="1143373" cy="765710"/>
              <a:chOff x="8638649" y="2848747"/>
              <a:chExt cx="1143373" cy="765710"/>
            </a:xfrm>
            <a:grpFill/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031FAB77-F6F8-3BE3-8DA1-8B7FD25468AF}"/>
                  </a:ext>
                </a:extLst>
              </p:cNvPr>
              <p:cNvGrpSpPr/>
              <p:nvPr/>
            </p:nvGrpSpPr>
            <p:grpSpPr>
              <a:xfrm>
                <a:off x="9199056" y="3070836"/>
                <a:ext cx="473281" cy="543621"/>
                <a:chOff x="2968390" y="1782471"/>
                <a:chExt cx="241654" cy="277569"/>
              </a:xfrm>
              <a:grpFill/>
            </p:grpSpPr>
            <p:sp>
              <p:nvSpPr>
                <p:cNvPr id="11" name="Round Same Side Corner Rectangle 25">
                  <a:extLst>
                    <a:ext uri="{FF2B5EF4-FFF2-40B4-BE49-F238E27FC236}">
                      <a16:creationId xmlns:a16="http://schemas.microsoft.com/office/drawing/2014/main" id="{FFAAC7F9-4C5F-61FD-0B9D-640032EE18C4}"/>
                    </a:ext>
                  </a:extLst>
                </p:cNvPr>
                <p:cNvSpPr/>
                <p:nvPr/>
              </p:nvSpPr>
              <p:spPr>
                <a:xfrm rot="12859561">
                  <a:off x="3108478" y="1782471"/>
                  <a:ext cx="101566" cy="245105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2" name="Round Same Side Corner Rectangle 26">
                  <a:extLst>
                    <a:ext uri="{FF2B5EF4-FFF2-40B4-BE49-F238E27FC236}">
                      <a16:creationId xmlns:a16="http://schemas.microsoft.com/office/drawing/2014/main" id="{7FB25344-3AAF-69C2-9241-0FB4DBB50FB0}"/>
                    </a:ext>
                  </a:extLst>
                </p:cNvPr>
                <p:cNvSpPr/>
                <p:nvPr/>
              </p:nvSpPr>
              <p:spPr>
                <a:xfrm rot="14101202">
                  <a:off x="3000569" y="1926295"/>
                  <a:ext cx="101566" cy="165924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</p:grp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3509E04-E771-EF0E-C550-97D0C922A8FD}"/>
                  </a:ext>
                </a:extLst>
              </p:cNvPr>
              <p:cNvSpPr/>
              <p:nvPr/>
            </p:nvSpPr>
            <p:spPr>
              <a:xfrm rot="18896039">
                <a:off x="8941395" y="2835615"/>
                <a:ext cx="89541" cy="695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9" name="Round Same Side Corner Rectangle 26">
                <a:extLst>
                  <a:ext uri="{FF2B5EF4-FFF2-40B4-BE49-F238E27FC236}">
                    <a16:creationId xmlns:a16="http://schemas.microsoft.com/office/drawing/2014/main" id="{0D8EFB4D-50B7-CDCF-8C59-7FE4A296E2AD}"/>
                  </a:ext>
                </a:extLst>
              </p:cNvPr>
              <p:cNvSpPr/>
              <p:nvPr/>
            </p:nvSpPr>
            <p:spPr>
              <a:xfrm rot="16535945">
                <a:off x="9409026" y="2820208"/>
                <a:ext cx="197815" cy="548177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397461D-A3B5-16E8-3C26-8812F974F1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33205" y="2848747"/>
                <a:ext cx="146520" cy="214069"/>
              </a:xfrm>
              <a:prstGeom prst="straightConnector1">
                <a:avLst/>
              </a:prstGeom>
              <a:grpFill/>
              <a:ln w="28575">
                <a:solidFill>
                  <a:schemeClr val="bg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ECB65-6AD2-70A0-1FE2-EFFF6D09E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Priorización de las necesidades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2266BFBB-6723-018A-B5F5-F1D0E6F4CBD1}"/>
              </a:ext>
            </a:extLst>
          </p:cNvPr>
          <p:cNvSpPr/>
          <p:nvPr/>
        </p:nvSpPr>
        <p:spPr>
          <a:xfrm>
            <a:off x="490980" y="1179443"/>
            <a:ext cx="11208546" cy="4745368"/>
          </a:xfrm>
          <a:prstGeom prst="triangl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B7B6B4EF-E6D2-99D2-A4C6-6A0FAE40EB03}"/>
              </a:ext>
            </a:extLst>
          </p:cNvPr>
          <p:cNvSpPr/>
          <p:nvPr/>
        </p:nvSpPr>
        <p:spPr>
          <a:xfrm rot="16200000">
            <a:off x="10100807" y="1146218"/>
            <a:ext cx="1616986" cy="2590800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BBC8C7-F13F-1625-489A-E5803F5EE1AA}"/>
              </a:ext>
            </a:extLst>
          </p:cNvPr>
          <p:cNvSpPr txBox="1"/>
          <p:nvPr/>
        </p:nvSpPr>
        <p:spPr>
          <a:xfrm>
            <a:off x="10624720" y="1818853"/>
            <a:ext cx="15156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¿No se cumplen?</a:t>
            </a:r>
          </a:p>
          <a:p>
            <a:r>
              <a:rPr lang="es-ES_tradn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¿Cumplido parcialmente?</a:t>
            </a:r>
          </a:p>
          <a:p>
            <a:r>
              <a:rPr lang="es-ES_tradn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¿Cumplido?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E4AAE2A3-B3DE-F9D3-5F68-3CAC334056B1}"/>
              </a:ext>
            </a:extLst>
          </p:cNvPr>
          <p:cNvSpPr/>
          <p:nvPr/>
        </p:nvSpPr>
        <p:spPr>
          <a:xfrm>
            <a:off x="7096410" y="2499104"/>
            <a:ext cx="20123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Documentos oficiales</a:t>
            </a: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4706EB2-57C9-5F06-EBA8-67B3980342CA}"/>
              </a:ext>
            </a:extLst>
          </p:cNvPr>
          <p:cNvSpPr/>
          <p:nvPr/>
        </p:nvSpPr>
        <p:spPr>
          <a:xfrm>
            <a:off x="9883404" y="494116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</a:t>
            </a:r>
            <a:r>
              <a:rPr lang="es-ES_tradnl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(física, salud sexual y reproductiva)</a:t>
            </a:r>
            <a:endParaRPr lang="es-ES_trad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50993898-6655-1FB5-9448-204185494E56}"/>
              </a:ext>
            </a:extLst>
          </p:cNvPr>
          <p:cNvSpPr/>
          <p:nvPr/>
        </p:nvSpPr>
        <p:spPr>
          <a:xfrm>
            <a:off x="5135484" y="1261729"/>
            <a:ext cx="1869324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Autoestima y confianza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3E96517A-3FB7-4719-68F4-0BF5179F7BCD}"/>
              </a:ext>
            </a:extLst>
          </p:cNvPr>
          <p:cNvSpPr/>
          <p:nvPr/>
        </p:nvSpPr>
        <p:spPr>
          <a:xfrm>
            <a:off x="8005218" y="3703792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Estabilidad</a:t>
            </a: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3FF75050-C1D7-1421-76B8-09A060EDAC0C}"/>
              </a:ext>
            </a:extLst>
          </p:cNvPr>
          <p:cNvSpPr/>
          <p:nvPr/>
        </p:nvSpPr>
        <p:spPr>
          <a:xfrm>
            <a:off x="4248846" y="3703792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 y cuidados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37DDDB8A-4873-7BDA-0143-34BC330BF1F6}"/>
              </a:ext>
            </a:extLst>
          </p:cNvPr>
          <p:cNvSpPr/>
          <p:nvPr/>
        </p:nvSpPr>
        <p:spPr>
          <a:xfrm>
            <a:off x="5207139" y="2499104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Escuela o educación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D61B5568-BEB9-1692-0FA8-1E83E53E7EBA}"/>
              </a:ext>
            </a:extLst>
          </p:cNvPr>
          <p:cNvSpPr/>
          <p:nvPr/>
        </p:nvSpPr>
        <p:spPr>
          <a:xfrm>
            <a:off x="6039906" y="3703792"/>
            <a:ext cx="20123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Amigos, contacto con niños/as o</a:t>
            </a:r>
          </a:p>
          <a:p>
            <a:pPr algn="ctr"/>
            <a:r>
              <a:rPr lang="es-ES_tradnl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adolescentes</a:t>
            </a: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100A58E8-680C-3C00-C82C-797A4778D294}"/>
              </a:ext>
            </a:extLst>
          </p:cNvPr>
          <p:cNvSpPr/>
          <p:nvPr/>
        </p:nvSpPr>
        <p:spPr>
          <a:xfrm>
            <a:off x="3317868" y="2499104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Tiempo libre, juego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7401556E-C19C-0D18-BEA7-00324D639869}"/>
              </a:ext>
            </a:extLst>
          </p:cNvPr>
          <p:cNvSpPr/>
          <p:nvPr/>
        </p:nvSpPr>
        <p:spPr>
          <a:xfrm>
            <a:off x="6127032" y="494116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Higiene</a:t>
            </a: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F6AC148D-FB4B-1380-7D19-C69F379EC05C}"/>
              </a:ext>
            </a:extLst>
          </p:cNvPr>
          <p:cNvSpPr/>
          <p:nvPr/>
        </p:nvSpPr>
        <p:spPr>
          <a:xfrm>
            <a:off x="2370660" y="494116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3E2AC44A-04FB-0A70-2B82-1D99090DD499}"/>
              </a:ext>
            </a:extLst>
          </p:cNvPr>
          <p:cNvSpPr/>
          <p:nvPr/>
        </p:nvSpPr>
        <p:spPr>
          <a:xfrm>
            <a:off x="492474" y="494116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Alimentos y agua</a:t>
            </a:r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F717E8D5-4731-B4C5-9ADE-35C2B1E1493C}"/>
              </a:ext>
            </a:extLst>
          </p:cNvPr>
          <p:cNvSpPr/>
          <p:nvPr/>
        </p:nvSpPr>
        <p:spPr>
          <a:xfrm>
            <a:off x="4248846" y="494116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Vivienda, refugio</a:t>
            </a: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2B258ECF-35FD-EA66-0847-478C0C72BA7C}"/>
              </a:ext>
            </a:extLst>
          </p:cNvPr>
          <p:cNvSpPr/>
          <p:nvPr/>
        </p:nvSpPr>
        <p:spPr>
          <a:xfrm>
            <a:off x="2370660" y="3703792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 y afecto</a:t>
            </a: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451C918A-6A0B-B8CB-8BF9-FF92137F4275}"/>
              </a:ext>
            </a:extLst>
          </p:cNvPr>
          <p:cNvSpPr/>
          <p:nvPr/>
        </p:nvSpPr>
        <p:spPr>
          <a:xfrm>
            <a:off x="8005218" y="4941167"/>
            <a:ext cx="1817616" cy="114762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(mental, emocional)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040A22-B016-9D5D-1B9B-14196680108E}"/>
              </a:ext>
            </a:extLst>
          </p:cNvPr>
          <p:cNvGrpSpPr/>
          <p:nvPr/>
        </p:nvGrpSpPr>
        <p:grpSpPr>
          <a:xfrm>
            <a:off x="9822834" y="1985227"/>
            <a:ext cx="573840" cy="912428"/>
            <a:chOff x="860877" y="1929282"/>
            <a:chExt cx="1053230" cy="1674679"/>
          </a:xfrm>
          <a:solidFill>
            <a:schemeClr val="bg1"/>
          </a:solidFill>
        </p:grpSpPr>
        <p:sp>
          <p:nvSpPr>
            <p:cNvPr id="23" name="Round Same Side Corner Rectangle 46">
              <a:extLst>
                <a:ext uri="{FF2B5EF4-FFF2-40B4-BE49-F238E27FC236}">
                  <a16:creationId xmlns:a16="http://schemas.microsoft.com/office/drawing/2014/main" id="{3459E087-D92C-666E-6B72-8E092CB1CBED}"/>
                </a:ext>
              </a:extLst>
            </p:cNvPr>
            <p:cNvSpPr/>
            <p:nvPr/>
          </p:nvSpPr>
          <p:spPr>
            <a:xfrm>
              <a:off x="1052733" y="2725467"/>
              <a:ext cx="671847" cy="87849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3EA0983-D080-6E65-2719-23254BE426D0}"/>
                </a:ext>
              </a:extLst>
            </p:cNvPr>
            <p:cNvSpPr/>
            <p:nvPr/>
          </p:nvSpPr>
          <p:spPr>
            <a:xfrm>
              <a:off x="1047750" y="1929282"/>
              <a:ext cx="679484" cy="6794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A175CACE-FE30-A620-0665-3FF82F33E728}"/>
                </a:ext>
              </a:extLst>
            </p:cNvPr>
            <p:cNvSpPr/>
            <p:nvPr/>
          </p:nvSpPr>
          <p:spPr>
            <a:xfrm>
              <a:off x="860877" y="2993721"/>
              <a:ext cx="1053230" cy="610240"/>
            </a:xfrm>
            <a:prstGeom prst="trapezoid">
              <a:avLst>
                <a:gd name="adj" fmla="val 330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5260815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F07E2-14BD-ABE7-E913-C65AFF54E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Puntos clave de aprendizaje</a:t>
            </a:r>
          </a:p>
        </p:txBody>
      </p:sp>
      <p:sp>
        <p:nvSpPr>
          <p:cNvPr id="4" name="Google Shape;574;p18">
            <a:extLst>
              <a:ext uri="{FF2B5EF4-FFF2-40B4-BE49-F238E27FC236}">
                <a16:creationId xmlns:a16="http://schemas.microsoft.com/office/drawing/2014/main" id="{D59A82B1-296C-63FE-07A7-6E668E1F8B62}"/>
              </a:ext>
            </a:extLst>
          </p:cNvPr>
          <p:cNvSpPr/>
          <p:nvPr/>
        </p:nvSpPr>
        <p:spPr>
          <a:xfrm>
            <a:off x="3405778" y="2124527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766F1-C9D9-A1B6-E1F3-26431F31D31C}"/>
              </a:ext>
            </a:extLst>
          </p:cNvPr>
          <p:cNvSpPr txBox="1"/>
          <p:nvPr/>
        </p:nvSpPr>
        <p:spPr>
          <a:xfrm>
            <a:off x="6790765" y="3603812"/>
            <a:ext cx="38748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deben identificar y priorizar las necesidades con la participación del menor, sus padres o cuidadores.</a:t>
            </a:r>
            <a:endParaRPr lang="es-ES_tradnl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572;p18">
            <a:extLst>
              <a:ext uri="{FF2B5EF4-FFF2-40B4-BE49-F238E27FC236}">
                <a16:creationId xmlns:a16="http://schemas.microsoft.com/office/drawing/2014/main" id="{511BFEC3-661C-7C1F-BEEF-2361DDCCCBD5}"/>
              </a:ext>
            </a:extLst>
          </p:cNvPr>
          <p:cNvSpPr/>
          <p:nvPr/>
        </p:nvSpPr>
        <p:spPr>
          <a:xfrm>
            <a:off x="8202404" y="2114840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A54887-A134-B8DA-AD7B-079D8356F82A}"/>
              </a:ext>
            </a:extLst>
          </p:cNvPr>
          <p:cNvSpPr txBox="1"/>
          <p:nvPr/>
        </p:nvSpPr>
        <p:spPr>
          <a:xfrm>
            <a:off x="1530454" y="3603812"/>
            <a:ext cx="48022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i="0">
                <a:latin typeface="Arial" panose="020B0604020202020204" pitchFamily="34" charset="0"/>
                <a:cs typeface="Arial" panose="020B0604020202020204" pitchFamily="34" charset="0"/>
              </a:rPr>
              <a:t>Al analizar el riesgo de protección de la infancia, hay que tener en cuenta tanto los factores de riesgo (vulnerabilidades y problemas de protección de la infancia) como los factores de protección (fortalezas, atención y apoyo)</a:t>
            </a:r>
            <a:endParaRPr lang="es-ES_tradnl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269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030965-1C50-180D-D187-D5F24D4C2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400" b="1" dirty="0">
                <a:solidFill>
                  <a:schemeClr val="bg1"/>
                </a:solidFill>
                <a:latin typeface="Garamond"/>
              </a:rPr>
              <a:t>SESIÓN 5</a:t>
            </a:r>
            <a:br>
              <a:rPr lang="es-ES_tradnl" sz="2400" b="1" dirty="0">
                <a:solidFill>
                  <a:schemeClr val="bg1"/>
                </a:solidFill>
                <a:latin typeface="Garamond"/>
              </a:rPr>
            </a:br>
            <a:br>
              <a:rPr lang="es-ES_tradnl" b="1" dirty="0">
                <a:solidFill>
                  <a:schemeClr val="bg1"/>
                </a:solidFill>
                <a:latin typeface="Garamond"/>
              </a:rPr>
            </a:br>
            <a:r>
              <a:rPr lang="es-ES_tradnl" sz="5400" b="1" dirty="0">
                <a:solidFill>
                  <a:schemeClr val="bg1"/>
                </a:solidFill>
                <a:latin typeface="Garamond"/>
              </a:rPr>
              <a:t>¿Cómo planear y gestionar mis casos?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8856593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36CFDA0-9DD2-3D07-BA1A-4D1678761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Directrices con relación al número de casos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F61815-7C68-D4A8-D8F7-374124ADC46D}"/>
              </a:ext>
            </a:extLst>
          </p:cNvPr>
          <p:cNvSpPr txBox="1"/>
          <p:nvPr/>
        </p:nvSpPr>
        <p:spPr>
          <a:xfrm>
            <a:off x="4258742" y="5486088"/>
            <a:ext cx="6902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40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Fuente: Alianza para la Protección de la Infancia en la Acción Humanitaria. (2014). </a:t>
            </a:r>
            <a:r>
              <a:rPr lang="es-ES_tradnl" sz="1400" i="1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Directrices interinstitucionales para la protección de la infancia y la gestión de casos.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A9E810A-135C-1F16-ED04-C357F0AE1D48}"/>
              </a:ext>
            </a:extLst>
          </p:cNvPr>
          <p:cNvSpPr/>
          <p:nvPr/>
        </p:nvSpPr>
        <p:spPr>
          <a:xfrm>
            <a:off x="3458817" y="1862667"/>
            <a:ext cx="7702457" cy="34430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3400" indent="-1588"/>
            <a:r>
              <a:rPr lang="es-ES_tradnl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carga de trabajo de los/as asistentes sociales debe ser razonable y acorde a sus conocimientos y capacidades. </a:t>
            </a:r>
          </a:p>
          <a:p>
            <a:pPr marL="533400" indent="-1588"/>
            <a:endParaRPr lang="es-ES_tradn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1588"/>
            <a:r>
              <a:rPr lang="es-ES_tradnl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cantidad de casos por asistente social no debe ser superior a 25 casos. </a:t>
            </a:r>
            <a:r>
              <a:rPr lang="es-ES_tradnl" b="1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Los/as asistentes sociales no deben atender más casos de los que puedan</a:t>
            </a:r>
            <a:r>
              <a:rPr lang="es-ES_tradnl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La cantidad de casos dependerá de</a:t>
            </a:r>
            <a:r>
              <a:rPr lang="es-ES_trad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33400" indent="-1588"/>
            <a:endParaRPr lang="es-ES_tradn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indent="-342900" defTabSz="1257300">
              <a:buAutoNum type="arabicParenR"/>
            </a:pPr>
            <a:r>
              <a:rPr lang="es-ES_trad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 responsabilidades </a:t>
            </a:r>
          </a:p>
          <a:p>
            <a:pPr marL="1257300" indent="-342900" defTabSz="1257300">
              <a:buAutoNum type="arabicParenR"/>
            </a:pPr>
            <a:r>
              <a:rPr lang="es-ES_trad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facilidad acceso a la zona de intervención</a:t>
            </a:r>
          </a:p>
          <a:p>
            <a:pPr marL="1257300" indent="-342900" defTabSz="1257300">
              <a:buAutoNum type="arabicParenR"/>
            </a:pPr>
            <a:r>
              <a:rPr lang="es-ES_tradn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complejidad de los casos e intervenciones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7FB7FA-80A7-3BF2-ACFC-725BDAFD49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"/>
          <a:stretch/>
        </p:blipFill>
        <p:spPr>
          <a:xfrm>
            <a:off x="1209260" y="1661650"/>
            <a:ext cx="2715799" cy="384506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42762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A0AE25-0019-83AF-A3C7-C129EBB45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Complejidad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  <a:endParaRPr lang="en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E91E3C2-C707-17AA-A142-5E5B0D1B545E}"/>
              </a:ext>
            </a:extLst>
          </p:cNvPr>
          <p:cNvGrpSpPr/>
          <p:nvPr/>
        </p:nvGrpSpPr>
        <p:grpSpPr>
          <a:xfrm rot="19707132">
            <a:off x="2155637" y="1546249"/>
            <a:ext cx="2773058" cy="2282616"/>
            <a:chOff x="-769257" y="1241630"/>
            <a:chExt cx="1874220" cy="1542746"/>
          </a:xfrm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77B89460-BC39-6AD1-E842-715F5BF43A2A}"/>
                </a:ext>
              </a:extLst>
            </p:cNvPr>
            <p:cNvSpPr/>
            <p:nvPr/>
          </p:nvSpPr>
          <p:spPr>
            <a:xfrm>
              <a:off x="-769257" y="1680256"/>
              <a:ext cx="1874220" cy="1104120"/>
            </a:xfrm>
            <a:prstGeom prst="trapezoid">
              <a:avLst/>
            </a:prstGeom>
            <a:solidFill>
              <a:srgbClr val="E057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F3957854-0C73-ED1C-639E-AAB42C5DCC6B}"/>
                </a:ext>
              </a:extLst>
            </p:cNvPr>
            <p:cNvSpPr/>
            <p:nvPr/>
          </p:nvSpPr>
          <p:spPr>
            <a:xfrm>
              <a:off x="-158718" y="1241630"/>
              <a:ext cx="653142" cy="653142"/>
            </a:xfrm>
            <a:prstGeom prst="donut">
              <a:avLst/>
            </a:prstGeom>
            <a:solidFill>
              <a:srgbClr val="E057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50B3F18-838B-25EC-9802-4948B53664E1}"/>
              </a:ext>
            </a:extLst>
          </p:cNvPr>
          <p:cNvGrpSpPr/>
          <p:nvPr/>
        </p:nvGrpSpPr>
        <p:grpSpPr>
          <a:xfrm flipH="1">
            <a:off x="2895685" y="3005577"/>
            <a:ext cx="2972700" cy="2663849"/>
            <a:chOff x="6259687" y="4130191"/>
            <a:chExt cx="2284022" cy="1913758"/>
          </a:xfrm>
          <a:solidFill>
            <a:schemeClr val="accent1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95BA9DE-4D9D-A233-F9EA-1D8E2E2D37ED}"/>
                </a:ext>
              </a:extLst>
            </p:cNvPr>
            <p:cNvSpPr/>
            <p:nvPr/>
          </p:nvSpPr>
          <p:spPr>
            <a:xfrm>
              <a:off x="6259687" y="4130191"/>
              <a:ext cx="755183" cy="755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50C0474B-CD51-9C20-D0F3-C71FDE27D3B4}"/>
                </a:ext>
              </a:extLst>
            </p:cNvPr>
            <p:cNvSpPr/>
            <p:nvPr/>
          </p:nvSpPr>
          <p:spPr>
            <a:xfrm rot="18175017">
              <a:off x="7114646" y="4482418"/>
              <a:ext cx="755258" cy="1101316"/>
            </a:xfrm>
            <a:prstGeom prst="roundRect">
              <a:avLst>
                <a:gd name="adj" fmla="val 4438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7A0374D-2058-DFD5-2BDA-E54A85C9E1F0}"/>
                </a:ext>
              </a:extLst>
            </p:cNvPr>
            <p:cNvSpPr/>
            <p:nvPr/>
          </p:nvSpPr>
          <p:spPr>
            <a:xfrm rot="2833693">
              <a:off x="7462045" y="5184310"/>
              <a:ext cx="312942" cy="55582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C63263A9-05C2-B34D-6DE1-252CD97D8A18}"/>
                </a:ext>
              </a:extLst>
            </p:cNvPr>
            <p:cNvSpPr/>
            <p:nvPr/>
          </p:nvSpPr>
          <p:spPr>
            <a:xfrm rot="9538565">
              <a:off x="7427004" y="5418232"/>
              <a:ext cx="308549" cy="62571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3B5B9091-86F1-CEDF-E86E-F093037A9264}"/>
                </a:ext>
              </a:extLst>
            </p:cNvPr>
            <p:cNvSpPr/>
            <p:nvPr/>
          </p:nvSpPr>
          <p:spPr>
            <a:xfrm rot="9538565">
              <a:off x="7839999" y="4926558"/>
              <a:ext cx="310445" cy="91208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37F585F4-24B3-2689-E700-10F7A804EDDE}"/>
                </a:ext>
              </a:extLst>
            </p:cNvPr>
            <p:cNvSpPr/>
            <p:nvPr/>
          </p:nvSpPr>
          <p:spPr>
            <a:xfrm rot="7638124">
              <a:off x="8078098" y="5454895"/>
              <a:ext cx="310445" cy="62077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D879561-57F8-0397-8142-F051FE1539A5}"/>
                </a:ext>
              </a:extLst>
            </p:cNvPr>
            <p:cNvSpPr/>
            <p:nvPr/>
          </p:nvSpPr>
          <p:spPr>
            <a:xfrm rot="3168656">
              <a:off x="7293969" y="4091882"/>
              <a:ext cx="318606" cy="9010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CBF9ADA-906F-375B-CD11-EF6BDE15848A}"/>
                </a:ext>
              </a:extLst>
            </p:cNvPr>
            <p:cNvSpPr/>
            <p:nvPr/>
          </p:nvSpPr>
          <p:spPr>
            <a:xfrm rot="5220404">
              <a:off x="7755334" y="3963787"/>
              <a:ext cx="306290" cy="7380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44" name="Graphic 43" descr="Water with solid fill">
              <a:extLst>
                <a:ext uri="{FF2B5EF4-FFF2-40B4-BE49-F238E27FC236}">
                  <a16:creationId xmlns:a16="http://schemas.microsoft.com/office/drawing/2014/main" id="{F7384AB1-E3B9-8CA4-E806-D580EF26F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9177277">
              <a:off x="6695155" y="4232721"/>
              <a:ext cx="200226" cy="200226"/>
            </a:xfrm>
            <a:prstGeom prst="rect">
              <a:avLst/>
            </a:prstGeom>
          </p:spPr>
        </p:pic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F9DCB8DF-0649-2D60-3C8F-20F55B613868}"/>
                </a:ext>
              </a:extLst>
            </p:cNvPr>
            <p:cNvSpPr/>
            <p:nvPr/>
          </p:nvSpPr>
          <p:spPr>
            <a:xfrm rot="2024775">
              <a:off x="6744743" y="4729150"/>
              <a:ext cx="318606" cy="100856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46" name="Graphic 45" descr="Water with solid fill">
              <a:extLst>
                <a:ext uri="{FF2B5EF4-FFF2-40B4-BE49-F238E27FC236}">
                  <a16:creationId xmlns:a16="http://schemas.microsoft.com/office/drawing/2014/main" id="{599C061C-2CDE-E478-4FB8-AC1A77FD7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9177277">
              <a:off x="6532454" y="4188872"/>
              <a:ext cx="200226" cy="200226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8641844-77E7-EB23-5A37-27C7909DF3A1}"/>
              </a:ext>
            </a:extLst>
          </p:cNvPr>
          <p:cNvSpPr txBox="1"/>
          <p:nvPr/>
        </p:nvSpPr>
        <p:spPr>
          <a:xfrm rot="19707568">
            <a:off x="2716387" y="2202787"/>
            <a:ext cx="1776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NIVEL DE RIESGO ALTO / COMPLEJO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903C804-A316-EC00-7308-A7EB09EC75B6}"/>
              </a:ext>
            </a:extLst>
          </p:cNvPr>
          <p:cNvGrpSpPr/>
          <p:nvPr/>
        </p:nvGrpSpPr>
        <p:grpSpPr>
          <a:xfrm>
            <a:off x="7668069" y="2127713"/>
            <a:ext cx="2404747" cy="3584759"/>
            <a:chOff x="7122455" y="2674732"/>
            <a:chExt cx="2404747" cy="3584759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F3B39BF-8189-0095-3623-07CAE4AC4760}"/>
                </a:ext>
              </a:extLst>
            </p:cNvPr>
            <p:cNvSpPr/>
            <p:nvPr/>
          </p:nvSpPr>
          <p:spPr>
            <a:xfrm rot="19800000" flipH="1">
              <a:off x="8544316" y="2674732"/>
              <a:ext cx="982886" cy="10511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0914645B-0A2D-3F0C-4B58-4783F431EA06}"/>
                </a:ext>
              </a:extLst>
            </p:cNvPr>
            <p:cNvSpPr/>
            <p:nvPr/>
          </p:nvSpPr>
          <p:spPr>
            <a:xfrm rot="1624983" flipH="1">
              <a:off x="7912001" y="3673245"/>
              <a:ext cx="1051279" cy="1433385"/>
            </a:xfrm>
            <a:prstGeom prst="roundRect">
              <a:avLst>
                <a:gd name="adj" fmla="val 4438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99BA929C-5EB2-2D4B-DBB1-9FB017596F32}"/>
                </a:ext>
              </a:extLst>
            </p:cNvPr>
            <p:cNvSpPr/>
            <p:nvPr/>
          </p:nvSpPr>
          <p:spPr>
            <a:xfrm rot="19770839" flipH="1">
              <a:off x="8397729" y="4636350"/>
              <a:ext cx="376257" cy="99738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5E9B5CAC-3533-718B-CD91-0F4776D61E5D}"/>
                </a:ext>
              </a:extLst>
            </p:cNvPr>
            <p:cNvSpPr/>
            <p:nvPr/>
          </p:nvSpPr>
          <p:spPr>
            <a:xfrm rot="10261435" flipH="1">
              <a:off x="8622329" y="5293352"/>
              <a:ext cx="401583" cy="87096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9E0A573-4E0D-20C1-0390-44C1832F015B}"/>
                </a:ext>
              </a:extLst>
            </p:cNvPr>
            <p:cNvSpPr/>
            <p:nvPr/>
          </p:nvSpPr>
          <p:spPr>
            <a:xfrm rot="10261435" flipH="1">
              <a:off x="7911978" y="4503787"/>
              <a:ext cx="404050" cy="12695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A0699FE2-AB8E-78AB-295A-B23959D2C964}"/>
                </a:ext>
              </a:extLst>
            </p:cNvPr>
            <p:cNvSpPr/>
            <p:nvPr/>
          </p:nvSpPr>
          <p:spPr>
            <a:xfrm rot="11171770" flipH="1">
              <a:off x="7938132" y="5451539"/>
              <a:ext cx="432123" cy="80795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345B1A98-7519-00BC-551A-4202DD359612}"/>
                </a:ext>
              </a:extLst>
            </p:cNvPr>
            <p:cNvGrpSpPr/>
            <p:nvPr/>
          </p:nvGrpSpPr>
          <p:grpSpPr>
            <a:xfrm rot="19686734">
              <a:off x="7122455" y="3955987"/>
              <a:ext cx="1594397" cy="460224"/>
              <a:chOff x="7000844" y="3662308"/>
              <a:chExt cx="1745004" cy="503696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9337559-D1ED-83DF-126C-E38600C7711B}"/>
                  </a:ext>
                </a:extLst>
              </p:cNvPr>
              <p:cNvSpPr/>
              <p:nvPr/>
            </p:nvSpPr>
            <p:spPr>
              <a:xfrm rot="16631344" flipH="1">
                <a:off x="7937726" y="3297669"/>
                <a:ext cx="443483" cy="117276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C1B4541A-61D6-81B8-058B-3ED0DC0603F5}"/>
                  </a:ext>
                </a:extLst>
              </p:cNvPr>
              <p:cNvSpPr/>
              <p:nvPr/>
            </p:nvSpPr>
            <p:spPr>
              <a:xfrm rot="14579596" flipH="1">
                <a:off x="7267998" y="3472511"/>
                <a:ext cx="426339" cy="960647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668F2A3-E42C-3B96-4357-52E311BDCCDB}"/>
                </a:ext>
              </a:extLst>
            </p:cNvPr>
            <p:cNvSpPr/>
            <p:nvPr/>
          </p:nvSpPr>
          <p:spPr>
            <a:xfrm rot="21106718" flipH="1">
              <a:off x="8742606" y="3923647"/>
              <a:ext cx="414672" cy="14038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3A318E6-EDFE-18BD-1B24-980AA0395269}"/>
              </a:ext>
            </a:extLst>
          </p:cNvPr>
          <p:cNvGrpSpPr/>
          <p:nvPr/>
        </p:nvGrpSpPr>
        <p:grpSpPr>
          <a:xfrm rot="19707132">
            <a:off x="6743708" y="1850640"/>
            <a:ext cx="1977334" cy="1627624"/>
            <a:chOff x="-769257" y="1241630"/>
            <a:chExt cx="1874220" cy="1542746"/>
          </a:xfrm>
          <a:solidFill>
            <a:schemeClr val="accent3">
              <a:lumMod val="75000"/>
            </a:schemeClr>
          </a:solidFill>
        </p:grpSpPr>
        <p:sp>
          <p:nvSpPr>
            <p:cNvPr id="62" name="Trapezoid 61">
              <a:extLst>
                <a:ext uri="{FF2B5EF4-FFF2-40B4-BE49-F238E27FC236}">
                  <a16:creationId xmlns:a16="http://schemas.microsoft.com/office/drawing/2014/main" id="{974D0392-9523-C89A-7FD6-DAEFA7E8B427}"/>
                </a:ext>
              </a:extLst>
            </p:cNvPr>
            <p:cNvSpPr/>
            <p:nvPr/>
          </p:nvSpPr>
          <p:spPr>
            <a:xfrm>
              <a:off x="-769257" y="1680256"/>
              <a:ext cx="1874220" cy="110412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D20346CF-1BDA-C6B1-655D-880BCD3B6638}"/>
                </a:ext>
              </a:extLst>
            </p:cNvPr>
            <p:cNvSpPr/>
            <p:nvPr/>
          </p:nvSpPr>
          <p:spPr>
            <a:xfrm>
              <a:off x="-158718" y="1241630"/>
              <a:ext cx="653142" cy="65314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919FF9CA-B27A-EDD8-3849-910F793C8E6C}"/>
              </a:ext>
            </a:extLst>
          </p:cNvPr>
          <p:cNvSpPr txBox="1"/>
          <p:nvPr/>
        </p:nvSpPr>
        <p:spPr>
          <a:xfrm rot="19716449">
            <a:off x="7020528" y="2365387"/>
            <a:ext cx="1619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NIVEL DE RIESGO BAJO </a:t>
            </a:r>
          </a:p>
        </p:txBody>
      </p:sp>
    </p:spTree>
    <p:extLst>
      <p:ext uri="{BB962C8B-B14F-4D97-AF65-F5344CB8AC3E}">
        <p14:creationId xmlns:p14="http://schemas.microsoft.com/office/powerpoint/2010/main" val="27866600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20A06-D2CE-9F4F-4EB2-3B4FFE1C4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Debate general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93D22D-FB97-0F71-EDA9-70C82D549C62}"/>
              </a:ext>
            </a:extLst>
          </p:cNvPr>
          <p:cNvSpPr/>
          <p:nvPr/>
        </p:nvSpPr>
        <p:spPr>
          <a:xfrm>
            <a:off x="5279292" y="2161684"/>
            <a:ext cx="5657387" cy="3354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hace para gestionar sus casos y llevar un control de su carga laboral?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10670E7-995B-F91D-E8F8-61F87F0CBEB9}"/>
              </a:ext>
            </a:extLst>
          </p:cNvPr>
          <p:cNvGrpSpPr/>
          <p:nvPr/>
        </p:nvGrpSpPr>
        <p:grpSpPr>
          <a:xfrm>
            <a:off x="1255321" y="2597802"/>
            <a:ext cx="3415887" cy="2678824"/>
            <a:chOff x="1117683" y="2194390"/>
            <a:chExt cx="3415887" cy="2678824"/>
          </a:xfrm>
          <a:solidFill>
            <a:schemeClr val="accent1"/>
          </a:solidFill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C09D03BA-A93A-5802-5CA1-52375EC20664}"/>
                </a:ext>
              </a:extLst>
            </p:cNvPr>
            <p:cNvSpPr/>
            <p:nvPr/>
          </p:nvSpPr>
          <p:spPr>
            <a:xfrm>
              <a:off x="1117683" y="2194390"/>
              <a:ext cx="1792248" cy="1200806"/>
            </a:xfrm>
            <a:prstGeom prst="wedgeRoundRectCallout">
              <a:avLst>
                <a:gd name="adj1" fmla="val 19938"/>
                <a:gd name="adj2" fmla="val 69216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2DA1C411-FD3C-CFB4-E6B8-E6001EAE6D96}"/>
                </a:ext>
              </a:extLst>
            </p:cNvPr>
            <p:cNvSpPr/>
            <p:nvPr/>
          </p:nvSpPr>
          <p:spPr>
            <a:xfrm>
              <a:off x="3240911" y="3671195"/>
              <a:ext cx="1292659" cy="866081"/>
            </a:xfrm>
            <a:prstGeom prst="wedgeRoundRectCallout">
              <a:avLst>
                <a:gd name="adj1" fmla="val -20501"/>
                <a:gd name="adj2" fmla="val 64241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19B5C023-DA0A-0764-DF3C-AFA3DB2259D9}"/>
                </a:ext>
              </a:extLst>
            </p:cNvPr>
            <p:cNvSpPr/>
            <p:nvPr/>
          </p:nvSpPr>
          <p:spPr>
            <a:xfrm>
              <a:off x="1747778" y="4229639"/>
              <a:ext cx="1097717" cy="643575"/>
            </a:xfrm>
            <a:prstGeom prst="wedgeRoundRectCallout">
              <a:avLst>
                <a:gd name="adj1" fmla="val -20501"/>
                <a:gd name="adj2" fmla="val 84025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2D55B23-DE58-3C84-5F7D-EAF6DDE8AE29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80F2286D-AE85-C233-7ED8-316F7CEB434B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C71C08C-D339-7696-69FD-BFCD84ABD20C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3F868E4-6876-362C-D7C6-EA1BBA787B8D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77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C9ED77D-A4EB-EA1B-EEA4-13BB9C3439AC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51C0D23-3D84-D35E-93DB-FB1D0F3C2D50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A2B85DA6-8D75-5A51-BD74-9244C7016FE7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2599988F-0062-97BF-BEE3-23A760FEE6F7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266647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76B01-D106-B7EE-9052-76FAB21FB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16"/>
            <a:ext cx="9438242" cy="868968"/>
          </a:xfrm>
        </p:spPr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Herramientas de seguimiento de casos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A45596-ED7D-1EB8-5EB5-A0B1B09A8CC3}"/>
              </a:ext>
            </a:extLst>
          </p:cNvPr>
          <p:cNvSpPr txBox="1"/>
          <p:nvPr/>
        </p:nvSpPr>
        <p:spPr>
          <a:xfrm>
            <a:off x="822332" y="5210175"/>
            <a:ext cx="3676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>
                <a:latin typeface="Arial" panose="020B0604020202020204" pitchFamily="34" charset="0"/>
                <a:cs typeface="Arial" panose="020B0604020202020204" pitchFamily="34" charset="0"/>
              </a:rPr>
              <a:t>Lista de casos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39C495-95CA-B854-9392-1F0457ED43A6}"/>
              </a:ext>
            </a:extLst>
          </p:cNvPr>
          <p:cNvSpPr txBox="1"/>
          <p:nvPr/>
        </p:nvSpPr>
        <p:spPr>
          <a:xfrm>
            <a:off x="7643131" y="5210175"/>
            <a:ext cx="3676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>
                <a:latin typeface="Arial" panose="020B0604020202020204" pitchFamily="34" charset="0"/>
                <a:cs typeface="Arial" panose="020B0604020202020204" pitchFamily="34" charset="0"/>
              </a:rPr>
              <a:t>Lista de control de expedientes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01481AE-0A36-B7BC-B7BF-639426B3EFD6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DCFA6E91-974E-767E-F46F-8EDB55362E0D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74D3621-E226-2CAE-C4EF-E5BBDD440EBA}"/>
                </a:ext>
              </a:extLst>
            </p:cNvPr>
            <p:cNvGrpSpPr/>
            <p:nvPr/>
          </p:nvGrpSpPr>
          <p:grpSpPr>
            <a:xfrm>
              <a:off x="10741851" y="707024"/>
              <a:ext cx="562136" cy="634675"/>
              <a:chOff x="760175" y="830141"/>
              <a:chExt cx="867619" cy="97958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F27D8CC-1E07-9C95-E2BC-51820AFA29C8}"/>
                  </a:ext>
                </a:extLst>
              </p:cNvPr>
              <p:cNvSpPr/>
              <p:nvPr/>
            </p:nvSpPr>
            <p:spPr>
              <a:xfrm>
                <a:off x="864636" y="830141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78-</a:t>
                </a:r>
              </a:p>
              <a:p>
                <a:pPr algn="ctr"/>
                <a:r>
                  <a:rPr lang="es-ES_tradnl"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80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8BF41F2-A0F2-ADC9-52A4-E377AE2BC461}"/>
                  </a:ext>
                </a:extLst>
              </p:cNvPr>
              <p:cNvSpPr/>
              <p:nvPr/>
            </p:nvSpPr>
            <p:spPr>
              <a:xfrm>
                <a:off x="760175" y="830143"/>
                <a:ext cx="149292" cy="97957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367DC48-FB29-D39E-1F93-FD621E0ADC39}"/>
              </a:ext>
            </a:extLst>
          </p:cNvPr>
          <p:cNvGrpSpPr/>
          <p:nvPr/>
        </p:nvGrpSpPr>
        <p:grpSpPr>
          <a:xfrm>
            <a:off x="1479001" y="1821942"/>
            <a:ext cx="775317" cy="940071"/>
            <a:chOff x="1591026" y="2323978"/>
            <a:chExt cx="775317" cy="940071"/>
          </a:xfrm>
        </p:grpSpPr>
        <p:sp>
          <p:nvSpPr>
            <p:cNvPr id="27" name="Rectangle: Single Corner Snipped 26">
              <a:extLst>
                <a:ext uri="{FF2B5EF4-FFF2-40B4-BE49-F238E27FC236}">
                  <a16:creationId xmlns:a16="http://schemas.microsoft.com/office/drawing/2014/main" id="{DAAB44D6-5AD8-8314-A2E9-7AA240C25C2C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02A8EA3-A71E-4F35-7B25-66DEEC607F4E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23" name="Round Same Side Corner Rectangle 46">
                <a:extLst>
                  <a:ext uri="{FF2B5EF4-FFF2-40B4-BE49-F238E27FC236}">
                    <a16:creationId xmlns:a16="http://schemas.microsoft.com/office/drawing/2014/main" id="{4E3531F8-CECA-40F3-ED3A-85BE1EC57D65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746735C-41B2-C429-C430-01A5340EE86A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EEAEB6-4EFE-377F-AF17-389F4A64FB7C}"/>
              </a:ext>
            </a:extLst>
          </p:cNvPr>
          <p:cNvGrpSpPr/>
          <p:nvPr/>
        </p:nvGrpSpPr>
        <p:grpSpPr>
          <a:xfrm>
            <a:off x="2175626" y="2288151"/>
            <a:ext cx="775317" cy="940071"/>
            <a:chOff x="1591026" y="2323978"/>
            <a:chExt cx="775317" cy="940071"/>
          </a:xfrm>
        </p:grpSpPr>
        <p:sp>
          <p:nvSpPr>
            <p:cNvPr id="31" name="Rectangle: Single Corner Snipped 30">
              <a:extLst>
                <a:ext uri="{FF2B5EF4-FFF2-40B4-BE49-F238E27FC236}">
                  <a16:creationId xmlns:a16="http://schemas.microsoft.com/office/drawing/2014/main" id="{351549CA-203E-FE43-2ECC-BB9C06D615C6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7C0E290-CF02-4C7B-03F1-26811185E1AB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33" name="Round Same Side Corner Rectangle 46">
                <a:extLst>
                  <a:ext uri="{FF2B5EF4-FFF2-40B4-BE49-F238E27FC236}">
                    <a16:creationId xmlns:a16="http://schemas.microsoft.com/office/drawing/2014/main" id="{3C413F34-2AA7-0ABE-7BAC-89FC3CF9FCE3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52A723CC-7A54-73C9-EBDE-328B68236040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DA94D83-387B-9B18-94EC-5229B0E92551}"/>
              </a:ext>
            </a:extLst>
          </p:cNvPr>
          <p:cNvGrpSpPr/>
          <p:nvPr/>
        </p:nvGrpSpPr>
        <p:grpSpPr>
          <a:xfrm>
            <a:off x="2866500" y="2612259"/>
            <a:ext cx="775317" cy="940071"/>
            <a:chOff x="1591026" y="2323978"/>
            <a:chExt cx="775317" cy="940071"/>
          </a:xfrm>
        </p:grpSpPr>
        <p:sp>
          <p:nvSpPr>
            <p:cNvPr id="36" name="Rectangle: Single Corner Snipped 35">
              <a:extLst>
                <a:ext uri="{FF2B5EF4-FFF2-40B4-BE49-F238E27FC236}">
                  <a16:creationId xmlns:a16="http://schemas.microsoft.com/office/drawing/2014/main" id="{9EFA0627-F774-C70D-886D-B87B326FB283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9A73827-9526-3067-9E7B-970E8681698C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38" name="Round Same Side Corner Rectangle 46">
                <a:extLst>
                  <a:ext uri="{FF2B5EF4-FFF2-40B4-BE49-F238E27FC236}">
                    <a16:creationId xmlns:a16="http://schemas.microsoft.com/office/drawing/2014/main" id="{F4C47DD1-50F0-F449-771E-5404D9FB06DF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8C70B10-4C52-8EC2-DC6C-D3375121FECF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D673908-55A5-56B3-AE1A-C3BAF0B7FF59}"/>
              </a:ext>
            </a:extLst>
          </p:cNvPr>
          <p:cNvGrpSpPr/>
          <p:nvPr/>
        </p:nvGrpSpPr>
        <p:grpSpPr>
          <a:xfrm>
            <a:off x="1214495" y="3141970"/>
            <a:ext cx="775317" cy="940071"/>
            <a:chOff x="1591026" y="2323978"/>
            <a:chExt cx="775317" cy="940071"/>
          </a:xfrm>
        </p:grpSpPr>
        <p:sp>
          <p:nvSpPr>
            <p:cNvPr id="41" name="Rectangle: Single Corner Snipped 40">
              <a:extLst>
                <a:ext uri="{FF2B5EF4-FFF2-40B4-BE49-F238E27FC236}">
                  <a16:creationId xmlns:a16="http://schemas.microsoft.com/office/drawing/2014/main" id="{412AB74B-242E-A565-1669-3949363AAB3B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FA110E2-44F3-12FE-96C4-D00E1730BAE6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43" name="Round Same Side Corner Rectangle 46">
                <a:extLst>
                  <a:ext uri="{FF2B5EF4-FFF2-40B4-BE49-F238E27FC236}">
                    <a16:creationId xmlns:a16="http://schemas.microsoft.com/office/drawing/2014/main" id="{43B553B1-38D9-1B53-B289-A7408A2C6D96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3E0F65D-8BBF-A16A-8352-507EC1D546CF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78F57B8-5167-5F96-7EAB-5FC0531190FD}"/>
              </a:ext>
            </a:extLst>
          </p:cNvPr>
          <p:cNvGrpSpPr/>
          <p:nvPr/>
        </p:nvGrpSpPr>
        <p:grpSpPr>
          <a:xfrm>
            <a:off x="1866659" y="3531105"/>
            <a:ext cx="775317" cy="940071"/>
            <a:chOff x="1591026" y="2323978"/>
            <a:chExt cx="775317" cy="940071"/>
          </a:xfrm>
        </p:grpSpPr>
        <p:sp>
          <p:nvSpPr>
            <p:cNvPr id="46" name="Rectangle: Single Corner Snipped 45">
              <a:extLst>
                <a:ext uri="{FF2B5EF4-FFF2-40B4-BE49-F238E27FC236}">
                  <a16:creationId xmlns:a16="http://schemas.microsoft.com/office/drawing/2014/main" id="{6B689C94-255E-2F40-CDB0-3A1F430F7737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9B60E58-F055-7C0A-8B37-09E40558C406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48" name="Round Same Side Corner Rectangle 46">
                <a:extLst>
                  <a:ext uri="{FF2B5EF4-FFF2-40B4-BE49-F238E27FC236}">
                    <a16:creationId xmlns:a16="http://schemas.microsoft.com/office/drawing/2014/main" id="{EC61D718-A426-CE18-DD84-47F4DE02F4DB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EEFB24C6-7E97-604D-F1F1-11ADCC7F8114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73B3DA2-81B2-34F2-E10A-87BA1106F5FD}"/>
              </a:ext>
            </a:extLst>
          </p:cNvPr>
          <p:cNvGrpSpPr/>
          <p:nvPr/>
        </p:nvGrpSpPr>
        <p:grpSpPr>
          <a:xfrm>
            <a:off x="2563284" y="3868785"/>
            <a:ext cx="775317" cy="940071"/>
            <a:chOff x="1591026" y="2323978"/>
            <a:chExt cx="775317" cy="940071"/>
          </a:xfrm>
        </p:grpSpPr>
        <p:sp>
          <p:nvSpPr>
            <p:cNvPr id="51" name="Rectangle: Single Corner Snipped 50">
              <a:extLst>
                <a:ext uri="{FF2B5EF4-FFF2-40B4-BE49-F238E27FC236}">
                  <a16:creationId xmlns:a16="http://schemas.microsoft.com/office/drawing/2014/main" id="{94F773F0-69F5-C14F-2D8A-85D482ACC7C0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84A579C-749F-DDDA-07B1-5245BFBA6FBA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53" name="Round Same Side Corner Rectangle 46">
                <a:extLst>
                  <a:ext uri="{FF2B5EF4-FFF2-40B4-BE49-F238E27FC236}">
                    <a16:creationId xmlns:a16="http://schemas.microsoft.com/office/drawing/2014/main" id="{C4CF953E-B3AA-35DB-5FD7-2680F77500FE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20151F5-B168-959B-E349-3CFDA22EC923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C6EB579-B674-91FE-1CA2-80FBB8ABF7E9}"/>
              </a:ext>
            </a:extLst>
          </p:cNvPr>
          <p:cNvGrpSpPr/>
          <p:nvPr/>
        </p:nvGrpSpPr>
        <p:grpSpPr>
          <a:xfrm>
            <a:off x="8690096" y="2601252"/>
            <a:ext cx="1703510" cy="2065504"/>
            <a:chOff x="1591026" y="2323978"/>
            <a:chExt cx="775317" cy="940071"/>
          </a:xfrm>
        </p:grpSpPr>
        <p:sp>
          <p:nvSpPr>
            <p:cNvPr id="56" name="Rectangle: Single Corner Snipped 55">
              <a:extLst>
                <a:ext uri="{FF2B5EF4-FFF2-40B4-BE49-F238E27FC236}">
                  <a16:creationId xmlns:a16="http://schemas.microsoft.com/office/drawing/2014/main" id="{28DA2CFB-A223-EDC7-F55D-18D08248220B}"/>
                </a:ext>
              </a:extLst>
            </p:cNvPr>
            <p:cNvSpPr/>
            <p:nvPr/>
          </p:nvSpPr>
          <p:spPr>
            <a:xfrm>
              <a:off x="1591026" y="2323978"/>
              <a:ext cx="775317" cy="940071"/>
            </a:xfrm>
            <a:prstGeom prst="snip1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EBD8EDD-5E15-E988-61BC-5B35F920AA76}"/>
                </a:ext>
              </a:extLst>
            </p:cNvPr>
            <p:cNvGrpSpPr/>
            <p:nvPr/>
          </p:nvGrpSpPr>
          <p:grpSpPr>
            <a:xfrm>
              <a:off x="1867218" y="2543057"/>
              <a:ext cx="232947" cy="52282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58" name="Round Same Side Corner Rectangle 46">
                <a:extLst>
                  <a:ext uri="{FF2B5EF4-FFF2-40B4-BE49-F238E27FC236}">
                    <a16:creationId xmlns:a16="http://schemas.microsoft.com/office/drawing/2014/main" id="{FEEAB652-1731-7905-4D06-88E7C09B5BFF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C9715595-3497-726A-94DA-BCA18053B392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75B8FD93-3750-4A18-08F1-C37AD8F319E7}"/>
              </a:ext>
            </a:extLst>
          </p:cNvPr>
          <p:cNvSpPr/>
          <p:nvPr/>
        </p:nvSpPr>
        <p:spPr>
          <a:xfrm>
            <a:off x="4715273" y="1517430"/>
            <a:ext cx="2761454" cy="28607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800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supervisores o coordinadores deben revisar el número de casos de los/as asistentes sociales como mínimo cada dos semanas para garantizar que sea razonable</a:t>
            </a:r>
            <a:endParaRPr lang="es-ES_tradnl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Arrow: Left 74">
            <a:extLst>
              <a:ext uri="{FF2B5EF4-FFF2-40B4-BE49-F238E27FC236}">
                <a16:creationId xmlns:a16="http://schemas.microsoft.com/office/drawing/2014/main" id="{A4EB5934-27C0-F3FB-C7E9-1FD58E7CE82E}"/>
              </a:ext>
            </a:extLst>
          </p:cNvPr>
          <p:cNvSpPr/>
          <p:nvPr/>
        </p:nvSpPr>
        <p:spPr>
          <a:xfrm>
            <a:off x="3860671" y="1760046"/>
            <a:ext cx="956363" cy="481924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621218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248CB57-94F7-372F-FEB3-8499ECBD5D01}"/>
              </a:ext>
            </a:extLst>
          </p:cNvPr>
          <p:cNvSpPr txBox="1"/>
          <p:nvPr/>
        </p:nvSpPr>
        <p:spPr>
          <a:xfrm>
            <a:off x="6644633" y="542842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>
                <a:latin typeface="Arial" panose="020B0604020202020204" pitchFamily="34" charset="0"/>
                <a:cs typeface="Arial" panose="020B0604020202020204" pitchFamily="34" charset="0"/>
              </a:rPr>
              <a:t>Muy urgente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CCD1B3-69B7-2A73-0D8B-650EFA798B1E}"/>
              </a:ext>
            </a:extLst>
          </p:cNvPr>
          <p:cNvSpPr/>
          <p:nvPr/>
        </p:nvSpPr>
        <p:spPr>
          <a:xfrm>
            <a:off x="4011581" y="5433657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b="1" dirty="0">
                <a:latin typeface="Arial" panose="020B0604020202020204" pitchFamily="34" charset="0"/>
                <a:cs typeface="Arial" panose="020B0604020202020204" pitchFamily="34" charset="0"/>
              </a:rPr>
              <a:t>Poco urgente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B0802-7064-17F8-8594-532DC525DCBB}"/>
              </a:ext>
            </a:extLst>
          </p:cNvPr>
          <p:cNvSpPr txBox="1"/>
          <p:nvPr/>
        </p:nvSpPr>
        <p:spPr>
          <a:xfrm>
            <a:off x="1064063" y="4806670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>
                <a:latin typeface="Arial" panose="020B0604020202020204" pitchFamily="34" charset="0"/>
                <a:cs typeface="Arial" panose="020B0604020202020204" pitchFamily="34" charset="0"/>
              </a:rPr>
              <a:t>Menos importante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A5296E-CCF6-BCF7-0385-3DAE18866813}"/>
              </a:ext>
            </a:extLst>
          </p:cNvPr>
          <p:cNvSpPr txBox="1"/>
          <p:nvPr/>
        </p:nvSpPr>
        <p:spPr>
          <a:xfrm>
            <a:off x="1346192" y="1609772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>
                <a:latin typeface="Arial" panose="020B0604020202020204" pitchFamily="34" charset="0"/>
                <a:cs typeface="Arial" panose="020B0604020202020204" pitchFamily="34" charset="0"/>
              </a:rPr>
              <a:t>Más Importante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6B19035-8ADF-651E-C036-086206FCE282}"/>
              </a:ext>
            </a:extLst>
          </p:cNvPr>
          <p:cNvGrpSpPr/>
          <p:nvPr/>
        </p:nvGrpSpPr>
        <p:grpSpPr>
          <a:xfrm>
            <a:off x="3700859" y="3388419"/>
            <a:ext cx="2828851" cy="1409639"/>
            <a:chOff x="1985945" y="239383"/>
            <a:chExt cx="1473126" cy="14731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8E837E8-C9C8-DD0C-AA64-8D83786CAE2E}"/>
                </a:ext>
              </a:extLst>
            </p:cNvPr>
            <p:cNvSpPr/>
            <p:nvPr/>
          </p:nvSpPr>
          <p:spPr>
            <a:xfrm>
              <a:off x="1985945" y="239383"/>
              <a:ext cx="1473126" cy="14731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03449AA4-B1DE-848A-B972-ECE5B4A641E8}"/>
                </a:ext>
              </a:extLst>
            </p:cNvPr>
            <p:cNvSpPr txBox="1"/>
            <p:nvPr/>
          </p:nvSpPr>
          <p:spPr>
            <a:xfrm>
              <a:off x="2057857" y="311295"/>
              <a:ext cx="1329302" cy="1329302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_tradnl" sz="2400" kern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DESCARTAR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F06415F-77EB-3FE1-9769-F74CD6524FE0}"/>
              </a:ext>
            </a:extLst>
          </p:cNvPr>
          <p:cNvGrpSpPr/>
          <p:nvPr/>
        </p:nvGrpSpPr>
        <p:grpSpPr>
          <a:xfrm>
            <a:off x="6734629" y="1767206"/>
            <a:ext cx="2846574" cy="1409639"/>
            <a:chOff x="1985945" y="239383"/>
            <a:chExt cx="1473126" cy="14731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54F958F-7E3F-ABBD-E471-ED0FDAE10D8F}"/>
                </a:ext>
              </a:extLst>
            </p:cNvPr>
            <p:cNvSpPr/>
            <p:nvPr/>
          </p:nvSpPr>
          <p:spPr>
            <a:xfrm>
              <a:off x="1985945" y="239383"/>
              <a:ext cx="1473126" cy="14731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angle: Rounded Corners 4">
              <a:extLst>
                <a:ext uri="{FF2B5EF4-FFF2-40B4-BE49-F238E27FC236}">
                  <a16:creationId xmlns:a16="http://schemas.microsoft.com/office/drawing/2014/main" id="{55C80FD3-B2EA-8B63-236C-FE14886442C2}"/>
                </a:ext>
              </a:extLst>
            </p:cNvPr>
            <p:cNvSpPr txBox="1"/>
            <p:nvPr/>
          </p:nvSpPr>
          <p:spPr>
            <a:xfrm>
              <a:off x="2057857" y="311295"/>
              <a:ext cx="1329302" cy="1329302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_tradnl" sz="2400" kern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ACTUAR </a:t>
              </a:r>
              <a:r>
                <a:rPr lang="es-ES_tradnl" sz="2400" b="1" kern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CUANTO ANTES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EE31ED9-4766-6FCF-F221-6680D65C4F2A}"/>
              </a:ext>
            </a:extLst>
          </p:cNvPr>
          <p:cNvGrpSpPr/>
          <p:nvPr/>
        </p:nvGrpSpPr>
        <p:grpSpPr>
          <a:xfrm>
            <a:off x="3672116" y="1710236"/>
            <a:ext cx="2828851" cy="1409639"/>
            <a:chOff x="1985945" y="239383"/>
            <a:chExt cx="1473126" cy="14731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1A9041E-400E-9CDC-1749-F1060973F13A}"/>
                </a:ext>
              </a:extLst>
            </p:cNvPr>
            <p:cNvSpPr/>
            <p:nvPr/>
          </p:nvSpPr>
          <p:spPr>
            <a:xfrm>
              <a:off x="1985945" y="239383"/>
              <a:ext cx="1473126" cy="14731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ectangle: Rounded Corners 4">
              <a:extLst>
                <a:ext uri="{FF2B5EF4-FFF2-40B4-BE49-F238E27FC236}">
                  <a16:creationId xmlns:a16="http://schemas.microsoft.com/office/drawing/2014/main" id="{6A3C59AB-839B-10A1-BDF3-8A24D347DB16}"/>
                </a:ext>
              </a:extLst>
            </p:cNvPr>
            <p:cNvSpPr txBox="1"/>
            <p:nvPr/>
          </p:nvSpPr>
          <p:spPr>
            <a:xfrm>
              <a:off x="2057857" y="311295"/>
              <a:ext cx="1329302" cy="1329302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_tradnl" sz="2400" kern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PROGRAMAR</a:t>
              </a:r>
              <a:endParaRPr lang="es-ES_tradnl" sz="2400" b="1" kern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7D29DAC-14AC-9975-93FA-5D2469D37AAA}"/>
              </a:ext>
            </a:extLst>
          </p:cNvPr>
          <p:cNvGrpSpPr/>
          <p:nvPr/>
        </p:nvGrpSpPr>
        <p:grpSpPr>
          <a:xfrm>
            <a:off x="6764793" y="3402442"/>
            <a:ext cx="2846575" cy="1409639"/>
            <a:chOff x="1985945" y="239383"/>
            <a:chExt cx="1473126" cy="14731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8CD6AE3B-BDF9-2DD8-04B5-88C7DE1288C3}"/>
                </a:ext>
              </a:extLst>
            </p:cNvPr>
            <p:cNvSpPr/>
            <p:nvPr/>
          </p:nvSpPr>
          <p:spPr>
            <a:xfrm>
              <a:off x="1985945" y="239383"/>
              <a:ext cx="1473126" cy="14731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: Rounded Corners 4">
              <a:extLst>
                <a:ext uri="{FF2B5EF4-FFF2-40B4-BE49-F238E27FC236}">
                  <a16:creationId xmlns:a16="http://schemas.microsoft.com/office/drawing/2014/main" id="{C91308FB-1259-2DA3-0EF9-CD56AB8FC9E9}"/>
                </a:ext>
              </a:extLst>
            </p:cNvPr>
            <p:cNvSpPr txBox="1"/>
            <p:nvPr/>
          </p:nvSpPr>
          <p:spPr>
            <a:xfrm>
              <a:off x="2057857" y="311295"/>
              <a:ext cx="1329302" cy="1329302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_tradnl" sz="2400" kern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DELEGAR</a:t>
              </a:r>
              <a:endParaRPr lang="es-ES_tradnl" sz="2400" b="1" kern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AF23DF4F-E887-750F-06FC-39D34757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Cómo priorizar los casos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758C63-B2DD-D94F-F42A-8A8FD3DC6322}"/>
              </a:ext>
            </a:extLst>
          </p:cNvPr>
          <p:cNvSpPr txBox="1"/>
          <p:nvPr/>
        </p:nvSpPr>
        <p:spPr>
          <a:xfrm>
            <a:off x="1920153" y="1947900"/>
            <a:ext cx="1460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b="1">
                <a:solidFill>
                  <a:schemeClr val="accent1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¡! ¡! ¡!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6A5699-53A8-A7CF-6A40-B2F496A21F57}"/>
              </a:ext>
            </a:extLst>
          </p:cNvPr>
          <p:cNvGrpSpPr/>
          <p:nvPr/>
        </p:nvGrpSpPr>
        <p:grpSpPr>
          <a:xfrm>
            <a:off x="8188081" y="5400401"/>
            <a:ext cx="435844" cy="435844"/>
            <a:chOff x="6784825" y="4717805"/>
            <a:chExt cx="1170980" cy="117098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DDAC9FF-07AB-D3C8-7C62-CA971CEB987F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1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5252068-B3F8-97F9-47E4-5228364EC332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5FE5DB6-7C5F-CD91-53E4-B31F22C46ECF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06BAA2-D7D7-D051-BFCD-BA08A6C3F6E6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EA63BCB-9EEF-8C2C-7D69-ABE00E6478F5}"/>
              </a:ext>
            </a:extLst>
          </p:cNvPr>
          <p:cNvGrpSpPr/>
          <p:nvPr/>
        </p:nvGrpSpPr>
        <p:grpSpPr>
          <a:xfrm>
            <a:off x="8738677" y="5400401"/>
            <a:ext cx="435844" cy="435844"/>
            <a:chOff x="6784825" y="4717805"/>
            <a:chExt cx="1170980" cy="117098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48C2176-EE62-9590-99E9-987081BF6327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1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F02BD6-F2E6-5CE1-3DB8-022B59DB38EF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8834296-14F7-BA9B-3EBD-A2E8178784DB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9C2A1E8-01D2-B261-0076-4A81ECF3F75F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30060D6-3C83-6166-BF28-1A039E7ECD2F}"/>
              </a:ext>
            </a:extLst>
          </p:cNvPr>
          <p:cNvGrpSpPr/>
          <p:nvPr/>
        </p:nvGrpSpPr>
        <p:grpSpPr>
          <a:xfrm>
            <a:off x="9270784" y="5400401"/>
            <a:ext cx="435844" cy="435844"/>
            <a:chOff x="6784825" y="4717805"/>
            <a:chExt cx="1170980" cy="117098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DA3262C-EAA6-A8F0-30AD-54C451A9B2DC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1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545D0A7-9E45-0D97-DBB5-7362F5E582EB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1BBBBEA-4770-4A97-250A-7F110AF926A9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9FE9231-DE92-E3BE-4E5C-D52F38C0ACFF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FDB4125-4D3E-1183-7CBB-7C68CA1B935C}"/>
              </a:ext>
            </a:extLst>
          </p:cNvPr>
          <p:cNvGrpSpPr/>
          <p:nvPr/>
        </p:nvGrpSpPr>
        <p:grpSpPr>
          <a:xfrm>
            <a:off x="3454194" y="5323599"/>
            <a:ext cx="435844" cy="435844"/>
            <a:chOff x="6784825" y="4717805"/>
            <a:chExt cx="1170980" cy="117098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7D3A1AA-53FF-F9C2-6942-5F1F8C653017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1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DA724E5-34D9-7D03-8A8D-209716F7BD20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B8C0EDD-6802-5DB8-9E51-13A612904D43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B084327-F86D-048C-97A9-0A666241F5DB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C26429B-F1FF-69C5-6A05-F7E78CE838D9}"/>
              </a:ext>
            </a:extLst>
          </p:cNvPr>
          <p:cNvSpPr txBox="1"/>
          <p:nvPr/>
        </p:nvSpPr>
        <p:spPr>
          <a:xfrm>
            <a:off x="2119481" y="4160339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600" b="1">
                <a:solidFill>
                  <a:schemeClr val="accent1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¡!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07E8122-3C05-A013-F751-1282038D96B1}"/>
              </a:ext>
            </a:extLst>
          </p:cNvPr>
          <p:cNvCxnSpPr>
            <a:cxnSpLocks/>
          </p:cNvCxnSpPr>
          <p:nvPr/>
        </p:nvCxnSpPr>
        <p:spPr>
          <a:xfrm flipV="1">
            <a:off x="3338286" y="1567543"/>
            <a:ext cx="0" cy="360662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571FA6E-BDEB-1D29-B278-AED235FDFB21}"/>
              </a:ext>
            </a:extLst>
          </p:cNvPr>
          <p:cNvCxnSpPr>
            <a:cxnSpLocks/>
          </p:cNvCxnSpPr>
          <p:nvPr/>
        </p:nvCxnSpPr>
        <p:spPr>
          <a:xfrm>
            <a:off x="3338286" y="5174165"/>
            <a:ext cx="63717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659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72">
            <a:extLst>
              <a:ext uri="{FF2B5EF4-FFF2-40B4-BE49-F238E27FC236}">
                <a16:creationId xmlns:a16="http://schemas.microsoft.com/office/drawing/2014/main" id="{93D8C93B-148E-C483-A2EA-8AC05A29A027}"/>
              </a:ext>
            </a:extLst>
          </p:cNvPr>
          <p:cNvSpPr txBox="1">
            <a:spLocks/>
          </p:cNvSpPr>
          <p:nvPr/>
        </p:nvSpPr>
        <p:spPr>
          <a:xfrm>
            <a:off x="796386" y="309969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r>
              <a:rPr lang="es-ES_tradnl" sz="5400" b="1" dirty="0">
                <a:solidFill>
                  <a:schemeClr val="bg1">
                    <a:lumMod val="75000"/>
                  </a:schemeClr>
                </a:solidFill>
                <a:latin typeface="Garamond"/>
              </a:rPr>
              <a:t>Diapositiva adicional para la/el facilitador/a</a:t>
            </a:r>
            <a:endParaRPr lang="es-ES_tradnl" sz="54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1926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F07E2-14BD-ABE7-E913-C65AFF54E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Puntos clave de aprendizaje</a:t>
            </a:r>
          </a:p>
        </p:txBody>
      </p:sp>
      <p:sp>
        <p:nvSpPr>
          <p:cNvPr id="4" name="Google Shape;574;p18">
            <a:extLst>
              <a:ext uri="{FF2B5EF4-FFF2-40B4-BE49-F238E27FC236}">
                <a16:creationId xmlns:a16="http://schemas.microsoft.com/office/drawing/2014/main" id="{D59A82B1-296C-63FE-07A7-6E668E1F8B62}"/>
              </a:ext>
            </a:extLst>
          </p:cNvPr>
          <p:cNvSpPr/>
          <p:nvPr/>
        </p:nvSpPr>
        <p:spPr>
          <a:xfrm>
            <a:off x="1911657" y="2084186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766F1-C9D9-A1B6-E1F3-26431F31D31C}"/>
              </a:ext>
            </a:extLst>
          </p:cNvPr>
          <p:cNvSpPr txBox="1"/>
          <p:nvPr/>
        </p:nvSpPr>
        <p:spPr>
          <a:xfrm>
            <a:off x="7843766" y="3722255"/>
            <a:ext cx="3307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Los/as asistentes sociales deben gestionar su tiempo adecuadamente, estableciendo prioridades en función de la urgencia y relevancia de las acciones</a:t>
            </a:r>
            <a:endParaRPr lang="es-ES_tradnl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572;p18">
            <a:extLst>
              <a:ext uri="{FF2B5EF4-FFF2-40B4-BE49-F238E27FC236}">
                <a16:creationId xmlns:a16="http://schemas.microsoft.com/office/drawing/2014/main" id="{511BFEC3-661C-7C1F-BEEF-2361DDCCCBD5}"/>
              </a:ext>
            </a:extLst>
          </p:cNvPr>
          <p:cNvSpPr/>
          <p:nvPr/>
        </p:nvSpPr>
        <p:spPr>
          <a:xfrm>
            <a:off x="8971762" y="2084186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6FF535-CA73-82ED-2844-60A0CBB0341D}"/>
              </a:ext>
            </a:extLst>
          </p:cNvPr>
          <p:cNvSpPr txBox="1"/>
          <p:nvPr/>
        </p:nvSpPr>
        <p:spPr>
          <a:xfrm>
            <a:off x="802898" y="3722255"/>
            <a:ext cx="32690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Los/as asistentes sociales no deben hacerse cargo de más casos de los que puedan gestionar. Lo más importante es la calidad del servicio</a:t>
            </a:r>
            <a:endParaRPr lang="es-ES_tradnl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DC5DDA-3085-2F36-EC1B-5C975FCE476D}"/>
              </a:ext>
            </a:extLst>
          </p:cNvPr>
          <p:cNvSpPr txBox="1"/>
          <p:nvPr/>
        </p:nvSpPr>
        <p:spPr>
          <a:xfrm>
            <a:off x="4584251" y="3722255"/>
            <a:ext cx="28958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Los/as supervisores deben ayudar a los/as asistentes sociales a controlar y gestionar su carga laboral/número de casos</a:t>
            </a:r>
            <a:endParaRPr lang="es-ES_tradnl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Google Shape;572;p18">
            <a:extLst>
              <a:ext uri="{FF2B5EF4-FFF2-40B4-BE49-F238E27FC236}">
                <a16:creationId xmlns:a16="http://schemas.microsoft.com/office/drawing/2014/main" id="{33068091-334D-0016-6316-4E34DDFA618A}"/>
              </a:ext>
            </a:extLst>
          </p:cNvPr>
          <p:cNvSpPr/>
          <p:nvPr/>
        </p:nvSpPr>
        <p:spPr>
          <a:xfrm>
            <a:off x="5506410" y="2084186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4311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6" name="Google Shape;266;p70"/>
          <p:cNvCxnSpPr/>
          <p:nvPr/>
        </p:nvCxnSpPr>
        <p:spPr>
          <a:xfrm>
            <a:off x="7693349" y="570272"/>
            <a:ext cx="0" cy="5685241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7" name="Google Shape;267;p70"/>
          <p:cNvSpPr txBox="1"/>
          <p:nvPr/>
        </p:nvSpPr>
        <p:spPr>
          <a:xfrm>
            <a:off x="7975673" y="277885"/>
            <a:ext cx="3443713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s-ES_tradnl" b="1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Inicio del módulo</a:t>
            </a:r>
            <a:endParaRPr lang="es-ES_tradnl" b="1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s-ES_tradnl" i="1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30 minutos</a:t>
            </a:r>
            <a:endParaRPr lang="es-ES_tradnl" i="1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8" name="Google Shape;268;p70"/>
          <p:cNvSpPr txBox="1"/>
          <p:nvPr/>
        </p:nvSpPr>
        <p:spPr>
          <a:xfrm>
            <a:off x="6001871" y="1843540"/>
            <a:ext cx="134940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s-ES_tradnl" b="1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Pausa</a:t>
            </a:r>
            <a:endParaRPr lang="es-ES_tradnl" b="1" i="1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69" name="Google Shape;269;p70"/>
          <p:cNvSpPr txBox="1"/>
          <p:nvPr/>
        </p:nvSpPr>
        <p:spPr>
          <a:xfrm>
            <a:off x="7975673" y="2275731"/>
            <a:ext cx="344371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s-ES_tradnl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¿Qué problemas de protección de la infancia son habituales en mi contexto?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s-ES_tradnl" i="1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2 horas</a:t>
            </a:r>
            <a:endParaRPr lang="es-ES_tradnl" i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0" name="Google Shape;270;p70"/>
          <p:cNvSpPr txBox="1"/>
          <p:nvPr/>
        </p:nvSpPr>
        <p:spPr>
          <a:xfrm>
            <a:off x="6001871" y="3244354"/>
            <a:ext cx="134940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s-ES_tradnl" b="1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Almuerzo</a:t>
            </a:r>
            <a:endParaRPr lang="es-ES_tradnl" b="1" i="1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1" name="Google Shape;271;p70"/>
          <p:cNvSpPr txBox="1"/>
          <p:nvPr/>
        </p:nvSpPr>
        <p:spPr>
          <a:xfrm>
            <a:off x="6001871" y="4639060"/>
            <a:ext cx="134940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s-ES_tradnl" b="1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Pausa</a:t>
            </a:r>
            <a:endParaRPr lang="es-ES_tradnl" b="1" i="1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2" name="Google Shape;272;p70"/>
          <p:cNvSpPr txBox="1"/>
          <p:nvPr/>
        </p:nvSpPr>
        <p:spPr>
          <a:xfrm>
            <a:off x="7975673" y="3555433"/>
            <a:ext cx="3986472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s-ES_tradnl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¿Cómo analizar riesgos complejos de protección de la infancia y priorizar las necesidades?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lang="es-ES_tradnl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1 </a:t>
            </a:r>
            <a:r>
              <a:rPr lang="es-ES_tradnl" i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hora 45 minutos</a:t>
            </a:r>
            <a:endParaRPr lang="es-ES_tradnl" i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3" name="Google Shape;273;p70"/>
          <p:cNvSpPr txBox="1"/>
          <p:nvPr/>
        </p:nvSpPr>
        <p:spPr>
          <a:xfrm>
            <a:off x="7975673" y="5861241"/>
            <a:ext cx="322499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s-ES_tradnl" b="1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Cierre del módulo</a:t>
            </a:r>
            <a:endParaRPr lang="es-ES_tradnl" b="1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None/>
            </a:pPr>
            <a:r>
              <a:rPr lang="es-ES_tradnl" i="1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30 minutos</a:t>
            </a:r>
            <a:endParaRPr lang="es-ES_tradnl" i="1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4" name="Google Shape;274;p70"/>
          <p:cNvSpPr/>
          <p:nvPr/>
        </p:nvSpPr>
        <p:spPr>
          <a:xfrm rot="1782986">
            <a:off x="7525551" y="480284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5" name="Google Shape;275;p70"/>
          <p:cNvSpPr/>
          <p:nvPr/>
        </p:nvSpPr>
        <p:spPr>
          <a:xfrm rot="1782986">
            <a:off x="7525551" y="1184106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6" name="Google Shape;276;p70"/>
          <p:cNvSpPr/>
          <p:nvPr/>
        </p:nvSpPr>
        <p:spPr>
          <a:xfrm rot="1782986">
            <a:off x="7525551" y="1887928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7" name="Google Shape;277;p70"/>
          <p:cNvSpPr/>
          <p:nvPr/>
        </p:nvSpPr>
        <p:spPr>
          <a:xfrm rot="1782986">
            <a:off x="7525551" y="2591750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8" name="Google Shape;278;p70"/>
          <p:cNvSpPr/>
          <p:nvPr/>
        </p:nvSpPr>
        <p:spPr>
          <a:xfrm rot="1782986">
            <a:off x="7525551" y="3295572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79" name="Google Shape;279;p70"/>
          <p:cNvSpPr/>
          <p:nvPr/>
        </p:nvSpPr>
        <p:spPr>
          <a:xfrm rot="1782986">
            <a:off x="7525551" y="3999394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80" name="Google Shape;280;p70"/>
          <p:cNvSpPr/>
          <p:nvPr/>
        </p:nvSpPr>
        <p:spPr>
          <a:xfrm rot="1782986">
            <a:off x="7525551" y="4703216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81" name="Google Shape;281;p70"/>
          <p:cNvSpPr/>
          <p:nvPr/>
        </p:nvSpPr>
        <p:spPr>
          <a:xfrm rot="1782986">
            <a:off x="7525551" y="6110860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82" name="Google Shape;282;p70"/>
          <p:cNvSpPr txBox="1">
            <a:spLocks noGrp="1"/>
          </p:cNvSpPr>
          <p:nvPr>
            <p:ph type="title"/>
          </p:nvPr>
        </p:nvSpPr>
        <p:spPr>
          <a:xfrm>
            <a:off x="1028453" y="3198461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es-ES_tradnl"/>
              <a:t>Agenda</a:t>
            </a:r>
          </a:p>
        </p:txBody>
      </p:sp>
      <p:sp>
        <p:nvSpPr>
          <p:cNvPr id="283" name="Google Shape;283;p70"/>
          <p:cNvSpPr txBox="1"/>
          <p:nvPr/>
        </p:nvSpPr>
        <p:spPr>
          <a:xfrm>
            <a:off x="7975673" y="4881237"/>
            <a:ext cx="3443715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¿Cómo planear y gestionar mis casos?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i="1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1 hora</a:t>
            </a:r>
            <a:endParaRPr lang="es-ES_tradnl" i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" name="Google Shape;283;p70">
            <a:extLst>
              <a:ext uri="{FF2B5EF4-FFF2-40B4-BE49-F238E27FC236}">
                <a16:creationId xmlns:a16="http://schemas.microsoft.com/office/drawing/2014/main" id="{B3874C40-F994-40CE-B1BF-2AE1F6B994D8}"/>
              </a:ext>
            </a:extLst>
          </p:cNvPr>
          <p:cNvSpPr txBox="1"/>
          <p:nvPr/>
        </p:nvSpPr>
        <p:spPr>
          <a:xfrm>
            <a:off x="7975673" y="1038283"/>
            <a:ext cx="3881372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b="1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¿Cuál es el sistema de protección de la infancia oficial en mi contexto?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_tradnl" i="1" dirty="0">
                <a:solidFill>
                  <a:schemeClr val="lt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1 hora</a:t>
            </a:r>
            <a:endParaRPr lang="es-ES_tradnl" i="1" u="none" strike="noStrike" cap="none" dirty="0">
              <a:solidFill>
                <a:schemeClr val="lt1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3" name="Google Shape;281;p70">
            <a:extLst>
              <a:ext uri="{FF2B5EF4-FFF2-40B4-BE49-F238E27FC236}">
                <a16:creationId xmlns:a16="http://schemas.microsoft.com/office/drawing/2014/main" id="{8F21A612-CBF0-EC34-79A7-30FAF876E21F}"/>
              </a:ext>
            </a:extLst>
          </p:cNvPr>
          <p:cNvSpPr/>
          <p:nvPr/>
        </p:nvSpPr>
        <p:spPr>
          <a:xfrm rot="1782986">
            <a:off x="7525551" y="5407038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s-ES_tradnl"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75719E-D9CE-F81F-449B-2FD15F87B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400" b="1" dirty="0">
                <a:solidFill>
                  <a:schemeClr val="bg1"/>
                </a:solidFill>
                <a:latin typeface="Garamond"/>
              </a:rPr>
              <a:t>SESIÓN 6</a:t>
            </a:r>
            <a:br>
              <a:rPr lang="es-ES_tradnl" sz="2400" b="1" dirty="0">
                <a:solidFill>
                  <a:schemeClr val="bg1"/>
                </a:solidFill>
                <a:latin typeface="Garamond"/>
              </a:rPr>
            </a:br>
            <a:br>
              <a:rPr lang="es-ES_tradnl" b="1" dirty="0">
                <a:solidFill>
                  <a:schemeClr val="bg1"/>
                </a:solidFill>
                <a:latin typeface="Garamond"/>
              </a:rPr>
            </a:br>
            <a:r>
              <a:rPr lang="es-ES_tradnl" sz="5400" b="1" dirty="0">
                <a:solidFill>
                  <a:schemeClr val="bg1"/>
                </a:solidFill>
                <a:latin typeface="Garamond"/>
              </a:rPr>
              <a:t>Cierre del módulo</a:t>
            </a:r>
            <a:endParaRPr lang="es-ES_tradnl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7B41"/>
              </a:buClr>
              <a:buSzPts val="3200"/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Objetivos de aprendizaje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9" name="Google Shape;319;p7"/>
          <p:cNvGrpSpPr/>
          <p:nvPr/>
        </p:nvGrpSpPr>
        <p:grpSpPr>
          <a:xfrm>
            <a:off x="1626900" y="2350302"/>
            <a:ext cx="1196322" cy="868929"/>
            <a:chOff x="6878053" y="1156317"/>
            <a:chExt cx="1431178" cy="1039513"/>
          </a:xfrm>
          <a:solidFill>
            <a:schemeClr val="accent1"/>
          </a:solidFill>
        </p:grpSpPr>
        <p:grpSp>
          <p:nvGrpSpPr>
            <p:cNvPr id="320" name="Google Shape;320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21" name="Google Shape;321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22" name="Google Shape;322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23" name="Google Shape;323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24" name="Google Shape;324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325" name="Google Shape;325;p7"/>
          <p:cNvGrpSpPr/>
          <p:nvPr/>
        </p:nvGrpSpPr>
        <p:grpSpPr>
          <a:xfrm>
            <a:off x="4454386" y="2350297"/>
            <a:ext cx="1196322" cy="868929"/>
            <a:chOff x="6878053" y="1156317"/>
            <a:chExt cx="1431178" cy="1039513"/>
          </a:xfrm>
          <a:solidFill>
            <a:schemeClr val="accent1"/>
          </a:solidFill>
        </p:grpSpPr>
        <p:grpSp>
          <p:nvGrpSpPr>
            <p:cNvPr id="326" name="Google Shape;326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27" name="Google Shape;327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28" name="Google Shape;328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29" name="Google Shape;329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30" name="Google Shape;330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331" name="Google Shape;331;p7"/>
          <p:cNvGrpSpPr/>
          <p:nvPr/>
        </p:nvGrpSpPr>
        <p:grpSpPr>
          <a:xfrm>
            <a:off x="7095377" y="2350297"/>
            <a:ext cx="1196322" cy="868929"/>
            <a:chOff x="6878053" y="1156317"/>
            <a:chExt cx="1431178" cy="1039513"/>
          </a:xfrm>
          <a:solidFill>
            <a:schemeClr val="accent1"/>
          </a:solidFill>
        </p:grpSpPr>
        <p:grpSp>
          <p:nvGrpSpPr>
            <p:cNvPr id="332" name="Google Shape;332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33" name="Google Shape;333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34" name="Google Shape;334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35" name="Google Shape;335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36" name="Google Shape;336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338" name="Google Shape;338;p7"/>
          <p:cNvGrpSpPr/>
          <p:nvPr/>
        </p:nvGrpSpPr>
        <p:grpSpPr>
          <a:xfrm>
            <a:off x="9691907" y="2350246"/>
            <a:ext cx="1196221" cy="868983"/>
            <a:chOff x="6878053" y="1156248"/>
            <a:chExt cx="1431058" cy="1039702"/>
          </a:xfrm>
          <a:solidFill>
            <a:schemeClr val="accent1"/>
          </a:solidFill>
        </p:grpSpPr>
        <p:grpSp>
          <p:nvGrpSpPr>
            <p:cNvPr id="339" name="Google Shape;339;p7"/>
            <p:cNvGrpSpPr/>
            <p:nvPr/>
          </p:nvGrpSpPr>
          <p:grpSpPr>
            <a:xfrm>
              <a:off x="7672968" y="1156248"/>
              <a:ext cx="412960" cy="436802"/>
              <a:chOff x="243840" y="1676400"/>
              <a:chExt cx="701120" cy="741600"/>
            </a:xfrm>
            <a:grpFill/>
          </p:grpSpPr>
          <p:sp>
            <p:nvSpPr>
              <p:cNvPr id="340" name="Google Shape;340;p7"/>
              <p:cNvSpPr/>
              <p:nvPr/>
            </p:nvSpPr>
            <p:spPr>
              <a:xfrm>
                <a:off x="243840" y="1676400"/>
                <a:ext cx="116700" cy="741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41" name="Google Shape;341;p7"/>
              <p:cNvSpPr/>
              <p:nvPr/>
            </p:nvSpPr>
            <p:spPr>
              <a:xfrm>
                <a:off x="314960" y="1676400"/>
                <a:ext cx="630000" cy="436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 dirty="0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42" name="Google Shape;342;p7"/>
            <p:cNvSpPr/>
            <p:nvPr/>
          </p:nvSpPr>
          <p:spPr>
            <a:xfrm>
              <a:off x="7120511" y="1517650"/>
              <a:ext cx="1188600" cy="67830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43" name="Google Shape;343;p7"/>
            <p:cNvSpPr/>
            <p:nvPr/>
          </p:nvSpPr>
          <p:spPr>
            <a:xfrm>
              <a:off x="6878053" y="1727035"/>
              <a:ext cx="821700" cy="46890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sp>
        <p:nvSpPr>
          <p:cNvPr id="6" name="TextBox 1">
            <a:extLst>
              <a:ext uri="{FF2B5EF4-FFF2-40B4-BE49-F238E27FC236}">
                <a16:creationId xmlns:a16="http://schemas.microsoft.com/office/drawing/2014/main" id="{FB1F9310-90F7-4288-6BEC-C238EC41BA9D}"/>
              </a:ext>
            </a:extLst>
          </p:cNvPr>
          <p:cNvSpPr txBox="1"/>
          <p:nvPr/>
        </p:nvSpPr>
        <p:spPr>
          <a:xfrm>
            <a:off x="864349" y="3646007"/>
            <a:ext cx="228525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dirty="0">
                <a:latin typeface="Arial" panose="020B0604020202020204" pitchFamily="34" charset="0"/>
                <a:cs typeface="Arial" panose="020B0604020202020204" pitchFamily="34" charset="0"/>
              </a:rPr>
              <a:t>Explicar los elementos formales e informales de un sistema de protección de la infancia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80C980E8-DA9B-D0DE-6895-71E81F86F27A}"/>
              </a:ext>
            </a:extLst>
          </p:cNvPr>
          <p:cNvSpPr txBox="1"/>
          <p:nvPr/>
        </p:nvSpPr>
        <p:spPr>
          <a:xfrm>
            <a:off x="3521010" y="3646007"/>
            <a:ext cx="24933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Identificar los problemas de protección de la infancia más habituales en su contexto</a:t>
            </a:r>
            <a:endParaRPr lang="es-ES_tradnl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F5174A1B-749A-6434-AE57-FA4A2E49877B}"/>
              </a:ext>
            </a:extLst>
          </p:cNvPr>
          <p:cNvSpPr txBox="1"/>
          <p:nvPr/>
        </p:nvSpPr>
        <p:spPr>
          <a:xfrm>
            <a:off x="6487885" y="3646007"/>
            <a:ext cx="2230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Analizar los sistemas de protección de la infancia</a:t>
            </a:r>
            <a:endParaRPr lang="es-ES_tradnl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A36DEEE5-022C-2D57-B9DB-AFD3EB576FA2}"/>
              </a:ext>
            </a:extLst>
          </p:cNvPr>
          <p:cNvSpPr txBox="1"/>
          <p:nvPr/>
        </p:nvSpPr>
        <p:spPr>
          <a:xfrm>
            <a:off x="9159542" y="3646007"/>
            <a:ext cx="208041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Conocer estrategias para gestionar </a:t>
            </a:r>
            <a:r>
              <a:rPr lang="es-ES_tradnl" sz="22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la</a:t>
            </a:r>
            <a:r>
              <a:rPr lang="es-ES_tradnl" sz="2200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 carga laboral</a:t>
            </a:r>
            <a:endParaRPr lang="es-ES_tradnl" sz="2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158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36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C5F7A"/>
              </a:buClr>
              <a:buSzPts val="3200"/>
              <a:buFont typeface="Arial"/>
              <a:buNone/>
            </a:pPr>
            <a:r>
              <a:rPr lang="es-ES_tradnl"/>
              <a:t>Cierre del módulo </a:t>
            </a:r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69F82337-9F42-EDB8-F5B1-5EBB37DD010F}"/>
              </a:ext>
            </a:extLst>
          </p:cNvPr>
          <p:cNvSpPr/>
          <p:nvPr/>
        </p:nvSpPr>
        <p:spPr>
          <a:xfrm>
            <a:off x="1384531" y="2419405"/>
            <a:ext cx="2821709" cy="2611120"/>
          </a:xfrm>
          <a:prstGeom prst="wedgeRoundRectCallout">
            <a:avLst>
              <a:gd name="adj1" fmla="val -62814"/>
              <a:gd name="adj2" fmla="val -1901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ES_tradnl" sz="240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Repaso de los objetivos de aprendizaje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046CE361-56FF-05E4-2221-1EE551568B8B}"/>
              </a:ext>
            </a:extLst>
          </p:cNvPr>
          <p:cNvSpPr/>
          <p:nvPr/>
        </p:nvSpPr>
        <p:spPr>
          <a:xfrm>
            <a:off x="4828771" y="2419405"/>
            <a:ext cx="2821709" cy="2611120"/>
          </a:xfrm>
          <a:prstGeom prst="wedgeRoundRectCallout">
            <a:avLst>
              <a:gd name="adj1" fmla="val -19246"/>
              <a:gd name="adj2" fmla="val 5959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ES_tradnl" sz="240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Reflexión y comentarios</a:t>
            </a: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634B32B9-2DC1-81AB-664E-C955EDCDCD26}"/>
              </a:ext>
            </a:extLst>
          </p:cNvPr>
          <p:cNvSpPr/>
          <p:nvPr/>
        </p:nvSpPr>
        <p:spPr>
          <a:xfrm>
            <a:off x="8273011" y="2419405"/>
            <a:ext cx="2821709" cy="2611120"/>
          </a:xfrm>
          <a:prstGeom prst="wedgeRoundRectCallout">
            <a:avLst>
              <a:gd name="adj1" fmla="val 59608"/>
              <a:gd name="adj2" fmla="val -201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ES_tradnl" sz="240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Cierre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02B167A-F664-281D-7226-4084167ECB27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BAD1EEA7-2F58-D48D-A16E-02E7791007F3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5E715B2-2F51-5175-C62D-A14AB79B9984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5263315-CED6-0A0B-9266-D9B957027E72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81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38EEAAB-1BA4-107F-D9E0-B9244EAD7872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3AE00DF-7BAA-E285-08F4-2832FB3BDB5E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id="{8DC5DB4A-17F5-5442-C14D-E9D676E0E403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9BE43D9-B157-A51B-ABB5-BAC653C1DE72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0DAFB3B-C988-2D4D-6026-4E749C5C8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Ejercicio de repaso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A946D8E-F296-C872-3D24-9CE6FBCAF480}"/>
              </a:ext>
            </a:extLst>
          </p:cNvPr>
          <p:cNvSpPr/>
          <p:nvPr/>
        </p:nvSpPr>
        <p:spPr>
          <a:xfrm>
            <a:off x="838200" y="5867400"/>
            <a:ext cx="4506687" cy="4680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191752A-E3A4-DC85-7FF8-F8846348D812}"/>
              </a:ext>
            </a:extLst>
          </p:cNvPr>
          <p:cNvCxnSpPr>
            <a:cxnSpLocks/>
          </p:cNvCxnSpPr>
          <p:nvPr/>
        </p:nvCxnSpPr>
        <p:spPr>
          <a:xfrm flipV="1">
            <a:off x="3533166" y="2244148"/>
            <a:ext cx="1481799" cy="84570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C6979624-123D-6EB0-5803-6B50BE93E808}"/>
              </a:ext>
            </a:extLst>
          </p:cNvPr>
          <p:cNvSpPr/>
          <p:nvPr/>
        </p:nvSpPr>
        <p:spPr>
          <a:xfrm>
            <a:off x="3908816" y="3089852"/>
            <a:ext cx="1622793" cy="1622793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4C2335-631C-D0F1-F0E7-803F1435CA98}"/>
              </a:ext>
            </a:extLst>
          </p:cNvPr>
          <p:cNvSpPr/>
          <p:nvPr/>
        </p:nvSpPr>
        <p:spPr>
          <a:xfrm>
            <a:off x="5531609" y="2220371"/>
            <a:ext cx="590227" cy="590227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2EBC6B-CA8E-23FD-0C9D-DE983F464AB3}"/>
              </a:ext>
            </a:extLst>
          </p:cNvPr>
          <p:cNvSpPr txBox="1"/>
          <p:nvPr/>
        </p:nvSpPr>
        <p:spPr>
          <a:xfrm>
            <a:off x="6590728" y="2704177"/>
            <a:ext cx="403201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Dibujar lo que recuerden del Módulo 4: Comunicación</a:t>
            </a:r>
            <a:r>
              <a:rPr lang="es-ES_tradnl" sz="2800" dirty="0">
                <a:latin typeface="Arial" panose="020B0604020202020204" pitchFamily="34" charset="0"/>
                <a:cs typeface="Arial" panose="020B0604020202020204" pitchFamily="34" charset="0"/>
              </a:rPr>
              <a:t> y competencias en SMAPS</a:t>
            </a:r>
            <a:endParaRPr lang="es-ES_tradnl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CE6CA12-1C9E-DF00-FFA1-16F3CB3C67CD}"/>
              </a:ext>
            </a:extLst>
          </p:cNvPr>
          <p:cNvGrpSpPr/>
          <p:nvPr/>
        </p:nvGrpSpPr>
        <p:grpSpPr>
          <a:xfrm rot="571891">
            <a:off x="3300382" y="3200408"/>
            <a:ext cx="179388" cy="624906"/>
            <a:chOff x="11477815" y="915101"/>
            <a:chExt cx="182192" cy="63467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77126B22-11C8-CAA0-DF34-C450D8BF01F5}"/>
                </a:ext>
              </a:extLst>
            </p:cNvPr>
            <p:cNvSpPr/>
            <p:nvPr/>
          </p:nvSpPr>
          <p:spPr>
            <a:xfrm>
              <a:off x="11477816" y="915101"/>
              <a:ext cx="182191" cy="1328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2E25A14-9679-0F44-BEA5-B3660A331744}"/>
                </a:ext>
              </a:extLst>
            </p:cNvPr>
            <p:cNvSpPr/>
            <p:nvPr/>
          </p:nvSpPr>
          <p:spPr>
            <a:xfrm>
              <a:off x="11477815" y="1047810"/>
              <a:ext cx="182191" cy="5019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13" name="Google Shape;315;p4">
            <a:extLst>
              <a:ext uri="{FF2B5EF4-FFF2-40B4-BE49-F238E27FC236}">
                <a16:creationId xmlns:a16="http://schemas.microsoft.com/office/drawing/2014/main" id="{14116AD7-602A-CACC-B418-B11344EB0A21}"/>
              </a:ext>
            </a:extLst>
          </p:cNvPr>
          <p:cNvSpPr/>
          <p:nvPr/>
        </p:nvSpPr>
        <p:spPr>
          <a:xfrm>
            <a:off x="1709755" y="2195282"/>
            <a:ext cx="1139942" cy="11695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317;p4">
            <a:extLst>
              <a:ext uri="{FF2B5EF4-FFF2-40B4-BE49-F238E27FC236}">
                <a16:creationId xmlns:a16="http://schemas.microsoft.com/office/drawing/2014/main" id="{60CC8E22-0E81-26A5-50A1-77975E36E530}"/>
              </a:ext>
            </a:extLst>
          </p:cNvPr>
          <p:cNvSpPr/>
          <p:nvPr/>
        </p:nvSpPr>
        <p:spPr>
          <a:xfrm>
            <a:off x="1709755" y="3593554"/>
            <a:ext cx="1078314" cy="181588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317;p4">
            <a:extLst>
              <a:ext uri="{FF2B5EF4-FFF2-40B4-BE49-F238E27FC236}">
                <a16:creationId xmlns:a16="http://schemas.microsoft.com/office/drawing/2014/main" id="{51A88F11-BFE6-AA6A-EAC0-5F972B263168}"/>
              </a:ext>
            </a:extLst>
          </p:cNvPr>
          <p:cNvSpPr/>
          <p:nvPr/>
        </p:nvSpPr>
        <p:spPr>
          <a:xfrm rot="3817069">
            <a:off x="2902182" y="3168731"/>
            <a:ext cx="346286" cy="1081580"/>
          </a:xfrm>
          <a:prstGeom prst="round2SameRect">
            <a:avLst>
              <a:gd name="adj1" fmla="val 50000"/>
              <a:gd name="adj2" fmla="val 2329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3839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7B41"/>
              </a:buClr>
              <a:buSzPts val="3200"/>
              <a:buFont typeface="Arial"/>
              <a:buNone/>
            </a:pPr>
            <a:r>
              <a:rPr lang="es-ES_tradnl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Objetivos de aprendizaje</a:t>
            </a:r>
            <a:endParaRPr lang="es-ES_tradn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9" name="Google Shape;319;p7"/>
          <p:cNvGrpSpPr/>
          <p:nvPr/>
        </p:nvGrpSpPr>
        <p:grpSpPr>
          <a:xfrm>
            <a:off x="1470271" y="2343011"/>
            <a:ext cx="1196322" cy="868929"/>
            <a:chOff x="6878053" y="1156317"/>
            <a:chExt cx="1431178" cy="1039513"/>
          </a:xfrm>
          <a:solidFill>
            <a:schemeClr val="accent1"/>
          </a:solidFill>
        </p:grpSpPr>
        <p:grpSp>
          <p:nvGrpSpPr>
            <p:cNvPr id="320" name="Google Shape;320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21" name="Google Shape;321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22" name="Google Shape;322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23" name="Google Shape;323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24" name="Google Shape;324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325" name="Google Shape;325;p7"/>
          <p:cNvGrpSpPr/>
          <p:nvPr/>
        </p:nvGrpSpPr>
        <p:grpSpPr>
          <a:xfrm>
            <a:off x="4097968" y="2343011"/>
            <a:ext cx="1196322" cy="868929"/>
            <a:chOff x="6878053" y="1156317"/>
            <a:chExt cx="1431178" cy="1039513"/>
          </a:xfrm>
          <a:solidFill>
            <a:schemeClr val="accent1"/>
          </a:solidFill>
        </p:grpSpPr>
        <p:grpSp>
          <p:nvGrpSpPr>
            <p:cNvPr id="326" name="Google Shape;326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27" name="Google Shape;327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28" name="Google Shape;328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29" name="Google Shape;329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30" name="Google Shape;330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331" name="Google Shape;331;p7"/>
          <p:cNvGrpSpPr/>
          <p:nvPr/>
        </p:nvGrpSpPr>
        <p:grpSpPr>
          <a:xfrm>
            <a:off x="6725663" y="2343011"/>
            <a:ext cx="1196322" cy="868929"/>
            <a:chOff x="6878053" y="1156317"/>
            <a:chExt cx="1431178" cy="1039513"/>
          </a:xfrm>
          <a:solidFill>
            <a:schemeClr val="accent1"/>
          </a:solidFill>
        </p:grpSpPr>
        <p:grpSp>
          <p:nvGrpSpPr>
            <p:cNvPr id="332" name="Google Shape;332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33" name="Google Shape;333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34" name="Google Shape;334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35" name="Google Shape;335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36" name="Google Shape;336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grpSp>
        <p:nvGrpSpPr>
          <p:cNvPr id="338" name="Google Shape;338;p7"/>
          <p:cNvGrpSpPr/>
          <p:nvPr/>
        </p:nvGrpSpPr>
        <p:grpSpPr>
          <a:xfrm>
            <a:off x="9535278" y="2343011"/>
            <a:ext cx="1196221" cy="868983"/>
            <a:chOff x="6878053" y="1156248"/>
            <a:chExt cx="1431058" cy="1039702"/>
          </a:xfrm>
          <a:solidFill>
            <a:schemeClr val="accent1"/>
          </a:solidFill>
        </p:grpSpPr>
        <p:grpSp>
          <p:nvGrpSpPr>
            <p:cNvPr id="339" name="Google Shape;339;p7"/>
            <p:cNvGrpSpPr/>
            <p:nvPr/>
          </p:nvGrpSpPr>
          <p:grpSpPr>
            <a:xfrm>
              <a:off x="7672968" y="1156248"/>
              <a:ext cx="412960" cy="436802"/>
              <a:chOff x="243840" y="1676400"/>
              <a:chExt cx="701120" cy="741600"/>
            </a:xfrm>
            <a:grpFill/>
          </p:grpSpPr>
          <p:sp>
            <p:nvSpPr>
              <p:cNvPr id="340" name="Google Shape;340;p7"/>
              <p:cNvSpPr/>
              <p:nvPr/>
            </p:nvSpPr>
            <p:spPr>
              <a:xfrm>
                <a:off x="243840" y="1676400"/>
                <a:ext cx="116700" cy="741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  <p:sp>
            <p:nvSpPr>
              <p:cNvPr id="341" name="Google Shape;341;p7"/>
              <p:cNvSpPr/>
              <p:nvPr/>
            </p:nvSpPr>
            <p:spPr>
              <a:xfrm>
                <a:off x="314960" y="1676400"/>
                <a:ext cx="630000" cy="436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lang="es-ES_tradnl" sz="1800" b="0" i="0" u="none" strike="noStrike" cap="none">
                  <a:solidFill>
                    <a:schemeClr val="l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endParaRPr>
              </a:p>
            </p:txBody>
          </p:sp>
        </p:grpSp>
        <p:sp>
          <p:nvSpPr>
            <p:cNvPr id="342" name="Google Shape;342;p7"/>
            <p:cNvSpPr/>
            <p:nvPr/>
          </p:nvSpPr>
          <p:spPr>
            <a:xfrm>
              <a:off x="7120511" y="1517650"/>
              <a:ext cx="1188600" cy="67830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sp>
          <p:nvSpPr>
            <p:cNvPr id="343" name="Google Shape;343;p7"/>
            <p:cNvSpPr/>
            <p:nvPr/>
          </p:nvSpPr>
          <p:spPr>
            <a:xfrm>
              <a:off x="6878053" y="1727035"/>
              <a:ext cx="821700" cy="46890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s-ES_tradnl"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3E91B87-2762-BF6E-D633-2B23CFE0E471}"/>
              </a:ext>
            </a:extLst>
          </p:cNvPr>
          <p:cNvSpPr txBox="1"/>
          <p:nvPr/>
        </p:nvSpPr>
        <p:spPr>
          <a:xfrm>
            <a:off x="864349" y="3646007"/>
            <a:ext cx="228525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dirty="0">
                <a:latin typeface="Arial" panose="020B0604020202020204" pitchFamily="34" charset="0"/>
                <a:cs typeface="Arial" panose="020B0604020202020204" pitchFamily="34" charset="0"/>
              </a:rPr>
              <a:t>Explicar los elementos formales e informales de un sistema de protección de la infancia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3981E5-A9AC-2C73-2208-7212E7548399}"/>
              </a:ext>
            </a:extLst>
          </p:cNvPr>
          <p:cNvSpPr txBox="1"/>
          <p:nvPr/>
        </p:nvSpPr>
        <p:spPr>
          <a:xfrm>
            <a:off x="3521010" y="3646007"/>
            <a:ext cx="24933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Identificar los problemas de protección de la infancia más habituales en su contexto</a:t>
            </a:r>
            <a:endParaRPr lang="es-ES_tradnl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9AEC76-DAA8-1B0D-E1AE-6D97CFDF7206}"/>
              </a:ext>
            </a:extLst>
          </p:cNvPr>
          <p:cNvSpPr txBox="1"/>
          <p:nvPr/>
        </p:nvSpPr>
        <p:spPr>
          <a:xfrm>
            <a:off x="6487885" y="3646007"/>
            <a:ext cx="2230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Analizar los sistemas de protección de la infancia</a:t>
            </a:r>
            <a:endParaRPr lang="es-ES_tradnl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D08866-7A8A-A51F-8FD7-6FFD3C3463FE}"/>
              </a:ext>
            </a:extLst>
          </p:cNvPr>
          <p:cNvSpPr txBox="1"/>
          <p:nvPr/>
        </p:nvSpPr>
        <p:spPr>
          <a:xfrm>
            <a:off x="9159542" y="3646007"/>
            <a:ext cx="208041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Conocer estrategias para gestionar </a:t>
            </a:r>
            <a:r>
              <a:rPr lang="es-ES_tradnl" sz="22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la</a:t>
            </a:r>
            <a:r>
              <a:rPr lang="es-ES_tradnl" sz="2200" dirty="0">
                <a:solidFill>
                  <a:schemeClr val="dk1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  <a:extLst>
                  <a:ext uri="http://customooxmlschemas.google.com/">
                    <go:slidesCustomData xmlns="" xmlns:a16="http://schemas.microsoft.com/office/drawing/2014/main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:lc="http://schemas.openxmlformats.org/drawingml/2006/lockedCanvas" textRoundtripDataId="11"/>
                  </a:ext>
                </a:extLst>
              </a:rPr>
              <a:t> carga laboral</a:t>
            </a:r>
            <a:endParaRPr lang="es-ES_tradnl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8FF029-0496-BDD3-8D26-53807D8EE198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DFD4794E-3BCE-F905-A2B7-D8D77EF3E003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5A94C71-DE29-5CA1-2D1F-873DA9A71A6C}"/>
                </a:ext>
              </a:extLst>
            </p:cNvPr>
            <p:cNvGrpSpPr/>
            <p:nvPr/>
          </p:nvGrpSpPr>
          <p:grpSpPr>
            <a:xfrm>
              <a:off x="10741851" y="707024"/>
              <a:ext cx="562136" cy="634675"/>
              <a:chOff x="760175" y="830141"/>
              <a:chExt cx="867619" cy="97958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4752DE2-3A30-5313-1D18-E67336B94275}"/>
                  </a:ext>
                </a:extLst>
              </p:cNvPr>
              <p:cNvSpPr/>
              <p:nvPr/>
            </p:nvSpPr>
            <p:spPr>
              <a:xfrm>
                <a:off x="864636" y="830141"/>
                <a:ext cx="763158" cy="97957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s-ES_tradnl" sz="16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69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DFE63F7-61BA-EB78-7C6A-63CFF91883CF}"/>
                  </a:ext>
                </a:extLst>
              </p:cNvPr>
              <p:cNvSpPr/>
              <p:nvPr/>
            </p:nvSpPr>
            <p:spPr>
              <a:xfrm>
                <a:off x="760175" y="830143"/>
                <a:ext cx="149292" cy="97957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72F3B-1500-3B23-6881-879A32E5D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>
                <a:latin typeface="Arial" panose="020B0604020202020204" pitchFamily="34" charset="0"/>
                <a:cs typeface="Arial" panose="020B0604020202020204" pitchFamily="34" charset="0"/>
              </a:rPr>
              <a:t>Repaso del marco de competencias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4ABA28-1FC4-242A-1A27-8E0018293209}"/>
              </a:ext>
            </a:extLst>
          </p:cNvPr>
          <p:cNvSpPr txBox="1"/>
          <p:nvPr/>
        </p:nvSpPr>
        <p:spPr>
          <a:xfrm>
            <a:off x="1433864" y="4893070"/>
            <a:ext cx="2223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400">
                <a:latin typeface="Arial" panose="020B0604020202020204" pitchFamily="34" charset="0"/>
                <a:cs typeface="Arial" panose="020B0604020202020204" pitchFamily="34" charset="0"/>
              </a:rPr>
              <a:t>Conocimientos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1F732BF-33BD-08BA-B3BC-43E5A6455F1E}"/>
              </a:ext>
            </a:extLst>
          </p:cNvPr>
          <p:cNvSpPr txBox="1"/>
          <p:nvPr/>
        </p:nvSpPr>
        <p:spPr>
          <a:xfrm>
            <a:off x="4711649" y="4893070"/>
            <a:ext cx="2768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400">
                <a:latin typeface="Arial" panose="020B0604020202020204" pitchFamily="34" charset="0"/>
                <a:cs typeface="Arial" panose="020B0604020202020204" pitchFamily="34" charset="0"/>
              </a:rPr>
              <a:t>Actitudes y valores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70C783-3606-6CD8-84AD-1B31D135E918}"/>
              </a:ext>
            </a:extLst>
          </p:cNvPr>
          <p:cNvSpPr txBox="1"/>
          <p:nvPr/>
        </p:nvSpPr>
        <p:spPr>
          <a:xfrm>
            <a:off x="8618137" y="4893070"/>
            <a:ext cx="150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latin typeface="Arial" panose="020B0604020202020204" pitchFamily="34" charset="0"/>
                <a:cs typeface="Arial" panose="020B0604020202020204" pitchFamily="34" charset="0"/>
              </a:rPr>
              <a:t>Aptitudes</a:t>
            </a:r>
          </a:p>
        </p:txBody>
      </p:sp>
      <p:pic>
        <p:nvPicPr>
          <p:cNvPr id="22" name="Graphic 21" descr="Left Brain with solid fill">
            <a:extLst>
              <a:ext uri="{FF2B5EF4-FFF2-40B4-BE49-F238E27FC236}">
                <a16:creationId xmlns:a16="http://schemas.microsoft.com/office/drawing/2014/main" id="{8337809D-3CF1-D31C-5387-8DBD5F5C9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0729" y="2009873"/>
            <a:ext cx="2664771" cy="2664771"/>
          </a:xfrm>
          <a:prstGeom prst="rect">
            <a:avLst/>
          </a:prstGeom>
        </p:spPr>
      </p:pic>
      <p:pic>
        <p:nvPicPr>
          <p:cNvPr id="23" name="Graphic 22" descr="Sign language with solid fill">
            <a:extLst>
              <a:ext uri="{FF2B5EF4-FFF2-40B4-BE49-F238E27FC236}">
                <a16:creationId xmlns:a16="http://schemas.microsoft.com/office/drawing/2014/main" id="{AF055F18-4214-F660-C90F-B74A3B4F7B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0296" y="2248613"/>
            <a:ext cx="2297978" cy="2297978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949575A8-F067-E6E2-164E-C685D1F878CB}"/>
              </a:ext>
            </a:extLst>
          </p:cNvPr>
          <p:cNvGrpSpPr/>
          <p:nvPr/>
        </p:nvGrpSpPr>
        <p:grpSpPr>
          <a:xfrm>
            <a:off x="4702156" y="2017093"/>
            <a:ext cx="2787687" cy="2761018"/>
            <a:chOff x="4799269" y="2120257"/>
            <a:chExt cx="2494414" cy="2470551"/>
          </a:xfrm>
        </p:grpSpPr>
        <p:pic>
          <p:nvPicPr>
            <p:cNvPr id="25" name="Graphic 24" descr="Right Brain with solid fill">
              <a:extLst>
                <a:ext uri="{FF2B5EF4-FFF2-40B4-BE49-F238E27FC236}">
                  <a16:creationId xmlns:a16="http://schemas.microsoft.com/office/drawing/2014/main" id="{9B4935D0-8E52-6F2B-FB06-E57064446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r="50597"/>
            <a:stretch/>
          </p:blipFill>
          <p:spPr>
            <a:xfrm>
              <a:off x="4799269" y="2120257"/>
              <a:ext cx="1220531" cy="2470551"/>
            </a:xfrm>
            <a:prstGeom prst="rect">
              <a:avLst/>
            </a:prstGeom>
          </p:spPr>
        </p:pic>
        <p:pic>
          <p:nvPicPr>
            <p:cNvPr id="26" name="Graphic 25" descr="Left Brain with solid fill">
              <a:extLst>
                <a:ext uri="{FF2B5EF4-FFF2-40B4-BE49-F238E27FC236}">
                  <a16:creationId xmlns:a16="http://schemas.microsoft.com/office/drawing/2014/main" id="{A786C803-6238-5334-1272-512D16121A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51522"/>
            <a:stretch/>
          </p:blipFill>
          <p:spPr>
            <a:xfrm>
              <a:off x="6096000" y="2120257"/>
              <a:ext cx="1197683" cy="2470551"/>
            </a:xfrm>
            <a:prstGeom prst="rect">
              <a:avLst/>
            </a:prstGeom>
          </p:spPr>
        </p:pic>
        <p:sp>
          <p:nvSpPr>
            <p:cNvPr id="27" name="Plus Sign 26">
              <a:extLst>
                <a:ext uri="{FF2B5EF4-FFF2-40B4-BE49-F238E27FC236}">
                  <a16:creationId xmlns:a16="http://schemas.microsoft.com/office/drawing/2014/main" id="{0A0886D4-1E2F-6EBA-C52B-64B9D64A839D}"/>
                </a:ext>
              </a:extLst>
            </p:cNvPr>
            <p:cNvSpPr/>
            <p:nvPr/>
          </p:nvSpPr>
          <p:spPr>
            <a:xfrm>
              <a:off x="5387091" y="3102772"/>
              <a:ext cx="478972" cy="478972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28" name="Minus Sign 27">
              <a:extLst>
                <a:ext uri="{FF2B5EF4-FFF2-40B4-BE49-F238E27FC236}">
                  <a16:creationId xmlns:a16="http://schemas.microsoft.com/office/drawing/2014/main" id="{A01F4AFE-F566-EC74-1B36-EB64E15DEBF4}"/>
                </a:ext>
              </a:extLst>
            </p:cNvPr>
            <p:cNvSpPr/>
            <p:nvPr/>
          </p:nvSpPr>
          <p:spPr>
            <a:xfrm>
              <a:off x="6233621" y="3118356"/>
              <a:ext cx="440528" cy="440528"/>
            </a:xfrm>
            <a:prstGeom prst="mathMinus">
              <a:avLst>
                <a:gd name="adj1" fmla="val 304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1165523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E6AA99-2E50-3DB4-D99A-6DBE3EBA7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400" b="1" dirty="0">
                <a:solidFill>
                  <a:schemeClr val="bg1"/>
                </a:solidFill>
                <a:latin typeface="Garamond"/>
              </a:rPr>
              <a:t>SESIÓN 2</a:t>
            </a:r>
            <a:br>
              <a:rPr lang="es-ES_tradnl" sz="2400" b="1" dirty="0">
                <a:solidFill>
                  <a:schemeClr val="bg1"/>
                </a:solidFill>
                <a:latin typeface="Garamond"/>
              </a:rPr>
            </a:br>
            <a:br>
              <a:rPr lang="es-ES_tradnl" b="1" dirty="0">
                <a:solidFill>
                  <a:schemeClr val="bg1"/>
                </a:solidFill>
                <a:latin typeface="Garamond"/>
              </a:rPr>
            </a:br>
            <a:r>
              <a:rPr lang="es-ES_tradnl" sz="5400" b="1" dirty="0">
                <a:solidFill>
                  <a:schemeClr val="bg1"/>
                </a:solidFill>
                <a:latin typeface="Garamond"/>
              </a:rPr>
              <a:t>¿Cuál es el sistema de protección de la infancia oficial en mi contexto?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682324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20A06-D2CE-9F4F-4EB2-3B4FFE1C4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Debate general</a:t>
            </a:r>
            <a:endParaRPr lang="en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93D22D-FB97-0F71-EDA9-70C82D549C62}"/>
              </a:ext>
            </a:extLst>
          </p:cNvPr>
          <p:cNvSpPr/>
          <p:nvPr/>
        </p:nvSpPr>
        <p:spPr>
          <a:xfrm>
            <a:off x="5439419" y="1147354"/>
            <a:ext cx="5754114" cy="4563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es un sistema de protección de la infancia?</a:t>
            </a:r>
            <a:endParaRPr lang="en-BE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10670E7-995B-F91D-E8F8-61F87F0CBEB9}"/>
              </a:ext>
            </a:extLst>
          </p:cNvPr>
          <p:cNvGrpSpPr/>
          <p:nvPr/>
        </p:nvGrpSpPr>
        <p:grpSpPr>
          <a:xfrm>
            <a:off x="1901454" y="2194390"/>
            <a:ext cx="3415887" cy="2678824"/>
            <a:chOff x="1117683" y="2194390"/>
            <a:chExt cx="3415887" cy="2678824"/>
          </a:xfrm>
          <a:solidFill>
            <a:schemeClr val="accent1"/>
          </a:solidFill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C09D03BA-A93A-5802-5CA1-52375EC20664}"/>
                </a:ext>
              </a:extLst>
            </p:cNvPr>
            <p:cNvSpPr/>
            <p:nvPr/>
          </p:nvSpPr>
          <p:spPr>
            <a:xfrm>
              <a:off x="1117683" y="2194390"/>
              <a:ext cx="1792248" cy="1200806"/>
            </a:xfrm>
            <a:prstGeom prst="wedgeRoundRectCallout">
              <a:avLst>
                <a:gd name="adj1" fmla="val 19938"/>
                <a:gd name="adj2" fmla="val 69216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2DA1C411-FD3C-CFB4-E6B8-E6001EAE6D96}"/>
                </a:ext>
              </a:extLst>
            </p:cNvPr>
            <p:cNvSpPr/>
            <p:nvPr/>
          </p:nvSpPr>
          <p:spPr>
            <a:xfrm>
              <a:off x="3240911" y="3671195"/>
              <a:ext cx="1292659" cy="866081"/>
            </a:xfrm>
            <a:prstGeom prst="wedgeRoundRectCallout">
              <a:avLst>
                <a:gd name="adj1" fmla="val -20501"/>
                <a:gd name="adj2" fmla="val 64241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19B5C023-DA0A-0764-DF3C-AFA3DB2259D9}"/>
                </a:ext>
              </a:extLst>
            </p:cNvPr>
            <p:cNvSpPr/>
            <p:nvPr/>
          </p:nvSpPr>
          <p:spPr>
            <a:xfrm>
              <a:off x="1747778" y="4229639"/>
              <a:ext cx="1097717" cy="643575"/>
            </a:xfrm>
            <a:prstGeom prst="wedgeRoundRectCallout">
              <a:avLst>
                <a:gd name="adj1" fmla="val -20501"/>
                <a:gd name="adj2" fmla="val 84025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0198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lian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7467C"/>
      </a:accent1>
      <a:accent2>
        <a:srgbClr val="B78EA3"/>
      </a:accent2>
      <a:accent3>
        <a:srgbClr val="95CC79"/>
      </a:accent3>
      <a:accent4>
        <a:srgbClr val="1D8CC8"/>
      </a:accent4>
      <a:accent5>
        <a:srgbClr val="35B2B4"/>
      </a:accent5>
      <a:accent6>
        <a:srgbClr val="8D9EAE"/>
      </a:accent6>
      <a:hlink>
        <a:srgbClr val="C888B2"/>
      </a:hlink>
      <a:folHlink>
        <a:srgbClr val="7E9CB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4329</TotalTime>
  <Words>6449</Words>
  <Application>Microsoft Office PowerPoint</Application>
  <PresentationFormat>Widescreen</PresentationFormat>
  <Paragraphs>688</Paragraphs>
  <Slides>42</Slides>
  <Notes>42</Notes>
  <HiddenSlides>4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Berlin Sans FB</vt:lpstr>
      <vt:lpstr>Britannic Bold</vt:lpstr>
      <vt:lpstr>Calibri</vt:lpstr>
      <vt:lpstr>Calibri Light</vt:lpstr>
      <vt:lpstr>Garamond</vt:lpstr>
      <vt:lpstr>Helvetica Neue</vt:lpstr>
      <vt:lpstr>Office Theme</vt:lpstr>
      <vt:lpstr>PowerPoint Presentation</vt:lpstr>
      <vt:lpstr>SESIÓN 1  Inicio del módulo</vt:lpstr>
      <vt:lpstr>Objetivo del módulo</vt:lpstr>
      <vt:lpstr>Agenda</vt:lpstr>
      <vt:lpstr>Ejercicio de repaso</vt:lpstr>
      <vt:lpstr>Objetivos de aprendizaje</vt:lpstr>
      <vt:lpstr>Repaso del marco de competencias</vt:lpstr>
      <vt:lpstr>SESIÓN 2  ¿Cuál es el sistema de protección de la infancia oficial en mi contexto?</vt:lpstr>
      <vt:lpstr>Debate general</vt:lpstr>
      <vt:lpstr>Sistemas de protección de la infancia </vt:lpstr>
      <vt:lpstr>El enfoque socioecológico</vt:lpstr>
      <vt:lpstr>Sistema de protección de la infancia en su contexto</vt:lpstr>
      <vt:lpstr>PowerPoint Presentation</vt:lpstr>
      <vt:lpstr>Puntos clave de aprendizaje</vt:lpstr>
      <vt:lpstr>SESIÓN 3  ¿Qué problemas de protección de la infancia son habituales en mi contexto?</vt:lpstr>
      <vt:lpstr>Problemas de protección de la infancia (repaso)</vt:lpstr>
      <vt:lpstr>Problemas de protección de la infancia (repaso)</vt:lpstr>
      <vt:lpstr>Vulnerabilidad</vt:lpstr>
      <vt:lpstr>Comprender los problemas de protección de la infancia </vt:lpstr>
      <vt:lpstr>Análisis de la protección de la infancia</vt:lpstr>
      <vt:lpstr>Análisis de la protección de la infancia</vt:lpstr>
      <vt:lpstr>Puntos clave de aprendizaje</vt:lpstr>
      <vt:lpstr>SESIÓN 4  ¿Cómo analizar riesgos complejos de protección de la infancia y priorizar las necesidades?</vt:lpstr>
      <vt:lpstr>Análisis de riesgos para la protección de la infancia</vt:lpstr>
      <vt:lpstr>Análisis de riesgos para la protección de la infancia - estudio de caso</vt:lpstr>
      <vt:lpstr>PowerPoint Presentation</vt:lpstr>
      <vt:lpstr>Necesidades urgentes </vt:lpstr>
      <vt:lpstr>Identificar y priorizar las necesidades </vt:lpstr>
      <vt:lpstr>PowerPoint Presentation</vt:lpstr>
      <vt:lpstr>Priorización de las necesidades</vt:lpstr>
      <vt:lpstr>Puntos clave de aprendizaje</vt:lpstr>
      <vt:lpstr>SESIÓN 5  ¿Cómo planear y gestionar mis casos?</vt:lpstr>
      <vt:lpstr>Directrices con relación al número de casos</vt:lpstr>
      <vt:lpstr>Complejidad de los casos</vt:lpstr>
      <vt:lpstr>Debate general</vt:lpstr>
      <vt:lpstr>Herramientas de seguimiento de casos</vt:lpstr>
      <vt:lpstr>Cómo priorizar los casos</vt:lpstr>
      <vt:lpstr>PowerPoint Presentation</vt:lpstr>
      <vt:lpstr>Puntos clave de aprendizaje</vt:lpstr>
      <vt:lpstr>SESIÓN 6  Cierre del módulo</vt:lpstr>
      <vt:lpstr>Objetivos de aprendizaje</vt:lpstr>
      <vt:lpstr>Cierre del módulo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Ilse Van der Straeten</dc:creator>
  <cp:keywords>, docId:0E2AC52A025F9FD0B4282921BBFD11DE</cp:keywords>
  <cp:lastModifiedBy>Ilse Van der Straeten</cp:lastModifiedBy>
  <cp:revision>121</cp:revision>
  <dcterms:created xsi:type="dcterms:W3CDTF">2023-02-15T16:21:27Z</dcterms:created>
  <dcterms:modified xsi:type="dcterms:W3CDTF">2023-05-02T10:42:40Z</dcterms:modified>
</cp:coreProperties>
</file>