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256" r:id="rId2"/>
    <p:sldId id="261" r:id="rId3"/>
    <p:sldId id="259" r:id="rId4"/>
    <p:sldId id="260" r:id="rId5"/>
    <p:sldId id="298" r:id="rId6"/>
    <p:sldId id="2923" r:id="rId7"/>
    <p:sldId id="2615" r:id="rId8"/>
    <p:sldId id="304" r:id="rId9"/>
    <p:sldId id="313" r:id="rId10"/>
    <p:sldId id="2925" r:id="rId11"/>
    <p:sldId id="2897" r:id="rId12"/>
    <p:sldId id="503" r:id="rId13"/>
    <p:sldId id="2899" r:id="rId14"/>
    <p:sldId id="2878" r:id="rId15"/>
    <p:sldId id="2879" r:id="rId16"/>
    <p:sldId id="2916" r:id="rId17"/>
    <p:sldId id="2900" r:id="rId18"/>
    <p:sldId id="2871" r:id="rId19"/>
    <p:sldId id="2812" r:id="rId20"/>
    <p:sldId id="2921" r:id="rId21"/>
    <p:sldId id="2854" r:id="rId22"/>
    <p:sldId id="2915" r:id="rId23"/>
    <p:sldId id="305" r:id="rId24"/>
    <p:sldId id="2815" r:id="rId25"/>
    <p:sldId id="2917" r:id="rId26"/>
    <p:sldId id="2883" r:id="rId27"/>
    <p:sldId id="299" r:id="rId28"/>
    <p:sldId id="2884" r:id="rId29"/>
    <p:sldId id="300" r:id="rId30"/>
    <p:sldId id="303" r:id="rId31"/>
    <p:sldId id="762" r:id="rId32"/>
    <p:sldId id="2919" r:id="rId33"/>
    <p:sldId id="2920" r:id="rId34"/>
    <p:sldId id="2886" r:id="rId35"/>
    <p:sldId id="285" r:id="rId36"/>
    <p:sldId id="2888" r:id="rId37"/>
    <p:sldId id="2889" r:id="rId38"/>
    <p:sldId id="2887" r:id="rId39"/>
    <p:sldId id="2892" r:id="rId40"/>
    <p:sldId id="2890" r:id="rId41"/>
    <p:sldId id="2891" r:id="rId42"/>
    <p:sldId id="2894" r:id="rId43"/>
    <p:sldId id="2924" r:id="rId44"/>
    <p:sldId id="2895" r:id="rId45"/>
    <p:sldId id="293" r:id="rId46"/>
    <p:sldId id="2922" r:id="rId47"/>
    <p:sldId id="296" r:id="rId48"/>
    <p:sldId id="295" r:id="rId49"/>
  </p:sldIdLst>
  <p:sldSz cx="12192000" cy="6858000"/>
  <p:notesSz cx="7099300" cy="10234613"/>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AE956FA0-E132-40CA-A580-841EEE2D5592}">
          <p14:sldIdLst>
            <p14:sldId id="256"/>
          </p14:sldIdLst>
        </p14:section>
        <p14:section name="Sesión 1" id="{6C11715B-957F-4E3C-BB5D-8877E09BAAB0}">
          <p14:sldIdLst>
            <p14:sldId id="261"/>
            <p14:sldId id="259"/>
            <p14:sldId id="260"/>
            <p14:sldId id="298"/>
            <p14:sldId id="2923"/>
            <p14:sldId id="2615"/>
          </p14:sldIdLst>
        </p14:section>
        <p14:section name="Sesión 2" id="{FBE73CED-484C-41CF-A778-21E5DA01E8B4}">
          <p14:sldIdLst>
            <p14:sldId id="304"/>
            <p14:sldId id="313"/>
            <p14:sldId id="2925"/>
            <p14:sldId id="2897"/>
            <p14:sldId id="503"/>
            <p14:sldId id="2899"/>
            <p14:sldId id="2878"/>
            <p14:sldId id="2879"/>
            <p14:sldId id="2916"/>
          </p14:sldIdLst>
        </p14:section>
        <p14:section name="Sesión 3" id="{87F3F0D7-2DCD-4942-B8E3-8989FD0647A5}">
          <p14:sldIdLst>
            <p14:sldId id="2900"/>
            <p14:sldId id="2871"/>
            <p14:sldId id="2812"/>
            <p14:sldId id="2921"/>
            <p14:sldId id="2854"/>
            <p14:sldId id="2915"/>
            <p14:sldId id="305"/>
            <p14:sldId id="2815"/>
            <p14:sldId id="2917"/>
            <p14:sldId id="2883"/>
          </p14:sldIdLst>
        </p14:section>
        <p14:section name="Sesión 4" id="{95C6ADEE-83EA-422E-BA7B-E0811D6924C4}">
          <p14:sldIdLst>
            <p14:sldId id="299"/>
            <p14:sldId id="2884"/>
            <p14:sldId id="300"/>
            <p14:sldId id="303"/>
            <p14:sldId id="762"/>
            <p14:sldId id="2919"/>
            <p14:sldId id="2920"/>
            <p14:sldId id="2886"/>
            <p14:sldId id="285"/>
            <p14:sldId id="2888"/>
            <p14:sldId id="2889"/>
            <p14:sldId id="2887"/>
            <p14:sldId id="2892"/>
            <p14:sldId id="2890"/>
            <p14:sldId id="2891"/>
            <p14:sldId id="2894"/>
            <p14:sldId id="2924"/>
            <p14:sldId id="2895"/>
          </p14:sldIdLst>
        </p14:section>
        <p14:section name="Sesión 5" id="{C95B2CDB-BD2F-4265-9C54-5B4B6ACBD3E5}">
          <p14:sldIdLst>
            <p14:sldId id="293"/>
            <p14:sldId id="2922"/>
            <p14:sldId id="296"/>
            <p14:sldId id="29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841C07-920B-3EFC-04E9-E2A9462C6A6A}" name="Tessa Marks" initials="" userId="Anonymous_Tessa Marks" providerId="None"/>
  <p188:author id="{AAEC1317-ED4B-3651-3741-C9C6FC8C0C6C}" name="Justina Ojom" initials="JO" userId="S::justina.ojom@little-fish.co::cbdaed7d-8d45-4372-a16a-f3f8900c2f45" providerId="AD"/>
  <p188:author id="{A36A2820-D923-6E53-C312-A21723F6603F}" name="Ilse Van der Straeten" initials="IVdS" userId="S::Ilse.VanderStraeten@rescue.org::48c204e9-4447-4a09-a8d3-af2f3980ba4f" providerId="AD"/>
  <p188:author id="{E70EA57C-4F7E-137B-581F-2AE96C9DCB02}" name="Mei Lian Tjia" initials="MT" userId="ddf7d57d6b02818b" providerId="Windows Live"/>
  <p188:author id="{47C13987-3481-F32D-E8AF-2297DA9645D7}" name="CM Training" initials="" userId="Anonymous_CM Training" providerId="None"/>
  <p188:author id="{2BA547FE-46EF-BB21-D252-B02F0AE3AB5E}" name="Ilse Van der Straeten" initials="IVdS" userId="Ilse Van der Straete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lleen Fitzgerald" initials="" lastIdx="6" clrIdx="0"/>
  <p:cmAuthor id="2" name="CM Training" initials="" lastIdx="16" clrIdx="1"/>
  <p:cmAuthor id="3" name="Tessa Marks" initials="" lastIdx="26" clrIdx="2"/>
  <p:cmAuthor id="4" name="Tessa Marks" initials="TM" lastIdx="8" clrIdx="3">
    <p:extLst>
      <p:ext uri="{19B8F6BF-5375-455C-9EA6-DF929625EA0E}">
        <p15:presenceInfo xmlns:p15="http://schemas.microsoft.com/office/powerpoint/2012/main" userId="e3e882d86838c88d" providerId="Windows Live"/>
      </p:ext>
    </p:extLst>
  </p:cmAuthor>
  <p:cmAuthor id="5" name="Mei Lian Tjia" initials="MT" lastIdx="1" clrIdx="4">
    <p:extLst>
      <p:ext uri="{19B8F6BF-5375-455C-9EA6-DF929625EA0E}">
        <p15:presenceInfo xmlns:p15="http://schemas.microsoft.com/office/powerpoint/2012/main" userId="ddf7d57d6b02818b" providerId="Windows Live"/>
      </p:ext>
    </p:extLst>
  </p:cmAuthor>
  <p:cmAuthor id="6" name="Ilse Van der Straeten" initials="IVdS" lastIdx="6" clrIdx="5">
    <p:extLst>
      <p:ext uri="{19B8F6BF-5375-455C-9EA6-DF929625EA0E}">
        <p15:presenceInfo xmlns:p15="http://schemas.microsoft.com/office/powerpoint/2012/main" userId="S::Ilse.VanderStraeten@rescue.org::48c204e9-4447-4a09-a8d3-af2f3980ba4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85" autoAdjust="0"/>
    <p:restoredTop sz="70623" autoAdjust="0"/>
  </p:normalViewPr>
  <p:slideViewPr>
    <p:cSldViewPr snapToGrid="0">
      <p:cViewPr varScale="1">
        <p:scale>
          <a:sx n="49" d="100"/>
          <a:sy n="49" d="100"/>
        </p:scale>
        <p:origin x="1200" y="33"/>
      </p:cViewPr>
      <p:guideLst/>
    </p:cSldViewPr>
  </p:slideViewPr>
  <p:notesTextViewPr>
    <p:cViewPr>
      <p:scale>
        <a:sx n="100" d="100"/>
        <a:sy n="100" d="100"/>
      </p:scale>
      <p:origin x="0" y="0"/>
    </p:cViewPr>
  </p:notesTextViewPr>
  <p:sorterViewPr>
    <p:cViewPr varScale="1">
      <p:scale>
        <a:sx n="100" d="100"/>
        <a:sy n="100" d="100"/>
      </p:scale>
      <p:origin x="0" y="-2028"/>
    </p:cViewPr>
  </p:sorterViewPr>
  <p:notesViewPr>
    <p:cSldViewPr snapToGrid="0">
      <p:cViewPr>
        <p:scale>
          <a:sx n="66" d="100"/>
          <a:sy n="66" d="100"/>
        </p:scale>
        <p:origin x="4164" y="19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8/10/relationships/authors" Targe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E7FDB67-CFC5-3B87-804C-299F85A71D32}"/>
              </a:ext>
            </a:extLst>
          </p:cNvPr>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en-US" dirty="0"/>
          </a:p>
        </p:txBody>
      </p:sp>
      <p:sp>
        <p:nvSpPr>
          <p:cNvPr id="3" name="Date Placeholder 2">
            <a:extLst>
              <a:ext uri="{FF2B5EF4-FFF2-40B4-BE49-F238E27FC236}">
                <a16:creationId xmlns:a16="http://schemas.microsoft.com/office/drawing/2014/main" id="{83166C79-AC8B-4D48-42F5-5428B884D619}"/>
              </a:ext>
            </a:extLst>
          </p:cNvPr>
          <p:cNvSpPr>
            <a:spLocks noGrp="1"/>
          </p:cNvSpPr>
          <p:nvPr>
            <p:ph type="dt" sz="quarter" idx="1"/>
          </p:nvPr>
        </p:nvSpPr>
        <p:spPr>
          <a:xfrm>
            <a:off x="4021294" y="0"/>
            <a:ext cx="3076363" cy="513508"/>
          </a:xfrm>
          <a:prstGeom prst="rect">
            <a:avLst/>
          </a:prstGeom>
        </p:spPr>
        <p:txBody>
          <a:bodyPr vert="horz" lIns="99048" tIns="49524" rIns="99048" bIns="49524" rtlCol="0"/>
          <a:lstStyle>
            <a:lvl1pPr algn="r">
              <a:defRPr sz="1300"/>
            </a:lvl1pPr>
          </a:lstStyle>
          <a:p>
            <a:fld id="{193316A0-D451-4651-A32D-34C1FCB84404}" type="datetimeFigureOut">
              <a:rPr lang="en-US" smtClean="0"/>
              <a:t>5/2/2023</a:t>
            </a:fld>
            <a:endParaRPr lang="en-US" dirty="0"/>
          </a:p>
        </p:txBody>
      </p:sp>
      <p:sp>
        <p:nvSpPr>
          <p:cNvPr id="4" name="Footer Placeholder 3">
            <a:extLst>
              <a:ext uri="{FF2B5EF4-FFF2-40B4-BE49-F238E27FC236}">
                <a16:creationId xmlns:a16="http://schemas.microsoft.com/office/drawing/2014/main" id="{0D71352E-DB1D-7305-6487-445DAD5AF554}"/>
              </a:ext>
            </a:extLst>
          </p:cNvPr>
          <p:cNvSpPr>
            <a:spLocks noGrp="1"/>
          </p:cNvSpPr>
          <p:nvPr>
            <p:ph type="ftr" sz="quarter" idx="2"/>
          </p:nvPr>
        </p:nvSpPr>
        <p:spPr>
          <a:xfrm>
            <a:off x="0" y="9721107"/>
            <a:ext cx="3076363" cy="513507"/>
          </a:xfrm>
          <a:prstGeom prst="rect">
            <a:avLst/>
          </a:prstGeom>
        </p:spPr>
        <p:txBody>
          <a:bodyPr vert="horz" lIns="99048" tIns="49524" rIns="99048" bIns="49524"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A8F34040-87C4-E398-300E-D18B1D349C2B}"/>
              </a:ext>
            </a:extLst>
          </p:cNvPr>
          <p:cNvSpPr>
            <a:spLocks noGrp="1"/>
          </p:cNvSpPr>
          <p:nvPr>
            <p:ph type="sldNum" sz="quarter" idx="3"/>
          </p:nvPr>
        </p:nvSpPr>
        <p:spPr>
          <a:xfrm>
            <a:off x="4021294" y="9721107"/>
            <a:ext cx="3076363" cy="513507"/>
          </a:xfrm>
          <a:prstGeom prst="rect">
            <a:avLst/>
          </a:prstGeom>
        </p:spPr>
        <p:txBody>
          <a:bodyPr vert="horz" lIns="99048" tIns="49524" rIns="99048" bIns="49524" rtlCol="0" anchor="b"/>
          <a:lstStyle>
            <a:lvl1pPr algn="r">
              <a:defRPr sz="1300"/>
            </a:lvl1pPr>
          </a:lstStyle>
          <a:p>
            <a:fld id="{AF584213-0C2B-41C2-B6EC-7D76394CA564}" type="slidenum">
              <a:rPr lang="en-US" smtClean="0"/>
              <a:t>‹#›</a:t>
            </a:fld>
            <a:endParaRPr lang="en-US" dirty="0"/>
          </a:p>
        </p:txBody>
      </p:sp>
    </p:spTree>
    <p:extLst>
      <p:ext uri="{BB962C8B-B14F-4D97-AF65-F5344CB8AC3E}">
        <p14:creationId xmlns:p14="http://schemas.microsoft.com/office/powerpoint/2010/main" val="2928540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Notes Placeholder 4"/>
          <p:cNvSpPr>
            <a:spLocks noGrp="1"/>
          </p:cNvSpPr>
          <p:nvPr>
            <p:ph type="body" sz="quarter" idx="3"/>
          </p:nvPr>
        </p:nvSpPr>
        <p:spPr>
          <a:xfrm>
            <a:off x="477837" y="4229101"/>
            <a:ext cx="6143625" cy="5442608"/>
          </a:xfrm>
          <a:prstGeom prst="rect">
            <a:avLst/>
          </a:prstGeom>
        </p:spPr>
        <p:txBody>
          <a:bodyPr vert="horz" lIns="99048" tIns="49524" rIns="99048" bIns="49524" rtlCol="0"/>
          <a:lstStyle/>
          <a:p>
            <a:pPr lvl="0"/>
            <a:r>
              <a:rPr lang="en-US" dirty="0"/>
              <a:t>Haga clic para editar los estilos de texto maestro</a:t>
            </a:r>
          </a:p>
          <a:p>
            <a:pPr lvl="1"/>
            <a:r>
              <a:rPr lang="en-US" dirty="0"/>
              <a:t>Segundo nivel</a:t>
            </a:r>
          </a:p>
          <a:p>
            <a:pPr lvl="2"/>
            <a:r>
              <a:rPr lang="en-US" dirty="0"/>
              <a:t>Tercer nivel</a:t>
            </a:r>
          </a:p>
          <a:p>
            <a:pPr lvl="3"/>
            <a:r>
              <a:rPr lang="en-US" dirty="0"/>
              <a:t>Cuarto nivel</a:t>
            </a:r>
          </a:p>
          <a:p>
            <a:pPr lvl="4"/>
            <a:r>
              <a:rPr lang="en-US" dirty="0"/>
              <a:t>Quinto nivel</a:t>
            </a:r>
            <a:endParaRPr lang="en-BE" dirty="0"/>
          </a:p>
        </p:txBody>
      </p:sp>
      <p:sp>
        <p:nvSpPr>
          <p:cNvPr id="9" name="Slide Image Placeholder 4">
            <a:extLst>
              <a:ext uri="{FF2B5EF4-FFF2-40B4-BE49-F238E27FC236}">
                <a16:creationId xmlns:a16="http://schemas.microsoft.com/office/drawing/2014/main" id="{36490B43-BA97-1F0A-4672-4CD792222403}"/>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Tree>
    <p:extLst>
      <p:ext uri="{BB962C8B-B14F-4D97-AF65-F5344CB8AC3E}">
        <p14:creationId xmlns:p14="http://schemas.microsoft.com/office/powerpoint/2010/main" val="3366600469"/>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1pPr>
    <a:lvl2pPr marL="6286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2pPr>
    <a:lvl3pPr marL="10858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3pPr>
    <a:lvl4pPr marL="15430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youtu.be/1Evwgu369Jw"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notes"/>
          <p:cNvSpPr txBox="1">
            <a:spLocks noGrp="1"/>
          </p:cNvSpPr>
          <p:nvPr>
            <p:ph type="body" idx="1"/>
          </p:nvPr>
        </p:nvSpPr>
        <p:spPr/>
        <p:txBody>
          <a:bodyPr/>
          <a:lstStyle/>
          <a:p>
            <a:pPr marL="0" indent="0">
              <a:buNone/>
            </a:pPr>
            <a:r>
              <a:rPr lang="es-ES_tradnl" b="1" dirty="0">
                <a:sym typeface="Arial"/>
              </a:rPr>
              <a:t>BIENVENIDA</a:t>
            </a:r>
            <a:endParaRPr lang="es-ES_tradnl" dirty="0">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noProof="0" dirty="0"/>
              <a:t>Dé la bienvenida a los/as participantes.</a:t>
            </a:r>
            <a:r>
              <a:rPr lang="es-ES_tradnl" dirty="0">
                <a:sym typeface="Arial"/>
              </a:rPr>
              <a:t> </a:t>
            </a:r>
          </a:p>
          <a:p>
            <a:r>
              <a:rPr lang="es-ES_tradnl" dirty="0">
                <a:sym typeface="Arial"/>
              </a:rPr>
              <a:t>Asegúrese de que todos firmen la hoja de asistencia.</a:t>
            </a:r>
          </a:p>
          <a:p>
            <a:endParaRPr lang="es-ES_tradnl" dirty="0"/>
          </a:p>
        </p:txBody>
      </p:sp>
      <p:sp>
        <p:nvSpPr>
          <p:cNvPr id="3" name="Slide Image Placeholder 2">
            <a:extLst>
              <a:ext uri="{FF2B5EF4-FFF2-40B4-BE49-F238E27FC236}">
                <a16:creationId xmlns:a16="http://schemas.microsoft.com/office/drawing/2014/main" id="{909E793D-8803-7F99-0953-313807C4EADF}"/>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61734522-ED2A-9BCC-9BD1-EDBEED17EA9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a:t>
            </a:fld>
            <a:endParaRPr lang="en-US" sz="1200" dirty="0">
              <a:latin typeface="+mn-lt"/>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7" y="460375"/>
            <a:ext cx="6143625" cy="9211334"/>
          </a:xfrm>
        </p:spPr>
        <p:txBody>
          <a:bodyPr/>
          <a:lstStyle/>
          <a:p>
            <a:r>
              <a:rPr lang="es-ES_tradnl" b="1" dirty="0"/>
              <a:t>Escucha activa</a:t>
            </a:r>
          </a:p>
          <a:p>
            <a:pPr lvl="1"/>
            <a:r>
              <a:rPr lang="es-ES_tradnl" noProof="0" dirty="0"/>
              <a:t>Mantener el contacto visual (si es culturalmente apropiado).</a:t>
            </a:r>
          </a:p>
          <a:p>
            <a:pPr lvl="1"/>
            <a:r>
              <a:rPr lang="es-ES_tradnl" noProof="0" dirty="0"/>
              <a:t>Centrarnos en el niño/a y darle espacio para hablar.</a:t>
            </a:r>
          </a:p>
          <a:p>
            <a:pPr lvl="1"/>
            <a:r>
              <a:rPr lang="es-ES_tradnl" noProof="0" dirty="0"/>
              <a:t>Dejar espacio para el silencio.</a:t>
            </a:r>
          </a:p>
          <a:p>
            <a:pPr lvl="1"/>
            <a:r>
              <a:rPr lang="es-ES_tradnl" noProof="0" dirty="0"/>
              <a:t>Hacer preguntas aclaratorias y resumir lo que escuchamos de forma breve.</a:t>
            </a:r>
          </a:p>
          <a:p>
            <a:pPr lvl="1"/>
            <a:r>
              <a:rPr lang="es-ES_tradnl" noProof="0" dirty="0"/>
              <a:t>Concentrarnos en lo que dice el niño/a, en lugar de adivinar o prepararnos para lo que diremos nosotros/as a continuación.</a:t>
            </a:r>
          </a:p>
          <a:p>
            <a:pPr lvl="1"/>
            <a:r>
              <a:rPr lang="es-ES_tradnl" noProof="0" dirty="0"/>
              <a:t>Emplear nuestro lenguaje corporal para mostrar que estamos prestando atención.</a:t>
            </a:r>
          </a:p>
          <a:p>
            <a:pPr lvl="1"/>
            <a:r>
              <a:rPr lang="es-ES_tradnl" noProof="0" dirty="0"/>
              <a:t>Emplear expresiones como "sí", "</a:t>
            </a:r>
            <a:r>
              <a:rPr lang="es-ES_tradnl" noProof="0" dirty="0" err="1"/>
              <a:t>hmmm</a:t>
            </a:r>
            <a:r>
              <a:rPr lang="es-ES_tradnl" noProof="0" dirty="0"/>
              <a:t>" y "continúa”.</a:t>
            </a:r>
          </a:p>
          <a:p>
            <a:pPr lvl="1"/>
            <a:r>
              <a:rPr lang="es-ES_tradnl" noProof="0" dirty="0"/>
              <a:t>Usar expresiones faciales adecuadas.</a:t>
            </a:r>
          </a:p>
          <a:p>
            <a:pPr lvl="1"/>
            <a:r>
              <a:rPr lang="es-ES_tradnl" noProof="0" dirty="0"/>
              <a:t>Mantener una postura relajada y abierta.</a:t>
            </a:r>
          </a:p>
          <a:p>
            <a:pPr lvl="1"/>
            <a:r>
              <a:rPr lang="es-ES_tradnl" noProof="0" dirty="0"/>
              <a:t>Estar despierto/a y atento/a.</a:t>
            </a:r>
          </a:p>
          <a:p>
            <a:pPr lvl="1"/>
            <a:r>
              <a:rPr lang="es-ES_tradnl" dirty="0"/>
              <a:t>Emplear técnicas como reconocer, corresponder, aclarar y resumir.</a:t>
            </a:r>
          </a:p>
          <a:p>
            <a:r>
              <a:rPr lang="es-ES_tradnl" b="1" dirty="0"/>
              <a:t>Expresión oral eficaz</a:t>
            </a:r>
          </a:p>
          <a:p>
            <a:r>
              <a:rPr lang="es-ES_tradnl" sz="1100" i="0" noProof="0" dirty="0"/>
              <a:t>La eficacia en la expresión oral radica en:</a:t>
            </a:r>
          </a:p>
          <a:p>
            <a:pPr lvl="1"/>
            <a:r>
              <a:rPr lang="es-ES_tradnl" sz="1100" i="0" noProof="0" dirty="0"/>
              <a:t>las palabras que elegimos (es decir, palabras más sencillas vs. palabras más complejas)</a:t>
            </a:r>
          </a:p>
          <a:p>
            <a:pPr lvl="1"/>
            <a:r>
              <a:rPr lang="es-ES_tradnl" sz="1100" i="0" noProof="0" dirty="0"/>
              <a:t>cómo las decimos (es decir, el tono de voz y la velocidad a la que hablamos)</a:t>
            </a:r>
          </a:p>
          <a:p>
            <a:pPr lvl="1"/>
            <a:r>
              <a:rPr lang="es-ES_tradnl" sz="1100" i="0" noProof="0" dirty="0"/>
              <a:t>cómo las complementamos (es decir, la comunicación no verbal</a:t>
            </a:r>
            <a:r>
              <a:rPr lang="es-ES_tradnl" i="0" dirty="0"/>
              <a:t>.</a:t>
            </a:r>
          </a:p>
          <a:p>
            <a:pPr lvl="1"/>
            <a:endParaRPr lang="es-ES_tradnl" dirty="0"/>
          </a:p>
          <a:p>
            <a:endParaRPr lang="es-ES_tradnl" dirty="0"/>
          </a:p>
          <a:p>
            <a:endParaRPr lang="es-ES_tradnl" dirty="0"/>
          </a:p>
          <a:p>
            <a:endParaRPr lang="es-ES_tradnl" dirty="0"/>
          </a:p>
        </p:txBody>
      </p:sp>
      <p:sp>
        <p:nvSpPr>
          <p:cNvPr id="7" name="Google Shape;725;p48:notes">
            <a:extLst>
              <a:ext uri="{FF2B5EF4-FFF2-40B4-BE49-F238E27FC236}">
                <a16:creationId xmlns:a16="http://schemas.microsoft.com/office/drawing/2014/main" id="{576D51EA-2489-CF58-DCBD-EFE5025F383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a:t>
            </a:fld>
            <a:endParaRPr lang="en-US" sz="1200" dirty="0">
              <a:latin typeface="+mn-lt"/>
            </a:endParaRPr>
          </a:p>
        </p:txBody>
      </p:sp>
    </p:spTree>
    <p:extLst>
      <p:ext uri="{BB962C8B-B14F-4D97-AF65-F5344CB8AC3E}">
        <p14:creationId xmlns:p14="http://schemas.microsoft.com/office/powerpoint/2010/main" val="3731484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4" name="Google Shape;304;p6:notes"/>
          <p:cNvSpPr txBox="1">
            <a:spLocks noGrp="1"/>
          </p:cNvSpPr>
          <p:nvPr>
            <p:ph type="body" idx="1"/>
          </p:nvPr>
        </p:nvSpPr>
        <p:spPr/>
        <p:txBody>
          <a:bodyPr/>
          <a:lstStyle/>
          <a:p>
            <a:pPr marL="0" indent="0">
              <a:buNone/>
            </a:pPr>
            <a:r>
              <a:rPr lang="es-ES_tradnl" b="1" noProof="0" dirty="0"/>
              <a:t>INTRODUCCIÓN</a:t>
            </a:r>
            <a:endParaRPr lang="es-ES_tradnl" noProof="0" dirty="0"/>
          </a:p>
          <a:p>
            <a:r>
              <a:rPr lang="es-ES_tradnl" i="1" noProof="0" dirty="0"/>
              <a:t>Haremos un breve repaso sobre lo que debemos hacer y no debemos hacer en cuanto a la comunicación, la comunicación no verbal, la escucha activa y la expresión oral eficaz. </a:t>
            </a:r>
          </a:p>
          <a:p>
            <a:r>
              <a:rPr lang="es-ES_tradnl" noProof="0" dirty="0"/>
              <a:t>Divida a los/as participantes en parejas.</a:t>
            </a:r>
          </a:p>
          <a:p>
            <a:r>
              <a:rPr lang="es-ES_tradnl" noProof="0" dirty="0"/>
              <a:t>Guíe a los/as participantes a la </a:t>
            </a:r>
            <a:r>
              <a:rPr lang="es-ES_tradnl" b="1" noProof="0" dirty="0"/>
              <a:t>página 54 del Cuaderno de ejercicios: Técnicas de comunicación</a:t>
            </a:r>
          </a:p>
          <a:p>
            <a:r>
              <a:rPr lang="es-ES_tradnl" i="1" noProof="0" dirty="0"/>
              <a:t>En parejas:</a:t>
            </a:r>
          </a:p>
          <a:p>
            <a:pPr lvl="1"/>
            <a:r>
              <a:rPr lang="es-ES_tradnl" i="1" noProof="0" dirty="0"/>
              <a:t>Hagan una lista de lo que debemos y no debemos hacer teniendo en cuenta sus experiencias y lo que recuerden del Nivel 1.</a:t>
            </a:r>
          </a:p>
          <a:p>
            <a:pPr lvl="1"/>
            <a:r>
              <a:rPr lang="es-ES_tradnl" i="1" noProof="0" dirty="0"/>
              <a:t>¡Es un juego! Por lo tanto, ganará la pareja con la lista más larga.</a:t>
            </a:r>
          </a:p>
          <a:p>
            <a:endParaRPr lang="es-ES_tradnl" noProof="0" dirty="0"/>
          </a:p>
          <a:p>
            <a:pPr marL="0" indent="0">
              <a:buNone/>
            </a:pPr>
            <a:r>
              <a:rPr lang="es-ES_tradnl" b="1" noProof="0" dirty="0"/>
              <a:t>ACTIVIDAD EN PAREJAS (15 minutos)</a:t>
            </a:r>
          </a:p>
          <a:p>
            <a:r>
              <a:rPr lang="es-ES_tradnl" noProof="0" dirty="0"/>
              <a:t>Dé 15 minutos a los/as participantes para hacer la actividad.</a:t>
            </a:r>
          </a:p>
          <a:p>
            <a:endParaRPr lang="es-ES_tradnl" noProof="0" dirty="0"/>
          </a:p>
          <a:p>
            <a:pPr marL="0" indent="0">
              <a:buNone/>
            </a:pPr>
            <a:r>
              <a:rPr lang="es-ES_tradnl" b="1" noProof="0" dirty="0"/>
              <a:t>DEBATE GENERAL</a:t>
            </a:r>
          </a:p>
          <a:p>
            <a:r>
              <a:rPr lang="es-ES_tradnl" noProof="0" dirty="0"/>
              <a:t>Pídale a cada pareja que diga cuántos puntos hay en sus listas (cosas que deben y no deben hacer). </a:t>
            </a:r>
          </a:p>
          <a:p>
            <a:r>
              <a:rPr lang="es-ES_tradnl" noProof="0" dirty="0"/>
              <a:t>La pareja con el mayor número de ejemplos deberá pasar al frente y escribirlos en la pizarra o rotafolio.</a:t>
            </a:r>
          </a:p>
          <a:p>
            <a:r>
              <a:rPr lang="es-ES_tradnl" noProof="0" dirty="0"/>
              <a:t>Haga un repaso de sus respuestas y complemente a partir de la siguiente diapositiva.</a:t>
            </a:r>
          </a:p>
          <a:p>
            <a:pPr marL="0" indent="0">
              <a:buNone/>
            </a:pPr>
            <a:r>
              <a:rPr lang="es-ES_tradnl" noProof="0" dirty="0"/>
              <a:t>______________________________________________________________________________</a:t>
            </a:r>
          </a:p>
          <a:p>
            <a:pPr marL="0" indent="0">
              <a:buNone/>
            </a:pPr>
            <a:endParaRPr lang="es-ES_tradnl" b="1"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b="1" noProof="0" dirty="0"/>
          </a:p>
        </p:txBody>
      </p:sp>
      <p:sp>
        <p:nvSpPr>
          <p:cNvPr id="3" name="Slide Image Placeholder 2">
            <a:extLst>
              <a:ext uri="{FF2B5EF4-FFF2-40B4-BE49-F238E27FC236}">
                <a16:creationId xmlns:a16="http://schemas.microsoft.com/office/drawing/2014/main" id="{07C2A4CF-12F9-9834-3634-AA24E9E94D2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7C2460A4-C2A1-DF58-7AC2-E1E91E0F7A6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a:t>
            </a:fld>
            <a:endParaRPr lang="en-US" sz="1200" dirty="0">
              <a:latin typeface="+mn-l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6" name="Google Shape;556;p38:notes"/>
          <p:cNvSpPr txBox="1">
            <a:spLocks noGrp="1"/>
          </p:cNvSpPr>
          <p:nvPr>
            <p:ph type="body" idx="1"/>
          </p:nvPr>
        </p:nvSpPr>
        <p:spPr>
          <a:xfrm>
            <a:off x="477837" y="460375"/>
            <a:ext cx="6143625" cy="9211334"/>
          </a:xfrm>
        </p:spPr>
        <p:txBody>
          <a:bodyPr/>
          <a:lstStyle/>
          <a:p>
            <a:pPr marL="0" indent="0">
              <a:buNone/>
            </a:pPr>
            <a:r>
              <a:rPr lang="es-ES_tradnl" sz="1150" b="1" noProof="0" dirty="0"/>
              <a:t>POSIBLES RESPUESTAS</a:t>
            </a:r>
          </a:p>
          <a:p>
            <a:r>
              <a:rPr lang="es-ES_tradnl" sz="1150" b="1" noProof="0" dirty="0"/>
              <a:t>Comunicación no verbal</a:t>
            </a:r>
          </a:p>
          <a:p>
            <a:pPr lvl="1"/>
            <a:r>
              <a:rPr lang="es-ES_tradnl" sz="1150" b="1" noProof="0" dirty="0">
                <a:sym typeface="Helvetica Neue"/>
              </a:rPr>
              <a:t>Cosas que debemos hacer</a:t>
            </a:r>
          </a:p>
          <a:p>
            <a:pPr lvl="2"/>
            <a:r>
              <a:rPr lang="es-ES_tradnl" sz="1150" noProof="0" dirty="0">
                <a:sym typeface="Helvetica Neue"/>
              </a:rPr>
              <a:t>Mantener un lenguaje corporal tranquilo y relajado.</a:t>
            </a:r>
          </a:p>
          <a:p>
            <a:pPr lvl="2"/>
            <a:r>
              <a:rPr lang="es-ES_tradnl" sz="1150" noProof="0" dirty="0">
                <a:sym typeface="Helvetica Neue"/>
              </a:rPr>
              <a:t>Sentarse a la altura del menor.</a:t>
            </a:r>
          </a:p>
          <a:p>
            <a:pPr lvl="2"/>
            <a:r>
              <a:rPr lang="es-ES_tradnl" sz="1150" noProof="0" dirty="0">
                <a:sym typeface="Helvetica Neue"/>
              </a:rPr>
              <a:t>Tener un lenguaje corporal abierto, </a:t>
            </a:r>
            <a:r>
              <a:rPr lang="es-ES_tradnl" sz="1600" dirty="0">
                <a:latin typeface="Arial" panose="020B0604020202020204" pitchFamily="34" charset="0"/>
                <a:cs typeface="Arial" panose="020B0604020202020204" pitchFamily="34" charset="0"/>
              </a:rPr>
              <a:t>sin cruzar brazos ni piernas.</a:t>
            </a:r>
            <a:endParaRPr lang="es-ES_tradnl" sz="1150" noProof="0" dirty="0">
              <a:sym typeface="Helvetica Neue"/>
            </a:endParaRPr>
          </a:p>
          <a:p>
            <a:pPr lvl="2"/>
            <a:r>
              <a:rPr lang="es-ES_tradnl" sz="1600" dirty="0">
                <a:latin typeface="Arial" panose="020B0604020202020204" pitchFamily="34" charset="0"/>
                <a:cs typeface="Arial" panose="020B0604020202020204" pitchFamily="34" charset="0"/>
              </a:rPr>
              <a:t>Estar de frente al menor.</a:t>
            </a:r>
            <a:endParaRPr lang="es-ES_tradnl" sz="1150" noProof="0" dirty="0">
              <a:sym typeface="Helvetica Neue"/>
            </a:endParaRPr>
          </a:p>
          <a:p>
            <a:pPr lvl="2"/>
            <a:r>
              <a:rPr lang="es-ES_tradnl" sz="1600" dirty="0">
                <a:latin typeface="Arial" panose="020B0604020202020204" pitchFamily="34" charset="0"/>
                <a:cs typeface="Arial" panose="020B0604020202020204" pitchFamily="34" charset="0"/>
              </a:rPr>
              <a:t>Usar expresiones faciales (p. ej., asentir con la cabeza, sonreír</a:t>
            </a:r>
            <a:r>
              <a:rPr lang="es-ES_tradnl" sz="1150" noProof="0" dirty="0">
                <a:sym typeface="Helvetica Neue"/>
              </a:rPr>
              <a:t>).</a:t>
            </a:r>
          </a:p>
          <a:p>
            <a:pPr lvl="2"/>
            <a:r>
              <a:rPr lang="es-ES_tradnl" sz="1600" dirty="0">
                <a:latin typeface="Arial" panose="020B0604020202020204" pitchFamily="34" charset="0"/>
                <a:cs typeface="Arial" panose="020B0604020202020204" pitchFamily="34" charset="0"/>
              </a:rPr>
              <a:t>Emplear contacto visual que transmita emociones (p. ej., sonreír con los ojos</a:t>
            </a:r>
            <a:r>
              <a:rPr lang="es-ES_tradnl" sz="1150" noProof="0" dirty="0">
                <a:sym typeface="Helvetica Neue"/>
              </a:rPr>
              <a:t>). </a:t>
            </a:r>
          </a:p>
          <a:p>
            <a:pPr lvl="1"/>
            <a:r>
              <a:rPr lang="es-ES_tradnl" sz="1150" b="1" noProof="0" dirty="0">
                <a:sym typeface="Helvetica Neue"/>
              </a:rPr>
              <a:t>Cosas que no debemos hacer.</a:t>
            </a:r>
          </a:p>
          <a:p>
            <a:pPr lvl="2"/>
            <a:r>
              <a:rPr lang="es-ES_tradnl" sz="1150" noProof="0" dirty="0">
                <a:sym typeface="Helvetica Neue"/>
              </a:rPr>
              <a:t>Tener el cuerpo rígido o tenso.</a:t>
            </a:r>
          </a:p>
          <a:p>
            <a:pPr lvl="2"/>
            <a:r>
              <a:rPr lang="es-ES_tradnl" sz="1600" dirty="0">
                <a:latin typeface="Arial" panose="020B0604020202020204" pitchFamily="34" charset="0"/>
                <a:cs typeface="Arial" panose="020B0604020202020204" pitchFamily="34" charset="0"/>
              </a:rPr>
              <a:t>Estar de pie junto al menor.</a:t>
            </a:r>
            <a:endParaRPr lang="es-ES_tradnl" sz="1150" noProof="0" dirty="0">
              <a:sym typeface="Helvetica Neue"/>
            </a:endParaRPr>
          </a:p>
          <a:p>
            <a:pPr lvl="2"/>
            <a:r>
              <a:rPr lang="es-ES_tradnl" sz="1600" dirty="0">
                <a:latin typeface="Arial" panose="020B0604020202020204" pitchFamily="34" charset="0"/>
                <a:cs typeface="Arial" panose="020B0604020202020204" pitchFamily="34" charset="0"/>
              </a:rPr>
              <a:t>Usar gestos con las manos o los brazos que puedan asustar o resultar agresivos</a:t>
            </a:r>
            <a:r>
              <a:rPr lang="es-ES_tradnl" sz="1150" noProof="0" dirty="0">
                <a:sym typeface="Helvetica Neue"/>
              </a:rPr>
              <a:t>.</a:t>
            </a:r>
          </a:p>
          <a:p>
            <a:pPr lvl="2"/>
            <a:r>
              <a:rPr lang="es-ES_tradnl" sz="1600" dirty="0">
                <a:latin typeface="Arial" panose="020B0604020202020204" pitchFamily="34" charset="0"/>
                <a:cs typeface="Arial" panose="020B0604020202020204" pitchFamily="34" charset="0"/>
              </a:rPr>
              <a:t>Apartarse o darle la espalda al menor.</a:t>
            </a:r>
            <a:endParaRPr lang="es-ES_tradnl" sz="1150" noProof="0" dirty="0">
              <a:sym typeface="Helvetica Neue"/>
            </a:endParaRPr>
          </a:p>
          <a:p>
            <a:pPr lvl="2"/>
            <a:r>
              <a:rPr lang="es-ES_tradnl" sz="1600" dirty="0">
                <a:latin typeface="Arial" panose="020B0604020202020204" pitchFamily="34" charset="0"/>
                <a:cs typeface="Arial" panose="020B0604020202020204" pitchFamily="34" charset="0"/>
              </a:rPr>
              <a:t>No hacer contacto visual con el/la menor.</a:t>
            </a:r>
            <a:r>
              <a:rPr lang="es-ES_tradnl" sz="1150" noProof="0" dirty="0">
                <a:sym typeface="Helvetica Neue"/>
              </a:rPr>
              <a:t> </a:t>
            </a:r>
          </a:p>
          <a:p>
            <a:pPr lvl="2"/>
            <a:r>
              <a:rPr lang="es-ES_tradnl" sz="1600" dirty="0">
                <a:latin typeface="Arial" panose="020B0604020202020204" pitchFamily="34" charset="0"/>
                <a:cs typeface="Arial" panose="020B0604020202020204" pitchFamily="34" charset="0"/>
              </a:rPr>
              <a:t>Estar "demasiado cerca" del menor, no darle suficiente "espacio personal</a:t>
            </a:r>
            <a:r>
              <a:rPr lang="es-ES_tradnl" sz="1150" noProof="0" dirty="0">
                <a:sym typeface="Helvetica Neue"/>
              </a:rPr>
              <a:t>".</a:t>
            </a:r>
          </a:p>
          <a:p>
            <a:pPr lvl="2"/>
            <a:r>
              <a:rPr lang="es-ES_tradnl" sz="1150" noProof="0" dirty="0">
                <a:sym typeface="Helvetica Neue"/>
              </a:rPr>
              <a:t>Tocar al menor de forma inapropiada para la cultura y/o situación.</a:t>
            </a:r>
          </a:p>
          <a:p>
            <a:r>
              <a:rPr lang="es-ES_tradnl" sz="1150" b="1" noProof="0" dirty="0"/>
              <a:t>Escucha activa</a:t>
            </a:r>
          </a:p>
          <a:p>
            <a:pPr lvl="1"/>
            <a:r>
              <a:rPr lang="es-ES_tradnl" sz="1150" b="1" noProof="0" dirty="0">
                <a:sym typeface="Helvetica Neue"/>
              </a:rPr>
              <a:t>Cosas que debemos hacer</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Mantener el contacto visual (si es culturalmente apropiado</a:t>
            </a:r>
            <a:r>
              <a:rPr lang="es-ES_tradnl" sz="1150" noProof="0" dirty="0"/>
              <a:t>).</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Centrarnos en el niño/a y darle espacio para hablar.</a:t>
            </a:r>
            <a:endParaRPr lang="es-ES_tradnl" sz="1150" noProof="0" dirty="0"/>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Dejar espacio para el silencio.</a:t>
            </a:r>
            <a:endParaRPr lang="es-ES_tradnl" sz="1150" noProof="0" dirty="0"/>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Hacer preguntas aclaratorias y resumir lo que escuchamos de forma breve</a:t>
            </a:r>
            <a:r>
              <a:rPr lang="es-ES_tradnl" sz="1150" noProof="0" dirty="0"/>
              <a:t>.</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Concentrarnos en lo que dice el niño/a, en lugar de adivinar o prepararnos para lo que diremos nosotros/as a continuación</a:t>
            </a:r>
            <a:r>
              <a:rPr lang="es-ES_tradnl" sz="1150" noProof="0" dirty="0"/>
              <a:t>.</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Emplear nuestro lenguaje corporal para mostrar que estamos prestando atención.</a:t>
            </a:r>
            <a:endParaRPr lang="es-ES_tradnl" sz="1150" noProof="0" dirty="0"/>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Emplear expresiones como "sí", "</a:t>
            </a:r>
            <a:r>
              <a:rPr lang="es-CO" sz="1600" dirty="0" err="1">
                <a:effectLst/>
                <a:latin typeface="Helvetica Neue" panose="02000503000000020004" pitchFamily="2" charset="0"/>
              </a:rPr>
              <a:t>hmmm</a:t>
            </a:r>
            <a:r>
              <a:rPr lang="es-CO" sz="1600" dirty="0">
                <a:effectLst/>
                <a:latin typeface="Helvetica Neue" panose="02000503000000020004" pitchFamily="2" charset="0"/>
              </a:rPr>
              <a:t>" y "continúa”</a:t>
            </a:r>
            <a:r>
              <a:rPr lang="es-ES_tradnl" sz="1150" noProof="0" dirty="0"/>
              <a:t>.</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Usar expresiones faciales adecuadas.</a:t>
            </a:r>
            <a:endParaRPr lang="es-ES_tradnl" sz="1150" noProof="0" dirty="0"/>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Mantener una postura relajada y abierta.</a:t>
            </a:r>
            <a:endParaRPr lang="es-ES_tradnl" sz="1150" noProof="0" dirty="0"/>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dirty="0">
                <a:effectLst/>
                <a:latin typeface="Helvetica Neue" panose="02000503000000020004" pitchFamily="2" charset="0"/>
              </a:rPr>
              <a:t>Estar despierto/a y atento/a.</a:t>
            </a:r>
            <a:endParaRPr lang="es-ES_tradnl" sz="1150" noProof="0" dirty="0"/>
          </a:p>
          <a:p>
            <a:pPr lvl="1"/>
            <a:r>
              <a:rPr lang="es-ES_tradnl" sz="1150" b="1" noProof="0" dirty="0">
                <a:sym typeface="Helvetica Neue"/>
              </a:rPr>
              <a:t>Cosas que no debemos hacer.</a:t>
            </a:r>
          </a:p>
          <a:p>
            <a:pPr lvl="2"/>
            <a:r>
              <a:rPr lang="es-ES_tradnl" sz="1150" noProof="0" dirty="0"/>
              <a:t>Distraerse (pensar en otra cosa, mirar hacia otro lado, escribir en el teléfono...)</a:t>
            </a:r>
          </a:p>
          <a:p>
            <a:pPr lvl="2"/>
            <a:r>
              <a:rPr lang="es-ES_tradnl" sz="1100" noProof="0" dirty="0"/>
              <a:t>Suponer que sabemos lo que los/as menores van a decir, y terminar sus frases.</a:t>
            </a:r>
          </a:p>
          <a:p>
            <a:pPr lvl="2"/>
            <a:r>
              <a:rPr lang="es-ES_tradnl" sz="1100" noProof="0" dirty="0"/>
              <a:t>Evitar opinar, comentar algo o no mostrar empatía.</a:t>
            </a:r>
            <a:endParaRPr lang="es-ES_tradnl" sz="1150" noProof="0" dirty="0"/>
          </a:p>
          <a:p>
            <a:pPr lvl="2"/>
            <a:r>
              <a:rPr lang="es-ES_tradnl" sz="1150" noProof="0" dirty="0">
                <a:sym typeface="Helvetica Neue"/>
              </a:rPr>
              <a:t>Distraerse.</a:t>
            </a:r>
          </a:p>
          <a:p>
            <a:r>
              <a:rPr lang="es-ES_tradnl" sz="1150" b="1" noProof="0" dirty="0">
                <a:sym typeface="Helvetica Neue"/>
              </a:rPr>
              <a:t>Hablar con eficacia</a:t>
            </a:r>
          </a:p>
          <a:p>
            <a:pPr lvl="1"/>
            <a:r>
              <a:rPr lang="es-ES_tradnl" sz="1150" b="1" noProof="0" dirty="0">
                <a:sym typeface="Helvetica Neue"/>
              </a:rPr>
              <a:t>Cosas que debemos hacer</a:t>
            </a:r>
          </a:p>
          <a:p>
            <a:pPr lvl="2"/>
            <a:r>
              <a:rPr lang="es-ES_tradnl" sz="1150" noProof="0" dirty="0">
                <a:sym typeface="Helvetica Neue"/>
              </a:rPr>
              <a:t>Utilizar palabras sencillas</a:t>
            </a:r>
          </a:p>
          <a:p>
            <a:pPr lvl="2"/>
            <a:r>
              <a:rPr lang="es-ES_tradnl" sz="1200" dirty="0">
                <a:latin typeface="Arial" panose="020B0604020202020204" pitchFamily="34" charset="0"/>
                <a:cs typeface="Arial" panose="020B0604020202020204" pitchFamily="34" charset="0"/>
              </a:rPr>
              <a:t>Utilizar frases más cortas</a:t>
            </a:r>
            <a:endParaRPr lang="es-ES_tradnl" sz="1150" noProof="0" dirty="0">
              <a:sym typeface="Helvetica Neue"/>
            </a:endParaRPr>
          </a:p>
          <a:p>
            <a:pPr lvl="2"/>
            <a:r>
              <a:rPr lang="es-ES_tradnl" sz="1200" dirty="0">
                <a:latin typeface="Arial" panose="020B0604020202020204" pitchFamily="34" charset="0"/>
                <a:cs typeface="Arial" panose="020B0604020202020204" pitchFamily="34" charset="0"/>
              </a:rPr>
              <a:t>Explicar qué significan las palabras y cosas que mencionemos</a:t>
            </a:r>
            <a:endParaRPr lang="es-ES_tradnl" sz="1150" noProof="0" dirty="0">
              <a:sym typeface="Helvetica Neue"/>
            </a:endParaRPr>
          </a:p>
          <a:p>
            <a:pPr lvl="2"/>
            <a:r>
              <a:rPr lang="es-ES_tradnl" sz="1150" noProof="0" dirty="0">
                <a:sym typeface="Helvetica Neue"/>
              </a:rPr>
              <a:t>Repetir y parafrasear </a:t>
            </a:r>
          </a:p>
          <a:p>
            <a:pPr lvl="2"/>
            <a:r>
              <a:rPr lang="es-ES_tradnl" sz="1150" noProof="0" dirty="0">
                <a:sym typeface="Helvetica Neue"/>
              </a:rPr>
              <a:t>Elegir bien las palabras</a:t>
            </a:r>
          </a:p>
          <a:p>
            <a:pPr lvl="2"/>
            <a:r>
              <a:rPr lang="es-ES_tradnl" sz="1150" noProof="0" dirty="0">
                <a:sym typeface="Helvetica Neue"/>
              </a:rPr>
              <a:t>Evitar el lenguaje crítico o estigmatizante</a:t>
            </a:r>
          </a:p>
          <a:p>
            <a:pPr lvl="2"/>
            <a:r>
              <a:rPr lang="es-ES_tradnl" sz="1200" dirty="0">
                <a:latin typeface="Arial" panose="020B0604020202020204" pitchFamily="34" charset="0"/>
                <a:cs typeface="Arial" panose="020B0604020202020204" pitchFamily="34" charset="0"/>
              </a:rPr>
              <a:t>Pensar en qué lenguaje emplear para describir temas delicados</a:t>
            </a:r>
            <a:endParaRPr lang="es-ES_tradnl" sz="1150" noProof="0" dirty="0">
              <a:sym typeface="Helvetica Neue"/>
            </a:endParaRPr>
          </a:p>
          <a:p>
            <a:pPr lvl="2"/>
            <a:r>
              <a:rPr lang="es-ES_tradnl" sz="1200" dirty="0">
                <a:latin typeface="Arial" panose="020B0604020202020204" pitchFamily="34" charset="0"/>
                <a:cs typeface="Arial" panose="020B0604020202020204" pitchFamily="34" charset="0"/>
              </a:rPr>
              <a:t>Emplear distintos términos según el/la interlocutor/a</a:t>
            </a:r>
            <a:endParaRPr lang="es-ES_tradnl" sz="1150" noProof="0" dirty="0">
              <a:sym typeface="Helvetica Neue"/>
            </a:endParaRPr>
          </a:p>
          <a:p>
            <a:pPr lvl="1"/>
            <a:r>
              <a:rPr lang="es-ES_tradnl" sz="1150" b="1" noProof="0" dirty="0">
                <a:sym typeface="Helvetica Neue"/>
              </a:rPr>
              <a:t>Cosas que no debemos hacer.</a:t>
            </a:r>
          </a:p>
          <a:p>
            <a:pPr lvl="2"/>
            <a:r>
              <a:rPr lang="es-ES_tradnl" sz="1150" noProof="0" dirty="0"/>
              <a:t>Utilizar palabras difíciles</a:t>
            </a:r>
          </a:p>
          <a:p>
            <a:pPr lvl="2"/>
            <a:r>
              <a:rPr lang="es-ES_tradnl" sz="1150" noProof="0" dirty="0"/>
              <a:t>Utilizar frases largas</a:t>
            </a:r>
          </a:p>
          <a:p>
            <a:pPr lvl="2"/>
            <a:r>
              <a:rPr lang="es-ES_tradnl" sz="1150" noProof="0" dirty="0"/>
              <a:t>Saltar de un tema a otro</a:t>
            </a:r>
          </a:p>
          <a:p>
            <a:pPr lvl="2"/>
            <a:r>
              <a:rPr lang="es-ES_tradnl" sz="1150" noProof="0" dirty="0"/>
              <a:t>Hablar sin pensar en lo que queremos decir</a:t>
            </a:r>
          </a:p>
          <a:p>
            <a:pPr lvl="2"/>
            <a:r>
              <a:rPr lang="es-ES_tradnl" sz="1150" noProof="0" dirty="0"/>
              <a:t>Utilizar un lenguaje crítico o estigmatizante</a:t>
            </a:r>
          </a:p>
          <a:p>
            <a:pPr lvl="2"/>
            <a:r>
              <a:rPr lang="es-ES_tradnl" sz="1150" noProof="0" dirty="0"/>
              <a:t>Hablar como todo el mundo, sin hacer adaptaciones o ajustes adecuados</a:t>
            </a:r>
          </a:p>
        </p:txBody>
      </p:sp>
      <p:sp>
        <p:nvSpPr>
          <p:cNvPr id="5" name="Google Shape;725;p48:notes">
            <a:extLst>
              <a:ext uri="{FF2B5EF4-FFF2-40B4-BE49-F238E27FC236}">
                <a16:creationId xmlns:a16="http://schemas.microsoft.com/office/drawing/2014/main" id="{B4DA5318-1456-5F1D-779C-2A323A5B9F5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a:t>
            </a:fld>
            <a:endParaRPr lang="en-US" sz="1200" dirty="0">
              <a:latin typeface="+mn-lt"/>
            </a:endParaRPr>
          </a:p>
        </p:txBody>
      </p:sp>
    </p:spTree>
    <p:extLst>
      <p:ext uri="{BB962C8B-B14F-4D97-AF65-F5344CB8AC3E}">
        <p14:creationId xmlns:p14="http://schemas.microsoft.com/office/powerpoint/2010/main" val="28667608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La comunicación no verbal puede ser muy útil para reforzar un mensaje si sabemos usarla. </a:t>
            </a:r>
            <a:endParaRPr lang="es-ES_tradnl" noProof="0" dirty="0"/>
          </a:p>
        </p:txBody>
      </p:sp>
      <p:sp>
        <p:nvSpPr>
          <p:cNvPr id="5" name="Slide Image Placeholder 4">
            <a:extLst>
              <a:ext uri="{FF2B5EF4-FFF2-40B4-BE49-F238E27FC236}">
                <a16:creationId xmlns:a16="http://schemas.microsoft.com/office/drawing/2014/main" id="{30EC8B97-CD0F-63CA-BADC-43DA828215C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5DCAEEA-6A55-3294-0773-6516A592311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a:t>
            </a:fld>
            <a:endParaRPr lang="en-US" sz="1200" dirty="0">
              <a:latin typeface="+mn-lt"/>
            </a:endParaRPr>
          </a:p>
        </p:txBody>
      </p:sp>
    </p:spTree>
    <p:extLst>
      <p:ext uri="{BB962C8B-B14F-4D97-AF65-F5344CB8AC3E}">
        <p14:creationId xmlns:p14="http://schemas.microsoft.com/office/powerpoint/2010/main" val="11413621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DEBATE GENERAL</a:t>
            </a:r>
          </a:p>
          <a:p>
            <a:r>
              <a:rPr lang="es-ES_tradnl" i="1" noProof="0" dirty="0"/>
              <a:t>Las técnicas de escucha activa hacen que las personas se sientan escuchadas y las motivan a seguir hablando.</a:t>
            </a:r>
          </a:p>
          <a:p>
            <a:r>
              <a:rPr lang="es-ES_tradnl" noProof="0" dirty="0"/>
              <a:t>Presente el contenido de la diapositiva.</a:t>
            </a:r>
          </a:p>
          <a:p>
            <a:r>
              <a:rPr lang="es-ES_tradnl" i="1" noProof="0" dirty="0"/>
              <a:t>¿Qué ejemplos pueden darme de cada técnica?</a:t>
            </a:r>
          </a:p>
        </p:txBody>
      </p:sp>
      <p:sp>
        <p:nvSpPr>
          <p:cNvPr id="5" name="Slide Image Placeholder 4">
            <a:extLst>
              <a:ext uri="{FF2B5EF4-FFF2-40B4-BE49-F238E27FC236}">
                <a16:creationId xmlns:a16="http://schemas.microsoft.com/office/drawing/2014/main" id="{52607435-31FB-2522-786C-22601A5937D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BB2BC6A-F387-0895-4417-B2A0950D679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14</a:t>
            </a:fld>
            <a:endParaRPr lang="en-US" sz="1200" dirty="0">
              <a:latin typeface="+mn-lt"/>
            </a:endParaRPr>
          </a:p>
        </p:txBody>
      </p:sp>
    </p:spTree>
    <p:extLst>
      <p:ext uri="{BB962C8B-B14F-4D97-AF65-F5344CB8AC3E}">
        <p14:creationId xmlns:p14="http://schemas.microsoft.com/office/powerpoint/2010/main" val="1804856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la diapositiva y haga referencia al Nivel 1.</a:t>
            </a:r>
          </a:p>
          <a:p>
            <a:r>
              <a:rPr lang="es-ES_tradnl" i="1" noProof="0" dirty="0"/>
              <a:t>Las palabras que utilice para presentarse y explicar la gestión de casos son sumamente importantes.</a:t>
            </a:r>
          </a:p>
        </p:txBody>
      </p:sp>
      <p:sp>
        <p:nvSpPr>
          <p:cNvPr id="5" name="Slide Image Placeholder 4">
            <a:extLst>
              <a:ext uri="{FF2B5EF4-FFF2-40B4-BE49-F238E27FC236}">
                <a16:creationId xmlns:a16="http://schemas.microsoft.com/office/drawing/2014/main" id="{9198F96D-76AE-0F52-5A77-2DB5B9D98DDE}"/>
              </a:ext>
            </a:extLst>
          </p:cNvPr>
          <p:cNvSpPr>
            <a:spLocks noGrp="1" noRot="1" noChangeAspect="1"/>
          </p:cNvSpPr>
          <p:nvPr>
            <p:ph type="sldImg"/>
          </p:nvPr>
        </p:nvSpPr>
        <p:spPr/>
      </p:sp>
      <p:sp>
        <p:nvSpPr>
          <p:cNvPr id="8" name="Google Shape;725;p48:notes">
            <a:extLst>
              <a:ext uri="{FF2B5EF4-FFF2-40B4-BE49-F238E27FC236}">
                <a16:creationId xmlns:a16="http://schemas.microsoft.com/office/drawing/2014/main" id="{7C2F257F-041B-B05E-F35D-8EF89BCC1D7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15</a:t>
            </a:fld>
            <a:endParaRPr lang="en-US" sz="1200" dirty="0">
              <a:latin typeface="+mn-lt"/>
            </a:endParaRPr>
          </a:p>
        </p:txBody>
      </p:sp>
    </p:spTree>
    <p:extLst>
      <p:ext uri="{BB962C8B-B14F-4D97-AF65-F5344CB8AC3E}">
        <p14:creationId xmlns:p14="http://schemas.microsoft.com/office/powerpoint/2010/main" val="40473411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¿Alguien tiene alguna pregunta o necesita alguna aclaración?</a:t>
            </a:r>
          </a:p>
        </p:txBody>
      </p:sp>
      <p:sp>
        <p:nvSpPr>
          <p:cNvPr id="6" name="Slide Image Placeholder 5">
            <a:extLst>
              <a:ext uri="{FF2B5EF4-FFF2-40B4-BE49-F238E27FC236}">
                <a16:creationId xmlns:a16="http://schemas.microsoft.com/office/drawing/2014/main" id="{38D4043E-0B8D-42E7-E083-4B183BCFF5B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7B58491-C4AA-2D8C-73F1-0BF41EC96B8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16</a:t>
            </a:fld>
            <a:endParaRPr lang="en-US" sz="1200" dirty="0">
              <a:latin typeface="+mn-lt"/>
            </a:endParaRPr>
          </a:p>
        </p:txBody>
      </p:sp>
    </p:spTree>
    <p:extLst>
      <p:ext uri="{BB962C8B-B14F-4D97-AF65-F5344CB8AC3E}">
        <p14:creationId xmlns:p14="http://schemas.microsoft.com/office/powerpoint/2010/main" val="4287126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SESIÓN 3 </a:t>
            </a:r>
            <a:br>
              <a:rPr lang="es-ES_tradnl" b="1" noProof="0" dirty="0"/>
            </a:br>
            <a:r>
              <a:rPr lang="es-ES_tradnl" b="1" noProof="0" dirty="0"/>
              <a:t>DURACIÓN: 1h15</a:t>
            </a:r>
          </a:p>
          <a:p>
            <a:pPr mar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EXPLICAR</a:t>
            </a:r>
          </a:p>
          <a:p>
            <a:r>
              <a:rPr lang="es-ES_tradnl" i="1" noProof="0" dirty="0"/>
              <a:t>Debemos emplear las competencias en SMAPS en todo contacto con el/la menor y durante todo el proceso de gestión del caso. </a:t>
            </a:r>
          </a:p>
          <a:p>
            <a:r>
              <a:rPr lang="es-ES_tradnl" i="1" noProof="0" dirty="0"/>
              <a:t>Veamos rápidamente las competencias SMAPS que aprendimos en el Nivel 1.</a:t>
            </a:r>
          </a:p>
          <a:p>
            <a:pPr marL="0" indent="0">
              <a:buNone/>
            </a:pPr>
            <a:endParaRPr lang="es-ES_tradnl" i="1" noProof="0" dirty="0"/>
          </a:p>
        </p:txBody>
      </p:sp>
      <p:sp>
        <p:nvSpPr>
          <p:cNvPr id="6" name="Slide Image Placeholder 5">
            <a:extLst>
              <a:ext uri="{FF2B5EF4-FFF2-40B4-BE49-F238E27FC236}">
                <a16:creationId xmlns:a16="http://schemas.microsoft.com/office/drawing/2014/main" id="{F4C0A91A-DBA6-6EF2-DC2C-E02EDF9BA4DC}"/>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17E7530E-AF33-CAEE-D8AE-97FB8360935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17</a:t>
            </a:fld>
            <a:endParaRPr lang="en-US" sz="1200" dirty="0">
              <a:latin typeface="+mn-lt"/>
            </a:endParaRPr>
          </a:p>
        </p:txBody>
      </p:sp>
    </p:spTree>
    <p:extLst>
      <p:ext uri="{BB962C8B-B14F-4D97-AF65-F5344CB8AC3E}">
        <p14:creationId xmlns:p14="http://schemas.microsoft.com/office/powerpoint/2010/main" val="3949560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En el Nivel 1 también vimos cuáles son las competencias en SMAPS.</a:t>
            </a:r>
          </a:p>
          <a:p>
            <a:pPr lvl="1"/>
            <a:r>
              <a:rPr lang="es-ES_tradnl" i="1" noProof="0" dirty="0"/>
              <a:t>Ofrecer apoyo psicosocial es una de las responsabilidades de los/as asistentes sociales en el marco de la función básica de apoyo. </a:t>
            </a:r>
          </a:p>
          <a:p>
            <a:pPr lvl="1"/>
            <a:r>
              <a:rPr lang="es-ES_tradnl" i="1" noProof="0" dirty="0"/>
              <a:t>Las competencias comunicativas también forman parte de las competencias en SMAPS. </a:t>
            </a:r>
          </a:p>
          <a:p>
            <a:pPr lvl="1"/>
            <a:r>
              <a:rPr lang="es-ES_tradnl" i="1" noProof="0" dirty="0"/>
              <a:t>Dado que están muy relacionadas, en el módulo de hoy las estudiaremos en conjunto.</a:t>
            </a:r>
          </a:p>
        </p:txBody>
      </p:sp>
      <p:sp>
        <p:nvSpPr>
          <p:cNvPr id="4" name="Slide Image Placeholder 3">
            <a:extLst>
              <a:ext uri="{FF2B5EF4-FFF2-40B4-BE49-F238E27FC236}">
                <a16:creationId xmlns:a16="http://schemas.microsoft.com/office/drawing/2014/main" id="{12E53B94-5FFD-5BA4-8ABE-689D756C962F}"/>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0CCB1A36-94AA-D027-D221-E93DF62AFE4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18</a:t>
            </a:fld>
            <a:endParaRPr lang="en-US" sz="1200" dirty="0">
              <a:latin typeface="+mn-lt"/>
            </a:endParaRPr>
          </a:p>
        </p:txBody>
      </p:sp>
    </p:spTree>
    <p:extLst>
      <p:ext uri="{BB962C8B-B14F-4D97-AF65-F5344CB8AC3E}">
        <p14:creationId xmlns:p14="http://schemas.microsoft.com/office/powerpoint/2010/main" val="3218652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dirty="0"/>
              <a:t>EXPLICAR</a:t>
            </a:r>
          </a:p>
          <a:p>
            <a:r>
              <a:rPr lang="es-ES_tradnl" i="1" dirty="0"/>
              <a:t>Además de necesitar competencias comunicativas, los/as asistentes sociales también deben ser capaces de responder y comunicarse con empatía. </a:t>
            </a:r>
          </a:p>
          <a:p>
            <a:r>
              <a:rPr lang="es-ES_tradnl" dirty="0"/>
              <a:t>Presente el contenido de la diapositiva.</a:t>
            </a:r>
          </a:p>
          <a:p>
            <a:r>
              <a:rPr lang="es-ES_tradnl" b="1" i="1" noProof="0" dirty="0"/>
              <a:t>Ser objetivos y reconocer nuestras perspectivas</a:t>
            </a:r>
            <a:endParaRPr lang="es-ES_tradnl" b="1" i="1" dirty="0"/>
          </a:p>
          <a:p>
            <a:pPr lvl="1"/>
            <a:r>
              <a:rPr lang="es-ES_tradnl" i="1" dirty="0"/>
              <a:t>Es la capacidad de comprender los puntos de vista de otras personas e intentar comprender cómo su perspectiva. </a:t>
            </a:r>
          </a:p>
          <a:p>
            <a:pPr lvl="1"/>
            <a:r>
              <a:rPr lang="es-ES_tradnl" i="1" noProof="0" dirty="0"/>
              <a:t>Significa reconocer que sus puntos de vista y perspectivas son su verdad </a:t>
            </a:r>
            <a:r>
              <a:rPr lang="es-ES_tradnl" i="1" dirty="0"/>
              <a:t> - </a:t>
            </a:r>
            <a:r>
              <a:rPr lang="es-ES_tradnl" i="1" noProof="0" dirty="0"/>
              <a:t>y no obligar a los menores o a sus familias a ver las cosas de otra manera (p. ej., no tener una actitud impositiva)</a:t>
            </a:r>
            <a:r>
              <a:rPr lang="es-ES_tradnl" i="1" dirty="0"/>
              <a:t>.</a:t>
            </a:r>
          </a:p>
          <a:p>
            <a:r>
              <a:rPr lang="es-ES_tradnl" b="1" i="1" noProof="0" dirty="0"/>
              <a:t>No juzgar ni ser prejuiciosos</a:t>
            </a:r>
            <a:endParaRPr lang="es-ES_tradnl" b="1" i="1" dirty="0"/>
          </a:p>
          <a:p>
            <a:pPr lvl="1"/>
            <a:r>
              <a:rPr lang="es-ES_tradnl" i="1" noProof="0" dirty="0"/>
              <a:t>Nunca juzgar de forma injusta a los clientes por la forma en que vemos las cosas o por nuestras creencias, ni siquiera al enterarnos de asuntos y problemas de los clientes que desafíen nuestras normas y posturas socioculturales y morales.</a:t>
            </a:r>
          </a:p>
          <a:p>
            <a:pPr lvl="1"/>
            <a:r>
              <a:rPr lang="es-ES_tradnl" i="1" noProof="0" dirty="0"/>
              <a:t>Recordar que, aunque no estemos de acuerdo con sus decisiones o creencias, debemos reconocer sus sentimientos, reacciones y experiencias</a:t>
            </a:r>
            <a:r>
              <a:rPr lang="es-ES_tradnl" i="1" dirty="0"/>
              <a:t>.</a:t>
            </a:r>
          </a:p>
          <a:p>
            <a:r>
              <a:rPr lang="es-ES_tradnl" b="1" i="1" noProof="0" dirty="0"/>
              <a:t>Reconocer las emociones de los demás</a:t>
            </a:r>
            <a:endParaRPr lang="es-ES_tradnl" b="1" i="1" dirty="0"/>
          </a:p>
          <a:p>
            <a:pPr lvl="1"/>
            <a:r>
              <a:rPr lang="es-ES_tradnl" i="1" noProof="0" dirty="0"/>
              <a:t>Los niños, niñas y adolescentes pueden compartir sus emociones, pero si eso no sucede, es importante que... </a:t>
            </a:r>
          </a:p>
          <a:p>
            <a:pPr lvl="1"/>
            <a:r>
              <a:rPr lang="es-ES_tradnl" i="1" noProof="0" dirty="0"/>
              <a:t>Los/as asistentes sociales puedan identificar las emociones de los menores analizando el tono de su voz, su postura, las expresiones faciales</a:t>
            </a:r>
            <a:r>
              <a:rPr lang="es-ES_tradnl" i="1" dirty="0"/>
              <a:t>.</a:t>
            </a:r>
          </a:p>
          <a:p>
            <a:r>
              <a:rPr lang="es-ES_tradnl" b="1" i="1" noProof="0" dirty="0"/>
              <a:t>Responder en función de las emociones percibidas</a:t>
            </a:r>
            <a:endParaRPr lang="es-ES_tradnl" b="1" i="1" dirty="0"/>
          </a:p>
          <a:p>
            <a:pPr lvl="1"/>
            <a:r>
              <a:rPr lang="es-ES_tradnl" i="1" noProof="0" dirty="0"/>
              <a:t>Responder en función de las emociones que percibimos no significa suponer cómo se sienten los demás. </a:t>
            </a:r>
          </a:p>
          <a:p>
            <a:pPr lvl="1"/>
            <a:r>
              <a:rPr lang="es-ES_tradnl" i="1" noProof="0" dirty="0"/>
              <a:t>Por el contrario, significa intentar expresarles que comprendemos su situación y validamos sus sentimientos y experiencias. </a:t>
            </a:r>
          </a:p>
          <a:p>
            <a:pPr lvl="1"/>
            <a:r>
              <a:rPr lang="es-ES_tradnl" i="1" noProof="0" dirty="0"/>
              <a:t>Podemos usar expresiones como “debe de ser muy duro para ti...” o “Es completamente normal que te sientas así por eso”.</a:t>
            </a:r>
            <a:r>
              <a:rPr lang="es-ES_tradnl" i="1" dirty="0"/>
              <a:t> </a:t>
            </a:r>
          </a:p>
        </p:txBody>
      </p:sp>
      <p:sp>
        <p:nvSpPr>
          <p:cNvPr id="4" name="Slide Image Placeholder 3">
            <a:extLst>
              <a:ext uri="{FF2B5EF4-FFF2-40B4-BE49-F238E27FC236}">
                <a16:creationId xmlns:a16="http://schemas.microsoft.com/office/drawing/2014/main" id="{F1C8A4A3-E3B7-4424-3916-E7EAB618BE10}"/>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F10EB33F-81BC-33B2-70EE-79958B94773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19</a:t>
            </a:fld>
            <a:endParaRPr lang="en-US" sz="1200" dirty="0">
              <a:latin typeface="+mn-lt"/>
            </a:endParaRPr>
          </a:p>
        </p:txBody>
      </p:sp>
    </p:spTree>
    <p:extLst>
      <p:ext uri="{BB962C8B-B14F-4D97-AF65-F5344CB8AC3E}">
        <p14:creationId xmlns:p14="http://schemas.microsoft.com/office/powerpoint/2010/main" val="1689614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2" name="Google Shape;282;p5:notes"/>
          <p:cNvSpPr txBox="1">
            <a:spLocks noGrp="1"/>
          </p:cNvSpPr>
          <p:nvPr>
            <p:ph type="body" idx="1"/>
          </p:nvPr>
        </p:nvSpPr>
        <p:spPr/>
        <p:txBody>
          <a:bodyPr/>
          <a:lstStyle/>
          <a:p>
            <a:pPr marL="0" indent="0">
              <a:buNone/>
            </a:pPr>
            <a:r>
              <a:rPr lang="en-US" b="1" dirty="0"/>
              <a:t>SESIÓN 1 </a:t>
            </a:r>
            <a:br>
              <a:rPr lang="en-US" b="1" dirty="0"/>
            </a:br>
            <a:r>
              <a:rPr lang="en-US" b="1" dirty="0"/>
              <a:t>DURACIÓN: 0h30</a:t>
            </a:r>
          </a:p>
          <a:p>
            <a:pPr marL="0" indent="0">
              <a:buNone/>
            </a:pPr>
            <a:r>
              <a:rPr lang="en-US" dirty="0"/>
              <a:t>______________________________________________________________________________</a:t>
            </a:r>
          </a:p>
          <a:p>
            <a:endParaRPr lang="en-US" dirty="0"/>
          </a:p>
          <a:p>
            <a:pPr marL="0" indent="0">
              <a:buNone/>
            </a:pPr>
            <a:r>
              <a:rPr lang="es-ES_tradnl" b="1" noProof="0" dirty="0"/>
              <a:t>EXPLICAR</a:t>
            </a:r>
          </a:p>
          <a:p>
            <a:r>
              <a:rPr lang="es-ES_tradnl" i="1" noProof="0" dirty="0"/>
              <a:t>Para iniciar este módulo:</a:t>
            </a:r>
          </a:p>
          <a:p>
            <a:pPr lvl="1"/>
            <a:r>
              <a:rPr lang="es-ES_tradnl" i="1" noProof="0" dirty="0"/>
              <a:t>Veremos el orden del día</a:t>
            </a:r>
          </a:p>
          <a:p>
            <a:pPr lvl="1"/>
            <a:r>
              <a:rPr lang="es-ES_tradnl" i="1" noProof="0" dirty="0"/>
              <a:t>Veremos los objetivos </a:t>
            </a:r>
          </a:p>
          <a:p>
            <a:pPr lvl="1"/>
            <a:r>
              <a:rPr lang="es-ES_tradnl" i="1" noProof="0" dirty="0"/>
              <a:t>Haremos un repaso del módulo anterior</a:t>
            </a:r>
          </a:p>
          <a:p>
            <a:endParaRPr lang="en-US" dirty="0"/>
          </a:p>
        </p:txBody>
      </p:sp>
      <p:sp>
        <p:nvSpPr>
          <p:cNvPr id="3" name="Slide Image Placeholder 2">
            <a:extLst>
              <a:ext uri="{FF2B5EF4-FFF2-40B4-BE49-F238E27FC236}">
                <a16:creationId xmlns:a16="http://schemas.microsoft.com/office/drawing/2014/main" id="{61915BBB-C696-C0D8-7222-11444755CE0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87366412-A0E9-E623-E4CB-3C3E11D5476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a:t>
            </a:fld>
            <a:endParaRPr lang="en-US" sz="1200" dirty="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sz="1200" i="1" noProof="0" dirty="0">
                <a:latin typeface="Arial" panose="020B0604020202020204" pitchFamily="34" charset="0"/>
                <a:cs typeface="Arial" panose="020B0604020202020204" pitchFamily="34" charset="0"/>
              </a:rPr>
              <a:t>Es poco probable que una respuesta logre cambiar una situación o resolver algo</a:t>
            </a:r>
            <a:r>
              <a:rPr lang="es-ES_tradnl" i="1" noProof="0" dirty="0"/>
              <a:t>. Lo que realmente ayuda es la conexión que tengamos con esa persona. </a:t>
            </a:r>
          </a:p>
          <a:p>
            <a:r>
              <a:rPr lang="es-ES_tradnl" i="1" noProof="0" dirty="0"/>
              <a:t>Para responder con empatía, debemos ser capaces de conectar con nuestros sentimientos para poder reconocer las emociones en los demás. </a:t>
            </a:r>
          </a:p>
          <a:p>
            <a:pPr marL="0" indent="0">
              <a:buNone/>
            </a:pPr>
            <a:endParaRPr lang="es-ES_tradnl" noProof="0" dirty="0"/>
          </a:p>
          <a:p>
            <a:pPr marL="0" indent="0">
              <a:buNone/>
            </a:pPr>
            <a:r>
              <a:rPr lang="es-ES_tradnl" b="1" noProof="0" dirty="0"/>
              <a:t>ACTIVIDAD OPCIONAL (5 minutos)</a:t>
            </a:r>
          </a:p>
          <a:p>
            <a:r>
              <a:rPr lang="es-ES_tradnl" noProof="0" dirty="0"/>
              <a:t>Muéstrele a los/as participantes el siguiente video sobre la empatía</a:t>
            </a:r>
          </a:p>
          <a:p>
            <a:r>
              <a:rPr lang="es-ES_tradnl" noProof="0" dirty="0">
                <a:hlinkClick r:id="rId3"/>
              </a:rPr>
              <a:t>https://youtu.be/1Evwgu369Jw </a:t>
            </a:r>
          </a:p>
          <a:p>
            <a:pPr marL="0" indent="0">
              <a:buNone/>
            </a:pPr>
            <a:endParaRPr lang="es-ES_tradnl" noProof="0" dirty="0"/>
          </a:p>
          <a:p>
            <a:pPr marL="0" indent="0">
              <a:buNone/>
            </a:pPr>
            <a:r>
              <a:rPr lang="es-ES_tradnl" noProof="0" dirty="0"/>
              <a:t>Fuente: </a:t>
            </a:r>
            <a:r>
              <a:rPr lang="es-ES_tradnl" noProof="0" dirty="0" err="1"/>
              <a:t>Brené</a:t>
            </a:r>
            <a:r>
              <a:rPr lang="es-ES_tradnl" noProof="0" dirty="0"/>
              <a:t> Brown </a:t>
            </a:r>
            <a:r>
              <a:rPr lang="es-ES_tradnl" i="0" noProof="0" dirty="0">
                <a:solidFill>
                  <a:srgbClr val="0F0F0F"/>
                </a:solidFill>
                <a:effectLst/>
                <a:latin typeface="YouTube Sans"/>
              </a:rPr>
              <a:t>(</a:t>
            </a:r>
            <a:r>
              <a:rPr lang="es-ES_tradnl" noProof="0" dirty="0"/>
              <a:t>10 de diciembre de 2013). </a:t>
            </a:r>
            <a:r>
              <a:rPr lang="es-ES_tradnl" i="1" noProof="0" dirty="0" err="1">
                <a:solidFill>
                  <a:srgbClr val="0F0F0F"/>
                </a:solidFill>
                <a:effectLst/>
                <a:latin typeface="YouTube Sans"/>
              </a:rPr>
              <a:t>Brené</a:t>
            </a:r>
            <a:r>
              <a:rPr lang="es-ES_tradnl" i="1" noProof="0" dirty="0">
                <a:solidFill>
                  <a:srgbClr val="0F0F0F"/>
                </a:solidFill>
                <a:effectLst/>
                <a:latin typeface="YouTube Sans"/>
              </a:rPr>
              <a:t> Brown sobre la empatía.</a:t>
            </a:r>
            <a:endParaRPr lang="es-ES_tradnl" noProof="0" dirty="0"/>
          </a:p>
        </p:txBody>
      </p:sp>
      <p:sp>
        <p:nvSpPr>
          <p:cNvPr id="6" name="Slide Image Placeholder 5">
            <a:extLst>
              <a:ext uri="{FF2B5EF4-FFF2-40B4-BE49-F238E27FC236}">
                <a16:creationId xmlns:a16="http://schemas.microsoft.com/office/drawing/2014/main" id="{88595B38-CB23-5E5C-2602-7DE76CDF465C}"/>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6C6E4A2-BE2F-C3EC-EB34-4C9A416210B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20</a:t>
            </a:fld>
            <a:endParaRPr lang="en-US" sz="1200" dirty="0">
              <a:latin typeface="+mn-lt"/>
            </a:endParaRPr>
          </a:p>
        </p:txBody>
      </p:sp>
    </p:spTree>
    <p:extLst>
      <p:ext uri="{BB962C8B-B14F-4D97-AF65-F5344CB8AC3E}">
        <p14:creationId xmlns:p14="http://schemas.microsoft.com/office/powerpoint/2010/main" val="11130005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PREPARACIÓN</a:t>
            </a:r>
          </a:p>
          <a:p>
            <a:r>
              <a:rPr lang="es-ES_tradnl" noProof="0" dirty="0"/>
              <a:t>Piense en ejemplos para estas competencias, preferiblemente relacionados con su experiencia a nivel personal o profesional.</a:t>
            </a:r>
          </a:p>
          <a:p>
            <a:r>
              <a:rPr lang="es-ES_tradnl" noProof="0" dirty="0"/>
              <a:t>Si no tiene ejemplos, puede utilizar los siguientes.</a:t>
            </a:r>
          </a:p>
          <a:p>
            <a:pPr mar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EXPLICAR</a:t>
            </a:r>
          </a:p>
          <a:p>
            <a:r>
              <a:rPr lang="es-ES_tradnl" i="1" noProof="0" dirty="0"/>
              <a:t>Al ofrecer servicios de SMAPS es fundamental enfocarse en el/la menor, identificar sus fortalezas y ayudarle a empoderarse para seguir construyendo una relación de confianza.</a:t>
            </a:r>
          </a:p>
          <a:p>
            <a:r>
              <a:rPr lang="es-ES_tradnl" noProof="0" dirty="0"/>
              <a:t>Comparta sus ejemplos:</a:t>
            </a:r>
          </a:p>
          <a:p>
            <a:pPr lvl="1"/>
            <a:r>
              <a:rPr lang="es-ES_tradnl" noProof="0" dirty="0"/>
              <a:t>Un ejemplo de respeto y reconocimiento las fortalezas.</a:t>
            </a:r>
          </a:p>
          <a:p>
            <a:pPr lvl="1"/>
            <a:r>
              <a:rPr lang="es-ES_tradnl" noProof="0" dirty="0"/>
              <a:t>Un ejemplo en el que estar presente tuvo un impacto positivo a nivel psicosocial.</a:t>
            </a:r>
          </a:p>
          <a:p>
            <a:pPr lvl="1"/>
            <a:r>
              <a:rPr lang="es-ES_tradnl" noProof="0" dirty="0"/>
              <a:t>Un ejemplo en el que haya sido real y honesto/a</a:t>
            </a:r>
          </a:p>
          <a:p>
            <a:pPr mar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POSIBLES EJEMPLOS</a:t>
            </a:r>
          </a:p>
          <a:p>
            <a:r>
              <a:rPr lang="es-ES_tradnl" b="1" noProof="0" dirty="0"/>
              <a:t>Mostrar respeto, reconocer las fortalezas y recursos con los que cuentan los menores</a:t>
            </a:r>
            <a:endParaRPr lang="es-ES_tradnl" noProof="0" dirty="0"/>
          </a:p>
          <a:p>
            <a:pPr lvl="1"/>
            <a:r>
              <a:rPr lang="es-ES_tradnl" noProof="0" dirty="0"/>
              <a:t>Entrevisté a una menor sobreviviente de violencia sexual.</a:t>
            </a:r>
          </a:p>
          <a:p>
            <a:pPr lvl="1"/>
            <a:r>
              <a:rPr lang="es-ES_tradnl" noProof="0" dirty="0"/>
              <a:t>Le ofrecí apoyo, le demostré respeto y comprensión, y reconocí sus fortalezas cuando noté su baja autoestima por las cosas que dijo: “Hay algo que está mal en mí, soy un/a inútil,...”</a:t>
            </a:r>
          </a:p>
          <a:p>
            <a:r>
              <a:rPr lang="es-ES_tradnl" noProof="0" dirty="0"/>
              <a:t>Estar presentes</a:t>
            </a:r>
          </a:p>
          <a:p>
            <a:pPr lvl="1"/>
            <a:r>
              <a:rPr lang="es-ES_tradnl" noProof="0" dirty="0"/>
              <a:t>Una adolescente embarazada tuvo que ir al médico para hacerse un chequeo.</a:t>
            </a:r>
          </a:p>
          <a:p>
            <a:pPr lvl="1"/>
            <a:r>
              <a:rPr lang="es-ES_tradnl" noProof="0" dirty="0"/>
              <a:t>Se sintió un poco asustada e intimidada.</a:t>
            </a:r>
          </a:p>
          <a:p>
            <a:pPr lvl="1"/>
            <a:r>
              <a:rPr lang="es-ES_tradnl" noProof="0" dirty="0"/>
              <a:t>Como asistente social, la tomé de la mano.</a:t>
            </a:r>
          </a:p>
          <a:p>
            <a:pPr lvl="1"/>
            <a:r>
              <a:rPr lang="es-ES_tradnl" noProof="0" dirty="0"/>
              <a:t>Estuve presente, aunque no haya dicho mucho.</a:t>
            </a:r>
          </a:p>
          <a:p>
            <a:r>
              <a:rPr lang="es-ES_tradnl" noProof="0" dirty="0"/>
              <a:t>Ser reales y honestos/as</a:t>
            </a:r>
          </a:p>
          <a:p>
            <a:pPr lvl="1"/>
            <a:r>
              <a:rPr lang="es-ES_tradnl" noProof="0" dirty="0"/>
              <a:t>Si un cliente nos cuenta una experiencia terrible, podemos responderle: “¡Vaya! Debe haber sido muy difícil para ti. Sinceramente, no sé qué decir, pero me alegro de que hayas podido contármelo”. </a:t>
            </a:r>
          </a:p>
        </p:txBody>
      </p:sp>
      <p:sp>
        <p:nvSpPr>
          <p:cNvPr id="4" name="Slide Image Placeholder 3">
            <a:extLst>
              <a:ext uri="{FF2B5EF4-FFF2-40B4-BE49-F238E27FC236}">
                <a16:creationId xmlns:a16="http://schemas.microsoft.com/office/drawing/2014/main" id="{10053E10-5D2E-EA8A-A506-9EF8B86F2FBA}"/>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47002CD1-959B-106A-FD86-18EA38E9B92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21</a:t>
            </a:fld>
            <a:endParaRPr lang="en-US" sz="1200" dirty="0">
              <a:latin typeface="+mn-lt"/>
            </a:endParaRPr>
          </a:p>
        </p:txBody>
      </p:sp>
    </p:spTree>
    <p:extLst>
      <p:ext uri="{BB962C8B-B14F-4D97-AF65-F5344CB8AC3E}">
        <p14:creationId xmlns:p14="http://schemas.microsoft.com/office/powerpoint/2010/main" val="25042584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t>EXPLICAR</a:t>
            </a:r>
          </a:p>
          <a:p>
            <a:r>
              <a:rPr lang="es-ES_tradnl" i="1" noProof="0" dirty="0"/>
              <a:t>Los/as asistentes sociales pueden brindar apoyo en la toma de decisiones:</a:t>
            </a:r>
          </a:p>
          <a:p>
            <a:pPr lvl="1"/>
            <a:r>
              <a:rPr lang="es-ES_tradnl" i="1" noProof="0" dirty="0"/>
              <a:t>Compartiendo información</a:t>
            </a:r>
          </a:p>
          <a:p>
            <a:pPr lvl="1"/>
            <a:r>
              <a:rPr lang="es-ES_tradnl" i="1" noProof="0" dirty="0"/>
              <a:t>Ofreciendo alternativas</a:t>
            </a:r>
          </a:p>
          <a:p>
            <a:pPr lvl="1"/>
            <a:r>
              <a:rPr lang="es-ES_tradnl" i="1" noProof="0" dirty="0"/>
              <a:t>Explorando esas opciones con los menores, sus pares o cuidadores</a:t>
            </a:r>
            <a:r>
              <a:rPr lang="en-GB" i="1" dirty="0"/>
              <a:t>. </a:t>
            </a:r>
          </a:p>
          <a:p>
            <a:r>
              <a:rPr lang="es-ES_tradnl" i="1" noProof="0" dirty="0"/>
              <a:t>Los/as asistentes sociales no debe decirle ni al menor ni a su padre o cuidador lo que tienen que hacer. </a:t>
            </a:r>
          </a:p>
          <a:p>
            <a:pPr lvl="1"/>
            <a:r>
              <a:rPr lang="es-ES_tradnl" i="1" noProof="0" dirty="0"/>
              <a:t>No intente tomar decisiones por ellos.</a:t>
            </a:r>
          </a:p>
          <a:p>
            <a:pPr lvl="1"/>
            <a:r>
              <a:rPr lang="es-ES_tradnl" i="1" noProof="0" dirty="0"/>
              <a:t>Al decidir por ellos/as, no está empoderándolos/as.</a:t>
            </a:r>
          </a:p>
          <a:p>
            <a:pPr lvl="1"/>
            <a:r>
              <a:rPr lang="es-ES_tradnl" i="1" noProof="0" dirty="0"/>
              <a:t>Es importante reconocer que ellos son quienes mejor conocen su situación y quienes tienen la capacidad de decidir por sí mismos.</a:t>
            </a:r>
          </a:p>
          <a:p>
            <a:r>
              <a:rPr lang="es-ES_tradnl" i="1" noProof="0" dirty="0"/>
              <a:t>En ocasiones, los menores, padres o cuidadores no están buscando consejo, sino simplemente encontrar alguien con quien compartir su experiencia/situación. </a:t>
            </a:r>
          </a:p>
          <a:p>
            <a:pPr lvl="1"/>
            <a:r>
              <a:rPr lang="es-ES_tradnl" i="1" noProof="0" dirty="0"/>
              <a:t>Asegúrese de que se sienten escuchados/as y validados/as.</a:t>
            </a:r>
          </a:p>
          <a:p>
            <a:pPr lvl="1"/>
            <a:r>
              <a:rPr lang="es-ES_tradnl" i="1" noProof="0" dirty="0"/>
              <a:t>Demuestre su interés haciéndoles preguntas.</a:t>
            </a:r>
          </a:p>
          <a:p>
            <a:pPr lvl="1"/>
            <a:r>
              <a:rPr lang="es-ES_tradnl" i="1" noProof="0" dirty="0"/>
              <a:t>Recuérdeles sus fortalezas para ayudarles a ganar confianza.</a:t>
            </a:r>
            <a:endParaRPr lang="en-GB" i="1" dirty="0"/>
          </a:p>
        </p:txBody>
      </p:sp>
      <p:sp>
        <p:nvSpPr>
          <p:cNvPr id="4" name="Slide Image Placeholder 3">
            <a:extLst>
              <a:ext uri="{FF2B5EF4-FFF2-40B4-BE49-F238E27FC236}">
                <a16:creationId xmlns:a16="http://schemas.microsoft.com/office/drawing/2014/main" id="{065342E9-ABC2-2F4C-E51E-BCAD26C8B693}"/>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B7E9C3A3-2A68-EA51-AB33-44E1058C47B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22</a:t>
            </a:fld>
            <a:endParaRPr lang="en-US" sz="1200" dirty="0">
              <a:latin typeface="+mn-lt"/>
            </a:endParaRPr>
          </a:p>
        </p:txBody>
      </p:sp>
    </p:spTree>
    <p:extLst>
      <p:ext uri="{BB962C8B-B14F-4D97-AF65-F5344CB8AC3E}">
        <p14:creationId xmlns:p14="http://schemas.microsoft.com/office/powerpoint/2010/main" val="6868742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0" indent="0">
              <a:buNone/>
            </a:pPr>
            <a:r>
              <a:rPr lang="es-ES_tradnl" b="1" noProof="0" dirty="0"/>
              <a:t>ADAPTAR AL CONTEXTO</a:t>
            </a:r>
          </a:p>
          <a:p>
            <a:r>
              <a:rPr lang="es-ES_tradnl" noProof="0" dirty="0"/>
              <a:t>Adaptar la diapositiva si es necesario incluir otras herramientas de observación/supervisión de las competencias de apoyo psicosocial.</a:t>
            </a:r>
          </a:p>
          <a:p>
            <a:pPr marL="0" lv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EXPLICAR</a:t>
            </a:r>
          </a:p>
          <a:p>
            <a:r>
              <a:rPr lang="es-ES_tradnl" i="1" noProof="0" dirty="0"/>
              <a:t>Las competencias comunicativas y en SMAPS se adquieren a través del desarrollo personal y la práctica. </a:t>
            </a:r>
          </a:p>
          <a:p>
            <a:r>
              <a:rPr lang="es-ES_tradnl" i="1" noProof="0" dirty="0"/>
              <a:t>Estas competencias también pueden desarrollarse a través de la supervisión y la formación/capacitación.</a:t>
            </a:r>
          </a:p>
          <a:p>
            <a:r>
              <a:rPr lang="es-ES_tradnl" i="1" noProof="0" dirty="0"/>
              <a:t>Hay una serie de herramientas que permiten hacer seguimiento a estas competencias.</a:t>
            </a:r>
          </a:p>
          <a:p>
            <a:r>
              <a:rPr lang="es-ES_tradnl" noProof="0" dirty="0"/>
              <a:t>Guíe a los/as participantes a la </a:t>
            </a:r>
            <a:r>
              <a:rPr lang="es-ES_tradnl" b="1" noProof="0" dirty="0"/>
              <a:t>página 55-58 del Cuaderno de ejercicios: Herramientas de observación</a:t>
            </a:r>
          </a:p>
          <a:p>
            <a:endParaRPr lang="es-ES_tradnl" i="1" noProof="0" dirty="0"/>
          </a:p>
          <a:p>
            <a:pPr marL="0" indent="0">
              <a:buNone/>
            </a:pPr>
            <a:r>
              <a:rPr lang="es-ES_tradnl" b="1" noProof="0" dirty="0"/>
              <a:t>REPASO GENERAL (10 minutos)</a:t>
            </a:r>
          </a:p>
          <a:p>
            <a:r>
              <a:rPr lang="es-ES_tradnl" noProof="0" dirty="0"/>
              <a:t>Revise con los/as participantes las herramientas de observación.</a:t>
            </a:r>
          </a:p>
          <a:p>
            <a:pPr lvl="1"/>
            <a:r>
              <a:rPr lang="es-ES_tradnl" i="1" noProof="0" dirty="0"/>
              <a:t>Estas herramientas pueden ayudarnos a reflexionar sobre nuestras competencias en SMAPS. También pueden ser útiles al observar/evaluar el desempeño de otras personas en este ámbito. </a:t>
            </a:r>
          </a:p>
          <a:p>
            <a:pPr lvl="1"/>
            <a:r>
              <a:rPr lang="es-ES_tradnl" i="1" noProof="0" dirty="0"/>
              <a:t>Estas herramientas podemos aplicarlas a nuestro trabajo de forma individual, aunque también están al alcance de los/as supervisores, quienes pueden recurrir a ellas en sesiones de coaching y de supervisión individual. </a:t>
            </a:r>
          </a:p>
          <a:p>
            <a:r>
              <a:rPr lang="es-ES_tradnl" i="1" noProof="0" dirty="0"/>
              <a:t>¿Alguien tiene alguna pregunta o necesita alguna aclaración?</a:t>
            </a:r>
          </a:p>
        </p:txBody>
      </p:sp>
      <p:sp>
        <p:nvSpPr>
          <p:cNvPr id="6" name="Slide Image Placeholder 5">
            <a:extLst>
              <a:ext uri="{FF2B5EF4-FFF2-40B4-BE49-F238E27FC236}">
                <a16:creationId xmlns:a16="http://schemas.microsoft.com/office/drawing/2014/main" id="{0CF793D6-51E4-C4C8-EB60-918F8E918DC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690BB20-84D2-23FE-E9CE-97A3F3BE5E7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23</a:t>
            </a:fld>
            <a:endParaRPr lang="en-US" sz="1200" dirty="0">
              <a:latin typeface="+mn-lt"/>
            </a:endParaRPr>
          </a:p>
        </p:txBody>
      </p:sp>
    </p:spTree>
    <p:extLst>
      <p:ext uri="{BB962C8B-B14F-4D97-AF65-F5344CB8AC3E}">
        <p14:creationId xmlns:p14="http://schemas.microsoft.com/office/powerpoint/2010/main" val="17002959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0" indent="0">
              <a:buNone/>
            </a:pPr>
            <a:r>
              <a:rPr lang="es-ES_tradnl" b="1" dirty="0"/>
              <a:t>ADAPTAR AL CONTEXTO</a:t>
            </a:r>
          </a:p>
          <a:p>
            <a:r>
              <a:rPr lang="es-ES_tradnl" dirty="0"/>
              <a:t>Puede adaptar el escenario del juego de rol al contexto local</a:t>
            </a:r>
          </a:p>
          <a:p>
            <a:pPr marL="0" lvl="0" indent="0">
              <a:buNone/>
            </a:pPr>
            <a:r>
              <a:rPr lang="es-ES_tradnl" dirty="0"/>
              <a:t>______________________________________________________________________________</a:t>
            </a:r>
          </a:p>
          <a:p>
            <a:endParaRPr lang="es-ES_tradnl" dirty="0"/>
          </a:p>
          <a:p>
            <a:pPr marL="0" indent="0">
              <a:buNone/>
            </a:pPr>
            <a:r>
              <a:rPr lang="es-ES_tradnl" b="1" dirty="0"/>
              <a:t>INTRODUCCIÓN</a:t>
            </a:r>
          </a:p>
          <a:p>
            <a:r>
              <a:rPr lang="es-ES_tradnl" dirty="0"/>
              <a:t>Divida a los/as participantes en parejas.</a:t>
            </a:r>
          </a:p>
          <a:p>
            <a:r>
              <a:rPr lang="es-ES_tradnl" sz="1200" i="1" noProof="0" dirty="0"/>
              <a:t>En parejas, decidan tu quién hará el papel de </a:t>
            </a:r>
            <a:r>
              <a:rPr lang="es-ES_tradnl" sz="1200" i="1" noProof="0" dirty="0" err="1"/>
              <a:t>Ze</a:t>
            </a:r>
            <a:r>
              <a:rPr lang="es-ES_tradnl" sz="1200" i="1" noProof="0" dirty="0"/>
              <a:t> </a:t>
            </a:r>
            <a:r>
              <a:rPr lang="es-ES_tradnl" sz="1200" i="1" noProof="0" dirty="0" err="1"/>
              <a:t>Naw</a:t>
            </a:r>
            <a:r>
              <a:rPr lang="es-ES_tradnl" sz="1200" i="1" noProof="0" dirty="0"/>
              <a:t>, la niña, y quién será el/la asistente social. </a:t>
            </a:r>
            <a:endParaRPr lang="es-ES_tradnl" i="1" dirty="0"/>
          </a:p>
          <a:p>
            <a:r>
              <a:rPr lang="es-ES_tradnl" dirty="0"/>
              <a:t>Instrucciones para </a:t>
            </a:r>
            <a:r>
              <a:rPr lang="es-ES_tradnl" dirty="0" err="1"/>
              <a:t>Ze</a:t>
            </a:r>
            <a:r>
              <a:rPr lang="es-ES_tradnl" dirty="0"/>
              <a:t> </a:t>
            </a:r>
            <a:r>
              <a:rPr lang="es-ES_tradnl" dirty="0" err="1"/>
              <a:t>Naw</a:t>
            </a:r>
            <a:endParaRPr lang="es-ES_tradnl" dirty="0"/>
          </a:p>
          <a:p>
            <a:pPr lvl="1"/>
            <a:r>
              <a:rPr lang="es-ES_tradnl" dirty="0"/>
              <a:t>Guíe a los/as participantes a las </a:t>
            </a:r>
            <a:r>
              <a:rPr lang="es-ES_tradnl" b="1" dirty="0"/>
              <a:t>páginas 59-60 del Cuaderno de ejercicios: Juego de rol: Practicar cómo responder con empatía</a:t>
            </a:r>
          </a:p>
          <a:p>
            <a:pPr lvl="1"/>
            <a:r>
              <a:rPr lang="es-ES_tradnl" sz="1200" noProof="0" dirty="0"/>
              <a:t>La mitad de los/as participantes asumirán el personaje de </a:t>
            </a:r>
            <a:r>
              <a:rPr lang="es-ES_tradnl" sz="1200" noProof="0" dirty="0" err="1"/>
              <a:t>Ze</a:t>
            </a:r>
            <a:r>
              <a:rPr lang="es-ES_tradnl" sz="1200" noProof="0" dirty="0"/>
              <a:t> </a:t>
            </a:r>
            <a:r>
              <a:rPr lang="es-ES_tradnl" sz="1200" noProof="0" dirty="0" err="1"/>
              <a:t>Naw</a:t>
            </a:r>
            <a:r>
              <a:rPr lang="es-ES_tradnl" sz="1200" noProof="0" dirty="0"/>
              <a:t>. Deben leer el escenario 1</a:t>
            </a:r>
            <a:r>
              <a:rPr lang="es-ES_tradnl" dirty="0"/>
              <a:t>. La otra mitad debe leer el escenario 2.</a:t>
            </a:r>
          </a:p>
          <a:p>
            <a:pPr lvl="1"/>
            <a:r>
              <a:rPr lang="es-ES_tradnl" sz="1200" i="1" noProof="0" dirty="0"/>
              <a:t>Ahora, lean el escenario que les corresponda y piensen en su personaje.</a:t>
            </a:r>
            <a:endParaRPr lang="es-ES_tradnl" i="1" dirty="0"/>
          </a:p>
          <a:p>
            <a:r>
              <a:rPr lang="es-ES_tradnl" dirty="0"/>
              <a:t>Instrucciones para el/la asistente social</a:t>
            </a:r>
          </a:p>
          <a:p>
            <a:pPr lvl="1"/>
            <a:r>
              <a:rPr lang="es-ES_tradnl" sz="1200" i="1" noProof="0" dirty="0"/>
              <a:t>Cierren sus cuadernos de ejercicios, ya que no podrán leer el escenario. </a:t>
            </a:r>
          </a:p>
          <a:p>
            <a:pPr lvl="1"/>
            <a:r>
              <a:rPr lang="es-ES_tradnl" sz="1200" i="1" noProof="0" dirty="0"/>
              <a:t>Su objetivo debe ser reconocer e identificar las emociones de sus compañeros/as durante el juego de rol.</a:t>
            </a:r>
            <a:endParaRPr lang="es-ES_tradnl" i="1" dirty="0"/>
          </a:p>
          <a:p>
            <a:pPr lvl="1"/>
            <a:r>
              <a:rPr lang="es-ES_tradnl" i="1" dirty="0"/>
              <a:t>Escenario:</a:t>
            </a:r>
          </a:p>
          <a:p>
            <a:pPr lvl="2"/>
            <a:r>
              <a:rPr lang="es-ES_tradnl" sz="1200" i="1" noProof="0" dirty="0"/>
              <a:t>Usted va a visitar a </a:t>
            </a:r>
            <a:r>
              <a:rPr lang="es-ES_tradnl" sz="1200" i="1" noProof="0" dirty="0" err="1"/>
              <a:t>Ze</a:t>
            </a:r>
            <a:r>
              <a:rPr lang="es-ES_tradnl" sz="1200" i="1" noProof="0" dirty="0"/>
              <a:t> </a:t>
            </a:r>
            <a:r>
              <a:rPr lang="es-ES_tradnl" sz="1200" i="1" noProof="0" dirty="0" err="1"/>
              <a:t>Naw</a:t>
            </a:r>
            <a:r>
              <a:rPr lang="es-ES_tradnl" sz="1200" i="1" noProof="0" dirty="0"/>
              <a:t> y a su madre porque quiere remitirlas a un programa de empoderamiento que también promueve la inserción laboral de mujeres</a:t>
            </a:r>
            <a:r>
              <a:rPr lang="es-ES_tradnl" i="1" dirty="0"/>
              <a:t>.</a:t>
            </a:r>
          </a:p>
          <a:p>
            <a:pPr lvl="2"/>
            <a:r>
              <a:rPr lang="es-ES_tradnl" sz="1200" i="1" noProof="0" dirty="0"/>
              <a:t>Usted está ahí para presentarles el programa y plantearles esta opción. </a:t>
            </a:r>
          </a:p>
          <a:p>
            <a:pPr lvl="2"/>
            <a:r>
              <a:rPr lang="es-ES_tradnl" sz="1200" i="1" noProof="0" dirty="0"/>
              <a:t>Debe poner en práctica su empatía al interactuar con </a:t>
            </a:r>
            <a:r>
              <a:rPr lang="es-ES_tradnl" sz="1200" i="1" noProof="0" dirty="0" err="1"/>
              <a:t>Ze</a:t>
            </a:r>
            <a:r>
              <a:rPr lang="es-ES_tradnl" sz="1200" i="1" noProof="0" dirty="0"/>
              <a:t> </a:t>
            </a:r>
            <a:r>
              <a:rPr lang="es-ES_tradnl" sz="1200" i="1" noProof="0" dirty="0" err="1"/>
              <a:t>Naw</a:t>
            </a:r>
            <a:r>
              <a:rPr lang="es-ES_tradnl" sz="1200" i="1" noProof="0" dirty="0"/>
              <a:t>.</a:t>
            </a:r>
            <a:endParaRPr lang="es-ES_tradnl" i="1" dirty="0"/>
          </a:p>
          <a:p>
            <a:pPr lvl="1"/>
            <a:r>
              <a:rPr lang="es-ES_tradnl" i="1" dirty="0"/>
              <a:t>Recuerda que </a:t>
            </a:r>
            <a:r>
              <a:rPr lang="es-ES_tradnl" i="1" dirty="0" err="1"/>
              <a:t>Ze</a:t>
            </a:r>
            <a:r>
              <a:rPr lang="es-ES_tradnl" i="1" dirty="0"/>
              <a:t> </a:t>
            </a:r>
            <a:r>
              <a:rPr lang="es-ES_tradnl" i="1" dirty="0" err="1"/>
              <a:t>Naw</a:t>
            </a:r>
            <a:r>
              <a:rPr lang="es-ES_tradnl" i="1" dirty="0"/>
              <a:t> solo tiene 7 años y que la comunicación debe ajustarse a su edad y etapa de desarrollo.</a:t>
            </a:r>
          </a:p>
          <a:p>
            <a:endParaRPr lang="es-ES_tradnl" dirty="0"/>
          </a:p>
          <a:p>
            <a:pPr marL="0" indent="0">
              <a:buNone/>
            </a:pPr>
            <a:r>
              <a:rPr lang="es-ES_tradnl" b="1" dirty="0"/>
              <a:t>ACTIVIDAD EN PAREJAS (15 minutos)</a:t>
            </a:r>
          </a:p>
          <a:p>
            <a:r>
              <a:rPr lang="es-ES_tradnl" dirty="0"/>
              <a:t>Dé de 2 a 3 minutos a los/as participantes para que preparen su juego de rol.</a:t>
            </a:r>
          </a:p>
          <a:p>
            <a:r>
              <a:rPr lang="es-ES_tradnl" dirty="0"/>
              <a:t>Dé 10 minutos a los/as participantes para hacer la actividad.</a:t>
            </a:r>
          </a:p>
          <a:p>
            <a:pPr marL="0" indent="0">
              <a:buNone/>
            </a:pPr>
            <a:endParaRPr lang="es-ES_tradnl" dirty="0"/>
          </a:p>
          <a:p>
            <a:pPr marL="0" indent="0">
              <a:buNone/>
            </a:pPr>
            <a:r>
              <a:rPr lang="es-ES_tradnl" b="1" dirty="0"/>
              <a:t>CONTINÚA EN LA SIGUIENTE DIAPOSITIVA </a:t>
            </a:r>
            <a:r>
              <a:rPr lang="es-ES_tradnl" b="1" dirty="0">
                <a:sym typeface="Wingdings" panose="05000000000000000000" pitchFamily="2" charset="2"/>
              </a:rPr>
              <a:t></a:t>
            </a:r>
            <a:endParaRPr lang="es-ES_tradnl" b="1" dirty="0"/>
          </a:p>
        </p:txBody>
      </p:sp>
      <p:sp>
        <p:nvSpPr>
          <p:cNvPr id="4" name="Slide Image Placeholder 3">
            <a:extLst>
              <a:ext uri="{FF2B5EF4-FFF2-40B4-BE49-F238E27FC236}">
                <a16:creationId xmlns:a16="http://schemas.microsoft.com/office/drawing/2014/main" id="{19987B71-9201-62FF-AB38-1FB6183844A1}"/>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1A0EB1F2-4125-5B29-3322-6B7B51F18C3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24</a:t>
            </a:fld>
            <a:endParaRPr lang="en-US" sz="1200" dirty="0">
              <a:latin typeface="+mn-lt"/>
            </a:endParaRPr>
          </a:p>
        </p:txBody>
      </p:sp>
    </p:spTree>
    <p:extLst>
      <p:ext uri="{BB962C8B-B14F-4D97-AF65-F5344CB8AC3E}">
        <p14:creationId xmlns:p14="http://schemas.microsoft.com/office/powerpoint/2010/main" val="3479691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6" name="Google Shape;556;p38:notes"/>
          <p:cNvSpPr txBox="1">
            <a:spLocks noGrp="1"/>
          </p:cNvSpPr>
          <p:nvPr>
            <p:ph type="body" idx="1"/>
          </p:nvPr>
        </p:nvSpPr>
        <p:spPr>
          <a:xfrm>
            <a:off x="477837" y="460375"/>
            <a:ext cx="6143625" cy="9211334"/>
          </a:xfrm>
        </p:spPr>
        <p:txBody>
          <a:bodyPr/>
          <a:lstStyle/>
          <a:p>
            <a:pPr marL="0" indent="0">
              <a:buNone/>
            </a:pPr>
            <a:r>
              <a:rPr lang="es-ES_tradnl" b="1" dirty="0"/>
              <a:t>DEBATE GENERAL (15 minutos)</a:t>
            </a:r>
          </a:p>
          <a:p>
            <a:r>
              <a:rPr lang="es-ES_tradnl" sz="1100" i="1" noProof="0" dirty="0"/>
              <a:t>Preguntas para los/as asistentes sociales:</a:t>
            </a:r>
          </a:p>
          <a:p>
            <a:pPr lvl="1"/>
            <a:r>
              <a:rPr lang="es-ES_tradnl" sz="1100" i="1" noProof="0" dirty="0"/>
              <a:t>¿Qué emociones pudieron identificar en </a:t>
            </a:r>
            <a:r>
              <a:rPr lang="es-ES_tradnl" sz="1100" i="1" noProof="0" dirty="0" err="1"/>
              <a:t>Ze</a:t>
            </a:r>
            <a:r>
              <a:rPr lang="es-ES_tradnl" sz="1100" i="1" noProof="0" dirty="0"/>
              <a:t> </a:t>
            </a:r>
            <a:r>
              <a:rPr lang="es-ES_tradnl" sz="1100" i="1" noProof="0" dirty="0" err="1"/>
              <a:t>Naw</a:t>
            </a:r>
            <a:r>
              <a:rPr lang="es-ES_tradnl" sz="1100" i="1" noProof="0" dirty="0"/>
              <a:t>?</a:t>
            </a:r>
          </a:p>
          <a:p>
            <a:pPr lvl="1"/>
            <a:r>
              <a:rPr lang="es-ES_tradnl" sz="1100" i="1" noProof="0" dirty="0"/>
              <a:t>¿Cuál fue su respuesta? ¿Presionaron a </a:t>
            </a:r>
            <a:r>
              <a:rPr lang="es-ES_tradnl" sz="1100" i="1" noProof="0" dirty="0" err="1"/>
              <a:t>Ze</a:t>
            </a:r>
            <a:r>
              <a:rPr lang="es-ES_tradnl" sz="1100" i="1" noProof="0" dirty="0"/>
              <a:t> </a:t>
            </a:r>
            <a:r>
              <a:rPr lang="es-ES_tradnl" sz="1100" i="1" noProof="0" dirty="0" err="1"/>
              <a:t>Naw</a:t>
            </a:r>
            <a:r>
              <a:rPr lang="es-ES_tradnl" sz="1100" i="1" noProof="0" dirty="0"/>
              <a:t> para hablarle sobre una posible remisión o prefirieron dejarlo para otro momento?</a:t>
            </a:r>
          </a:p>
          <a:p>
            <a:pPr lvl="1"/>
            <a:r>
              <a:rPr lang="es-ES_tradnl" sz="1100" i="1" noProof="0" dirty="0"/>
              <a:t>¿Qué fue difícil?</a:t>
            </a:r>
          </a:p>
          <a:p>
            <a:r>
              <a:rPr lang="es-ES_tradnl" dirty="0"/>
              <a:t>Preguntas para </a:t>
            </a:r>
            <a:r>
              <a:rPr lang="es-ES_tradnl" dirty="0" err="1"/>
              <a:t>Ze</a:t>
            </a:r>
            <a:r>
              <a:rPr lang="es-ES_tradnl" dirty="0"/>
              <a:t> </a:t>
            </a:r>
            <a:r>
              <a:rPr lang="es-ES_tradnl" dirty="0" err="1"/>
              <a:t>Naw</a:t>
            </a:r>
            <a:r>
              <a:rPr lang="es-ES_tradnl" dirty="0"/>
              <a:t>:</a:t>
            </a:r>
          </a:p>
          <a:p>
            <a:pPr lvl="1"/>
            <a:r>
              <a:rPr lang="es-ES_tradnl" sz="1200" i="1" noProof="0" dirty="0"/>
              <a:t>¿El/la asistente social supo identificar su emoción? </a:t>
            </a:r>
          </a:p>
          <a:p>
            <a:pPr lvl="1"/>
            <a:r>
              <a:rPr lang="es-ES_tradnl" sz="1200" i="1" noProof="0" dirty="0"/>
              <a:t>¿Cuál fue su respuesta? ¿Cómo les hizo sentir</a:t>
            </a:r>
            <a:r>
              <a:rPr lang="es-ES_tradnl" i="1" dirty="0"/>
              <a:t>?</a:t>
            </a:r>
          </a:p>
          <a:p>
            <a:pPr lvl="1"/>
            <a:endParaRPr lang="es-ES_tradnl" dirty="0"/>
          </a:p>
          <a:p>
            <a:pPr marL="0" lvl="0" indent="0">
              <a:buNone/>
            </a:pPr>
            <a:r>
              <a:rPr lang="es-ES_tradnl" b="1" dirty="0"/>
              <a:t>CONCLUSIÓN (5 minutos)</a:t>
            </a:r>
          </a:p>
          <a:p>
            <a:r>
              <a:rPr lang="es-ES_tradnl" dirty="0"/>
              <a:t>Corrija a los/as participantes que: </a:t>
            </a:r>
          </a:p>
          <a:p>
            <a:pPr lvl="1"/>
            <a:r>
              <a:rPr lang="es-ES_tradnl" dirty="0"/>
              <a:t>Hayan empezado a planear la acción en lugar de escuchar a la niña.</a:t>
            </a:r>
          </a:p>
          <a:p>
            <a:pPr lvl="1"/>
            <a:r>
              <a:rPr lang="es-ES_tradnl" dirty="0"/>
              <a:t>Hayan estado pendientes de la hora y hayan hecho presión para lograr la remisión, a pesar de que no fuera un buen momento para ello.</a:t>
            </a:r>
          </a:p>
          <a:p>
            <a:pPr lvl="1"/>
            <a:r>
              <a:rPr lang="es-ES_tradnl" dirty="0"/>
              <a:t>No hayan expresado que es normal sentir miedo al estar rodeado de 3 perros o que es realmente injusto que no se le permita ir a la escuela. </a:t>
            </a:r>
          </a:p>
          <a:p>
            <a:r>
              <a:rPr lang="es-ES_tradnl" dirty="0"/>
              <a:t>Complemente la discusión a partir de las siguientes recomendaciones:</a:t>
            </a:r>
          </a:p>
          <a:p>
            <a:pPr lvl="1"/>
            <a:r>
              <a:rPr lang="es-ES_tradnl" b="1" dirty="0"/>
              <a:t>QUÉ DEBEMOS HACER</a:t>
            </a:r>
          </a:p>
          <a:p>
            <a:pPr lvl="2"/>
            <a:r>
              <a:rPr lang="es-ES_tradnl" dirty="0"/>
              <a:t>Ser conscientes de nuestras emociones.</a:t>
            </a:r>
          </a:p>
          <a:p>
            <a:pPr lvl="2"/>
            <a:r>
              <a:rPr lang="es-ES_tradnl" dirty="0"/>
              <a:t>Prestar atención a las señales que nos indican cómo se siente el/la menor (lenguaje corporal, expresión facial, tono de voz, etc.).</a:t>
            </a:r>
          </a:p>
          <a:p>
            <a:pPr lvl="2"/>
            <a:r>
              <a:rPr lang="es-ES_tradnl" dirty="0"/>
              <a:t>Mostrarnos cómodos ante las emociones del menor.</a:t>
            </a:r>
          </a:p>
          <a:p>
            <a:pPr lvl="2"/>
            <a:r>
              <a:rPr lang="es-ES_tradnl" dirty="0"/>
              <a:t>Ser flexibles y pacientes, y darle al menor todo el tiempo que necesite. Dar espacio para el silencio.</a:t>
            </a:r>
          </a:p>
          <a:p>
            <a:pPr lvl="2"/>
            <a:r>
              <a:rPr lang="es-ES_tradnl" dirty="0"/>
              <a:t>Expresarle al menor que no tiene por qué sentirse culpable de cómo se siente. No podemos decidir cómo nos sentimos; pero sí podemos decidir qué hacer a partir de ese momento y cómo reaccionar.</a:t>
            </a:r>
          </a:p>
          <a:p>
            <a:pPr lvl="2"/>
            <a:r>
              <a:rPr lang="es-ES_tradnl" dirty="0"/>
              <a:t>Agradecerle al menor por su confianza y por compartir su experiencia y emociones.</a:t>
            </a:r>
          </a:p>
          <a:p>
            <a:pPr lvl="1"/>
            <a:r>
              <a:rPr lang="es-ES_tradnl" b="1" dirty="0"/>
              <a:t>QUÉ NO DEBEMOS HACER</a:t>
            </a:r>
          </a:p>
          <a:p>
            <a:pPr lvl="2"/>
            <a:r>
              <a:rPr lang="es-ES_tradnl" dirty="0"/>
              <a:t>Ignora nuestras emociones.</a:t>
            </a:r>
          </a:p>
          <a:p>
            <a:pPr lvl="2"/>
            <a:r>
              <a:rPr lang="es-ES_tradnl" sz="1200" dirty="0">
                <a:latin typeface="Arial" panose="020B0604020202020204" pitchFamily="34" charset="0"/>
                <a:cs typeface="Arial" panose="020B0604020202020204" pitchFamily="34" charset="0"/>
              </a:rPr>
              <a:t>Ignorar las señales que nos indican cómo se sienten </a:t>
            </a:r>
            <a:r>
              <a:rPr lang="es-ES_tradnl" dirty="0"/>
              <a:t>el menor.</a:t>
            </a:r>
          </a:p>
          <a:p>
            <a:pPr lvl="2"/>
            <a:r>
              <a:rPr lang="es-ES_tradnl" dirty="0"/>
              <a:t>Evitar o sentir temor a que el/la menor exprese sus emociones</a:t>
            </a:r>
          </a:p>
          <a:p>
            <a:pPr lvl="2"/>
            <a:r>
              <a:rPr lang="es-ES_tradnl" dirty="0"/>
              <a:t>Pedirle al menor que no exprese sus emociones.</a:t>
            </a:r>
          </a:p>
          <a:p>
            <a:pPr lvl="2"/>
            <a:r>
              <a:rPr lang="es-ES_tradnl" dirty="0"/>
              <a:t>Cumplir con un horario y pasar inmediatamente al "siguiente" caso/menor.</a:t>
            </a:r>
          </a:p>
          <a:p>
            <a:pPr lvl="2"/>
            <a:r>
              <a:rPr lang="es-ES_tradnl" dirty="0"/>
              <a:t>Culpar al menor. </a:t>
            </a:r>
          </a:p>
          <a:p>
            <a:pPr lvl="2"/>
            <a:r>
              <a:rPr lang="es-ES_tradnl" dirty="0"/>
              <a:t>Pedirle al menor que le cuente su experiencia a otra persona.</a:t>
            </a:r>
          </a:p>
          <a:p>
            <a:r>
              <a:rPr lang="es-ES_tradnl" i="1" dirty="0"/>
              <a:t>Responder con empatía consiste en:</a:t>
            </a:r>
          </a:p>
          <a:p>
            <a:pPr lvl="1"/>
            <a:r>
              <a:rPr lang="es-ES_tradnl" i="1" dirty="0"/>
              <a:t>Reconocer las emociones que vemos en los demás.</a:t>
            </a:r>
          </a:p>
          <a:p>
            <a:pPr lvl="1"/>
            <a:r>
              <a:rPr lang="es-ES_tradnl" i="1" dirty="0"/>
              <a:t>Responder a lo que percibimos sin juzgar o sin dar consejos a las personas sobre lo qué deben hacer.</a:t>
            </a:r>
          </a:p>
        </p:txBody>
      </p:sp>
      <p:sp>
        <p:nvSpPr>
          <p:cNvPr id="5" name="Google Shape;725;p48:notes">
            <a:extLst>
              <a:ext uri="{FF2B5EF4-FFF2-40B4-BE49-F238E27FC236}">
                <a16:creationId xmlns:a16="http://schemas.microsoft.com/office/drawing/2014/main" id="{8716A326-CA1C-6FFA-1C9E-E38802E2643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25</a:t>
            </a:fld>
            <a:endParaRPr lang="en-US" sz="1200" dirty="0">
              <a:latin typeface="+mn-lt"/>
            </a:endParaRPr>
          </a:p>
        </p:txBody>
      </p:sp>
    </p:spTree>
    <p:extLst>
      <p:ext uri="{BB962C8B-B14F-4D97-AF65-F5344CB8AC3E}">
        <p14:creationId xmlns:p14="http://schemas.microsoft.com/office/powerpoint/2010/main" val="28728507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¿Alguien tiene alguna pregunta o necesita alguna aclaración?</a:t>
            </a:r>
          </a:p>
        </p:txBody>
      </p:sp>
      <p:sp>
        <p:nvSpPr>
          <p:cNvPr id="6" name="Slide Image Placeholder 5">
            <a:extLst>
              <a:ext uri="{FF2B5EF4-FFF2-40B4-BE49-F238E27FC236}">
                <a16:creationId xmlns:a16="http://schemas.microsoft.com/office/drawing/2014/main" id="{607DBCE5-E25E-C159-5FAA-3F73B683C0D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C1BEDB2-70AC-74F8-5C98-01CAF14A1AF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26</a:t>
            </a:fld>
            <a:endParaRPr lang="en-US" sz="1200" dirty="0">
              <a:latin typeface="+mn-lt"/>
            </a:endParaRPr>
          </a:p>
        </p:txBody>
      </p:sp>
    </p:spTree>
    <p:extLst>
      <p:ext uri="{BB962C8B-B14F-4D97-AF65-F5344CB8AC3E}">
        <p14:creationId xmlns:p14="http://schemas.microsoft.com/office/powerpoint/2010/main" val="4116318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SESIÓN 4 </a:t>
            </a:r>
            <a:br>
              <a:rPr lang="es-ES_tradnl" b="1" noProof="0" dirty="0"/>
            </a:br>
            <a:r>
              <a:rPr lang="es-ES_tradnl" b="1" noProof="0" dirty="0"/>
              <a:t>DURACIÓN: 2h45</a:t>
            </a:r>
          </a:p>
          <a:p>
            <a:pPr mar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EXPLICAR</a:t>
            </a:r>
          </a:p>
          <a:p>
            <a:r>
              <a:rPr lang="es-ES_tradnl" i="1" noProof="0" dirty="0"/>
              <a:t>Como asistentes sociales, uno de nuestros principales objetivos es lograr un cambio positivo. </a:t>
            </a:r>
          </a:p>
          <a:p>
            <a:r>
              <a:rPr lang="es-ES_tradnl" i="1" noProof="0" dirty="0"/>
              <a:t>En esta sesión hablaremos sobre una técnica de comunicación para promover el cambio en los niños, niñas, adolescentes, padres o cuidadores. </a:t>
            </a:r>
          </a:p>
          <a:p>
            <a:r>
              <a:rPr lang="es-ES_tradnl" i="1" noProof="0" dirty="0"/>
              <a:t>Para lograrlo, es necesario:</a:t>
            </a:r>
          </a:p>
          <a:p>
            <a:pPr lvl="1"/>
            <a:r>
              <a:rPr lang="es-ES_tradnl" i="1" noProof="0" dirty="0"/>
              <a:t>Haber construido una relación de confianza con el/la menor, padre/madre, cuidador/a o adulto de confianza.</a:t>
            </a:r>
          </a:p>
          <a:p>
            <a:pPr lvl="1"/>
            <a:r>
              <a:rPr lang="es-ES_tradnl" i="1" noProof="0" dirty="0"/>
              <a:t>Se trata de poner en práctica nuestras competencias comunicativas y en materia de salud mental y apoyo psicosocial. Por lo tanto, debería ser una prioridad para nosotros escuchar con atención y ofrecer a la familia oportunidades para expresarse. </a:t>
            </a:r>
          </a:p>
          <a:p>
            <a:r>
              <a:rPr lang="es-ES_tradnl" i="1" noProof="0" dirty="0"/>
              <a:t>Esto permite al menor/familia :</a:t>
            </a:r>
          </a:p>
          <a:p>
            <a:pPr lvl="1"/>
            <a:r>
              <a:rPr lang="es-ES_tradnl" i="1" noProof="0" dirty="0"/>
              <a:t>Reflexionar sobre su situación.</a:t>
            </a:r>
          </a:p>
          <a:p>
            <a:pPr lvl="1"/>
            <a:r>
              <a:rPr lang="es-ES_tradnl" i="1" noProof="0" dirty="0"/>
              <a:t>Encontrar soluciones por su cuenta.</a:t>
            </a:r>
          </a:p>
          <a:p>
            <a:r>
              <a:rPr lang="es-ES_tradnl" i="1" noProof="0" dirty="0"/>
              <a:t>Las técnicas que trataremos a continuación han sido pensadas para el trabajo con menores, padres, cuidadores o adultos de confianza.</a:t>
            </a:r>
          </a:p>
          <a:p>
            <a:r>
              <a:rPr lang="es-ES_tradnl" i="1" noProof="0" dirty="0"/>
              <a:t>Pueden utilizarse durante la fase de evaluación, formulación del plan de caso e implementación. </a:t>
            </a:r>
          </a:p>
          <a:p>
            <a:r>
              <a:rPr lang="es-ES_tradnl" i="1" noProof="0" dirty="0"/>
              <a:t>Como siempre, la comunicación debe ajustarse a la edad, etapa de desarrollo y capacidades del menor y tener en cuenta otros aspectos culturales.</a:t>
            </a:r>
          </a:p>
          <a:p>
            <a:r>
              <a:rPr lang="es-ES_tradnl" i="1" noProof="0" dirty="0"/>
              <a:t>En primer lugar, haremos un ejercicio para reflexionar sobre nuestra capacidad de cambio. </a:t>
            </a:r>
          </a:p>
          <a:p>
            <a:endParaRPr lang="es-ES_tradnl" noProof="0" dirty="0"/>
          </a:p>
          <a:p>
            <a:pPr marL="0" indent="0">
              <a:buNone/>
            </a:pPr>
            <a:r>
              <a:rPr lang="es-ES_tradnl" noProof="0" dirty="0"/>
              <a:t>Fuente: </a:t>
            </a:r>
            <a:r>
              <a:rPr lang="es-ES_tradnl" noProof="0" dirty="0" err="1"/>
              <a:t>Loughran</a:t>
            </a:r>
            <a:r>
              <a:rPr lang="es-ES_tradnl" noProof="0" dirty="0"/>
              <a:t>, Hilda. </a:t>
            </a:r>
            <a:r>
              <a:rPr lang="es-ES_tradnl" i="1" noProof="0" dirty="0"/>
              <a:t>Co</a:t>
            </a:r>
            <a:r>
              <a:rPr lang="en-GB" i="1" dirty="0"/>
              <a:t>unselling Skills for Social Workers (Student Social Work)</a:t>
            </a:r>
            <a:r>
              <a:rPr lang="en-GB" dirty="0"/>
              <a:t>. Taylor and Francis</a:t>
            </a:r>
            <a:endParaRPr lang="es-ES_tradnl" noProof="0" dirty="0"/>
          </a:p>
        </p:txBody>
      </p:sp>
      <p:sp>
        <p:nvSpPr>
          <p:cNvPr id="6" name="Slide Image Placeholder 5">
            <a:extLst>
              <a:ext uri="{FF2B5EF4-FFF2-40B4-BE49-F238E27FC236}">
                <a16:creationId xmlns:a16="http://schemas.microsoft.com/office/drawing/2014/main" id="{2286E59D-EE4A-A8C3-39B4-66BE377CF1D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E69D86B-547C-A3EA-D8A5-D7CF92E2795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27</a:t>
            </a:fld>
            <a:endParaRPr lang="en-US" sz="1200" dirty="0">
              <a:latin typeface="+mn-lt"/>
            </a:endParaRPr>
          </a:p>
        </p:txBody>
      </p:sp>
    </p:spTree>
    <p:extLst>
      <p:ext uri="{BB962C8B-B14F-4D97-AF65-F5344CB8AC3E}">
        <p14:creationId xmlns:p14="http://schemas.microsoft.com/office/powerpoint/2010/main" val="15316247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INTRODUCCIÓN</a:t>
            </a:r>
          </a:p>
          <a:p>
            <a:r>
              <a:rPr lang="es-ES_tradnl" i="1" noProof="0" dirty="0"/>
              <a:t>Vamos a reflexionar sobre el cambio, por lo que empezaremos con una reflexión personal. </a:t>
            </a:r>
          </a:p>
          <a:p>
            <a:r>
              <a:rPr lang="es-ES_tradnl" noProof="0" dirty="0"/>
              <a:t>Guíe a los/as participantes a la </a:t>
            </a:r>
            <a:r>
              <a:rPr lang="es-ES_tradnl" b="1" noProof="0" dirty="0"/>
              <a:t>página 61 del Cuaderno de ejercicios: Ejercicio de reflexión - cambio</a:t>
            </a:r>
            <a:endParaRPr lang="es-ES_tradnl" noProof="0" dirty="0"/>
          </a:p>
          <a:p>
            <a:r>
              <a:rPr lang="es-ES_tradnl" i="1" noProof="0" dirty="0"/>
              <a:t>En sus cuadernos, respondan a las preguntas que plantea la reflexión.</a:t>
            </a:r>
          </a:p>
          <a:p>
            <a:pPr marL="0" indent="0">
              <a:buNone/>
            </a:pPr>
            <a:endParaRPr lang="es-ES_tradnl" noProof="0" dirty="0"/>
          </a:p>
          <a:p>
            <a:pPr marL="0" indent="0">
              <a:buNone/>
            </a:pPr>
            <a:r>
              <a:rPr lang="es-ES_tradnl" b="1" noProof="0" dirty="0"/>
              <a:t>ACTIVIDAD INDIVIDUAL (15 minutos)</a:t>
            </a:r>
          </a:p>
          <a:p>
            <a:r>
              <a:rPr lang="es-ES_tradnl" noProof="0" dirty="0"/>
              <a:t>Dé 15 minutos a los/as participantes para hacer la actividad.</a:t>
            </a:r>
          </a:p>
          <a:p>
            <a:endParaRPr lang="es-ES_tradnl" noProof="0" dirty="0"/>
          </a:p>
          <a:p>
            <a:pPr marL="0" indent="0">
              <a:buNone/>
            </a:pPr>
            <a:r>
              <a:rPr lang="es-ES_tradnl" b="1" noProof="0" dirty="0"/>
              <a:t>DEBATE GENERAL</a:t>
            </a:r>
          </a:p>
          <a:p>
            <a:r>
              <a:rPr lang="es-ES_tradnl" noProof="0" dirty="0"/>
              <a:t>Pregunte si algún voluntario/a quisiera compartir su reflexión.</a:t>
            </a:r>
          </a:p>
          <a:p>
            <a:r>
              <a:rPr lang="es-ES_tradnl" i="1" noProof="0" dirty="0"/>
              <a:t>Estas preguntas son clave para ayudarnos a reflexionar sobre el cambio. </a:t>
            </a:r>
          </a:p>
          <a:p>
            <a:r>
              <a:rPr lang="es-ES_tradnl" i="1" noProof="0" dirty="0"/>
              <a:t>Nuestra forma de percibir el cambio y nuestro propio deseo de transformación se verán reflejados en nuestra postura sobre este tema con relación a las familias. </a:t>
            </a:r>
          </a:p>
          <a:p>
            <a:r>
              <a:rPr lang="es-ES_tradnl" i="1" noProof="0" dirty="0"/>
              <a:t>Comprender que el cambio es difícil, y más aún en determinadas circunstancias, es el primer paso para verlo de otra manera. </a:t>
            </a:r>
          </a:p>
          <a:p>
            <a:r>
              <a:rPr lang="es-ES_tradnl" i="1" noProof="0" dirty="0"/>
              <a:t>Dependiendo del tipo de cambio, la dificultad será mayor o menor. </a:t>
            </a:r>
          </a:p>
        </p:txBody>
      </p:sp>
      <p:sp>
        <p:nvSpPr>
          <p:cNvPr id="6" name="Slide Image Placeholder 5">
            <a:extLst>
              <a:ext uri="{FF2B5EF4-FFF2-40B4-BE49-F238E27FC236}">
                <a16:creationId xmlns:a16="http://schemas.microsoft.com/office/drawing/2014/main" id="{CB59035E-AAEC-086D-0B49-C831076021E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BFB5A2C-2EBA-6EB4-C8E4-D8187A38064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28</a:t>
            </a:fld>
            <a:endParaRPr lang="en-US" sz="1200" dirty="0">
              <a:latin typeface="+mn-lt"/>
            </a:endParaRPr>
          </a:p>
        </p:txBody>
      </p:sp>
    </p:spTree>
    <p:extLst>
      <p:ext uri="{BB962C8B-B14F-4D97-AF65-F5344CB8AC3E}">
        <p14:creationId xmlns:p14="http://schemas.microsoft.com/office/powerpoint/2010/main" val="4254227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sym typeface="Arial"/>
              </a:rPr>
              <a:t>Presente el contenido de la diapositiva.</a:t>
            </a:r>
          </a:p>
          <a:p>
            <a:r>
              <a:rPr lang="es-ES_tradnl" i="1" noProof="0" dirty="0"/>
              <a:t>Acerca de esta técnica:</a:t>
            </a:r>
          </a:p>
          <a:p>
            <a:pPr lvl="1"/>
            <a:r>
              <a:rPr lang="es-ES_tradnl" i="1" noProof="0" dirty="0"/>
              <a:t>Esta técnica parte de la creencia de que las personas saben qué es lo mejor para ellas y sus familias, aunque a veces pueda ser problemático.</a:t>
            </a:r>
          </a:p>
          <a:p>
            <a:pPr lvl="1"/>
            <a:r>
              <a:rPr lang="es-ES_tradnl" i="1" noProof="0" dirty="0"/>
              <a:t>Nota: este enfoque asume que las necesidades básicas están cubiertas.</a:t>
            </a:r>
          </a:p>
          <a:p>
            <a:pPr lvl="2"/>
            <a:r>
              <a:rPr lang="es-ES_tradnl" i="1" noProof="0" dirty="0"/>
              <a:t>Si no están cubiertas, las personas tendrán dificultades para reflexionar y considerar distintas soluciones. </a:t>
            </a:r>
          </a:p>
          <a:p>
            <a:r>
              <a:rPr lang="es-ES_tradnl" i="1" noProof="0" dirty="0"/>
              <a:t>El rol de los/as asistentes sociales con relación a esta técnica</a:t>
            </a:r>
          </a:p>
          <a:p>
            <a:pPr lvl="1"/>
            <a:r>
              <a:rPr lang="es-ES_tradnl" i="1" noProof="0" dirty="0"/>
              <a:t>Los/as asistentes sociales deben ayudar a los padres o cuidadores a encontrar soluciones por su cuenta, apoyando su toma de decisiones en lugar de decirles lo que tienen que hacer.</a:t>
            </a:r>
          </a:p>
          <a:p>
            <a:pPr lvl="1"/>
            <a:r>
              <a:rPr lang="es-ES_tradnl" i="1" noProof="0" dirty="0"/>
              <a:t>Por tanto, deben promover un diálogo que permite identificar y fortalezas y las habilidades de afrontamiento en el/la menor, los padres o cuidadores. </a:t>
            </a:r>
          </a:p>
          <a:p>
            <a:pPr lvl="1"/>
            <a:r>
              <a:rPr lang="es-ES_tradnl" i="1" noProof="0" dirty="0"/>
              <a:t>Su objetivo debe ser ayudarles a ver qué podrían hacer por su cuenta para cambiar o lograr sus objetivos.</a:t>
            </a:r>
          </a:p>
        </p:txBody>
      </p:sp>
      <p:sp>
        <p:nvSpPr>
          <p:cNvPr id="6" name="Slide Image Placeholder 5">
            <a:extLst>
              <a:ext uri="{FF2B5EF4-FFF2-40B4-BE49-F238E27FC236}">
                <a16:creationId xmlns:a16="http://schemas.microsoft.com/office/drawing/2014/main" id="{F2364E94-5591-98BE-8EF5-6EDCCE21206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BE15F20B-586E-A9EA-45B7-1357079E3CC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29</a:t>
            </a:fld>
            <a:endParaRPr lang="en-US" sz="1200" dirty="0">
              <a:latin typeface="+mn-lt"/>
            </a:endParaRPr>
          </a:p>
        </p:txBody>
      </p:sp>
    </p:spTree>
    <p:extLst>
      <p:ext uri="{BB962C8B-B14F-4D97-AF65-F5344CB8AC3E}">
        <p14:creationId xmlns:p14="http://schemas.microsoft.com/office/powerpoint/2010/main" val="630670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9" name="Google Shape;249;p3:notes"/>
          <p:cNvSpPr txBox="1">
            <a:spLocks noGrp="1"/>
          </p:cNvSpPr>
          <p:nvPr>
            <p:ph type="body" idx="1"/>
          </p:nvPr>
        </p:nvSpPr>
        <p:spPr/>
        <p:txBody>
          <a:bodyPr/>
          <a:lstStyle/>
          <a:p>
            <a:pPr marL="0" indent="0">
              <a:buNone/>
            </a:pPr>
            <a:r>
              <a:rPr lang="es-ES_tradnl" b="1" noProof="0" dirty="0"/>
              <a:t>EXPLICAR </a:t>
            </a:r>
          </a:p>
          <a:p>
            <a:r>
              <a:rPr lang="es-ES_tradnl" noProof="0" dirty="0"/>
              <a:t>Presente el contenido de la diapositiva.</a:t>
            </a:r>
          </a:p>
          <a:p>
            <a:r>
              <a:rPr lang="es-ES_tradnl" i="1" noProof="0" dirty="0"/>
              <a:t>El objetivo de este módulo es ofrecerles la oportunidad de recibir retroalimentación sobre las competencias comunicativas y en materia de salud mental y apoyo psicosocial (SMAPS) que ya tienen. </a:t>
            </a:r>
          </a:p>
          <a:p>
            <a:r>
              <a:rPr lang="es-ES_tradnl" i="1" noProof="0" dirty="0"/>
              <a:t>El propósito es proporcionarles mayores conocimientos, hablar sobre algunas actitudes y poner en práctica las competencias comunicativas y en SMAPS. </a:t>
            </a:r>
          </a:p>
        </p:txBody>
      </p:sp>
      <p:sp>
        <p:nvSpPr>
          <p:cNvPr id="3" name="Slide Image Placeholder 2">
            <a:extLst>
              <a:ext uri="{FF2B5EF4-FFF2-40B4-BE49-F238E27FC236}">
                <a16:creationId xmlns:a16="http://schemas.microsoft.com/office/drawing/2014/main" id="{E656E05B-68C0-FF66-3025-4DCECB065DD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E332817B-9F1C-6571-0A2E-3CCABCF8868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a:t>
            </a:fld>
            <a:endParaRPr lang="en-US" sz="1200" dirty="0">
              <a:latin typeface="+mn-lt"/>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sym typeface="Arial"/>
              </a:rPr>
              <a:t>EXPLICAR</a:t>
            </a:r>
          </a:p>
          <a:p>
            <a:r>
              <a:rPr lang="es-ES_tradnl" i="1" noProof="0" dirty="0">
                <a:sym typeface="Arial"/>
              </a:rPr>
              <a:t>Ahora vamos a ver 4 técnicas básicas para lograr entrevistas que motiven a los menores y sus familias. </a:t>
            </a:r>
          </a:p>
          <a:p>
            <a:pPr lvl="1"/>
            <a:r>
              <a:rPr lang="es-ES_tradnl" i="1" noProof="0" dirty="0">
                <a:sym typeface="Arial"/>
              </a:rPr>
              <a:t>¡Ya hemos practicado al menos 2 de estas técnicas en el Nivel 1 e incluso en la sesión anterior! </a:t>
            </a:r>
          </a:p>
          <a:p>
            <a:r>
              <a:rPr lang="es-ES_tradnl" noProof="0" dirty="0">
                <a:sym typeface="Arial"/>
              </a:rPr>
              <a:t>Presente el contenido de la diapositiva.</a:t>
            </a:r>
          </a:p>
          <a:p>
            <a:r>
              <a:rPr lang="es-ES_tradnl" i="1" noProof="0" dirty="0"/>
              <a:t>Estas técnicas pueden parecen sencillas.</a:t>
            </a:r>
          </a:p>
          <a:p>
            <a:pPr lvl="1"/>
            <a:r>
              <a:rPr lang="es-ES_tradnl" i="1" noProof="0" dirty="0"/>
              <a:t>Tendemos a asumir que seremos capaces de aplicarlas sin mayor esfuerzo. </a:t>
            </a:r>
          </a:p>
          <a:p>
            <a:pPr lvl="1"/>
            <a:r>
              <a:rPr lang="es-ES_tradnl" i="1" noProof="0" dirty="0"/>
              <a:t>Sin embargo, los estudios demuestran que los/as asistentes sociales utilizan estas habilidades mucho menos de lo que se cree. </a:t>
            </a:r>
          </a:p>
          <a:p>
            <a:r>
              <a:rPr lang="es-ES_tradnl" i="1" noProof="0" dirty="0"/>
              <a:t>Esto también dependerá de nuestra carga laboral. </a:t>
            </a:r>
          </a:p>
          <a:p>
            <a:pPr lvl="1"/>
            <a:r>
              <a:rPr lang="es-ES_tradnl" i="1" noProof="0" dirty="0"/>
              <a:t>Es fácil plantear preguntas abiertas cuando tenemos todo el tiempo del mundo. </a:t>
            </a:r>
          </a:p>
          <a:p>
            <a:pPr lvl="1"/>
            <a:r>
              <a:rPr lang="es-ES_tradnl" i="1" noProof="0" dirty="0"/>
              <a:t>Es mucho más difícil hacerlo si estamos en medio de una conversación difícil. </a:t>
            </a:r>
          </a:p>
          <a:p>
            <a:r>
              <a:rPr lang="es-ES_tradnl" i="1" noProof="0" dirty="0"/>
              <a:t>Esperamos que, después de esta sesión, ustedes tengan claro en qué consisten estas técnicas. Sin embargo, es importante tener presente que hacerlo bajo presión o en situaciones complejas es algo que llevará tiempo y práctica. </a:t>
            </a:r>
          </a:p>
          <a:p>
            <a:pPr lvl="1"/>
            <a:r>
              <a:rPr lang="es-ES_tradnl" i="1" noProof="0" dirty="0"/>
              <a:t>Estas son semillas que plantamos, que necesitarán mucha agua y luz para crecer. </a:t>
            </a:r>
          </a:p>
        </p:txBody>
      </p:sp>
      <p:sp>
        <p:nvSpPr>
          <p:cNvPr id="6" name="Slide Image Placeholder 5">
            <a:extLst>
              <a:ext uri="{FF2B5EF4-FFF2-40B4-BE49-F238E27FC236}">
                <a16:creationId xmlns:a16="http://schemas.microsoft.com/office/drawing/2014/main" id="{77E740C1-7236-683C-5E5E-19FEF6ECC65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9BED5F9-5F17-1575-0AAD-BB28FEEEBBE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30</a:t>
            </a:fld>
            <a:endParaRPr lang="en-US" sz="1200" dirty="0">
              <a:latin typeface="+mn-lt"/>
            </a:endParaRPr>
          </a:p>
        </p:txBody>
      </p:sp>
    </p:spTree>
    <p:extLst>
      <p:ext uri="{BB962C8B-B14F-4D97-AF65-F5344CB8AC3E}">
        <p14:creationId xmlns:p14="http://schemas.microsoft.com/office/powerpoint/2010/main" val="4371467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Preguntas abiertas vs. preguntas cerradas</a:t>
            </a:r>
          </a:p>
          <a:p>
            <a:pPr lvl="1"/>
            <a:r>
              <a:rPr lang="es-ES_tradnl" i="1" noProof="0" dirty="0"/>
              <a:t>Las preguntas abiertas invitan a los demás a "contar su historia" con sus propias palabras, sin un rumbo o meta concreta.</a:t>
            </a:r>
          </a:p>
          <a:p>
            <a:pPr lvl="1"/>
            <a:r>
              <a:rPr lang="es-ES_tradnl" i="1" noProof="0" dirty="0"/>
              <a:t>Las preguntas cerradas son recomendables en el caso de los más pequeños (p. ej., niños y niñas de 4 años), ya que las preguntas abiertas pueden resultarles difíciles.</a:t>
            </a:r>
          </a:p>
          <a:p>
            <a:pPr lvl="1"/>
            <a:r>
              <a:rPr lang="es-ES_tradnl" i="1" noProof="0" dirty="0"/>
              <a:t>Es importante recordar que la comunicación debe estar adaptada a la edad, etapa de desarrollo y capacidades del menor.</a:t>
            </a:r>
          </a:p>
          <a:p>
            <a:r>
              <a:rPr lang="es-ES_tradnl" i="1" noProof="0" dirty="0"/>
              <a:t>Las entrevistas también pueden ser útiles al llevar a cabo actividades de expresión no dirigidas, tal y como se planteó en el Nivel 1 en los siguientes casos: </a:t>
            </a:r>
          </a:p>
          <a:p>
            <a:pPr lvl="1"/>
            <a:r>
              <a:rPr lang="es-ES_tradnl" i="1" noProof="0" dirty="0"/>
              <a:t>Cuando el/la menor escoja la actividad (p. ej., un juego, hacer un dibujo, pintar, dar un paseo).</a:t>
            </a:r>
          </a:p>
          <a:p>
            <a:pPr lvl="1"/>
            <a:r>
              <a:rPr lang="es-ES_tradnl" i="1" noProof="0" dirty="0"/>
              <a:t>Cuando el/la menor tome la iniciativa y el/la asistente social sea quien le siga.</a:t>
            </a:r>
          </a:p>
          <a:p>
            <a:pPr lvl="1"/>
            <a:r>
              <a:rPr lang="es-ES_tradnl" i="1" noProof="0" dirty="0"/>
              <a:t>Cuando el/la asistente social no haya planeado una sesión con temas específicos.</a:t>
            </a:r>
          </a:p>
          <a:p>
            <a:r>
              <a:rPr lang="es-ES_tradnl" i="1" noProof="0" dirty="0"/>
              <a:t>¿Alguien tiene alguna pregunta o necesita alguna aclaración?</a:t>
            </a:r>
          </a:p>
          <a:p>
            <a:endParaRPr lang="es-ES_tradnl" noProof="0" dirty="0"/>
          </a:p>
          <a:p>
            <a:endParaRPr lang="es-ES_tradnl" noProof="0" dirty="0"/>
          </a:p>
        </p:txBody>
      </p:sp>
      <p:sp>
        <p:nvSpPr>
          <p:cNvPr id="5" name="Slide Image Placeholder 4">
            <a:extLst>
              <a:ext uri="{FF2B5EF4-FFF2-40B4-BE49-F238E27FC236}">
                <a16:creationId xmlns:a16="http://schemas.microsoft.com/office/drawing/2014/main" id="{6846BD43-29F1-470A-5726-673B04F7FDF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0F8FCFD-2C9C-292C-523D-5485EE5678D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31</a:t>
            </a:fld>
            <a:endParaRPr lang="en-US" sz="1200" dirty="0">
              <a:latin typeface="+mn-lt"/>
            </a:endParaRPr>
          </a:p>
        </p:txBody>
      </p:sp>
    </p:spTree>
    <p:extLst>
      <p:ext uri="{BB962C8B-B14F-4D97-AF65-F5344CB8AC3E}">
        <p14:creationId xmlns:p14="http://schemas.microsoft.com/office/powerpoint/2010/main" val="12775656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¿Alguien tiene alguna pregunta o necesita alguna aclaración?</a:t>
            </a:r>
          </a:p>
          <a:p>
            <a:endParaRPr lang="es-ES_tradnl" noProof="0" dirty="0"/>
          </a:p>
          <a:p>
            <a:endParaRPr lang="es-ES_tradnl" noProof="0" dirty="0"/>
          </a:p>
        </p:txBody>
      </p:sp>
      <p:sp>
        <p:nvSpPr>
          <p:cNvPr id="5" name="Slide Image Placeholder 4">
            <a:extLst>
              <a:ext uri="{FF2B5EF4-FFF2-40B4-BE49-F238E27FC236}">
                <a16:creationId xmlns:a16="http://schemas.microsoft.com/office/drawing/2014/main" id="{39C89C9F-97EF-A896-8305-0D54533D62C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DB0C7A6-DA85-4431-9F34-58C28FA78CD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32</a:t>
            </a:fld>
            <a:endParaRPr lang="en-US" sz="1200" dirty="0">
              <a:latin typeface="+mn-lt"/>
            </a:endParaRPr>
          </a:p>
        </p:txBody>
      </p:sp>
    </p:spTree>
    <p:extLst>
      <p:ext uri="{BB962C8B-B14F-4D97-AF65-F5344CB8AC3E}">
        <p14:creationId xmlns:p14="http://schemas.microsoft.com/office/powerpoint/2010/main" val="27003872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PREPARACIÓN</a:t>
            </a:r>
          </a:p>
          <a:p>
            <a:r>
              <a:rPr lang="es-ES_tradnl" noProof="0" dirty="0"/>
              <a:t>Piense en ejemplos para cada pregunta enfocándose en su experiencia con algún caso.</a:t>
            </a:r>
          </a:p>
          <a:p>
            <a:r>
              <a:rPr lang="es-ES_tradnl" noProof="0" dirty="0"/>
              <a:t>Si no tiene ejemplos, puede utilizar los que se ofrecen a continuación. ______________________________________________________________________________</a:t>
            </a:r>
          </a:p>
          <a:p>
            <a:endParaRPr lang="es-ES_tradnl" noProof="0" dirty="0">
              <a:sym typeface="Arial"/>
            </a:endParaRPr>
          </a:p>
          <a:p>
            <a:pPr marL="0" indent="0">
              <a:buNone/>
            </a:pPr>
            <a:r>
              <a:rPr lang="es-ES_tradnl" b="1" noProof="0" dirty="0">
                <a:sym typeface="Arial"/>
              </a:rPr>
              <a:t>INTRODUCCIÓN</a:t>
            </a:r>
          </a:p>
          <a:p>
            <a:r>
              <a:rPr lang="es-ES_tradnl" noProof="0" dirty="0">
                <a:sym typeface="Arial"/>
              </a:rPr>
              <a:t>Divida a los/as participantes en parejas</a:t>
            </a:r>
          </a:p>
          <a:p>
            <a:r>
              <a:rPr lang="es-ES_tradnl" noProof="0" dirty="0">
                <a:sym typeface="Arial"/>
              </a:rPr>
              <a:t>Guíe a los/as participantes a la </a:t>
            </a:r>
            <a:r>
              <a:rPr lang="es-ES_tradnl" b="1" noProof="0" dirty="0">
                <a:sym typeface="Arial"/>
              </a:rPr>
              <a:t>página 62 del Cuaderno de ejercicios: Entrevista</a:t>
            </a:r>
          </a:p>
          <a:p>
            <a:r>
              <a:rPr lang="es-ES_tradnl" i="1" noProof="0" dirty="0">
                <a:sym typeface="Arial"/>
              </a:rPr>
              <a:t>En parejas, piensen en ejemplos para cada tipo de pregunta.</a:t>
            </a:r>
          </a:p>
          <a:p>
            <a:pPr marL="0" indent="0">
              <a:buNone/>
            </a:pPr>
            <a:endParaRPr lang="es-ES_tradnl" b="1" noProof="0" dirty="0">
              <a:sym typeface="Arial"/>
            </a:endParaRPr>
          </a:p>
          <a:p>
            <a:pPr marL="0" indent="0">
              <a:buNone/>
            </a:pPr>
            <a:r>
              <a:rPr lang="es-ES_tradnl" b="1" noProof="0" dirty="0">
                <a:sym typeface="Arial"/>
              </a:rPr>
              <a:t>ACTIVIDAD EN PAREJAS (20 minutos)</a:t>
            </a:r>
          </a:p>
          <a:p>
            <a:r>
              <a:rPr lang="es-ES_tradnl" noProof="0" dirty="0">
                <a:sym typeface="Arial"/>
              </a:rPr>
              <a:t>Dé 20 minutos a los/as participantes para hacer la actividad.</a:t>
            </a:r>
          </a:p>
          <a:p>
            <a:endParaRPr lang="es-ES_tradnl" noProof="0" dirty="0">
              <a:sym typeface="Arial"/>
            </a:endParaRPr>
          </a:p>
          <a:p>
            <a:pPr marL="0" indent="0">
              <a:buNone/>
            </a:pPr>
            <a:r>
              <a:rPr lang="es-ES_tradnl" b="1" noProof="0" dirty="0">
                <a:sym typeface="Arial"/>
              </a:rPr>
              <a:t>DEBATE GENERAL</a:t>
            </a:r>
            <a:endParaRPr lang="es-ES_tradnl" noProof="0" dirty="0">
              <a:sym typeface="Arial"/>
            </a:endParaRPr>
          </a:p>
          <a:p>
            <a:r>
              <a:rPr lang="es-ES_tradnl" noProof="0" dirty="0">
                <a:sym typeface="Arial"/>
              </a:rPr>
              <a:t>Invite a varios/as voluntarios/as a compartir sus ejemplos.</a:t>
            </a:r>
          </a:p>
          <a:p>
            <a:r>
              <a:rPr lang="es-ES_tradnl" noProof="0" dirty="0">
                <a:sym typeface="Arial"/>
              </a:rPr>
              <a:t>Comente sus ejemplos y complemente a partir de las respuestas que se ofrecen a continuación:</a:t>
            </a:r>
            <a:endParaRPr lang="es-ES_tradnl" noProof="0" dirty="0"/>
          </a:p>
          <a:p>
            <a:pPr mar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EJEMPLOS DE RESPUESTAS</a:t>
            </a:r>
          </a:p>
          <a:p>
            <a:r>
              <a:rPr lang="es-ES_tradnl" b="1" noProof="0" dirty="0">
                <a:sym typeface="Arial"/>
              </a:rPr>
              <a:t>Preguntas para buscar excepciones: </a:t>
            </a:r>
            <a:r>
              <a:rPr lang="es-ES_tradnl" noProof="0" dirty="0">
                <a:sym typeface="Arial"/>
              </a:rPr>
              <a:t>Desde que dejaste el grupo armado, ¿hubo algún momento en el que te sintieras bien o mejor? </a:t>
            </a:r>
          </a:p>
          <a:p>
            <a:r>
              <a:rPr lang="es-ES_tradnl" b="1" noProof="0" dirty="0">
                <a:sym typeface="Arial"/>
              </a:rPr>
              <a:t>Preguntas sobre el entorno: </a:t>
            </a:r>
            <a:r>
              <a:rPr lang="es-ES_tradnl" noProof="0" dirty="0">
                <a:sym typeface="Arial"/>
              </a:rPr>
              <a:t>¿Quién sería la primera persona en darse cuenta que te sientes bien/te sientes mejor?</a:t>
            </a:r>
          </a:p>
          <a:p>
            <a:r>
              <a:rPr lang="es-ES_tradnl" b="1" noProof="0" dirty="0">
                <a:sym typeface="Arial"/>
              </a:rPr>
              <a:t>Preguntas sobre la resiliencia: </a:t>
            </a:r>
            <a:r>
              <a:rPr lang="es-ES_tradnl" noProof="0" dirty="0">
                <a:sym typeface="Arial"/>
              </a:rPr>
              <a:t>Cuando estás preocupado/a, ¿hay algo que hagas que te ayude a calmarte y a despejar tu mente?</a:t>
            </a:r>
          </a:p>
          <a:p>
            <a:r>
              <a:rPr lang="es-ES_tradnl" b="1" noProof="0" dirty="0">
                <a:sym typeface="Arial"/>
              </a:rPr>
              <a:t>Preguntas para soñar: </a:t>
            </a:r>
            <a:r>
              <a:rPr lang="es-ES_tradnl" noProof="0" dirty="0"/>
              <a:t>Imagine que, anoche mientras dormías, ocurrió un milagro. Los militares decidieron que puedes irte. Eres libre, y puedes hacer lo que quieras. ¿Cómo te sentirías? ¿Qué sería lo primero que harías? </a:t>
            </a:r>
            <a:endParaRPr lang="es-ES_tradnl" noProof="0" dirty="0">
              <a:sym typeface="Arial"/>
            </a:endParaRPr>
          </a:p>
        </p:txBody>
      </p:sp>
      <p:sp>
        <p:nvSpPr>
          <p:cNvPr id="5" name="Slide Image Placeholder 4">
            <a:extLst>
              <a:ext uri="{FF2B5EF4-FFF2-40B4-BE49-F238E27FC236}">
                <a16:creationId xmlns:a16="http://schemas.microsoft.com/office/drawing/2014/main" id="{FEA2B388-8105-1305-9090-2EB996B58E0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8663A87A-8D83-672D-13EF-A7EA8C12E27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33</a:t>
            </a:fld>
            <a:endParaRPr lang="en-US" sz="1200" dirty="0">
              <a:latin typeface="+mn-lt"/>
            </a:endParaRPr>
          </a:p>
        </p:txBody>
      </p:sp>
    </p:spTree>
    <p:extLst>
      <p:ext uri="{BB962C8B-B14F-4D97-AF65-F5344CB8AC3E}">
        <p14:creationId xmlns:p14="http://schemas.microsoft.com/office/powerpoint/2010/main" val="28999535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0" indent="0">
              <a:buNone/>
            </a:pPr>
            <a:r>
              <a:rPr lang="es-ES_tradnl" b="1" noProof="0" dirty="0"/>
              <a:t>ADAPTAR AL CONTEXTO</a:t>
            </a:r>
          </a:p>
          <a:p>
            <a:r>
              <a:rPr lang="es-ES_tradnl" noProof="0" dirty="0"/>
              <a:t>Adapte los ejemplos al contexto local. </a:t>
            </a:r>
          </a:p>
          <a:p>
            <a:pPr marL="0" lvl="0" indent="0">
              <a:buNone/>
            </a:pPr>
            <a:r>
              <a:rPr lang="es-ES_tradnl" noProof="0" dirty="0"/>
              <a:t>______________________________________________________________________________</a:t>
            </a:r>
          </a:p>
          <a:p>
            <a:endParaRPr lang="es-ES_tradnl" noProof="0" dirty="0"/>
          </a:p>
          <a:p>
            <a:pPr marL="0" indent="0">
              <a:buNone/>
            </a:pPr>
            <a:r>
              <a:rPr lang="es-ES_tradnl" b="1" noProof="0" dirty="0"/>
              <a:t>EXPLICAR</a:t>
            </a:r>
          </a:p>
          <a:p>
            <a:r>
              <a:rPr lang="es-ES_tradnl" i="1" noProof="0" dirty="0"/>
              <a:t>No basta solo con hacer preguntas</a:t>
            </a:r>
          </a:p>
          <a:p>
            <a:pPr lvl="1"/>
            <a:r>
              <a:rPr lang="es-ES_tradnl" i="1" noProof="0" dirty="0"/>
              <a:t>Si queremos demostrarle a alguien que le hemos escuchado y que estamos atentos, hacerle preguntas no es siempre la mejor opción.</a:t>
            </a:r>
          </a:p>
          <a:p>
            <a:r>
              <a:rPr lang="es-ES_tradnl" i="1" noProof="0" dirty="0"/>
              <a:t>Lo primero que debemos hacer es prestar toda nuestra atención y escuchar activamente.</a:t>
            </a:r>
          </a:p>
          <a:p>
            <a:pPr lvl="1"/>
            <a:r>
              <a:rPr lang="es-ES_tradnl" i="1" noProof="0" dirty="0"/>
              <a:t>El objetivo debe ser identificar los puntos de vista y emociones en los demás.</a:t>
            </a:r>
          </a:p>
          <a:p>
            <a:r>
              <a:rPr lang="es-ES_tradnl" i="1" noProof="0" dirty="0"/>
              <a:t>Después debemos corresponder a las emociones y puntos de vista que hayamos percibido.</a:t>
            </a:r>
          </a:p>
          <a:p>
            <a:pPr lvl="1"/>
            <a:r>
              <a:rPr lang="es-ES_tradnl" i="1" noProof="0" dirty="0"/>
              <a:t>No debemos suponer: no podemos saber realmente qué piensan o sienten los demás.</a:t>
            </a:r>
          </a:p>
          <a:p>
            <a:pPr lvl="1"/>
            <a:r>
              <a:rPr lang="es-ES_tradnl" i="1" noProof="0" dirty="0"/>
              <a:t>En lugar de hacer eso, debemos reflexionar sobre lo que nos cuenten y percibamos.</a:t>
            </a:r>
          </a:p>
        </p:txBody>
      </p:sp>
      <p:sp>
        <p:nvSpPr>
          <p:cNvPr id="6" name="Slide Image Placeholder 5">
            <a:extLst>
              <a:ext uri="{FF2B5EF4-FFF2-40B4-BE49-F238E27FC236}">
                <a16:creationId xmlns:a16="http://schemas.microsoft.com/office/drawing/2014/main" id="{CECC213D-D677-7AC7-E468-E4887208D5B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8BD22A5-FDC8-4EC2-ADB4-2FD7119B72C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34</a:t>
            </a:fld>
            <a:endParaRPr lang="en-US" sz="1200" dirty="0">
              <a:latin typeface="+mn-lt"/>
            </a:endParaRPr>
          </a:p>
        </p:txBody>
      </p:sp>
    </p:spTree>
    <p:extLst>
      <p:ext uri="{BB962C8B-B14F-4D97-AF65-F5344CB8AC3E}">
        <p14:creationId xmlns:p14="http://schemas.microsoft.com/office/powerpoint/2010/main" val="35879996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5" name="Google Shape;595;g14d467bd822_0_766:notes"/>
          <p:cNvSpPr txBox="1">
            <a:spLocks noGrp="1"/>
          </p:cNvSpPr>
          <p:nvPr>
            <p:ph type="body" idx="1"/>
          </p:nvPr>
        </p:nvSpPr>
        <p:spPr/>
        <p:txBody>
          <a:bodyPr/>
          <a:lstStyle/>
          <a:p>
            <a:pPr marL="0" indent="0">
              <a:buNone/>
            </a:pPr>
            <a:r>
              <a:rPr lang="es-ES_tradnl" b="1" noProof="0" dirty="0"/>
              <a:t>ADAPTAR AL CONTEXTO</a:t>
            </a:r>
          </a:p>
          <a:p>
            <a:r>
              <a:rPr lang="es-ES_tradnl" noProof="0" dirty="0"/>
              <a:t>Adapte la conversación en la diapositiva al contexto o según lo necesite.</a:t>
            </a:r>
          </a:p>
          <a:p>
            <a:pPr marL="0" indent="0">
              <a:buNone/>
            </a:pPr>
            <a:r>
              <a:rPr lang="es-ES_tradnl" noProof="0" dirty="0"/>
              <a:t>______________________________________________________________________________</a:t>
            </a:r>
          </a:p>
          <a:p>
            <a:endParaRPr lang="es-ES_tradnl" noProof="0" dirty="0">
              <a:sym typeface="Arial"/>
            </a:endParaRPr>
          </a:p>
          <a:p>
            <a:pPr marL="0" indent="0">
              <a:buNone/>
            </a:pPr>
            <a:r>
              <a:rPr lang="es-ES_tradnl" b="1" noProof="0" dirty="0">
                <a:sym typeface="Arial"/>
              </a:rPr>
              <a:t>EXPLICAR</a:t>
            </a:r>
          </a:p>
          <a:p>
            <a:r>
              <a:rPr lang="es-ES_tradnl" i="1" noProof="0" dirty="0">
                <a:sym typeface="Arial"/>
              </a:rPr>
              <a:t>Veamos ahora esta conversación en la diapositiva. </a:t>
            </a:r>
          </a:p>
          <a:p>
            <a:pPr lvl="1"/>
            <a:r>
              <a:rPr lang="es-ES_tradnl" i="1" noProof="0" dirty="0">
                <a:sym typeface="Arial"/>
              </a:rPr>
              <a:t>Es la conversación entre una asistente social y una madre soltera. </a:t>
            </a:r>
          </a:p>
          <a:p>
            <a:pPr lvl="1"/>
            <a:r>
              <a:rPr lang="es-ES_tradnl" i="1" noProof="0" dirty="0">
                <a:sym typeface="Arial"/>
              </a:rPr>
              <a:t>Ella era adicta al alcohol y su hijo estaba en riesgo de ser internado fuera de casa. </a:t>
            </a:r>
          </a:p>
          <a:p>
            <a:pPr lvl="1"/>
            <a:r>
              <a:rPr lang="es-ES_tradnl" i="1" noProof="0" dirty="0">
                <a:sym typeface="Arial"/>
              </a:rPr>
              <a:t>Observen la forma en la que la asistente social lleva la conversación proponiendo una serie de reflexiones.</a:t>
            </a:r>
          </a:p>
          <a:p>
            <a:r>
              <a:rPr lang="es-ES_tradnl" noProof="0" dirty="0">
                <a:sym typeface="Arial"/>
              </a:rPr>
              <a:t>Presente el contenido de la diapositiva. </a:t>
            </a:r>
          </a:p>
          <a:p>
            <a:r>
              <a:rPr lang="es-ES_tradnl" i="1" noProof="0" dirty="0">
                <a:sym typeface="Arial"/>
              </a:rPr>
              <a:t>Invite a 2 voluntarios/as a leer la conversación desde los roles de la madre y la asistente social .</a:t>
            </a:r>
          </a:p>
          <a:p>
            <a:r>
              <a:rPr lang="es-ES_tradnl" noProof="0" dirty="0">
                <a:sym typeface="Arial"/>
              </a:rPr>
              <a:t>Divida a los/as participantes en parejas.</a:t>
            </a:r>
          </a:p>
          <a:p>
            <a:r>
              <a:rPr lang="es-ES_tradnl" i="1" noProof="0" dirty="0">
                <a:sym typeface="Arial"/>
              </a:rPr>
              <a:t>Respondan las siguientes preguntas en parejas:</a:t>
            </a:r>
          </a:p>
          <a:p>
            <a:pPr lvl="1"/>
            <a:r>
              <a:rPr lang="es-ES_tradnl" i="1" noProof="0" dirty="0">
                <a:sym typeface="Arial"/>
              </a:rPr>
              <a:t>¿Qué reflexiones hace la asistente social? </a:t>
            </a:r>
          </a:p>
          <a:p>
            <a:pPr lvl="1"/>
            <a:r>
              <a:rPr lang="es-ES_tradnl" i="1" noProof="0" dirty="0">
                <a:sym typeface="Arial"/>
              </a:rPr>
              <a:t>En su opinión, ¿cómo se siente la madre a partir de las reflexiones de la asistente social? ¿Se sentiría igual si la asistente social le hiciera preguntas? </a:t>
            </a:r>
          </a:p>
          <a:p>
            <a:pPr lvl="1"/>
            <a:r>
              <a:rPr lang="es-ES_tradnl" i="1" noProof="0" dirty="0">
                <a:sym typeface="Arial"/>
              </a:rPr>
              <a:t>¿Qué efecto tienen las reflexiones en la forma cómo se siente la mujer con la asistente? ¿Qué efecto tiene en su relación?</a:t>
            </a:r>
            <a:endParaRPr lang="es-ES_tradnl" noProof="0" dirty="0">
              <a:sym typeface="Arial"/>
            </a:endParaRPr>
          </a:p>
          <a:p>
            <a:pPr marL="0" indent="0">
              <a:buNone/>
            </a:pPr>
            <a:r>
              <a:rPr lang="es-ES_tradnl" b="1" noProof="0" dirty="0">
                <a:sym typeface="Arial"/>
              </a:rPr>
              <a:t>DEBATE EN PAREJAS (10 minutos)</a:t>
            </a:r>
          </a:p>
          <a:p>
            <a:r>
              <a:rPr lang="es-ES_tradnl" noProof="0" dirty="0">
                <a:sym typeface="Arial"/>
              </a:rPr>
              <a:t>Invite a varias parejas a compartir sus reflexiones.</a:t>
            </a:r>
          </a:p>
          <a:p>
            <a:r>
              <a:rPr lang="es-ES_tradnl" noProof="0" dirty="0">
                <a:sym typeface="Arial"/>
              </a:rPr>
              <a:t>Presente la siguiente diapositiva.</a:t>
            </a:r>
          </a:p>
        </p:txBody>
      </p:sp>
      <p:sp>
        <p:nvSpPr>
          <p:cNvPr id="3" name="Slide Image Placeholder 2">
            <a:extLst>
              <a:ext uri="{FF2B5EF4-FFF2-40B4-BE49-F238E27FC236}">
                <a16:creationId xmlns:a16="http://schemas.microsoft.com/office/drawing/2014/main" id="{D7613739-6133-19FE-E4C2-5D270BB50BF1}"/>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F339AD6-6F24-932F-5EBE-593E0D37023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35</a:t>
            </a:fld>
            <a:endParaRPr lang="en-US" sz="1200" dirty="0">
              <a:latin typeface="+mn-lt"/>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5" name="Google Shape;595;g14d467bd822_0_766:notes"/>
          <p:cNvSpPr txBox="1">
            <a:spLocks noGrp="1"/>
          </p:cNvSpPr>
          <p:nvPr>
            <p:ph type="body" idx="1"/>
          </p:nvPr>
        </p:nvSpPr>
        <p:spPr/>
        <p:txBody>
          <a:bodyPr/>
          <a:lstStyle/>
          <a:p>
            <a:pPr marL="0" indent="0">
              <a:buNone/>
            </a:pPr>
            <a:r>
              <a:rPr lang="es-ES_tradnl" b="1" noProof="0" dirty="0">
                <a:sym typeface="Arial"/>
              </a:rPr>
              <a:t>EXPLICAR</a:t>
            </a:r>
          </a:p>
          <a:p>
            <a:r>
              <a:rPr lang="es-ES_tradnl" noProof="0" dirty="0">
                <a:sym typeface="Arial"/>
              </a:rPr>
              <a:t>Presente el contenido de la diapositiva.</a:t>
            </a:r>
          </a:p>
          <a:p>
            <a:r>
              <a:rPr lang="es-ES_tradnl" i="1" noProof="0" dirty="0">
                <a:sym typeface="Arial"/>
              </a:rPr>
              <a:t>Lo más valioso de las reflexiones es que con frecuencia hacen que las personas se sientan comprendidas.  </a:t>
            </a:r>
          </a:p>
          <a:p>
            <a:r>
              <a:rPr lang="es-ES_tradnl" i="1" noProof="0" dirty="0">
                <a:sym typeface="Arial"/>
              </a:rPr>
              <a:t>La reflexión nos ofrece un gran punto de partida para trabajar con otras personas. </a:t>
            </a:r>
          </a:p>
        </p:txBody>
      </p:sp>
      <p:sp>
        <p:nvSpPr>
          <p:cNvPr id="3" name="Slide Image Placeholder 2">
            <a:extLst>
              <a:ext uri="{FF2B5EF4-FFF2-40B4-BE49-F238E27FC236}">
                <a16:creationId xmlns:a16="http://schemas.microsoft.com/office/drawing/2014/main" id="{F1447984-10C2-6974-FC75-330EC6137ED0}"/>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BC89D283-15FF-C77C-E2DF-589B41163C7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36</a:t>
            </a:fld>
            <a:endParaRPr lang="en-US" sz="1200" dirty="0">
              <a:latin typeface="+mn-lt"/>
            </a:endParaRPr>
          </a:p>
        </p:txBody>
      </p:sp>
    </p:spTree>
    <p:extLst>
      <p:ext uri="{BB962C8B-B14F-4D97-AF65-F5344CB8AC3E}">
        <p14:creationId xmlns:p14="http://schemas.microsoft.com/office/powerpoint/2010/main" val="34440485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sz="1150" b="1" noProof="0" dirty="0">
                <a:sym typeface="Arial"/>
              </a:rPr>
              <a:t>EXPLICAR</a:t>
            </a:r>
          </a:p>
          <a:p>
            <a:r>
              <a:rPr lang="es-ES_tradnl" sz="1150" i="1" noProof="0" dirty="0">
                <a:sym typeface="Arial"/>
              </a:rPr>
              <a:t>Las reflexiones pueden ser muy sencillas o muy complejas. </a:t>
            </a:r>
          </a:p>
          <a:p>
            <a:r>
              <a:rPr lang="es-ES_tradnl" sz="1150" noProof="0" dirty="0">
                <a:sym typeface="Arial"/>
              </a:rPr>
              <a:t>Presente el contenido de la diapositiva.</a:t>
            </a:r>
          </a:p>
          <a:p>
            <a:pPr lvl="1"/>
            <a:r>
              <a:rPr lang="es-ES_tradnl" sz="1150" i="1" noProof="0" dirty="0">
                <a:sym typeface="Arial"/>
              </a:rPr>
              <a:t>En </a:t>
            </a:r>
            <a:r>
              <a:rPr lang="es-ES_tradnl" sz="1150" b="1" i="1" noProof="0" dirty="0">
                <a:sym typeface="Arial"/>
              </a:rPr>
              <a:t>la reflexión sencilla</a:t>
            </a:r>
            <a:r>
              <a:rPr lang="es-ES_tradnl" sz="1150" i="1" noProof="0" dirty="0">
                <a:sym typeface="Arial"/>
              </a:rPr>
              <a:t>, el asistente social se limitó a repetir lo que el niño dice, sin hacer ninguna interpretación u ofrecer una opinión personal.</a:t>
            </a:r>
          </a:p>
          <a:p>
            <a:pPr lvl="1"/>
            <a:r>
              <a:rPr lang="es-ES_tradnl" sz="1150" i="1" noProof="0" dirty="0">
                <a:sym typeface="Arial"/>
              </a:rPr>
              <a:t>En la </a:t>
            </a:r>
            <a:r>
              <a:rPr lang="es-ES_tradnl" sz="1150" b="1" i="1" noProof="0" dirty="0">
                <a:sym typeface="Arial"/>
              </a:rPr>
              <a:t>reflexión compleja</a:t>
            </a:r>
            <a:r>
              <a:rPr lang="es-ES_tradnl" sz="1150" i="1" noProof="0" dirty="0">
                <a:sym typeface="Arial"/>
              </a:rPr>
              <a:t>, el asistente social reconoció el grado de frustración del menor e intentó comprender por qué está tan frustrado. Por lo tanto, el asistente social hizo una interpretación al ofrecer la reflexión. </a:t>
            </a:r>
          </a:p>
          <a:p>
            <a:r>
              <a:rPr lang="es-ES_tradnl" sz="1150" i="1" noProof="0" dirty="0">
                <a:sym typeface="Arial"/>
              </a:rPr>
              <a:t>Las reflexiones pueden usarse y ser muy útiles tanto con con adultos como con niños. Pueden ser muy útiles incluso también con niños pequeños.</a:t>
            </a:r>
          </a:p>
          <a:p>
            <a:r>
              <a:rPr lang="es-ES_tradnl" sz="1150" i="1" noProof="0" dirty="0">
                <a:sym typeface="Arial"/>
              </a:rPr>
              <a:t>Sin embargo, hay que tener en cuenta siempre los desequilibrios/desigualdad de poder.</a:t>
            </a:r>
          </a:p>
          <a:p>
            <a:pPr lvl="1"/>
            <a:r>
              <a:rPr lang="es-ES_tradnl" sz="1150" i="1" noProof="0" dirty="0">
                <a:sym typeface="Arial"/>
              </a:rPr>
              <a:t>Es importante asegurarnos de que el/la menor o la otra persona sepa que estamos haciendo un esfuerzo por comprenderles. </a:t>
            </a:r>
          </a:p>
          <a:p>
            <a:pPr lvl="1"/>
            <a:r>
              <a:rPr lang="es-ES_tradnl" sz="1150" i="1" noProof="0" dirty="0">
                <a:sym typeface="Arial"/>
              </a:rPr>
              <a:t>Podemos pedirles que nos corrijan si creen que no hemos entendido algo o no ha quedado muy claro. </a:t>
            </a:r>
          </a:p>
          <a:p>
            <a:pPr lvl="1"/>
            <a:r>
              <a:rPr lang="es-ES_tradnl" sz="1150" i="1" noProof="0" dirty="0">
                <a:sym typeface="Arial"/>
              </a:rPr>
              <a:t>Por ejemplo, los siguientes comentarios pueden ser útiles incluso con niños muy pequeños: </a:t>
            </a:r>
          </a:p>
          <a:p>
            <a:pPr lvl="2"/>
            <a:r>
              <a:rPr lang="es-ES_tradnl" sz="1150" i="1" noProof="0" dirty="0">
                <a:sym typeface="Arial"/>
              </a:rPr>
              <a:t>Veo que estás lanzando esos juguetes como si estuvieras muy bravo/enfadado/molesto.</a:t>
            </a:r>
          </a:p>
          <a:p>
            <a:pPr lvl="2"/>
            <a:r>
              <a:rPr lang="es-ES_tradnl" sz="1150" i="1" noProof="0" dirty="0">
                <a:sym typeface="Arial"/>
              </a:rPr>
              <a:t>Parece que no quieres hablar conmigo. Noto que estás muy triste. </a:t>
            </a:r>
          </a:p>
          <a:p>
            <a:r>
              <a:rPr lang="es-ES_tradnl" sz="1150" i="1" noProof="0" dirty="0">
                <a:sym typeface="Arial"/>
              </a:rPr>
              <a:t>¿Alguien tiene alguna pregunta o necesita alguna aclaración?</a:t>
            </a:r>
            <a:endParaRPr lang="es-ES_tradnl" sz="1150" noProof="0" dirty="0">
              <a:sym typeface="Arial"/>
            </a:endParaRPr>
          </a:p>
          <a:p>
            <a:pPr marL="0" indent="0">
              <a:buNone/>
            </a:pPr>
            <a:endParaRPr lang="es-ES_tradnl" sz="1150" i="1" noProof="0" dirty="0">
              <a:sym typeface="Arial"/>
            </a:endParaRPr>
          </a:p>
          <a:p>
            <a:pPr marL="0" indent="0">
              <a:buNone/>
            </a:pPr>
            <a:r>
              <a:rPr lang="es-ES_tradnl" sz="1150" b="1" noProof="0" dirty="0">
                <a:sym typeface="Arial"/>
              </a:rPr>
              <a:t>INTRODUCCIÓN</a:t>
            </a:r>
          </a:p>
          <a:p>
            <a:r>
              <a:rPr lang="es-ES_tradnl" sz="1150" noProof="0" dirty="0">
                <a:sym typeface="Arial"/>
              </a:rPr>
              <a:t>Divida a los/as participantes en parejas.</a:t>
            </a:r>
          </a:p>
          <a:p>
            <a:r>
              <a:rPr lang="es-ES_tradnl" sz="1150" noProof="0" dirty="0">
                <a:sym typeface="Arial"/>
              </a:rPr>
              <a:t>Guíe a los/as participantes a la </a:t>
            </a:r>
            <a:r>
              <a:rPr lang="es-ES_tradnl" sz="1150" b="1" noProof="0" dirty="0">
                <a:sym typeface="Arial"/>
              </a:rPr>
              <a:t>página 63 del Cuaderno de ejercicios: Ejercicios de reflexión</a:t>
            </a:r>
            <a:endParaRPr lang="es-ES_tradnl" sz="1150" i="1" noProof="0" dirty="0">
              <a:sym typeface="Arial"/>
            </a:endParaRPr>
          </a:p>
          <a:p>
            <a:r>
              <a:rPr lang="es-ES_tradnl" sz="1150" i="1" noProof="0" dirty="0">
                <a:sym typeface="Arial"/>
              </a:rPr>
              <a:t>Proponer una reflexión simple y otra compleja (en parejas) para responder al comentario de la adolescente.</a:t>
            </a:r>
          </a:p>
          <a:p>
            <a:pPr marL="0" indent="0">
              <a:buNone/>
            </a:pPr>
            <a:endParaRPr lang="es-ES_tradnl" sz="1150" noProof="0" dirty="0">
              <a:sym typeface="Arial"/>
            </a:endParaRPr>
          </a:p>
          <a:p>
            <a:pPr marL="0" indent="0">
              <a:buNone/>
            </a:pPr>
            <a:r>
              <a:rPr lang="es-ES_tradnl" sz="1150" b="1" noProof="0" dirty="0">
                <a:sym typeface="Arial"/>
              </a:rPr>
              <a:t>ACTIVIDAD EN PAREJAS (10 minutos)</a:t>
            </a:r>
          </a:p>
          <a:p>
            <a:r>
              <a:rPr lang="es-ES_tradnl" sz="1150" noProof="0" dirty="0">
                <a:sym typeface="Arial"/>
              </a:rPr>
              <a:t>Dé 10 minutos a los/as participantes para hacer la actividad.</a:t>
            </a:r>
          </a:p>
          <a:p>
            <a:endParaRPr lang="es-ES_tradnl" sz="1150" noProof="0" dirty="0">
              <a:sym typeface="Arial"/>
            </a:endParaRPr>
          </a:p>
          <a:p>
            <a:pPr marL="0" indent="0">
              <a:buNone/>
            </a:pPr>
            <a:r>
              <a:rPr lang="es-ES_tradnl" sz="1150" b="1" noProof="0" dirty="0">
                <a:sym typeface="Arial"/>
              </a:rPr>
              <a:t>DEBATE GENERAL (5 minutos)</a:t>
            </a:r>
          </a:p>
          <a:p>
            <a:r>
              <a:rPr lang="es-ES_tradnl" sz="1150" noProof="0" dirty="0">
                <a:sym typeface="Arial"/>
              </a:rPr>
              <a:t>Invite a varios/as voluntarios/as a compartir sus respuestas.</a:t>
            </a:r>
          </a:p>
          <a:p>
            <a:r>
              <a:rPr lang="es-ES_tradnl" sz="1150" noProof="0" dirty="0">
                <a:sym typeface="Arial"/>
              </a:rPr>
              <a:t>Comente y complemente a partir de los siguientes ejemplos:</a:t>
            </a:r>
          </a:p>
          <a:p>
            <a:pPr lvl="1"/>
            <a:r>
              <a:rPr lang="es-ES_tradnl" sz="1150" noProof="0" dirty="0">
                <a:sym typeface="Arial"/>
              </a:rPr>
              <a:t>Sientes que nadie te escucha.</a:t>
            </a:r>
          </a:p>
          <a:p>
            <a:pPr lvl="1"/>
            <a:r>
              <a:rPr lang="es-ES_tradnl" sz="1150" noProof="0" dirty="0">
                <a:sym typeface="Arial"/>
              </a:rPr>
              <a:t>Hiciste esto para mostrarle a los demás que estás pasando por un momento difícil.</a:t>
            </a:r>
          </a:p>
        </p:txBody>
      </p:sp>
      <p:sp>
        <p:nvSpPr>
          <p:cNvPr id="6" name="Slide Image Placeholder 5">
            <a:extLst>
              <a:ext uri="{FF2B5EF4-FFF2-40B4-BE49-F238E27FC236}">
                <a16:creationId xmlns:a16="http://schemas.microsoft.com/office/drawing/2014/main" id="{270786B7-6066-804F-0F6E-7A9CB590741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142A8EA-BE1D-6C83-47FB-8764C057ED4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37</a:t>
            </a:fld>
            <a:endParaRPr lang="en-US" sz="1200" dirty="0">
              <a:latin typeface="+mn-lt"/>
            </a:endParaRPr>
          </a:p>
        </p:txBody>
      </p:sp>
    </p:spTree>
    <p:extLst>
      <p:ext uri="{BB962C8B-B14F-4D97-AF65-F5344CB8AC3E}">
        <p14:creationId xmlns:p14="http://schemas.microsoft.com/office/powerpoint/2010/main" val="22336775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0" indent="0">
              <a:buNone/>
            </a:pPr>
            <a:r>
              <a:rPr lang="es-ES_tradnl" b="1" dirty="0"/>
              <a:t>ADAPTAR AL CONTEXTO</a:t>
            </a:r>
          </a:p>
          <a:p>
            <a:r>
              <a:rPr lang="es-ES_tradnl" noProof="0" dirty="0"/>
              <a:t>Adapte los ejemplos en la diapositiva al contexto o según lo necesite.</a:t>
            </a:r>
            <a:r>
              <a:rPr lang="es-ES_tradnl" dirty="0"/>
              <a:t> </a:t>
            </a:r>
          </a:p>
          <a:p>
            <a:pPr marL="0" lvl="0" indent="0">
              <a:buNone/>
            </a:pPr>
            <a:r>
              <a:rPr lang="es-ES_tradnl" dirty="0"/>
              <a:t>______________________________________________________________________________</a:t>
            </a:r>
          </a:p>
          <a:p>
            <a:endParaRPr lang="es-ES_tradnl" dirty="0"/>
          </a:p>
          <a:p>
            <a:pPr marL="0" indent="0">
              <a:buNone/>
            </a:pPr>
            <a:r>
              <a:rPr lang="es-ES_tradnl" b="1" dirty="0"/>
              <a:t>EXPLICAR</a:t>
            </a:r>
          </a:p>
          <a:p>
            <a:r>
              <a:rPr lang="es-ES_tradnl" i="1" dirty="0"/>
              <a:t>Ahora vamos a ver la tercera técnica: los resúmenes. Esta técnica también la vimos en el Nivel 1. </a:t>
            </a:r>
          </a:p>
          <a:p>
            <a:r>
              <a:rPr lang="es-ES_tradnl" i="1" dirty="0"/>
              <a:t>Los resúmenes son reflexiones más largas. </a:t>
            </a:r>
          </a:p>
          <a:p>
            <a:pPr lvl="1"/>
            <a:r>
              <a:rPr lang="es-ES_tradnl" i="1" dirty="0"/>
              <a:t>Son la suma de distintas cosas que alguien ha dicho a lo largo de una conversación. </a:t>
            </a:r>
          </a:p>
          <a:p>
            <a:pPr lvl="1"/>
            <a:r>
              <a:rPr lang="es-ES_tradnl" i="1" dirty="0"/>
              <a:t>Es un tipo de reflexión más complejo y aún más útil. </a:t>
            </a:r>
          </a:p>
          <a:p>
            <a:pPr lvl="1"/>
            <a:r>
              <a:rPr lang="es-ES_tradnl" i="1" dirty="0"/>
              <a:t>Los resúmenes se enfocan no solo en la respuesta emocional sino además en comprender tanto lo que se ha dicho de forma puntual como lo que se ha expresado en una conversación/interacción más larga.</a:t>
            </a:r>
          </a:p>
          <a:p>
            <a:r>
              <a:rPr lang="es-ES_tradnl" i="1" dirty="0"/>
              <a:t>Son una herramienta muy útil para trabajar con los niños, incluso también si son muy pequeños.</a:t>
            </a:r>
          </a:p>
          <a:p>
            <a:pPr lvl="1"/>
            <a:r>
              <a:rPr lang="es-ES_tradnl" i="1" dirty="0"/>
              <a:t>Los resúmenes también son excelentes para validar nuestra comprensión sobre algún asunto y demostrarle al otro que hemos entendido su punto de vista. </a:t>
            </a:r>
          </a:p>
        </p:txBody>
      </p:sp>
      <p:sp>
        <p:nvSpPr>
          <p:cNvPr id="6" name="Slide Image Placeholder 5">
            <a:extLst>
              <a:ext uri="{FF2B5EF4-FFF2-40B4-BE49-F238E27FC236}">
                <a16:creationId xmlns:a16="http://schemas.microsoft.com/office/drawing/2014/main" id="{F80AC4D7-2198-E136-ACF8-A87BB0CB65B4}"/>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7FD40A5-2460-D32F-5950-CE7E406E096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38</a:t>
            </a:fld>
            <a:endParaRPr lang="en-US" sz="1200" dirty="0">
              <a:latin typeface="+mn-lt"/>
            </a:endParaRPr>
          </a:p>
        </p:txBody>
      </p:sp>
    </p:spTree>
    <p:extLst>
      <p:ext uri="{BB962C8B-B14F-4D97-AF65-F5344CB8AC3E}">
        <p14:creationId xmlns:p14="http://schemas.microsoft.com/office/powerpoint/2010/main" val="15689233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INTRODUCCIÓN</a:t>
            </a:r>
          </a:p>
          <a:p>
            <a:r>
              <a:rPr lang="es-ES_tradnl" i="1" noProof="0" dirty="0"/>
              <a:t>Ahora haremos un juego de rol para practicar los resúmenes.</a:t>
            </a:r>
          </a:p>
          <a:p>
            <a:r>
              <a:rPr lang="es-ES_tradnl" noProof="0" dirty="0"/>
              <a:t>Divida a los/as participantes en parejas.</a:t>
            </a:r>
          </a:p>
          <a:p>
            <a:r>
              <a:rPr lang="es-ES_tradnl" noProof="0" dirty="0"/>
              <a:t>Guíe a los/as participantes a la </a:t>
            </a:r>
            <a:r>
              <a:rPr lang="es-ES_tradnl" b="1" noProof="0" dirty="0"/>
              <a:t>página 64 del Cuaderno de ejercicios: Juego de rol: Practicar las entrevistas</a:t>
            </a:r>
          </a:p>
          <a:p>
            <a:r>
              <a:rPr lang="es-ES_tradnl" i="1" noProof="0" dirty="0"/>
              <a:t>En parejas:</a:t>
            </a:r>
          </a:p>
          <a:p>
            <a:pPr lvl="1"/>
            <a:r>
              <a:rPr lang="es-ES_tradnl" i="1" noProof="0" dirty="0"/>
              <a:t>Deben decidir quién hará de asistente social y quién será el tío.</a:t>
            </a:r>
          </a:p>
          <a:p>
            <a:pPr lvl="1"/>
            <a:r>
              <a:rPr lang="es-ES_tradnl" i="1" noProof="0" dirty="0"/>
              <a:t>La labor del asistente social consiste en resumir y establecer vínculos entre los distintos puntos de vista, perspectivas y reflexiones.</a:t>
            </a:r>
            <a:endParaRPr lang="es-ES_tradnl" noProof="0" dirty="0"/>
          </a:p>
          <a:p>
            <a:pPr marL="0" indent="0">
              <a:buNone/>
            </a:pPr>
            <a:r>
              <a:rPr lang="es-ES_tradnl" b="1" noProof="0" dirty="0"/>
              <a:t>ACTIVIDAD EN PAREJAS (5 minutos)</a:t>
            </a:r>
            <a:endParaRPr lang="es-ES_tradnl" noProof="0" dirty="0"/>
          </a:p>
          <a:p>
            <a:r>
              <a:rPr lang="es-ES_tradnl" noProof="0" dirty="0"/>
              <a:t>Dé 5 minutos a los/as participantes para hacer la actividad.</a:t>
            </a:r>
          </a:p>
          <a:p>
            <a:endParaRPr lang="es-ES_tradnl" noProof="0" dirty="0"/>
          </a:p>
          <a:p>
            <a:pPr marL="0" indent="0">
              <a:buNone/>
            </a:pPr>
            <a:r>
              <a:rPr lang="es-ES_tradnl" b="1" noProof="0" dirty="0"/>
              <a:t>DEBATE GENERAL</a:t>
            </a:r>
          </a:p>
          <a:p>
            <a:r>
              <a:rPr lang="es-ES_tradnl" noProof="0" dirty="0"/>
              <a:t>Invite a varios/as voluntarios/as a compartir su experiencia.</a:t>
            </a:r>
          </a:p>
          <a:p>
            <a:r>
              <a:rPr lang="es-ES_tradnl" i="1" noProof="0" dirty="0"/>
              <a:t>Aprender a usar estas técnicas lleva tiempo y práctica.</a:t>
            </a:r>
          </a:p>
        </p:txBody>
      </p:sp>
      <p:sp>
        <p:nvSpPr>
          <p:cNvPr id="6" name="Slide Image Placeholder 5">
            <a:extLst>
              <a:ext uri="{FF2B5EF4-FFF2-40B4-BE49-F238E27FC236}">
                <a16:creationId xmlns:a16="http://schemas.microsoft.com/office/drawing/2014/main" id="{D3111368-F47B-F241-83D9-2C8E2586FE99}"/>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C1D3F87-F233-0F7C-5317-F9AF270BBC3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39</a:t>
            </a:fld>
            <a:endParaRPr lang="en-US" sz="1200" dirty="0">
              <a:latin typeface="+mn-lt"/>
            </a:endParaRPr>
          </a:p>
        </p:txBody>
      </p:sp>
    </p:spTree>
    <p:extLst>
      <p:ext uri="{BB962C8B-B14F-4D97-AF65-F5344CB8AC3E}">
        <p14:creationId xmlns:p14="http://schemas.microsoft.com/office/powerpoint/2010/main" val="1898368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7" name="Google Shape;257;p4:notes"/>
          <p:cNvSpPr txBox="1">
            <a:spLocks noGrp="1"/>
          </p:cNvSpPr>
          <p:nvPr>
            <p:ph type="body" idx="1"/>
          </p:nvPr>
        </p:nvSpPr>
        <p:spPr/>
        <p:txBody>
          <a:bodyPr/>
          <a:lstStyle/>
          <a:p>
            <a:pPr marL="0" indent="0">
              <a:buNone/>
            </a:pPr>
            <a:r>
              <a:rPr lang="en-US" b="1" dirty="0"/>
              <a:t>EXPLICAR </a:t>
            </a:r>
          </a:p>
          <a:p>
            <a:r>
              <a:rPr lang="en-US" dirty="0" err="1"/>
              <a:t>Pr</a:t>
            </a:r>
            <a:r>
              <a:rPr lang="es-ES_tradnl" dirty="0" err="1">
                <a:sym typeface="Arial"/>
              </a:rPr>
              <a:t>esente</a:t>
            </a:r>
            <a:r>
              <a:rPr lang="es-ES_tradnl" dirty="0">
                <a:sym typeface="Arial"/>
              </a:rPr>
              <a:t> el orden del día. </a:t>
            </a:r>
          </a:p>
          <a:p>
            <a:r>
              <a:rPr lang="es-ES_tradnl" dirty="0">
                <a:sym typeface="Arial"/>
              </a:rPr>
              <a:t>Recuérdele a los/as participantes:</a:t>
            </a:r>
          </a:p>
          <a:p>
            <a:pPr lvl="1"/>
            <a:r>
              <a:rPr lang="es-ES_tradnl" dirty="0">
                <a:sym typeface="Arial"/>
              </a:rPr>
              <a:t>Los acuerdos de aprendizaje</a:t>
            </a:r>
          </a:p>
        </p:txBody>
      </p:sp>
      <p:sp>
        <p:nvSpPr>
          <p:cNvPr id="4" name="Slide Image Placeholder 3">
            <a:extLst>
              <a:ext uri="{FF2B5EF4-FFF2-40B4-BE49-F238E27FC236}">
                <a16:creationId xmlns:a16="http://schemas.microsoft.com/office/drawing/2014/main" id="{2D4441E7-2266-9887-6FD6-5CCACF657F71}"/>
              </a:ext>
            </a:extLst>
          </p:cNvPr>
          <p:cNvSpPr>
            <a:spLocks noGrp="1" noRot="1" noChangeAspect="1"/>
          </p:cNvSpPr>
          <p:nvPr>
            <p:ph type="sldImg"/>
          </p:nvPr>
        </p:nvSpPr>
        <p:spPr/>
      </p:sp>
      <p:sp>
        <p:nvSpPr>
          <p:cNvPr id="9" name="Google Shape;725;p48:notes">
            <a:extLst>
              <a:ext uri="{FF2B5EF4-FFF2-40B4-BE49-F238E27FC236}">
                <a16:creationId xmlns:a16="http://schemas.microsoft.com/office/drawing/2014/main" id="{00FF0BDB-B110-30AA-6D51-DDB474E3E2D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a:t>
            </a:fld>
            <a:endParaRPr lang="en-US" sz="1200" dirty="0">
              <a:latin typeface="+mn-lt"/>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0" indent="0">
              <a:buNone/>
            </a:pPr>
            <a:r>
              <a:rPr lang="es-ES_tradnl" b="1" dirty="0"/>
              <a:t>ADAPTAR AL CONTEXTO</a:t>
            </a:r>
          </a:p>
          <a:p>
            <a:r>
              <a:rPr lang="es-ES_tradnl" noProof="0" dirty="0"/>
              <a:t>Adapte los ejemplos en la diapositiva al contexto o según lo necesite</a:t>
            </a:r>
            <a:r>
              <a:rPr lang="es-ES_tradnl" dirty="0"/>
              <a:t>. </a:t>
            </a:r>
          </a:p>
          <a:p>
            <a:pPr marL="0" lvl="0" indent="0">
              <a:buNone/>
            </a:pPr>
            <a:r>
              <a:rPr lang="es-ES_tradnl" dirty="0"/>
              <a:t>______________________________________________________________________________</a:t>
            </a:r>
          </a:p>
          <a:p>
            <a:endParaRPr lang="es-ES_tradnl" dirty="0"/>
          </a:p>
          <a:p>
            <a:pPr marL="0" indent="0">
              <a:buNone/>
            </a:pPr>
            <a:r>
              <a:rPr lang="es-ES_tradnl" b="1" dirty="0"/>
              <a:t>EXPLICAR</a:t>
            </a:r>
          </a:p>
          <a:p>
            <a:r>
              <a:rPr lang="es-ES_tradnl" i="1" dirty="0"/>
              <a:t>Ahora veamos la última técnica: las afirmaciones, una herramienta particularmente efectiva. </a:t>
            </a:r>
          </a:p>
          <a:p>
            <a:pPr lvl="1"/>
            <a:r>
              <a:rPr lang="es-ES_tradnl" i="1" dirty="0"/>
              <a:t>Hasta ahora hemos visto herramientas que nos ayudan a animar a las personas a expresar y compartir sus puntos de vista, opiniones y sentimientos, y a validar sus experiencias con empatía.   </a:t>
            </a:r>
          </a:p>
          <a:p>
            <a:pPr lvl="1"/>
            <a:r>
              <a:rPr lang="es-ES_tradnl" i="1" dirty="0"/>
              <a:t>Sin embargo, cuando las personas se sienten mal consigo mismas, cuando no tienen esperanza o sienten desconfianza, no sirve de nada resaltar que se sienten mal o que desconfían. </a:t>
            </a:r>
          </a:p>
          <a:p>
            <a:pPr lvl="1"/>
            <a:r>
              <a:rPr lang="es-ES_tradnl" i="1" dirty="0"/>
              <a:t>Es por esto que las afirmaciones son tan poderosas. </a:t>
            </a:r>
          </a:p>
          <a:p>
            <a:r>
              <a:rPr lang="es-ES_tradnl" i="1" dirty="0"/>
              <a:t>Una afirmación es algo que Podemos decir para reconocer o destacar las fortalezas, el valor, los esfuerzos o la valía de una persona. </a:t>
            </a:r>
          </a:p>
          <a:p>
            <a:pPr lvl="1"/>
            <a:r>
              <a:rPr lang="es-ES_tradnl" i="1" dirty="0"/>
              <a:t>Por ejemplo, hacerle un comentario positivo a alguien por lo que compartió contigo. </a:t>
            </a:r>
          </a:p>
          <a:p>
            <a:pPr lvl="1"/>
            <a:r>
              <a:rPr lang="es-ES_tradnl" i="1" dirty="0"/>
              <a:t>Cuando una persona está desesperanzada o siente desconfianza, las afirmaciones son una forma de ayudarle a ver a esa persona las fortalezas que tiene y que quizá no ha podido ver por sí misma. </a:t>
            </a:r>
          </a:p>
          <a:p>
            <a:pPr lvl="1"/>
            <a:r>
              <a:rPr lang="es-ES_tradnl" i="1" dirty="0"/>
              <a:t>Las afirmaciones hacen posible que podamos construir mejores relaciones con las personas que ayudamos.</a:t>
            </a:r>
          </a:p>
          <a:p>
            <a:r>
              <a:rPr lang="es-ES_tradnl" i="1" dirty="0"/>
              <a:t>Consejos</a:t>
            </a:r>
          </a:p>
          <a:p>
            <a:pPr lvl="1"/>
            <a:r>
              <a:rPr lang="es-ES_tradnl" i="1" dirty="0"/>
              <a:t>Debemos ser sinceros. Las personas pueden notar la falsedad muy rápidamente y esto podría afectar esa relación de confianza.</a:t>
            </a:r>
          </a:p>
          <a:p>
            <a:pPr lvl="1"/>
            <a:r>
              <a:rPr lang="es-ES_tradnl" i="1" dirty="0"/>
              <a:t>Hay que concentrarse en identificar las fortalezas y esfuerzos de las personas.</a:t>
            </a:r>
          </a:p>
          <a:p>
            <a:pPr lvl="1"/>
            <a:r>
              <a:rPr lang="es-ES_tradnl" i="1" dirty="0"/>
              <a:t>No se trata de decir "¡qué bien! En el ejemplo de la diapositiva, la afirmación que el asistente social emplea al hablar con el adolescente se enfoca en reconocer su fortaleza y determinación. Eso es mucho más que decir: “Qué bien”. </a:t>
            </a:r>
          </a:p>
        </p:txBody>
      </p:sp>
      <p:sp>
        <p:nvSpPr>
          <p:cNvPr id="6" name="Slide Image Placeholder 5">
            <a:extLst>
              <a:ext uri="{FF2B5EF4-FFF2-40B4-BE49-F238E27FC236}">
                <a16:creationId xmlns:a16="http://schemas.microsoft.com/office/drawing/2014/main" id="{8F4DF4D5-C457-C0DC-B0BF-0EE1EC2C761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BAD6A4F5-5FA4-7091-EE1B-E480779E3ED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40</a:t>
            </a:fld>
            <a:endParaRPr lang="en-US" sz="1200" dirty="0">
              <a:latin typeface="+mn-lt"/>
            </a:endParaRPr>
          </a:p>
        </p:txBody>
      </p:sp>
    </p:spTree>
    <p:extLst>
      <p:ext uri="{BB962C8B-B14F-4D97-AF65-F5344CB8AC3E}">
        <p14:creationId xmlns:p14="http://schemas.microsoft.com/office/powerpoint/2010/main" val="34064391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5" name="Google Shape;595;g14d467bd822_0_766:notes"/>
          <p:cNvSpPr txBox="1">
            <a:spLocks noGrp="1"/>
          </p:cNvSpPr>
          <p:nvPr>
            <p:ph type="body" idx="1"/>
          </p:nvPr>
        </p:nvSpPr>
        <p:spPr/>
        <p:txBody>
          <a:bodyPr/>
          <a:lstStyle/>
          <a:p>
            <a:pPr marL="0" lvl="0" indent="0">
              <a:buNone/>
            </a:pPr>
            <a:r>
              <a:rPr lang="es-ES_tradnl" b="1" dirty="0"/>
              <a:t>ADAPTAR AL CONTEXTO</a:t>
            </a:r>
          </a:p>
          <a:p>
            <a:r>
              <a:rPr lang="es-ES_tradnl" noProof="0" dirty="0"/>
              <a:t>Adapte los ejemplos en la diapositiva al contexto o según lo necesite</a:t>
            </a:r>
            <a:r>
              <a:rPr lang="es-ES_tradnl" dirty="0"/>
              <a:t>. </a:t>
            </a:r>
          </a:p>
          <a:p>
            <a:pPr marL="0" lvl="0" indent="0">
              <a:buNone/>
            </a:pPr>
            <a:r>
              <a:rPr lang="es-ES_tradnl" dirty="0"/>
              <a:t>______________________________________________________________________________</a:t>
            </a:r>
          </a:p>
          <a:p>
            <a:endParaRPr lang="es-ES_tradnl" dirty="0">
              <a:sym typeface="Arial"/>
            </a:endParaRPr>
          </a:p>
          <a:p>
            <a:pPr marL="0" indent="0">
              <a:buNone/>
            </a:pPr>
            <a:r>
              <a:rPr lang="es-ES_tradnl" b="1" dirty="0">
                <a:sym typeface="Arial"/>
              </a:rPr>
              <a:t>INTRODUCCIÓN</a:t>
            </a:r>
          </a:p>
          <a:p>
            <a:r>
              <a:rPr lang="es-ES_tradnl" dirty="0">
                <a:sym typeface="Arial"/>
              </a:rPr>
              <a:t>Presente la diapositiva e pídale a varios/as voluntarios/as que lean cada recuadro.</a:t>
            </a:r>
          </a:p>
          <a:p>
            <a:r>
              <a:rPr lang="es-ES_tradnl" dirty="0">
                <a:sym typeface="Arial"/>
              </a:rPr>
              <a:t>Divida a los/as participantes en parejas.</a:t>
            </a:r>
          </a:p>
          <a:p>
            <a:r>
              <a:rPr lang="es-ES_tradnl" dirty="0">
                <a:sym typeface="Arial"/>
              </a:rPr>
              <a:t>Guíe a los/as participantes a la </a:t>
            </a:r>
            <a:r>
              <a:rPr lang="es-ES_tradnl" b="1" dirty="0">
                <a:sym typeface="Arial"/>
              </a:rPr>
              <a:t>página 65 del Cuaderno de ejercicios: Afirmaciones</a:t>
            </a:r>
            <a:endParaRPr lang="es-ES_tradnl" dirty="0">
              <a:sym typeface="Arial"/>
            </a:endParaRPr>
          </a:p>
          <a:p>
            <a:r>
              <a:rPr lang="es-ES_tradnl" i="1" dirty="0">
                <a:sym typeface="Arial"/>
              </a:rPr>
              <a:t>En parejas, escriban afirmaciones para responder a la situación.</a:t>
            </a:r>
          </a:p>
          <a:p>
            <a:endParaRPr lang="es-ES_tradnl" i="1" dirty="0">
              <a:sym typeface="Arial"/>
            </a:endParaRPr>
          </a:p>
          <a:p>
            <a:pPr marL="0" indent="0">
              <a:buNone/>
            </a:pPr>
            <a:r>
              <a:rPr lang="es-ES_tradnl" b="1" dirty="0">
                <a:sym typeface="Arial"/>
              </a:rPr>
              <a:t>ACTIVIDAD EN PAREJAS (10 minutos)</a:t>
            </a:r>
          </a:p>
          <a:p>
            <a:r>
              <a:rPr lang="es-ES_tradnl" dirty="0">
                <a:sym typeface="Arial"/>
              </a:rPr>
              <a:t>Dé 10 minutos a los/as participantes para hacer la actividad.</a:t>
            </a:r>
          </a:p>
          <a:p>
            <a:endParaRPr lang="es-ES_tradnl" dirty="0">
              <a:sym typeface="Arial"/>
            </a:endParaRPr>
          </a:p>
          <a:p>
            <a:pPr marL="0" indent="0">
              <a:buNone/>
            </a:pPr>
            <a:r>
              <a:rPr lang="es-ES_tradnl" b="1" dirty="0">
                <a:sym typeface="Arial"/>
              </a:rPr>
              <a:t>DEBATE GENERAL (5 minutos)</a:t>
            </a:r>
          </a:p>
          <a:p>
            <a:r>
              <a:rPr lang="es-ES_tradnl" dirty="0">
                <a:sym typeface="Arial"/>
              </a:rPr>
              <a:t>Invite a varios/as voluntarios/as a compartir sus respuestas.</a:t>
            </a:r>
          </a:p>
          <a:p>
            <a:r>
              <a:rPr lang="es-ES_tradnl" dirty="0">
                <a:sym typeface="Arial"/>
              </a:rPr>
              <a:t>Comente y complemente a partir de la siguiente diapositiva.</a:t>
            </a:r>
          </a:p>
          <a:p>
            <a:endParaRPr lang="es-ES_tradnl" dirty="0">
              <a:sym typeface="Arial"/>
            </a:endParaRPr>
          </a:p>
        </p:txBody>
      </p:sp>
      <p:sp>
        <p:nvSpPr>
          <p:cNvPr id="3" name="Slide Image Placeholder 2">
            <a:extLst>
              <a:ext uri="{FF2B5EF4-FFF2-40B4-BE49-F238E27FC236}">
                <a16:creationId xmlns:a16="http://schemas.microsoft.com/office/drawing/2014/main" id="{1306D3A6-53CF-C4D7-15FB-C99ABAF4C64D}"/>
              </a:ext>
            </a:extLst>
          </p:cNvPr>
          <p:cNvSpPr>
            <a:spLocks noGrp="1" noRot="1" noChangeAspect="1"/>
          </p:cNvSpPr>
          <p:nvPr>
            <p:ph type="sldImg"/>
          </p:nvPr>
        </p:nvSpPr>
        <p:spPr/>
      </p:sp>
      <p:sp>
        <p:nvSpPr>
          <p:cNvPr id="6" name="Google Shape;725;p48:notes">
            <a:extLst>
              <a:ext uri="{FF2B5EF4-FFF2-40B4-BE49-F238E27FC236}">
                <a16:creationId xmlns:a16="http://schemas.microsoft.com/office/drawing/2014/main" id="{6D85A4AC-F98B-5277-F5ED-55305365CB8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41</a:t>
            </a:fld>
            <a:endParaRPr lang="en-US" sz="1200" dirty="0">
              <a:latin typeface="+mn-lt"/>
            </a:endParaRPr>
          </a:p>
        </p:txBody>
      </p:sp>
    </p:spTree>
    <p:extLst>
      <p:ext uri="{BB962C8B-B14F-4D97-AF65-F5344CB8AC3E}">
        <p14:creationId xmlns:p14="http://schemas.microsoft.com/office/powerpoint/2010/main" val="34620358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5" name="Google Shape;595;g14d467bd822_0_766:notes"/>
          <p:cNvSpPr txBox="1">
            <a:spLocks noGrp="1"/>
          </p:cNvSpPr>
          <p:nvPr>
            <p:ph type="body" idx="1"/>
          </p:nvPr>
        </p:nvSpPr>
        <p:spPr/>
        <p:txBody>
          <a:bodyPr/>
          <a:lstStyle/>
          <a:p>
            <a:pPr marL="0" lvl="0" indent="0">
              <a:buNone/>
            </a:pPr>
            <a:r>
              <a:rPr lang="es-ES_tradnl" b="1" dirty="0"/>
              <a:t>ADAPTAR AL CONTEXTO</a:t>
            </a:r>
          </a:p>
          <a:p>
            <a:r>
              <a:rPr lang="es-ES_tradnl" noProof="0" dirty="0"/>
              <a:t>Adapte los ejemplos en la diapositiva al contexto o según lo necesite</a:t>
            </a:r>
            <a:r>
              <a:rPr lang="es-ES_tradnl" dirty="0"/>
              <a:t>. </a:t>
            </a:r>
          </a:p>
          <a:p>
            <a:pPr marL="0" lvl="0" indent="0">
              <a:buNone/>
            </a:pPr>
            <a:r>
              <a:rPr lang="es-ES_tradnl" dirty="0"/>
              <a:t>______________________________________________________________________________</a:t>
            </a:r>
          </a:p>
          <a:p>
            <a:endParaRPr lang="es-ES_tradnl" dirty="0">
              <a:sym typeface="Arial"/>
            </a:endParaRPr>
          </a:p>
          <a:p>
            <a:pPr marL="0" indent="0">
              <a:buNone/>
            </a:pPr>
            <a:r>
              <a:rPr lang="es-ES_tradnl" b="1" dirty="0">
                <a:sym typeface="Arial"/>
              </a:rPr>
              <a:t>EXPLICAR</a:t>
            </a:r>
          </a:p>
          <a:p>
            <a:r>
              <a:rPr lang="es-ES_tradnl" dirty="0">
                <a:sym typeface="Arial"/>
              </a:rPr>
              <a:t>Complemente las respuestas de los/as participantes a partir de las frases en la diapositiva.</a:t>
            </a:r>
          </a:p>
        </p:txBody>
      </p:sp>
      <p:sp>
        <p:nvSpPr>
          <p:cNvPr id="3" name="Slide Image Placeholder 2">
            <a:extLst>
              <a:ext uri="{FF2B5EF4-FFF2-40B4-BE49-F238E27FC236}">
                <a16:creationId xmlns:a16="http://schemas.microsoft.com/office/drawing/2014/main" id="{A0B00CF5-B67B-6D90-508C-4D04756046E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751C891E-9C1C-FB5F-AF88-EE492442964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42</a:t>
            </a:fld>
            <a:endParaRPr lang="en-US" sz="1200" dirty="0">
              <a:latin typeface="+mn-lt"/>
            </a:endParaRPr>
          </a:p>
        </p:txBody>
      </p:sp>
    </p:spTree>
    <p:extLst>
      <p:ext uri="{BB962C8B-B14F-4D97-AF65-F5344CB8AC3E}">
        <p14:creationId xmlns:p14="http://schemas.microsoft.com/office/powerpoint/2010/main" val="18898301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sym typeface="Arial"/>
              </a:rPr>
              <a:t>EXPLICAR</a:t>
            </a:r>
          </a:p>
          <a:p>
            <a:r>
              <a:rPr lang="es-ES_tradnl" i="1" noProof="0" dirty="0"/>
              <a:t>Estas técnicas suelen presentarse de forma aislada, aunque en la realidad se aplican en muchas combinaciones.</a:t>
            </a:r>
          </a:p>
          <a:p>
            <a:r>
              <a:rPr lang="es-ES_tradnl" i="1" noProof="0" dirty="0"/>
              <a:t>Para combinarlas con efectividad hace falta practicar y esforzarse por seguir aprendiendo.</a:t>
            </a:r>
          </a:p>
          <a:p>
            <a:r>
              <a:rPr lang="es-ES_tradnl" i="1" noProof="0" dirty="0"/>
              <a:t>Por ejemplo, cuando necesitemos explorar alternativas durante una conversación, podemos:</a:t>
            </a:r>
          </a:p>
          <a:p>
            <a:pPr lvl="1"/>
            <a:r>
              <a:rPr lang="es-ES_tradnl" i="1" noProof="0" dirty="0"/>
              <a:t>En primer lugar, combinar ejercicios de reflexión y afirmaciones. </a:t>
            </a:r>
          </a:p>
          <a:p>
            <a:pPr lvl="1"/>
            <a:r>
              <a:rPr lang="es-ES_tradnl" i="1" noProof="0" dirty="0"/>
              <a:t>Después, formular preguntas abiertas relevantes (p. ej., preguntas para buscar excepciones, entre otras).</a:t>
            </a:r>
          </a:p>
        </p:txBody>
      </p:sp>
      <p:sp>
        <p:nvSpPr>
          <p:cNvPr id="6" name="Slide Image Placeholder 5">
            <a:extLst>
              <a:ext uri="{FF2B5EF4-FFF2-40B4-BE49-F238E27FC236}">
                <a16:creationId xmlns:a16="http://schemas.microsoft.com/office/drawing/2014/main" id="{38829512-3BE3-BEF0-5DB8-78239FA669A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C8713CC-0135-7D75-F66E-0359195A8A2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43</a:t>
            </a:fld>
            <a:endParaRPr lang="en-US" sz="1200" dirty="0">
              <a:latin typeface="+mn-lt"/>
            </a:endParaRPr>
          </a:p>
        </p:txBody>
      </p:sp>
    </p:spTree>
    <p:extLst>
      <p:ext uri="{BB962C8B-B14F-4D97-AF65-F5344CB8AC3E}">
        <p14:creationId xmlns:p14="http://schemas.microsoft.com/office/powerpoint/2010/main" val="35920395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p:txBody>
      </p:sp>
      <p:sp>
        <p:nvSpPr>
          <p:cNvPr id="6" name="Slide Image Placeholder 5">
            <a:extLst>
              <a:ext uri="{FF2B5EF4-FFF2-40B4-BE49-F238E27FC236}">
                <a16:creationId xmlns:a16="http://schemas.microsoft.com/office/drawing/2014/main" id="{6FABFCDB-71D3-EA5F-B7A5-EA5B94C696B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C713B7B-49FF-0800-41E4-47308AD0728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44</a:t>
            </a:fld>
            <a:endParaRPr lang="en-US" sz="1200" dirty="0">
              <a:latin typeface="+mn-lt"/>
            </a:endParaRPr>
          </a:p>
        </p:txBody>
      </p:sp>
    </p:spTree>
    <p:extLst>
      <p:ext uri="{BB962C8B-B14F-4D97-AF65-F5344CB8AC3E}">
        <p14:creationId xmlns:p14="http://schemas.microsoft.com/office/powerpoint/2010/main" val="34845504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2" name="Google Shape;752;p37:notes"/>
          <p:cNvSpPr txBox="1">
            <a:spLocks noGrp="1"/>
          </p:cNvSpPr>
          <p:nvPr>
            <p:ph type="body" idx="1"/>
          </p:nvPr>
        </p:nvSpPr>
        <p:spPr/>
        <p:txBody>
          <a:bodyPr/>
          <a:lstStyle/>
          <a:p>
            <a:pPr marL="0" indent="0">
              <a:buNone/>
            </a:pPr>
            <a:r>
              <a:rPr lang="es-ES_tradnl" b="1" noProof="0" dirty="0"/>
              <a:t>SESIÓN 5 </a:t>
            </a:r>
            <a:br>
              <a:rPr lang="es-ES_tradnl" b="1" noProof="0" dirty="0"/>
            </a:br>
            <a:r>
              <a:rPr lang="es-ES_tradnl" b="1" noProof="0" dirty="0"/>
              <a:t>DURACIÓN: 0h30</a:t>
            </a:r>
          </a:p>
        </p:txBody>
      </p:sp>
      <p:sp>
        <p:nvSpPr>
          <p:cNvPr id="3" name="Slide Image Placeholder 2">
            <a:extLst>
              <a:ext uri="{FF2B5EF4-FFF2-40B4-BE49-F238E27FC236}">
                <a16:creationId xmlns:a16="http://schemas.microsoft.com/office/drawing/2014/main" id="{A2CE94A2-2081-9C85-3D73-0921ED6C74D5}"/>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2BF610A-1499-ADDA-1F09-261D329EEE3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45</a:t>
            </a:fld>
            <a:endParaRPr lang="en-US" sz="1200" dirty="0">
              <a:latin typeface="+mn-lt"/>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8" name="Google Shape;308;p7:notes"/>
          <p:cNvSpPr txBox="1">
            <a:spLocks noGrp="1"/>
          </p:cNvSpPr>
          <p:nvPr>
            <p:ph type="body" idx="1"/>
          </p:nvPr>
        </p:nvSpPr>
        <p:spPr/>
        <p:txBody>
          <a:bodyPr/>
          <a:lstStyle/>
          <a:p>
            <a:pPr marL="0" indent="0">
              <a:buNone/>
            </a:pPr>
            <a:r>
              <a:rPr lang="es-ES_tradnl" b="1" noProof="0" dirty="0"/>
              <a:t>EXPLICAR</a:t>
            </a:r>
          </a:p>
          <a:p>
            <a:r>
              <a:rPr lang="es-ES_tradnl" noProof="0" dirty="0">
                <a:sym typeface="Helvetica Neue"/>
              </a:rPr>
              <a:t>Presente el contenido de la diapositiva.</a:t>
            </a:r>
          </a:p>
          <a:p>
            <a:r>
              <a:rPr lang="es-ES_tradnl" i="1" noProof="0" dirty="0">
                <a:sym typeface="Helvetica Neue"/>
              </a:rPr>
              <a:t>¿Alguien tiene alguna pregunta o necesita alguna aclaración?</a:t>
            </a:r>
            <a:endParaRPr lang="es-ES_tradnl" i="1" noProof="0" dirty="0">
              <a:sym typeface="Calibri"/>
            </a:endParaRPr>
          </a:p>
          <a:p>
            <a:endParaRPr lang="es-ES_tradnl" noProof="0" dirty="0"/>
          </a:p>
        </p:txBody>
      </p:sp>
      <p:sp>
        <p:nvSpPr>
          <p:cNvPr id="3" name="Slide Image Placeholder 2">
            <a:extLst>
              <a:ext uri="{FF2B5EF4-FFF2-40B4-BE49-F238E27FC236}">
                <a16:creationId xmlns:a16="http://schemas.microsoft.com/office/drawing/2014/main" id="{4083CD98-F403-BFB8-C05B-F6CEE8A3556D}"/>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6B7EBF5C-9CE6-929F-494A-BB1F2F4C914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46</a:t>
            </a:fld>
            <a:endParaRPr lang="en-US" sz="1200" dirty="0">
              <a:latin typeface="+mn-lt"/>
            </a:endParaRPr>
          </a:p>
        </p:txBody>
      </p:sp>
    </p:spTree>
    <p:extLst>
      <p:ext uri="{BB962C8B-B14F-4D97-AF65-F5344CB8AC3E}">
        <p14:creationId xmlns:p14="http://schemas.microsoft.com/office/powerpoint/2010/main" val="32888772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1" name="Google Shape;811;p39:notes"/>
          <p:cNvSpPr txBox="1">
            <a:spLocks noGrp="1"/>
          </p:cNvSpPr>
          <p:nvPr>
            <p:ph type="body" idx="1"/>
          </p:nvPr>
        </p:nvSpPr>
        <p:spPr/>
        <p:txBody>
          <a:bodyPr/>
          <a:lstStyle/>
          <a:p>
            <a:pPr marL="0" indent="0">
              <a:buNone/>
            </a:pPr>
            <a:r>
              <a:rPr lang="en-GB" b="1" dirty="0">
                <a:sym typeface="Arial"/>
              </a:rPr>
              <a:t>INTRODUCCIÓN</a:t>
            </a:r>
          </a:p>
          <a:p>
            <a:r>
              <a:rPr lang="es-ES_tradnl" dirty="0">
                <a:sym typeface="Arial"/>
              </a:rPr>
              <a:t>Guíe a los/as participantes a la </a:t>
            </a:r>
            <a:r>
              <a:rPr lang="es-ES_tradnl" b="1" dirty="0">
                <a:sym typeface="Arial"/>
              </a:rPr>
              <a:t>página 66 del Cuaderno de ejercicios: Objetivos de aprendizaje</a:t>
            </a:r>
          </a:p>
          <a:p>
            <a:r>
              <a:rPr lang="es-ES_tradnl" sz="1200" i="1" noProof="0" dirty="0">
                <a:sym typeface="Arial"/>
              </a:rPr>
              <a:t>Ahora nos dedicaremos a repasar los objetivos de aprendizaje (Consultar la </a:t>
            </a:r>
            <a:r>
              <a:rPr lang="es-ES_tradnl" sz="1200" b="1" i="1" noProof="0" dirty="0">
                <a:sym typeface="Arial"/>
              </a:rPr>
              <a:t>página 53 del</a:t>
            </a:r>
            <a:r>
              <a:rPr lang="es-ES_tradnl" sz="1200" i="1" noProof="0" dirty="0">
                <a:sym typeface="Arial"/>
              </a:rPr>
              <a:t> </a:t>
            </a:r>
            <a:r>
              <a:rPr lang="es-ES_tradnl" sz="1200" b="1" i="1" noProof="0" dirty="0">
                <a:sym typeface="Arial"/>
              </a:rPr>
              <a:t>Cuaderno de ejercicios</a:t>
            </a:r>
            <a:r>
              <a:rPr lang="es-ES_tradnl" sz="1200" i="1" noProof="0" dirty="0">
                <a:sym typeface="Arial"/>
              </a:rPr>
              <a:t>) y a reflexionar sobre los logros alcanzados al final de esta formación.</a:t>
            </a:r>
          </a:p>
          <a:p>
            <a:r>
              <a:rPr lang="es-ES_tradnl" sz="1200" i="1" noProof="0" dirty="0">
                <a:sym typeface="Arial"/>
              </a:rPr>
              <a:t>Es posible que para alcanzar todos los objetivos de aprendizaje necesitemos más información, más apoyo del supervisor o más tiempo para poner en práctica lo aprendido.</a:t>
            </a:r>
          </a:p>
          <a:p>
            <a:r>
              <a:rPr lang="es-ES_tradnl" sz="1200" i="1" noProof="0" dirty="0">
                <a:sym typeface="Arial"/>
              </a:rPr>
              <a:t>Piensen en la formación y respondan a las preguntas sobre los objetivos de aprendizaje en su cuaderno de ejercicios</a:t>
            </a:r>
            <a:r>
              <a:rPr lang="es-ES_tradnl" i="1" dirty="0">
                <a:sym typeface="Arial"/>
              </a:rPr>
              <a:t>. </a:t>
            </a:r>
          </a:p>
          <a:p>
            <a:pPr marL="0" indent="0">
              <a:buNone/>
            </a:pPr>
            <a:endParaRPr lang="es-ES_tradnl" b="1" dirty="0">
              <a:sym typeface="Arial"/>
            </a:endParaRPr>
          </a:p>
          <a:p>
            <a:pPr marL="0" indent="0">
              <a:buNone/>
            </a:pPr>
            <a:r>
              <a:rPr lang="es-ES_tradnl" b="1" dirty="0">
                <a:sym typeface="Arial"/>
              </a:rPr>
              <a:t>ACTIVIDAD INDIVIDUAL (5 minutos)</a:t>
            </a:r>
            <a:endParaRPr lang="es-ES_tradnl" i="1" dirty="0">
              <a:sym typeface="Arial"/>
            </a:endParaRPr>
          </a:p>
          <a:p>
            <a:pPr>
              <a:defRPr/>
            </a:pPr>
            <a:r>
              <a:rPr lang="es-ES_tradnl" dirty="0">
                <a:sym typeface="Arial"/>
              </a:rPr>
              <a:t>Dé 5 minutos a los/as participantes para hacer la actividad.</a:t>
            </a:r>
          </a:p>
          <a:p>
            <a:pPr marL="0" marR="0" lvl="0" indent="0" algn="l" defTabSz="914400" rtl="0" eaLnBrk="1" fontAlgn="auto" latinLnBrk="0" hangingPunct="1">
              <a:lnSpc>
                <a:spcPct val="100000"/>
              </a:lnSpc>
              <a:spcBef>
                <a:spcPts val="0"/>
              </a:spcBef>
              <a:spcAft>
                <a:spcPts val="0"/>
              </a:spcAft>
              <a:buClrTx/>
              <a:buSzTx/>
              <a:buNone/>
              <a:tabLst/>
              <a:defRPr/>
            </a:pPr>
            <a:endParaRPr lang="es-ES_tradnl" dirty="0">
              <a:sym typeface="Arial"/>
            </a:endParaRPr>
          </a:p>
          <a:p>
            <a:pPr marL="0" marR="0" lvl="0" indent="0" algn="l" defTabSz="914400" rtl="0" eaLnBrk="1" fontAlgn="auto" latinLnBrk="0" hangingPunct="1">
              <a:lnSpc>
                <a:spcPct val="100000"/>
              </a:lnSpc>
              <a:spcBef>
                <a:spcPts val="0"/>
              </a:spcBef>
              <a:spcAft>
                <a:spcPts val="0"/>
              </a:spcAft>
              <a:buClrTx/>
              <a:buSzTx/>
              <a:buNone/>
              <a:tabLst/>
              <a:defRPr/>
            </a:pPr>
            <a:r>
              <a:rPr lang="es-ES_tradnl" b="1" dirty="0">
                <a:sym typeface="Arial"/>
              </a:rPr>
              <a:t>DEBATE GENERAL (5 minutos)</a:t>
            </a:r>
          </a:p>
          <a:p>
            <a:r>
              <a:rPr lang="es-ES_tradnl" dirty="0">
                <a:sym typeface="Arial"/>
              </a:rPr>
              <a:t>Invite a varios/as voluntarios/as a compartir su reflexión.</a:t>
            </a:r>
          </a:p>
          <a:p>
            <a:endParaRPr lang="es-ES_tradnl" i="1" dirty="0">
              <a:sym typeface="Arial"/>
            </a:endParaRPr>
          </a:p>
          <a:p>
            <a:pPr marL="0" indent="0">
              <a:buNone/>
            </a:pPr>
            <a:r>
              <a:rPr lang="es-ES_tradnl" b="1" dirty="0">
                <a:sym typeface="Arial"/>
              </a:rPr>
              <a:t>INTRODUCCIÓN</a:t>
            </a:r>
          </a:p>
          <a:p>
            <a:r>
              <a:rPr lang="es-ES_tradnl" dirty="0">
                <a:sym typeface="Arial"/>
              </a:rPr>
              <a:t>Continúe en la </a:t>
            </a:r>
            <a:r>
              <a:rPr lang="es-ES_tradnl" b="1" dirty="0">
                <a:sym typeface="Arial"/>
              </a:rPr>
              <a:t>página 50 del Cuaderno de ejercicios: Reflexión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sz="1200" i="1" noProof="0" dirty="0">
                <a:sym typeface="Arial"/>
              </a:rPr>
              <a:t>¿Qué ha llamado su atención</a:t>
            </a:r>
            <a:r>
              <a:rPr lang="es-ES_tradnl" i="1" dirty="0">
                <a:sym typeface="Arial"/>
              </a:rPr>
              <a:t>? ¿Qué ha sido difícil? ¿Sobre qué le gustaría aprender más?</a:t>
            </a:r>
          </a:p>
          <a:p>
            <a:r>
              <a:rPr lang="es-ES_tradnl" i="1" dirty="0">
                <a:sym typeface="Arial"/>
              </a:rPr>
              <a:t>Escriban sus reflexiones.</a:t>
            </a:r>
          </a:p>
          <a:p>
            <a:pPr marL="0" indent="0">
              <a:buNone/>
            </a:pPr>
            <a:endParaRPr lang="es-ES_tradnl" dirty="0">
              <a:sym typeface="Arial"/>
            </a:endParaRPr>
          </a:p>
          <a:p>
            <a:pPr marL="0" indent="0">
              <a:buNone/>
            </a:pPr>
            <a:r>
              <a:rPr lang="es-ES_tradnl" b="1" dirty="0">
                <a:sym typeface="Arial"/>
              </a:rPr>
              <a:t>ACTIVIDAD INDIVIDUAL (5 minutos)</a:t>
            </a:r>
          </a:p>
          <a:p>
            <a:r>
              <a:rPr lang="es-ES_tradnl" dirty="0">
                <a:sym typeface="Arial"/>
              </a:rPr>
              <a:t>Dé 5 minutos a los/as participantes para hacer la actividad.</a:t>
            </a:r>
            <a:endParaRPr lang="es-ES_tradnl" b="1" dirty="0">
              <a:sym typeface="Arial"/>
            </a:endParaRPr>
          </a:p>
          <a:p>
            <a:pPr marL="0" indent="0">
              <a:buNone/>
            </a:pPr>
            <a:endParaRPr lang="es-ES_tradnl" dirty="0">
              <a:sym typeface="Arial"/>
            </a:endParaRPr>
          </a:p>
          <a:p>
            <a:pPr marL="0" indent="0">
              <a:buNone/>
            </a:pPr>
            <a:r>
              <a:rPr lang="es-ES_tradnl" b="1" dirty="0">
                <a:sym typeface="Arial"/>
              </a:rPr>
              <a:t>DEBATE GENERAL (5 minutos)</a:t>
            </a:r>
          </a:p>
          <a:p>
            <a:r>
              <a:rPr lang="es-ES_tradnl" dirty="0">
                <a:sym typeface="Arial"/>
              </a:rPr>
              <a:t>Invite a varios/as voluntarios/as a compartir su reflexión.</a:t>
            </a:r>
          </a:p>
          <a:p>
            <a:r>
              <a:rPr lang="es-ES_tradnl" i="0" noProof="0" dirty="0">
                <a:sym typeface="Arial"/>
              </a:rPr>
              <a:t>Infórmeles cuándo iniciará el siguiente módulo de la formación.</a:t>
            </a:r>
          </a:p>
          <a:p>
            <a:r>
              <a:rPr lang="es-ES_tradnl" i="0" noProof="0" dirty="0">
                <a:sym typeface="Arial"/>
              </a:rPr>
              <a:t>Agradezca a los/as participantes su participación.</a:t>
            </a:r>
            <a:endParaRPr lang="es-ES_tradnl" sz="1100" noProof="0" dirty="0">
              <a:sym typeface="Arial"/>
            </a:endParaRPr>
          </a:p>
        </p:txBody>
      </p:sp>
      <p:sp>
        <p:nvSpPr>
          <p:cNvPr id="3" name="Slide Image Placeholder 2">
            <a:extLst>
              <a:ext uri="{FF2B5EF4-FFF2-40B4-BE49-F238E27FC236}">
                <a16:creationId xmlns:a16="http://schemas.microsoft.com/office/drawing/2014/main" id="{71360F71-6E06-AB8E-640A-446917AD1C20}"/>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54D42B52-38F4-411B-19AB-FAD6F478DCC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47</a:t>
            </a:fld>
            <a:endParaRPr lang="en-US" sz="1200" dirty="0">
              <a:latin typeface="+mn-lt"/>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2" name="Google Shape;802;g1783321e29f_0_389:notes"/>
          <p:cNvSpPr txBox="1">
            <a:spLocks noGrp="1"/>
          </p:cNvSpPr>
          <p:nvPr>
            <p:ph type="body" idx="1"/>
          </p:nvPr>
        </p:nvSpPr>
        <p:spPr/>
        <p:txBody>
          <a:bodyPr/>
          <a:lstStyle/>
          <a:p>
            <a:pPr marL="0" indent="0">
              <a:buNone/>
            </a:pPr>
            <a:r>
              <a:rPr lang="es-ES_tradnl" b="1" dirty="0"/>
              <a:t>OPCIONAL SI SE DISPONE DE TIEMPO</a:t>
            </a:r>
          </a:p>
          <a:p>
            <a:pPr marL="0" indent="0">
              <a:buNone/>
            </a:pPr>
            <a:r>
              <a:rPr lang="es-ES_tradnl" dirty="0"/>
              <a:t>______________________________________________________________________________</a:t>
            </a:r>
          </a:p>
          <a:p>
            <a:pPr marL="0" indent="0">
              <a:buNone/>
            </a:pPr>
            <a:endParaRPr lang="es-ES_tradnl" dirty="0"/>
          </a:p>
          <a:p>
            <a:pPr marL="0" indent="0">
              <a:buNone/>
            </a:pPr>
            <a:r>
              <a:rPr lang="es-ES_tradnl" b="1" dirty="0"/>
              <a:t>INTRODUCCIÓN</a:t>
            </a:r>
          </a:p>
          <a:p>
            <a:r>
              <a:rPr lang="es-ES_tradnl" noProof="0" dirty="0"/>
              <a:t>Si están sentados/as en el suelo, haga que todos/as se desplacen hacia los lados del salón para que sus espaldas queden en contacto con la pared</a:t>
            </a:r>
            <a:r>
              <a:rPr lang="es-ES_tradnl" dirty="0"/>
              <a:t>. </a:t>
            </a:r>
          </a:p>
          <a:p>
            <a:r>
              <a:rPr lang="es-ES_tradnl" noProof="0" dirty="0"/>
              <a:t>Si están sentados en sillas, pídales que se acomoden bien y apoyen sus espaldas </a:t>
            </a:r>
            <a:r>
              <a:rPr lang="es-ES_tradnl" dirty="0"/>
              <a:t> completamente contra la silla. </a:t>
            </a:r>
          </a:p>
          <a:p>
            <a:r>
              <a:rPr lang="es-ES_tradnl" i="1" noProof="0" dirty="0"/>
              <a:t>A continuación haremos un ejercicio para activar los músculos del torso y las piernas, lo que nos dará una sensación de mayor solidez/fortaleza física.</a:t>
            </a:r>
            <a:r>
              <a:rPr lang="es-ES_tradnl" i="1" dirty="0"/>
              <a:t> </a:t>
            </a:r>
          </a:p>
          <a:p>
            <a:pPr lvl="1"/>
            <a:r>
              <a:rPr lang="es-ES_tradnl" i="1" noProof="0" dirty="0"/>
              <a:t>Cuando estamos abrumados, nuestros músculos suelen pasar de estar muy tensos a colapsar</a:t>
            </a:r>
            <a:r>
              <a:rPr lang="es-ES_tradnl" i="1" dirty="0"/>
              <a:t>; </a:t>
            </a:r>
            <a:r>
              <a:rPr lang="es-ES_tradnl" i="1" noProof="0" dirty="0"/>
              <a:t>es decir, que pasan de un estado muy activo a uno demasiado relajado</a:t>
            </a:r>
            <a:r>
              <a:rPr lang="es-ES_tradnl" i="1" dirty="0"/>
              <a:t>. </a:t>
            </a:r>
          </a:p>
          <a:p>
            <a:pPr lvl="1"/>
            <a:r>
              <a:rPr lang="es-ES_tradnl" i="1" noProof="0" dirty="0"/>
              <a:t>Cuando tomamos conciencia de nuestra fuerza y nuestro cuerpo, esto puede ayudarnos a superar emociones difíciles</a:t>
            </a:r>
            <a:r>
              <a:rPr lang="es-ES_tradnl" i="1" dirty="0"/>
              <a:t>. </a:t>
            </a:r>
            <a:r>
              <a:rPr lang="es-ES_tradnl" i="1" noProof="0" dirty="0"/>
              <a:t>De este modo, podemos controlar mejor lo que nos ocurre y darle un mejor manejo a nuestro agobio o frustración</a:t>
            </a:r>
            <a:r>
              <a:rPr lang="es-ES_tradnl" i="1" dirty="0"/>
              <a:t>.</a:t>
            </a:r>
            <a:endParaRPr lang="es-ES_tradnl" b="1" dirty="0"/>
          </a:p>
          <a:p>
            <a:pPr marL="0" indent="0">
              <a:buNone/>
            </a:pPr>
            <a:endParaRPr lang="es-ES_tradnl" b="1" dirty="0"/>
          </a:p>
          <a:p>
            <a:pPr marL="0" indent="0">
              <a:buNone/>
            </a:pPr>
            <a:r>
              <a:rPr lang="es-ES_tradnl" b="1" dirty="0"/>
              <a:t>EJERCICIO DE AUTOCUIDADO (15 minutos)</a:t>
            </a:r>
          </a:p>
          <a:p>
            <a:r>
              <a:rPr lang="es-ES_tradnl" i="1" noProof="0" dirty="0"/>
              <a:t>Sientan sus pies en contacto con el suelo</a:t>
            </a:r>
            <a:r>
              <a:rPr lang="es-ES_tradnl" i="1" dirty="0"/>
              <a:t>. </a:t>
            </a:r>
          </a:p>
          <a:p>
            <a:pPr lvl="1"/>
            <a:r>
              <a:rPr lang="es-ES_tradnl" i="0" noProof="0" dirty="0"/>
              <a:t>Haga una pausa de 5 segundos</a:t>
            </a:r>
            <a:r>
              <a:rPr lang="es-ES_tradnl" dirty="0"/>
              <a:t>. </a:t>
            </a:r>
          </a:p>
          <a:p>
            <a:r>
              <a:rPr lang="es-ES_tradnl" i="1" noProof="0" dirty="0"/>
              <a:t>Sientan el peso de sus piernas por 5 segundos</a:t>
            </a:r>
            <a:r>
              <a:rPr lang="es-ES_tradnl" i="1" dirty="0"/>
              <a:t>. </a:t>
            </a:r>
          </a:p>
          <a:p>
            <a:pPr lvl="1"/>
            <a:r>
              <a:rPr lang="es-ES_tradnl" i="0" noProof="0" dirty="0"/>
              <a:t>Haga una pausa de 5 segundos</a:t>
            </a:r>
            <a:r>
              <a:rPr lang="es-ES_tradnl" dirty="0"/>
              <a:t>. </a:t>
            </a:r>
          </a:p>
          <a:p>
            <a:r>
              <a:rPr lang="es-ES_tradnl" i="1" noProof="0" dirty="0"/>
              <a:t>Golpeen el suelo suave y lentamente con sus pies: primero el izquierdo, luego el derecho, izquierdo, derecho y así sucesivamente</a:t>
            </a:r>
            <a:r>
              <a:rPr lang="es-ES_tradnl" i="1" dirty="0"/>
              <a:t>. </a:t>
            </a:r>
          </a:p>
          <a:p>
            <a:r>
              <a:rPr lang="es-ES_tradnl" i="1" dirty="0"/>
              <a:t>Sientan cómo sus muslos están en contacto con la silla. </a:t>
            </a:r>
          </a:p>
          <a:p>
            <a:pPr lvl="1"/>
            <a:r>
              <a:rPr lang="es-ES_tradnl" i="0" noProof="0" dirty="0"/>
              <a:t>Haga una pausa de 5 segundos</a:t>
            </a:r>
            <a:r>
              <a:rPr lang="es-ES_tradnl" dirty="0"/>
              <a:t>. </a:t>
            </a:r>
          </a:p>
          <a:p>
            <a:r>
              <a:rPr lang="es-ES_tradnl" i="1" noProof="0" dirty="0"/>
              <a:t>Apoyen la espalda en el respaldo de la silla o en la pared</a:t>
            </a:r>
            <a:r>
              <a:rPr lang="es-ES_tradnl" i="1" dirty="0"/>
              <a:t>.  </a:t>
            </a:r>
          </a:p>
          <a:p>
            <a:r>
              <a:rPr lang="es-ES_tradnl" i="1" dirty="0"/>
              <a:t>Quédense así, quietos, y miren si notan alguna diferencia. </a:t>
            </a:r>
          </a:p>
          <a:p>
            <a:r>
              <a:rPr lang="es-ES_tradnl" i="0" noProof="0" dirty="0"/>
              <a:t>Haga una pausa de </a:t>
            </a:r>
            <a:r>
              <a:rPr lang="es-ES_tradnl" dirty="0"/>
              <a:t>30 segundos antes de continuar.</a:t>
            </a:r>
          </a:p>
          <a:p>
            <a:endParaRPr lang="es-ES_tradnl" dirty="0"/>
          </a:p>
          <a:p>
            <a:pPr marL="0" indent="0">
              <a:buNone/>
            </a:pPr>
            <a:r>
              <a:rPr lang="es-ES_tradnl" b="1" dirty="0"/>
              <a:t>DEBATE GENERAL</a:t>
            </a:r>
          </a:p>
          <a:p>
            <a:r>
              <a:rPr lang="es-ES_tradnl" i="1" dirty="0"/>
              <a:t>¿Qué les pareció este ejercicio? ¿Cómo se sintieron? </a:t>
            </a:r>
          </a:p>
        </p:txBody>
      </p:sp>
      <p:sp>
        <p:nvSpPr>
          <p:cNvPr id="3" name="Slide Image Placeholder 2">
            <a:extLst>
              <a:ext uri="{FF2B5EF4-FFF2-40B4-BE49-F238E27FC236}">
                <a16:creationId xmlns:a16="http://schemas.microsoft.com/office/drawing/2014/main" id="{394D7270-B83E-C342-C2A2-EA556F8E5E44}"/>
              </a:ext>
            </a:extLst>
          </p:cNvPr>
          <p:cNvSpPr>
            <a:spLocks noGrp="1" noRot="1" noChangeAspect="1"/>
          </p:cNvSpPr>
          <p:nvPr>
            <p:ph type="sldImg"/>
          </p:nvPr>
        </p:nvSpPr>
        <p:spPr/>
      </p:sp>
      <p:sp>
        <p:nvSpPr>
          <p:cNvPr id="6" name="Google Shape;725;p48:notes">
            <a:extLst>
              <a:ext uri="{FF2B5EF4-FFF2-40B4-BE49-F238E27FC236}">
                <a16:creationId xmlns:a16="http://schemas.microsoft.com/office/drawing/2014/main" id="{7ADA40CB-5690-0986-6D94-0EED197D586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48</a:t>
            </a:fld>
            <a:endParaRPr lang="en-US" sz="1200" dirty="0">
              <a:latin typeface="+mn-l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1" name="Google Shape;301;p6:notes"/>
          <p:cNvSpPr txBox="1">
            <a:spLocks noGrp="1"/>
          </p:cNvSpPr>
          <p:nvPr>
            <p:ph type="body" idx="1"/>
          </p:nvPr>
        </p:nvSpPr>
        <p:spPr/>
        <p:txBody>
          <a:bodyPr/>
          <a:lstStyle/>
          <a:p>
            <a:pPr marL="0" indent="0">
              <a:buNone/>
            </a:pPr>
            <a:r>
              <a:rPr lang="es-ES_tradnl" b="1" noProof="0" dirty="0">
                <a:sym typeface="Arial"/>
              </a:rPr>
              <a:t>QUIZ (10 minutos)</a:t>
            </a:r>
          </a:p>
          <a:p>
            <a:r>
              <a:rPr lang="es-ES_tradnl" i="1" noProof="0" dirty="0"/>
              <a:t>Haremos un quiz para repasar los contenidos del módulo anterior.</a:t>
            </a:r>
          </a:p>
          <a:p>
            <a:r>
              <a:rPr lang="es-ES_tradnl" noProof="0" dirty="0"/>
              <a:t>Procure que las preguntas del quiz las respondan distintos participantes. </a:t>
            </a:r>
          </a:p>
          <a:p>
            <a:r>
              <a:rPr lang="es-ES_tradnl" noProof="0" dirty="0"/>
              <a:t>Revise y complemente sus respuestas a partir de las orientaciones que se ofrecen a continuación:</a:t>
            </a:r>
          </a:p>
          <a:p>
            <a:r>
              <a:rPr lang="es-ES_tradnl" b="1" noProof="0" dirty="0">
                <a:sym typeface="Arial"/>
              </a:rPr>
              <a:t>Pregunta 1: ¿Cuáles son los pasos para la resolución de problemas?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_tradnl" sz="1200" b="0" dirty="0">
                <a:latin typeface="Arial" panose="020B0604020202020204" pitchFamily="34" charset="0"/>
                <a:cs typeface="Arial" panose="020B0604020202020204" pitchFamily="34" charset="0"/>
              </a:rPr>
              <a:t>Reconocer que </a:t>
            </a:r>
            <a:r>
              <a:rPr lang="es-ES_tradnl" sz="1200" dirty="0">
                <a:latin typeface="Arial" panose="020B0604020202020204" pitchFamily="34" charset="0"/>
                <a:cs typeface="Arial" panose="020B0604020202020204" pitchFamily="34" charset="0"/>
              </a:rPr>
              <a:t>hay un problema o preocupación y definirlo.</a:t>
            </a:r>
            <a:endParaRPr lang="es-ES_tradnl" noProof="0" dirty="0"/>
          </a:p>
          <a:p>
            <a:pPr marL="685800" lvl="1" indent="-228600">
              <a:buFont typeface="+mj-lt"/>
              <a:buAutoNum type="arabicPeriod"/>
            </a:pPr>
            <a:r>
              <a:rPr lang="es-ES_tradnl" noProof="0" dirty="0"/>
              <a:t>Analizar las causas del problema y definir el objetivo.</a:t>
            </a:r>
          </a:p>
          <a:p>
            <a:pPr marL="685800" lvl="1" indent="-228600">
              <a:buFont typeface="+mj-lt"/>
              <a:buAutoNum type="arabicPeriod"/>
            </a:pPr>
            <a:r>
              <a:rPr lang="es-ES_tradnl" noProof="0" dirty="0"/>
              <a:t>Hacer una lluvia de ideas </a:t>
            </a:r>
            <a:r>
              <a:rPr lang="es-ES_tradnl" sz="1200" dirty="0">
                <a:latin typeface="Arial" panose="020B0604020202020204" pitchFamily="34" charset="0"/>
                <a:cs typeface="Arial" panose="020B0604020202020204" pitchFamily="34" charset="0"/>
              </a:rPr>
              <a:t>para encontrar posibles soluciones y estrategias para abordar los problemas.</a:t>
            </a:r>
            <a:endParaRPr lang="es-ES_tradnl" noProof="0" dirty="0"/>
          </a:p>
          <a:p>
            <a:pPr marL="685800" lvl="1" indent="-228600">
              <a:buFont typeface="+mj-lt"/>
              <a:buAutoNum type="arabicPeriod"/>
            </a:pPr>
            <a:r>
              <a:rPr lang="es-ES_tradnl" noProof="0" dirty="0"/>
              <a:t>Evaluar las opciones disponibles y escoger posibles soluciones.</a:t>
            </a:r>
          </a:p>
          <a:p>
            <a:pPr marL="685800" lvl="1" indent="-228600">
              <a:buFont typeface="+mj-lt"/>
              <a:buAutoNum type="arabicPeriod"/>
            </a:pPr>
            <a:r>
              <a:rPr lang="es-ES_tradnl" noProof="0" dirty="0"/>
              <a:t>Implementar un plan de acción para lograrlo.</a:t>
            </a:r>
          </a:p>
          <a:p>
            <a:pPr marL="685800" lvl="1" indent="-228600">
              <a:buFont typeface="+mj-lt"/>
              <a:buAutoNum type="arabicPeriod"/>
            </a:pPr>
            <a:r>
              <a:rPr lang="es-ES_tradnl" noProof="0" dirty="0"/>
              <a:t>Evaluar la eficacia y los resultados.</a:t>
            </a:r>
          </a:p>
          <a:p>
            <a:r>
              <a:rPr lang="es-ES_tradnl" b="1" noProof="0" dirty="0"/>
              <a:t>Pregunta 2: ¿Cuáles son algunas de las estrategias de negociación?</a:t>
            </a:r>
          </a:p>
          <a:p>
            <a:pPr lvl="1"/>
            <a:r>
              <a:rPr lang="es-ES_tradnl" noProof="0" dirty="0"/>
              <a:t>Evadir</a:t>
            </a:r>
          </a:p>
          <a:p>
            <a:pPr lvl="1"/>
            <a:r>
              <a:rPr lang="es-ES_tradnl" noProof="0" dirty="0"/>
              <a:t>Someterse</a:t>
            </a:r>
          </a:p>
          <a:p>
            <a:pPr lvl="1"/>
            <a:r>
              <a:rPr lang="es-ES_tradnl" noProof="0" dirty="0"/>
              <a:t>Competir</a:t>
            </a:r>
          </a:p>
          <a:p>
            <a:pPr lvl="1"/>
            <a:r>
              <a:rPr lang="es-ES_tradnl" noProof="0" dirty="0"/>
              <a:t>Ceder</a:t>
            </a:r>
          </a:p>
          <a:p>
            <a:pPr lvl="1"/>
            <a:r>
              <a:rPr lang="es-ES_tradnl" noProof="0" dirty="0"/>
              <a:t>Cooperar</a:t>
            </a:r>
          </a:p>
          <a:p>
            <a:r>
              <a:rPr lang="es-ES_tradnl" b="1" noProof="0" dirty="0"/>
              <a:t>Pregunta 3: ¿Qué herramientas facilitan las labores de coordinación?</a:t>
            </a:r>
          </a:p>
          <a:p>
            <a:pPr lvl="1"/>
            <a:r>
              <a:rPr lang="es-ES_tradnl" noProof="0" dirty="0"/>
              <a:t>Enfoque </a:t>
            </a:r>
            <a:r>
              <a:rPr lang="es-ES_tradnl" noProof="0" dirty="0" err="1"/>
              <a:t>socioecológico</a:t>
            </a:r>
            <a:endParaRPr lang="es-ES_tradnl" noProof="0" dirty="0"/>
          </a:p>
          <a:p>
            <a:pPr lvl="1"/>
            <a:r>
              <a:rPr lang="es-ES_tradnl" noProof="0" dirty="0"/>
              <a:t>Mapa de servicios</a:t>
            </a:r>
          </a:p>
          <a:p>
            <a:pPr lvl="1"/>
            <a:r>
              <a:rPr lang="es-ES_tradnl" noProof="0" dirty="0"/>
              <a:t>Rutas de remisión</a:t>
            </a:r>
          </a:p>
          <a:p>
            <a:pPr lvl="1"/>
            <a:r>
              <a:rPr lang="es-ES_tradnl" noProof="0" dirty="0"/>
              <a:t>Formularios de remisión </a:t>
            </a:r>
          </a:p>
          <a:p>
            <a:pPr lvl="1"/>
            <a:r>
              <a:rPr lang="es-ES_tradnl" noProof="0" dirty="0"/>
              <a:t>Conferencias de casos</a:t>
            </a:r>
          </a:p>
        </p:txBody>
      </p:sp>
      <p:sp>
        <p:nvSpPr>
          <p:cNvPr id="3" name="Slide Image Placeholder 2">
            <a:extLst>
              <a:ext uri="{FF2B5EF4-FFF2-40B4-BE49-F238E27FC236}">
                <a16:creationId xmlns:a16="http://schemas.microsoft.com/office/drawing/2014/main" id="{BB796DE6-455B-E4BA-2E6D-D56CAC88EB00}"/>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0F5BEFF1-CA13-4B71-4325-B5D21B667DB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a:t>
            </a:fld>
            <a:endParaRPr lang="en-US" sz="1200" dirty="0">
              <a:latin typeface="+mn-l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8" name="Google Shape;308;p7:notes"/>
          <p:cNvSpPr txBox="1">
            <a:spLocks noGrp="1"/>
          </p:cNvSpPr>
          <p:nvPr>
            <p:ph type="body" idx="1"/>
          </p:nvPr>
        </p:nvSpPr>
        <p:spPr/>
        <p:txBody>
          <a:bodyPr/>
          <a:lstStyle/>
          <a:p>
            <a:pPr marL="0" indent="0">
              <a:buNone/>
            </a:pPr>
            <a:r>
              <a:rPr lang="es-ES_tradnl" b="1" dirty="0"/>
              <a:t>EXPLICAR</a:t>
            </a:r>
          </a:p>
          <a:p>
            <a:r>
              <a:rPr lang="es-ES_tradnl" dirty="0">
                <a:sym typeface="Helvetica Neue"/>
              </a:rPr>
              <a:t>Presente los objetivos de aprendizaje.</a:t>
            </a:r>
          </a:p>
          <a:p>
            <a:r>
              <a:rPr lang="es-ES_tradnl" i="1" dirty="0">
                <a:sym typeface="Helvetica Neue"/>
              </a:rPr>
              <a:t>¿Alguien tiene alguna pregunta o necesita alguna aclaración?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_tradnl" i="1" noProof="0" dirty="0"/>
              <a:t>Pueden consultar los objetivos de aprendizaje en</a:t>
            </a:r>
            <a:r>
              <a:rPr lang="es-ES_tradnl" i="1" noProof="0" dirty="0">
                <a:sym typeface="Arial"/>
              </a:rPr>
              <a:t> </a:t>
            </a:r>
            <a:r>
              <a:rPr lang="es-ES_tradnl" b="1" i="1" dirty="0">
                <a:sym typeface="Arial"/>
              </a:rPr>
              <a:t>la página 53 del Cuaderno de ejercicios: Objetivos de aprendizaje</a:t>
            </a:r>
            <a:endParaRPr lang="es-ES_tradnl" dirty="0"/>
          </a:p>
          <a:p>
            <a:pPr marL="0" indent="0">
              <a:buNone/>
            </a:pPr>
            <a:endParaRPr lang="es-ES_tradnl" i="1" dirty="0">
              <a:sym typeface="Calibri"/>
            </a:endParaRPr>
          </a:p>
          <a:p>
            <a:endParaRPr lang="es-ES_tradnl" dirty="0"/>
          </a:p>
        </p:txBody>
      </p:sp>
      <p:sp>
        <p:nvSpPr>
          <p:cNvPr id="3" name="Slide Image Placeholder 2">
            <a:extLst>
              <a:ext uri="{FF2B5EF4-FFF2-40B4-BE49-F238E27FC236}">
                <a16:creationId xmlns:a16="http://schemas.microsoft.com/office/drawing/2014/main" id="{FFCBE129-1A0F-CEFC-EED8-191D753DA448}"/>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04F3FD9-18F5-5DF3-7DAD-A804A969783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a:t>
            </a:fld>
            <a:endParaRPr lang="en-US" sz="1200" dirty="0">
              <a:latin typeface="+mn-lt"/>
            </a:endParaRPr>
          </a:p>
        </p:txBody>
      </p:sp>
    </p:spTree>
    <p:extLst>
      <p:ext uri="{BB962C8B-B14F-4D97-AF65-F5344CB8AC3E}">
        <p14:creationId xmlns:p14="http://schemas.microsoft.com/office/powerpoint/2010/main" val="2300864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dirty="0"/>
              <a:t>REPASO GENERAL</a:t>
            </a:r>
          </a:p>
          <a:p>
            <a:r>
              <a:rPr lang="es-ES_tradnl" noProof="0" dirty="0"/>
              <a:t>Haga referencia al marco de competencias que vieron durante el Módulo 1</a:t>
            </a:r>
            <a:r>
              <a:rPr lang="es-ES_tradnl" dirty="0"/>
              <a:t>.</a:t>
            </a:r>
          </a:p>
          <a:p>
            <a:r>
              <a:rPr lang="es-ES_tradnl" dirty="0"/>
              <a:t>Repasen juntos los indicadores asociados a las competencias comunicativas y en SMAPS. </a:t>
            </a:r>
          </a:p>
          <a:p>
            <a:endParaRPr lang="es-ES_tradnl" dirty="0"/>
          </a:p>
        </p:txBody>
      </p:sp>
      <p:sp>
        <p:nvSpPr>
          <p:cNvPr id="8" name="Slide Image Placeholder 7">
            <a:extLst>
              <a:ext uri="{FF2B5EF4-FFF2-40B4-BE49-F238E27FC236}">
                <a16:creationId xmlns:a16="http://schemas.microsoft.com/office/drawing/2014/main" id="{AC72D3A9-A283-C5EF-BBE7-EDF4B291A032}"/>
              </a:ext>
            </a:extLst>
          </p:cNvPr>
          <p:cNvSpPr>
            <a:spLocks noGrp="1" noRot="1" noChangeAspect="1"/>
          </p:cNvSpPr>
          <p:nvPr>
            <p:ph type="sldImg"/>
          </p:nvPr>
        </p:nvSpPr>
        <p:spPr/>
      </p:sp>
      <p:sp>
        <p:nvSpPr>
          <p:cNvPr id="9" name="Google Shape;725;p48:notes">
            <a:extLst>
              <a:ext uri="{FF2B5EF4-FFF2-40B4-BE49-F238E27FC236}">
                <a16:creationId xmlns:a16="http://schemas.microsoft.com/office/drawing/2014/main" id="{FE6BAA96-359F-DC9B-7CB3-D21A7B3DE18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a:t>
            </a:fld>
            <a:endParaRPr lang="en-US" sz="1200" dirty="0">
              <a:latin typeface="+mn-lt"/>
            </a:endParaRPr>
          </a:p>
        </p:txBody>
      </p:sp>
    </p:spTree>
    <p:extLst>
      <p:ext uri="{BB962C8B-B14F-4D97-AF65-F5344CB8AC3E}">
        <p14:creationId xmlns:p14="http://schemas.microsoft.com/office/powerpoint/2010/main" val="648834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SESIÓN 2 </a:t>
            </a:r>
            <a:br>
              <a:rPr lang="es-ES_tradnl" b="1" noProof="0" dirty="0"/>
            </a:br>
            <a:r>
              <a:rPr lang="es-ES_tradnl" b="1" noProof="0" dirty="0"/>
              <a:t>DURACIÓN: 0h45</a:t>
            </a:r>
            <a:endParaRPr lang="es-ES_tradnl" noProof="0" dirty="0"/>
          </a:p>
        </p:txBody>
      </p:sp>
      <p:sp>
        <p:nvSpPr>
          <p:cNvPr id="6" name="Slide Image Placeholder 5">
            <a:extLst>
              <a:ext uri="{FF2B5EF4-FFF2-40B4-BE49-F238E27FC236}">
                <a16:creationId xmlns:a16="http://schemas.microsoft.com/office/drawing/2014/main" id="{874B646C-426D-31E3-26E8-C95F7818E4C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8E0B433-0249-B56D-12AF-ACAECB1FF1A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a:t>
            </a:fld>
            <a:endParaRPr lang="en-US" sz="1200" dirty="0">
              <a:latin typeface="+mn-lt"/>
            </a:endParaRPr>
          </a:p>
        </p:txBody>
      </p:sp>
    </p:spTree>
    <p:extLst>
      <p:ext uri="{BB962C8B-B14F-4D97-AF65-F5344CB8AC3E}">
        <p14:creationId xmlns:p14="http://schemas.microsoft.com/office/powerpoint/2010/main" val="4043349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s-ES_tradnl" b="1" noProof="0" dirty="0"/>
              <a:t>EXPLICAR</a:t>
            </a:r>
          </a:p>
          <a:p>
            <a:r>
              <a:rPr lang="es-ES_tradnl" noProof="0" dirty="0"/>
              <a:t>Presente el contenido de la diapositiva.</a:t>
            </a:r>
          </a:p>
          <a:p>
            <a:r>
              <a:rPr lang="es-ES_tradnl" i="1" noProof="0" dirty="0"/>
              <a:t>En el nivel 1, aprendimos a comunicarnos con niños, niñas y adolescentes y pusimos en práctica algunas de estas competencias.</a:t>
            </a:r>
          </a:p>
          <a:p>
            <a:r>
              <a:rPr lang="es-ES_tradnl" i="1" noProof="0" dirty="0"/>
              <a:t>Estas son las competencias básicas comunicativas que deben tener los/as asistentes sociales:</a:t>
            </a:r>
          </a:p>
          <a:p>
            <a:pPr lvl="1"/>
            <a:r>
              <a:rPr lang="es-ES_tradnl" i="1" noProof="0" dirty="0"/>
              <a:t>Reconocer el lenguaje no verbal de niños, niñas y adolescentes</a:t>
            </a:r>
          </a:p>
          <a:p>
            <a:pPr lvl="1"/>
            <a:r>
              <a:rPr lang="es-ES_tradnl" i="1" noProof="0" dirty="0"/>
              <a:t>Emplear el lenguaje corporal para corroborar lo que comunica</a:t>
            </a:r>
          </a:p>
          <a:p>
            <a:pPr lvl="1"/>
            <a:r>
              <a:rPr lang="es-ES_tradnl" i="1" noProof="0" dirty="0"/>
              <a:t>Escuchar activamente</a:t>
            </a:r>
          </a:p>
          <a:p>
            <a:pPr lvl="1"/>
            <a:r>
              <a:rPr lang="es-ES_tradnl" i="1" noProof="0" dirty="0"/>
              <a:t>Expresarse con eficacia</a:t>
            </a:r>
          </a:p>
          <a:p>
            <a:endParaRPr lang="es-ES_tradnl" noProof="0" dirty="0"/>
          </a:p>
          <a:p>
            <a:pPr marL="0" indent="0">
              <a:buNone/>
            </a:pPr>
            <a:r>
              <a:rPr lang="es-ES_tradnl" b="1" noProof="0" dirty="0"/>
              <a:t>DEBATE GENERAL (10 minutos)</a:t>
            </a:r>
          </a:p>
          <a:p>
            <a:r>
              <a:rPr lang="es-ES_tradnl" i="1" noProof="0" dirty="0"/>
              <a:t>¿Alguien podría dar ejemplos prácticos y específicos sobre estas técnicas de comunicación?</a:t>
            </a:r>
          </a:p>
          <a:p>
            <a:r>
              <a:rPr lang="es-ES_tradnl" noProof="0" dirty="0"/>
              <a:t>Escriba las respuestas en la pizarra o rotafolio.</a:t>
            </a:r>
          </a:p>
          <a:p>
            <a:r>
              <a:rPr lang="es-ES_tradnl" noProof="0" dirty="0"/>
              <a:t>Repase las respuestas y complemente a partir de lo siguiente:</a:t>
            </a:r>
          </a:p>
          <a:p>
            <a:pPr marL="0" indent="0">
              <a:buNone/>
            </a:pPr>
            <a:r>
              <a:rPr lang="es-ES_tradnl" noProof="0" dirty="0"/>
              <a:t>______________________________________________________________________________</a:t>
            </a:r>
          </a:p>
          <a:p>
            <a:pPr marL="0" indent="0">
              <a:buNone/>
            </a:pPr>
            <a:endParaRPr lang="es-ES_tradnl" noProof="0" dirty="0"/>
          </a:p>
          <a:p>
            <a:pPr marL="0" indent="0">
              <a:buNone/>
            </a:pPr>
            <a:r>
              <a:rPr lang="es-ES_tradnl" b="1" noProof="0" dirty="0"/>
              <a:t>RESPUESTAS</a:t>
            </a:r>
          </a:p>
          <a:p>
            <a:r>
              <a:rPr lang="es-ES_tradnl" b="1" noProof="0" dirty="0"/>
              <a:t>Técnicas de comunicación no verbal</a:t>
            </a:r>
          </a:p>
          <a:p>
            <a:pPr lvl="2"/>
            <a:r>
              <a:rPr lang="es-ES_tradnl" noProof="0" dirty="0"/>
              <a:t>lenguaje corporal (p. ej., brazos cruzados o relajados, cuerpo en dirección a nuestro/a interlocutor, o distanciado de este/a, sentarnos derechos/as o encorvados/as).</a:t>
            </a:r>
          </a:p>
          <a:p>
            <a:pPr lvl="2"/>
            <a:r>
              <a:rPr lang="es-ES_tradnl" noProof="0" dirty="0"/>
              <a:t>expresiones faciales (p. ej., levantar las cejas, cambiar la forma de la boca).</a:t>
            </a:r>
          </a:p>
          <a:p>
            <a:pPr lvl="2"/>
            <a:r>
              <a:rPr lang="es-ES_tradnl" noProof="0" dirty="0"/>
              <a:t>mirada (p. ej., mirar a los ojos, mirar hacia la puerta, usar la mirada para transmitir emociones). </a:t>
            </a:r>
          </a:p>
          <a:p>
            <a:pPr lvl="2"/>
            <a:r>
              <a:rPr lang="es-ES_tradnl" noProof="0" dirty="0"/>
              <a:t>contacto físico (p. ej., dar la mano, tocar el brazo, abrazar).</a:t>
            </a:r>
          </a:p>
          <a:p>
            <a:pPr marL="0" indent="0">
              <a:buNone/>
            </a:pPr>
            <a:endParaRPr lang="es-ES_tradnl" b="1" noProof="0" dirty="0"/>
          </a:p>
          <a:p>
            <a:pPr marL="0" indent="0">
              <a:buNone/>
            </a:pPr>
            <a:r>
              <a:rPr lang="es-ES_tradnl" b="1" noProof="0" dirty="0"/>
              <a:t>CONTINÚA EN LA SIGUIENTE DIAPOSITIVA </a:t>
            </a:r>
            <a:r>
              <a:rPr lang="es-ES_tradnl" b="1" noProof="0" dirty="0">
                <a:sym typeface="Wingdings" panose="05000000000000000000" pitchFamily="2" charset="2"/>
              </a:rPr>
              <a:t></a:t>
            </a:r>
            <a:endParaRPr lang="es-ES_tradnl" b="1" noProof="0" dirty="0"/>
          </a:p>
        </p:txBody>
      </p:sp>
      <p:sp>
        <p:nvSpPr>
          <p:cNvPr id="6" name="Slide Image Placeholder 5">
            <a:extLst>
              <a:ext uri="{FF2B5EF4-FFF2-40B4-BE49-F238E27FC236}">
                <a16:creationId xmlns:a16="http://schemas.microsoft.com/office/drawing/2014/main" id="{49747B79-1E9A-6977-6D54-CFFF2EEC7A4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76D51EA-2489-CF58-DCBD-EFE5025F383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a:t>
            </a:fld>
            <a:endParaRPr lang="en-US" sz="1200" dirty="0">
              <a:latin typeface="+mn-lt"/>
            </a:endParaRPr>
          </a:p>
        </p:txBody>
      </p:sp>
    </p:spTree>
    <p:extLst>
      <p:ext uri="{BB962C8B-B14F-4D97-AF65-F5344CB8AC3E}">
        <p14:creationId xmlns:p14="http://schemas.microsoft.com/office/powerpoint/2010/main" val="1289596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59D6D-46D9-6EDF-A10F-0DB9A826D3B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BE"/>
          </a:p>
        </p:txBody>
      </p:sp>
      <p:sp>
        <p:nvSpPr>
          <p:cNvPr id="3" name="Subtitle 2">
            <a:extLst>
              <a:ext uri="{FF2B5EF4-FFF2-40B4-BE49-F238E27FC236}">
                <a16:creationId xmlns:a16="http://schemas.microsoft.com/office/drawing/2014/main" id="{F53C7445-AAC2-2304-B4B9-71B564B351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
        <p:nvSpPr>
          <p:cNvPr id="4" name="Date Placeholder 3">
            <a:extLst>
              <a:ext uri="{FF2B5EF4-FFF2-40B4-BE49-F238E27FC236}">
                <a16:creationId xmlns:a16="http://schemas.microsoft.com/office/drawing/2014/main" id="{80C654E9-0E23-FCDC-F452-71DA4850E647}"/>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5" name="Footer Placeholder 4">
            <a:extLst>
              <a:ext uri="{FF2B5EF4-FFF2-40B4-BE49-F238E27FC236}">
                <a16:creationId xmlns:a16="http://schemas.microsoft.com/office/drawing/2014/main" id="{9C3C0F59-44D0-AC83-1B67-ED58FDC3FC66}"/>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9C85E6B3-44B1-3DC2-7068-97B7B72718AD}"/>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2283772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965A0-1030-88F6-4361-AAB9DE4C18AE}"/>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4278397D-E29A-B787-CB09-0ED01D496AB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B5885172-FD0D-4D2D-5E75-A3AB457431EC}"/>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5" name="Footer Placeholder 4">
            <a:extLst>
              <a:ext uri="{FF2B5EF4-FFF2-40B4-BE49-F238E27FC236}">
                <a16:creationId xmlns:a16="http://schemas.microsoft.com/office/drawing/2014/main" id="{BD49AD5C-6DCF-A32F-913A-F68C051F871E}"/>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1B2BDA43-F3DE-31C5-7882-C4BBE5A810B9}"/>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2158704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6A417A9-0C9F-9D91-5976-151ED2A1894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5B18C3DC-C02B-8EB2-37B5-ED8FDB8AA4A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97ADDF53-6E86-BBC6-FEE0-306C52C50D98}"/>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5" name="Footer Placeholder 4">
            <a:extLst>
              <a:ext uri="{FF2B5EF4-FFF2-40B4-BE49-F238E27FC236}">
                <a16:creationId xmlns:a16="http://schemas.microsoft.com/office/drawing/2014/main" id="{AC606977-71FA-FE1E-602D-8521053B822E}"/>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2CF5444D-A845-8227-ACB2-DC8215008C5E}"/>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28545909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chemeClr val="accent3">
            <a:lumMod val="75000"/>
          </a:schemeClr>
        </a:solidFill>
        <a:effectLst/>
      </p:bgPr>
    </p:bg>
    <p:spTree>
      <p:nvGrpSpPr>
        <p:cNvPr id="1" name="Shape 13"/>
        <p:cNvGrpSpPr/>
        <p:nvPr/>
      </p:nvGrpSpPr>
      <p:grpSpPr>
        <a:xfrm>
          <a:off x="0" y="0"/>
          <a:ext cx="0" cy="0"/>
          <a:chOff x="0" y="0"/>
          <a:chExt cx="0" cy="0"/>
        </a:xfrm>
      </p:grpSpPr>
      <p:sp>
        <p:nvSpPr>
          <p:cNvPr id="14" name="Google Shape;14;p42"/>
          <p:cNvSpPr/>
          <p:nvPr/>
        </p:nvSpPr>
        <p:spPr>
          <a:xfrm rot="1782986">
            <a:off x="657418" y="1353464"/>
            <a:ext cx="4749573" cy="4094457"/>
          </a:xfrm>
          <a:prstGeom prst="hexagon">
            <a:avLst>
              <a:gd name="adj" fmla="val 28965"/>
              <a:gd name="vf" fmla="val 115470"/>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5" name="Google Shape;15;p42"/>
          <p:cNvSpPr txBox="1">
            <a:spLocks noGrp="1"/>
          </p:cNvSpPr>
          <p:nvPr>
            <p:ph type="title"/>
          </p:nvPr>
        </p:nvSpPr>
        <p:spPr>
          <a:xfrm>
            <a:off x="1024548" y="3099692"/>
            <a:ext cx="4015311" cy="56216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173525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chemeClr val="accent3">
            <a:lumMod val="75000"/>
          </a:schemeClr>
        </a:solidFill>
        <a:effectLst/>
      </p:bgPr>
    </p:bg>
    <p:spTree>
      <p:nvGrpSpPr>
        <p:cNvPr id="1" name="Shape 16"/>
        <p:cNvGrpSpPr/>
        <p:nvPr/>
      </p:nvGrpSpPr>
      <p:grpSpPr>
        <a:xfrm>
          <a:off x="0" y="0"/>
          <a:ext cx="0" cy="0"/>
          <a:chOff x="0" y="0"/>
          <a:chExt cx="0" cy="0"/>
        </a:xfrm>
      </p:grpSpPr>
      <p:sp>
        <p:nvSpPr>
          <p:cNvPr id="18" name="Google Shape;18;p43"/>
          <p:cNvSpPr txBox="1">
            <a:spLocks noGrp="1"/>
          </p:cNvSpPr>
          <p:nvPr>
            <p:ph type="title"/>
          </p:nvPr>
        </p:nvSpPr>
        <p:spPr>
          <a:xfrm>
            <a:off x="796384" y="3099692"/>
            <a:ext cx="10042851" cy="56216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4800"/>
              <a:buFont typeface="Garamond"/>
              <a:buNone/>
              <a:defRPr sz="5400" b="1">
                <a:solidFill>
                  <a:schemeClr val="lt1"/>
                </a:solidFill>
                <a:latin typeface="Garamond"/>
                <a:ea typeface="Garamond"/>
                <a:cs typeface="Garamond"/>
                <a:sym typeface="Garamon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2679690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9"/>
        <p:cNvGrpSpPr/>
        <p:nvPr/>
      </p:nvGrpSpPr>
      <p:grpSpPr>
        <a:xfrm>
          <a:off x="0" y="0"/>
          <a:ext cx="0" cy="0"/>
          <a:chOff x="0" y="0"/>
          <a:chExt cx="0" cy="0"/>
        </a:xfrm>
      </p:grpSpPr>
      <p:sp>
        <p:nvSpPr>
          <p:cNvPr id="20" name="Google Shape;20;p44"/>
          <p:cNvSpPr/>
          <p:nvPr/>
        </p:nvSpPr>
        <p:spPr>
          <a:xfrm>
            <a:off x="0" y="-1"/>
            <a:ext cx="12192000" cy="985520"/>
          </a:xfrm>
          <a:prstGeom prst="rect">
            <a:avLst/>
          </a:prstGeom>
          <a:solidFill>
            <a:schemeClr val="accent3">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3" name="Google Shape;23;p4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487B41"/>
              </a:buClr>
              <a:buSzPts val="3200"/>
              <a:buFont typeface="Arial"/>
              <a:buNone/>
              <a:defRPr sz="3200" b="1">
                <a:solidFill>
                  <a:schemeClr val="accent3">
                    <a:lumMod val="75000"/>
                  </a:schemeClr>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pic>
        <p:nvPicPr>
          <p:cNvPr id="2" name="Picture 1">
            <a:extLst>
              <a:ext uri="{FF2B5EF4-FFF2-40B4-BE49-F238E27FC236}">
                <a16:creationId xmlns:a16="http://schemas.microsoft.com/office/drawing/2014/main" id="{BBA83586-FB54-F1CA-020B-F565D7DE69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817" y="6230028"/>
            <a:ext cx="349714" cy="402608"/>
          </a:xfrm>
          <a:prstGeom prst="rect">
            <a:avLst/>
          </a:prstGeom>
        </p:spPr>
      </p:pic>
      <p:sp>
        <p:nvSpPr>
          <p:cNvPr id="3" name="Rectangle 2">
            <a:extLst>
              <a:ext uri="{FF2B5EF4-FFF2-40B4-BE49-F238E27FC236}">
                <a16:creationId xmlns:a16="http://schemas.microsoft.com/office/drawing/2014/main" id="{53ECD1D7-E5F6-FDD8-CC34-C431B3F55E72}"/>
              </a:ext>
            </a:extLst>
          </p:cNvPr>
          <p:cNvSpPr/>
          <p:nvPr userDrawn="1"/>
        </p:nvSpPr>
        <p:spPr>
          <a:xfrm>
            <a:off x="766809" y="6277443"/>
            <a:ext cx="6240165" cy="307777"/>
          </a:xfrm>
          <a:prstGeom prst="rect">
            <a:avLst/>
          </a:prstGeom>
        </p:spPr>
        <p:txBody>
          <a:bodyPr wrap="square">
            <a:spAutoFit/>
          </a:bodyPr>
          <a:lstStyle/>
          <a:p>
            <a:pPr marL="0" marR="0" lvl="0" indent="0" algn="l" rtl="0">
              <a:spcBef>
                <a:spcPts val="0"/>
              </a:spcBef>
              <a:spcAft>
                <a:spcPts val="0"/>
              </a:spcAft>
              <a:buNone/>
            </a:pPr>
            <a:r>
              <a:rPr lang="en-US" sz="1400" b="0" i="0" u="none" strike="noStrike" cap="none" dirty="0">
                <a:solidFill>
                  <a:schemeClr val="bg2">
                    <a:lumMod val="75000"/>
                  </a:schemeClr>
                </a:solidFill>
                <a:latin typeface="Arial" panose="020B0604020202020204" pitchFamily="34" charset="0"/>
                <a:ea typeface="Calibri"/>
                <a:cs typeface="Arial" panose="020B0604020202020204" pitchFamily="34" charset="0"/>
                <a:sym typeface="Calibri"/>
              </a:rPr>
              <a:t>Level 2 Module 4: </a:t>
            </a:r>
            <a:r>
              <a:rPr lang="en-US" sz="1400" b="1" i="0" u="none" strike="noStrike" cap="none" dirty="0">
                <a:solidFill>
                  <a:schemeClr val="bg2">
                    <a:lumMod val="75000"/>
                  </a:schemeClr>
                </a:solidFill>
                <a:latin typeface="Arial" panose="020B0604020202020204" pitchFamily="34" charset="0"/>
                <a:ea typeface="Calibri"/>
                <a:cs typeface="Arial" panose="020B0604020202020204" pitchFamily="34" charset="0"/>
                <a:sym typeface="Calibri"/>
              </a:rPr>
              <a:t>Communication and MHPSS competencies</a:t>
            </a:r>
          </a:p>
        </p:txBody>
      </p:sp>
    </p:spTree>
    <p:extLst>
      <p:ext uri="{BB962C8B-B14F-4D97-AF65-F5344CB8AC3E}">
        <p14:creationId xmlns:p14="http://schemas.microsoft.com/office/powerpoint/2010/main" val="1168868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8FDA4-E3C8-F6E8-A821-A640D62E7E0E}"/>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A516D8D2-A565-3E10-C00C-C930438D8B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09D1F119-86EC-3F2E-E633-69E7B5C0EE72}"/>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5" name="Footer Placeholder 4">
            <a:extLst>
              <a:ext uri="{FF2B5EF4-FFF2-40B4-BE49-F238E27FC236}">
                <a16:creationId xmlns:a16="http://schemas.microsoft.com/office/drawing/2014/main" id="{DE1637F9-FE1B-0418-BE6A-9335063CCBE1}"/>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610F3332-E176-F59E-39EA-0A79056B08DC}"/>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2330394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A4E31-888F-AA64-4511-EC392B8A0D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C0AA8BBE-5191-F6A1-B414-1793CA2BD5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3D81DE-34B4-9BC6-48FB-9CED79F1E1A8}"/>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5" name="Footer Placeholder 4">
            <a:extLst>
              <a:ext uri="{FF2B5EF4-FFF2-40B4-BE49-F238E27FC236}">
                <a16:creationId xmlns:a16="http://schemas.microsoft.com/office/drawing/2014/main" id="{CDA09046-BF55-AE43-B953-2E1F3C76A2B1}"/>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5AF8E385-889B-8AA7-FD08-88988FD7B886}"/>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4258798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99248-D168-792A-B67C-966FA97EE4AD}"/>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707D76BD-DD52-D828-DA3A-1AFACBC4291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C9125E43-EF75-2315-86AE-AD30B9AA98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Date Placeholder 4">
            <a:extLst>
              <a:ext uri="{FF2B5EF4-FFF2-40B4-BE49-F238E27FC236}">
                <a16:creationId xmlns:a16="http://schemas.microsoft.com/office/drawing/2014/main" id="{A5C0FB84-1979-FADF-72AB-809CC1F1EF1F}"/>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6" name="Footer Placeholder 5">
            <a:extLst>
              <a:ext uri="{FF2B5EF4-FFF2-40B4-BE49-F238E27FC236}">
                <a16:creationId xmlns:a16="http://schemas.microsoft.com/office/drawing/2014/main" id="{FC606340-3292-95A3-869A-481FF8632E3F}"/>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EDDBC389-048A-F5BC-BD33-E5B44DF5AC23}"/>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3445531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4DD11-6F46-1797-9500-5A3167289685}"/>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8D1AFF8B-92C4-A07A-7907-9225EB7E43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6B0531-2147-2AC4-2B3B-0AB0F164182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70D1B6C2-2ECB-7531-FC8F-684DD06CBE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A5D75B7-44DB-7FE4-0573-6B6C790AFEA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7" name="Date Placeholder 6">
            <a:extLst>
              <a:ext uri="{FF2B5EF4-FFF2-40B4-BE49-F238E27FC236}">
                <a16:creationId xmlns:a16="http://schemas.microsoft.com/office/drawing/2014/main" id="{B09EC82D-86DE-4939-03FC-9772EA18D5BE}"/>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8" name="Footer Placeholder 7">
            <a:extLst>
              <a:ext uri="{FF2B5EF4-FFF2-40B4-BE49-F238E27FC236}">
                <a16:creationId xmlns:a16="http://schemas.microsoft.com/office/drawing/2014/main" id="{1151BCFD-DC45-4944-9261-51F27B37644D}"/>
              </a:ext>
            </a:extLst>
          </p:cNvPr>
          <p:cNvSpPr>
            <a:spLocks noGrp="1"/>
          </p:cNvSpPr>
          <p:nvPr>
            <p:ph type="ftr" sz="quarter" idx="11"/>
          </p:nvPr>
        </p:nvSpPr>
        <p:spPr/>
        <p:txBody>
          <a:bodyPr/>
          <a:lstStyle/>
          <a:p>
            <a:endParaRPr lang="en-BE"/>
          </a:p>
        </p:txBody>
      </p:sp>
      <p:sp>
        <p:nvSpPr>
          <p:cNvPr id="9" name="Slide Number Placeholder 8">
            <a:extLst>
              <a:ext uri="{FF2B5EF4-FFF2-40B4-BE49-F238E27FC236}">
                <a16:creationId xmlns:a16="http://schemas.microsoft.com/office/drawing/2014/main" id="{ED7393DC-DD36-C976-E6F7-4953BB9C0590}"/>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3190324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43140-BB3B-FC90-859E-D3E31B01EFAD}"/>
              </a:ext>
            </a:extLst>
          </p:cNvPr>
          <p:cNvSpPr>
            <a:spLocks noGrp="1"/>
          </p:cNvSpPr>
          <p:nvPr>
            <p:ph type="title"/>
          </p:nvPr>
        </p:nvSpPr>
        <p:spPr/>
        <p:txBody>
          <a:bodyPr/>
          <a:lstStyle/>
          <a:p>
            <a:r>
              <a:rPr lang="en-US"/>
              <a:t>Click to edit Master title style</a:t>
            </a:r>
            <a:endParaRPr lang="en-BE"/>
          </a:p>
        </p:txBody>
      </p:sp>
      <p:sp>
        <p:nvSpPr>
          <p:cNvPr id="3" name="Date Placeholder 2">
            <a:extLst>
              <a:ext uri="{FF2B5EF4-FFF2-40B4-BE49-F238E27FC236}">
                <a16:creationId xmlns:a16="http://schemas.microsoft.com/office/drawing/2014/main" id="{99D7F8F7-A8B7-855C-B14F-F06FDD42DAE8}"/>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4" name="Footer Placeholder 3">
            <a:extLst>
              <a:ext uri="{FF2B5EF4-FFF2-40B4-BE49-F238E27FC236}">
                <a16:creationId xmlns:a16="http://schemas.microsoft.com/office/drawing/2014/main" id="{BD7C7BBF-4F02-B327-30F4-C2D6A5BF3F52}"/>
              </a:ext>
            </a:extLst>
          </p:cNvPr>
          <p:cNvSpPr>
            <a:spLocks noGrp="1"/>
          </p:cNvSpPr>
          <p:nvPr>
            <p:ph type="ftr" sz="quarter" idx="11"/>
          </p:nvPr>
        </p:nvSpPr>
        <p:spPr/>
        <p:txBody>
          <a:bodyPr/>
          <a:lstStyle/>
          <a:p>
            <a:endParaRPr lang="en-BE"/>
          </a:p>
        </p:txBody>
      </p:sp>
      <p:sp>
        <p:nvSpPr>
          <p:cNvPr id="5" name="Slide Number Placeholder 4">
            <a:extLst>
              <a:ext uri="{FF2B5EF4-FFF2-40B4-BE49-F238E27FC236}">
                <a16:creationId xmlns:a16="http://schemas.microsoft.com/office/drawing/2014/main" id="{DCE3A65B-C73D-BB3B-3387-0BE34388EEE4}"/>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3109982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D701A8-A07A-3D7E-642D-23B94082CEFA}"/>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3" name="Footer Placeholder 2">
            <a:extLst>
              <a:ext uri="{FF2B5EF4-FFF2-40B4-BE49-F238E27FC236}">
                <a16:creationId xmlns:a16="http://schemas.microsoft.com/office/drawing/2014/main" id="{B691821A-F8B8-A9FA-7469-7F53689DFD5D}"/>
              </a:ext>
            </a:extLst>
          </p:cNvPr>
          <p:cNvSpPr>
            <a:spLocks noGrp="1"/>
          </p:cNvSpPr>
          <p:nvPr>
            <p:ph type="ftr" sz="quarter" idx="11"/>
          </p:nvPr>
        </p:nvSpPr>
        <p:spPr/>
        <p:txBody>
          <a:bodyPr/>
          <a:lstStyle/>
          <a:p>
            <a:endParaRPr lang="en-BE"/>
          </a:p>
        </p:txBody>
      </p:sp>
      <p:sp>
        <p:nvSpPr>
          <p:cNvPr id="4" name="Slide Number Placeholder 3">
            <a:extLst>
              <a:ext uri="{FF2B5EF4-FFF2-40B4-BE49-F238E27FC236}">
                <a16:creationId xmlns:a16="http://schemas.microsoft.com/office/drawing/2014/main" id="{34912CFD-BB50-34A3-CAE1-446A9240D382}"/>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3896809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440D4-67F4-3505-B4E1-BC2E2708CD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F0193A52-5B92-BC84-FE4A-E8E22B106A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8F2B0461-3F37-8D79-EF30-0466231EBD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0A7525-6936-E766-3D64-E342F14DEFAC}"/>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6" name="Footer Placeholder 5">
            <a:extLst>
              <a:ext uri="{FF2B5EF4-FFF2-40B4-BE49-F238E27FC236}">
                <a16:creationId xmlns:a16="http://schemas.microsoft.com/office/drawing/2014/main" id="{6F652529-D130-4CD7-C971-3BBAC9D12204}"/>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3FC87B4C-849A-5031-6EF8-4C764974F5A0}"/>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4003238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0CD01-207C-3918-4012-5432EF8FD8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245C52B1-AA99-D14E-E2F5-666AEC2206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64616C1B-5B89-A2EC-070C-63C3F6A691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3B7E85-FAAC-4296-4902-7BBA76A58B1F}"/>
              </a:ext>
            </a:extLst>
          </p:cNvPr>
          <p:cNvSpPr>
            <a:spLocks noGrp="1"/>
          </p:cNvSpPr>
          <p:nvPr>
            <p:ph type="dt" sz="half" idx="10"/>
          </p:nvPr>
        </p:nvSpPr>
        <p:spPr/>
        <p:txBody>
          <a:bodyPr/>
          <a:lstStyle/>
          <a:p>
            <a:fld id="{91AEA6EF-EB8F-4EF6-A719-93012F53EECB}" type="datetimeFigureOut">
              <a:rPr lang="en-BE" smtClean="0"/>
              <a:t>02/05/2023</a:t>
            </a:fld>
            <a:endParaRPr lang="en-BE"/>
          </a:p>
        </p:txBody>
      </p:sp>
      <p:sp>
        <p:nvSpPr>
          <p:cNvPr id="6" name="Footer Placeholder 5">
            <a:extLst>
              <a:ext uri="{FF2B5EF4-FFF2-40B4-BE49-F238E27FC236}">
                <a16:creationId xmlns:a16="http://schemas.microsoft.com/office/drawing/2014/main" id="{CFEF465C-7517-B913-27FC-6BC130D4A60B}"/>
              </a:ext>
            </a:extLst>
          </p:cNvPr>
          <p:cNvSpPr>
            <a:spLocks noGrp="1"/>
          </p:cNvSpPr>
          <p:nvPr>
            <p:ph type="ftr" sz="quarter" idx="11"/>
          </p:nvPr>
        </p:nvSpPr>
        <p:spPr/>
        <p:txBody>
          <a:bodyPr/>
          <a:lstStyle/>
          <a:p>
            <a:endParaRPr lang="en-BE"/>
          </a:p>
        </p:txBody>
      </p:sp>
      <p:sp>
        <p:nvSpPr>
          <p:cNvPr id="7" name="Slide Number Placeholder 6">
            <a:extLst>
              <a:ext uri="{FF2B5EF4-FFF2-40B4-BE49-F238E27FC236}">
                <a16:creationId xmlns:a16="http://schemas.microsoft.com/office/drawing/2014/main" id="{48C1391B-565B-BB14-1C3A-DA91CAD61273}"/>
              </a:ext>
            </a:extLst>
          </p:cNvPr>
          <p:cNvSpPr>
            <a:spLocks noGrp="1"/>
          </p:cNvSpPr>
          <p:nvPr>
            <p:ph type="sldNum" sz="quarter" idx="12"/>
          </p:nvPr>
        </p:nvSpPr>
        <p:spPr/>
        <p:txBody>
          <a:bodyPr/>
          <a:lstStyle/>
          <a:p>
            <a:fld id="{05A6B119-5633-46AF-8608-C828280469B7}" type="slidenum">
              <a:rPr lang="en-BE" smtClean="0"/>
              <a:t>‹#›</a:t>
            </a:fld>
            <a:endParaRPr lang="en-BE"/>
          </a:p>
        </p:txBody>
      </p:sp>
    </p:spTree>
    <p:extLst>
      <p:ext uri="{BB962C8B-B14F-4D97-AF65-F5344CB8AC3E}">
        <p14:creationId xmlns:p14="http://schemas.microsoft.com/office/powerpoint/2010/main" val="20611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5ADFEBC-2D79-9CB1-52DA-66DD88FAF2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Haga clic para editar el estilo del título principal</a:t>
            </a:r>
            <a:endParaRPr lang="en-BE"/>
          </a:p>
        </p:txBody>
      </p:sp>
      <p:sp>
        <p:nvSpPr>
          <p:cNvPr id="3" name="Text Placeholder 2">
            <a:extLst>
              <a:ext uri="{FF2B5EF4-FFF2-40B4-BE49-F238E27FC236}">
                <a16:creationId xmlns:a16="http://schemas.microsoft.com/office/drawing/2014/main" id="{4529255E-3AAE-207F-EC7C-6D9996A841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Haga clic para editar los estilos de texto maestro</a:t>
            </a:r>
          </a:p>
          <a:p>
            <a:pPr lvl="1"/>
            <a:r>
              <a:rPr lang="en-US"/>
              <a:t>Segundo nivel</a:t>
            </a:r>
          </a:p>
          <a:p>
            <a:pPr lvl="2"/>
            <a:r>
              <a:rPr lang="en-US"/>
              <a:t>Tercer nivel</a:t>
            </a:r>
          </a:p>
          <a:p>
            <a:pPr lvl="3"/>
            <a:r>
              <a:rPr lang="en-US"/>
              <a:t>Cuarto nivel</a:t>
            </a:r>
          </a:p>
          <a:p>
            <a:pPr lvl="4"/>
            <a:r>
              <a:rPr lang="en-US"/>
              <a:t>Quinto nivel</a:t>
            </a:r>
            <a:endParaRPr lang="en-BE"/>
          </a:p>
        </p:txBody>
      </p:sp>
      <p:sp>
        <p:nvSpPr>
          <p:cNvPr id="4" name="Date Placeholder 3">
            <a:extLst>
              <a:ext uri="{FF2B5EF4-FFF2-40B4-BE49-F238E27FC236}">
                <a16:creationId xmlns:a16="http://schemas.microsoft.com/office/drawing/2014/main" id="{23CFAF77-EC68-DB02-5F3E-702977EA5D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EA6EF-EB8F-4EF6-A719-93012F53EECB}" type="datetimeFigureOut">
              <a:rPr lang="en-BE" smtClean="0"/>
              <a:t>02/05/2023</a:t>
            </a:fld>
            <a:endParaRPr lang="en-BE"/>
          </a:p>
        </p:txBody>
      </p:sp>
      <p:sp>
        <p:nvSpPr>
          <p:cNvPr id="5" name="Footer Placeholder 4">
            <a:extLst>
              <a:ext uri="{FF2B5EF4-FFF2-40B4-BE49-F238E27FC236}">
                <a16:creationId xmlns:a16="http://schemas.microsoft.com/office/drawing/2014/main" id="{25753271-E20F-81B3-B4BD-00161BB2D9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BE"/>
          </a:p>
        </p:txBody>
      </p:sp>
      <p:sp>
        <p:nvSpPr>
          <p:cNvPr id="6" name="Slide Number Placeholder 5">
            <a:extLst>
              <a:ext uri="{FF2B5EF4-FFF2-40B4-BE49-F238E27FC236}">
                <a16:creationId xmlns:a16="http://schemas.microsoft.com/office/drawing/2014/main" id="{8B88F855-628F-ADAC-B8EE-11AD07B2B9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A6B119-5633-46AF-8608-C828280469B7}" type="slidenum">
              <a:rPr lang="en-BE" smtClean="0"/>
              <a:t>‹#›</a:t>
            </a:fld>
            <a:endParaRPr lang="en-BE"/>
          </a:p>
        </p:txBody>
      </p:sp>
    </p:spTree>
    <p:extLst>
      <p:ext uri="{BB962C8B-B14F-4D97-AF65-F5344CB8AC3E}">
        <p14:creationId xmlns:p14="http://schemas.microsoft.com/office/powerpoint/2010/main" val="18651429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13.sv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19.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image" Target="../media/image27.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1.sv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21.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image" Target="../media/image29.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14.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1.sv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 name="TextBox 1">
            <a:extLst>
              <a:ext uri="{FF2B5EF4-FFF2-40B4-BE49-F238E27FC236}">
                <a16:creationId xmlns:a16="http://schemas.microsoft.com/office/drawing/2014/main" id="{A367E21B-59F3-7325-DB29-DC9B5BCA81F1}"/>
              </a:ext>
            </a:extLst>
          </p:cNvPr>
          <p:cNvSpPr txBox="1"/>
          <p:nvPr/>
        </p:nvSpPr>
        <p:spPr>
          <a:xfrm>
            <a:off x="851850" y="1123000"/>
            <a:ext cx="5140411" cy="3477875"/>
          </a:xfrm>
          <a:prstGeom prst="rect">
            <a:avLst/>
          </a:prstGeom>
          <a:noFill/>
        </p:spPr>
        <p:txBody>
          <a:bodyPr wrap="square" rtlCol="0">
            <a:spAutoFit/>
          </a:bodyPr>
          <a:lstStyle/>
          <a:p>
            <a:r>
              <a:rPr lang="es-ES_tradnl" sz="3600" b="1" dirty="0">
                <a:solidFill>
                  <a:schemeClr val="accent3">
                    <a:lumMod val="75000"/>
                  </a:schemeClr>
                </a:solidFill>
                <a:latin typeface="Garamond" panose="02020404030301010803" pitchFamily="18" charset="0"/>
              </a:rPr>
              <a:t>Comunicación y competencias en salud mental y apoyo psicosocial (SMAPS)</a:t>
            </a:r>
          </a:p>
          <a:p>
            <a:endParaRPr lang="es-ES_tradnl" sz="3600" b="1" dirty="0">
              <a:solidFill>
                <a:schemeClr val="accent3">
                  <a:lumMod val="75000"/>
                </a:schemeClr>
              </a:solidFill>
              <a:latin typeface="Garamond" panose="02020404030301010803" pitchFamily="18" charset="0"/>
            </a:endParaRPr>
          </a:p>
          <a:p>
            <a:endParaRPr lang="es-ES_tradnl" sz="1600" b="1" spc="300" dirty="0">
              <a:solidFill>
                <a:schemeClr val="accent3">
                  <a:lumMod val="75000"/>
                </a:schemeClr>
              </a:solidFill>
              <a:latin typeface="Garamond" panose="02020404030301010803" pitchFamily="18" charset="0"/>
            </a:endParaRPr>
          </a:p>
          <a:p>
            <a:r>
              <a:rPr lang="es-ES_tradnl" sz="2400" b="1" spc="300" dirty="0">
                <a:solidFill>
                  <a:schemeClr val="accent3">
                    <a:lumMod val="75000"/>
                  </a:schemeClr>
                </a:solidFill>
                <a:latin typeface="Garamond" panose="02020404030301010803" pitchFamily="18" charset="0"/>
              </a:rPr>
              <a:t>NIVEL 2 MÓDULO 4</a:t>
            </a:r>
          </a:p>
        </p:txBody>
      </p:sp>
      <p:pic>
        <p:nvPicPr>
          <p:cNvPr id="3" name="Picture 2" descr="Logo&#10;&#10;Description automatically generated">
            <a:extLst>
              <a:ext uri="{FF2B5EF4-FFF2-40B4-BE49-F238E27FC236}">
                <a16:creationId xmlns:a16="http://schemas.microsoft.com/office/drawing/2014/main" id="{D87A5753-7FB0-7664-F068-CCFD913B36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3079" y="4870464"/>
            <a:ext cx="2405008" cy="923462"/>
          </a:xfrm>
          <a:prstGeom prst="rect">
            <a:avLst/>
          </a:prstGeom>
        </p:spPr>
      </p:pic>
      <p:pic>
        <p:nvPicPr>
          <p:cNvPr id="4" name="Picture 3" descr="Text&#10;&#10;Description automatically generated">
            <a:extLst>
              <a:ext uri="{FF2B5EF4-FFF2-40B4-BE49-F238E27FC236}">
                <a16:creationId xmlns:a16="http://schemas.microsoft.com/office/drawing/2014/main" id="{628F57F5-FCD2-63F4-1A4B-8BAE673CE2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892" y="4972105"/>
            <a:ext cx="2405009" cy="685884"/>
          </a:xfrm>
          <a:prstGeom prst="rect">
            <a:avLst/>
          </a:prstGeom>
        </p:spPr>
      </p:pic>
      <p:grpSp>
        <p:nvGrpSpPr>
          <p:cNvPr id="18" name="Group 17">
            <a:extLst>
              <a:ext uri="{FF2B5EF4-FFF2-40B4-BE49-F238E27FC236}">
                <a16:creationId xmlns:a16="http://schemas.microsoft.com/office/drawing/2014/main" id="{A8D38576-8657-52A4-4D76-D64895A6C786}"/>
              </a:ext>
            </a:extLst>
          </p:cNvPr>
          <p:cNvGrpSpPr/>
          <p:nvPr/>
        </p:nvGrpSpPr>
        <p:grpSpPr>
          <a:xfrm>
            <a:off x="6627215" y="1526002"/>
            <a:ext cx="4525250" cy="4381638"/>
            <a:chOff x="7418569" y="901762"/>
            <a:chExt cx="1142910" cy="1106639"/>
          </a:xfrm>
        </p:grpSpPr>
        <p:sp>
          <p:nvSpPr>
            <p:cNvPr id="12" name="Hexagon 11">
              <a:extLst>
                <a:ext uri="{FF2B5EF4-FFF2-40B4-BE49-F238E27FC236}">
                  <a16:creationId xmlns:a16="http://schemas.microsoft.com/office/drawing/2014/main" id="{0C39CF95-4CD5-24EE-DEA5-66594D013555}"/>
                </a:ext>
              </a:extLst>
            </p:cNvPr>
            <p:cNvSpPr/>
            <p:nvPr/>
          </p:nvSpPr>
          <p:spPr>
            <a:xfrm rot="1782986">
              <a:off x="7418569" y="901762"/>
              <a:ext cx="1142910" cy="985264"/>
            </a:xfrm>
            <a:prstGeom prst="hexagon">
              <a:avLst>
                <a:gd name="adj" fmla="val 28965"/>
                <a:gd name="vf" fmla="val 11547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3" name="Group 12">
              <a:extLst>
                <a:ext uri="{FF2B5EF4-FFF2-40B4-BE49-F238E27FC236}">
                  <a16:creationId xmlns:a16="http://schemas.microsoft.com/office/drawing/2014/main" id="{E5DFF551-3085-3A6A-2562-00221167FCEE}"/>
                </a:ext>
              </a:extLst>
            </p:cNvPr>
            <p:cNvGrpSpPr/>
            <p:nvPr/>
          </p:nvGrpSpPr>
          <p:grpSpPr>
            <a:xfrm>
              <a:off x="7728977" y="1124962"/>
              <a:ext cx="694936" cy="883439"/>
              <a:chOff x="5532029" y="1778008"/>
              <a:chExt cx="1463806" cy="1860868"/>
            </a:xfrm>
            <a:solidFill>
              <a:schemeClr val="bg1"/>
            </a:solidFill>
          </p:grpSpPr>
          <p:grpSp>
            <p:nvGrpSpPr>
              <p:cNvPr id="14" name="Group 13">
                <a:extLst>
                  <a:ext uri="{FF2B5EF4-FFF2-40B4-BE49-F238E27FC236}">
                    <a16:creationId xmlns:a16="http://schemas.microsoft.com/office/drawing/2014/main" id="{49BDE579-2BB1-3AAA-4A5E-6B4E2C8C603D}"/>
                  </a:ext>
                </a:extLst>
              </p:cNvPr>
              <p:cNvGrpSpPr/>
              <p:nvPr/>
            </p:nvGrpSpPr>
            <p:grpSpPr>
              <a:xfrm>
                <a:off x="5532029" y="1778008"/>
                <a:ext cx="723055" cy="1860868"/>
                <a:chOff x="2068313" y="2482622"/>
                <a:chExt cx="376359" cy="968604"/>
              </a:xfrm>
              <a:grpFill/>
            </p:grpSpPr>
            <p:sp>
              <p:nvSpPr>
                <p:cNvPr id="16" name="Round Same Side Corner Rectangle 23">
                  <a:extLst>
                    <a:ext uri="{FF2B5EF4-FFF2-40B4-BE49-F238E27FC236}">
                      <a16:creationId xmlns:a16="http://schemas.microsoft.com/office/drawing/2014/main" id="{6A275AF9-5B1F-28E6-3419-99F4541AF99B}"/>
                    </a:ext>
                  </a:extLst>
                </p:cNvPr>
                <p:cNvSpPr/>
                <p:nvPr/>
              </p:nvSpPr>
              <p:spPr>
                <a:xfrm>
                  <a:off x="2071073" y="2923618"/>
                  <a:ext cx="372129" cy="527608"/>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Oval 16">
                  <a:extLst>
                    <a:ext uri="{FF2B5EF4-FFF2-40B4-BE49-F238E27FC236}">
                      <a16:creationId xmlns:a16="http://schemas.microsoft.com/office/drawing/2014/main" id="{9207F379-2138-0B02-9A8A-FCB5524C584E}"/>
                    </a:ext>
                  </a:extLst>
                </p:cNvPr>
                <p:cNvSpPr/>
                <p:nvPr/>
              </p:nvSpPr>
              <p:spPr>
                <a:xfrm>
                  <a:off x="2068313" y="2482622"/>
                  <a:ext cx="376359" cy="3763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5" name="Speech Bubble: Rectangle with Corners Rounded 14">
                <a:extLst>
                  <a:ext uri="{FF2B5EF4-FFF2-40B4-BE49-F238E27FC236}">
                    <a16:creationId xmlns:a16="http://schemas.microsoft.com/office/drawing/2014/main" id="{A51FCC9E-A2D1-A121-7A91-8EA53C78E02F}"/>
                  </a:ext>
                </a:extLst>
              </p:cNvPr>
              <p:cNvSpPr/>
              <p:nvPr/>
            </p:nvSpPr>
            <p:spPr>
              <a:xfrm>
                <a:off x="6535544" y="1996974"/>
                <a:ext cx="460291" cy="327241"/>
              </a:xfrm>
              <a:prstGeom prst="wedgeRoundRectCallout">
                <a:avLst>
                  <a:gd name="adj1" fmla="val -69318"/>
                  <a:gd name="adj2" fmla="val 26564"/>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72">
            <a:extLst>
              <a:ext uri="{FF2B5EF4-FFF2-40B4-BE49-F238E27FC236}">
                <a16:creationId xmlns:a16="http://schemas.microsoft.com/office/drawing/2014/main" id="{121E7CF9-9A36-58AA-490A-424DECE61D96}"/>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5400" b="1" dirty="0">
                <a:solidFill>
                  <a:schemeClr val="bg1">
                    <a:lumMod val="75000"/>
                  </a:schemeClr>
                </a:solidFill>
                <a:latin typeface="Garamond"/>
              </a:rPr>
              <a:t>Diapositiva adicional para la/el facilitador/a</a:t>
            </a:r>
            <a:endParaRPr lang="es-ES_tradnl" sz="5400" b="1" dirty="0">
              <a:solidFill>
                <a:schemeClr val="bg1">
                  <a:lumMod val="75000"/>
                </a:schemeClr>
              </a:solidFill>
            </a:endParaRPr>
          </a:p>
        </p:txBody>
      </p:sp>
    </p:spTree>
    <p:extLst>
      <p:ext uri="{BB962C8B-B14F-4D97-AF65-F5344CB8AC3E}">
        <p14:creationId xmlns:p14="http://schemas.microsoft.com/office/powerpoint/2010/main" val="56924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156995"/>
              </a:buClr>
              <a:buSzPts val="3200"/>
              <a:buFont typeface="Arial"/>
              <a:buNone/>
            </a:pPr>
            <a:r>
              <a:rPr lang="es-ES_tradnl" dirty="0">
                <a:latin typeface="Arial"/>
                <a:ea typeface="Arial"/>
                <a:cs typeface="Arial"/>
                <a:sym typeface="Arial"/>
              </a:rPr>
              <a:t>Repaso</a:t>
            </a:r>
            <a:endParaRPr lang="es-ES_tradnl" dirty="0"/>
          </a:p>
        </p:txBody>
      </p:sp>
      <p:grpSp>
        <p:nvGrpSpPr>
          <p:cNvPr id="8" name="Group 7">
            <a:extLst>
              <a:ext uri="{FF2B5EF4-FFF2-40B4-BE49-F238E27FC236}">
                <a16:creationId xmlns:a16="http://schemas.microsoft.com/office/drawing/2014/main" id="{4D42A6C7-60CE-6DDD-3C95-C9906B5D3013}"/>
              </a:ext>
            </a:extLst>
          </p:cNvPr>
          <p:cNvGrpSpPr/>
          <p:nvPr/>
        </p:nvGrpSpPr>
        <p:grpSpPr>
          <a:xfrm>
            <a:off x="10228983" y="337468"/>
            <a:ext cx="1587872" cy="1368854"/>
            <a:chOff x="10228983" y="337468"/>
            <a:chExt cx="1587872" cy="1368854"/>
          </a:xfrm>
        </p:grpSpPr>
        <p:sp>
          <p:nvSpPr>
            <p:cNvPr id="12" name="Hexagon 11">
              <a:extLst>
                <a:ext uri="{FF2B5EF4-FFF2-40B4-BE49-F238E27FC236}">
                  <a16:creationId xmlns:a16="http://schemas.microsoft.com/office/drawing/2014/main" id="{D4A15076-444E-E1C4-0654-3C3F72068CCA}"/>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3" name="Group 12">
              <a:extLst>
                <a:ext uri="{FF2B5EF4-FFF2-40B4-BE49-F238E27FC236}">
                  <a16:creationId xmlns:a16="http://schemas.microsoft.com/office/drawing/2014/main" id="{7DE64937-034A-6483-6D81-ABE9DE0ACC08}"/>
                </a:ext>
              </a:extLst>
            </p:cNvPr>
            <p:cNvGrpSpPr/>
            <p:nvPr/>
          </p:nvGrpSpPr>
          <p:grpSpPr>
            <a:xfrm>
              <a:off x="10621771" y="762700"/>
              <a:ext cx="562136" cy="634675"/>
              <a:chOff x="760175" y="830142"/>
              <a:chExt cx="867619" cy="979579"/>
            </a:xfrm>
          </p:grpSpPr>
          <p:sp>
            <p:nvSpPr>
              <p:cNvPr id="17" name="Rectangle 16">
                <a:extLst>
                  <a:ext uri="{FF2B5EF4-FFF2-40B4-BE49-F238E27FC236}">
                    <a16:creationId xmlns:a16="http://schemas.microsoft.com/office/drawing/2014/main" id="{D498D3F0-EAFD-0044-4536-CD51448DF3A8}"/>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solidFill>
                      <a:schemeClr val="bg1"/>
                    </a:solidFill>
                    <a:latin typeface="Arial" panose="020B0604020202020204" pitchFamily="34" charset="0"/>
                    <a:cs typeface="Arial" panose="020B0604020202020204" pitchFamily="34" charset="0"/>
                  </a:rPr>
                  <a:t>54</a:t>
                </a:r>
              </a:p>
            </p:txBody>
          </p:sp>
          <p:sp>
            <p:nvSpPr>
              <p:cNvPr id="18" name="Rectangle 17">
                <a:extLst>
                  <a:ext uri="{FF2B5EF4-FFF2-40B4-BE49-F238E27FC236}">
                    <a16:creationId xmlns:a16="http://schemas.microsoft.com/office/drawing/2014/main" id="{9E254493-70B5-508E-E5B9-EB5F2C380F2C}"/>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4" name="Group 13">
              <a:extLst>
                <a:ext uri="{FF2B5EF4-FFF2-40B4-BE49-F238E27FC236}">
                  <a16:creationId xmlns:a16="http://schemas.microsoft.com/office/drawing/2014/main" id="{27486DA2-7622-27F6-90BF-AAE6201B54A9}"/>
                </a:ext>
              </a:extLst>
            </p:cNvPr>
            <p:cNvGrpSpPr/>
            <p:nvPr/>
          </p:nvGrpSpPr>
          <p:grpSpPr>
            <a:xfrm>
              <a:off x="11325415" y="762701"/>
              <a:ext cx="182192" cy="634674"/>
              <a:chOff x="2121762" y="2323619"/>
              <a:chExt cx="200378" cy="825210"/>
            </a:xfrm>
          </p:grpSpPr>
          <p:sp>
            <p:nvSpPr>
              <p:cNvPr id="15" name="Isosceles Triangle 14">
                <a:extLst>
                  <a:ext uri="{FF2B5EF4-FFF2-40B4-BE49-F238E27FC236}">
                    <a16:creationId xmlns:a16="http://schemas.microsoft.com/office/drawing/2014/main" id="{70FE1A43-194C-18FF-AAC2-6AA5F00A4B34}"/>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Rectangle 15">
                <a:extLst>
                  <a:ext uri="{FF2B5EF4-FFF2-40B4-BE49-F238E27FC236}">
                    <a16:creationId xmlns:a16="http://schemas.microsoft.com/office/drawing/2014/main" id="{D41EC51D-A4F8-7AAD-AAEA-CA4D59A436E8}"/>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19" name="Group 18">
            <a:extLst>
              <a:ext uri="{FF2B5EF4-FFF2-40B4-BE49-F238E27FC236}">
                <a16:creationId xmlns:a16="http://schemas.microsoft.com/office/drawing/2014/main" id="{A14D83CF-7849-619D-2B98-7D0CE98C05B0}"/>
              </a:ext>
            </a:extLst>
          </p:cNvPr>
          <p:cNvGrpSpPr/>
          <p:nvPr/>
        </p:nvGrpSpPr>
        <p:grpSpPr>
          <a:xfrm>
            <a:off x="2748331" y="2287824"/>
            <a:ext cx="2706640" cy="2828288"/>
            <a:chOff x="7345680" y="2484120"/>
            <a:chExt cx="904240" cy="944880"/>
          </a:xfrm>
        </p:grpSpPr>
        <p:sp>
          <p:nvSpPr>
            <p:cNvPr id="20" name="Oval 19">
              <a:extLst>
                <a:ext uri="{FF2B5EF4-FFF2-40B4-BE49-F238E27FC236}">
                  <a16:creationId xmlns:a16="http://schemas.microsoft.com/office/drawing/2014/main" id="{5E9EEAB0-DC8E-F5A9-03FB-B2355FE00C3C}"/>
                </a:ext>
              </a:extLst>
            </p:cNvPr>
            <p:cNvSpPr/>
            <p:nvPr/>
          </p:nvSpPr>
          <p:spPr>
            <a:xfrm>
              <a:off x="7345680" y="2484120"/>
              <a:ext cx="904240" cy="94488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1" name="L-Shape 20">
              <a:extLst>
                <a:ext uri="{FF2B5EF4-FFF2-40B4-BE49-F238E27FC236}">
                  <a16:creationId xmlns:a16="http://schemas.microsoft.com/office/drawing/2014/main" id="{37388147-D0C8-934C-A36F-6D2C36C97691}"/>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a16="http://schemas.microsoft.com/office/drawing/2014/main" id="{BC55EF0E-DD78-9C77-FF70-6F108ABF4874}"/>
              </a:ext>
            </a:extLst>
          </p:cNvPr>
          <p:cNvGrpSpPr/>
          <p:nvPr/>
        </p:nvGrpSpPr>
        <p:grpSpPr>
          <a:xfrm>
            <a:off x="6436488" y="2292837"/>
            <a:ext cx="2706640" cy="2828288"/>
            <a:chOff x="7090831" y="3731241"/>
            <a:chExt cx="904240" cy="944880"/>
          </a:xfrm>
        </p:grpSpPr>
        <p:sp>
          <p:nvSpPr>
            <p:cNvPr id="23" name="Oval 22">
              <a:extLst>
                <a:ext uri="{FF2B5EF4-FFF2-40B4-BE49-F238E27FC236}">
                  <a16:creationId xmlns:a16="http://schemas.microsoft.com/office/drawing/2014/main" id="{BE12F049-DA3E-BD62-7B73-CF81D9010237}"/>
                </a:ext>
              </a:extLst>
            </p:cNvPr>
            <p:cNvSpPr/>
            <p:nvPr/>
          </p:nvSpPr>
          <p:spPr>
            <a:xfrm>
              <a:off x="7090831" y="3731241"/>
              <a:ext cx="904240" cy="94488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4" name="Plus Sign 23">
              <a:extLst>
                <a:ext uri="{FF2B5EF4-FFF2-40B4-BE49-F238E27FC236}">
                  <a16:creationId xmlns:a16="http://schemas.microsoft.com/office/drawing/2014/main" id="{8822ABF6-C42F-8B83-B1D9-06B00A412CC2}"/>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Shape 558"/>
        <p:cNvGrpSpPr/>
        <p:nvPr/>
      </p:nvGrpSpPr>
      <p:grpSpPr>
        <a:xfrm>
          <a:off x="0" y="0"/>
          <a:ext cx="0" cy="0"/>
          <a:chOff x="0" y="0"/>
          <a:chExt cx="0" cy="0"/>
        </a:xfrm>
      </p:grpSpPr>
      <p:sp>
        <p:nvSpPr>
          <p:cNvPr id="13" name="Title 72">
            <a:extLst>
              <a:ext uri="{FF2B5EF4-FFF2-40B4-BE49-F238E27FC236}">
                <a16:creationId xmlns:a16="http://schemas.microsoft.com/office/drawing/2014/main" id="{7F2F2945-9C10-509F-124A-0B01A2A61942}"/>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5400" b="1" dirty="0">
                <a:solidFill>
                  <a:schemeClr val="bg1">
                    <a:lumMod val="75000"/>
                  </a:schemeClr>
                </a:solidFill>
                <a:latin typeface="Garamond"/>
              </a:rPr>
              <a:t>Diapositiva adicional para la/el facilitador/a</a:t>
            </a:r>
            <a:endParaRPr lang="es-ES_tradnl" sz="5400" b="1" dirty="0">
              <a:solidFill>
                <a:schemeClr val="bg1">
                  <a:lumMod val="75000"/>
                </a:schemeClr>
              </a:solidFill>
            </a:endParaRPr>
          </a:p>
        </p:txBody>
      </p:sp>
    </p:spTree>
    <p:extLst>
      <p:ext uri="{BB962C8B-B14F-4D97-AF65-F5344CB8AC3E}">
        <p14:creationId xmlns:p14="http://schemas.microsoft.com/office/powerpoint/2010/main" val="1485704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D786284C-AF6E-3DAD-6594-E6A475A59038}"/>
              </a:ext>
            </a:extLst>
          </p:cNvPr>
          <p:cNvGrpSpPr/>
          <p:nvPr/>
        </p:nvGrpSpPr>
        <p:grpSpPr>
          <a:xfrm>
            <a:off x="463046" y="1383893"/>
            <a:ext cx="1198113" cy="1251960"/>
            <a:chOff x="7345680" y="2484120"/>
            <a:chExt cx="904240" cy="944880"/>
          </a:xfrm>
        </p:grpSpPr>
        <p:sp>
          <p:nvSpPr>
            <p:cNvPr id="33" name="Oval 32">
              <a:extLst>
                <a:ext uri="{FF2B5EF4-FFF2-40B4-BE49-F238E27FC236}">
                  <a16:creationId xmlns:a16="http://schemas.microsoft.com/office/drawing/2014/main" id="{59E935A5-B590-C934-B27E-DFC57B8CB853}"/>
                </a:ext>
              </a:extLst>
            </p:cNvPr>
            <p:cNvSpPr/>
            <p:nvPr/>
          </p:nvSpPr>
          <p:spPr>
            <a:xfrm>
              <a:off x="7345680" y="2484120"/>
              <a:ext cx="904240" cy="944880"/>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4" name="L-Shape 33">
              <a:extLst>
                <a:ext uri="{FF2B5EF4-FFF2-40B4-BE49-F238E27FC236}">
                  <a16:creationId xmlns:a16="http://schemas.microsoft.com/office/drawing/2014/main" id="{B37C6858-E330-03C6-7514-82F6BD1000F5}"/>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2" name="Title 1">
            <a:extLst>
              <a:ext uri="{FF2B5EF4-FFF2-40B4-BE49-F238E27FC236}">
                <a16:creationId xmlns:a16="http://schemas.microsoft.com/office/drawing/2014/main" id="{264F34D2-FA98-44F5-8D5A-F2E3ED689ADC}"/>
              </a:ext>
            </a:extLst>
          </p:cNvPr>
          <p:cNvSpPr>
            <a:spLocks noGrp="1"/>
          </p:cNvSpPr>
          <p:nvPr>
            <p:ph type="title"/>
          </p:nvPr>
        </p:nvSpPr>
        <p:spPr/>
        <p:txBody>
          <a:bodyPr>
            <a:normAutofit/>
          </a:bodyPr>
          <a:lstStyle/>
          <a:p>
            <a:r>
              <a:rPr lang="en-US" dirty="0">
                <a:latin typeface="Arial" panose="020B0604020202020204" pitchFamily="34" charset="0"/>
                <a:cs typeface="Arial" panose="020B0604020202020204" pitchFamily="34" charset="0"/>
              </a:rPr>
              <a:t>Técnicas de comunicación no verbal</a:t>
            </a:r>
            <a:endParaRPr lang="en-CA" dirty="0">
              <a:latin typeface="Arial" panose="020B0604020202020204" pitchFamily="34" charset="0"/>
              <a:cs typeface="Arial" panose="020B0604020202020204" pitchFamily="34" charset="0"/>
            </a:endParaRPr>
          </a:p>
        </p:txBody>
      </p:sp>
      <p:grpSp>
        <p:nvGrpSpPr>
          <p:cNvPr id="27" name="Group 26">
            <a:extLst>
              <a:ext uri="{FF2B5EF4-FFF2-40B4-BE49-F238E27FC236}">
                <a16:creationId xmlns:a16="http://schemas.microsoft.com/office/drawing/2014/main" id="{36F27006-647D-066D-A4A0-399CD8F14310}"/>
              </a:ext>
            </a:extLst>
          </p:cNvPr>
          <p:cNvGrpSpPr/>
          <p:nvPr/>
        </p:nvGrpSpPr>
        <p:grpSpPr>
          <a:xfrm>
            <a:off x="10100008" y="4468658"/>
            <a:ext cx="1728905" cy="2045143"/>
            <a:chOff x="1566368" y="1671009"/>
            <a:chExt cx="1484707" cy="1756280"/>
          </a:xfrm>
        </p:grpSpPr>
        <p:sp>
          <p:nvSpPr>
            <p:cNvPr id="19" name="Round Same Side Corner Rectangle 35">
              <a:extLst>
                <a:ext uri="{FF2B5EF4-FFF2-40B4-BE49-F238E27FC236}">
                  <a16:creationId xmlns:a16="http://schemas.microsoft.com/office/drawing/2014/main" id="{72A329A7-F6F5-1CCF-AFBB-CA4125D474D9}"/>
                </a:ext>
              </a:extLst>
            </p:cNvPr>
            <p:cNvSpPr/>
            <p:nvPr/>
          </p:nvSpPr>
          <p:spPr>
            <a:xfrm flipH="1">
              <a:off x="2523420" y="2874620"/>
              <a:ext cx="523773" cy="552669"/>
            </a:xfrm>
            <a:prstGeom prst="round2SameRect">
              <a:avLst>
                <a:gd name="adj1" fmla="val 50000"/>
                <a:gd name="adj2" fmla="val 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9AD5269A-3CFB-0F6A-E50F-4A88BEA9D075}"/>
                </a:ext>
              </a:extLst>
            </p:cNvPr>
            <p:cNvSpPr/>
            <p:nvPr/>
          </p:nvSpPr>
          <p:spPr>
            <a:xfrm flipH="1">
              <a:off x="2521348" y="2258526"/>
              <a:ext cx="529727" cy="525791"/>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1" name="Round Same Side Corner Rectangle 37">
              <a:extLst>
                <a:ext uri="{FF2B5EF4-FFF2-40B4-BE49-F238E27FC236}">
                  <a16:creationId xmlns:a16="http://schemas.microsoft.com/office/drawing/2014/main" id="{B8230E4F-7675-E754-9341-C3D84DBB369A}"/>
                </a:ext>
              </a:extLst>
            </p:cNvPr>
            <p:cNvSpPr/>
            <p:nvPr/>
          </p:nvSpPr>
          <p:spPr>
            <a:xfrm flipH="1">
              <a:off x="1568437" y="2287102"/>
              <a:ext cx="523775" cy="1140187"/>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2" name="Oval 21">
              <a:extLst>
                <a:ext uri="{FF2B5EF4-FFF2-40B4-BE49-F238E27FC236}">
                  <a16:creationId xmlns:a16="http://schemas.microsoft.com/office/drawing/2014/main" id="{417F5768-BF98-4A9B-F195-EE8AB0EABFC3}"/>
                </a:ext>
              </a:extLst>
            </p:cNvPr>
            <p:cNvSpPr/>
            <p:nvPr/>
          </p:nvSpPr>
          <p:spPr>
            <a:xfrm flipH="1">
              <a:off x="1566368" y="1671009"/>
              <a:ext cx="529729" cy="5257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2A5105EF-D640-94CB-5BBD-9C367A65189C}"/>
                </a:ext>
              </a:extLst>
            </p:cNvPr>
            <p:cNvGrpSpPr/>
            <p:nvPr/>
          </p:nvGrpSpPr>
          <p:grpSpPr>
            <a:xfrm rot="12543487" flipH="1">
              <a:off x="2214846" y="2220130"/>
              <a:ext cx="382511" cy="588113"/>
              <a:chOff x="2854695" y="2147881"/>
              <a:chExt cx="347952" cy="558222"/>
            </a:xfrm>
            <a:solidFill>
              <a:schemeClr val="accent3">
                <a:lumMod val="75000"/>
              </a:schemeClr>
            </a:solidFill>
          </p:grpSpPr>
          <p:sp>
            <p:nvSpPr>
              <p:cNvPr id="24" name="Rectangle: Rounded Corners 23">
                <a:extLst>
                  <a:ext uri="{FF2B5EF4-FFF2-40B4-BE49-F238E27FC236}">
                    <a16:creationId xmlns:a16="http://schemas.microsoft.com/office/drawing/2014/main" id="{00FA2AF5-3953-5E82-E387-C3AE60BF54AD}"/>
                  </a:ext>
                </a:extLst>
              </p:cNvPr>
              <p:cNvSpPr/>
              <p:nvPr/>
            </p:nvSpPr>
            <p:spPr>
              <a:xfrm rot="20708745">
                <a:off x="2966211" y="2147881"/>
                <a:ext cx="236436" cy="67016"/>
              </a:xfrm>
              <a:prstGeom prst="roundRect">
                <a:avLst>
                  <a:gd name="adj" fmla="val 40112"/>
                </a:avLst>
              </a:prstGeom>
              <a:solidFill>
                <a:schemeClr val="accent3">
                  <a:lumMod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5" name="Rectangle: Rounded Corners 24">
                <a:extLst>
                  <a:ext uri="{FF2B5EF4-FFF2-40B4-BE49-F238E27FC236}">
                    <a16:creationId xmlns:a16="http://schemas.microsoft.com/office/drawing/2014/main" id="{1F40E130-839B-1585-7905-610493D1E355}"/>
                  </a:ext>
                </a:extLst>
              </p:cNvPr>
              <p:cNvSpPr/>
              <p:nvPr/>
            </p:nvSpPr>
            <p:spPr>
              <a:xfrm rot="1447195">
                <a:off x="2891577" y="2375527"/>
                <a:ext cx="236436" cy="67016"/>
              </a:xfrm>
              <a:prstGeom prst="roundRect">
                <a:avLst>
                  <a:gd name="adj" fmla="val 40112"/>
                </a:avLst>
              </a:prstGeom>
              <a:solidFill>
                <a:schemeClr val="accent3">
                  <a:lumMod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6" name="Rectangle: Rounded Corners 25">
                <a:extLst>
                  <a:ext uri="{FF2B5EF4-FFF2-40B4-BE49-F238E27FC236}">
                    <a16:creationId xmlns:a16="http://schemas.microsoft.com/office/drawing/2014/main" id="{A5E19FD8-F64C-A971-55CD-69640BC02EE8}"/>
                  </a:ext>
                </a:extLst>
              </p:cNvPr>
              <p:cNvSpPr/>
              <p:nvPr/>
            </p:nvSpPr>
            <p:spPr>
              <a:xfrm rot="3283941">
                <a:off x="2769985" y="2554377"/>
                <a:ext cx="236436" cy="67016"/>
              </a:xfrm>
              <a:prstGeom prst="roundRect">
                <a:avLst>
                  <a:gd name="adj" fmla="val 40112"/>
                </a:avLst>
              </a:prstGeom>
              <a:solidFill>
                <a:schemeClr val="accent3">
                  <a:lumMod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grpSp>
        <p:nvGrpSpPr>
          <p:cNvPr id="35" name="Group 34">
            <a:extLst>
              <a:ext uri="{FF2B5EF4-FFF2-40B4-BE49-F238E27FC236}">
                <a16:creationId xmlns:a16="http://schemas.microsoft.com/office/drawing/2014/main" id="{5F0FFB32-3439-0207-26EC-463CB3EBEE6C}"/>
              </a:ext>
            </a:extLst>
          </p:cNvPr>
          <p:cNvGrpSpPr/>
          <p:nvPr/>
        </p:nvGrpSpPr>
        <p:grpSpPr>
          <a:xfrm>
            <a:off x="4949489" y="1388906"/>
            <a:ext cx="1198113" cy="1251960"/>
            <a:chOff x="7090831" y="3731241"/>
            <a:chExt cx="904240" cy="944880"/>
          </a:xfrm>
        </p:grpSpPr>
        <p:sp>
          <p:nvSpPr>
            <p:cNvPr id="36" name="Oval 35">
              <a:extLst>
                <a:ext uri="{FF2B5EF4-FFF2-40B4-BE49-F238E27FC236}">
                  <a16:creationId xmlns:a16="http://schemas.microsoft.com/office/drawing/2014/main" id="{97AED0F9-9F5C-276D-6241-64D48BA4C5D8}"/>
                </a:ext>
              </a:extLst>
            </p:cNvPr>
            <p:cNvSpPr/>
            <p:nvPr/>
          </p:nvSpPr>
          <p:spPr>
            <a:xfrm>
              <a:off x="7090831" y="3731241"/>
              <a:ext cx="904240" cy="944880"/>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7" name="Plus Sign 36">
              <a:extLst>
                <a:ext uri="{FF2B5EF4-FFF2-40B4-BE49-F238E27FC236}">
                  <a16:creationId xmlns:a16="http://schemas.microsoft.com/office/drawing/2014/main" id="{6C8F0EDC-3A63-6675-5829-0D0AC691A456}"/>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3" name="TextBox 38">
            <a:extLst>
              <a:ext uri="{FF2B5EF4-FFF2-40B4-BE49-F238E27FC236}">
                <a16:creationId xmlns:a16="http://schemas.microsoft.com/office/drawing/2014/main" id="{56BC67E6-5166-DBF2-424F-BADBFCCCC7EE}"/>
              </a:ext>
            </a:extLst>
          </p:cNvPr>
          <p:cNvSpPr txBox="1"/>
          <p:nvPr/>
        </p:nvSpPr>
        <p:spPr>
          <a:xfrm>
            <a:off x="912639" y="2009873"/>
            <a:ext cx="3876782" cy="3493264"/>
          </a:xfrm>
          <a:prstGeom prst="rect">
            <a:avLst/>
          </a:prstGeom>
          <a:noFill/>
        </p:spPr>
        <p:txBody>
          <a:bodyPr wrap="square">
            <a:spAutoFit/>
          </a:bodyPr>
          <a:lstStyle/>
          <a:p>
            <a:pPr>
              <a:spcAft>
                <a:spcPts val="600"/>
              </a:spcAft>
            </a:pPr>
            <a:r>
              <a:rPr lang="es-ES_tradnl" b="1" dirty="0">
                <a:latin typeface="Arial" panose="020B0604020202020204" pitchFamily="34" charset="0"/>
                <a:cs typeface="Arial" panose="020B0604020202020204" pitchFamily="34" charset="0"/>
              </a:rPr>
              <a:t>QUÉ DEBEMOS HACER</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Lenguaje corporal tranquilo y relajado</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Sentarse a la altura del menor</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Lenguaje corporal abierto, sin cruzar brazos ni piernas</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Estar de frente al menor</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Usar expresiones faciales (p. ej., asentir con la cabeza, sonreír)</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Emplear contacto visual que transmita emociones (p. ej., sonreír con los ojos)</a:t>
            </a:r>
            <a:endParaRPr lang="es-ES_tradnl" dirty="0"/>
          </a:p>
        </p:txBody>
      </p:sp>
      <p:sp>
        <p:nvSpPr>
          <p:cNvPr id="4" name="TextBox 39">
            <a:extLst>
              <a:ext uri="{FF2B5EF4-FFF2-40B4-BE49-F238E27FC236}">
                <a16:creationId xmlns:a16="http://schemas.microsoft.com/office/drawing/2014/main" id="{147D7BD1-7EAE-F375-7056-543664F3D32B}"/>
              </a:ext>
            </a:extLst>
          </p:cNvPr>
          <p:cNvSpPr txBox="1"/>
          <p:nvPr/>
        </p:nvSpPr>
        <p:spPr>
          <a:xfrm>
            <a:off x="5475220" y="1901181"/>
            <a:ext cx="4087690" cy="4324261"/>
          </a:xfrm>
          <a:prstGeom prst="rect">
            <a:avLst/>
          </a:prstGeom>
          <a:noFill/>
        </p:spPr>
        <p:txBody>
          <a:bodyPr wrap="square">
            <a:spAutoFit/>
          </a:bodyPr>
          <a:lstStyle/>
          <a:p>
            <a:pPr>
              <a:spcAft>
                <a:spcPts val="600"/>
              </a:spcAft>
            </a:pPr>
            <a:r>
              <a:rPr lang="es-ES_tradnl" b="1" dirty="0">
                <a:latin typeface="Arial" panose="020B0604020202020204" pitchFamily="34" charset="0"/>
                <a:cs typeface="Arial" panose="020B0604020202020204" pitchFamily="34" charset="0"/>
              </a:rPr>
              <a:t>QUÉ NO DEBEMOS HACER</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Cuerpo rígido o tenso </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Estar de pie junto al menor</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Usar gestos con las manos o los brazos que puedan asustar o resultar agresivos</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Apartarse o darle la espalda al menor</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No hacer contacto visual con el/la menor </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Estar "demasiado cerca" del menor, no darle suficiente "espacio personal"</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Contacto físico que pueda ser culturalmente inapropiado </a:t>
            </a:r>
          </a:p>
        </p:txBody>
      </p:sp>
    </p:spTree>
    <p:extLst>
      <p:ext uri="{BB962C8B-B14F-4D97-AF65-F5344CB8AC3E}">
        <p14:creationId xmlns:p14="http://schemas.microsoft.com/office/powerpoint/2010/main" val="3941182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Oval 166">
            <a:extLst>
              <a:ext uri="{FF2B5EF4-FFF2-40B4-BE49-F238E27FC236}">
                <a16:creationId xmlns:a16="http://schemas.microsoft.com/office/drawing/2014/main" id="{93349A72-2A88-470F-AE99-2A729DC66C0B}"/>
              </a:ext>
            </a:extLst>
          </p:cNvPr>
          <p:cNvSpPr/>
          <p:nvPr/>
        </p:nvSpPr>
        <p:spPr>
          <a:xfrm>
            <a:off x="1401934" y="2195947"/>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68" name="Oval 167">
            <a:extLst>
              <a:ext uri="{FF2B5EF4-FFF2-40B4-BE49-F238E27FC236}">
                <a16:creationId xmlns:a16="http://schemas.microsoft.com/office/drawing/2014/main" id="{D066D581-756C-4B08-B7E5-0DC20BBDC289}"/>
              </a:ext>
            </a:extLst>
          </p:cNvPr>
          <p:cNvSpPr/>
          <p:nvPr/>
        </p:nvSpPr>
        <p:spPr>
          <a:xfrm>
            <a:off x="1338752"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69" name="Oval 168">
            <a:extLst>
              <a:ext uri="{FF2B5EF4-FFF2-40B4-BE49-F238E27FC236}">
                <a16:creationId xmlns:a16="http://schemas.microsoft.com/office/drawing/2014/main" id="{3CBCE70E-EFAD-4EF5-B6FC-86F28E69AA70}"/>
              </a:ext>
            </a:extLst>
          </p:cNvPr>
          <p:cNvSpPr/>
          <p:nvPr/>
        </p:nvSpPr>
        <p:spPr>
          <a:xfrm>
            <a:off x="2190992"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0" name="Arc 169">
            <a:extLst>
              <a:ext uri="{FF2B5EF4-FFF2-40B4-BE49-F238E27FC236}">
                <a16:creationId xmlns:a16="http://schemas.microsoft.com/office/drawing/2014/main" id="{CC2AD6FA-7F85-45D7-9CBB-65633A024BA4}"/>
              </a:ext>
            </a:extLst>
          </p:cNvPr>
          <p:cNvSpPr/>
          <p:nvPr/>
        </p:nvSpPr>
        <p:spPr>
          <a:xfrm>
            <a:off x="559575" y="2013761"/>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1" name="Arc 170">
            <a:extLst>
              <a:ext uri="{FF2B5EF4-FFF2-40B4-BE49-F238E27FC236}">
                <a16:creationId xmlns:a16="http://schemas.microsoft.com/office/drawing/2014/main" id="{A5A51893-7BCA-4427-B959-4AAAA1AE35F5}"/>
              </a:ext>
            </a:extLst>
          </p:cNvPr>
          <p:cNvSpPr/>
          <p:nvPr/>
        </p:nvSpPr>
        <p:spPr>
          <a:xfrm>
            <a:off x="496393" y="2263535"/>
            <a:ext cx="810768" cy="810768"/>
          </a:xfrm>
          <a:prstGeom prst="arc">
            <a:avLst>
              <a:gd name="adj1" fmla="val 909026"/>
              <a:gd name="adj2" fmla="val 4616107"/>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3" name="Oval 172">
            <a:extLst>
              <a:ext uri="{FF2B5EF4-FFF2-40B4-BE49-F238E27FC236}">
                <a16:creationId xmlns:a16="http://schemas.microsoft.com/office/drawing/2014/main" id="{23C21570-E5AF-4D59-ADBC-C2AAFF3F7E24}"/>
              </a:ext>
            </a:extLst>
          </p:cNvPr>
          <p:cNvSpPr/>
          <p:nvPr/>
        </p:nvSpPr>
        <p:spPr>
          <a:xfrm>
            <a:off x="4187269" y="2195947"/>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4" name="Oval 173">
            <a:extLst>
              <a:ext uri="{FF2B5EF4-FFF2-40B4-BE49-F238E27FC236}">
                <a16:creationId xmlns:a16="http://schemas.microsoft.com/office/drawing/2014/main" id="{FDB310A6-A079-4673-A065-96B6B6E43D10}"/>
              </a:ext>
            </a:extLst>
          </p:cNvPr>
          <p:cNvSpPr/>
          <p:nvPr/>
        </p:nvSpPr>
        <p:spPr>
          <a:xfrm>
            <a:off x="4124087"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5" name="Oval 174">
            <a:extLst>
              <a:ext uri="{FF2B5EF4-FFF2-40B4-BE49-F238E27FC236}">
                <a16:creationId xmlns:a16="http://schemas.microsoft.com/office/drawing/2014/main" id="{CB51FECA-24F9-4B2F-8EBB-8575BE84A692}"/>
              </a:ext>
            </a:extLst>
          </p:cNvPr>
          <p:cNvSpPr/>
          <p:nvPr/>
        </p:nvSpPr>
        <p:spPr>
          <a:xfrm>
            <a:off x="4976327"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6" name="Arc 175">
            <a:extLst>
              <a:ext uri="{FF2B5EF4-FFF2-40B4-BE49-F238E27FC236}">
                <a16:creationId xmlns:a16="http://schemas.microsoft.com/office/drawing/2014/main" id="{5FC33D6D-E830-43FE-961F-05094AADB75B}"/>
              </a:ext>
            </a:extLst>
          </p:cNvPr>
          <p:cNvSpPr/>
          <p:nvPr/>
        </p:nvSpPr>
        <p:spPr>
          <a:xfrm>
            <a:off x="3344910" y="2013761"/>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7" name="Arc 176">
            <a:extLst>
              <a:ext uri="{FF2B5EF4-FFF2-40B4-BE49-F238E27FC236}">
                <a16:creationId xmlns:a16="http://schemas.microsoft.com/office/drawing/2014/main" id="{60FA46E3-27A6-416D-9C9C-C30D87EED4E7}"/>
              </a:ext>
            </a:extLst>
          </p:cNvPr>
          <p:cNvSpPr/>
          <p:nvPr/>
        </p:nvSpPr>
        <p:spPr>
          <a:xfrm>
            <a:off x="3281728" y="2263535"/>
            <a:ext cx="810768" cy="810768"/>
          </a:xfrm>
          <a:prstGeom prst="arc">
            <a:avLst>
              <a:gd name="adj1" fmla="val 909026"/>
              <a:gd name="adj2" fmla="val 4616107"/>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9" name="Oval 178">
            <a:extLst>
              <a:ext uri="{FF2B5EF4-FFF2-40B4-BE49-F238E27FC236}">
                <a16:creationId xmlns:a16="http://schemas.microsoft.com/office/drawing/2014/main" id="{A5CEB2C9-3F08-4F40-956C-9D25256FD9D1}"/>
              </a:ext>
            </a:extLst>
          </p:cNvPr>
          <p:cNvSpPr/>
          <p:nvPr/>
        </p:nvSpPr>
        <p:spPr>
          <a:xfrm>
            <a:off x="7145601" y="2195947"/>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0" name="Oval 179">
            <a:extLst>
              <a:ext uri="{FF2B5EF4-FFF2-40B4-BE49-F238E27FC236}">
                <a16:creationId xmlns:a16="http://schemas.microsoft.com/office/drawing/2014/main" id="{F0383124-8C58-4FE3-B60D-28B00A53E1A0}"/>
              </a:ext>
            </a:extLst>
          </p:cNvPr>
          <p:cNvSpPr/>
          <p:nvPr/>
        </p:nvSpPr>
        <p:spPr>
          <a:xfrm>
            <a:off x="7082419"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1" name="Oval 180">
            <a:extLst>
              <a:ext uri="{FF2B5EF4-FFF2-40B4-BE49-F238E27FC236}">
                <a16:creationId xmlns:a16="http://schemas.microsoft.com/office/drawing/2014/main" id="{3A02E39C-02E6-4CA6-B011-92EB1480892B}"/>
              </a:ext>
            </a:extLst>
          </p:cNvPr>
          <p:cNvSpPr/>
          <p:nvPr/>
        </p:nvSpPr>
        <p:spPr>
          <a:xfrm>
            <a:off x="7934659"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2" name="Arc 181">
            <a:extLst>
              <a:ext uri="{FF2B5EF4-FFF2-40B4-BE49-F238E27FC236}">
                <a16:creationId xmlns:a16="http://schemas.microsoft.com/office/drawing/2014/main" id="{695A6809-B5ED-41EC-8949-64D888CF7AF3}"/>
              </a:ext>
            </a:extLst>
          </p:cNvPr>
          <p:cNvSpPr/>
          <p:nvPr/>
        </p:nvSpPr>
        <p:spPr>
          <a:xfrm>
            <a:off x="6303242" y="2013761"/>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3" name="Arc 182">
            <a:extLst>
              <a:ext uri="{FF2B5EF4-FFF2-40B4-BE49-F238E27FC236}">
                <a16:creationId xmlns:a16="http://schemas.microsoft.com/office/drawing/2014/main" id="{D1F282A8-C136-4C34-ABE7-401C9DCAF3E7}"/>
              </a:ext>
            </a:extLst>
          </p:cNvPr>
          <p:cNvSpPr/>
          <p:nvPr/>
        </p:nvSpPr>
        <p:spPr>
          <a:xfrm>
            <a:off x="6240060" y="2263535"/>
            <a:ext cx="810768" cy="810768"/>
          </a:xfrm>
          <a:prstGeom prst="arc">
            <a:avLst>
              <a:gd name="adj1" fmla="val 909026"/>
              <a:gd name="adj2" fmla="val 4616107"/>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5" name="Oval 184">
            <a:extLst>
              <a:ext uri="{FF2B5EF4-FFF2-40B4-BE49-F238E27FC236}">
                <a16:creationId xmlns:a16="http://schemas.microsoft.com/office/drawing/2014/main" id="{24F4D3BA-7DD0-4F9D-991C-C3FC48369BC2}"/>
              </a:ext>
            </a:extLst>
          </p:cNvPr>
          <p:cNvSpPr/>
          <p:nvPr/>
        </p:nvSpPr>
        <p:spPr>
          <a:xfrm>
            <a:off x="9849529" y="2195947"/>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6" name="Oval 185">
            <a:extLst>
              <a:ext uri="{FF2B5EF4-FFF2-40B4-BE49-F238E27FC236}">
                <a16:creationId xmlns:a16="http://schemas.microsoft.com/office/drawing/2014/main" id="{99B32FDE-7FC1-4860-A931-4B10EBDB9362}"/>
              </a:ext>
            </a:extLst>
          </p:cNvPr>
          <p:cNvSpPr/>
          <p:nvPr/>
        </p:nvSpPr>
        <p:spPr>
          <a:xfrm>
            <a:off x="9786347"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7" name="Oval 186">
            <a:extLst>
              <a:ext uri="{FF2B5EF4-FFF2-40B4-BE49-F238E27FC236}">
                <a16:creationId xmlns:a16="http://schemas.microsoft.com/office/drawing/2014/main" id="{FB8F04A5-E3A1-4512-8AC4-500C388F9C67}"/>
              </a:ext>
            </a:extLst>
          </p:cNvPr>
          <p:cNvSpPr/>
          <p:nvPr/>
        </p:nvSpPr>
        <p:spPr>
          <a:xfrm>
            <a:off x="10638587" y="2573281"/>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8" name="Arc 187">
            <a:extLst>
              <a:ext uri="{FF2B5EF4-FFF2-40B4-BE49-F238E27FC236}">
                <a16:creationId xmlns:a16="http://schemas.microsoft.com/office/drawing/2014/main" id="{508E6288-1C34-4B1B-8A95-431CE94310FD}"/>
              </a:ext>
            </a:extLst>
          </p:cNvPr>
          <p:cNvSpPr/>
          <p:nvPr/>
        </p:nvSpPr>
        <p:spPr>
          <a:xfrm>
            <a:off x="9007170" y="2013761"/>
            <a:ext cx="810768" cy="810768"/>
          </a:xfrm>
          <a:prstGeom prst="arc">
            <a:avLst>
              <a:gd name="adj1" fmla="val 2568393"/>
              <a:gd name="adj2" fmla="val 6686864"/>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9" name="Arc 188">
            <a:extLst>
              <a:ext uri="{FF2B5EF4-FFF2-40B4-BE49-F238E27FC236}">
                <a16:creationId xmlns:a16="http://schemas.microsoft.com/office/drawing/2014/main" id="{9869E86E-DEC1-4057-92FC-7D2B215FD8BD}"/>
              </a:ext>
            </a:extLst>
          </p:cNvPr>
          <p:cNvSpPr/>
          <p:nvPr/>
        </p:nvSpPr>
        <p:spPr>
          <a:xfrm>
            <a:off x="8943988" y="2263535"/>
            <a:ext cx="810768" cy="810768"/>
          </a:xfrm>
          <a:prstGeom prst="arc">
            <a:avLst>
              <a:gd name="adj1" fmla="val 909026"/>
              <a:gd name="adj2" fmla="val 4616107"/>
            </a:avLst>
          </a:prstGeom>
          <a:ln w="5715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9" name="Title 18">
            <a:extLst>
              <a:ext uri="{FF2B5EF4-FFF2-40B4-BE49-F238E27FC236}">
                <a16:creationId xmlns:a16="http://schemas.microsoft.com/office/drawing/2014/main" id="{BA2EE846-4D5A-B0BF-6D34-0CA7F7D88FA5}"/>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Técnicas de escucha activa</a:t>
            </a:r>
            <a:endParaRPr lang="en-US" dirty="0">
              <a:latin typeface="Arial" panose="020B0604020202020204" pitchFamily="34" charset="0"/>
              <a:cs typeface="Arial" panose="020B0604020202020204" pitchFamily="34" charset="0"/>
            </a:endParaRPr>
          </a:p>
        </p:txBody>
      </p:sp>
      <p:sp>
        <p:nvSpPr>
          <p:cNvPr id="2" name="TextBox 63">
            <a:extLst>
              <a:ext uri="{FF2B5EF4-FFF2-40B4-BE49-F238E27FC236}">
                <a16:creationId xmlns:a16="http://schemas.microsoft.com/office/drawing/2014/main" id="{C2426CB1-3D43-0C26-9707-69ABF45A62F7}"/>
              </a:ext>
            </a:extLst>
          </p:cNvPr>
          <p:cNvSpPr txBox="1"/>
          <p:nvPr/>
        </p:nvSpPr>
        <p:spPr>
          <a:xfrm>
            <a:off x="701619" y="3503938"/>
            <a:ext cx="2402194" cy="2062103"/>
          </a:xfrm>
          <a:prstGeom prst="rect">
            <a:avLst/>
          </a:prstGeom>
          <a:noFill/>
          <a:ln>
            <a:noFill/>
          </a:ln>
        </p:spPr>
        <p:txBody>
          <a:bodyPr wrap="square" rtlCol="0">
            <a:spAutoFit/>
          </a:bodyPr>
          <a:lstStyle/>
          <a:p>
            <a:pPr algn="ctr"/>
            <a:r>
              <a:rPr lang="es-ES_tradnl" sz="1600" b="1" dirty="0">
                <a:latin typeface="Arial" panose="020B0604020202020204" pitchFamily="34" charset="0"/>
                <a:cs typeface="Arial" panose="020B0604020202020204" pitchFamily="34" charset="0"/>
              </a:rPr>
              <a:t>RECONOCER</a:t>
            </a:r>
          </a:p>
          <a:p>
            <a:pPr algn="ctr"/>
            <a:endParaRPr lang="es-ES_tradnl" sz="1600" b="1" dirty="0">
              <a:latin typeface="Arial" panose="020B0604020202020204" pitchFamily="34" charset="0"/>
              <a:cs typeface="Arial" panose="020B0604020202020204" pitchFamily="34" charset="0"/>
            </a:endParaRPr>
          </a:p>
          <a:p>
            <a:pPr algn="ctr"/>
            <a:r>
              <a:rPr lang="es-ES_tradnl" sz="1600" dirty="0">
                <a:latin typeface="Arial" panose="020B0604020202020204" pitchFamily="34" charset="0"/>
                <a:cs typeface="Arial" panose="020B0604020202020204" pitchFamily="34" charset="0"/>
              </a:rPr>
              <a:t>Utilizar palabras y/u otros signos para mostrar que escuchamos y reconocemos sus sentimientos</a:t>
            </a:r>
          </a:p>
        </p:txBody>
      </p:sp>
      <p:sp>
        <p:nvSpPr>
          <p:cNvPr id="3" name="TextBox 89">
            <a:extLst>
              <a:ext uri="{FF2B5EF4-FFF2-40B4-BE49-F238E27FC236}">
                <a16:creationId xmlns:a16="http://schemas.microsoft.com/office/drawing/2014/main" id="{350F72AE-9EDF-5B37-6B4B-6D0039ACC60B}"/>
              </a:ext>
            </a:extLst>
          </p:cNvPr>
          <p:cNvSpPr txBox="1"/>
          <p:nvPr/>
        </p:nvSpPr>
        <p:spPr>
          <a:xfrm>
            <a:off x="3486954" y="3503938"/>
            <a:ext cx="2432758" cy="1815882"/>
          </a:xfrm>
          <a:prstGeom prst="rect">
            <a:avLst/>
          </a:prstGeom>
          <a:noFill/>
          <a:ln>
            <a:noFill/>
          </a:ln>
        </p:spPr>
        <p:txBody>
          <a:bodyPr wrap="square" rtlCol="0">
            <a:spAutoFit/>
          </a:bodyPr>
          <a:lstStyle/>
          <a:p>
            <a:pPr algn="ctr"/>
            <a:r>
              <a:rPr lang="es-ES_tradnl" sz="1600" b="1" dirty="0">
                <a:latin typeface="Arial" panose="020B0604020202020204" pitchFamily="34" charset="0"/>
                <a:cs typeface="Arial" panose="020B0604020202020204" pitchFamily="34" charset="0"/>
              </a:rPr>
              <a:t>CORRESPONDER</a:t>
            </a:r>
          </a:p>
          <a:p>
            <a:pPr algn="ctr"/>
            <a:endParaRPr lang="es-ES_tradnl" sz="1600" b="1" dirty="0">
              <a:latin typeface="Arial" panose="020B0604020202020204" pitchFamily="34" charset="0"/>
              <a:cs typeface="Arial" panose="020B0604020202020204" pitchFamily="34" charset="0"/>
            </a:endParaRPr>
          </a:p>
          <a:p>
            <a:pPr algn="ctr"/>
            <a:r>
              <a:rPr lang="es-ES_tradnl" sz="1600" dirty="0">
                <a:latin typeface="Arial" panose="020B0604020202020204" pitchFamily="34" charset="0"/>
                <a:cs typeface="Arial" panose="020B0604020202020204" pitchFamily="34" charset="0"/>
              </a:rPr>
              <a:t>Emular o repetir algo que el/la menor haya dicho, utilizando las mismas palabras que haya usado</a:t>
            </a:r>
          </a:p>
        </p:txBody>
      </p:sp>
      <p:sp>
        <p:nvSpPr>
          <p:cNvPr id="4" name="TextBox 162">
            <a:extLst>
              <a:ext uri="{FF2B5EF4-FFF2-40B4-BE49-F238E27FC236}">
                <a16:creationId xmlns:a16="http://schemas.microsoft.com/office/drawing/2014/main" id="{BD83A280-6DF3-86DB-CE47-91E03BF8A538}"/>
              </a:ext>
            </a:extLst>
          </p:cNvPr>
          <p:cNvSpPr txBox="1"/>
          <p:nvPr/>
        </p:nvSpPr>
        <p:spPr>
          <a:xfrm>
            <a:off x="6272289" y="3503938"/>
            <a:ext cx="2402193" cy="1815882"/>
          </a:xfrm>
          <a:prstGeom prst="rect">
            <a:avLst/>
          </a:prstGeom>
          <a:noFill/>
          <a:ln>
            <a:noFill/>
          </a:ln>
        </p:spPr>
        <p:txBody>
          <a:bodyPr wrap="square" rtlCol="0">
            <a:spAutoFit/>
          </a:bodyPr>
          <a:lstStyle/>
          <a:p>
            <a:pPr algn="ctr"/>
            <a:r>
              <a:rPr lang="es-ES_tradnl" sz="1600" b="1" dirty="0">
                <a:latin typeface="Arial" panose="020B0604020202020204" pitchFamily="34" charset="0"/>
                <a:cs typeface="Arial" panose="020B0604020202020204" pitchFamily="34" charset="0"/>
              </a:rPr>
              <a:t>ACLARAR</a:t>
            </a:r>
          </a:p>
          <a:p>
            <a:pPr algn="ctr"/>
            <a:endParaRPr lang="es-ES_tradnl" sz="1600" b="1" dirty="0">
              <a:latin typeface="Arial" panose="020B0604020202020204" pitchFamily="34" charset="0"/>
              <a:cs typeface="Arial" panose="020B0604020202020204" pitchFamily="34" charset="0"/>
            </a:endParaRPr>
          </a:p>
          <a:p>
            <a:pPr algn="ctr"/>
            <a:r>
              <a:rPr lang="es-ES_tradnl" sz="1600" dirty="0">
                <a:latin typeface="Arial" panose="020B0604020202020204" pitchFamily="34" charset="0"/>
                <a:cs typeface="Arial" panose="020B0604020202020204" pitchFamily="34" charset="0"/>
              </a:rPr>
              <a:t>Pedirle al menor más información sobre lo que nos cuente en caso de que sea necesario precisar algo</a:t>
            </a:r>
          </a:p>
        </p:txBody>
      </p:sp>
      <p:sp>
        <p:nvSpPr>
          <p:cNvPr id="5" name="TextBox 163">
            <a:extLst>
              <a:ext uri="{FF2B5EF4-FFF2-40B4-BE49-F238E27FC236}">
                <a16:creationId xmlns:a16="http://schemas.microsoft.com/office/drawing/2014/main" id="{F2AA47BF-70EB-28FD-F680-4329806C1259}"/>
              </a:ext>
            </a:extLst>
          </p:cNvPr>
          <p:cNvSpPr txBox="1"/>
          <p:nvPr/>
        </p:nvSpPr>
        <p:spPr>
          <a:xfrm>
            <a:off x="9057623" y="3503938"/>
            <a:ext cx="2449983" cy="2062103"/>
          </a:xfrm>
          <a:prstGeom prst="rect">
            <a:avLst/>
          </a:prstGeom>
          <a:noFill/>
          <a:ln>
            <a:noFill/>
          </a:ln>
        </p:spPr>
        <p:txBody>
          <a:bodyPr wrap="square" rtlCol="0">
            <a:spAutoFit/>
          </a:bodyPr>
          <a:lstStyle/>
          <a:p>
            <a:pPr algn="ctr"/>
            <a:r>
              <a:rPr lang="es-ES_tradnl" sz="1600" b="1" dirty="0">
                <a:latin typeface="Arial" panose="020B0604020202020204" pitchFamily="34" charset="0"/>
                <a:cs typeface="Arial" panose="020B0604020202020204" pitchFamily="34" charset="0"/>
              </a:rPr>
              <a:t>RESUMIR</a:t>
            </a:r>
          </a:p>
          <a:p>
            <a:pPr algn="ctr"/>
            <a:endParaRPr lang="es-ES_tradnl" sz="1600" b="1" dirty="0">
              <a:latin typeface="Arial" panose="020B0604020202020204" pitchFamily="34" charset="0"/>
              <a:cs typeface="Arial" panose="020B0604020202020204" pitchFamily="34" charset="0"/>
            </a:endParaRPr>
          </a:p>
          <a:p>
            <a:pPr algn="ctr"/>
            <a:r>
              <a:rPr lang="es-ES_tradnl" sz="1600" dirty="0">
                <a:latin typeface="Arial" panose="020B0604020202020204" pitchFamily="34" charset="0"/>
                <a:cs typeface="Arial" panose="020B0604020202020204" pitchFamily="34" charset="0"/>
              </a:rPr>
              <a:t>Resumir con nuestras propias palabras (parafrasear) lo que ha dicho el/la menor para comprobar que hemos entendido correctamente</a:t>
            </a:r>
          </a:p>
        </p:txBody>
      </p:sp>
    </p:spTree>
    <p:extLst>
      <p:ext uri="{BB962C8B-B14F-4D97-AF65-F5344CB8AC3E}">
        <p14:creationId xmlns:p14="http://schemas.microsoft.com/office/powerpoint/2010/main" val="3657641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E3ABA593-97E3-B817-4AA5-D178F9378334}"/>
              </a:ext>
            </a:extLst>
          </p:cNvPr>
          <p:cNvSpPr>
            <a:spLocks noGrp="1"/>
          </p:cNvSpPr>
          <p:nvPr>
            <p:ph type="title"/>
          </p:nvPr>
        </p:nvSpPr>
        <p:spPr/>
        <p:txBody>
          <a:bodyPr/>
          <a:lstStyle/>
          <a:p>
            <a:r>
              <a:rPr lang="en-US" dirty="0"/>
              <a:t>Técnicas eficaces de expresión oral</a:t>
            </a:r>
          </a:p>
        </p:txBody>
      </p:sp>
      <p:sp>
        <p:nvSpPr>
          <p:cNvPr id="2" name="Left Bracket 1">
            <a:extLst>
              <a:ext uri="{FF2B5EF4-FFF2-40B4-BE49-F238E27FC236}">
                <a16:creationId xmlns:a16="http://schemas.microsoft.com/office/drawing/2014/main" id="{9B2F04B6-465B-E654-7CFC-A7FD163D9D00}"/>
              </a:ext>
            </a:extLst>
          </p:cNvPr>
          <p:cNvSpPr/>
          <p:nvPr/>
        </p:nvSpPr>
        <p:spPr>
          <a:xfrm rot="16200000">
            <a:off x="5718183" y="1173199"/>
            <a:ext cx="755635" cy="8199123"/>
          </a:xfrm>
          <a:prstGeom prst="leftBracket">
            <a:avLst>
              <a:gd name="adj" fmla="val 169003"/>
            </a:avLst>
          </a:prstGeom>
          <a:ln w="57150">
            <a:solidFill>
              <a:schemeClr val="accent3">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155D40E7-206A-4920-C24C-F086C398E9B2}"/>
              </a:ext>
            </a:extLst>
          </p:cNvPr>
          <p:cNvGrpSpPr/>
          <p:nvPr/>
        </p:nvGrpSpPr>
        <p:grpSpPr>
          <a:xfrm flipH="1">
            <a:off x="889653" y="3278058"/>
            <a:ext cx="681235" cy="1867833"/>
            <a:chOff x="2809318" y="6992112"/>
            <a:chExt cx="238682" cy="531114"/>
          </a:xfrm>
          <a:solidFill>
            <a:schemeClr val="accent3">
              <a:lumMod val="75000"/>
            </a:schemeClr>
          </a:solidFill>
        </p:grpSpPr>
        <p:sp>
          <p:nvSpPr>
            <p:cNvPr id="16" name="Rectangle: Rounded Corners 15">
              <a:extLst>
                <a:ext uri="{FF2B5EF4-FFF2-40B4-BE49-F238E27FC236}">
                  <a16:creationId xmlns:a16="http://schemas.microsoft.com/office/drawing/2014/main" id="{5925978F-DC77-5477-2F91-FA930621791F}"/>
                </a:ext>
              </a:extLst>
            </p:cNvPr>
            <p:cNvSpPr/>
            <p:nvPr/>
          </p:nvSpPr>
          <p:spPr>
            <a:xfrm>
              <a:off x="2871216" y="6992112"/>
              <a:ext cx="176784" cy="17678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a16="http://schemas.microsoft.com/office/drawing/2014/main" id="{EFC018EC-B4D3-FEB6-03E3-BD23035C34E9}"/>
                </a:ext>
              </a:extLst>
            </p:cNvPr>
            <p:cNvSpPr/>
            <p:nvPr/>
          </p:nvSpPr>
          <p:spPr>
            <a:xfrm>
              <a:off x="2871216" y="7346442"/>
              <a:ext cx="176784" cy="17678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 name="Arc 17">
              <a:extLst>
                <a:ext uri="{FF2B5EF4-FFF2-40B4-BE49-F238E27FC236}">
                  <a16:creationId xmlns:a16="http://schemas.microsoft.com/office/drawing/2014/main" id="{B116F416-EC14-F2FA-1B1B-997CF2E16E7C}"/>
                </a:ext>
              </a:extLst>
            </p:cNvPr>
            <p:cNvSpPr/>
            <p:nvPr/>
          </p:nvSpPr>
          <p:spPr>
            <a:xfrm flipH="1">
              <a:off x="2809318" y="7054216"/>
              <a:ext cx="176784" cy="403860"/>
            </a:xfrm>
            <a:prstGeom prst="arc">
              <a:avLst>
                <a:gd name="adj1" fmla="val 16200000"/>
                <a:gd name="adj2" fmla="val 5377189"/>
              </a:avLst>
            </a:prstGeom>
            <a:noFill/>
            <a:ln w="4254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6E3C7504-2FB1-33DE-F96A-08A13CD9BFBC}"/>
              </a:ext>
            </a:extLst>
          </p:cNvPr>
          <p:cNvGrpSpPr/>
          <p:nvPr/>
        </p:nvGrpSpPr>
        <p:grpSpPr>
          <a:xfrm>
            <a:off x="10614722" y="3278058"/>
            <a:ext cx="655007" cy="1867833"/>
            <a:chOff x="2809318" y="6992112"/>
            <a:chExt cx="238682" cy="531114"/>
          </a:xfrm>
          <a:solidFill>
            <a:schemeClr val="accent3">
              <a:lumMod val="75000"/>
            </a:schemeClr>
          </a:solidFill>
        </p:grpSpPr>
        <p:sp>
          <p:nvSpPr>
            <p:cNvPr id="20" name="Rectangle: Rounded Corners 19">
              <a:extLst>
                <a:ext uri="{FF2B5EF4-FFF2-40B4-BE49-F238E27FC236}">
                  <a16:creationId xmlns:a16="http://schemas.microsoft.com/office/drawing/2014/main" id="{5CDC8AF6-4650-15F2-43E9-E06BF2B3EBCB}"/>
                </a:ext>
              </a:extLst>
            </p:cNvPr>
            <p:cNvSpPr/>
            <p:nvPr/>
          </p:nvSpPr>
          <p:spPr>
            <a:xfrm>
              <a:off x="2871216" y="6992112"/>
              <a:ext cx="176784" cy="17678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1" name="Rectangle: Rounded Corners 20">
              <a:extLst>
                <a:ext uri="{FF2B5EF4-FFF2-40B4-BE49-F238E27FC236}">
                  <a16:creationId xmlns:a16="http://schemas.microsoft.com/office/drawing/2014/main" id="{AF622FF5-F326-A679-F820-1998A06855E9}"/>
                </a:ext>
              </a:extLst>
            </p:cNvPr>
            <p:cNvSpPr/>
            <p:nvPr/>
          </p:nvSpPr>
          <p:spPr>
            <a:xfrm>
              <a:off x="2871216" y="7346442"/>
              <a:ext cx="176784" cy="17678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2" name="Arc 21">
              <a:extLst>
                <a:ext uri="{FF2B5EF4-FFF2-40B4-BE49-F238E27FC236}">
                  <a16:creationId xmlns:a16="http://schemas.microsoft.com/office/drawing/2014/main" id="{AC3022E7-1B74-41A7-9597-0F2D2B13BCCD}"/>
                </a:ext>
              </a:extLst>
            </p:cNvPr>
            <p:cNvSpPr/>
            <p:nvPr/>
          </p:nvSpPr>
          <p:spPr>
            <a:xfrm flipH="1">
              <a:off x="2809318" y="7054216"/>
              <a:ext cx="176784" cy="403860"/>
            </a:xfrm>
            <a:prstGeom prst="arc">
              <a:avLst>
                <a:gd name="adj1" fmla="val 16200000"/>
                <a:gd name="adj2" fmla="val 5377189"/>
              </a:avLst>
            </a:prstGeom>
            <a:noFill/>
            <a:ln w="4254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3" name="TextBox 2">
            <a:extLst>
              <a:ext uri="{FF2B5EF4-FFF2-40B4-BE49-F238E27FC236}">
                <a16:creationId xmlns:a16="http://schemas.microsoft.com/office/drawing/2014/main" id="{13B805F8-D481-5822-5C74-BA1D40985DCD}"/>
              </a:ext>
            </a:extLst>
          </p:cNvPr>
          <p:cNvSpPr txBox="1"/>
          <p:nvPr/>
        </p:nvSpPr>
        <p:spPr>
          <a:xfrm>
            <a:off x="2331674" y="1514128"/>
            <a:ext cx="7528652" cy="3631763"/>
          </a:xfrm>
          <a:prstGeom prst="rect">
            <a:avLst/>
          </a:prstGeom>
          <a:noFill/>
        </p:spPr>
        <p:txBody>
          <a:bodyPr wrap="square" rtlCol="0">
            <a:spAutoFit/>
          </a:bodyPr>
          <a:lstStyle/>
          <a:p>
            <a:pPr algn="ctr">
              <a:spcAft>
                <a:spcPts val="1200"/>
              </a:spcAft>
            </a:pPr>
            <a:r>
              <a:rPr lang="es-ES_tradnl" sz="2000" dirty="0">
                <a:latin typeface="Arial" panose="020B0604020202020204" pitchFamily="34" charset="0"/>
                <a:cs typeface="Arial" panose="020B0604020202020204" pitchFamily="34" charset="0"/>
              </a:rPr>
              <a:t>Utilizar palabras sencillas</a:t>
            </a:r>
          </a:p>
          <a:p>
            <a:pPr algn="ctr">
              <a:spcAft>
                <a:spcPts val="1200"/>
              </a:spcAft>
            </a:pPr>
            <a:r>
              <a:rPr lang="es-ES_tradnl" sz="2000" dirty="0">
                <a:latin typeface="Arial" panose="020B0604020202020204" pitchFamily="34" charset="0"/>
                <a:cs typeface="Arial" panose="020B0604020202020204" pitchFamily="34" charset="0"/>
              </a:rPr>
              <a:t>Utilizar frases más cortas</a:t>
            </a:r>
          </a:p>
          <a:p>
            <a:pPr algn="ctr">
              <a:spcAft>
                <a:spcPts val="1200"/>
              </a:spcAft>
            </a:pPr>
            <a:r>
              <a:rPr lang="es-ES_tradnl" sz="2000" dirty="0">
                <a:latin typeface="Arial" panose="020B0604020202020204" pitchFamily="34" charset="0"/>
                <a:cs typeface="Arial" panose="020B0604020202020204" pitchFamily="34" charset="0"/>
              </a:rPr>
              <a:t>Explicar qué significan las palabras y cosas que mencionemos</a:t>
            </a:r>
          </a:p>
          <a:p>
            <a:pPr algn="ctr">
              <a:spcAft>
                <a:spcPts val="1200"/>
              </a:spcAft>
            </a:pPr>
            <a:r>
              <a:rPr lang="es-ES_tradnl" sz="2000" dirty="0">
                <a:latin typeface="Arial" panose="020B0604020202020204" pitchFamily="34" charset="0"/>
                <a:cs typeface="Arial" panose="020B0604020202020204" pitchFamily="34" charset="0"/>
              </a:rPr>
              <a:t>Repetir y parafrasear </a:t>
            </a:r>
          </a:p>
          <a:p>
            <a:pPr algn="ctr">
              <a:spcAft>
                <a:spcPts val="1200"/>
              </a:spcAft>
            </a:pPr>
            <a:r>
              <a:rPr lang="es-ES_tradnl" sz="2000" dirty="0">
                <a:latin typeface="Arial" panose="020B0604020202020204" pitchFamily="34" charset="0"/>
                <a:cs typeface="Arial" panose="020B0604020202020204" pitchFamily="34" charset="0"/>
              </a:rPr>
              <a:t>Elegir bien las palabras</a:t>
            </a:r>
          </a:p>
          <a:p>
            <a:pPr algn="ctr">
              <a:spcAft>
                <a:spcPts val="1200"/>
              </a:spcAft>
            </a:pPr>
            <a:r>
              <a:rPr lang="es-ES_tradnl" sz="2000" dirty="0">
                <a:latin typeface="Arial" panose="020B0604020202020204" pitchFamily="34" charset="0"/>
                <a:cs typeface="Arial" panose="020B0604020202020204" pitchFamily="34" charset="0"/>
              </a:rPr>
              <a:t>Evitar el lenguaje crítico o estigmatizante</a:t>
            </a:r>
          </a:p>
          <a:p>
            <a:pPr algn="ctr">
              <a:spcAft>
                <a:spcPts val="1200"/>
              </a:spcAft>
            </a:pPr>
            <a:r>
              <a:rPr lang="es-ES_tradnl" sz="2000" dirty="0">
                <a:latin typeface="Arial" panose="020B0604020202020204" pitchFamily="34" charset="0"/>
                <a:cs typeface="Arial" panose="020B0604020202020204" pitchFamily="34" charset="0"/>
              </a:rPr>
              <a:t>Pensar en qué lenguaje emplear para describir temas delicados</a:t>
            </a:r>
          </a:p>
          <a:p>
            <a:pPr algn="ctr">
              <a:spcAft>
                <a:spcPts val="1200"/>
              </a:spcAft>
            </a:pPr>
            <a:r>
              <a:rPr lang="es-ES_tradnl" sz="2000" dirty="0">
                <a:latin typeface="Arial" panose="020B0604020202020204" pitchFamily="34" charset="0"/>
                <a:cs typeface="Arial" panose="020B0604020202020204" pitchFamily="34" charset="0"/>
              </a:rPr>
              <a:t>Emplear distintos términos según el/la interlocutor/a</a:t>
            </a:r>
          </a:p>
        </p:txBody>
      </p:sp>
    </p:spTree>
    <p:extLst>
      <p:ext uri="{BB962C8B-B14F-4D97-AF65-F5344CB8AC3E}">
        <p14:creationId xmlns:p14="http://schemas.microsoft.com/office/powerpoint/2010/main" val="2419439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25F02-89F2-D03F-257F-5F6FDCF6DDB0}"/>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Puntos clave de aprendizaje</a:t>
            </a:r>
          </a:p>
        </p:txBody>
      </p:sp>
      <p:sp>
        <p:nvSpPr>
          <p:cNvPr id="3" name="Google Shape;659;p19">
            <a:extLst>
              <a:ext uri="{FF2B5EF4-FFF2-40B4-BE49-F238E27FC236}">
                <a16:creationId xmlns:a16="http://schemas.microsoft.com/office/drawing/2014/main" id="{10314626-0BF6-3FED-C81C-16FA7FCB03E1}"/>
              </a:ext>
            </a:extLst>
          </p:cNvPr>
          <p:cNvSpPr/>
          <p:nvPr/>
        </p:nvSpPr>
        <p:spPr>
          <a:xfrm>
            <a:off x="5849649" y="2085340"/>
            <a:ext cx="1051500" cy="105150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5" name="Google Shape;659;p19">
            <a:extLst>
              <a:ext uri="{FF2B5EF4-FFF2-40B4-BE49-F238E27FC236}">
                <a16:creationId xmlns:a16="http://schemas.microsoft.com/office/drawing/2014/main" id="{3D3DAC26-7FD7-59B9-7E0D-86D19A4D3E16}"/>
              </a:ext>
            </a:extLst>
          </p:cNvPr>
          <p:cNvSpPr/>
          <p:nvPr/>
        </p:nvSpPr>
        <p:spPr>
          <a:xfrm>
            <a:off x="2189795" y="2085340"/>
            <a:ext cx="1051500" cy="105150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8" name="TextBox 7">
            <a:extLst>
              <a:ext uri="{FF2B5EF4-FFF2-40B4-BE49-F238E27FC236}">
                <a16:creationId xmlns:a16="http://schemas.microsoft.com/office/drawing/2014/main" id="{7CD19AD7-62F5-918A-5A32-0973403E849B}"/>
              </a:ext>
            </a:extLst>
          </p:cNvPr>
          <p:cNvSpPr txBox="1"/>
          <p:nvPr/>
        </p:nvSpPr>
        <p:spPr>
          <a:xfrm>
            <a:off x="965200" y="3512598"/>
            <a:ext cx="3399893" cy="2308324"/>
          </a:xfrm>
          <a:prstGeom prst="rect">
            <a:avLst/>
          </a:prstGeom>
          <a:noFill/>
        </p:spPr>
        <p:txBody>
          <a:bodyPr wrap="square">
            <a:spAutoFit/>
          </a:bodyPr>
          <a:lstStyle/>
          <a:p>
            <a:pPr algn="ctr"/>
            <a:r>
              <a:rPr lang="es-ES_tradnl" sz="2400">
                <a:latin typeface="Arial" panose="020B0604020202020204" pitchFamily="34" charset="0"/>
                <a:cs typeface="Arial" panose="020B0604020202020204" pitchFamily="34" charset="0"/>
              </a:rPr>
              <a:t>Si se usa correctamente, la comunicación no verbal puede ayudarnos a reforzar lo que comunicamos</a:t>
            </a:r>
          </a:p>
        </p:txBody>
      </p:sp>
      <p:sp>
        <p:nvSpPr>
          <p:cNvPr id="10" name="TextBox 9">
            <a:extLst>
              <a:ext uri="{FF2B5EF4-FFF2-40B4-BE49-F238E27FC236}">
                <a16:creationId xmlns:a16="http://schemas.microsoft.com/office/drawing/2014/main" id="{02955EA2-E7D7-5743-6C48-5E5EB93B834C}"/>
              </a:ext>
            </a:extLst>
          </p:cNvPr>
          <p:cNvSpPr txBox="1"/>
          <p:nvPr/>
        </p:nvSpPr>
        <p:spPr>
          <a:xfrm>
            <a:off x="4744175" y="3512598"/>
            <a:ext cx="3262449" cy="230832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_tradnl" sz="2400">
                <a:latin typeface="Arial" panose="020B0604020202020204" pitchFamily="34" charset="0"/>
                <a:cs typeface="Arial" panose="020B0604020202020204" pitchFamily="34" charset="0"/>
              </a:rPr>
              <a:t>Las técnicas de escucha activa harán que la persona se sienta escuchada y la animarán a seguir hablando</a:t>
            </a:r>
          </a:p>
        </p:txBody>
      </p:sp>
      <p:sp>
        <p:nvSpPr>
          <p:cNvPr id="11" name="Google Shape;659;p19">
            <a:extLst>
              <a:ext uri="{FF2B5EF4-FFF2-40B4-BE49-F238E27FC236}">
                <a16:creationId xmlns:a16="http://schemas.microsoft.com/office/drawing/2014/main" id="{C94BDEC0-5CF1-D70F-2EC3-5BA5893BB378}"/>
              </a:ext>
            </a:extLst>
          </p:cNvPr>
          <p:cNvSpPr/>
          <p:nvPr/>
        </p:nvSpPr>
        <p:spPr>
          <a:xfrm>
            <a:off x="9331705" y="2085340"/>
            <a:ext cx="1051500" cy="105150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12" name="TextBox 11">
            <a:extLst>
              <a:ext uri="{FF2B5EF4-FFF2-40B4-BE49-F238E27FC236}">
                <a16:creationId xmlns:a16="http://schemas.microsoft.com/office/drawing/2014/main" id="{67428C57-A4B4-B621-864D-8F327FB7F0AC}"/>
              </a:ext>
            </a:extLst>
          </p:cNvPr>
          <p:cNvSpPr txBox="1"/>
          <p:nvPr/>
        </p:nvSpPr>
        <p:spPr>
          <a:xfrm>
            <a:off x="8561653" y="3512598"/>
            <a:ext cx="2591603" cy="830997"/>
          </a:xfrm>
          <a:prstGeom prst="rect">
            <a:avLst/>
          </a:prstGeom>
          <a:noFill/>
        </p:spPr>
        <p:txBody>
          <a:bodyPr wrap="square">
            <a:spAutoFit/>
          </a:bodyPr>
          <a:lstStyle/>
          <a:p>
            <a:pPr algn="ctr"/>
            <a:r>
              <a:rPr lang="es-ES_tradnl" sz="2400">
                <a:latin typeface="Arial" panose="020B0604020202020204" pitchFamily="34" charset="0"/>
                <a:cs typeface="Arial" panose="020B0604020202020204" pitchFamily="34" charset="0"/>
              </a:rPr>
              <a:t>Hay que elegir bien las palabras</a:t>
            </a:r>
          </a:p>
        </p:txBody>
      </p:sp>
    </p:spTree>
    <p:extLst>
      <p:ext uri="{BB962C8B-B14F-4D97-AF65-F5344CB8AC3E}">
        <p14:creationId xmlns:p14="http://schemas.microsoft.com/office/powerpoint/2010/main" val="20149668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521D07-EB9A-19F4-A38D-031E382AF38F}"/>
              </a:ext>
            </a:extLst>
          </p:cNvPr>
          <p:cNvSpPr>
            <a:spLocks noGrp="1"/>
          </p:cNvSpPr>
          <p:nvPr>
            <p:ph type="title"/>
          </p:nvPr>
        </p:nvSpPr>
        <p:spPr/>
        <p:txBody>
          <a:bodyPr/>
          <a:lstStyle/>
          <a:p>
            <a:r>
              <a:rPr lang="es-ES_tradnl" sz="2400" b="1" dirty="0">
                <a:solidFill>
                  <a:schemeClr val="bg1"/>
                </a:solidFill>
                <a:latin typeface="Garamond"/>
              </a:rPr>
              <a:t>SESIÓN 3</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¿Cuáles son las competencias en SMAPS para la gestión de casos?</a:t>
            </a:r>
            <a:endParaRPr lang="es-ES_tradnl" dirty="0">
              <a:solidFill>
                <a:schemeClr val="bg1"/>
              </a:solidFill>
            </a:endParaRPr>
          </a:p>
        </p:txBody>
      </p:sp>
    </p:spTree>
    <p:extLst>
      <p:ext uri="{BB962C8B-B14F-4D97-AF65-F5344CB8AC3E}">
        <p14:creationId xmlns:p14="http://schemas.microsoft.com/office/powerpoint/2010/main" val="1677378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6AA47-DE1A-7FE9-6C7F-99D6C5661C35}"/>
              </a:ext>
            </a:extLst>
          </p:cNvPr>
          <p:cNvSpPr>
            <a:spLocks noGrp="1"/>
          </p:cNvSpPr>
          <p:nvPr>
            <p:ph type="title"/>
          </p:nvPr>
        </p:nvSpPr>
        <p:spPr/>
        <p:txBody>
          <a:bodyPr/>
          <a:lstStyle/>
          <a:p>
            <a:r>
              <a:rPr lang="es-ES_tradnl" dirty="0">
                <a:latin typeface="Arial" panose="020B0604020202020204" pitchFamily="34" charset="0"/>
                <a:cs typeface="Arial" panose="020B0604020202020204" pitchFamily="34" charset="0"/>
              </a:rPr>
              <a:t>Competencias en SMAPS </a:t>
            </a:r>
          </a:p>
        </p:txBody>
      </p:sp>
      <p:grpSp>
        <p:nvGrpSpPr>
          <p:cNvPr id="23" name="Group 22">
            <a:extLst>
              <a:ext uri="{FF2B5EF4-FFF2-40B4-BE49-F238E27FC236}">
                <a16:creationId xmlns:a16="http://schemas.microsoft.com/office/drawing/2014/main" id="{EE4CB82B-51C8-7EC4-2237-CD767AFC3B3A}"/>
              </a:ext>
            </a:extLst>
          </p:cNvPr>
          <p:cNvGrpSpPr/>
          <p:nvPr/>
        </p:nvGrpSpPr>
        <p:grpSpPr>
          <a:xfrm>
            <a:off x="3778905" y="1575787"/>
            <a:ext cx="1194878" cy="1194878"/>
            <a:chOff x="3778904" y="1565320"/>
            <a:chExt cx="1205345" cy="1205345"/>
          </a:xfrm>
        </p:grpSpPr>
        <p:sp>
          <p:nvSpPr>
            <p:cNvPr id="22" name="Oval 21">
              <a:extLst>
                <a:ext uri="{FF2B5EF4-FFF2-40B4-BE49-F238E27FC236}">
                  <a16:creationId xmlns:a16="http://schemas.microsoft.com/office/drawing/2014/main" id="{F1739068-499D-81DD-DCEC-F3FF9266B8BF}"/>
                </a:ext>
              </a:extLst>
            </p:cNvPr>
            <p:cNvSpPr/>
            <p:nvPr/>
          </p:nvSpPr>
          <p:spPr>
            <a:xfrm>
              <a:off x="3778904" y="1565320"/>
              <a:ext cx="1205345" cy="120534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grpSp>
          <p:nvGrpSpPr>
            <p:cNvPr id="19" name="Group 18">
              <a:extLst>
                <a:ext uri="{FF2B5EF4-FFF2-40B4-BE49-F238E27FC236}">
                  <a16:creationId xmlns:a16="http://schemas.microsoft.com/office/drawing/2014/main" id="{595029B4-7ADD-D36C-8C72-C93A7C7ADEA3}"/>
                </a:ext>
              </a:extLst>
            </p:cNvPr>
            <p:cNvGrpSpPr/>
            <p:nvPr/>
          </p:nvGrpSpPr>
          <p:grpSpPr>
            <a:xfrm>
              <a:off x="4186117" y="1733508"/>
              <a:ext cx="390921" cy="868968"/>
              <a:chOff x="4322068" y="1943327"/>
              <a:chExt cx="254533" cy="565794"/>
            </a:xfrm>
            <a:solidFill>
              <a:schemeClr val="bg1"/>
            </a:solidFill>
          </p:grpSpPr>
          <p:sp>
            <p:nvSpPr>
              <p:cNvPr id="17" name="Round Same Side Corner Rectangle 21">
                <a:extLst>
                  <a:ext uri="{FF2B5EF4-FFF2-40B4-BE49-F238E27FC236}">
                    <a16:creationId xmlns:a16="http://schemas.microsoft.com/office/drawing/2014/main" id="{6577E296-C023-695D-9D90-0F69FF1D5300}"/>
                  </a:ext>
                </a:extLst>
              </p:cNvPr>
              <p:cNvSpPr/>
              <p:nvPr/>
            </p:nvSpPr>
            <p:spPr>
              <a:xfrm>
                <a:off x="4323935" y="2241576"/>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 name="Oval 17">
                <a:extLst>
                  <a:ext uri="{FF2B5EF4-FFF2-40B4-BE49-F238E27FC236}">
                    <a16:creationId xmlns:a16="http://schemas.microsoft.com/office/drawing/2014/main" id="{EC26AF81-932C-BA8F-3109-3AC297A6DF92}"/>
                  </a:ext>
                </a:extLst>
              </p:cNvPr>
              <p:cNvSpPr/>
              <p:nvPr/>
            </p:nvSpPr>
            <p:spPr>
              <a:xfrm>
                <a:off x="4322068" y="1943327"/>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grpSp>
      <p:sp>
        <p:nvSpPr>
          <p:cNvPr id="24" name="Heart 23">
            <a:extLst>
              <a:ext uri="{FF2B5EF4-FFF2-40B4-BE49-F238E27FC236}">
                <a16:creationId xmlns:a16="http://schemas.microsoft.com/office/drawing/2014/main" id="{8D75F5C3-1A4C-6E39-3A0F-27E267BC05BA}"/>
              </a:ext>
            </a:extLst>
          </p:cNvPr>
          <p:cNvSpPr/>
          <p:nvPr/>
        </p:nvSpPr>
        <p:spPr>
          <a:xfrm>
            <a:off x="6545185" y="2114267"/>
            <a:ext cx="673034" cy="601302"/>
          </a:xfrm>
          <a:prstGeom prst="hear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5" name="Heart 24">
            <a:extLst>
              <a:ext uri="{FF2B5EF4-FFF2-40B4-BE49-F238E27FC236}">
                <a16:creationId xmlns:a16="http://schemas.microsoft.com/office/drawing/2014/main" id="{77D2BD83-382E-61BE-3EF8-DE76F8B42895}"/>
              </a:ext>
            </a:extLst>
          </p:cNvPr>
          <p:cNvSpPr/>
          <p:nvPr/>
        </p:nvSpPr>
        <p:spPr>
          <a:xfrm>
            <a:off x="7342911" y="1635626"/>
            <a:ext cx="673034" cy="601302"/>
          </a:xfrm>
          <a:prstGeom prst="hear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pic>
        <p:nvPicPr>
          <p:cNvPr id="27" name="Graphic 26" descr="Hand with solid fill">
            <a:extLst>
              <a:ext uri="{FF2B5EF4-FFF2-40B4-BE49-F238E27FC236}">
                <a16:creationId xmlns:a16="http://schemas.microsoft.com/office/drawing/2014/main" id="{615691DD-C4B7-E178-A663-6886CDC5B7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7457999">
            <a:off x="9506347" y="1403445"/>
            <a:ext cx="1424229" cy="1424229"/>
          </a:xfrm>
          <a:prstGeom prst="rect">
            <a:avLst/>
          </a:prstGeom>
        </p:spPr>
      </p:pic>
      <p:grpSp>
        <p:nvGrpSpPr>
          <p:cNvPr id="28" name="Group 27">
            <a:extLst>
              <a:ext uri="{FF2B5EF4-FFF2-40B4-BE49-F238E27FC236}">
                <a16:creationId xmlns:a16="http://schemas.microsoft.com/office/drawing/2014/main" id="{203F9FB8-8685-5B1A-DAAC-E13387E6C2AF}"/>
              </a:ext>
            </a:extLst>
          </p:cNvPr>
          <p:cNvGrpSpPr/>
          <p:nvPr/>
        </p:nvGrpSpPr>
        <p:grpSpPr>
          <a:xfrm>
            <a:off x="290308" y="1461691"/>
            <a:ext cx="2238938" cy="1292104"/>
            <a:chOff x="461917" y="4156886"/>
            <a:chExt cx="1837692" cy="1060542"/>
          </a:xfrm>
          <a:solidFill>
            <a:schemeClr val="accent3">
              <a:lumMod val="50000"/>
            </a:schemeClr>
          </a:solidFill>
        </p:grpSpPr>
        <p:sp>
          <p:nvSpPr>
            <p:cNvPr id="29" name="Oval 28">
              <a:extLst>
                <a:ext uri="{FF2B5EF4-FFF2-40B4-BE49-F238E27FC236}">
                  <a16:creationId xmlns:a16="http://schemas.microsoft.com/office/drawing/2014/main" id="{5C06D3EC-6F79-E1AD-2C08-FD087741C6B1}"/>
                </a:ext>
              </a:extLst>
            </p:cNvPr>
            <p:cNvSpPr/>
            <p:nvPr/>
          </p:nvSpPr>
          <p:spPr>
            <a:xfrm>
              <a:off x="1367458" y="4339072"/>
              <a:ext cx="868969" cy="8689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0" name="Oval 29">
              <a:extLst>
                <a:ext uri="{FF2B5EF4-FFF2-40B4-BE49-F238E27FC236}">
                  <a16:creationId xmlns:a16="http://schemas.microsoft.com/office/drawing/2014/main" id="{CC2CD9FD-13A0-3530-034D-4A7DA0288028}"/>
                </a:ext>
              </a:extLst>
            </p:cNvPr>
            <p:cNvSpPr/>
            <p:nvPr/>
          </p:nvSpPr>
          <p:spPr>
            <a:xfrm>
              <a:off x="1304276" y="4716406"/>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1" name="Oval 30">
              <a:extLst>
                <a:ext uri="{FF2B5EF4-FFF2-40B4-BE49-F238E27FC236}">
                  <a16:creationId xmlns:a16="http://schemas.microsoft.com/office/drawing/2014/main" id="{43163846-9ABE-1B6A-26FC-B34050F379D4}"/>
                </a:ext>
              </a:extLst>
            </p:cNvPr>
            <p:cNvSpPr/>
            <p:nvPr/>
          </p:nvSpPr>
          <p:spPr>
            <a:xfrm>
              <a:off x="2156516" y="4716406"/>
              <a:ext cx="143093" cy="19127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2" name="Arc 31">
              <a:extLst>
                <a:ext uri="{FF2B5EF4-FFF2-40B4-BE49-F238E27FC236}">
                  <a16:creationId xmlns:a16="http://schemas.microsoft.com/office/drawing/2014/main" id="{FD216B5E-D21C-FAE8-1A53-AAF4B507333C}"/>
                </a:ext>
              </a:extLst>
            </p:cNvPr>
            <p:cNvSpPr/>
            <p:nvPr/>
          </p:nvSpPr>
          <p:spPr>
            <a:xfrm>
              <a:off x="525099" y="4156886"/>
              <a:ext cx="810768" cy="810768"/>
            </a:xfrm>
            <a:prstGeom prst="arc">
              <a:avLst>
                <a:gd name="adj1" fmla="val 2568393"/>
                <a:gd name="adj2" fmla="val 6686864"/>
              </a:avLst>
            </a:prstGeom>
            <a:noFill/>
            <a:ln w="7620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3" name="Arc 32">
              <a:extLst>
                <a:ext uri="{FF2B5EF4-FFF2-40B4-BE49-F238E27FC236}">
                  <a16:creationId xmlns:a16="http://schemas.microsoft.com/office/drawing/2014/main" id="{0A540B08-A0EC-9A2A-47E2-CECE1522E120}"/>
                </a:ext>
              </a:extLst>
            </p:cNvPr>
            <p:cNvSpPr/>
            <p:nvPr/>
          </p:nvSpPr>
          <p:spPr>
            <a:xfrm>
              <a:off x="461917" y="4406660"/>
              <a:ext cx="810768" cy="810768"/>
            </a:xfrm>
            <a:prstGeom prst="arc">
              <a:avLst>
                <a:gd name="adj1" fmla="val 909026"/>
                <a:gd name="adj2" fmla="val 4616107"/>
              </a:avLst>
            </a:prstGeom>
            <a:noFill/>
            <a:ln w="7620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4" name="TextBox 2">
            <a:extLst>
              <a:ext uri="{FF2B5EF4-FFF2-40B4-BE49-F238E27FC236}">
                <a16:creationId xmlns:a16="http://schemas.microsoft.com/office/drawing/2014/main" id="{BC64FB68-1FDA-311F-C82D-6E40271D22DA}"/>
              </a:ext>
            </a:extLst>
          </p:cNvPr>
          <p:cNvSpPr txBox="1"/>
          <p:nvPr/>
        </p:nvSpPr>
        <p:spPr>
          <a:xfrm>
            <a:off x="514815" y="3105132"/>
            <a:ext cx="2658434" cy="2939266"/>
          </a:xfrm>
          <a:prstGeom prst="rect">
            <a:avLst/>
          </a:prstGeom>
          <a:noFill/>
        </p:spPr>
        <p:txBody>
          <a:bodyPr wrap="square">
            <a:spAutoFit/>
          </a:bodyPr>
          <a:lstStyle/>
          <a:p>
            <a:pPr>
              <a:spcAft>
                <a:spcPts val="600"/>
              </a:spcAft>
            </a:pPr>
            <a:r>
              <a:rPr lang="es-ES_tradnl" b="1" dirty="0">
                <a:latin typeface="Arial" panose="020B0604020202020204" pitchFamily="34" charset="0"/>
                <a:cs typeface="Arial" panose="020B0604020202020204" pitchFamily="34" charset="0"/>
              </a:rPr>
              <a:t>Capacidad de comunicación y de escucha</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Utilizar la comunicación no verbal</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Escuchar activamente</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Comunicarse de forma asertiva</a:t>
            </a:r>
          </a:p>
        </p:txBody>
      </p:sp>
      <p:sp>
        <p:nvSpPr>
          <p:cNvPr id="5" name="TextBox 11">
            <a:extLst>
              <a:ext uri="{FF2B5EF4-FFF2-40B4-BE49-F238E27FC236}">
                <a16:creationId xmlns:a16="http://schemas.microsoft.com/office/drawing/2014/main" id="{9150F01A-77B9-FCC5-7A7C-D37D46E8426A}"/>
              </a:ext>
            </a:extLst>
          </p:cNvPr>
          <p:cNvSpPr txBox="1"/>
          <p:nvPr/>
        </p:nvSpPr>
        <p:spPr>
          <a:xfrm>
            <a:off x="3239380" y="3105132"/>
            <a:ext cx="2658434" cy="1554272"/>
          </a:xfrm>
          <a:prstGeom prst="rect">
            <a:avLst/>
          </a:prstGeom>
          <a:noFill/>
        </p:spPr>
        <p:txBody>
          <a:bodyPr wrap="square">
            <a:spAutoFit/>
          </a:bodyPr>
          <a:lstStyle/>
          <a:p>
            <a:pPr>
              <a:spcAft>
                <a:spcPts val="600"/>
              </a:spcAft>
            </a:pPr>
            <a:r>
              <a:rPr lang="es-ES_tradnl" b="1" dirty="0">
                <a:latin typeface="Arial" panose="020B0604020202020204" pitchFamily="34" charset="0"/>
                <a:cs typeface="Arial" panose="020B0604020202020204" pitchFamily="34" charset="0"/>
              </a:rPr>
              <a:t>Actitud centrada en el/la menor</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Mostrar respeto</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Estar presente</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Ser real y honesto/a</a:t>
            </a:r>
          </a:p>
        </p:txBody>
      </p:sp>
      <p:sp>
        <p:nvSpPr>
          <p:cNvPr id="6" name="TextBox 12">
            <a:extLst>
              <a:ext uri="{FF2B5EF4-FFF2-40B4-BE49-F238E27FC236}">
                <a16:creationId xmlns:a16="http://schemas.microsoft.com/office/drawing/2014/main" id="{E4686AC3-17AA-E700-D0A7-A01BC14CE7A7}"/>
              </a:ext>
            </a:extLst>
          </p:cNvPr>
          <p:cNvSpPr txBox="1"/>
          <p:nvPr/>
        </p:nvSpPr>
        <p:spPr>
          <a:xfrm>
            <a:off x="5963945" y="3105132"/>
            <a:ext cx="2862356" cy="2662267"/>
          </a:xfrm>
          <a:prstGeom prst="rect">
            <a:avLst/>
          </a:prstGeom>
          <a:noFill/>
        </p:spPr>
        <p:txBody>
          <a:bodyPr wrap="square">
            <a:spAutoFit/>
          </a:bodyPr>
          <a:lstStyle/>
          <a:p>
            <a:pPr>
              <a:spcAft>
                <a:spcPts val="600"/>
              </a:spcAft>
            </a:pPr>
            <a:r>
              <a:rPr lang="es-ES_tradnl" b="1" dirty="0">
                <a:latin typeface="Arial" panose="020B0604020202020204" pitchFamily="34" charset="0"/>
                <a:cs typeface="Arial" panose="020B0604020202020204" pitchFamily="34" charset="0"/>
              </a:rPr>
              <a:t>Responder con empatía</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Reconocer su perspectiva</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No juzgar</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Reconocer las emociones de los demás</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Emplear afirmaciones curativas</a:t>
            </a:r>
          </a:p>
        </p:txBody>
      </p:sp>
      <p:sp>
        <p:nvSpPr>
          <p:cNvPr id="7" name="TextBox 13">
            <a:extLst>
              <a:ext uri="{FF2B5EF4-FFF2-40B4-BE49-F238E27FC236}">
                <a16:creationId xmlns:a16="http://schemas.microsoft.com/office/drawing/2014/main" id="{CE8919FE-B791-C036-A650-7CAF9B557128}"/>
              </a:ext>
            </a:extLst>
          </p:cNvPr>
          <p:cNvSpPr txBox="1"/>
          <p:nvPr/>
        </p:nvSpPr>
        <p:spPr>
          <a:xfrm>
            <a:off x="8858578" y="3105132"/>
            <a:ext cx="3024713" cy="3216265"/>
          </a:xfrm>
          <a:prstGeom prst="rect">
            <a:avLst/>
          </a:prstGeom>
          <a:noFill/>
        </p:spPr>
        <p:txBody>
          <a:bodyPr wrap="square">
            <a:spAutoFit/>
          </a:bodyPr>
          <a:lstStyle/>
          <a:p>
            <a:pPr>
              <a:spcAft>
                <a:spcPts val="600"/>
              </a:spcAft>
            </a:pPr>
            <a:r>
              <a:rPr lang="es-ES_tradnl" b="1" dirty="0">
                <a:latin typeface="Arial" panose="020B0604020202020204" pitchFamily="34" charset="0"/>
                <a:cs typeface="Arial" panose="020B0604020202020204" pitchFamily="34" charset="0"/>
              </a:rPr>
              <a:t>Apoyar la toma de decisiones</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Compartir información y enlazar a los/as menores con los servicios</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Presentar las opciones por medio de preguntas</a:t>
            </a:r>
          </a:p>
          <a:p>
            <a:pPr marL="342900" indent="-342900">
              <a:buFont typeface="Arial" panose="020B0604020202020204" pitchFamily="34" charset="0"/>
              <a:buChar char="•"/>
            </a:pPr>
            <a:r>
              <a:rPr lang="es-ES_tradnl" dirty="0">
                <a:latin typeface="Arial" panose="020B0604020202020204" pitchFamily="34" charset="0"/>
                <a:cs typeface="Arial" panose="020B0604020202020204" pitchFamily="34" charset="0"/>
              </a:rPr>
              <a:t>No decirles lo que tienen que hacer: son ellos quienes deciden</a:t>
            </a:r>
          </a:p>
        </p:txBody>
      </p:sp>
    </p:spTree>
    <p:extLst>
      <p:ext uri="{BB962C8B-B14F-4D97-AF65-F5344CB8AC3E}">
        <p14:creationId xmlns:p14="http://schemas.microsoft.com/office/powerpoint/2010/main" val="1530189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82EEB-8408-F70A-7730-2BEC7C34C087}"/>
              </a:ext>
            </a:extLst>
          </p:cNvPr>
          <p:cNvSpPr>
            <a:spLocks noGrp="1"/>
          </p:cNvSpPr>
          <p:nvPr>
            <p:ph type="title"/>
          </p:nvPr>
        </p:nvSpPr>
        <p:spPr/>
        <p:txBody>
          <a:bodyPr>
            <a:normAutofit/>
          </a:bodyPr>
          <a:lstStyle/>
          <a:p>
            <a:r>
              <a:rPr lang="es-ES_tradnl" dirty="0">
                <a:latin typeface="Arial" panose="020B0604020202020204" pitchFamily="34" charset="0"/>
                <a:cs typeface="Arial" panose="020B0604020202020204" pitchFamily="34" charset="0"/>
              </a:rPr>
              <a:t>Competencias en SMAPS: Responder con empatía</a:t>
            </a:r>
          </a:p>
        </p:txBody>
      </p:sp>
      <p:sp>
        <p:nvSpPr>
          <p:cNvPr id="13" name="TextBox 12">
            <a:extLst>
              <a:ext uri="{FF2B5EF4-FFF2-40B4-BE49-F238E27FC236}">
                <a16:creationId xmlns:a16="http://schemas.microsoft.com/office/drawing/2014/main" id="{AB88081C-6A34-6CA4-4227-C2A0B9EDA995}"/>
              </a:ext>
            </a:extLst>
          </p:cNvPr>
          <p:cNvSpPr txBox="1"/>
          <p:nvPr/>
        </p:nvSpPr>
        <p:spPr>
          <a:xfrm>
            <a:off x="762000" y="5774748"/>
            <a:ext cx="6910489" cy="307777"/>
          </a:xfrm>
          <a:prstGeom prst="rect">
            <a:avLst/>
          </a:prstGeom>
          <a:noFill/>
        </p:spPr>
        <p:txBody>
          <a:bodyPr wrap="square" rtlCol="0">
            <a:spAutoFit/>
          </a:bodyPr>
          <a:lstStyle/>
          <a:p>
            <a:r>
              <a:rPr lang="en-GB" sz="1400" dirty="0">
                <a:solidFill>
                  <a:schemeClr val="accent3">
                    <a:lumMod val="75000"/>
                  </a:schemeClr>
                </a:solidFill>
                <a:latin typeface="Arial" panose="020B0604020202020204" pitchFamily="34" charset="0"/>
                <a:cs typeface="Arial" panose="020B0604020202020204" pitchFamily="34" charset="0"/>
              </a:rPr>
              <a:t>Fuente: Theresa Wiseman. (1996). </a:t>
            </a:r>
            <a:r>
              <a:rPr lang="en-GB" sz="1400" i="1" dirty="0">
                <a:solidFill>
                  <a:schemeClr val="accent3">
                    <a:lumMod val="75000"/>
                  </a:schemeClr>
                </a:solidFill>
                <a:latin typeface="Arial" panose="020B0604020202020204" pitchFamily="34" charset="0"/>
                <a:cs typeface="Arial" panose="020B0604020202020204" pitchFamily="34" charset="0"/>
              </a:rPr>
              <a:t>Un análisis conceptual de la empatía.</a:t>
            </a:r>
          </a:p>
        </p:txBody>
      </p:sp>
      <p:grpSp>
        <p:nvGrpSpPr>
          <p:cNvPr id="11" name="Group 10">
            <a:extLst>
              <a:ext uri="{FF2B5EF4-FFF2-40B4-BE49-F238E27FC236}">
                <a16:creationId xmlns:a16="http://schemas.microsoft.com/office/drawing/2014/main" id="{764BA0DE-8A57-475D-6C4D-36C2B9263378}"/>
              </a:ext>
            </a:extLst>
          </p:cNvPr>
          <p:cNvGrpSpPr/>
          <p:nvPr/>
        </p:nvGrpSpPr>
        <p:grpSpPr>
          <a:xfrm>
            <a:off x="6531349" y="1984779"/>
            <a:ext cx="1530373" cy="1561133"/>
            <a:chOff x="4298290" y="1721054"/>
            <a:chExt cx="2660325" cy="2713796"/>
          </a:xfrm>
        </p:grpSpPr>
        <p:sp>
          <p:nvSpPr>
            <p:cNvPr id="14" name="Oval 13">
              <a:extLst>
                <a:ext uri="{FF2B5EF4-FFF2-40B4-BE49-F238E27FC236}">
                  <a16:creationId xmlns:a16="http://schemas.microsoft.com/office/drawing/2014/main" id="{E180A663-19F9-2B3B-28AC-BBFDAC8BE7DF}"/>
                </a:ext>
              </a:extLst>
            </p:cNvPr>
            <p:cNvSpPr/>
            <p:nvPr/>
          </p:nvSpPr>
          <p:spPr>
            <a:xfrm>
              <a:off x="4298290" y="1721054"/>
              <a:ext cx="2660325" cy="271379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5" name="Oval 14">
              <a:extLst>
                <a:ext uri="{FF2B5EF4-FFF2-40B4-BE49-F238E27FC236}">
                  <a16:creationId xmlns:a16="http://schemas.microsoft.com/office/drawing/2014/main" id="{C1BFB809-7A2C-A4C8-4E88-FDB2923F158D}"/>
                </a:ext>
              </a:extLst>
            </p:cNvPr>
            <p:cNvSpPr/>
            <p:nvPr/>
          </p:nvSpPr>
          <p:spPr>
            <a:xfrm>
              <a:off x="5901426"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6" name="Flowchart: Terminator 15">
              <a:extLst>
                <a:ext uri="{FF2B5EF4-FFF2-40B4-BE49-F238E27FC236}">
                  <a16:creationId xmlns:a16="http://schemas.microsoft.com/office/drawing/2014/main" id="{D12B664D-ED48-1D25-B7C0-E25AAE3ED1F4}"/>
                </a:ext>
              </a:extLst>
            </p:cNvPr>
            <p:cNvSpPr/>
            <p:nvPr/>
          </p:nvSpPr>
          <p:spPr>
            <a:xfrm rot="20444634">
              <a:off x="4691435" y="2919365"/>
              <a:ext cx="657226" cy="17433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7" name="Flowchart: Terminator 16">
              <a:extLst>
                <a:ext uri="{FF2B5EF4-FFF2-40B4-BE49-F238E27FC236}">
                  <a16:creationId xmlns:a16="http://schemas.microsoft.com/office/drawing/2014/main" id="{66A952F5-9C73-F588-98C9-9F635633923B}"/>
                </a:ext>
              </a:extLst>
            </p:cNvPr>
            <p:cNvSpPr/>
            <p:nvPr/>
          </p:nvSpPr>
          <p:spPr>
            <a:xfrm rot="1164778">
              <a:off x="5876801" y="2919910"/>
              <a:ext cx="657226" cy="182221"/>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8" name="Oval 17">
              <a:extLst>
                <a:ext uri="{FF2B5EF4-FFF2-40B4-BE49-F238E27FC236}">
                  <a16:creationId xmlns:a16="http://schemas.microsoft.com/office/drawing/2014/main" id="{A3DD656E-BADD-1FC8-64F4-8A4B117AA690}"/>
                </a:ext>
              </a:extLst>
            </p:cNvPr>
            <p:cNvSpPr/>
            <p:nvPr/>
          </p:nvSpPr>
          <p:spPr>
            <a:xfrm>
              <a:off x="5043683"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pic>
        <p:nvPicPr>
          <p:cNvPr id="20" name="Graphic 19" descr="Shoe footprints with solid fill">
            <a:extLst>
              <a:ext uri="{FF2B5EF4-FFF2-40B4-BE49-F238E27FC236}">
                <a16:creationId xmlns:a16="http://schemas.microsoft.com/office/drawing/2014/main" id="{2AEBD575-7ED3-9D5A-7DE5-5EA120C6783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a:off x="972981" y="1989798"/>
            <a:ext cx="1802262" cy="1802262"/>
          </a:xfrm>
          <a:prstGeom prst="rect">
            <a:avLst/>
          </a:prstGeom>
        </p:spPr>
      </p:pic>
      <p:grpSp>
        <p:nvGrpSpPr>
          <p:cNvPr id="24" name="Group 23">
            <a:extLst>
              <a:ext uri="{FF2B5EF4-FFF2-40B4-BE49-F238E27FC236}">
                <a16:creationId xmlns:a16="http://schemas.microsoft.com/office/drawing/2014/main" id="{19E4E739-4251-3CC7-8CA5-FBAC60314C77}"/>
              </a:ext>
            </a:extLst>
          </p:cNvPr>
          <p:cNvGrpSpPr/>
          <p:nvPr/>
        </p:nvGrpSpPr>
        <p:grpSpPr>
          <a:xfrm>
            <a:off x="3499105" y="1688059"/>
            <a:ext cx="2305423" cy="2235701"/>
            <a:chOff x="3653117" y="2328257"/>
            <a:chExt cx="1609818" cy="1561133"/>
          </a:xfrm>
        </p:grpSpPr>
        <p:pic>
          <p:nvPicPr>
            <p:cNvPr id="22" name="Graphic 21" descr="Right pointing backhand index with solid fill">
              <a:extLst>
                <a:ext uri="{FF2B5EF4-FFF2-40B4-BE49-F238E27FC236}">
                  <a16:creationId xmlns:a16="http://schemas.microsoft.com/office/drawing/2014/main" id="{5DE52A1B-B986-8FAD-DE61-04E327B8FE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01802" y="2328257"/>
              <a:ext cx="1561133" cy="1561133"/>
            </a:xfrm>
            <a:prstGeom prst="rect">
              <a:avLst/>
            </a:prstGeom>
          </p:spPr>
        </p:pic>
        <p:sp>
          <p:nvSpPr>
            <p:cNvPr id="23" name="Plus Sign 22">
              <a:extLst>
                <a:ext uri="{FF2B5EF4-FFF2-40B4-BE49-F238E27FC236}">
                  <a16:creationId xmlns:a16="http://schemas.microsoft.com/office/drawing/2014/main" id="{B78CD39E-DE5F-F43E-6476-BCFDB3131888}"/>
                </a:ext>
              </a:extLst>
            </p:cNvPr>
            <p:cNvSpPr/>
            <p:nvPr/>
          </p:nvSpPr>
          <p:spPr>
            <a:xfrm rot="2700000">
              <a:off x="3668979" y="2458972"/>
              <a:ext cx="1368707" cy="1400431"/>
            </a:xfrm>
            <a:prstGeom prst="mathPlus">
              <a:avLst>
                <a:gd name="adj1" fmla="val 784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25" name="Speech Bubble: Rectangle with Corners Rounded 24">
            <a:extLst>
              <a:ext uri="{FF2B5EF4-FFF2-40B4-BE49-F238E27FC236}">
                <a16:creationId xmlns:a16="http://schemas.microsoft.com/office/drawing/2014/main" id="{6F5DA3B7-9FC7-10C3-23BD-5B0762262225}"/>
              </a:ext>
            </a:extLst>
          </p:cNvPr>
          <p:cNvSpPr/>
          <p:nvPr/>
        </p:nvSpPr>
        <p:spPr>
          <a:xfrm>
            <a:off x="9131923" y="1977896"/>
            <a:ext cx="1840875" cy="1561133"/>
          </a:xfrm>
          <a:prstGeom prst="wedgeRoundRectCallout">
            <a:avLst>
              <a:gd name="adj1" fmla="val 19938"/>
              <a:gd name="adj2" fmla="val 69216"/>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nvGrpSpPr>
          <p:cNvPr id="26" name="Group 25">
            <a:extLst>
              <a:ext uri="{FF2B5EF4-FFF2-40B4-BE49-F238E27FC236}">
                <a16:creationId xmlns:a16="http://schemas.microsoft.com/office/drawing/2014/main" id="{A055BD66-CF1E-E99F-3A30-B58A129AE5ED}"/>
              </a:ext>
            </a:extLst>
          </p:cNvPr>
          <p:cNvGrpSpPr/>
          <p:nvPr/>
        </p:nvGrpSpPr>
        <p:grpSpPr>
          <a:xfrm>
            <a:off x="9523081" y="2218544"/>
            <a:ext cx="1058558" cy="1079835"/>
            <a:chOff x="4298290" y="1721054"/>
            <a:chExt cx="2660325" cy="2713796"/>
          </a:xfrm>
        </p:grpSpPr>
        <p:sp>
          <p:nvSpPr>
            <p:cNvPr id="27" name="Oval 26">
              <a:extLst>
                <a:ext uri="{FF2B5EF4-FFF2-40B4-BE49-F238E27FC236}">
                  <a16:creationId xmlns:a16="http://schemas.microsoft.com/office/drawing/2014/main" id="{5FC34871-D5F1-5101-4601-5722D3F574E7}"/>
                </a:ext>
              </a:extLst>
            </p:cNvPr>
            <p:cNvSpPr/>
            <p:nvPr/>
          </p:nvSpPr>
          <p:spPr>
            <a:xfrm>
              <a:off x="4298290" y="1721054"/>
              <a:ext cx="2660325" cy="27137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8" name="Oval 27">
              <a:extLst>
                <a:ext uri="{FF2B5EF4-FFF2-40B4-BE49-F238E27FC236}">
                  <a16:creationId xmlns:a16="http://schemas.microsoft.com/office/drawing/2014/main" id="{B0B85378-9C59-6382-B088-4E8A72CF3278}"/>
                </a:ext>
              </a:extLst>
            </p:cNvPr>
            <p:cNvSpPr/>
            <p:nvPr/>
          </p:nvSpPr>
          <p:spPr>
            <a:xfrm>
              <a:off x="5901426" y="3273847"/>
              <a:ext cx="266701" cy="38100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9" name="Flowchart: Terminator 28">
              <a:extLst>
                <a:ext uri="{FF2B5EF4-FFF2-40B4-BE49-F238E27FC236}">
                  <a16:creationId xmlns:a16="http://schemas.microsoft.com/office/drawing/2014/main" id="{0E46DF62-5F5E-ED10-4ECA-A336BC3A8A61}"/>
                </a:ext>
              </a:extLst>
            </p:cNvPr>
            <p:cNvSpPr/>
            <p:nvPr/>
          </p:nvSpPr>
          <p:spPr>
            <a:xfrm rot="20444634">
              <a:off x="4691435" y="2919365"/>
              <a:ext cx="657226" cy="174334"/>
            </a:xfrm>
            <a:prstGeom prst="flowChartTerminator">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0" name="Flowchart: Terminator 29">
              <a:extLst>
                <a:ext uri="{FF2B5EF4-FFF2-40B4-BE49-F238E27FC236}">
                  <a16:creationId xmlns:a16="http://schemas.microsoft.com/office/drawing/2014/main" id="{A898F6C2-7A6C-DACA-8FD7-862F2ECE9ED3}"/>
                </a:ext>
              </a:extLst>
            </p:cNvPr>
            <p:cNvSpPr/>
            <p:nvPr/>
          </p:nvSpPr>
          <p:spPr>
            <a:xfrm rot="1164778">
              <a:off x="5876801" y="2919910"/>
              <a:ext cx="657226" cy="182221"/>
            </a:xfrm>
            <a:prstGeom prst="flowChartTerminator">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1" name="Oval 30">
              <a:extLst>
                <a:ext uri="{FF2B5EF4-FFF2-40B4-BE49-F238E27FC236}">
                  <a16:creationId xmlns:a16="http://schemas.microsoft.com/office/drawing/2014/main" id="{B09E4570-95CC-8540-E7D9-83C58C811EC1}"/>
                </a:ext>
              </a:extLst>
            </p:cNvPr>
            <p:cNvSpPr/>
            <p:nvPr/>
          </p:nvSpPr>
          <p:spPr>
            <a:xfrm>
              <a:off x="5043683" y="3273847"/>
              <a:ext cx="266701" cy="38100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sp>
        <p:nvSpPr>
          <p:cNvPr id="3" name="TextBox 3">
            <a:extLst>
              <a:ext uri="{FF2B5EF4-FFF2-40B4-BE49-F238E27FC236}">
                <a16:creationId xmlns:a16="http://schemas.microsoft.com/office/drawing/2014/main" id="{FB819961-1653-93C9-217A-FCD3C3B1A2FD}"/>
              </a:ext>
            </a:extLst>
          </p:cNvPr>
          <p:cNvSpPr txBox="1"/>
          <p:nvPr/>
        </p:nvSpPr>
        <p:spPr>
          <a:xfrm>
            <a:off x="807312" y="3997147"/>
            <a:ext cx="2133600" cy="1446550"/>
          </a:xfrm>
          <a:prstGeom prst="rect">
            <a:avLst/>
          </a:prstGeom>
          <a:noFill/>
        </p:spPr>
        <p:txBody>
          <a:bodyPr wrap="square" rtlCol="0">
            <a:spAutoFit/>
          </a:bodyPr>
          <a:lstStyle/>
          <a:p>
            <a:pPr algn="ctr"/>
            <a:r>
              <a:rPr lang="es-ES_tradnl" sz="2200" dirty="0">
                <a:latin typeface="Arial" panose="020B0604020202020204" pitchFamily="34" charset="0"/>
                <a:cs typeface="Arial" panose="020B0604020202020204" pitchFamily="34" charset="0"/>
              </a:rPr>
              <a:t>Ser objetivos y reconocer nuestras perspectivas </a:t>
            </a:r>
          </a:p>
        </p:txBody>
      </p:sp>
      <p:sp>
        <p:nvSpPr>
          <p:cNvPr id="8" name="TextBox 4">
            <a:extLst>
              <a:ext uri="{FF2B5EF4-FFF2-40B4-BE49-F238E27FC236}">
                <a16:creationId xmlns:a16="http://schemas.microsoft.com/office/drawing/2014/main" id="{28F9A451-FABB-AC15-955B-BA7434439B3D}"/>
              </a:ext>
            </a:extLst>
          </p:cNvPr>
          <p:cNvSpPr txBox="1"/>
          <p:nvPr/>
        </p:nvSpPr>
        <p:spPr>
          <a:xfrm>
            <a:off x="3452812" y="4092654"/>
            <a:ext cx="2197711" cy="769441"/>
          </a:xfrm>
          <a:prstGeom prst="rect">
            <a:avLst/>
          </a:prstGeom>
          <a:noFill/>
        </p:spPr>
        <p:txBody>
          <a:bodyPr wrap="square" rtlCol="0">
            <a:spAutoFit/>
          </a:bodyPr>
          <a:lstStyle/>
          <a:p>
            <a:pPr algn="ctr"/>
            <a:r>
              <a:rPr lang="es-ES_tradnl" sz="2200">
                <a:latin typeface="Arial" panose="020B0604020202020204" pitchFamily="34" charset="0"/>
                <a:cs typeface="Arial" panose="020B0604020202020204" pitchFamily="34" charset="0"/>
              </a:rPr>
              <a:t>No juzgar ni ser prejuiciosos</a:t>
            </a:r>
          </a:p>
        </p:txBody>
      </p:sp>
      <p:sp>
        <p:nvSpPr>
          <p:cNvPr id="9" name="TextBox 5">
            <a:extLst>
              <a:ext uri="{FF2B5EF4-FFF2-40B4-BE49-F238E27FC236}">
                <a16:creationId xmlns:a16="http://schemas.microsoft.com/office/drawing/2014/main" id="{D5A33905-9F6B-CB71-7C6C-222740D10344}"/>
              </a:ext>
            </a:extLst>
          </p:cNvPr>
          <p:cNvSpPr txBox="1"/>
          <p:nvPr/>
        </p:nvSpPr>
        <p:spPr>
          <a:xfrm>
            <a:off x="6265068" y="4092654"/>
            <a:ext cx="2057400" cy="1107996"/>
          </a:xfrm>
          <a:prstGeom prst="rect">
            <a:avLst/>
          </a:prstGeom>
          <a:noFill/>
        </p:spPr>
        <p:txBody>
          <a:bodyPr wrap="square" rtlCol="0">
            <a:spAutoFit/>
          </a:bodyPr>
          <a:lstStyle/>
          <a:p>
            <a:pPr algn="ctr"/>
            <a:r>
              <a:rPr lang="es-ES_tradnl" sz="2200">
                <a:latin typeface="Arial" panose="020B0604020202020204" pitchFamily="34" charset="0"/>
                <a:cs typeface="Arial" panose="020B0604020202020204" pitchFamily="34" charset="0"/>
              </a:rPr>
              <a:t>Reconocer las emociones de los demás</a:t>
            </a:r>
          </a:p>
        </p:txBody>
      </p:sp>
      <p:sp>
        <p:nvSpPr>
          <p:cNvPr id="10" name="TextBox 6">
            <a:extLst>
              <a:ext uri="{FF2B5EF4-FFF2-40B4-BE49-F238E27FC236}">
                <a16:creationId xmlns:a16="http://schemas.microsoft.com/office/drawing/2014/main" id="{54964D95-4CEE-6911-659C-7A8608AEBC1B}"/>
              </a:ext>
            </a:extLst>
          </p:cNvPr>
          <p:cNvSpPr txBox="1"/>
          <p:nvPr/>
        </p:nvSpPr>
        <p:spPr>
          <a:xfrm>
            <a:off x="8694057" y="4092654"/>
            <a:ext cx="2440668" cy="1446550"/>
          </a:xfrm>
          <a:prstGeom prst="rect">
            <a:avLst/>
          </a:prstGeom>
          <a:noFill/>
        </p:spPr>
        <p:txBody>
          <a:bodyPr wrap="square" rtlCol="0">
            <a:spAutoFit/>
          </a:bodyPr>
          <a:lstStyle/>
          <a:p>
            <a:pPr algn="ctr"/>
            <a:r>
              <a:rPr lang="es-ES_tradnl" sz="2200">
                <a:latin typeface="Arial" panose="020B0604020202020204" pitchFamily="34" charset="0"/>
                <a:cs typeface="Arial" panose="020B0604020202020204" pitchFamily="34" charset="0"/>
              </a:rPr>
              <a:t>Responder en función de las emociones percibidas</a:t>
            </a:r>
          </a:p>
        </p:txBody>
      </p:sp>
    </p:spTree>
    <p:extLst>
      <p:ext uri="{BB962C8B-B14F-4D97-AF65-F5344CB8AC3E}">
        <p14:creationId xmlns:p14="http://schemas.microsoft.com/office/powerpoint/2010/main" val="3107413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3" name="Title 2">
            <a:extLst>
              <a:ext uri="{FF2B5EF4-FFF2-40B4-BE49-F238E27FC236}">
                <a16:creationId xmlns:a16="http://schemas.microsoft.com/office/drawing/2014/main" id="{87CC1E73-23B5-3F4C-AA91-3C6F0D5A7621}"/>
              </a:ext>
            </a:extLst>
          </p:cNvPr>
          <p:cNvSpPr>
            <a:spLocks noGrp="1"/>
          </p:cNvSpPr>
          <p:nvPr>
            <p:ph type="title"/>
          </p:nvPr>
        </p:nvSpPr>
        <p:spPr/>
        <p:txBody>
          <a:bodyPr/>
          <a:lstStyle/>
          <a:p>
            <a:r>
              <a:rPr lang="es-ES_tradnl" sz="2400" b="1" dirty="0">
                <a:solidFill>
                  <a:schemeClr val="bg1"/>
                </a:solidFill>
                <a:latin typeface="Garamond"/>
              </a:rPr>
              <a:t>SESIÓN 1</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Inicio del módulo</a:t>
            </a:r>
            <a:endParaRPr lang="es-ES_tradnl"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4B270-E2BB-533D-D07E-A69A6561E2A9}"/>
              </a:ext>
            </a:extLst>
          </p:cNvPr>
          <p:cNvSpPr>
            <a:spLocks noGrp="1"/>
          </p:cNvSpPr>
          <p:nvPr>
            <p:ph type="title"/>
          </p:nvPr>
        </p:nvSpPr>
        <p:spPr/>
        <p:txBody>
          <a:bodyPr>
            <a:normAutofit/>
          </a:bodyPr>
          <a:lstStyle/>
          <a:p>
            <a:r>
              <a:rPr lang="es-ES_tradnl" dirty="0">
                <a:latin typeface="Arial" panose="020B0604020202020204" pitchFamily="34" charset="0"/>
                <a:cs typeface="Arial" panose="020B0604020202020204" pitchFamily="34" charset="0"/>
              </a:rPr>
              <a:t> Competencias en SMAPS: Responder con empatía</a:t>
            </a:r>
          </a:p>
        </p:txBody>
      </p:sp>
      <p:sp>
        <p:nvSpPr>
          <p:cNvPr id="3" name="TextBox 2">
            <a:extLst>
              <a:ext uri="{FF2B5EF4-FFF2-40B4-BE49-F238E27FC236}">
                <a16:creationId xmlns:a16="http://schemas.microsoft.com/office/drawing/2014/main" id="{C13BDE7D-6431-DBCF-442F-9FB90C966C99}"/>
              </a:ext>
            </a:extLst>
          </p:cNvPr>
          <p:cNvSpPr txBox="1"/>
          <p:nvPr/>
        </p:nvSpPr>
        <p:spPr>
          <a:xfrm>
            <a:off x="7931678" y="2291963"/>
            <a:ext cx="3181699" cy="3046988"/>
          </a:xfrm>
          <a:prstGeom prst="rect">
            <a:avLst/>
          </a:prstGeom>
          <a:noFill/>
        </p:spPr>
        <p:txBody>
          <a:bodyPr wrap="square" rtlCol="0">
            <a:spAutoFit/>
          </a:bodyPr>
          <a:lstStyle/>
          <a:p>
            <a:pPr algn="ctr"/>
            <a:r>
              <a:rPr lang="es-ES_tradnl" sz="2400" dirty="0">
                <a:latin typeface="Arial" panose="020B0604020202020204" pitchFamily="34" charset="0"/>
                <a:cs typeface="Arial" panose="020B0604020202020204" pitchFamily="34" charset="0"/>
              </a:rPr>
              <a:t>Es poco probable que una respuesta logre cambiar una situación o resolver algo</a:t>
            </a:r>
          </a:p>
          <a:p>
            <a:pPr algn="ctr"/>
            <a:endParaRPr lang="es-ES_tradnl" sz="2400" dirty="0">
              <a:latin typeface="Arial" panose="020B0604020202020204" pitchFamily="34" charset="0"/>
              <a:cs typeface="Arial" panose="020B0604020202020204" pitchFamily="34" charset="0"/>
            </a:endParaRPr>
          </a:p>
          <a:p>
            <a:pPr algn="ctr"/>
            <a:r>
              <a:rPr lang="es-ES_tradnl" sz="2400" dirty="0">
                <a:latin typeface="Arial" panose="020B0604020202020204" pitchFamily="34" charset="0"/>
                <a:cs typeface="Arial" panose="020B0604020202020204" pitchFamily="34" charset="0"/>
              </a:rPr>
              <a:t>Las cosas cambian y mejoran cuando hay una conexión genuina</a:t>
            </a:r>
          </a:p>
        </p:txBody>
      </p:sp>
      <p:sp>
        <p:nvSpPr>
          <p:cNvPr id="5" name="Round Same Side Corner Rectangle 21">
            <a:extLst>
              <a:ext uri="{FF2B5EF4-FFF2-40B4-BE49-F238E27FC236}">
                <a16:creationId xmlns:a16="http://schemas.microsoft.com/office/drawing/2014/main" id="{6C392CD0-70CF-A02E-8873-ADC4B75AC1C7}"/>
              </a:ext>
            </a:extLst>
          </p:cNvPr>
          <p:cNvSpPr/>
          <p:nvPr/>
        </p:nvSpPr>
        <p:spPr>
          <a:xfrm>
            <a:off x="2774890" y="4471267"/>
            <a:ext cx="666031" cy="694295"/>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Oval 5">
            <a:extLst>
              <a:ext uri="{FF2B5EF4-FFF2-40B4-BE49-F238E27FC236}">
                <a16:creationId xmlns:a16="http://schemas.microsoft.com/office/drawing/2014/main" id="{EB7EB876-F794-79B6-7795-C7BB317DABF6}"/>
              </a:ext>
            </a:extLst>
          </p:cNvPr>
          <p:cNvSpPr/>
          <p:nvPr/>
        </p:nvSpPr>
        <p:spPr>
          <a:xfrm>
            <a:off x="2956049" y="3699887"/>
            <a:ext cx="673603" cy="66052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ound Same Side Corner Rectangle 23">
            <a:extLst>
              <a:ext uri="{FF2B5EF4-FFF2-40B4-BE49-F238E27FC236}">
                <a16:creationId xmlns:a16="http://schemas.microsoft.com/office/drawing/2014/main" id="{1C12B3C9-BC1D-DAE2-43E8-F439C9E78F66}"/>
              </a:ext>
            </a:extLst>
          </p:cNvPr>
          <p:cNvSpPr/>
          <p:nvPr/>
        </p:nvSpPr>
        <p:spPr>
          <a:xfrm>
            <a:off x="1772054" y="3733193"/>
            <a:ext cx="666033" cy="143236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Oval 7">
            <a:extLst>
              <a:ext uri="{FF2B5EF4-FFF2-40B4-BE49-F238E27FC236}">
                <a16:creationId xmlns:a16="http://schemas.microsoft.com/office/drawing/2014/main" id="{F935A9AD-4990-6C86-D6B0-874BCCED1705}"/>
              </a:ext>
            </a:extLst>
          </p:cNvPr>
          <p:cNvSpPr/>
          <p:nvPr/>
        </p:nvSpPr>
        <p:spPr>
          <a:xfrm>
            <a:off x="1767114" y="2959222"/>
            <a:ext cx="673604" cy="66052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3" name="Graphic 12" descr="Rain with solid fill">
            <a:extLst>
              <a:ext uri="{FF2B5EF4-FFF2-40B4-BE49-F238E27FC236}">
                <a16:creationId xmlns:a16="http://schemas.microsoft.com/office/drawing/2014/main" id="{C8BE41C7-009F-B8A1-59B1-A318777358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60574" y="2604941"/>
            <a:ext cx="1030699" cy="1030699"/>
          </a:xfrm>
          <a:prstGeom prst="rect">
            <a:avLst/>
          </a:prstGeom>
        </p:spPr>
      </p:pic>
      <p:sp>
        <p:nvSpPr>
          <p:cNvPr id="15" name="Round Same Side Corner Rectangle 21">
            <a:extLst>
              <a:ext uri="{FF2B5EF4-FFF2-40B4-BE49-F238E27FC236}">
                <a16:creationId xmlns:a16="http://schemas.microsoft.com/office/drawing/2014/main" id="{10BA7325-E064-3337-7CD3-C7FC2D5E6057}"/>
              </a:ext>
            </a:extLst>
          </p:cNvPr>
          <p:cNvSpPr/>
          <p:nvPr/>
        </p:nvSpPr>
        <p:spPr>
          <a:xfrm>
            <a:off x="6353705" y="4471267"/>
            <a:ext cx="666031" cy="694295"/>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Oval 15">
            <a:extLst>
              <a:ext uri="{FF2B5EF4-FFF2-40B4-BE49-F238E27FC236}">
                <a16:creationId xmlns:a16="http://schemas.microsoft.com/office/drawing/2014/main" id="{472C4F2A-E40B-2BA8-4AD3-E855A28B50FE}"/>
              </a:ext>
            </a:extLst>
          </p:cNvPr>
          <p:cNvSpPr/>
          <p:nvPr/>
        </p:nvSpPr>
        <p:spPr>
          <a:xfrm>
            <a:off x="6534865" y="3699887"/>
            <a:ext cx="673602" cy="66052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Round Same Side Corner Rectangle 23">
            <a:extLst>
              <a:ext uri="{FF2B5EF4-FFF2-40B4-BE49-F238E27FC236}">
                <a16:creationId xmlns:a16="http://schemas.microsoft.com/office/drawing/2014/main" id="{825E9181-2CA2-D7CE-D2D8-000EF2136894}"/>
              </a:ext>
            </a:extLst>
          </p:cNvPr>
          <p:cNvSpPr/>
          <p:nvPr/>
        </p:nvSpPr>
        <p:spPr>
          <a:xfrm>
            <a:off x="5350869" y="3733193"/>
            <a:ext cx="666033" cy="143236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Oval 17">
            <a:extLst>
              <a:ext uri="{FF2B5EF4-FFF2-40B4-BE49-F238E27FC236}">
                <a16:creationId xmlns:a16="http://schemas.microsoft.com/office/drawing/2014/main" id="{2C494CB9-9AD7-6AEC-FAF4-6CD4C9CECAC3}"/>
              </a:ext>
            </a:extLst>
          </p:cNvPr>
          <p:cNvSpPr/>
          <p:nvPr/>
        </p:nvSpPr>
        <p:spPr>
          <a:xfrm>
            <a:off x="5515001" y="2962412"/>
            <a:ext cx="673604" cy="66052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9" name="Graphic 18" descr="Rain with solid fill">
            <a:extLst>
              <a:ext uri="{FF2B5EF4-FFF2-40B4-BE49-F238E27FC236}">
                <a16:creationId xmlns:a16="http://schemas.microsoft.com/office/drawing/2014/main" id="{FA00E22B-EBA4-4317-2006-A88C645E44D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9388" y="2604941"/>
            <a:ext cx="1030699" cy="1030699"/>
          </a:xfrm>
          <a:prstGeom prst="rect">
            <a:avLst/>
          </a:prstGeom>
        </p:spPr>
      </p:pic>
      <p:pic>
        <p:nvPicPr>
          <p:cNvPr id="20" name="Graphic 19" descr="Rain with solid fill">
            <a:extLst>
              <a:ext uri="{FF2B5EF4-FFF2-40B4-BE49-F238E27FC236}">
                <a16:creationId xmlns:a16="http://schemas.microsoft.com/office/drawing/2014/main" id="{3E6DF17A-6774-5B96-FA15-BC520D6846F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01552" y="1895637"/>
            <a:ext cx="1030699" cy="1030699"/>
          </a:xfrm>
          <a:prstGeom prst="rect">
            <a:avLst/>
          </a:prstGeom>
        </p:spPr>
      </p:pic>
      <p:sp>
        <p:nvSpPr>
          <p:cNvPr id="22" name="Arrow: Right 21">
            <a:extLst>
              <a:ext uri="{FF2B5EF4-FFF2-40B4-BE49-F238E27FC236}">
                <a16:creationId xmlns:a16="http://schemas.microsoft.com/office/drawing/2014/main" id="{B43105E4-9ADC-2B7D-C074-EEB367347BB9}"/>
              </a:ext>
            </a:extLst>
          </p:cNvPr>
          <p:cNvSpPr/>
          <p:nvPr/>
        </p:nvSpPr>
        <p:spPr>
          <a:xfrm>
            <a:off x="4191000" y="3530600"/>
            <a:ext cx="598278" cy="660527"/>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7FBBB8B0-EF4E-56B9-05CC-7DB15BE223A5}"/>
              </a:ext>
            </a:extLst>
          </p:cNvPr>
          <p:cNvGrpSpPr/>
          <p:nvPr/>
        </p:nvGrpSpPr>
        <p:grpSpPr>
          <a:xfrm flipH="1">
            <a:off x="5630261" y="3860863"/>
            <a:ext cx="815754" cy="731116"/>
            <a:chOff x="4317336" y="3569368"/>
            <a:chExt cx="649115" cy="731116"/>
          </a:xfrm>
          <a:solidFill>
            <a:schemeClr val="accent3">
              <a:lumMod val="75000"/>
            </a:schemeClr>
          </a:solidFill>
        </p:grpSpPr>
        <p:sp>
          <p:nvSpPr>
            <p:cNvPr id="23" name="Round Same Side Corner Rectangle 25">
              <a:extLst>
                <a:ext uri="{FF2B5EF4-FFF2-40B4-BE49-F238E27FC236}">
                  <a16:creationId xmlns:a16="http://schemas.microsoft.com/office/drawing/2014/main" id="{76ADF6E4-74B0-DB9B-AAF8-F7EC19FB446F}"/>
                </a:ext>
              </a:extLst>
            </p:cNvPr>
            <p:cNvSpPr/>
            <p:nvPr/>
          </p:nvSpPr>
          <p:spPr>
            <a:xfrm rot="12859561">
              <a:off x="4693632" y="3569368"/>
              <a:ext cx="272819" cy="645607"/>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Round Same Side Corner Rectangle 26">
              <a:extLst>
                <a:ext uri="{FF2B5EF4-FFF2-40B4-BE49-F238E27FC236}">
                  <a16:creationId xmlns:a16="http://schemas.microsoft.com/office/drawing/2014/main" id="{6682598F-BE40-CA1F-4D7B-1DBE60BF58CB}"/>
                </a:ext>
              </a:extLst>
            </p:cNvPr>
            <p:cNvSpPr/>
            <p:nvPr/>
          </p:nvSpPr>
          <p:spPr>
            <a:xfrm rot="14101202">
              <a:off x="4406421" y="3943875"/>
              <a:ext cx="267524" cy="445693"/>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extLst>
      <p:ext uri="{BB962C8B-B14F-4D97-AF65-F5344CB8AC3E}">
        <p14:creationId xmlns:p14="http://schemas.microsoft.com/office/powerpoint/2010/main" val="26778410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DFF900C-A03E-EAA9-7EC5-FD658E4F999D}"/>
              </a:ext>
            </a:extLst>
          </p:cNvPr>
          <p:cNvGrpSpPr/>
          <p:nvPr/>
        </p:nvGrpSpPr>
        <p:grpSpPr>
          <a:xfrm>
            <a:off x="3882700" y="1773889"/>
            <a:ext cx="4294234" cy="4294230"/>
            <a:chOff x="3642502" y="1428918"/>
            <a:chExt cx="1478150" cy="1478149"/>
          </a:xfrm>
        </p:grpSpPr>
        <p:sp>
          <p:nvSpPr>
            <p:cNvPr id="10" name="Oval 9">
              <a:extLst>
                <a:ext uri="{FF2B5EF4-FFF2-40B4-BE49-F238E27FC236}">
                  <a16:creationId xmlns:a16="http://schemas.microsoft.com/office/drawing/2014/main" id="{3DA11441-D9E2-C9CF-5E11-2013D2A515F3}"/>
                </a:ext>
              </a:extLst>
            </p:cNvPr>
            <p:cNvSpPr/>
            <p:nvPr/>
          </p:nvSpPr>
          <p:spPr>
            <a:xfrm>
              <a:off x="3642502" y="1428918"/>
              <a:ext cx="1478150" cy="147814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B87EFAAD-845C-5539-E790-C8FE2236430A}"/>
                </a:ext>
              </a:extLst>
            </p:cNvPr>
            <p:cNvGrpSpPr/>
            <p:nvPr/>
          </p:nvGrpSpPr>
          <p:grpSpPr>
            <a:xfrm>
              <a:off x="4186117" y="1733508"/>
              <a:ext cx="390921" cy="868968"/>
              <a:chOff x="4322068" y="1943327"/>
              <a:chExt cx="254533" cy="565794"/>
            </a:xfrm>
            <a:solidFill>
              <a:schemeClr val="bg1"/>
            </a:solidFill>
          </p:grpSpPr>
          <p:sp>
            <p:nvSpPr>
              <p:cNvPr id="12" name="Round Same Side Corner Rectangle 21">
                <a:extLst>
                  <a:ext uri="{FF2B5EF4-FFF2-40B4-BE49-F238E27FC236}">
                    <a16:creationId xmlns:a16="http://schemas.microsoft.com/office/drawing/2014/main" id="{2139C426-DBAD-CDB7-B6A4-1FEFEFA70EBE}"/>
                  </a:ext>
                </a:extLst>
              </p:cNvPr>
              <p:cNvSpPr/>
              <p:nvPr/>
            </p:nvSpPr>
            <p:spPr>
              <a:xfrm>
                <a:off x="4323935" y="2241576"/>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id="{B07B3686-8C54-2249-A5E8-29349C49FCA4}"/>
                  </a:ext>
                </a:extLst>
              </p:cNvPr>
              <p:cNvSpPr/>
              <p:nvPr/>
            </p:nvSpPr>
            <p:spPr>
              <a:xfrm>
                <a:off x="4322068" y="1943327"/>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grpSp>
      <p:sp>
        <p:nvSpPr>
          <p:cNvPr id="2" name="Title 1">
            <a:extLst>
              <a:ext uri="{FF2B5EF4-FFF2-40B4-BE49-F238E27FC236}">
                <a16:creationId xmlns:a16="http://schemas.microsoft.com/office/drawing/2014/main" id="{D1F66BA7-2330-A6AC-EF27-9219096B0D67}"/>
              </a:ext>
            </a:extLst>
          </p:cNvPr>
          <p:cNvSpPr>
            <a:spLocks noGrp="1"/>
          </p:cNvSpPr>
          <p:nvPr>
            <p:ph type="title"/>
          </p:nvPr>
        </p:nvSpPr>
        <p:spPr/>
        <p:txBody>
          <a:bodyPr>
            <a:normAutofit fontScale="90000"/>
          </a:bodyPr>
          <a:lstStyle/>
          <a:p>
            <a:r>
              <a:rPr lang="es-ES_tradnl">
                <a:latin typeface="Arial" panose="020B0604020202020204" pitchFamily="34" charset="0"/>
                <a:cs typeface="Arial" panose="020B0604020202020204" pitchFamily="34" charset="0"/>
              </a:rPr>
              <a:t>Competencias en SMAPS: Actitud centrada en el/la menor</a:t>
            </a:r>
          </a:p>
        </p:txBody>
      </p:sp>
      <p:sp>
        <p:nvSpPr>
          <p:cNvPr id="14" name="Oval 13">
            <a:extLst>
              <a:ext uri="{FF2B5EF4-FFF2-40B4-BE49-F238E27FC236}">
                <a16:creationId xmlns:a16="http://schemas.microsoft.com/office/drawing/2014/main" id="{DE3809D5-4E22-A8D7-1083-716FEA615E86}"/>
              </a:ext>
            </a:extLst>
          </p:cNvPr>
          <p:cNvSpPr/>
          <p:nvPr/>
        </p:nvSpPr>
        <p:spPr>
          <a:xfrm>
            <a:off x="2184015" y="2678923"/>
            <a:ext cx="2244829" cy="2244829"/>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5" name="Oval 14">
            <a:extLst>
              <a:ext uri="{FF2B5EF4-FFF2-40B4-BE49-F238E27FC236}">
                <a16:creationId xmlns:a16="http://schemas.microsoft.com/office/drawing/2014/main" id="{380926B3-9B6D-BB59-2197-83A23F0E6B46}"/>
              </a:ext>
            </a:extLst>
          </p:cNvPr>
          <p:cNvSpPr/>
          <p:nvPr/>
        </p:nvSpPr>
        <p:spPr>
          <a:xfrm>
            <a:off x="7296582" y="1159307"/>
            <a:ext cx="2244829" cy="2244829"/>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6" name="Oval 15">
            <a:extLst>
              <a:ext uri="{FF2B5EF4-FFF2-40B4-BE49-F238E27FC236}">
                <a16:creationId xmlns:a16="http://schemas.microsoft.com/office/drawing/2014/main" id="{AC829FA3-15E3-4732-AF51-4EB8B0B347C2}"/>
              </a:ext>
            </a:extLst>
          </p:cNvPr>
          <p:cNvSpPr/>
          <p:nvPr/>
        </p:nvSpPr>
        <p:spPr>
          <a:xfrm>
            <a:off x="7391271" y="4242937"/>
            <a:ext cx="2244829" cy="2244829"/>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9D5726A8-09E8-D82F-CFD2-F8239730A9E9}"/>
              </a:ext>
            </a:extLst>
          </p:cNvPr>
          <p:cNvSpPr txBox="1"/>
          <p:nvPr/>
        </p:nvSpPr>
        <p:spPr>
          <a:xfrm>
            <a:off x="1904843" y="3030379"/>
            <a:ext cx="2776528" cy="1323439"/>
          </a:xfrm>
          <a:prstGeom prst="rect">
            <a:avLst/>
          </a:prstGeom>
          <a:noFill/>
        </p:spPr>
        <p:txBody>
          <a:bodyPr wrap="square" rtlCol="0">
            <a:spAutoFit/>
          </a:bodyPr>
          <a:lstStyle/>
          <a:p>
            <a:pPr algn="ctr"/>
            <a:r>
              <a:rPr lang="es-ES_tradnl" sz="2000">
                <a:latin typeface="Arial" panose="020B0604020202020204" pitchFamily="34" charset="0"/>
                <a:cs typeface="Arial" panose="020B0604020202020204" pitchFamily="34" charset="0"/>
              </a:rPr>
              <a:t>Mostrar respeto, validación, reconocer las fortalezas y recursos de los demás</a:t>
            </a:r>
          </a:p>
        </p:txBody>
      </p:sp>
      <p:sp>
        <p:nvSpPr>
          <p:cNvPr id="7" name="TextBox 6">
            <a:extLst>
              <a:ext uri="{FF2B5EF4-FFF2-40B4-BE49-F238E27FC236}">
                <a16:creationId xmlns:a16="http://schemas.microsoft.com/office/drawing/2014/main" id="{9B4CF1C8-900C-BC2D-4E46-411992B586C8}"/>
              </a:ext>
            </a:extLst>
          </p:cNvPr>
          <p:cNvSpPr txBox="1"/>
          <p:nvPr/>
        </p:nvSpPr>
        <p:spPr>
          <a:xfrm>
            <a:off x="7391271" y="1773889"/>
            <a:ext cx="1996377" cy="1323439"/>
          </a:xfrm>
          <a:prstGeom prst="rect">
            <a:avLst/>
          </a:prstGeom>
          <a:noFill/>
        </p:spPr>
        <p:txBody>
          <a:bodyPr wrap="square" rtlCol="0">
            <a:spAutoFit/>
          </a:bodyPr>
          <a:lstStyle/>
          <a:p>
            <a:pPr algn="ctr"/>
            <a:r>
              <a:rPr lang="es-ES_tradnl" sz="2000">
                <a:latin typeface="Arial" panose="020B0604020202020204" pitchFamily="34" charset="0"/>
                <a:cs typeface="Arial" panose="020B0604020202020204" pitchFamily="34" charset="0"/>
              </a:rPr>
              <a:t>Estar presente (para que el/la menor no se sienta solo/a)</a:t>
            </a:r>
          </a:p>
        </p:txBody>
      </p:sp>
      <p:sp>
        <p:nvSpPr>
          <p:cNvPr id="8" name="TextBox 7">
            <a:extLst>
              <a:ext uri="{FF2B5EF4-FFF2-40B4-BE49-F238E27FC236}">
                <a16:creationId xmlns:a16="http://schemas.microsoft.com/office/drawing/2014/main" id="{9FC5682D-147C-8528-38D5-B5268F412087}"/>
              </a:ext>
            </a:extLst>
          </p:cNvPr>
          <p:cNvSpPr txBox="1"/>
          <p:nvPr/>
        </p:nvSpPr>
        <p:spPr>
          <a:xfrm>
            <a:off x="7391271" y="5011408"/>
            <a:ext cx="2244829" cy="400110"/>
          </a:xfrm>
          <a:prstGeom prst="rect">
            <a:avLst/>
          </a:prstGeom>
          <a:noFill/>
        </p:spPr>
        <p:txBody>
          <a:bodyPr wrap="square" rtlCol="0">
            <a:spAutoFit/>
          </a:bodyPr>
          <a:lstStyle/>
          <a:p>
            <a:pPr algn="ctr"/>
            <a:r>
              <a:rPr lang="es-ES_tradnl" sz="2000">
                <a:latin typeface="Arial" panose="020B0604020202020204" pitchFamily="34" charset="0"/>
                <a:cs typeface="Arial" panose="020B0604020202020204" pitchFamily="34" charset="0"/>
              </a:rPr>
              <a:t>Ser real y honesto</a:t>
            </a:r>
          </a:p>
        </p:txBody>
      </p:sp>
    </p:spTree>
    <p:extLst>
      <p:ext uri="{BB962C8B-B14F-4D97-AF65-F5344CB8AC3E}">
        <p14:creationId xmlns:p14="http://schemas.microsoft.com/office/powerpoint/2010/main" val="184333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peech Bubble: Rectangle with Corners Rounded 16">
            <a:extLst>
              <a:ext uri="{FF2B5EF4-FFF2-40B4-BE49-F238E27FC236}">
                <a16:creationId xmlns:a16="http://schemas.microsoft.com/office/drawing/2014/main" id="{994D1815-5DBD-0F41-CDC9-8C9906A8B822}"/>
              </a:ext>
            </a:extLst>
          </p:cNvPr>
          <p:cNvSpPr/>
          <p:nvPr/>
        </p:nvSpPr>
        <p:spPr>
          <a:xfrm>
            <a:off x="8973215" y="1996817"/>
            <a:ext cx="1814286" cy="1432183"/>
          </a:xfrm>
          <a:prstGeom prst="wedgeRoundRectCallo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Speech Bubble: Rectangle with Corners Rounded 2">
            <a:extLst>
              <a:ext uri="{FF2B5EF4-FFF2-40B4-BE49-F238E27FC236}">
                <a16:creationId xmlns:a16="http://schemas.microsoft.com/office/drawing/2014/main" id="{480A1A47-F8E8-FDBC-5C69-ECD79049B277}"/>
              </a:ext>
            </a:extLst>
          </p:cNvPr>
          <p:cNvSpPr/>
          <p:nvPr/>
        </p:nvSpPr>
        <p:spPr>
          <a:xfrm>
            <a:off x="5217050" y="1996817"/>
            <a:ext cx="1814286" cy="1432183"/>
          </a:xfrm>
          <a:prstGeom prst="wedgeRoundRectCallo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4" name="Speech Bubble: Rectangle with Corners Rounded 13">
            <a:extLst>
              <a:ext uri="{FF2B5EF4-FFF2-40B4-BE49-F238E27FC236}">
                <a16:creationId xmlns:a16="http://schemas.microsoft.com/office/drawing/2014/main" id="{E09EF64D-E5F6-2F72-795B-E7E0E6BF8A9A}"/>
              </a:ext>
            </a:extLst>
          </p:cNvPr>
          <p:cNvSpPr/>
          <p:nvPr/>
        </p:nvSpPr>
        <p:spPr>
          <a:xfrm>
            <a:off x="1665757" y="1996817"/>
            <a:ext cx="1814286" cy="1432183"/>
          </a:xfrm>
          <a:prstGeom prst="wedgeRoundRectCallout">
            <a:avLst>
              <a:gd name="adj1" fmla="val 21567"/>
              <a:gd name="adj2" fmla="val 64527"/>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3DFF65A-16AF-6F6E-8531-3080104E09A9}"/>
              </a:ext>
            </a:extLst>
          </p:cNvPr>
          <p:cNvSpPr>
            <a:spLocks noGrp="1"/>
          </p:cNvSpPr>
          <p:nvPr>
            <p:ph type="title"/>
          </p:nvPr>
        </p:nvSpPr>
        <p:spPr/>
        <p:txBody>
          <a:bodyPr>
            <a:normAutofit fontScale="90000"/>
          </a:bodyPr>
          <a:lstStyle/>
          <a:p>
            <a:r>
              <a:rPr lang="en-GB" dirty="0" err="1">
                <a:latin typeface="Arial" panose="020B0604020202020204" pitchFamily="34" charset="0"/>
                <a:cs typeface="Arial" panose="020B0604020202020204" pitchFamily="34" charset="0"/>
              </a:rPr>
              <a:t>Competencias</a:t>
            </a:r>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en</a:t>
            </a:r>
            <a:r>
              <a:rPr lang="en-GB" dirty="0">
                <a:latin typeface="Arial" panose="020B0604020202020204" pitchFamily="34" charset="0"/>
                <a:cs typeface="Arial" panose="020B0604020202020204" pitchFamily="34" charset="0"/>
              </a:rPr>
              <a:t> SMAPS: Apoyar la toma de decisiones</a:t>
            </a:r>
            <a:endParaRPr lang="en-BE" dirty="0">
              <a:latin typeface="Arial" panose="020B0604020202020204" pitchFamily="34" charset="0"/>
              <a:cs typeface="Arial" panose="020B0604020202020204" pitchFamily="34" charset="0"/>
            </a:endParaRPr>
          </a:p>
        </p:txBody>
      </p:sp>
      <p:pic>
        <p:nvPicPr>
          <p:cNvPr id="7" name="Graphic 6" descr="Question Mark with solid fill">
            <a:extLst>
              <a:ext uri="{FF2B5EF4-FFF2-40B4-BE49-F238E27FC236}">
                <a16:creationId xmlns:a16="http://schemas.microsoft.com/office/drawing/2014/main" id="{CD955756-1925-8D0D-57EB-4DB2F593D70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54880" y="2255708"/>
            <a:ext cx="914400" cy="914400"/>
          </a:xfrm>
          <a:prstGeom prst="rect">
            <a:avLst/>
          </a:prstGeom>
        </p:spPr>
      </p:pic>
      <p:pic>
        <p:nvPicPr>
          <p:cNvPr id="13" name="Graphic 12" descr="Information with solid fill">
            <a:extLst>
              <a:ext uri="{FF2B5EF4-FFF2-40B4-BE49-F238E27FC236}">
                <a16:creationId xmlns:a16="http://schemas.microsoft.com/office/drawing/2014/main" id="{B37F8CB7-71F7-850C-4DC9-3D807D13C2F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15700" y="2255708"/>
            <a:ext cx="914400" cy="914400"/>
          </a:xfrm>
          <a:prstGeom prst="rect">
            <a:avLst/>
          </a:prstGeom>
        </p:spPr>
      </p:pic>
      <p:grpSp>
        <p:nvGrpSpPr>
          <p:cNvPr id="20" name="Group 19">
            <a:extLst>
              <a:ext uri="{FF2B5EF4-FFF2-40B4-BE49-F238E27FC236}">
                <a16:creationId xmlns:a16="http://schemas.microsoft.com/office/drawing/2014/main" id="{8C7F5929-35A4-4DD0-B262-A5DC7C2B1027}"/>
              </a:ext>
            </a:extLst>
          </p:cNvPr>
          <p:cNvGrpSpPr/>
          <p:nvPr/>
        </p:nvGrpSpPr>
        <p:grpSpPr>
          <a:xfrm>
            <a:off x="9417171" y="2437135"/>
            <a:ext cx="329741" cy="732973"/>
            <a:chOff x="5564643" y="2925880"/>
            <a:chExt cx="818024" cy="1818363"/>
          </a:xfrm>
        </p:grpSpPr>
        <p:sp>
          <p:nvSpPr>
            <p:cNvPr id="18" name="Round Same Side Corner Rectangle 21">
              <a:extLst>
                <a:ext uri="{FF2B5EF4-FFF2-40B4-BE49-F238E27FC236}">
                  <a16:creationId xmlns:a16="http://schemas.microsoft.com/office/drawing/2014/main" id="{54950431-969C-238E-2ED6-BC6FD0B0FF09}"/>
                </a:ext>
              </a:extLst>
            </p:cNvPr>
            <p:cNvSpPr/>
            <p:nvPr/>
          </p:nvSpPr>
          <p:spPr>
            <a:xfrm>
              <a:off x="5570643" y="3884400"/>
              <a:ext cx="808832" cy="85984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19" name="Oval 18">
              <a:extLst>
                <a:ext uri="{FF2B5EF4-FFF2-40B4-BE49-F238E27FC236}">
                  <a16:creationId xmlns:a16="http://schemas.microsoft.com/office/drawing/2014/main" id="{1D392EE0-6494-3844-F02C-FC854E64E10A}"/>
                </a:ext>
              </a:extLst>
            </p:cNvPr>
            <p:cNvSpPr/>
            <p:nvPr/>
          </p:nvSpPr>
          <p:spPr>
            <a:xfrm>
              <a:off x="5564643" y="2925880"/>
              <a:ext cx="818024" cy="8180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grpSp>
      <p:pic>
        <p:nvPicPr>
          <p:cNvPr id="22" name="Graphic 21" descr="Signpost with solid fill">
            <a:extLst>
              <a:ext uri="{FF2B5EF4-FFF2-40B4-BE49-F238E27FC236}">
                <a16:creationId xmlns:a16="http://schemas.microsoft.com/office/drawing/2014/main" id="{4C4D19FA-00DC-03A7-EC7F-245F93E2B5D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778887" y="2309677"/>
            <a:ext cx="914400" cy="914400"/>
          </a:xfrm>
          <a:prstGeom prst="rect">
            <a:avLst/>
          </a:prstGeom>
        </p:spPr>
      </p:pic>
      <p:sp>
        <p:nvSpPr>
          <p:cNvPr id="4" name="TextBox 4">
            <a:extLst>
              <a:ext uri="{FF2B5EF4-FFF2-40B4-BE49-F238E27FC236}">
                <a16:creationId xmlns:a16="http://schemas.microsoft.com/office/drawing/2014/main" id="{56F420AB-5280-C3AF-7AB0-83E93BB8300A}"/>
              </a:ext>
            </a:extLst>
          </p:cNvPr>
          <p:cNvSpPr txBox="1"/>
          <p:nvPr/>
        </p:nvSpPr>
        <p:spPr>
          <a:xfrm>
            <a:off x="1147218" y="4073637"/>
            <a:ext cx="2602943" cy="830997"/>
          </a:xfrm>
          <a:prstGeom prst="rect">
            <a:avLst/>
          </a:prstGeom>
          <a:noFill/>
        </p:spPr>
        <p:txBody>
          <a:bodyPr wrap="square" rtlCol="0">
            <a:spAutoFit/>
          </a:bodyPr>
          <a:lstStyle/>
          <a:p>
            <a:pPr algn="ctr"/>
            <a:r>
              <a:rPr lang="es-ES_tradnl" sz="2400">
                <a:latin typeface="Arial" panose="020B0604020202020204" pitchFamily="34" charset="0"/>
                <a:cs typeface="Arial" panose="020B0604020202020204" pitchFamily="34" charset="0"/>
              </a:rPr>
              <a:t>Compartir información </a:t>
            </a:r>
          </a:p>
        </p:txBody>
      </p:sp>
      <p:sp>
        <p:nvSpPr>
          <p:cNvPr id="6" name="TextBox 7">
            <a:extLst>
              <a:ext uri="{FF2B5EF4-FFF2-40B4-BE49-F238E27FC236}">
                <a16:creationId xmlns:a16="http://schemas.microsoft.com/office/drawing/2014/main" id="{40F4F762-7CC8-9CBF-441D-D01856191F89}"/>
              </a:ext>
            </a:extLst>
          </p:cNvPr>
          <p:cNvSpPr txBox="1"/>
          <p:nvPr/>
        </p:nvSpPr>
        <p:spPr>
          <a:xfrm>
            <a:off x="4496140" y="4073637"/>
            <a:ext cx="3131896" cy="1569660"/>
          </a:xfrm>
          <a:prstGeom prst="rect">
            <a:avLst/>
          </a:prstGeom>
          <a:noFill/>
        </p:spPr>
        <p:txBody>
          <a:bodyPr wrap="square" rtlCol="0">
            <a:spAutoFit/>
          </a:bodyPr>
          <a:lstStyle/>
          <a:p>
            <a:pPr algn="ctr"/>
            <a:r>
              <a:rPr lang="es-ES_tradnl" sz="2400">
                <a:latin typeface="Arial" panose="020B0604020202020204" pitchFamily="34" charset="0"/>
                <a:cs typeface="Arial" panose="020B0604020202020204" pitchFamily="34" charset="0"/>
              </a:rPr>
              <a:t>Presentar y explorar las opciones disponibles por medio de preguntas</a:t>
            </a:r>
          </a:p>
        </p:txBody>
      </p:sp>
      <p:sp>
        <p:nvSpPr>
          <p:cNvPr id="10" name="TextBox 8">
            <a:extLst>
              <a:ext uri="{FF2B5EF4-FFF2-40B4-BE49-F238E27FC236}">
                <a16:creationId xmlns:a16="http://schemas.microsoft.com/office/drawing/2014/main" id="{BEAF26BA-3033-D967-00E7-E72E5EB68716}"/>
              </a:ext>
            </a:extLst>
          </p:cNvPr>
          <p:cNvSpPr txBox="1"/>
          <p:nvPr/>
        </p:nvSpPr>
        <p:spPr>
          <a:xfrm>
            <a:off x="8578887" y="4024983"/>
            <a:ext cx="2602943" cy="1569660"/>
          </a:xfrm>
          <a:prstGeom prst="rect">
            <a:avLst/>
          </a:prstGeom>
          <a:noFill/>
        </p:spPr>
        <p:txBody>
          <a:bodyPr wrap="square" rtlCol="0">
            <a:spAutoFit/>
          </a:bodyPr>
          <a:lstStyle/>
          <a:p>
            <a:pPr algn="ctr"/>
            <a:r>
              <a:rPr lang="es-ES_tradnl" sz="2400">
                <a:latin typeface="Arial" panose="020B0604020202020204" pitchFamily="34" charset="0"/>
                <a:cs typeface="Arial" panose="020B0604020202020204" pitchFamily="34" charset="0"/>
              </a:rPr>
              <a:t>No decirles lo que tienen que hacer; son ellos quienes deciden</a:t>
            </a:r>
          </a:p>
        </p:txBody>
      </p:sp>
    </p:spTree>
    <p:extLst>
      <p:ext uri="{BB962C8B-B14F-4D97-AF65-F5344CB8AC3E}">
        <p14:creationId xmlns:p14="http://schemas.microsoft.com/office/powerpoint/2010/main" val="14131317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peech Bubble: Rectangle with Corners Rounded 25">
            <a:extLst>
              <a:ext uri="{FF2B5EF4-FFF2-40B4-BE49-F238E27FC236}">
                <a16:creationId xmlns:a16="http://schemas.microsoft.com/office/drawing/2014/main" id="{44543B86-27AB-412B-4961-D54A3C3DEA6E}"/>
              </a:ext>
            </a:extLst>
          </p:cNvPr>
          <p:cNvSpPr/>
          <p:nvPr/>
        </p:nvSpPr>
        <p:spPr>
          <a:xfrm>
            <a:off x="2171699" y="1962150"/>
            <a:ext cx="4943475" cy="3543300"/>
          </a:xfrm>
          <a:prstGeom prst="wedgeRoundRectCallout">
            <a:avLst>
              <a:gd name="adj1" fmla="val 62655"/>
              <a:gd name="adj2" fmla="val 3360"/>
              <a:gd name="adj3" fmla="val 16667"/>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 name="Title 2">
            <a:extLst>
              <a:ext uri="{FF2B5EF4-FFF2-40B4-BE49-F238E27FC236}">
                <a16:creationId xmlns:a16="http://schemas.microsoft.com/office/drawing/2014/main" id="{19735331-DAEA-8294-1EB6-B739D1F05B09}"/>
              </a:ext>
            </a:extLst>
          </p:cNvPr>
          <p:cNvSpPr>
            <a:spLocks noGrp="1"/>
          </p:cNvSpPr>
          <p:nvPr>
            <p:ph type="title"/>
          </p:nvPr>
        </p:nvSpPr>
        <p:spPr/>
        <p:txBody>
          <a:bodyPr/>
          <a:lstStyle/>
          <a:p>
            <a:r>
              <a:rPr lang="en-GB" dirty="0"/>
              <a:t>Herramientas de observación</a:t>
            </a:r>
            <a:endParaRPr lang="en-BE" dirty="0"/>
          </a:p>
        </p:txBody>
      </p:sp>
      <p:grpSp>
        <p:nvGrpSpPr>
          <p:cNvPr id="8" name="Group 7">
            <a:extLst>
              <a:ext uri="{FF2B5EF4-FFF2-40B4-BE49-F238E27FC236}">
                <a16:creationId xmlns:a16="http://schemas.microsoft.com/office/drawing/2014/main" id="{0A85F6F0-21FF-A43C-0F9F-23D0272692EC}"/>
              </a:ext>
            </a:extLst>
          </p:cNvPr>
          <p:cNvGrpSpPr/>
          <p:nvPr/>
        </p:nvGrpSpPr>
        <p:grpSpPr>
          <a:xfrm>
            <a:off x="8186472" y="2623080"/>
            <a:ext cx="1660084" cy="2882370"/>
            <a:chOff x="5102983" y="1330093"/>
            <a:chExt cx="611190" cy="1090296"/>
          </a:xfrm>
          <a:solidFill>
            <a:schemeClr val="accent3">
              <a:lumMod val="75000"/>
            </a:schemeClr>
          </a:solidFill>
        </p:grpSpPr>
        <p:grpSp>
          <p:nvGrpSpPr>
            <p:cNvPr id="9" name="Group 8">
              <a:extLst>
                <a:ext uri="{FF2B5EF4-FFF2-40B4-BE49-F238E27FC236}">
                  <a16:creationId xmlns:a16="http://schemas.microsoft.com/office/drawing/2014/main" id="{3E985A99-726D-588C-C2C0-A28EF6A9708D}"/>
                </a:ext>
              </a:extLst>
            </p:cNvPr>
            <p:cNvGrpSpPr/>
            <p:nvPr/>
          </p:nvGrpSpPr>
          <p:grpSpPr>
            <a:xfrm>
              <a:off x="5157952" y="1808115"/>
              <a:ext cx="241654" cy="277569"/>
              <a:chOff x="2968390" y="1782471"/>
              <a:chExt cx="241654" cy="277569"/>
            </a:xfrm>
            <a:grpFill/>
          </p:grpSpPr>
          <p:sp>
            <p:nvSpPr>
              <p:cNvPr id="17" name="Round Same Side Corner Rectangle 25">
                <a:extLst>
                  <a:ext uri="{FF2B5EF4-FFF2-40B4-BE49-F238E27FC236}">
                    <a16:creationId xmlns:a16="http://schemas.microsoft.com/office/drawing/2014/main" id="{F05B4B76-7787-56EC-37EC-78CBBF32F3A4}"/>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ound Same Side Corner Rectangle 26">
                <a:extLst>
                  <a:ext uri="{FF2B5EF4-FFF2-40B4-BE49-F238E27FC236}">
                    <a16:creationId xmlns:a16="http://schemas.microsoft.com/office/drawing/2014/main" id="{8AC1C83D-5737-CC84-D5EF-0174CC0FE0F8}"/>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0" name="Rectangle 9">
              <a:extLst>
                <a:ext uri="{FF2B5EF4-FFF2-40B4-BE49-F238E27FC236}">
                  <a16:creationId xmlns:a16="http://schemas.microsoft.com/office/drawing/2014/main" id="{BB3D96FC-7E36-3A61-2863-6F6050963B64}"/>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Round Same Side Corner Rectangle 26">
              <a:extLst>
                <a:ext uri="{FF2B5EF4-FFF2-40B4-BE49-F238E27FC236}">
                  <a16:creationId xmlns:a16="http://schemas.microsoft.com/office/drawing/2014/main" id="{063B5A46-622E-635B-E553-95B2CE47013B}"/>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2" name="Straight Arrow Connector 11">
              <a:extLst>
                <a:ext uri="{FF2B5EF4-FFF2-40B4-BE49-F238E27FC236}">
                  <a16:creationId xmlns:a16="http://schemas.microsoft.com/office/drawing/2014/main" id="{903D9BB3-173D-731C-605E-E451FF19F191}"/>
                </a:ext>
              </a:extLst>
            </p:cNvPr>
            <p:cNvCxnSpPr>
              <a:cxnSpLocks/>
            </p:cNvCxnSpPr>
            <p:nvPr/>
          </p:nvCxnSpPr>
          <p:spPr>
            <a:xfrm flipH="1">
              <a:off x="5175388" y="1694718"/>
              <a:ext cx="74812" cy="109302"/>
            </a:xfrm>
            <a:prstGeom prst="straightConnector1">
              <a:avLst/>
            </a:prstGeom>
            <a:grpFill/>
            <a:ln w="28575">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07472270-5A92-8324-63B2-5375A9E78A5B}"/>
                </a:ext>
              </a:extLst>
            </p:cNvPr>
            <p:cNvGrpSpPr/>
            <p:nvPr/>
          </p:nvGrpSpPr>
          <p:grpSpPr>
            <a:xfrm>
              <a:off x="5274909" y="1330093"/>
              <a:ext cx="439264" cy="1090296"/>
              <a:chOff x="4152776" y="1302447"/>
              <a:chExt cx="365595" cy="907443"/>
            </a:xfrm>
            <a:grpFill/>
          </p:grpSpPr>
          <p:sp>
            <p:nvSpPr>
              <p:cNvPr id="14" name="Flowchart: Manual Operation 13">
                <a:extLst>
                  <a:ext uri="{FF2B5EF4-FFF2-40B4-BE49-F238E27FC236}">
                    <a16:creationId xmlns:a16="http://schemas.microsoft.com/office/drawing/2014/main" id="{E04E483D-362E-7B7A-E8A4-EA8B1355F07A}"/>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ound Same Side Corner Rectangle 23">
                <a:extLst>
                  <a:ext uri="{FF2B5EF4-FFF2-40B4-BE49-F238E27FC236}">
                    <a16:creationId xmlns:a16="http://schemas.microsoft.com/office/drawing/2014/main" id="{132D105A-DF48-2D86-BBBA-C634971CBF8E}"/>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Oval 15">
                <a:extLst>
                  <a:ext uri="{FF2B5EF4-FFF2-40B4-BE49-F238E27FC236}">
                    <a16:creationId xmlns:a16="http://schemas.microsoft.com/office/drawing/2014/main" id="{92489687-8650-AF63-5F1A-EBC37B55E4D5}"/>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19" name="Group 18">
            <a:extLst>
              <a:ext uri="{FF2B5EF4-FFF2-40B4-BE49-F238E27FC236}">
                <a16:creationId xmlns:a16="http://schemas.microsoft.com/office/drawing/2014/main" id="{DB3F863E-3F5B-6C23-7BD4-96BB520885F9}"/>
              </a:ext>
            </a:extLst>
          </p:cNvPr>
          <p:cNvGrpSpPr/>
          <p:nvPr/>
        </p:nvGrpSpPr>
        <p:grpSpPr>
          <a:xfrm>
            <a:off x="3544112" y="2300130"/>
            <a:ext cx="2198648" cy="2893667"/>
            <a:chOff x="5438539" y="7646118"/>
            <a:chExt cx="814830" cy="1093633"/>
          </a:xfrm>
          <a:solidFill>
            <a:schemeClr val="accent3">
              <a:lumMod val="75000"/>
            </a:schemeClr>
          </a:solidFill>
        </p:grpSpPr>
        <p:sp>
          <p:nvSpPr>
            <p:cNvPr id="20" name="Round Same Side Corner Rectangle 21">
              <a:extLst>
                <a:ext uri="{FF2B5EF4-FFF2-40B4-BE49-F238E27FC236}">
                  <a16:creationId xmlns:a16="http://schemas.microsoft.com/office/drawing/2014/main" id="{1479BFF9-8056-555B-BB75-653AC64B0E26}"/>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Oval 20">
              <a:extLst>
                <a:ext uri="{FF2B5EF4-FFF2-40B4-BE49-F238E27FC236}">
                  <a16:creationId xmlns:a16="http://schemas.microsoft.com/office/drawing/2014/main" id="{265247E7-10C9-16D7-2FAE-F7D64423AC52}"/>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Round Same Side Corner Rectangle 23">
              <a:extLst>
                <a:ext uri="{FF2B5EF4-FFF2-40B4-BE49-F238E27FC236}">
                  <a16:creationId xmlns:a16="http://schemas.microsoft.com/office/drawing/2014/main" id="{CDA0972F-60C2-38CA-7BEA-D49A5D8E855A}"/>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Oval 22">
              <a:extLst>
                <a:ext uri="{FF2B5EF4-FFF2-40B4-BE49-F238E27FC236}">
                  <a16:creationId xmlns:a16="http://schemas.microsoft.com/office/drawing/2014/main" id="{1930A402-7407-E41C-4052-8D75279DCCA0}"/>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Round Same Side Corner Rectangle 25">
              <a:extLst>
                <a:ext uri="{FF2B5EF4-FFF2-40B4-BE49-F238E27FC236}">
                  <a16:creationId xmlns:a16="http://schemas.microsoft.com/office/drawing/2014/main" id="{CFF87BA9-672F-4382-C552-20D40EF0325A}"/>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Round Same Side Corner Rectangle 26">
              <a:extLst>
                <a:ext uri="{FF2B5EF4-FFF2-40B4-BE49-F238E27FC236}">
                  <a16:creationId xmlns:a16="http://schemas.microsoft.com/office/drawing/2014/main" id="{A0EEEA4C-8741-82C2-4B43-3A53B62AE187}"/>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5" name="TextBox 34">
            <a:extLst>
              <a:ext uri="{FF2B5EF4-FFF2-40B4-BE49-F238E27FC236}">
                <a16:creationId xmlns:a16="http://schemas.microsoft.com/office/drawing/2014/main" id="{DCFB02AB-EF8A-171B-124F-525825DA1B20}"/>
              </a:ext>
            </a:extLst>
          </p:cNvPr>
          <p:cNvSpPr txBox="1"/>
          <p:nvPr/>
        </p:nvSpPr>
        <p:spPr>
          <a:xfrm>
            <a:off x="453357" y="324167"/>
            <a:ext cx="1718341" cy="461665"/>
          </a:xfrm>
          <a:prstGeom prst="rect">
            <a:avLst/>
          </a:prstGeom>
          <a:noFill/>
        </p:spPr>
        <p:txBody>
          <a:bodyPr wrap="square" lIns="91440" tIns="45720" rIns="91440" bIns="45720" rtlCol="0" anchor="t">
            <a:spAutoFit/>
          </a:bodyPr>
          <a:lstStyle/>
          <a:p>
            <a:pPr algn="ctr"/>
            <a:r>
              <a:rPr lang="en-GB" sz="2400" b="1" dirty="0">
                <a:highlight>
                  <a:srgbClr val="FFFF00"/>
                </a:highlight>
                <a:latin typeface="Arial" panose="020B0604020202020204" pitchFamily="34" charset="0"/>
                <a:cs typeface="Arial" panose="020B0604020202020204" pitchFamily="34" charset="0"/>
              </a:rPr>
              <a:t>ADAPTAR</a:t>
            </a:r>
            <a:endParaRPr lang="en-BE" sz="2400" b="1" dirty="0">
              <a:highlight>
                <a:srgbClr val="FFFF00"/>
              </a:highlight>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D740FB69-8E2C-C4CF-A9E2-CB3F0242F050}"/>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78E74573-556A-D030-0CEA-21FC5BB22CE5}"/>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5" name="Group 4">
              <a:extLst>
                <a:ext uri="{FF2B5EF4-FFF2-40B4-BE49-F238E27FC236}">
                  <a16:creationId xmlns:a16="http://schemas.microsoft.com/office/drawing/2014/main" id="{C09B9C50-63DF-11EE-E102-EC4AAC4903D7}"/>
                </a:ext>
              </a:extLst>
            </p:cNvPr>
            <p:cNvGrpSpPr/>
            <p:nvPr/>
          </p:nvGrpSpPr>
          <p:grpSpPr>
            <a:xfrm>
              <a:off x="10621771" y="762700"/>
              <a:ext cx="562136" cy="634675"/>
              <a:chOff x="760175" y="830142"/>
              <a:chExt cx="867619" cy="979579"/>
            </a:xfrm>
          </p:grpSpPr>
          <p:sp>
            <p:nvSpPr>
              <p:cNvPr id="37" name="Rectangle 36">
                <a:extLst>
                  <a:ext uri="{FF2B5EF4-FFF2-40B4-BE49-F238E27FC236}">
                    <a16:creationId xmlns:a16="http://schemas.microsoft.com/office/drawing/2014/main" id="{E2664A43-5928-96E3-214D-F59675835C52}"/>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solidFill>
                      <a:schemeClr val="bg1"/>
                    </a:solidFill>
                    <a:latin typeface="Arial" panose="020B0604020202020204" pitchFamily="34" charset="0"/>
                    <a:cs typeface="Arial" panose="020B0604020202020204" pitchFamily="34" charset="0"/>
                  </a:rPr>
                  <a:t>55-</a:t>
                </a:r>
              </a:p>
              <a:p>
                <a:pPr algn="ctr"/>
                <a:r>
                  <a:rPr lang="en-CA" sz="1600" b="1" dirty="0">
                    <a:solidFill>
                      <a:schemeClr val="bg1"/>
                    </a:solidFill>
                    <a:latin typeface="Arial" panose="020B0604020202020204" pitchFamily="34" charset="0"/>
                    <a:cs typeface="Arial" panose="020B0604020202020204" pitchFamily="34" charset="0"/>
                  </a:rPr>
                  <a:t>58</a:t>
                </a:r>
              </a:p>
            </p:txBody>
          </p:sp>
          <p:sp>
            <p:nvSpPr>
              <p:cNvPr id="38" name="Rectangle 37">
                <a:extLst>
                  <a:ext uri="{FF2B5EF4-FFF2-40B4-BE49-F238E27FC236}">
                    <a16:creationId xmlns:a16="http://schemas.microsoft.com/office/drawing/2014/main" id="{B9AD85D6-4774-6F12-F320-AD24249C8E86}"/>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6" name="Group 5">
              <a:extLst>
                <a:ext uri="{FF2B5EF4-FFF2-40B4-BE49-F238E27FC236}">
                  <a16:creationId xmlns:a16="http://schemas.microsoft.com/office/drawing/2014/main" id="{905B90FD-0EBB-FDF2-6B5E-D9C7CAEBA6FF}"/>
                </a:ext>
              </a:extLst>
            </p:cNvPr>
            <p:cNvGrpSpPr/>
            <p:nvPr/>
          </p:nvGrpSpPr>
          <p:grpSpPr>
            <a:xfrm>
              <a:off x="11325415" y="762701"/>
              <a:ext cx="182192" cy="634674"/>
              <a:chOff x="2121762" y="2323619"/>
              <a:chExt cx="200378" cy="825210"/>
            </a:xfrm>
          </p:grpSpPr>
          <p:sp>
            <p:nvSpPr>
              <p:cNvPr id="7" name="Isosceles Triangle 6">
                <a:extLst>
                  <a:ext uri="{FF2B5EF4-FFF2-40B4-BE49-F238E27FC236}">
                    <a16:creationId xmlns:a16="http://schemas.microsoft.com/office/drawing/2014/main" id="{2C7A9FB1-EF03-D35A-05D7-F6CBBD9CF13B}"/>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Rectangle 35">
                <a:extLst>
                  <a:ext uri="{FF2B5EF4-FFF2-40B4-BE49-F238E27FC236}">
                    <a16:creationId xmlns:a16="http://schemas.microsoft.com/office/drawing/2014/main" id="{64367A03-F3B8-E4D3-6E9C-56A08F079F11}"/>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5688301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80D2E-B75A-46C9-C93E-4791234FA4EB}"/>
              </a:ext>
            </a:extLst>
          </p:cNvPr>
          <p:cNvSpPr>
            <a:spLocks noGrp="1"/>
          </p:cNvSpPr>
          <p:nvPr>
            <p:ph type="title"/>
          </p:nvPr>
        </p:nvSpPr>
        <p:spPr/>
        <p:txBody>
          <a:bodyPr/>
          <a:lstStyle/>
          <a:p>
            <a:r>
              <a:rPr lang="es-ES_tradnl" dirty="0"/>
              <a:t>Juego de rol</a:t>
            </a:r>
          </a:p>
        </p:txBody>
      </p:sp>
      <p:grpSp>
        <p:nvGrpSpPr>
          <p:cNvPr id="3" name="Group 2">
            <a:extLst>
              <a:ext uri="{FF2B5EF4-FFF2-40B4-BE49-F238E27FC236}">
                <a16:creationId xmlns:a16="http://schemas.microsoft.com/office/drawing/2014/main" id="{A612C6DA-2ACB-0B02-26A1-DAEC235651CC}"/>
              </a:ext>
            </a:extLst>
          </p:cNvPr>
          <p:cNvGrpSpPr/>
          <p:nvPr/>
        </p:nvGrpSpPr>
        <p:grpSpPr>
          <a:xfrm>
            <a:off x="1329070" y="2106635"/>
            <a:ext cx="1758272" cy="2079297"/>
            <a:chOff x="6846848" y="1141103"/>
            <a:chExt cx="999203" cy="1170617"/>
          </a:xfrm>
          <a:solidFill>
            <a:schemeClr val="accent3">
              <a:lumMod val="75000"/>
            </a:schemeClr>
          </a:solidFill>
        </p:grpSpPr>
        <p:sp>
          <p:nvSpPr>
            <p:cNvPr id="4" name="Rectangle: Rounded Corners 3">
              <a:extLst>
                <a:ext uri="{FF2B5EF4-FFF2-40B4-BE49-F238E27FC236}">
                  <a16:creationId xmlns:a16="http://schemas.microsoft.com/office/drawing/2014/main" id="{C8B0FBFB-EF08-6CA8-B5F5-76EB8F545B30}"/>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5" name="Oval 4">
              <a:extLst>
                <a:ext uri="{FF2B5EF4-FFF2-40B4-BE49-F238E27FC236}">
                  <a16:creationId xmlns:a16="http://schemas.microsoft.com/office/drawing/2014/main" id="{F11DF7EE-CDEE-D3C9-9649-5721AA0E38C3}"/>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 name="Oval 5">
              <a:extLst>
                <a:ext uri="{FF2B5EF4-FFF2-40B4-BE49-F238E27FC236}">
                  <a16:creationId xmlns:a16="http://schemas.microsoft.com/office/drawing/2014/main" id="{ACFCE57C-40E4-DD7C-DE2C-2D724ED81D9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 name="Oval 6">
              <a:extLst>
                <a:ext uri="{FF2B5EF4-FFF2-40B4-BE49-F238E27FC236}">
                  <a16:creationId xmlns:a16="http://schemas.microsoft.com/office/drawing/2014/main" id="{66B6CF52-30E4-F88B-4386-0D3DA1DEAE32}"/>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 name="Block Arc 7">
              <a:extLst>
                <a:ext uri="{FF2B5EF4-FFF2-40B4-BE49-F238E27FC236}">
                  <a16:creationId xmlns:a16="http://schemas.microsoft.com/office/drawing/2014/main" id="{ECD2561F-A784-1444-682F-C71C3BD39BBF}"/>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grpSp>
      <p:grpSp>
        <p:nvGrpSpPr>
          <p:cNvPr id="9" name="Group 8">
            <a:extLst>
              <a:ext uri="{FF2B5EF4-FFF2-40B4-BE49-F238E27FC236}">
                <a16:creationId xmlns:a16="http://schemas.microsoft.com/office/drawing/2014/main" id="{A8B9C04B-4ADE-7387-EEC4-E4BA9EC6C451}"/>
              </a:ext>
            </a:extLst>
          </p:cNvPr>
          <p:cNvGrpSpPr/>
          <p:nvPr/>
        </p:nvGrpSpPr>
        <p:grpSpPr>
          <a:xfrm rot="19632759">
            <a:off x="3349168" y="2884825"/>
            <a:ext cx="1758270" cy="2111528"/>
            <a:chOff x="6846848" y="1141103"/>
            <a:chExt cx="999203" cy="1188766"/>
          </a:xfrm>
          <a:solidFill>
            <a:schemeClr val="accent3">
              <a:lumMod val="75000"/>
            </a:schemeClr>
          </a:solidFill>
        </p:grpSpPr>
        <p:sp>
          <p:nvSpPr>
            <p:cNvPr id="10" name="Rectangle: Rounded Corners 9">
              <a:extLst>
                <a:ext uri="{FF2B5EF4-FFF2-40B4-BE49-F238E27FC236}">
                  <a16:creationId xmlns:a16="http://schemas.microsoft.com/office/drawing/2014/main" id="{66B66D54-DCFA-DE2E-EE3C-5DBFF91849A2}"/>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Oval 10">
              <a:extLst>
                <a:ext uri="{FF2B5EF4-FFF2-40B4-BE49-F238E27FC236}">
                  <a16:creationId xmlns:a16="http://schemas.microsoft.com/office/drawing/2014/main" id="{018584D5-8208-93C8-C950-B8B3FC810AD5}"/>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2" name="Oval 11">
              <a:extLst>
                <a:ext uri="{FF2B5EF4-FFF2-40B4-BE49-F238E27FC236}">
                  <a16:creationId xmlns:a16="http://schemas.microsoft.com/office/drawing/2014/main" id="{181810B7-3CB0-76B2-227B-0E9C2993B7C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3" name="Oval 12">
              <a:extLst>
                <a:ext uri="{FF2B5EF4-FFF2-40B4-BE49-F238E27FC236}">
                  <a16:creationId xmlns:a16="http://schemas.microsoft.com/office/drawing/2014/main" id="{06130BEF-A635-D51A-8DA2-A4F10BA8B42A}"/>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4" name="Block Arc 13">
              <a:extLst>
                <a:ext uri="{FF2B5EF4-FFF2-40B4-BE49-F238E27FC236}">
                  <a16:creationId xmlns:a16="http://schemas.microsoft.com/office/drawing/2014/main" id="{659D9391-CB45-79CD-EAFE-8B6081C7283C}"/>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grpSp>
      <p:sp>
        <p:nvSpPr>
          <p:cNvPr id="15" name="TextBox 14">
            <a:extLst>
              <a:ext uri="{FF2B5EF4-FFF2-40B4-BE49-F238E27FC236}">
                <a16:creationId xmlns:a16="http://schemas.microsoft.com/office/drawing/2014/main" id="{073BF824-B14C-E3FB-0E2A-6042ADE35425}"/>
              </a:ext>
            </a:extLst>
          </p:cNvPr>
          <p:cNvSpPr txBox="1"/>
          <p:nvPr/>
        </p:nvSpPr>
        <p:spPr>
          <a:xfrm>
            <a:off x="5954233" y="2719524"/>
            <a:ext cx="4678325" cy="2123658"/>
          </a:xfrm>
          <a:prstGeom prst="rect">
            <a:avLst/>
          </a:prstGeom>
          <a:noFill/>
        </p:spPr>
        <p:txBody>
          <a:bodyPr wrap="square" rtlCol="0">
            <a:spAutoFit/>
          </a:bodyPr>
          <a:lstStyle/>
          <a:p>
            <a:pPr algn="ctr"/>
            <a:r>
              <a:rPr lang="es-ES_tradnl" sz="4400" b="1">
                <a:latin typeface="Arial" panose="020B0604020202020204" pitchFamily="34" charset="0"/>
                <a:cs typeface="Arial" panose="020B0604020202020204" pitchFamily="34" charset="0"/>
              </a:rPr>
              <a:t>Practicar cómo responder con empatía </a:t>
            </a:r>
          </a:p>
        </p:txBody>
      </p:sp>
      <p:sp>
        <p:nvSpPr>
          <p:cNvPr id="26" name="TextBox 25">
            <a:extLst>
              <a:ext uri="{FF2B5EF4-FFF2-40B4-BE49-F238E27FC236}">
                <a16:creationId xmlns:a16="http://schemas.microsoft.com/office/drawing/2014/main" id="{C757AA8D-6A4B-7A30-9690-0B735FAD429C}"/>
              </a:ext>
            </a:extLst>
          </p:cNvPr>
          <p:cNvSpPr txBox="1"/>
          <p:nvPr/>
        </p:nvSpPr>
        <p:spPr>
          <a:xfrm>
            <a:off x="453357" y="324167"/>
            <a:ext cx="1935565" cy="461665"/>
          </a:xfrm>
          <a:prstGeom prst="rect">
            <a:avLst/>
          </a:prstGeom>
          <a:noFill/>
        </p:spPr>
        <p:txBody>
          <a:bodyPr wrap="square" lIns="91440" tIns="45720" rIns="91440" bIns="45720" rtlCol="0" anchor="t">
            <a:spAutoFit/>
          </a:bodyPr>
          <a:lstStyle/>
          <a:p>
            <a:pPr algn="ctr"/>
            <a:r>
              <a:rPr lang="es-ES_tradnl" sz="2400" b="1">
                <a:highlight>
                  <a:srgbClr val="FFFF00"/>
                </a:highlight>
                <a:latin typeface="Arial" panose="020B0604020202020204" pitchFamily="34" charset="0"/>
                <a:cs typeface="Arial" panose="020B0604020202020204" pitchFamily="34" charset="0"/>
              </a:rPr>
              <a:t>ADAPTAR</a:t>
            </a:r>
          </a:p>
        </p:txBody>
      </p:sp>
      <p:grpSp>
        <p:nvGrpSpPr>
          <p:cNvPr id="20" name="Group 19">
            <a:extLst>
              <a:ext uri="{FF2B5EF4-FFF2-40B4-BE49-F238E27FC236}">
                <a16:creationId xmlns:a16="http://schemas.microsoft.com/office/drawing/2014/main" id="{3D8492FF-1241-E766-94C0-AF7D130394D1}"/>
              </a:ext>
            </a:extLst>
          </p:cNvPr>
          <p:cNvGrpSpPr/>
          <p:nvPr/>
        </p:nvGrpSpPr>
        <p:grpSpPr>
          <a:xfrm>
            <a:off x="10228983" y="337468"/>
            <a:ext cx="1587872" cy="1368854"/>
            <a:chOff x="10228983" y="337468"/>
            <a:chExt cx="1587872" cy="1368854"/>
          </a:xfrm>
        </p:grpSpPr>
        <p:sp>
          <p:nvSpPr>
            <p:cNvPr id="21" name="Hexagon 20">
              <a:extLst>
                <a:ext uri="{FF2B5EF4-FFF2-40B4-BE49-F238E27FC236}">
                  <a16:creationId xmlns:a16="http://schemas.microsoft.com/office/drawing/2014/main" id="{3A84591F-D200-28A4-1336-98CA0EA41888}"/>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22" name="Group 21">
              <a:extLst>
                <a:ext uri="{FF2B5EF4-FFF2-40B4-BE49-F238E27FC236}">
                  <a16:creationId xmlns:a16="http://schemas.microsoft.com/office/drawing/2014/main" id="{988272D3-CE0B-C4DF-9651-95B57A8F8888}"/>
                </a:ext>
              </a:extLst>
            </p:cNvPr>
            <p:cNvGrpSpPr/>
            <p:nvPr/>
          </p:nvGrpSpPr>
          <p:grpSpPr>
            <a:xfrm>
              <a:off x="10621771" y="762700"/>
              <a:ext cx="562136" cy="634675"/>
              <a:chOff x="760175" y="830142"/>
              <a:chExt cx="867619" cy="979579"/>
            </a:xfrm>
          </p:grpSpPr>
          <p:sp>
            <p:nvSpPr>
              <p:cNvPr id="28" name="Rectangle 27">
                <a:extLst>
                  <a:ext uri="{FF2B5EF4-FFF2-40B4-BE49-F238E27FC236}">
                    <a16:creationId xmlns:a16="http://schemas.microsoft.com/office/drawing/2014/main" id="{769A1477-0426-BB43-CC01-964711D1F5E6}"/>
                  </a:ext>
                </a:extLst>
              </p:cNvPr>
              <p:cNvSpPr/>
              <p:nvPr/>
            </p:nvSpPr>
            <p:spPr>
              <a:xfrm>
                <a:off x="864636" y="830142"/>
                <a:ext cx="763158" cy="979577"/>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dirty="0">
                    <a:solidFill>
                      <a:schemeClr val="bg1"/>
                    </a:solidFill>
                    <a:latin typeface="Arial" panose="020B0604020202020204" pitchFamily="34" charset="0"/>
                    <a:cs typeface="Arial" panose="020B0604020202020204" pitchFamily="34" charset="0"/>
                  </a:rPr>
                  <a:t>59-</a:t>
                </a:r>
              </a:p>
              <a:p>
                <a:pPr algn="ctr"/>
                <a:r>
                  <a:rPr lang="es-ES_tradnl" sz="1600" b="1" dirty="0">
                    <a:solidFill>
                      <a:schemeClr val="bg1"/>
                    </a:solidFill>
                    <a:latin typeface="Arial" panose="020B0604020202020204" pitchFamily="34" charset="0"/>
                    <a:cs typeface="Arial" panose="020B0604020202020204" pitchFamily="34" charset="0"/>
                  </a:rPr>
                  <a:t>60</a:t>
                </a:r>
              </a:p>
            </p:txBody>
          </p:sp>
          <p:sp>
            <p:nvSpPr>
              <p:cNvPr id="29" name="Rectangle 28">
                <a:extLst>
                  <a:ext uri="{FF2B5EF4-FFF2-40B4-BE49-F238E27FC236}">
                    <a16:creationId xmlns:a16="http://schemas.microsoft.com/office/drawing/2014/main" id="{BC4015B6-8AD3-51F6-D7D1-FF19644F7742}"/>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3" name="Group 22">
              <a:extLst>
                <a:ext uri="{FF2B5EF4-FFF2-40B4-BE49-F238E27FC236}">
                  <a16:creationId xmlns:a16="http://schemas.microsoft.com/office/drawing/2014/main" id="{2EE514F2-D07D-B855-F2B9-DFC939CF17D0}"/>
                </a:ext>
              </a:extLst>
            </p:cNvPr>
            <p:cNvGrpSpPr/>
            <p:nvPr/>
          </p:nvGrpSpPr>
          <p:grpSpPr>
            <a:xfrm>
              <a:off x="11325415" y="762701"/>
              <a:ext cx="182192" cy="634674"/>
              <a:chOff x="2121762" y="2323619"/>
              <a:chExt cx="200378" cy="825210"/>
            </a:xfrm>
          </p:grpSpPr>
          <p:sp>
            <p:nvSpPr>
              <p:cNvPr id="24" name="Isosceles Triangle 23">
                <a:extLst>
                  <a:ext uri="{FF2B5EF4-FFF2-40B4-BE49-F238E27FC236}">
                    <a16:creationId xmlns:a16="http://schemas.microsoft.com/office/drawing/2014/main" id="{6E650F7D-3E81-C06A-AB81-BBC22A906A02}"/>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Rectangle 26">
                <a:extLst>
                  <a:ext uri="{FF2B5EF4-FFF2-40B4-BE49-F238E27FC236}">
                    <a16:creationId xmlns:a16="http://schemas.microsoft.com/office/drawing/2014/main" id="{4800148A-B6B1-C07D-3857-8465F7D19700}"/>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extLst>
      <p:ext uri="{BB962C8B-B14F-4D97-AF65-F5344CB8AC3E}">
        <p14:creationId xmlns:p14="http://schemas.microsoft.com/office/powerpoint/2010/main" val="2140421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Shape 558"/>
        <p:cNvGrpSpPr/>
        <p:nvPr/>
      </p:nvGrpSpPr>
      <p:grpSpPr>
        <a:xfrm>
          <a:off x="0" y="0"/>
          <a:ext cx="0" cy="0"/>
          <a:chOff x="0" y="0"/>
          <a:chExt cx="0" cy="0"/>
        </a:xfrm>
      </p:grpSpPr>
      <p:sp>
        <p:nvSpPr>
          <p:cNvPr id="13" name="Title 72">
            <a:extLst>
              <a:ext uri="{FF2B5EF4-FFF2-40B4-BE49-F238E27FC236}">
                <a16:creationId xmlns:a16="http://schemas.microsoft.com/office/drawing/2014/main" id="{7F2F2945-9C10-509F-124A-0B01A2A61942}"/>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s-ES_tradnl" sz="5400" b="1" dirty="0">
                <a:solidFill>
                  <a:schemeClr val="bg1">
                    <a:lumMod val="75000"/>
                  </a:schemeClr>
                </a:solidFill>
                <a:latin typeface="Garamond"/>
              </a:rPr>
              <a:t>Diapositiva adicional para la/el facilitador/a</a:t>
            </a:r>
            <a:endParaRPr lang="es-ES_tradnl" sz="5400" b="1" dirty="0">
              <a:solidFill>
                <a:schemeClr val="bg1">
                  <a:lumMod val="75000"/>
                </a:schemeClr>
              </a:solidFill>
            </a:endParaRPr>
          </a:p>
        </p:txBody>
      </p:sp>
    </p:spTree>
    <p:extLst>
      <p:ext uri="{BB962C8B-B14F-4D97-AF65-F5344CB8AC3E}">
        <p14:creationId xmlns:p14="http://schemas.microsoft.com/office/powerpoint/2010/main" val="2134684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25F02-89F2-D03F-257F-5F6FDCF6DDB0}"/>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Puntos clave de aprendizaje</a:t>
            </a:r>
          </a:p>
        </p:txBody>
      </p:sp>
      <p:sp>
        <p:nvSpPr>
          <p:cNvPr id="3" name="Google Shape;659;p19">
            <a:extLst>
              <a:ext uri="{FF2B5EF4-FFF2-40B4-BE49-F238E27FC236}">
                <a16:creationId xmlns:a16="http://schemas.microsoft.com/office/drawing/2014/main" id="{10314626-0BF6-3FED-C81C-16FA7FCB03E1}"/>
              </a:ext>
            </a:extLst>
          </p:cNvPr>
          <p:cNvSpPr/>
          <p:nvPr/>
        </p:nvSpPr>
        <p:spPr>
          <a:xfrm>
            <a:off x="7726300" y="1878793"/>
            <a:ext cx="1051500" cy="105150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5" name="Google Shape;659;p19">
            <a:extLst>
              <a:ext uri="{FF2B5EF4-FFF2-40B4-BE49-F238E27FC236}">
                <a16:creationId xmlns:a16="http://schemas.microsoft.com/office/drawing/2014/main" id="{3D3DAC26-7FD7-59B9-7E0D-86D19A4D3E16}"/>
              </a:ext>
            </a:extLst>
          </p:cNvPr>
          <p:cNvSpPr/>
          <p:nvPr/>
        </p:nvSpPr>
        <p:spPr>
          <a:xfrm>
            <a:off x="3533130" y="1878793"/>
            <a:ext cx="1051500" cy="105150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8" name="TextBox 7">
            <a:extLst>
              <a:ext uri="{FF2B5EF4-FFF2-40B4-BE49-F238E27FC236}">
                <a16:creationId xmlns:a16="http://schemas.microsoft.com/office/drawing/2014/main" id="{BAD5F1F6-6F0A-8007-C6F8-EB0DEE2BDAEC}"/>
              </a:ext>
            </a:extLst>
          </p:cNvPr>
          <p:cNvSpPr txBox="1"/>
          <p:nvPr/>
        </p:nvSpPr>
        <p:spPr>
          <a:xfrm>
            <a:off x="1954307" y="3413357"/>
            <a:ext cx="4046444" cy="1938992"/>
          </a:xfrm>
          <a:prstGeom prst="rect">
            <a:avLst/>
          </a:prstGeom>
          <a:noFill/>
        </p:spPr>
        <p:txBody>
          <a:bodyPr wrap="square">
            <a:spAutoFit/>
          </a:bodyPr>
          <a:lstStyle/>
          <a:p>
            <a:pPr algn="ctr"/>
            <a:r>
              <a:rPr lang="es-ES_tradnl" sz="2400" b="0">
                <a:latin typeface="Arial" panose="020B0604020202020204" pitchFamily="34" charset="0"/>
                <a:cs typeface="Arial" panose="020B0604020202020204" pitchFamily="34" charset="0"/>
              </a:rPr>
              <a:t>Debemos emplear las competencias en SMAPS en todo contacto con el/la menor y durante todo el proceso de gestión del caso</a:t>
            </a:r>
            <a:endParaRPr lang="es-ES_tradnl" sz="240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BD638265-3709-D27B-8C6C-7CA9E740CA09}"/>
              </a:ext>
            </a:extLst>
          </p:cNvPr>
          <p:cNvSpPr txBox="1"/>
          <p:nvPr/>
        </p:nvSpPr>
        <p:spPr>
          <a:xfrm>
            <a:off x="6407130" y="3413357"/>
            <a:ext cx="4046444" cy="2308324"/>
          </a:xfrm>
          <a:prstGeom prst="rect">
            <a:avLst/>
          </a:prstGeom>
          <a:noFill/>
        </p:spPr>
        <p:txBody>
          <a:bodyPr wrap="square">
            <a:spAutoFit/>
          </a:bodyPr>
          <a:lstStyle/>
          <a:p>
            <a:pPr algn="ctr"/>
            <a:r>
              <a:rPr lang="es-ES_tradnl" sz="2400">
                <a:latin typeface="Arial" panose="020B0604020202020204" pitchFamily="34" charset="0"/>
                <a:cs typeface="Arial" panose="020B0604020202020204" pitchFamily="34" charset="0"/>
              </a:rPr>
              <a:t>Es poco probable que una respuesta logre cambiar una situación o resolver algo. Lo que realmente ayuda es la conexión que tengamos con esa persona</a:t>
            </a:r>
          </a:p>
        </p:txBody>
      </p:sp>
    </p:spTree>
    <p:extLst>
      <p:ext uri="{BB962C8B-B14F-4D97-AF65-F5344CB8AC3E}">
        <p14:creationId xmlns:p14="http://schemas.microsoft.com/office/powerpoint/2010/main" val="21350689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437DC0-17A2-5242-5E9A-BE696313CF56}"/>
              </a:ext>
            </a:extLst>
          </p:cNvPr>
          <p:cNvSpPr>
            <a:spLocks noGrp="1"/>
          </p:cNvSpPr>
          <p:nvPr>
            <p:ph type="title"/>
          </p:nvPr>
        </p:nvSpPr>
        <p:spPr/>
        <p:txBody>
          <a:bodyPr/>
          <a:lstStyle/>
          <a:p>
            <a:r>
              <a:rPr lang="es-ES_tradnl" sz="2400" b="1" dirty="0">
                <a:solidFill>
                  <a:schemeClr val="bg1"/>
                </a:solidFill>
                <a:latin typeface="Garamond"/>
              </a:rPr>
              <a:t>SESIÓN 4</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¿Qué técnicas puedo utilizar para promover </a:t>
            </a:r>
            <a:r>
              <a:rPr lang="es-ES_tradnl" dirty="0">
                <a:solidFill>
                  <a:schemeClr val="bg1"/>
                </a:solidFill>
              </a:rPr>
              <a:t>e</a:t>
            </a:r>
            <a:r>
              <a:rPr lang="es-ES_tradnl" sz="5400" b="1" dirty="0">
                <a:solidFill>
                  <a:schemeClr val="bg1"/>
                </a:solidFill>
                <a:latin typeface="Garamond"/>
              </a:rPr>
              <a:t>l cambio?</a:t>
            </a:r>
            <a:endParaRPr lang="es-ES_tradnl" dirty="0">
              <a:solidFill>
                <a:schemeClr val="bg1"/>
              </a:solidFill>
            </a:endParaRPr>
          </a:p>
        </p:txBody>
      </p:sp>
    </p:spTree>
    <p:extLst>
      <p:ext uri="{BB962C8B-B14F-4D97-AF65-F5344CB8AC3E}">
        <p14:creationId xmlns:p14="http://schemas.microsoft.com/office/powerpoint/2010/main" val="781230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4F96EA-F740-AC50-F044-0695D57CC740}"/>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Reflexión sobre el cambio</a:t>
            </a:r>
          </a:p>
        </p:txBody>
      </p:sp>
      <p:sp>
        <p:nvSpPr>
          <p:cNvPr id="22" name="Arrow: Pentagon 21">
            <a:extLst>
              <a:ext uri="{FF2B5EF4-FFF2-40B4-BE49-F238E27FC236}">
                <a16:creationId xmlns:a16="http://schemas.microsoft.com/office/drawing/2014/main" id="{E325F939-981A-111F-4299-FAE87C4DB178}"/>
              </a:ext>
            </a:extLst>
          </p:cNvPr>
          <p:cNvSpPr/>
          <p:nvPr/>
        </p:nvSpPr>
        <p:spPr>
          <a:xfrm>
            <a:off x="911626" y="2006952"/>
            <a:ext cx="3161199" cy="645105"/>
          </a:xfrm>
          <a:prstGeom prst="homePlat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 name="Arrow: Chevron 22">
            <a:extLst>
              <a:ext uri="{FF2B5EF4-FFF2-40B4-BE49-F238E27FC236}">
                <a16:creationId xmlns:a16="http://schemas.microsoft.com/office/drawing/2014/main" id="{54D91B4D-D38C-A903-9C2A-9F27AE6AA6E3}"/>
              </a:ext>
            </a:extLst>
          </p:cNvPr>
          <p:cNvSpPr/>
          <p:nvPr/>
        </p:nvSpPr>
        <p:spPr>
          <a:xfrm>
            <a:off x="4552113" y="2006952"/>
            <a:ext cx="3161199" cy="645105"/>
          </a:xfrm>
          <a:prstGeom prst="chevr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24" name="Arrow: Chevron 23">
            <a:extLst>
              <a:ext uri="{FF2B5EF4-FFF2-40B4-BE49-F238E27FC236}">
                <a16:creationId xmlns:a16="http://schemas.microsoft.com/office/drawing/2014/main" id="{C7B7EA36-535E-08D4-69F4-826D258731EB}"/>
              </a:ext>
            </a:extLst>
          </p:cNvPr>
          <p:cNvSpPr/>
          <p:nvPr/>
        </p:nvSpPr>
        <p:spPr>
          <a:xfrm>
            <a:off x="8192601" y="2006952"/>
            <a:ext cx="3161199" cy="645105"/>
          </a:xfrm>
          <a:prstGeom prst="chevr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grpSp>
        <p:nvGrpSpPr>
          <p:cNvPr id="28" name="Group 27">
            <a:extLst>
              <a:ext uri="{FF2B5EF4-FFF2-40B4-BE49-F238E27FC236}">
                <a16:creationId xmlns:a16="http://schemas.microsoft.com/office/drawing/2014/main" id="{DF38F994-A805-0949-B3B1-D473580B194D}"/>
              </a:ext>
            </a:extLst>
          </p:cNvPr>
          <p:cNvGrpSpPr/>
          <p:nvPr/>
        </p:nvGrpSpPr>
        <p:grpSpPr>
          <a:xfrm>
            <a:off x="965291" y="3082650"/>
            <a:ext cx="3297817" cy="2615050"/>
            <a:chOff x="6355443" y="2768909"/>
            <a:chExt cx="4819103" cy="3821376"/>
          </a:xfrm>
          <a:solidFill>
            <a:schemeClr val="accent3">
              <a:lumMod val="20000"/>
              <a:lumOff val="80000"/>
            </a:schemeClr>
          </a:solidFill>
        </p:grpSpPr>
        <p:grpSp>
          <p:nvGrpSpPr>
            <p:cNvPr id="29" name="Group 28">
              <a:extLst>
                <a:ext uri="{FF2B5EF4-FFF2-40B4-BE49-F238E27FC236}">
                  <a16:creationId xmlns:a16="http://schemas.microsoft.com/office/drawing/2014/main" id="{68DD6744-0955-C032-9733-E6B8B590BDA6}"/>
                </a:ext>
              </a:extLst>
            </p:cNvPr>
            <p:cNvGrpSpPr/>
            <p:nvPr/>
          </p:nvGrpSpPr>
          <p:grpSpPr>
            <a:xfrm>
              <a:off x="6355443" y="2768909"/>
              <a:ext cx="4415537" cy="3381803"/>
              <a:chOff x="6250241" y="2615892"/>
              <a:chExt cx="4415537" cy="3381803"/>
            </a:xfrm>
            <a:grpFill/>
          </p:grpSpPr>
          <p:sp>
            <p:nvSpPr>
              <p:cNvPr id="32" name="Oval 31">
                <a:extLst>
                  <a:ext uri="{FF2B5EF4-FFF2-40B4-BE49-F238E27FC236}">
                    <a16:creationId xmlns:a16="http://schemas.microsoft.com/office/drawing/2014/main" id="{34D7C40E-ED40-0A2E-37F4-7BFE4F9AC469}"/>
                  </a:ext>
                </a:extLst>
              </p:cNvPr>
              <p:cNvSpPr/>
              <p:nvPr/>
            </p:nvSpPr>
            <p:spPr>
              <a:xfrm>
                <a:off x="6250241" y="2707524"/>
                <a:ext cx="2362701" cy="23627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3" name="Oval 32">
                <a:extLst>
                  <a:ext uri="{FF2B5EF4-FFF2-40B4-BE49-F238E27FC236}">
                    <a16:creationId xmlns:a16="http://schemas.microsoft.com/office/drawing/2014/main" id="{A8722EB6-12C1-12C0-C25F-9474CBF23930}"/>
                  </a:ext>
                </a:extLst>
              </p:cNvPr>
              <p:cNvSpPr/>
              <p:nvPr/>
            </p:nvSpPr>
            <p:spPr>
              <a:xfrm>
                <a:off x="7888912" y="2615892"/>
                <a:ext cx="1938992" cy="19389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4" name="Oval 33">
                <a:extLst>
                  <a:ext uri="{FF2B5EF4-FFF2-40B4-BE49-F238E27FC236}">
                    <a16:creationId xmlns:a16="http://schemas.microsoft.com/office/drawing/2014/main" id="{31A6B253-4092-43C3-5265-5E637DD4BAED}"/>
                  </a:ext>
                </a:extLst>
              </p:cNvPr>
              <p:cNvSpPr/>
              <p:nvPr/>
            </p:nvSpPr>
            <p:spPr>
              <a:xfrm>
                <a:off x="6543290" y="3634995"/>
                <a:ext cx="2362700" cy="2362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5" name="Oval 34">
                <a:extLst>
                  <a:ext uri="{FF2B5EF4-FFF2-40B4-BE49-F238E27FC236}">
                    <a16:creationId xmlns:a16="http://schemas.microsoft.com/office/drawing/2014/main" id="{9A423DAD-6192-9E60-004C-657A4AB4D7D0}"/>
                  </a:ext>
                </a:extLst>
              </p:cNvPr>
              <p:cNvSpPr/>
              <p:nvPr/>
            </p:nvSpPr>
            <p:spPr>
              <a:xfrm>
                <a:off x="8382566" y="3441827"/>
                <a:ext cx="2283212" cy="22832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0" name="Oval 29">
              <a:extLst>
                <a:ext uri="{FF2B5EF4-FFF2-40B4-BE49-F238E27FC236}">
                  <a16:creationId xmlns:a16="http://schemas.microsoft.com/office/drawing/2014/main" id="{4ACCBB2A-C84F-7AD1-F295-FB72A09986FA}"/>
                </a:ext>
              </a:extLst>
            </p:cNvPr>
            <p:cNvSpPr/>
            <p:nvPr/>
          </p:nvSpPr>
          <p:spPr>
            <a:xfrm>
              <a:off x="10489490" y="5535526"/>
              <a:ext cx="685056" cy="685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Oval 30">
              <a:extLst>
                <a:ext uri="{FF2B5EF4-FFF2-40B4-BE49-F238E27FC236}">
                  <a16:creationId xmlns:a16="http://schemas.microsoft.com/office/drawing/2014/main" id="{776BC463-9C40-0CFE-A6A8-3F3CED92607A}"/>
                </a:ext>
              </a:extLst>
            </p:cNvPr>
            <p:cNvSpPr/>
            <p:nvPr/>
          </p:nvSpPr>
          <p:spPr>
            <a:xfrm>
              <a:off x="10150272" y="6247757"/>
              <a:ext cx="342527" cy="3425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6" name="TextBox 35">
            <a:extLst>
              <a:ext uri="{FF2B5EF4-FFF2-40B4-BE49-F238E27FC236}">
                <a16:creationId xmlns:a16="http://schemas.microsoft.com/office/drawing/2014/main" id="{69D956D9-7E47-98D2-8474-ABEA6E68D36B}"/>
              </a:ext>
            </a:extLst>
          </p:cNvPr>
          <p:cNvSpPr txBox="1"/>
          <p:nvPr/>
        </p:nvSpPr>
        <p:spPr>
          <a:xfrm>
            <a:off x="1326188" y="3522012"/>
            <a:ext cx="2264888" cy="1015663"/>
          </a:xfrm>
          <a:prstGeom prst="rect">
            <a:avLst/>
          </a:prstGeom>
          <a:noFill/>
        </p:spPr>
        <p:txBody>
          <a:bodyPr wrap="square">
            <a:spAutoFit/>
          </a:bodyPr>
          <a:lstStyle/>
          <a:p>
            <a:pPr algn="ctr"/>
            <a:r>
              <a:rPr lang="es-ES_tradnl" sz="2000" i="1" dirty="0">
                <a:latin typeface="Arial" panose="020B0604020202020204" pitchFamily="34" charset="0"/>
                <a:cs typeface="Arial" panose="020B0604020202020204" pitchFamily="34" charset="0"/>
              </a:rPr>
              <a:t>¿Qué cambio en mi vida tuvo gran impacto en mí?</a:t>
            </a:r>
          </a:p>
        </p:txBody>
      </p:sp>
      <p:grpSp>
        <p:nvGrpSpPr>
          <p:cNvPr id="37" name="Group 36">
            <a:extLst>
              <a:ext uri="{FF2B5EF4-FFF2-40B4-BE49-F238E27FC236}">
                <a16:creationId xmlns:a16="http://schemas.microsoft.com/office/drawing/2014/main" id="{3251A670-F78B-90E6-3224-FC91A3A071E6}"/>
              </a:ext>
            </a:extLst>
          </p:cNvPr>
          <p:cNvGrpSpPr/>
          <p:nvPr/>
        </p:nvGrpSpPr>
        <p:grpSpPr>
          <a:xfrm>
            <a:off x="4596028" y="3011683"/>
            <a:ext cx="3138847" cy="2473806"/>
            <a:chOff x="6355443" y="2535736"/>
            <a:chExt cx="4586800" cy="3614976"/>
          </a:xfrm>
          <a:solidFill>
            <a:schemeClr val="accent3">
              <a:lumMod val="20000"/>
              <a:lumOff val="80000"/>
            </a:schemeClr>
          </a:solidFill>
        </p:grpSpPr>
        <p:grpSp>
          <p:nvGrpSpPr>
            <p:cNvPr id="38" name="Group 37">
              <a:extLst>
                <a:ext uri="{FF2B5EF4-FFF2-40B4-BE49-F238E27FC236}">
                  <a16:creationId xmlns:a16="http://schemas.microsoft.com/office/drawing/2014/main" id="{6F888B9B-EC6B-4356-7016-2ECB7C201690}"/>
                </a:ext>
              </a:extLst>
            </p:cNvPr>
            <p:cNvGrpSpPr/>
            <p:nvPr/>
          </p:nvGrpSpPr>
          <p:grpSpPr>
            <a:xfrm>
              <a:off x="6355443" y="2768909"/>
              <a:ext cx="4415537" cy="3381803"/>
              <a:chOff x="6250241" y="2615892"/>
              <a:chExt cx="4415537" cy="3381803"/>
            </a:xfrm>
            <a:grpFill/>
          </p:grpSpPr>
          <p:sp>
            <p:nvSpPr>
              <p:cNvPr id="41" name="Oval 40">
                <a:extLst>
                  <a:ext uri="{FF2B5EF4-FFF2-40B4-BE49-F238E27FC236}">
                    <a16:creationId xmlns:a16="http://schemas.microsoft.com/office/drawing/2014/main" id="{65A4532F-E86A-E304-A45D-E731CEC3BB18}"/>
                  </a:ext>
                </a:extLst>
              </p:cNvPr>
              <p:cNvSpPr/>
              <p:nvPr/>
            </p:nvSpPr>
            <p:spPr>
              <a:xfrm>
                <a:off x="6250241" y="2707524"/>
                <a:ext cx="2362701" cy="23627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2" name="Oval 41">
                <a:extLst>
                  <a:ext uri="{FF2B5EF4-FFF2-40B4-BE49-F238E27FC236}">
                    <a16:creationId xmlns:a16="http://schemas.microsoft.com/office/drawing/2014/main" id="{909E75FF-5FB3-D782-F2FF-5DCD0E107A61}"/>
                  </a:ext>
                </a:extLst>
              </p:cNvPr>
              <p:cNvSpPr/>
              <p:nvPr/>
            </p:nvSpPr>
            <p:spPr>
              <a:xfrm>
                <a:off x="7888912" y="2615892"/>
                <a:ext cx="1938992" cy="19389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3" name="Oval 42">
                <a:extLst>
                  <a:ext uri="{FF2B5EF4-FFF2-40B4-BE49-F238E27FC236}">
                    <a16:creationId xmlns:a16="http://schemas.microsoft.com/office/drawing/2014/main" id="{CE8640F6-1768-74EF-3390-0A193FF141FE}"/>
                  </a:ext>
                </a:extLst>
              </p:cNvPr>
              <p:cNvSpPr/>
              <p:nvPr/>
            </p:nvSpPr>
            <p:spPr>
              <a:xfrm>
                <a:off x="6543290" y="3634995"/>
                <a:ext cx="2362700" cy="2362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4" name="Oval 43">
                <a:extLst>
                  <a:ext uri="{FF2B5EF4-FFF2-40B4-BE49-F238E27FC236}">
                    <a16:creationId xmlns:a16="http://schemas.microsoft.com/office/drawing/2014/main" id="{3D950635-D42E-22C8-1B0C-76A327878111}"/>
                  </a:ext>
                </a:extLst>
              </p:cNvPr>
              <p:cNvSpPr/>
              <p:nvPr/>
            </p:nvSpPr>
            <p:spPr>
              <a:xfrm>
                <a:off x="8382566" y="3441827"/>
                <a:ext cx="2283212" cy="22832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9" name="Oval 38">
              <a:extLst>
                <a:ext uri="{FF2B5EF4-FFF2-40B4-BE49-F238E27FC236}">
                  <a16:creationId xmlns:a16="http://schemas.microsoft.com/office/drawing/2014/main" id="{44384653-8477-1F70-DD9F-99E41E5442EA}"/>
                </a:ext>
              </a:extLst>
            </p:cNvPr>
            <p:cNvSpPr/>
            <p:nvPr/>
          </p:nvSpPr>
          <p:spPr>
            <a:xfrm>
              <a:off x="10053702" y="2979658"/>
              <a:ext cx="685056" cy="685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0" name="Oval 39">
              <a:extLst>
                <a:ext uri="{FF2B5EF4-FFF2-40B4-BE49-F238E27FC236}">
                  <a16:creationId xmlns:a16="http://schemas.microsoft.com/office/drawing/2014/main" id="{0A66DE25-CB7D-F67E-137B-3E7B649EA947}"/>
                </a:ext>
              </a:extLst>
            </p:cNvPr>
            <p:cNvSpPr/>
            <p:nvPr/>
          </p:nvSpPr>
          <p:spPr>
            <a:xfrm>
              <a:off x="10599716" y="2535736"/>
              <a:ext cx="342527" cy="3425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5" name="TextBox 44">
            <a:extLst>
              <a:ext uri="{FF2B5EF4-FFF2-40B4-BE49-F238E27FC236}">
                <a16:creationId xmlns:a16="http://schemas.microsoft.com/office/drawing/2014/main" id="{9F99D142-5EE4-A9CE-C54F-D5AC96013A35}"/>
              </a:ext>
            </a:extLst>
          </p:cNvPr>
          <p:cNvSpPr txBox="1"/>
          <p:nvPr/>
        </p:nvSpPr>
        <p:spPr>
          <a:xfrm>
            <a:off x="4756276" y="3224957"/>
            <a:ext cx="2861399" cy="2246769"/>
          </a:xfrm>
          <a:prstGeom prst="rect">
            <a:avLst/>
          </a:prstGeom>
          <a:noFill/>
        </p:spPr>
        <p:txBody>
          <a:bodyPr wrap="square">
            <a:spAutoFit/>
          </a:bodyPr>
          <a:lstStyle/>
          <a:p>
            <a:pPr algn="ctr"/>
            <a:r>
              <a:rPr lang="es-ES_tradnl" sz="2000" i="1" dirty="0">
                <a:latin typeface="Arial" panose="020B0604020202020204" pitchFamily="34" charset="0"/>
                <a:cs typeface="Arial" panose="020B0604020202020204" pitchFamily="34" charset="0"/>
              </a:rPr>
              <a:t>¿Este cambio fue fácil o difícil? ¿Por qué hice este cambio? ¿Era algo que quería o tuve que hacerlo? ¿Me resistí al cambio o no? ¿Por qué?</a:t>
            </a:r>
          </a:p>
        </p:txBody>
      </p:sp>
      <p:grpSp>
        <p:nvGrpSpPr>
          <p:cNvPr id="46" name="Group 45">
            <a:extLst>
              <a:ext uri="{FF2B5EF4-FFF2-40B4-BE49-F238E27FC236}">
                <a16:creationId xmlns:a16="http://schemas.microsoft.com/office/drawing/2014/main" id="{B330DB91-28A3-5020-F97D-80E68B141F78}"/>
              </a:ext>
            </a:extLst>
          </p:cNvPr>
          <p:cNvGrpSpPr/>
          <p:nvPr/>
        </p:nvGrpSpPr>
        <p:grpSpPr>
          <a:xfrm>
            <a:off x="8302956" y="3171249"/>
            <a:ext cx="3021648" cy="2694443"/>
            <a:chOff x="6355443" y="2768909"/>
            <a:chExt cx="4415537" cy="3937392"/>
          </a:xfrm>
          <a:solidFill>
            <a:schemeClr val="accent3">
              <a:lumMod val="20000"/>
              <a:lumOff val="80000"/>
            </a:schemeClr>
          </a:solidFill>
        </p:grpSpPr>
        <p:grpSp>
          <p:nvGrpSpPr>
            <p:cNvPr id="47" name="Group 46">
              <a:extLst>
                <a:ext uri="{FF2B5EF4-FFF2-40B4-BE49-F238E27FC236}">
                  <a16:creationId xmlns:a16="http://schemas.microsoft.com/office/drawing/2014/main" id="{0CFD1297-1B1C-8F61-9D3C-570737F745D0}"/>
                </a:ext>
              </a:extLst>
            </p:cNvPr>
            <p:cNvGrpSpPr/>
            <p:nvPr/>
          </p:nvGrpSpPr>
          <p:grpSpPr>
            <a:xfrm>
              <a:off x="6355443" y="2768909"/>
              <a:ext cx="4415537" cy="3381803"/>
              <a:chOff x="6250241" y="2615892"/>
              <a:chExt cx="4415537" cy="3381803"/>
            </a:xfrm>
            <a:grpFill/>
          </p:grpSpPr>
          <p:sp>
            <p:nvSpPr>
              <p:cNvPr id="50" name="Oval 49">
                <a:extLst>
                  <a:ext uri="{FF2B5EF4-FFF2-40B4-BE49-F238E27FC236}">
                    <a16:creationId xmlns:a16="http://schemas.microsoft.com/office/drawing/2014/main" id="{B799CD99-C02A-B11C-8B0B-E8DCF8676080}"/>
                  </a:ext>
                </a:extLst>
              </p:cNvPr>
              <p:cNvSpPr/>
              <p:nvPr/>
            </p:nvSpPr>
            <p:spPr>
              <a:xfrm>
                <a:off x="6250241" y="2707524"/>
                <a:ext cx="2362701" cy="23627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51" name="Oval 50">
                <a:extLst>
                  <a:ext uri="{FF2B5EF4-FFF2-40B4-BE49-F238E27FC236}">
                    <a16:creationId xmlns:a16="http://schemas.microsoft.com/office/drawing/2014/main" id="{C67F8339-5C63-3CE1-6666-7931713EF14D}"/>
                  </a:ext>
                </a:extLst>
              </p:cNvPr>
              <p:cNvSpPr/>
              <p:nvPr/>
            </p:nvSpPr>
            <p:spPr>
              <a:xfrm>
                <a:off x="7888912" y="2615892"/>
                <a:ext cx="1938992" cy="19389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52" name="Oval 51">
                <a:extLst>
                  <a:ext uri="{FF2B5EF4-FFF2-40B4-BE49-F238E27FC236}">
                    <a16:creationId xmlns:a16="http://schemas.microsoft.com/office/drawing/2014/main" id="{56E988C1-087A-0E5C-50BE-94A3FFC55040}"/>
                  </a:ext>
                </a:extLst>
              </p:cNvPr>
              <p:cNvSpPr/>
              <p:nvPr/>
            </p:nvSpPr>
            <p:spPr>
              <a:xfrm>
                <a:off x="6543290" y="3634995"/>
                <a:ext cx="2362700" cy="2362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53" name="Oval 52">
                <a:extLst>
                  <a:ext uri="{FF2B5EF4-FFF2-40B4-BE49-F238E27FC236}">
                    <a16:creationId xmlns:a16="http://schemas.microsoft.com/office/drawing/2014/main" id="{DDB00079-4A3A-947F-6E38-691FC7BF8D5D}"/>
                  </a:ext>
                </a:extLst>
              </p:cNvPr>
              <p:cNvSpPr/>
              <p:nvPr/>
            </p:nvSpPr>
            <p:spPr>
              <a:xfrm>
                <a:off x="8382566" y="3441827"/>
                <a:ext cx="2283212" cy="22832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8" name="Oval 47">
              <a:extLst>
                <a:ext uri="{FF2B5EF4-FFF2-40B4-BE49-F238E27FC236}">
                  <a16:creationId xmlns:a16="http://schemas.microsoft.com/office/drawing/2014/main" id="{6FEF9AF8-39A5-2414-93E2-9788C5B05FAE}"/>
                </a:ext>
              </a:extLst>
            </p:cNvPr>
            <p:cNvSpPr/>
            <p:nvPr/>
          </p:nvSpPr>
          <p:spPr>
            <a:xfrm>
              <a:off x="9006719" y="6021244"/>
              <a:ext cx="685056" cy="685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9" name="Oval 48">
              <a:extLst>
                <a:ext uri="{FF2B5EF4-FFF2-40B4-BE49-F238E27FC236}">
                  <a16:creationId xmlns:a16="http://schemas.microsoft.com/office/drawing/2014/main" id="{886E97CA-023D-9EF5-A670-EC586664F566}"/>
                </a:ext>
              </a:extLst>
            </p:cNvPr>
            <p:cNvSpPr/>
            <p:nvPr/>
          </p:nvSpPr>
          <p:spPr>
            <a:xfrm>
              <a:off x="9922970" y="6289551"/>
              <a:ext cx="342527" cy="3425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54" name="TextBox 53">
            <a:extLst>
              <a:ext uri="{FF2B5EF4-FFF2-40B4-BE49-F238E27FC236}">
                <a16:creationId xmlns:a16="http://schemas.microsoft.com/office/drawing/2014/main" id="{7D0984E0-90FC-0D6F-B08D-7F629AF1AAA9}"/>
              </a:ext>
            </a:extLst>
          </p:cNvPr>
          <p:cNvSpPr txBox="1"/>
          <p:nvPr/>
        </p:nvSpPr>
        <p:spPr>
          <a:xfrm>
            <a:off x="8529818" y="3638466"/>
            <a:ext cx="2591564" cy="1323439"/>
          </a:xfrm>
          <a:prstGeom prst="rect">
            <a:avLst/>
          </a:prstGeom>
          <a:noFill/>
        </p:spPr>
        <p:txBody>
          <a:bodyPr wrap="square">
            <a:spAutoFit/>
          </a:bodyPr>
          <a:lstStyle/>
          <a:p>
            <a:pPr algn="ctr"/>
            <a:r>
              <a:rPr lang="es-ES_tradnl" sz="2000" i="1" dirty="0">
                <a:latin typeface="Arial" panose="020B0604020202020204" pitchFamily="34" charset="0"/>
                <a:cs typeface="Arial" panose="020B0604020202020204" pitchFamily="34" charset="0"/>
              </a:rPr>
              <a:t>¿Qué impacto tuvo lo que aprendí de esta experiencia en mí?</a:t>
            </a:r>
          </a:p>
        </p:txBody>
      </p:sp>
      <p:grpSp>
        <p:nvGrpSpPr>
          <p:cNvPr id="4" name="Group 3">
            <a:extLst>
              <a:ext uri="{FF2B5EF4-FFF2-40B4-BE49-F238E27FC236}">
                <a16:creationId xmlns:a16="http://schemas.microsoft.com/office/drawing/2014/main" id="{4C5C5629-FA0F-4B1F-9E0F-440714108BEB}"/>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6211DCF4-9464-198E-C921-0BF1376E435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6" name="Group 5">
              <a:extLst>
                <a:ext uri="{FF2B5EF4-FFF2-40B4-BE49-F238E27FC236}">
                  <a16:creationId xmlns:a16="http://schemas.microsoft.com/office/drawing/2014/main" id="{368CD50A-A6EA-7790-6379-A579DF6621FA}"/>
                </a:ext>
              </a:extLst>
            </p:cNvPr>
            <p:cNvGrpSpPr/>
            <p:nvPr/>
          </p:nvGrpSpPr>
          <p:grpSpPr>
            <a:xfrm>
              <a:off x="10621771" y="762700"/>
              <a:ext cx="562136" cy="634675"/>
              <a:chOff x="760175" y="830142"/>
              <a:chExt cx="867619" cy="979579"/>
            </a:xfrm>
          </p:grpSpPr>
          <p:sp>
            <p:nvSpPr>
              <p:cNvPr id="10" name="Rectangle 9">
                <a:extLst>
                  <a:ext uri="{FF2B5EF4-FFF2-40B4-BE49-F238E27FC236}">
                    <a16:creationId xmlns:a16="http://schemas.microsoft.com/office/drawing/2014/main" id="{4C48E65B-39CA-9572-88B9-BF5A45AE6924}"/>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a:solidFill>
                      <a:schemeClr val="bg1"/>
                    </a:solidFill>
                    <a:latin typeface="Arial" panose="020B0604020202020204" pitchFamily="34" charset="0"/>
                    <a:cs typeface="Arial" panose="020B0604020202020204" pitchFamily="34" charset="0"/>
                  </a:rPr>
                  <a:t>61</a:t>
                </a:r>
              </a:p>
            </p:txBody>
          </p:sp>
          <p:sp>
            <p:nvSpPr>
              <p:cNvPr id="11" name="Rectangle 10">
                <a:extLst>
                  <a:ext uri="{FF2B5EF4-FFF2-40B4-BE49-F238E27FC236}">
                    <a16:creationId xmlns:a16="http://schemas.microsoft.com/office/drawing/2014/main" id="{7AD1D12C-F56D-76C1-36CC-AD48B940E5B7}"/>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7" name="Group 6">
              <a:extLst>
                <a:ext uri="{FF2B5EF4-FFF2-40B4-BE49-F238E27FC236}">
                  <a16:creationId xmlns:a16="http://schemas.microsoft.com/office/drawing/2014/main" id="{4B7C697B-FD86-A835-2616-486D051AD8E6}"/>
                </a:ext>
              </a:extLst>
            </p:cNvPr>
            <p:cNvGrpSpPr/>
            <p:nvPr/>
          </p:nvGrpSpPr>
          <p:grpSpPr>
            <a:xfrm>
              <a:off x="11325415" y="762701"/>
              <a:ext cx="182192" cy="634674"/>
              <a:chOff x="2121762" y="2323619"/>
              <a:chExt cx="200378" cy="825210"/>
            </a:xfrm>
          </p:grpSpPr>
          <p:sp>
            <p:nvSpPr>
              <p:cNvPr id="8" name="Isosceles Triangle 7">
                <a:extLst>
                  <a:ext uri="{FF2B5EF4-FFF2-40B4-BE49-F238E27FC236}">
                    <a16:creationId xmlns:a16="http://schemas.microsoft.com/office/drawing/2014/main" id="{F4E79EA6-3403-F85E-7513-6521C8938FDF}"/>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Rectangle 8">
                <a:extLst>
                  <a:ext uri="{FF2B5EF4-FFF2-40B4-BE49-F238E27FC236}">
                    <a16:creationId xmlns:a16="http://schemas.microsoft.com/office/drawing/2014/main" id="{9720034A-E9E2-FEAC-990C-6DFC3088037F}"/>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
        <p:nvSpPr>
          <p:cNvPr id="2" name="TextBox 7">
            <a:extLst>
              <a:ext uri="{FF2B5EF4-FFF2-40B4-BE49-F238E27FC236}">
                <a16:creationId xmlns:a16="http://schemas.microsoft.com/office/drawing/2014/main" id="{063226AC-5F1E-D4CF-E582-1802257203DC}"/>
              </a:ext>
            </a:extLst>
          </p:cNvPr>
          <p:cNvSpPr txBox="1"/>
          <p:nvPr/>
        </p:nvSpPr>
        <p:spPr>
          <a:xfrm>
            <a:off x="818248" y="2122384"/>
            <a:ext cx="2777084" cy="461665"/>
          </a:xfrm>
          <a:prstGeom prst="rect">
            <a:avLst/>
          </a:prstGeom>
          <a:noFill/>
        </p:spPr>
        <p:txBody>
          <a:bodyPr wrap="square">
            <a:spAutoFit/>
          </a:bodyPr>
          <a:lstStyle/>
          <a:p>
            <a:pPr algn="ctr"/>
            <a:r>
              <a:rPr lang="es-ES_tradnl" sz="2400" b="1">
                <a:solidFill>
                  <a:schemeClr val="bg1"/>
                </a:solidFill>
                <a:latin typeface="Arial" panose="020B0604020202020204" pitchFamily="34" charset="0"/>
                <a:cs typeface="Arial" panose="020B0604020202020204" pitchFamily="34" charset="0"/>
              </a:rPr>
              <a:t>¿QUÉ SUCEDIÓ?</a:t>
            </a:r>
            <a:endParaRPr lang="es-ES_tradnl" sz="2400">
              <a:solidFill>
                <a:schemeClr val="bg1"/>
              </a:solidFill>
            </a:endParaRPr>
          </a:p>
        </p:txBody>
      </p:sp>
      <p:sp>
        <p:nvSpPr>
          <p:cNvPr id="12" name="TextBox 8">
            <a:extLst>
              <a:ext uri="{FF2B5EF4-FFF2-40B4-BE49-F238E27FC236}">
                <a16:creationId xmlns:a16="http://schemas.microsoft.com/office/drawing/2014/main" id="{056BC5A0-9421-C3DE-83DE-6791B9FC2A04}"/>
              </a:ext>
            </a:extLst>
          </p:cNvPr>
          <p:cNvSpPr txBox="1"/>
          <p:nvPr/>
        </p:nvSpPr>
        <p:spPr>
          <a:xfrm>
            <a:off x="4663798" y="2122384"/>
            <a:ext cx="2607003" cy="461665"/>
          </a:xfrm>
          <a:prstGeom prst="rect">
            <a:avLst/>
          </a:prstGeom>
          <a:noFill/>
        </p:spPr>
        <p:txBody>
          <a:bodyPr wrap="square">
            <a:spAutoFit/>
          </a:bodyPr>
          <a:lstStyle/>
          <a:p>
            <a:pPr algn="ctr"/>
            <a:r>
              <a:rPr lang="es-ES_tradnl" sz="2400" b="1">
                <a:solidFill>
                  <a:schemeClr val="bg1"/>
                </a:solidFill>
                <a:latin typeface="Arial" panose="020B0604020202020204" pitchFamily="34" charset="0"/>
                <a:cs typeface="Arial" panose="020B0604020202020204" pitchFamily="34" charset="0"/>
              </a:rPr>
              <a:t>¿Y ENTONCES?</a:t>
            </a:r>
            <a:endParaRPr lang="es-ES_tradnl" sz="2400">
              <a:solidFill>
                <a:schemeClr val="bg1"/>
              </a:solidFill>
            </a:endParaRPr>
          </a:p>
        </p:txBody>
      </p:sp>
      <p:sp>
        <p:nvSpPr>
          <p:cNvPr id="13" name="TextBox 9">
            <a:extLst>
              <a:ext uri="{FF2B5EF4-FFF2-40B4-BE49-F238E27FC236}">
                <a16:creationId xmlns:a16="http://schemas.microsoft.com/office/drawing/2014/main" id="{37A8636F-65A9-F3F4-A1B8-C67E770728A5}"/>
              </a:ext>
            </a:extLst>
          </p:cNvPr>
          <p:cNvSpPr txBox="1"/>
          <p:nvPr/>
        </p:nvSpPr>
        <p:spPr>
          <a:xfrm>
            <a:off x="8450882" y="2122384"/>
            <a:ext cx="2592863" cy="400110"/>
          </a:xfrm>
          <a:prstGeom prst="rect">
            <a:avLst/>
          </a:prstGeom>
          <a:noFill/>
        </p:spPr>
        <p:txBody>
          <a:bodyPr wrap="square">
            <a:spAutoFit/>
          </a:bodyPr>
          <a:lstStyle/>
          <a:p>
            <a:pPr algn="ctr"/>
            <a:r>
              <a:rPr lang="es-ES_tradnl" sz="2000" b="1">
                <a:solidFill>
                  <a:schemeClr val="bg1"/>
                </a:solidFill>
                <a:latin typeface="Arial" panose="020B0604020202020204" pitchFamily="34" charset="0"/>
                <a:cs typeface="Arial" panose="020B0604020202020204" pitchFamily="34" charset="0"/>
              </a:rPr>
              <a:t>¿Y AHORA QUÉ?</a:t>
            </a:r>
            <a:endParaRPr lang="es-ES_tradnl" sz="2000">
              <a:solidFill>
                <a:schemeClr val="bg1"/>
              </a:solidFill>
            </a:endParaRPr>
          </a:p>
        </p:txBody>
      </p:sp>
    </p:spTree>
    <p:extLst>
      <p:ext uri="{BB962C8B-B14F-4D97-AF65-F5344CB8AC3E}">
        <p14:creationId xmlns:p14="http://schemas.microsoft.com/office/powerpoint/2010/main" val="27583827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231961-23D4-7FFB-DB36-FE5F9AFB14CA}"/>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Las entrevistas</a:t>
            </a:r>
          </a:p>
        </p:txBody>
      </p:sp>
      <p:sp>
        <p:nvSpPr>
          <p:cNvPr id="6" name="TextBox 5">
            <a:extLst>
              <a:ext uri="{FF2B5EF4-FFF2-40B4-BE49-F238E27FC236}">
                <a16:creationId xmlns:a16="http://schemas.microsoft.com/office/drawing/2014/main" id="{84A8786A-D3BB-7B3D-4A6C-39DB96618F0A}"/>
              </a:ext>
            </a:extLst>
          </p:cNvPr>
          <p:cNvSpPr txBox="1"/>
          <p:nvPr/>
        </p:nvSpPr>
        <p:spPr>
          <a:xfrm>
            <a:off x="4824663" y="2095083"/>
            <a:ext cx="6529137" cy="3416320"/>
          </a:xfrm>
          <a:prstGeom prst="rect">
            <a:avLst/>
          </a:prstGeom>
          <a:noFill/>
        </p:spPr>
        <p:txBody>
          <a:bodyPr wrap="square" rtlCol="0">
            <a:spAutoFit/>
          </a:bodyPr>
          <a:lstStyle/>
          <a:p>
            <a:r>
              <a:rPr lang="es-ES_tradnl" sz="2400" b="1" dirty="0">
                <a:latin typeface="Arial" panose="020B0604020202020204" pitchFamily="34" charset="0"/>
                <a:cs typeface="Arial" panose="020B0604020202020204" pitchFamily="34" charset="0"/>
              </a:rPr>
              <a:t>PROPÓSITO</a:t>
            </a:r>
          </a:p>
          <a:p>
            <a:pPr marL="342900" indent="-342900">
              <a:buFont typeface="Arial" panose="020B0604020202020204" pitchFamily="34" charset="0"/>
              <a:buChar char="•"/>
            </a:pPr>
            <a:r>
              <a:rPr lang="es-ES_tradnl" sz="2400" dirty="0">
                <a:latin typeface="Arial" panose="020B0604020202020204" pitchFamily="34" charset="0"/>
                <a:cs typeface="Arial" panose="020B0604020202020204" pitchFamily="34" charset="0"/>
              </a:rPr>
              <a:t>Ayudar a los padres o cuidadores a encontrar </a:t>
            </a:r>
            <a:r>
              <a:rPr lang="es-ES_tradnl" sz="2400" i="1" dirty="0">
                <a:latin typeface="Arial" panose="020B0604020202020204" pitchFamily="34" charset="0"/>
                <a:cs typeface="Arial" panose="020B0604020202020204" pitchFamily="34" charset="0"/>
              </a:rPr>
              <a:t>sus propias </a:t>
            </a:r>
            <a:r>
              <a:rPr lang="es-ES_tradnl" sz="2400" dirty="0">
                <a:latin typeface="Arial" panose="020B0604020202020204" pitchFamily="34" charset="0"/>
                <a:cs typeface="Arial" panose="020B0604020202020204" pitchFamily="34" charset="0"/>
              </a:rPr>
              <a:t>soluciones. </a:t>
            </a:r>
          </a:p>
          <a:p>
            <a:pPr marL="342900" indent="-342900">
              <a:buFont typeface="Arial" panose="020B0604020202020204" pitchFamily="34" charset="0"/>
              <a:buChar char="•"/>
            </a:pPr>
            <a:r>
              <a:rPr lang="es-ES_tradnl" sz="2400" dirty="0">
                <a:latin typeface="Arial" panose="020B0604020202020204" pitchFamily="34" charset="0"/>
                <a:cs typeface="Arial" panose="020B0604020202020204" pitchFamily="34" charset="0"/>
              </a:rPr>
              <a:t>Reducir la resistencia o ansiedad ante el cambio</a:t>
            </a:r>
          </a:p>
          <a:p>
            <a:pPr marL="342900" indent="-342900">
              <a:buFont typeface="Arial" panose="020B0604020202020204" pitchFamily="34" charset="0"/>
              <a:buChar char="•"/>
            </a:pPr>
            <a:r>
              <a:rPr lang="es-ES_tradnl" sz="2400" dirty="0">
                <a:latin typeface="Arial" panose="020B0604020202020204" pitchFamily="34" charset="0"/>
                <a:cs typeface="Arial" panose="020B0604020202020204" pitchFamily="34" charset="0"/>
              </a:rPr>
              <a:t>Motivarlos a pasar a la acción</a:t>
            </a:r>
          </a:p>
          <a:p>
            <a:pPr marL="342900" indent="-342900">
              <a:buFont typeface="Arial" panose="020B0604020202020204" pitchFamily="34" charset="0"/>
              <a:buChar char="•"/>
            </a:pPr>
            <a:endParaRPr lang="es-ES_tradnl" sz="2400" dirty="0">
              <a:latin typeface="Arial" panose="020B0604020202020204" pitchFamily="34" charset="0"/>
              <a:cs typeface="Arial" panose="020B0604020202020204" pitchFamily="34" charset="0"/>
            </a:endParaRPr>
          </a:p>
          <a:p>
            <a:r>
              <a:rPr lang="es-ES_tradnl" sz="2400" dirty="0">
                <a:latin typeface="Arial" panose="020B0604020202020204" pitchFamily="34" charset="0"/>
                <a:cs typeface="Arial" panose="020B0604020202020204" pitchFamily="34" charset="0"/>
              </a:rPr>
              <a:t>Sobre la creencia de que las personas saben qué es lo mejor para ellas y sus familias</a:t>
            </a:r>
          </a:p>
        </p:txBody>
      </p:sp>
      <p:grpSp>
        <p:nvGrpSpPr>
          <p:cNvPr id="12" name="Group 11">
            <a:extLst>
              <a:ext uri="{FF2B5EF4-FFF2-40B4-BE49-F238E27FC236}">
                <a16:creationId xmlns:a16="http://schemas.microsoft.com/office/drawing/2014/main" id="{3A758537-01D6-48AD-2411-5CC2736AD80D}"/>
              </a:ext>
            </a:extLst>
          </p:cNvPr>
          <p:cNvGrpSpPr/>
          <p:nvPr/>
        </p:nvGrpSpPr>
        <p:grpSpPr>
          <a:xfrm>
            <a:off x="1587046" y="3168324"/>
            <a:ext cx="1192307" cy="1973747"/>
            <a:chOff x="1469571" y="2943663"/>
            <a:chExt cx="1192307" cy="1973747"/>
          </a:xfrm>
        </p:grpSpPr>
        <p:sp>
          <p:nvSpPr>
            <p:cNvPr id="8" name="Oval 7">
              <a:extLst>
                <a:ext uri="{FF2B5EF4-FFF2-40B4-BE49-F238E27FC236}">
                  <a16:creationId xmlns:a16="http://schemas.microsoft.com/office/drawing/2014/main" id="{DE7685C9-75A0-8898-2422-1EC9C58FDC2C}"/>
                </a:ext>
              </a:extLst>
            </p:cNvPr>
            <p:cNvSpPr/>
            <p:nvPr/>
          </p:nvSpPr>
          <p:spPr>
            <a:xfrm>
              <a:off x="1469571" y="2943663"/>
              <a:ext cx="674914" cy="67491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Rectangle: Top Corners Rounded 8">
              <a:extLst>
                <a:ext uri="{FF2B5EF4-FFF2-40B4-BE49-F238E27FC236}">
                  <a16:creationId xmlns:a16="http://schemas.microsoft.com/office/drawing/2014/main" id="{BDD36129-109D-83A9-365E-A9ACA9A3E5A6}"/>
                </a:ext>
              </a:extLst>
            </p:cNvPr>
            <p:cNvSpPr/>
            <p:nvPr/>
          </p:nvSpPr>
          <p:spPr>
            <a:xfrm>
              <a:off x="1469571" y="3788229"/>
              <a:ext cx="674914" cy="1129181"/>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angle: Top Corners Rounded 9">
              <a:extLst>
                <a:ext uri="{FF2B5EF4-FFF2-40B4-BE49-F238E27FC236}">
                  <a16:creationId xmlns:a16="http://schemas.microsoft.com/office/drawing/2014/main" id="{69C93116-5B7A-567C-8D81-C56E8955F6DE}"/>
                </a:ext>
              </a:extLst>
            </p:cNvPr>
            <p:cNvSpPr/>
            <p:nvPr/>
          </p:nvSpPr>
          <p:spPr>
            <a:xfrm rot="4997487">
              <a:off x="2164303" y="3574908"/>
              <a:ext cx="221050" cy="653567"/>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angle: Top Corners Rounded 10">
              <a:extLst>
                <a:ext uri="{FF2B5EF4-FFF2-40B4-BE49-F238E27FC236}">
                  <a16:creationId xmlns:a16="http://schemas.microsoft.com/office/drawing/2014/main" id="{5E4D43DA-39FC-56E4-E382-11CC401E7506}"/>
                </a:ext>
              </a:extLst>
            </p:cNvPr>
            <p:cNvSpPr/>
            <p:nvPr/>
          </p:nvSpPr>
          <p:spPr>
            <a:xfrm rot="4595144" flipH="1">
              <a:off x="2497536" y="3654429"/>
              <a:ext cx="74091" cy="254593"/>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16" name="Group 15">
            <a:extLst>
              <a:ext uri="{FF2B5EF4-FFF2-40B4-BE49-F238E27FC236}">
                <a16:creationId xmlns:a16="http://schemas.microsoft.com/office/drawing/2014/main" id="{178DC10C-1105-658E-8915-EFAEACEF2814}"/>
              </a:ext>
            </a:extLst>
          </p:cNvPr>
          <p:cNvGrpSpPr/>
          <p:nvPr/>
        </p:nvGrpSpPr>
        <p:grpSpPr>
          <a:xfrm>
            <a:off x="2110222" y="2145515"/>
            <a:ext cx="2154961" cy="2996557"/>
            <a:chOff x="1907022" y="2145515"/>
            <a:chExt cx="2154961" cy="2996557"/>
          </a:xfrm>
        </p:grpSpPr>
        <p:pic>
          <p:nvPicPr>
            <p:cNvPr id="14" name="Graphic 13" descr="Signpost with solid fill">
              <a:extLst>
                <a:ext uri="{FF2B5EF4-FFF2-40B4-BE49-F238E27FC236}">
                  <a16:creationId xmlns:a16="http://schemas.microsoft.com/office/drawing/2014/main" id="{5653F4A9-7D55-7EE1-98BF-E6BAAE5BA56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07022" y="2145515"/>
              <a:ext cx="2154961" cy="2154961"/>
            </a:xfrm>
            <a:prstGeom prst="rect">
              <a:avLst/>
            </a:prstGeom>
          </p:spPr>
        </p:pic>
        <p:sp>
          <p:nvSpPr>
            <p:cNvPr id="15" name="Rectangle 14">
              <a:extLst>
                <a:ext uri="{FF2B5EF4-FFF2-40B4-BE49-F238E27FC236}">
                  <a16:creationId xmlns:a16="http://schemas.microsoft.com/office/drawing/2014/main" id="{B14EFF7D-9B24-9A38-A3FE-96A9E9A270F6}"/>
                </a:ext>
              </a:extLst>
            </p:cNvPr>
            <p:cNvSpPr/>
            <p:nvPr/>
          </p:nvSpPr>
          <p:spPr>
            <a:xfrm>
              <a:off x="2917031" y="4071954"/>
              <a:ext cx="132706" cy="107011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Tree>
    <p:extLst>
      <p:ext uri="{BB962C8B-B14F-4D97-AF65-F5344CB8AC3E}">
        <p14:creationId xmlns:p14="http://schemas.microsoft.com/office/powerpoint/2010/main" val="7252818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5" name="Rectangle 4">
            <a:extLst>
              <a:ext uri="{FF2B5EF4-FFF2-40B4-BE49-F238E27FC236}">
                <a16:creationId xmlns:a16="http://schemas.microsoft.com/office/drawing/2014/main" id="{63EC414E-8A5C-1A4C-2880-DDBD33F7E708}"/>
              </a:ext>
            </a:extLst>
          </p:cNvPr>
          <p:cNvSpPr/>
          <p:nvPr/>
        </p:nvSpPr>
        <p:spPr>
          <a:xfrm>
            <a:off x="6210112" y="3990839"/>
            <a:ext cx="3978917" cy="409181"/>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C006C3BC-C5FC-6BCD-ACF2-52C22A3D4F57}"/>
              </a:ext>
            </a:extLst>
          </p:cNvPr>
          <p:cNvSpPr/>
          <p:nvPr/>
        </p:nvSpPr>
        <p:spPr>
          <a:xfrm>
            <a:off x="7795329" y="3117481"/>
            <a:ext cx="2981528" cy="409181"/>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EE514F96-3643-7E90-6453-88664D74E978}"/>
              </a:ext>
            </a:extLst>
          </p:cNvPr>
          <p:cNvSpPr/>
          <p:nvPr/>
        </p:nvSpPr>
        <p:spPr>
          <a:xfrm>
            <a:off x="6210112" y="3553969"/>
            <a:ext cx="3342102" cy="409181"/>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Arial" panose="020B0604020202020204" pitchFamily="34" charset="0"/>
              <a:cs typeface="Arial" panose="020B0604020202020204" pitchFamily="34" charset="0"/>
            </a:endParaRPr>
          </a:p>
        </p:txBody>
      </p:sp>
      <p:sp>
        <p:nvSpPr>
          <p:cNvPr id="252" name="Google Shape;252;p3"/>
          <p:cNvSpPr txBox="1">
            <a:spLocks noGrp="1"/>
          </p:cNvSpPr>
          <p:nvPr>
            <p:ph type="title"/>
          </p:nvPr>
        </p:nvSpPr>
        <p:spPr>
          <a:xfrm>
            <a:off x="1661965" y="3099692"/>
            <a:ext cx="2808067"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GB" dirty="0"/>
              <a:t>Objetivo del módulo</a:t>
            </a:r>
            <a:endParaRPr dirty="0"/>
          </a:p>
        </p:txBody>
      </p:sp>
      <p:sp>
        <p:nvSpPr>
          <p:cNvPr id="254" name="Google Shape;254;p3"/>
          <p:cNvSpPr txBox="1"/>
          <p:nvPr/>
        </p:nvSpPr>
        <p:spPr>
          <a:xfrm>
            <a:off x="6096000" y="1296363"/>
            <a:ext cx="4911770" cy="4924395"/>
          </a:xfrm>
          <a:prstGeom prst="rect">
            <a:avLst/>
          </a:prstGeom>
          <a:noFill/>
          <a:ln>
            <a:noFill/>
          </a:ln>
        </p:spPr>
        <p:txBody>
          <a:bodyPr spcFirstLastPara="1" wrap="square" lIns="91425" tIns="91425" rIns="91425" bIns="91425" anchor="t" anchorCtr="0">
            <a:spAutoFit/>
          </a:bodyPr>
          <a:lstStyle/>
          <a:p>
            <a:pPr marR="0" lvl="0" rtl="0">
              <a:lnSpc>
                <a:spcPct val="100000"/>
              </a:lnSpc>
              <a:spcBef>
                <a:spcPts val="0"/>
              </a:spcBef>
              <a:spcAft>
                <a:spcPts val="0"/>
              </a:spcAft>
              <a:buClr>
                <a:srgbClr val="000000"/>
              </a:buClr>
              <a:buSzPts val="2800"/>
              <a:buFont typeface="Arial"/>
              <a:buNone/>
            </a:pPr>
            <a:r>
              <a:rPr lang="es-ES_tradnl" sz="2800" b="1" i="0" u="none" strike="noStrike" cap="none" dirty="0">
                <a:solidFill>
                  <a:schemeClr val="bg1"/>
                </a:solidFill>
                <a:latin typeface="Arial" panose="020B0604020202020204" pitchFamily="34" charset="0"/>
                <a:ea typeface="Helvetica Neue"/>
                <a:cs typeface="Arial" panose="020B0604020202020204" pitchFamily="34" charset="0"/>
                <a:sym typeface="Helvetica Neue"/>
              </a:rPr>
              <a:t>Darle la oportunidad a los/as participantes de recibir retroalimentación</a:t>
            </a:r>
            <a:r>
              <a:rPr lang="es-ES_tradnl" sz="2800" b="1" dirty="0">
                <a:solidFill>
                  <a:schemeClr val="bg1"/>
                </a:solidFill>
                <a:latin typeface="Arial" panose="020B0604020202020204" pitchFamily="34" charset="0"/>
                <a:ea typeface="Helvetica Neue"/>
                <a:cs typeface="Arial" panose="020B0604020202020204" pitchFamily="34" charset="0"/>
                <a:sym typeface="Helvetica Neue"/>
              </a:rPr>
              <a:t>,</a:t>
            </a:r>
            <a:r>
              <a:rPr lang="es-ES_tradnl" sz="2800" b="1" i="0" u="none" strike="noStrike" cap="none" dirty="0">
                <a:solidFill>
                  <a:schemeClr val="bg1"/>
                </a:solidFill>
                <a:latin typeface="Arial" panose="020B0604020202020204" pitchFamily="34" charset="0"/>
                <a:ea typeface="Helvetica Neue"/>
                <a:cs typeface="Arial" panose="020B0604020202020204" pitchFamily="34" charset="0"/>
                <a:sym typeface="Helvetica Neue"/>
              </a:rPr>
              <a:t> reflexionar, actualizar y practicar las competencias e intervenciones en comunicación y SMAPS para el trabajo con menores de distintas edades y etapas de desarrollo</a:t>
            </a:r>
          </a:p>
        </p:txBody>
      </p:sp>
      <p:grpSp>
        <p:nvGrpSpPr>
          <p:cNvPr id="4" name="Group 3">
            <a:extLst>
              <a:ext uri="{FF2B5EF4-FFF2-40B4-BE49-F238E27FC236}">
                <a16:creationId xmlns:a16="http://schemas.microsoft.com/office/drawing/2014/main" id="{6F098C61-35BB-1A85-1E1D-CA6E90B9CCA8}"/>
              </a:ext>
            </a:extLst>
          </p:cNvPr>
          <p:cNvGrpSpPr/>
          <p:nvPr/>
        </p:nvGrpSpPr>
        <p:grpSpPr>
          <a:xfrm>
            <a:off x="10905801" y="5347780"/>
            <a:ext cx="858497" cy="1211338"/>
            <a:chOff x="5532029" y="1778008"/>
            <a:chExt cx="1463806" cy="2065428"/>
          </a:xfrm>
          <a:solidFill>
            <a:schemeClr val="bg1"/>
          </a:solidFill>
        </p:grpSpPr>
        <p:grpSp>
          <p:nvGrpSpPr>
            <p:cNvPr id="12" name="Group 11">
              <a:extLst>
                <a:ext uri="{FF2B5EF4-FFF2-40B4-BE49-F238E27FC236}">
                  <a16:creationId xmlns:a16="http://schemas.microsoft.com/office/drawing/2014/main" id="{396AE917-A60B-B3F0-8495-94904990BDD0}"/>
                </a:ext>
              </a:extLst>
            </p:cNvPr>
            <p:cNvGrpSpPr/>
            <p:nvPr/>
          </p:nvGrpSpPr>
          <p:grpSpPr>
            <a:xfrm>
              <a:off x="5532029" y="1778008"/>
              <a:ext cx="723055" cy="2065428"/>
              <a:chOff x="2068313" y="2482622"/>
              <a:chExt cx="376359" cy="1075080"/>
            </a:xfrm>
            <a:grpFill/>
          </p:grpSpPr>
          <p:sp>
            <p:nvSpPr>
              <p:cNvPr id="14" name="Round Same Side Corner Rectangle 23">
                <a:extLst>
                  <a:ext uri="{FF2B5EF4-FFF2-40B4-BE49-F238E27FC236}">
                    <a16:creationId xmlns:a16="http://schemas.microsoft.com/office/drawing/2014/main" id="{779E5188-FCEA-0D56-E570-D25D2EF086B3}"/>
                  </a:ext>
                </a:extLst>
              </p:cNvPr>
              <p:cNvSpPr/>
              <p:nvPr/>
            </p:nvSpPr>
            <p:spPr>
              <a:xfrm>
                <a:off x="2071073" y="2923618"/>
                <a:ext cx="372129" cy="63408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Oval 14">
                <a:extLst>
                  <a:ext uri="{FF2B5EF4-FFF2-40B4-BE49-F238E27FC236}">
                    <a16:creationId xmlns:a16="http://schemas.microsoft.com/office/drawing/2014/main" id="{97939B50-1BA7-9FFC-C310-4907CBB21E50}"/>
                  </a:ext>
                </a:extLst>
              </p:cNvPr>
              <p:cNvSpPr/>
              <p:nvPr/>
            </p:nvSpPr>
            <p:spPr>
              <a:xfrm>
                <a:off x="2068313" y="2482622"/>
                <a:ext cx="376359" cy="3763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3" name="Speech Bubble: Rectangle with Corners Rounded 12">
              <a:extLst>
                <a:ext uri="{FF2B5EF4-FFF2-40B4-BE49-F238E27FC236}">
                  <a16:creationId xmlns:a16="http://schemas.microsoft.com/office/drawing/2014/main" id="{518F3061-F66D-47AA-53B1-E985C26723E7}"/>
                </a:ext>
              </a:extLst>
            </p:cNvPr>
            <p:cNvSpPr/>
            <p:nvPr/>
          </p:nvSpPr>
          <p:spPr>
            <a:xfrm>
              <a:off x="6535544" y="1996974"/>
              <a:ext cx="460291" cy="327241"/>
            </a:xfrm>
            <a:prstGeom prst="wedgeRoundRectCallout">
              <a:avLst>
                <a:gd name="adj1" fmla="val -69318"/>
                <a:gd name="adj2" fmla="val 26564"/>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231961-23D4-7FFB-DB36-FE5F9AFB14CA}"/>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Técnicas para las entrevistas</a:t>
            </a:r>
          </a:p>
        </p:txBody>
      </p:sp>
      <p:grpSp>
        <p:nvGrpSpPr>
          <p:cNvPr id="6" name="Group 5">
            <a:extLst>
              <a:ext uri="{FF2B5EF4-FFF2-40B4-BE49-F238E27FC236}">
                <a16:creationId xmlns:a16="http://schemas.microsoft.com/office/drawing/2014/main" id="{D9F2E46D-22C7-0DA5-53F5-CD09F16E803E}"/>
              </a:ext>
            </a:extLst>
          </p:cNvPr>
          <p:cNvGrpSpPr/>
          <p:nvPr/>
        </p:nvGrpSpPr>
        <p:grpSpPr>
          <a:xfrm>
            <a:off x="1466850" y="2017284"/>
            <a:ext cx="1411716" cy="1411716"/>
            <a:chOff x="10321013" y="507892"/>
            <a:chExt cx="1411716" cy="1411716"/>
          </a:xfrm>
        </p:grpSpPr>
        <p:sp>
          <p:nvSpPr>
            <p:cNvPr id="7" name="Oval 6">
              <a:extLst>
                <a:ext uri="{FF2B5EF4-FFF2-40B4-BE49-F238E27FC236}">
                  <a16:creationId xmlns:a16="http://schemas.microsoft.com/office/drawing/2014/main" id="{81811F47-36D4-3F04-0450-8D0783BA8395}"/>
                </a:ext>
              </a:extLst>
            </p:cNvPr>
            <p:cNvSpPr/>
            <p:nvPr/>
          </p:nvSpPr>
          <p:spPr>
            <a:xfrm>
              <a:off x="10321013" y="507892"/>
              <a:ext cx="1411716" cy="1411716"/>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8" name="Graphic 7" descr="Question Mark with solid fill">
              <a:extLst>
                <a:ext uri="{FF2B5EF4-FFF2-40B4-BE49-F238E27FC236}">
                  <a16:creationId xmlns:a16="http://schemas.microsoft.com/office/drawing/2014/main" id="{3447A8D7-3B00-9C93-0B41-1A060262EC5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69065" y="765094"/>
              <a:ext cx="914400" cy="914400"/>
            </a:xfrm>
            <a:prstGeom prst="rect">
              <a:avLst/>
            </a:prstGeom>
          </p:spPr>
        </p:pic>
      </p:grpSp>
      <p:sp>
        <p:nvSpPr>
          <p:cNvPr id="11" name="TextBox 10">
            <a:extLst>
              <a:ext uri="{FF2B5EF4-FFF2-40B4-BE49-F238E27FC236}">
                <a16:creationId xmlns:a16="http://schemas.microsoft.com/office/drawing/2014/main" id="{695E3F89-94AA-5C5F-4D5F-FEDCDE052EFF}"/>
              </a:ext>
            </a:extLst>
          </p:cNvPr>
          <p:cNvSpPr txBox="1"/>
          <p:nvPr/>
        </p:nvSpPr>
        <p:spPr>
          <a:xfrm>
            <a:off x="1090062" y="3766662"/>
            <a:ext cx="2164080" cy="1815882"/>
          </a:xfrm>
          <a:prstGeom prst="rect">
            <a:avLst/>
          </a:prstGeom>
          <a:noFill/>
        </p:spPr>
        <p:txBody>
          <a:bodyPr wrap="square">
            <a:spAutoFit/>
          </a:bodyPr>
          <a:lstStyle/>
          <a:p>
            <a:pPr marL="57150" marR="0" lvl="0" algn="ctr" rtl="0">
              <a:lnSpc>
                <a:spcPct val="100000"/>
              </a:lnSpc>
              <a:spcBef>
                <a:spcPts val="0"/>
              </a:spcBef>
              <a:spcAft>
                <a:spcPts val="0"/>
              </a:spcAft>
              <a:buClr>
                <a:srgbClr val="000000"/>
              </a:buClr>
              <a:buSzPts val="2700"/>
            </a:pPr>
            <a:r>
              <a:rPr lang="es-ES_tradnl" sz="280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asvg="http://schemas.microsoft.com/office/drawing/2016/SVG/main" xmlns:a14="http://schemas.microsoft.com/office/drawing/2010/main" xmlns:a16="http://schemas.microsoft.com/office/drawing/2014/main" xmlns="" textRoundtripDataId="34"/>
                  </a:ext>
                </a:extLst>
              </a:rPr>
              <a:t>Tipos de pregunta (abiertas o cerradas)</a:t>
            </a:r>
            <a:endParaRPr lang="es-ES_tradnl" sz="280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asvg="http://schemas.microsoft.com/office/drawing/2016/SVG/main" xmlns:a14="http://schemas.microsoft.com/office/drawing/2010/main" xmlns:a16="http://schemas.microsoft.com/office/drawing/2014/main" xmlns="" textRoundtripDataId="34"/>
                </a:ext>
              </a:extLst>
            </a:endParaRPr>
          </a:p>
        </p:txBody>
      </p:sp>
      <p:sp>
        <p:nvSpPr>
          <p:cNvPr id="15" name="Oval 14">
            <a:extLst>
              <a:ext uri="{FF2B5EF4-FFF2-40B4-BE49-F238E27FC236}">
                <a16:creationId xmlns:a16="http://schemas.microsoft.com/office/drawing/2014/main" id="{994ED07C-ADE9-AF79-B81E-785C17D941B2}"/>
              </a:ext>
            </a:extLst>
          </p:cNvPr>
          <p:cNvSpPr/>
          <p:nvPr/>
        </p:nvSpPr>
        <p:spPr>
          <a:xfrm>
            <a:off x="4084141" y="2017284"/>
            <a:ext cx="1411716" cy="1411716"/>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TextBox 24">
            <a:extLst>
              <a:ext uri="{FF2B5EF4-FFF2-40B4-BE49-F238E27FC236}">
                <a16:creationId xmlns:a16="http://schemas.microsoft.com/office/drawing/2014/main" id="{A2D7973E-0FEC-4BA4-83B0-5E6F67DA4BC7}"/>
              </a:ext>
            </a:extLst>
          </p:cNvPr>
          <p:cNvSpPr txBox="1"/>
          <p:nvPr/>
        </p:nvSpPr>
        <p:spPr>
          <a:xfrm>
            <a:off x="3662271" y="3766662"/>
            <a:ext cx="2164080" cy="954107"/>
          </a:xfrm>
          <a:prstGeom prst="rect">
            <a:avLst/>
          </a:prstGeom>
          <a:noFill/>
        </p:spPr>
        <p:txBody>
          <a:bodyPr wrap="square">
            <a:spAutoFit/>
          </a:bodyPr>
          <a:lstStyle/>
          <a:p>
            <a:pPr marL="57150" marR="0" lvl="0" algn="ctr" rtl="0">
              <a:lnSpc>
                <a:spcPct val="100000"/>
              </a:lnSpc>
              <a:spcBef>
                <a:spcPts val="0"/>
              </a:spcBef>
              <a:spcAft>
                <a:spcPts val="0"/>
              </a:spcAft>
              <a:buClr>
                <a:srgbClr val="000000"/>
              </a:buClr>
              <a:buSzPts val="2700"/>
            </a:pPr>
            <a:r>
              <a:rPr lang="es-ES_tradnl" sz="280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asvg="http://schemas.microsoft.com/office/drawing/2016/SVG/main" xmlns:a14="http://schemas.microsoft.com/office/drawing/2010/main" xmlns:a16="http://schemas.microsoft.com/office/drawing/2014/main" xmlns="" textRoundtripDataId="34"/>
                  </a:ext>
                </a:extLst>
              </a:rPr>
              <a:t>Ejercicios de reflexión</a:t>
            </a:r>
            <a:endParaRPr lang="es-ES_tradnl" sz="280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asvg="http://schemas.microsoft.com/office/drawing/2016/SVG/main" xmlns:a14="http://schemas.microsoft.com/office/drawing/2010/main" xmlns:a16="http://schemas.microsoft.com/office/drawing/2014/main" xmlns="" textRoundtripDataId="34"/>
                </a:ext>
              </a:extLst>
            </a:endParaRPr>
          </a:p>
        </p:txBody>
      </p:sp>
      <p:grpSp>
        <p:nvGrpSpPr>
          <p:cNvPr id="26" name="Group 25">
            <a:extLst>
              <a:ext uri="{FF2B5EF4-FFF2-40B4-BE49-F238E27FC236}">
                <a16:creationId xmlns:a16="http://schemas.microsoft.com/office/drawing/2014/main" id="{2AEBE148-6088-CCB9-CCA4-B44CCB51F1DA}"/>
              </a:ext>
            </a:extLst>
          </p:cNvPr>
          <p:cNvGrpSpPr/>
          <p:nvPr/>
        </p:nvGrpSpPr>
        <p:grpSpPr>
          <a:xfrm>
            <a:off x="6701432" y="2017284"/>
            <a:ext cx="1411715" cy="1411715"/>
            <a:chOff x="12884056" y="397692"/>
            <a:chExt cx="1712719" cy="1712719"/>
          </a:xfrm>
        </p:grpSpPr>
        <p:sp>
          <p:nvSpPr>
            <p:cNvPr id="27" name="Oval 26">
              <a:extLst>
                <a:ext uri="{FF2B5EF4-FFF2-40B4-BE49-F238E27FC236}">
                  <a16:creationId xmlns:a16="http://schemas.microsoft.com/office/drawing/2014/main" id="{D6913580-2952-5F85-D03A-D6F0DEA7C928}"/>
                </a:ext>
              </a:extLst>
            </p:cNvPr>
            <p:cNvSpPr/>
            <p:nvPr/>
          </p:nvSpPr>
          <p:spPr>
            <a:xfrm>
              <a:off x="12884056" y="397692"/>
              <a:ext cx="1712719" cy="1712719"/>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28" name="Group 27">
              <a:extLst>
                <a:ext uri="{FF2B5EF4-FFF2-40B4-BE49-F238E27FC236}">
                  <a16:creationId xmlns:a16="http://schemas.microsoft.com/office/drawing/2014/main" id="{F3F18A4B-72E6-17BD-47CE-DD832E46471C}"/>
                </a:ext>
              </a:extLst>
            </p:cNvPr>
            <p:cNvGrpSpPr/>
            <p:nvPr/>
          </p:nvGrpSpPr>
          <p:grpSpPr>
            <a:xfrm>
              <a:off x="13263476" y="816784"/>
              <a:ext cx="1030078" cy="822576"/>
              <a:chOff x="-2571900" y="3523194"/>
              <a:chExt cx="2226278" cy="1777809"/>
            </a:xfrm>
          </p:grpSpPr>
          <p:sp>
            <p:nvSpPr>
              <p:cNvPr id="29" name="Speech Bubble: Oval 28">
                <a:extLst>
                  <a:ext uri="{FF2B5EF4-FFF2-40B4-BE49-F238E27FC236}">
                    <a16:creationId xmlns:a16="http://schemas.microsoft.com/office/drawing/2014/main" id="{B465FD9E-D57D-DEC4-1CC8-9083BA44C6DD}"/>
                  </a:ext>
                </a:extLst>
              </p:cNvPr>
              <p:cNvSpPr/>
              <p:nvPr/>
            </p:nvSpPr>
            <p:spPr>
              <a:xfrm>
                <a:off x="-2571900" y="3523194"/>
                <a:ext cx="2226278" cy="1777809"/>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cxnSp>
            <p:nvCxnSpPr>
              <p:cNvPr id="30" name="Straight Connector 29">
                <a:extLst>
                  <a:ext uri="{FF2B5EF4-FFF2-40B4-BE49-F238E27FC236}">
                    <a16:creationId xmlns:a16="http://schemas.microsoft.com/office/drawing/2014/main" id="{82422562-C3F3-9C88-73AF-EBFB4B47F795}"/>
                  </a:ext>
                </a:extLst>
              </p:cNvPr>
              <p:cNvCxnSpPr>
                <a:cxnSpLocks/>
              </p:cNvCxnSpPr>
              <p:nvPr/>
            </p:nvCxnSpPr>
            <p:spPr>
              <a:xfrm>
                <a:off x="-2006600" y="4094599"/>
                <a:ext cx="1003300" cy="0"/>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9314C3A-AF23-1D80-1119-E84FB146387F}"/>
                  </a:ext>
                </a:extLst>
              </p:cNvPr>
              <p:cNvCxnSpPr>
                <a:cxnSpLocks/>
              </p:cNvCxnSpPr>
              <p:nvPr/>
            </p:nvCxnSpPr>
            <p:spPr>
              <a:xfrm>
                <a:off x="-2006600" y="4412099"/>
                <a:ext cx="1003300" cy="0"/>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14E6CE7-C863-42C8-C84F-DA65F598881F}"/>
                  </a:ext>
                </a:extLst>
              </p:cNvPr>
              <p:cNvCxnSpPr>
                <a:cxnSpLocks/>
              </p:cNvCxnSpPr>
              <p:nvPr/>
            </p:nvCxnSpPr>
            <p:spPr>
              <a:xfrm>
                <a:off x="-2006600" y="4716899"/>
                <a:ext cx="1003300" cy="0"/>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TextBox 32">
            <a:extLst>
              <a:ext uri="{FF2B5EF4-FFF2-40B4-BE49-F238E27FC236}">
                <a16:creationId xmlns:a16="http://schemas.microsoft.com/office/drawing/2014/main" id="{1965C2F4-13C6-2E9F-0827-372FED44835A}"/>
              </a:ext>
            </a:extLst>
          </p:cNvPr>
          <p:cNvSpPr txBox="1"/>
          <p:nvPr/>
        </p:nvSpPr>
        <p:spPr>
          <a:xfrm>
            <a:off x="6355886" y="3766662"/>
            <a:ext cx="2164080" cy="523220"/>
          </a:xfrm>
          <a:prstGeom prst="rect">
            <a:avLst/>
          </a:prstGeom>
          <a:noFill/>
        </p:spPr>
        <p:txBody>
          <a:bodyPr wrap="square">
            <a:spAutoFit/>
          </a:bodyPr>
          <a:lstStyle/>
          <a:p>
            <a:pPr marL="57150" marR="0" lvl="0" algn="ctr" rtl="0">
              <a:lnSpc>
                <a:spcPct val="100000"/>
              </a:lnSpc>
              <a:spcBef>
                <a:spcPts val="0"/>
              </a:spcBef>
              <a:spcAft>
                <a:spcPts val="0"/>
              </a:spcAft>
              <a:buClr>
                <a:srgbClr val="000000"/>
              </a:buClr>
              <a:buSzPts val="2700"/>
            </a:pPr>
            <a:r>
              <a:rPr lang="es-ES_tradnl" sz="280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asvg="http://schemas.microsoft.com/office/drawing/2016/SVG/main" xmlns:a14="http://schemas.microsoft.com/office/drawing/2010/main" xmlns:a16="http://schemas.microsoft.com/office/drawing/2014/main" xmlns="" textRoundtripDataId="34"/>
                  </a:ext>
                </a:extLst>
              </a:rPr>
              <a:t>Resúmenes</a:t>
            </a:r>
            <a:endParaRPr lang="es-ES_tradnl" sz="280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asvg="http://schemas.microsoft.com/office/drawing/2016/SVG/main" xmlns:a14="http://schemas.microsoft.com/office/drawing/2010/main" xmlns:a16="http://schemas.microsoft.com/office/drawing/2014/main" xmlns="" textRoundtripDataId="34"/>
                </a:ext>
              </a:extLst>
            </a:endParaRPr>
          </a:p>
        </p:txBody>
      </p:sp>
      <p:sp>
        <p:nvSpPr>
          <p:cNvPr id="41" name="TextBox 40">
            <a:extLst>
              <a:ext uri="{FF2B5EF4-FFF2-40B4-BE49-F238E27FC236}">
                <a16:creationId xmlns:a16="http://schemas.microsoft.com/office/drawing/2014/main" id="{130E3903-33FC-1E0F-3F85-D50D1F23E80D}"/>
              </a:ext>
            </a:extLst>
          </p:cNvPr>
          <p:cNvSpPr txBox="1"/>
          <p:nvPr/>
        </p:nvSpPr>
        <p:spPr>
          <a:xfrm>
            <a:off x="8937858" y="3766662"/>
            <a:ext cx="2415942" cy="523220"/>
          </a:xfrm>
          <a:prstGeom prst="rect">
            <a:avLst/>
          </a:prstGeom>
          <a:noFill/>
        </p:spPr>
        <p:txBody>
          <a:bodyPr wrap="square">
            <a:spAutoFit/>
          </a:bodyPr>
          <a:lstStyle/>
          <a:p>
            <a:pPr marL="57150" marR="0" lvl="0" algn="ctr" rtl="0">
              <a:lnSpc>
                <a:spcPct val="100000"/>
              </a:lnSpc>
              <a:spcBef>
                <a:spcPts val="0"/>
              </a:spcBef>
              <a:spcAft>
                <a:spcPts val="0"/>
              </a:spcAft>
              <a:buClr>
                <a:srgbClr val="000000"/>
              </a:buClr>
              <a:buSzPts val="2700"/>
            </a:pPr>
            <a:r>
              <a:rPr lang="es-ES_tradnl" sz="2800" dirty="0">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asvg="http://schemas.microsoft.com/office/drawing/2016/SVG/main" xmlns:a14="http://schemas.microsoft.com/office/drawing/2010/main" xmlns:a16="http://schemas.microsoft.com/office/drawing/2014/main" xmlns="" textRoundtripDataId="34"/>
                  </a:ext>
                </a:extLst>
              </a:rPr>
              <a:t>A</a:t>
            </a:r>
            <a:r>
              <a:rPr lang="es-ES_tradnl" sz="2800" i="0" u="none" strike="noStrike" cap="none" dirty="0">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asvg="http://schemas.microsoft.com/office/drawing/2016/SVG/main" xmlns:a14="http://schemas.microsoft.com/office/drawing/2010/main" xmlns:a16="http://schemas.microsoft.com/office/drawing/2014/main" xmlns="" textRoundtripDataId="34"/>
                  </a:ext>
                </a:extLst>
              </a:rPr>
              <a:t>firmaciones</a:t>
            </a:r>
            <a:endParaRPr lang="es-ES_tradnl" sz="2800" i="0" u="none" strike="noStrike" cap="none" dirty="0">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asvg="http://schemas.microsoft.com/office/drawing/2016/SVG/main" xmlns:a14="http://schemas.microsoft.com/office/drawing/2010/main" xmlns:a16="http://schemas.microsoft.com/office/drawing/2014/main" xmlns="" textRoundtripDataId="34"/>
                </a:ext>
              </a:extLst>
            </a:endParaRPr>
          </a:p>
        </p:txBody>
      </p:sp>
      <p:grpSp>
        <p:nvGrpSpPr>
          <p:cNvPr id="42" name="Group 41">
            <a:extLst>
              <a:ext uri="{FF2B5EF4-FFF2-40B4-BE49-F238E27FC236}">
                <a16:creationId xmlns:a16="http://schemas.microsoft.com/office/drawing/2014/main" id="{1AA06080-A0F9-BB7C-2E5D-798FC27768DC}"/>
              </a:ext>
            </a:extLst>
          </p:cNvPr>
          <p:cNvGrpSpPr/>
          <p:nvPr/>
        </p:nvGrpSpPr>
        <p:grpSpPr>
          <a:xfrm>
            <a:off x="9318723" y="2017284"/>
            <a:ext cx="1411714" cy="1411714"/>
            <a:chOff x="-1689100" y="989484"/>
            <a:chExt cx="1712719" cy="1712719"/>
          </a:xfrm>
        </p:grpSpPr>
        <p:sp>
          <p:nvSpPr>
            <p:cNvPr id="43" name="Oval 42">
              <a:extLst>
                <a:ext uri="{FF2B5EF4-FFF2-40B4-BE49-F238E27FC236}">
                  <a16:creationId xmlns:a16="http://schemas.microsoft.com/office/drawing/2014/main" id="{429A9DED-FC4A-E0E9-0088-C698E98A76B9}"/>
                </a:ext>
              </a:extLst>
            </p:cNvPr>
            <p:cNvSpPr/>
            <p:nvPr/>
          </p:nvSpPr>
          <p:spPr>
            <a:xfrm>
              <a:off x="-1689100" y="989484"/>
              <a:ext cx="1712719" cy="1712719"/>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44" name="Graphic 43" descr="Dumbbell with solid fill">
              <a:extLst>
                <a:ext uri="{FF2B5EF4-FFF2-40B4-BE49-F238E27FC236}">
                  <a16:creationId xmlns:a16="http://schemas.microsoft.com/office/drawing/2014/main" id="{4632D7E8-474B-938F-3318-6C187C1A493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9300450">
              <a:off x="-1509717" y="1168866"/>
              <a:ext cx="1353952" cy="1353952"/>
            </a:xfrm>
            <a:prstGeom prst="rect">
              <a:avLst/>
            </a:prstGeom>
          </p:spPr>
        </p:pic>
      </p:grpSp>
      <p:grpSp>
        <p:nvGrpSpPr>
          <p:cNvPr id="10" name="Group 9">
            <a:extLst>
              <a:ext uri="{FF2B5EF4-FFF2-40B4-BE49-F238E27FC236}">
                <a16:creationId xmlns:a16="http://schemas.microsoft.com/office/drawing/2014/main" id="{9CCC6FCC-AED2-266D-20E5-726862DDDE4B}"/>
              </a:ext>
            </a:extLst>
          </p:cNvPr>
          <p:cNvGrpSpPr/>
          <p:nvPr/>
        </p:nvGrpSpPr>
        <p:grpSpPr>
          <a:xfrm>
            <a:off x="4573917" y="2257588"/>
            <a:ext cx="458933" cy="919663"/>
            <a:chOff x="4573917" y="2257588"/>
            <a:chExt cx="458933" cy="919663"/>
          </a:xfrm>
        </p:grpSpPr>
        <p:sp>
          <p:nvSpPr>
            <p:cNvPr id="2" name="Oval 1">
              <a:extLst>
                <a:ext uri="{FF2B5EF4-FFF2-40B4-BE49-F238E27FC236}">
                  <a16:creationId xmlns:a16="http://schemas.microsoft.com/office/drawing/2014/main" id="{2BC66E10-CDEB-3B2F-8CD4-E1AD29068124}"/>
                </a:ext>
              </a:extLst>
            </p:cNvPr>
            <p:cNvSpPr/>
            <p:nvPr/>
          </p:nvSpPr>
          <p:spPr>
            <a:xfrm rot="489988">
              <a:off x="4573917" y="2257588"/>
              <a:ext cx="458933" cy="6477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 name="Rectangle: Top Corners Rounded 3">
              <a:extLst>
                <a:ext uri="{FF2B5EF4-FFF2-40B4-BE49-F238E27FC236}">
                  <a16:creationId xmlns:a16="http://schemas.microsoft.com/office/drawing/2014/main" id="{8A81C1FD-D07F-8FAA-E778-D11A16D7B6AD}"/>
                </a:ext>
              </a:extLst>
            </p:cNvPr>
            <p:cNvSpPr/>
            <p:nvPr/>
          </p:nvSpPr>
          <p:spPr>
            <a:xfrm rot="11751256">
              <a:off x="4671095" y="2544267"/>
              <a:ext cx="121783" cy="632984"/>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5" name="Rectangle: Rounded Corners 4">
              <a:extLst>
                <a:ext uri="{FF2B5EF4-FFF2-40B4-BE49-F238E27FC236}">
                  <a16:creationId xmlns:a16="http://schemas.microsoft.com/office/drawing/2014/main" id="{52028B26-1277-4927-4490-43749673051D}"/>
                </a:ext>
              </a:extLst>
            </p:cNvPr>
            <p:cNvSpPr/>
            <p:nvPr/>
          </p:nvSpPr>
          <p:spPr>
            <a:xfrm rot="20347857">
              <a:off x="4815580" y="2351142"/>
              <a:ext cx="45719" cy="291578"/>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Rectangle: Rounded Corners 8">
              <a:extLst>
                <a:ext uri="{FF2B5EF4-FFF2-40B4-BE49-F238E27FC236}">
                  <a16:creationId xmlns:a16="http://schemas.microsoft.com/office/drawing/2014/main" id="{DE94725B-9D0B-0BBD-13B3-080168596D15}"/>
                </a:ext>
              </a:extLst>
            </p:cNvPr>
            <p:cNvSpPr/>
            <p:nvPr/>
          </p:nvSpPr>
          <p:spPr>
            <a:xfrm rot="20347857">
              <a:off x="4905811" y="2404449"/>
              <a:ext cx="51674" cy="184965"/>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Tree>
    <p:extLst>
      <p:ext uri="{BB962C8B-B14F-4D97-AF65-F5344CB8AC3E}">
        <p14:creationId xmlns:p14="http://schemas.microsoft.com/office/powerpoint/2010/main" val="3338982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5">
            <a:extLst>
              <a:ext uri="{FF2B5EF4-FFF2-40B4-BE49-F238E27FC236}">
                <a16:creationId xmlns:a16="http://schemas.microsoft.com/office/drawing/2014/main" id="{79870D46-58A0-6133-BDE3-58059836F0C1}"/>
              </a:ext>
            </a:extLst>
          </p:cNvPr>
          <p:cNvSpPr>
            <a:spLocks noGrp="1"/>
          </p:cNvSpPr>
          <p:nvPr>
            <p:ph type="title"/>
          </p:nvPr>
        </p:nvSpPr>
        <p:spPr>
          <a:xfrm>
            <a:off x="838200" y="120516"/>
            <a:ext cx="10515600" cy="868968"/>
          </a:xfrm>
        </p:spPr>
        <p:txBody>
          <a:bodyPr/>
          <a:lstStyle/>
          <a:p>
            <a:r>
              <a:rPr lang="es-ES_tradnl">
                <a:latin typeface="Arial" panose="020B0604020202020204" pitchFamily="34" charset="0"/>
                <a:cs typeface="Arial" panose="020B0604020202020204" pitchFamily="34" charset="0"/>
              </a:rPr>
              <a:t>Técnica 1: Tipo de preguntas</a:t>
            </a:r>
          </a:p>
        </p:txBody>
      </p:sp>
      <p:sp>
        <p:nvSpPr>
          <p:cNvPr id="3" name="TextBox 2">
            <a:extLst>
              <a:ext uri="{FF2B5EF4-FFF2-40B4-BE49-F238E27FC236}">
                <a16:creationId xmlns:a16="http://schemas.microsoft.com/office/drawing/2014/main" id="{834AA900-C9AE-670B-7391-D03E1D3ED853}"/>
              </a:ext>
            </a:extLst>
          </p:cNvPr>
          <p:cNvSpPr txBox="1"/>
          <p:nvPr/>
        </p:nvSpPr>
        <p:spPr>
          <a:xfrm>
            <a:off x="1179815" y="1496503"/>
            <a:ext cx="2753797" cy="646331"/>
          </a:xfrm>
          <a:prstGeom prst="rect">
            <a:avLst/>
          </a:prstGeom>
          <a:noFill/>
        </p:spPr>
        <p:txBody>
          <a:bodyPr wrap="square">
            <a:spAutoFit/>
          </a:bodyPr>
          <a:lstStyle/>
          <a:p>
            <a:r>
              <a:rPr lang="es-ES_tradnl" b="1">
                <a:latin typeface="Arial" panose="020B0604020202020204" pitchFamily="34" charset="0"/>
                <a:cs typeface="Arial" panose="020B0604020202020204" pitchFamily="34" charset="0"/>
              </a:rPr>
              <a:t>PREGUNTAS CERRADAS</a:t>
            </a:r>
          </a:p>
        </p:txBody>
      </p:sp>
      <p:sp>
        <p:nvSpPr>
          <p:cNvPr id="4" name="Oval 3">
            <a:extLst>
              <a:ext uri="{FF2B5EF4-FFF2-40B4-BE49-F238E27FC236}">
                <a16:creationId xmlns:a16="http://schemas.microsoft.com/office/drawing/2014/main" id="{736E2A5C-7F5A-DC48-8852-260B0C10D729}"/>
              </a:ext>
            </a:extLst>
          </p:cNvPr>
          <p:cNvSpPr/>
          <p:nvPr/>
        </p:nvSpPr>
        <p:spPr>
          <a:xfrm>
            <a:off x="492438" y="1496503"/>
            <a:ext cx="452326" cy="452326"/>
          </a:xfrm>
          <a:prstGeom prst="ellipse">
            <a:avLst/>
          </a:prstGeom>
          <a:solidFill>
            <a:schemeClr val="accent3">
              <a:lumMod val="75000"/>
            </a:schemeClr>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4B8B6D9B-A8A4-1C03-C6BA-4C1488E1D91A}"/>
              </a:ext>
            </a:extLst>
          </p:cNvPr>
          <p:cNvSpPr/>
          <p:nvPr/>
        </p:nvSpPr>
        <p:spPr>
          <a:xfrm>
            <a:off x="6334935" y="1486844"/>
            <a:ext cx="452326" cy="452326"/>
          </a:xfrm>
          <a:prstGeom prst="ellipse">
            <a:avLst/>
          </a:prstGeom>
          <a:solidFill>
            <a:schemeClr val="bg1"/>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F821872F-723A-9579-FCF6-4DC27DC518F1}"/>
              </a:ext>
            </a:extLst>
          </p:cNvPr>
          <p:cNvSpPr txBox="1"/>
          <p:nvPr/>
        </p:nvSpPr>
        <p:spPr>
          <a:xfrm>
            <a:off x="7007395" y="1528341"/>
            <a:ext cx="2753797" cy="646331"/>
          </a:xfrm>
          <a:prstGeom prst="rect">
            <a:avLst/>
          </a:prstGeom>
          <a:noFill/>
        </p:spPr>
        <p:txBody>
          <a:bodyPr wrap="square">
            <a:spAutoFit/>
          </a:bodyPr>
          <a:lstStyle/>
          <a:p>
            <a:r>
              <a:rPr lang="es-ES_tradnl" b="1">
                <a:latin typeface="Arial" panose="020B0604020202020204" pitchFamily="34" charset="0"/>
                <a:cs typeface="Arial" panose="020B0604020202020204" pitchFamily="34" charset="0"/>
              </a:rPr>
              <a:t>PREGUNTAS ABIERTAS</a:t>
            </a:r>
          </a:p>
        </p:txBody>
      </p:sp>
      <p:sp>
        <p:nvSpPr>
          <p:cNvPr id="17" name="TextBox 16">
            <a:extLst>
              <a:ext uri="{FF2B5EF4-FFF2-40B4-BE49-F238E27FC236}">
                <a16:creationId xmlns:a16="http://schemas.microsoft.com/office/drawing/2014/main" id="{5A103464-E0B0-E139-7289-A06478AA71F1}"/>
              </a:ext>
            </a:extLst>
          </p:cNvPr>
          <p:cNvSpPr txBox="1"/>
          <p:nvPr/>
        </p:nvSpPr>
        <p:spPr>
          <a:xfrm>
            <a:off x="492437" y="2188971"/>
            <a:ext cx="2719807" cy="3093154"/>
          </a:xfrm>
          <a:prstGeom prst="rect">
            <a:avLst/>
          </a:prstGeom>
          <a:noFill/>
        </p:spPr>
        <p:txBody>
          <a:bodyPr wrap="square">
            <a:spAutoFit/>
          </a:bodyPr>
          <a:lstStyle/>
          <a:p>
            <a:r>
              <a:rPr lang="es-ES_tradnl" sz="1500" b="1">
                <a:latin typeface="Arial" panose="020B0604020202020204" pitchFamily="34" charset="0"/>
                <a:cs typeface="Arial" panose="020B0604020202020204" pitchFamily="34" charset="0"/>
              </a:rPr>
              <a:t>Ventajas</a:t>
            </a:r>
          </a:p>
          <a:p>
            <a:pPr marL="285750" indent="-285750">
              <a:buFont typeface="Arial" panose="020B0604020202020204" pitchFamily="34" charset="0"/>
              <a:buChar char="•"/>
            </a:pPr>
            <a:r>
              <a:rPr lang="es-ES_tradnl" sz="1500">
                <a:latin typeface="Arial" panose="020B0604020202020204" pitchFamily="34" charset="0"/>
                <a:cs typeface="Arial" panose="020B0604020202020204" pitchFamily="34" charset="0"/>
              </a:rPr>
              <a:t>Permite al asistente Le permite al asistente social obtener respuestas puntuales</a:t>
            </a:r>
          </a:p>
          <a:p>
            <a:pPr marL="285750" indent="-285750">
              <a:buFont typeface="Arial" panose="020B0604020202020204" pitchFamily="34" charset="0"/>
              <a:buChar char="•"/>
            </a:pPr>
            <a:r>
              <a:rPr lang="es-ES_tradnl" sz="1500">
                <a:latin typeface="Arial" panose="020B0604020202020204" pitchFamily="34" charset="0"/>
                <a:cs typeface="Arial" panose="020B0604020202020204" pitchFamily="34" charset="0"/>
              </a:rPr>
              <a:t>Son más fáciles de entender para los niños y niñas más pequeños/as</a:t>
            </a:r>
          </a:p>
          <a:p>
            <a:pPr marL="285750" indent="-285750">
              <a:buFont typeface="Arial" panose="020B0604020202020204" pitchFamily="34" charset="0"/>
              <a:buChar char="•"/>
            </a:pPr>
            <a:r>
              <a:rPr lang="es-ES_tradnl" sz="1500">
                <a:latin typeface="Arial" panose="020B0604020202020204" pitchFamily="34" charset="0"/>
                <a:cs typeface="Arial" panose="020B0604020202020204" pitchFamily="34" charset="0"/>
              </a:rPr>
              <a:t>Podría hacer más breve la entrevista ya que permite que el/la asistente social tenga el control de la conversación.</a:t>
            </a:r>
          </a:p>
        </p:txBody>
      </p:sp>
      <p:sp>
        <p:nvSpPr>
          <p:cNvPr id="18" name="TextBox 17">
            <a:extLst>
              <a:ext uri="{FF2B5EF4-FFF2-40B4-BE49-F238E27FC236}">
                <a16:creationId xmlns:a16="http://schemas.microsoft.com/office/drawing/2014/main" id="{4BE28A48-E687-5EDA-B512-DEE1A9A44C15}"/>
              </a:ext>
            </a:extLst>
          </p:cNvPr>
          <p:cNvSpPr txBox="1"/>
          <p:nvPr/>
        </p:nvSpPr>
        <p:spPr>
          <a:xfrm>
            <a:off x="3206594" y="2188971"/>
            <a:ext cx="2862081" cy="3093154"/>
          </a:xfrm>
          <a:prstGeom prst="rect">
            <a:avLst/>
          </a:prstGeom>
          <a:noFill/>
        </p:spPr>
        <p:txBody>
          <a:bodyPr wrap="square">
            <a:spAutoFit/>
          </a:bodyPr>
          <a:lstStyle/>
          <a:p>
            <a:r>
              <a:rPr lang="es-ES_tradnl" sz="1500" b="1">
                <a:latin typeface="Arial" panose="020B0604020202020204" pitchFamily="34" charset="0"/>
                <a:cs typeface="Arial" panose="020B0604020202020204" pitchFamily="34" charset="0"/>
              </a:rPr>
              <a:t>Desventajas</a:t>
            </a:r>
          </a:p>
          <a:p>
            <a:pPr marL="285750" indent="-285750">
              <a:buFont typeface="Arial" panose="020B0604020202020204" pitchFamily="34" charset="0"/>
              <a:buChar char="•"/>
            </a:pPr>
            <a:r>
              <a:rPr lang="es-ES_tradnl" sz="1500">
                <a:latin typeface="Arial" panose="020B0604020202020204" pitchFamily="34" charset="0"/>
                <a:cs typeface="Arial" panose="020B0604020202020204" pitchFamily="34" charset="0"/>
              </a:rPr>
              <a:t>El/la menor podría responder con un monosílabo, como "sí" o "no"</a:t>
            </a:r>
          </a:p>
          <a:p>
            <a:pPr marL="285750" indent="-285750">
              <a:buFont typeface="Arial" panose="020B0604020202020204" pitchFamily="34" charset="0"/>
              <a:buChar char="•"/>
            </a:pPr>
            <a:r>
              <a:rPr lang="es-ES_tradnl" sz="1500">
                <a:latin typeface="Arial" panose="020B0604020202020204" pitchFamily="34" charset="0"/>
                <a:cs typeface="Arial" panose="020B0604020202020204" pitchFamily="34" charset="0"/>
              </a:rPr>
              <a:t>El/la menor puede sentirse presionado para dar la respuesta "correcta"</a:t>
            </a:r>
          </a:p>
          <a:p>
            <a:pPr marL="285750" indent="-285750">
              <a:buFont typeface="Arial" panose="020B0604020202020204" pitchFamily="34" charset="0"/>
              <a:buChar char="•"/>
            </a:pPr>
            <a:r>
              <a:rPr lang="es-ES_tradnl" sz="1500">
                <a:latin typeface="Arial" panose="020B0604020202020204" pitchFamily="34" charset="0"/>
                <a:cs typeface="Arial" panose="020B0604020202020204" pitchFamily="34" charset="0"/>
              </a:rPr>
              <a:t>El hecho de que el/la asistente social mantenga el "control" también significa que no hay espacio para que el/la menor hable</a:t>
            </a:r>
          </a:p>
        </p:txBody>
      </p:sp>
      <p:sp>
        <p:nvSpPr>
          <p:cNvPr id="19" name="TextBox 18">
            <a:extLst>
              <a:ext uri="{FF2B5EF4-FFF2-40B4-BE49-F238E27FC236}">
                <a16:creationId xmlns:a16="http://schemas.microsoft.com/office/drawing/2014/main" id="{E3B9E878-A442-D118-FCC2-2F1AC21EB0DA}"/>
              </a:ext>
            </a:extLst>
          </p:cNvPr>
          <p:cNvSpPr txBox="1"/>
          <p:nvPr/>
        </p:nvSpPr>
        <p:spPr>
          <a:xfrm>
            <a:off x="6123327" y="2249950"/>
            <a:ext cx="3058772" cy="2800767"/>
          </a:xfrm>
          <a:prstGeom prst="rect">
            <a:avLst/>
          </a:prstGeom>
          <a:noFill/>
        </p:spPr>
        <p:txBody>
          <a:bodyPr wrap="square">
            <a:spAutoFit/>
          </a:bodyPr>
          <a:lstStyle/>
          <a:p>
            <a:r>
              <a:rPr lang="es-ES_tradnl" sz="1600" b="1" dirty="0">
                <a:latin typeface="Arial" panose="020B0604020202020204" pitchFamily="34" charset="0"/>
                <a:cs typeface="Arial" panose="020B0604020202020204" pitchFamily="34" charset="0"/>
              </a:rPr>
              <a:t>Ventajas</a:t>
            </a:r>
            <a:endParaRPr lang="es-ES_tradnl"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ES_tradnl" sz="1600" dirty="0">
                <a:latin typeface="Arial" panose="020B0604020202020204" pitchFamily="34" charset="0"/>
                <a:cs typeface="Arial" panose="020B0604020202020204" pitchFamily="34" charset="0"/>
              </a:rPr>
              <a:t>Son propicias para que el/la menor se exprese libremente</a:t>
            </a:r>
          </a:p>
          <a:p>
            <a:pPr marL="285750" indent="-285750">
              <a:buFont typeface="Arial" panose="020B0604020202020204" pitchFamily="34" charset="0"/>
              <a:buChar char="•"/>
            </a:pPr>
            <a:r>
              <a:rPr lang="es-ES_tradnl" sz="1600" dirty="0">
                <a:latin typeface="Arial" panose="020B0604020202020204" pitchFamily="34" charset="0"/>
                <a:cs typeface="Arial" panose="020B0604020202020204" pitchFamily="34" charset="0"/>
              </a:rPr>
              <a:t>Es más probable que la respuesta que obtengamos sea más detallada</a:t>
            </a:r>
          </a:p>
          <a:p>
            <a:pPr marL="285750" indent="-285750">
              <a:buFont typeface="Arial" panose="020B0604020202020204" pitchFamily="34" charset="0"/>
              <a:buChar char="•"/>
            </a:pPr>
            <a:r>
              <a:rPr lang="es-ES_tradnl" sz="1600" dirty="0">
                <a:latin typeface="Arial" panose="020B0604020202020204" pitchFamily="34" charset="0"/>
                <a:cs typeface="Arial" panose="020B0604020202020204" pitchFamily="34" charset="0"/>
              </a:rPr>
              <a:t>Puede ayudarle al niño o niña a sentirse respetado/a y escuchado/a, sobre todo a los de mayor edad</a:t>
            </a:r>
          </a:p>
        </p:txBody>
      </p:sp>
      <p:sp>
        <p:nvSpPr>
          <p:cNvPr id="20" name="TextBox 19">
            <a:extLst>
              <a:ext uri="{FF2B5EF4-FFF2-40B4-BE49-F238E27FC236}">
                <a16:creationId xmlns:a16="http://schemas.microsoft.com/office/drawing/2014/main" id="{80A2F563-2CF3-DDA2-9B0D-BA6FBCA8F826}"/>
              </a:ext>
            </a:extLst>
          </p:cNvPr>
          <p:cNvSpPr txBox="1"/>
          <p:nvPr/>
        </p:nvSpPr>
        <p:spPr>
          <a:xfrm>
            <a:off x="8979758" y="2036450"/>
            <a:ext cx="2862081" cy="3293209"/>
          </a:xfrm>
          <a:prstGeom prst="rect">
            <a:avLst/>
          </a:prstGeom>
          <a:noFill/>
        </p:spPr>
        <p:txBody>
          <a:bodyPr wrap="square">
            <a:spAutoFit/>
          </a:bodyPr>
          <a:lstStyle/>
          <a:p>
            <a:r>
              <a:rPr lang="es-ES_tradnl" sz="1600" b="1" dirty="0">
                <a:latin typeface="Arial" panose="020B0604020202020204" pitchFamily="34" charset="0"/>
                <a:cs typeface="Arial" panose="020B0604020202020204" pitchFamily="34" charset="0"/>
              </a:rPr>
              <a:t>Desventajas</a:t>
            </a:r>
            <a:endParaRPr lang="es-ES_tradnl"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ES_tradnl" sz="1600" dirty="0">
                <a:latin typeface="Arial" panose="020B0604020202020204" pitchFamily="34" charset="0"/>
                <a:cs typeface="Arial" panose="020B0604020202020204" pitchFamily="34" charset="0"/>
              </a:rPr>
              <a:t>Requieren más tiempo, lo que podría alargar la conversación</a:t>
            </a:r>
          </a:p>
          <a:p>
            <a:pPr marL="285750" indent="-285750">
              <a:buFont typeface="Arial" panose="020B0604020202020204" pitchFamily="34" charset="0"/>
              <a:buChar char="•"/>
            </a:pPr>
            <a:r>
              <a:rPr lang="es-ES_tradnl" sz="1600" dirty="0">
                <a:latin typeface="Arial" panose="020B0604020202020204" pitchFamily="34" charset="0"/>
                <a:cs typeface="Arial" panose="020B0604020202020204" pitchFamily="34" charset="0"/>
              </a:rPr>
              <a:t>Podrían ser demasiado conceptuales o difíciles de entender para los niños o niñas más pequeños/as</a:t>
            </a:r>
          </a:p>
          <a:p>
            <a:pPr marL="285750" indent="-285750">
              <a:buFont typeface="Arial" panose="020B0604020202020204" pitchFamily="34" charset="0"/>
              <a:buChar char="•"/>
            </a:pPr>
            <a:r>
              <a:rPr lang="es-ES_tradnl" sz="1600" dirty="0">
                <a:latin typeface="Arial" panose="020B0604020202020204" pitchFamily="34" charset="0"/>
                <a:cs typeface="Arial" panose="020B0604020202020204" pitchFamily="34" charset="0"/>
              </a:rPr>
              <a:t>Podrían ser necesarias varias preguntas para llegar al tema que el/la asistente social quiere tratar</a:t>
            </a:r>
          </a:p>
        </p:txBody>
      </p:sp>
      <p:sp>
        <p:nvSpPr>
          <p:cNvPr id="6" name="Speech Bubble: Rectangle with Corners Rounded 5">
            <a:extLst>
              <a:ext uri="{FF2B5EF4-FFF2-40B4-BE49-F238E27FC236}">
                <a16:creationId xmlns:a16="http://schemas.microsoft.com/office/drawing/2014/main" id="{20A42160-A107-CEB7-C41A-3A77DE23DBAF}"/>
              </a:ext>
            </a:extLst>
          </p:cNvPr>
          <p:cNvSpPr/>
          <p:nvPr/>
        </p:nvSpPr>
        <p:spPr>
          <a:xfrm>
            <a:off x="6219946" y="5361497"/>
            <a:ext cx="5263520" cy="496663"/>
          </a:xfrm>
          <a:prstGeom prst="wedgeRoundRectCallout">
            <a:avLst>
              <a:gd name="adj1" fmla="val 53831"/>
              <a:gd name="adj2" fmla="val 1582"/>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a:solidFill>
                  <a:schemeClr val="tx1"/>
                </a:solidFill>
                <a:latin typeface="Arial" panose="020B0604020202020204" pitchFamily="34" charset="0"/>
                <a:cs typeface="Arial" panose="020B0604020202020204" pitchFamily="34" charset="0"/>
              </a:rPr>
              <a:t>¿Cómo podría ayudarte?</a:t>
            </a:r>
          </a:p>
        </p:txBody>
      </p:sp>
      <p:grpSp>
        <p:nvGrpSpPr>
          <p:cNvPr id="52" name="Group 51">
            <a:extLst>
              <a:ext uri="{FF2B5EF4-FFF2-40B4-BE49-F238E27FC236}">
                <a16:creationId xmlns:a16="http://schemas.microsoft.com/office/drawing/2014/main" id="{3E379856-5B0E-218C-F439-88FC51B8FE6D}"/>
              </a:ext>
            </a:extLst>
          </p:cNvPr>
          <p:cNvGrpSpPr/>
          <p:nvPr/>
        </p:nvGrpSpPr>
        <p:grpSpPr>
          <a:xfrm>
            <a:off x="10321013" y="507892"/>
            <a:ext cx="1411716" cy="1411716"/>
            <a:chOff x="10321013" y="507892"/>
            <a:chExt cx="1411716" cy="1411716"/>
          </a:xfrm>
        </p:grpSpPr>
        <p:sp>
          <p:nvSpPr>
            <p:cNvPr id="53" name="Oval 52">
              <a:extLst>
                <a:ext uri="{FF2B5EF4-FFF2-40B4-BE49-F238E27FC236}">
                  <a16:creationId xmlns:a16="http://schemas.microsoft.com/office/drawing/2014/main" id="{30CE63BE-7E9D-75A0-0611-344E1DE73E1B}"/>
                </a:ext>
              </a:extLst>
            </p:cNvPr>
            <p:cNvSpPr/>
            <p:nvPr/>
          </p:nvSpPr>
          <p:spPr>
            <a:xfrm>
              <a:off x="10321013" y="507892"/>
              <a:ext cx="1411716" cy="1411716"/>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54" name="Graphic 53" descr="Question Mark with solid fill">
              <a:extLst>
                <a:ext uri="{FF2B5EF4-FFF2-40B4-BE49-F238E27FC236}">
                  <a16:creationId xmlns:a16="http://schemas.microsoft.com/office/drawing/2014/main" id="{EA3820D7-757F-F11C-006A-BCAAD9F0808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69065" y="765094"/>
              <a:ext cx="914400" cy="914400"/>
            </a:xfrm>
            <a:prstGeom prst="rect">
              <a:avLst/>
            </a:prstGeom>
          </p:spPr>
        </p:pic>
      </p:grpSp>
      <p:sp>
        <p:nvSpPr>
          <p:cNvPr id="55" name="Speech Bubble: Rectangle with Corners Rounded 54">
            <a:extLst>
              <a:ext uri="{FF2B5EF4-FFF2-40B4-BE49-F238E27FC236}">
                <a16:creationId xmlns:a16="http://schemas.microsoft.com/office/drawing/2014/main" id="{6BB60EEA-6DAD-65FA-3732-85B78509AA7D}"/>
              </a:ext>
            </a:extLst>
          </p:cNvPr>
          <p:cNvSpPr/>
          <p:nvPr/>
        </p:nvSpPr>
        <p:spPr>
          <a:xfrm>
            <a:off x="438355" y="5361497"/>
            <a:ext cx="5448274" cy="496663"/>
          </a:xfrm>
          <a:prstGeom prst="wedgeRoundRectCallout">
            <a:avLst>
              <a:gd name="adj1" fmla="val -53308"/>
              <a:gd name="adj2" fmla="val -38619"/>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a:solidFill>
                  <a:schemeClr val="tx1"/>
                </a:solidFill>
                <a:latin typeface="Arial" panose="020B0604020202020204" pitchFamily="34" charset="0"/>
                <a:cs typeface="Arial" panose="020B0604020202020204" pitchFamily="34" charset="0"/>
              </a:rPr>
              <a:t>¿Te gustaría intentarlo?</a:t>
            </a:r>
          </a:p>
        </p:txBody>
      </p:sp>
    </p:spTree>
    <p:extLst>
      <p:ext uri="{BB962C8B-B14F-4D97-AF65-F5344CB8AC3E}">
        <p14:creationId xmlns:p14="http://schemas.microsoft.com/office/powerpoint/2010/main" val="1359996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5">
            <a:extLst>
              <a:ext uri="{FF2B5EF4-FFF2-40B4-BE49-F238E27FC236}">
                <a16:creationId xmlns:a16="http://schemas.microsoft.com/office/drawing/2014/main" id="{79870D46-58A0-6133-BDE3-58059836F0C1}"/>
              </a:ext>
            </a:extLst>
          </p:cNvPr>
          <p:cNvSpPr>
            <a:spLocks noGrp="1"/>
          </p:cNvSpPr>
          <p:nvPr>
            <p:ph type="title"/>
          </p:nvPr>
        </p:nvSpPr>
        <p:spPr>
          <a:xfrm>
            <a:off x="838200" y="120516"/>
            <a:ext cx="10515600" cy="868968"/>
          </a:xfrm>
        </p:spPr>
        <p:txBody>
          <a:bodyPr/>
          <a:lstStyle/>
          <a:p>
            <a:r>
              <a:rPr lang="es-ES_tradnl">
                <a:latin typeface="Arial" panose="020B0604020202020204" pitchFamily="34" charset="0"/>
                <a:cs typeface="Arial" panose="020B0604020202020204" pitchFamily="34" charset="0"/>
              </a:rPr>
              <a:t>Técnica 1: Tipo de preguntas</a:t>
            </a:r>
          </a:p>
        </p:txBody>
      </p:sp>
      <p:sp>
        <p:nvSpPr>
          <p:cNvPr id="3" name="TextBox 2">
            <a:extLst>
              <a:ext uri="{FF2B5EF4-FFF2-40B4-BE49-F238E27FC236}">
                <a16:creationId xmlns:a16="http://schemas.microsoft.com/office/drawing/2014/main" id="{834AA900-C9AE-670B-7391-D03E1D3ED853}"/>
              </a:ext>
            </a:extLst>
          </p:cNvPr>
          <p:cNvSpPr txBox="1"/>
          <p:nvPr/>
        </p:nvSpPr>
        <p:spPr>
          <a:xfrm>
            <a:off x="1065980" y="1596246"/>
            <a:ext cx="2966958" cy="646331"/>
          </a:xfrm>
          <a:prstGeom prst="rect">
            <a:avLst/>
          </a:prstGeom>
          <a:noFill/>
        </p:spPr>
        <p:txBody>
          <a:bodyPr wrap="square">
            <a:spAutoFit/>
          </a:bodyPr>
          <a:lstStyle/>
          <a:p>
            <a:r>
              <a:rPr lang="es-ES_tradnl" b="1" dirty="0">
                <a:latin typeface="Arial" panose="020B0604020202020204" pitchFamily="34" charset="0"/>
                <a:cs typeface="Arial" panose="020B0604020202020204" pitchFamily="34" charset="0"/>
              </a:rPr>
              <a:t>PREGUNTAS PARA BUSCAR EXCEPCIONES</a:t>
            </a:r>
          </a:p>
        </p:txBody>
      </p:sp>
      <p:sp>
        <p:nvSpPr>
          <p:cNvPr id="4" name="Oval 3">
            <a:extLst>
              <a:ext uri="{FF2B5EF4-FFF2-40B4-BE49-F238E27FC236}">
                <a16:creationId xmlns:a16="http://schemas.microsoft.com/office/drawing/2014/main" id="{736E2A5C-7F5A-DC48-8852-260B0C10D729}"/>
              </a:ext>
            </a:extLst>
          </p:cNvPr>
          <p:cNvSpPr/>
          <p:nvPr/>
        </p:nvSpPr>
        <p:spPr>
          <a:xfrm>
            <a:off x="459271" y="1671794"/>
            <a:ext cx="452326" cy="452326"/>
          </a:xfrm>
          <a:prstGeom prst="ellipse">
            <a:avLst/>
          </a:prstGeom>
          <a:solidFill>
            <a:schemeClr val="bg1"/>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5A103464-E0B0-E139-7289-A06478AA71F1}"/>
              </a:ext>
            </a:extLst>
          </p:cNvPr>
          <p:cNvSpPr txBox="1"/>
          <p:nvPr/>
        </p:nvSpPr>
        <p:spPr>
          <a:xfrm>
            <a:off x="459271" y="2502649"/>
            <a:ext cx="3441174" cy="2031325"/>
          </a:xfrm>
          <a:prstGeom prst="rect">
            <a:avLst/>
          </a:prstGeom>
          <a:noFill/>
        </p:spPr>
        <p:txBody>
          <a:bodyPr wrap="square">
            <a:spAutoFit/>
          </a:bodyPr>
          <a:lstStyle/>
          <a:p>
            <a:pPr marL="285750" marR="0" lvl="0" indent="-285750" algn="l" rtl="0">
              <a:spcBef>
                <a:spcPts val="0"/>
              </a:spcBef>
              <a:spcAft>
                <a:spcPts val="0"/>
              </a:spcAft>
              <a:buClr>
                <a:srgbClr val="000000"/>
              </a:buClr>
              <a:buSzPts val="1600"/>
              <a:buFont typeface="Arial" panose="020B0604020202020204" pitchFamily="34" charset="0"/>
              <a:buChar char="•"/>
            </a:pPr>
            <a:r>
              <a:rPr lang="es-ES_tradnl" u="none" strike="noStrike" cap="none" dirty="0">
                <a:latin typeface="Arial" panose="020B0604020202020204" pitchFamily="34" charset="0"/>
                <a:ea typeface="Helvetica Neue"/>
                <a:cs typeface="Arial" panose="020B0604020202020204" pitchFamily="34" charset="0"/>
                <a:sym typeface="Helvetica Neue"/>
              </a:rPr>
              <a:t>Preguntas para enfocarse en  los momentos en que las cosas iban mejor</a:t>
            </a:r>
          </a:p>
          <a:p>
            <a:pPr marL="285750" marR="0" lvl="0" indent="-285750" algn="l" rtl="0">
              <a:spcBef>
                <a:spcPts val="0"/>
              </a:spcBef>
              <a:spcAft>
                <a:spcPts val="0"/>
              </a:spcAft>
              <a:buClr>
                <a:srgbClr val="000000"/>
              </a:buClr>
              <a:buSzPts val="1600"/>
              <a:buFont typeface="Arial" panose="020B0604020202020204" pitchFamily="34" charset="0"/>
              <a:buChar char="•"/>
            </a:pPr>
            <a:r>
              <a:rPr lang="es-ES_tradnl" dirty="0">
                <a:latin typeface="Arial" panose="020B0604020202020204" pitchFamily="34" charset="0"/>
                <a:ea typeface="Helvetica Neue"/>
                <a:cs typeface="Arial" panose="020B0604020202020204" pitchFamily="34" charset="0"/>
                <a:sym typeface="Helvetica Neue"/>
              </a:rPr>
              <a:t>Indagar sobre situaciones pasadas que podrían haber resultado en problemas, pero no fue así</a:t>
            </a:r>
            <a:endParaRPr lang="es-ES_tradnl" u="none" strike="noStrike" cap="none" dirty="0">
              <a:latin typeface="Arial" panose="020B0604020202020204" pitchFamily="34" charset="0"/>
              <a:ea typeface="Helvetica Neue"/>
              <a:cs typeface="Arial" panose="020B0604020202020204" pitchFamily="34" charset="0"/>
              <a:sym typeface="Helvetica Neue"/>
            </a:endParaRPr>
          </a:p>
        </p:txBody>
      </p:sp>
      <p:sp>
        <p:nvSpPr>
          <p:cNvPr id="6" name="Speech Bubble: Rectangle with Corners Rounded 5">
            <a:extLst>
              <a:ext uri="{FF2B5EF4-FFF2-40B4-BE49-F238E27FC236}">
                <a16:creationId xmlns:a16="http://schemas.microsoft.com/office/drawing/2014/main" id="{20A42160-A107-CEB7-C41A-3A77DE23DBAF}"/>
              </a:ext>
            </a:extLst>
          </p:cNvPr>
          <p:cNvSpPr/>
          <p:nvPr/>
        </p:nvSpPr>
        <p:spPr>
          <a:xfrm>
            <a:off x="685434" y="4675590"/>
            <a:ext cx="3215011" cy="904871"/>
          </a:xfrm>
          <a:prstGeom prst="wedgeRoundRectCallout">
            <a:avLst>
              <a:gd name="adj1" fmla="val -55852"/>
              <a:gd name="adj2" fmla="val -5729"/>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0" i="0" dirty="0">
                <a:solidFill>
                  <a:srgbClr val="202124"/>
                </a:solidFill>
                <a:effectLst/>
                <a:latin typeface="Arial" panose="020B0604020202020204" pitchFamily="34" charset="0"/>
                <a:cs typeface="Arial" panose="020B0604020202020204" pitchFamily="34" charset="0"/>
              </a:rPr>
              <a:t>¿Cuándo no estás enojado/triste?</a:t>
            </a:r>
          </a:p>
        </p:txBody>
      </p:sp>
      <p:sp>
        <p:nvSpPr>
          <p:cNvPr id="8" name="TextBox 7">
            <a:extLst>
              <a:ext uri="{FF2B5EF4-FFF2-40B4-BE49-F238E27FC236}">
                <a16:creationId xmlns:a16="http://schemas.microsoft.com/office/drawing/2014/main" id="{6CA5DB88-CF2E-B453-E7E0-038BED6601ED}"/>
              </a:ext>
            </a:extLst>
          </p:cNvPr>
          <p:cNvSpPr txBox="1"/>
          <p:nvPr/>
        </p:nvSpPr>
        <p:spPr>
          <a:xfrm>
            <a:off x="5062036" y="1544014"/>
            <a:ext cx="2608302" cy="646331"/>
          </a:xfrm>
          <a:prstGeom prst="rect">
            <a:avLst/>
          </a:prstGeom>
          <a:noFill/>
        </p:spPr>
        <p:txBody>
          <a:bodyPr wrap="square">
            <a:spAutoFit/>
          </a:bodyPr>
          <a:lstStyle/>
          <a:p>
            <a:r>
              <a:rPr lang="es-ES_tradnl" b="1">
                <a:latin typeface="Arial" panose="020B0604020202020204" pitchFamily="34" charset="0"/>
                <a:cs typeface="Arial" panose="020B0604020202020204" pitchFamily="34" charset="0"/>
              </a:rPr>
              <a:t>PREGUNTAS SOBRE EL ENTORNO</a:t>
            </a:r>
          </a:p>
        </p:txBody>
      </p:sp>
      <p:sp>
        <p:nvSpPr>
          <p:cNvPr id="9" name="Oval 8">
            <a:extLst>
              <a:ext uri="{FF2B5EF4-FFF2-40B4-BE49-F238E27FC236}">
                <a16:creationId xmlns:a16="http://schemas.microsoft.com/office/drawing/2014/main" id="{8EA98DD4-AF1A-14A7-F6FD-3191CEB655DC}"/>
              </a:ext>
            </a:extLst>
          </p:cNvPr>
          <p:cNvSpPr/>
          <p:nvPr/>
        </p:nvSpPr>
        <p:spPr>
          <a:xfrm>
            <a:off x="4361658" y="1671794"/>
            <a:ext cx="452326" cy="452326"/>
          </a:xfrm>
          <a:prstGeom prst="ellipse">
            <a:avLst/>
          </a:prstGeom>
          <a:solidFill>
            <a:schemeClr val="bg1"/>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587FEA6E-DBDD-04B9-BF3E-3FF913A953AE}"/>
              </a:ext>
            </a:extLst>
          </p:cNvPr>
          <p:cNvSpPr txBox="1"/>
          <p:nvPr/>
        </p:nvSpPr>
        <p:spPr>
          <a:xfrm>
            <a:off x="4455326" y="2420338"/>
            <a:ext cx="3215011" cy="2031325"/>
          </a:xfrm>
          <a:prstGeom prst="rect">
            <a:avLst/>
          </a:prstGeom>
          <a:noFill/>
        </p:spPr>
        <p:txBody>
          <a:bodyPr wrap="square">
            <a:spAutoFit/>
          </a:bodyPr>
          <a:lstStyle/>
          <a:p>
            <a:pPr marL="285750" indent="-285750">
              <a:buClr>
                <a:srgbClr val="000000"/>
              </a:buClr>
              <a:buSzPts val="1600"/>
              <a:buFont typeface="Arial" panose="020B0604020202020204" pitchFamily="34" charset="0"/>
              <a:buChar char="•"/>
            </a:pPr>
            <a:r>
              <a:rPr lang="es-ES_tradnl" u="none" strike="noStrike" cap="none" dirty="0">
                <a:latin typeface="Arial" panose="020B0604020202020204" pitchFamily="34" charset="0"/>
                <a:ea typeface="Helvetica Neue"/>
                <a:cs typeface="Arial" panose="020B0604020202020204" pitchFamily="34" charset="0"/>
                <a:sym typeface="Helvetica Neue"/>
              </a:rPr>
              <a:t>Preguntas para identificar quiénes podrían estar implicados en la solución</a:t>
            </a:r>
          </a:p>
          <a:p>
            <a:pPr marL="285750" lvl="0" indent="-285750">
              <a:buClr>
                <a:srgbClr val="000000"/>
              </a:buClr>
              <a:buSzPts val="1600"/>
              <a:buFont typeface="Arial" panose="020B0604020202020204" pitchFamily="34" charset="0"/>
              <a:buChar char="•"/>
            </a:pPr>
            <a:r>
              <a:rPr lang="es-ES_tradnl" dirty="0">
                <a:latin typeface="Arial" panose="020B0604020202020204" pitchFamily="34" charset="0"/>
                <a:ea typeface="Helvetica Neue"/>
                <a:cs typeface="Arial" panose="020B0604020202020204" pitchFamily="34" charset="0"/>
                <a:sym typeface="Helvetica Neue"/>
              </a:rPr>
              <a:t>Ofrecen</a:t>
            </a:r>
            <a:r>
              <a:rPr lang="es-ES_tradnl" u="none" strike="noStrike" cap="none" dirty="0">
                <a:latin typeface="Arial" panose="020B0604020202020204" pitchFamily="34" charset="0"/>
                <a:ea typeface="Helvetica Neue"/>
                <a:cs typeface="Arial" panose="020B0604020202020204" pitchFamily="34" charset="0"/>
                <a:sym typeface="Helvetica Neue"/>
              </a:rPr>
              <a:t> información sobre la relación del menor con su familia, amigos y otras redes</a:t>
            </a:r>
          </a:p>
        </p:txBody>
      </p:sp>
      <p:sp>
        <p:nvSpPr>
          <p:cNvPr id="13" name="Speech Bubble: Rectangle with Corners Rounded 12">
            <a:extLst>
              <a:ext uri="{FF2B5EF4-FFF2-40B4-BE49-F238E27FC236}">
                <a16:creationId xmlns:a16="http://schemas.microsoft.com/office/drawing/2014/main" id="{93F51A71-BEBF-448C-C705-C6A5AD41F0E1}"/>
              </a:ext>
            </a:extLst>
          </p:cNvPr>
          <p:cNvSpPr/>
          <p:nvPr/>
        </p:nvSpPr>
        <p:spPr>
          <a:xfrm>
            <a:off x="4455327" y="4620102"/>
            <a:ext cx="3215011" cy="960360"/>
          </a:xfrm>
          <a:prstGeom prst="wedgeRoundRectCallout">
            <a:avLst>
              <a:gd name="adj1" fmla="val 54314"/>
              <a:gd name="adj2" fmla="val -29692"/>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dirty="0">
                <a:solidFill>
                  <a:srgbClr val="202124"/>
                </a:solidFill>
                <a:latin typeface="Arial" panose="020B0604020202020204" pitchFamily="34" charset="0"/>
                <a:cs typeface="Arial" panose="020B0604020202020204" pitchFamily="34" charset="0"/>
              </a:rPr>
              <a:t>Cuando siente miedo, ¿a quién buscas?</a:t>
            </a:r>
            <a:endParaRPr lang="es-ES_tradnl" b="0" i="0" dirty="0">
              <a:solidFill>
                <a:srgbClr val="202124"/>
              </a:solidFill>
              <a:effectLst/>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3391AEDF-D195-324C-5C0A-2D6A4613D234}"/>
              </a:ext>
            </a:extLst>
          </p:cNvPr>
          <p:cNvSpPr txBox="1"/>
          <p:nvPr/>
        </p:nvSpPr>
        <p:spPr>
          <a:xfrm>
            <a:off x="8686435" y="1609993"/>
            <a:ext cx="2753797" cy="646331"/>
          </a:xfrm>
          <a:prstGeom prst="rect">
            <a:avLst/>
          </a:prstGeom>
          <a:noFill/>
        </p:spPr>
        <p:txBody>
          <a:bodyPr wrap="square">
            <a:spAutoFit/>
          </a:bodyPr>
          <a:lstStyle/>
          <a:p>
            <a:r>
              <a:rPr lang="es-ES_tradnl" b="1">
                <a:latin typeface="Arial" panose="020B0604020202020204" pitchFamily="34" charset="0"/>
                <a:cs typeface="Arial" panose="020B0604020202020204" pitchFamily="34" charset="0"/>
              </a:rPr>
              <a:t>PREGUNTAS SOBRE LA RESILIENCIA</a:t>
            </a:r>
          </a:p>
        </p:txBody>
      </p:sp>
      <p:sp>
        <p:nvSpPr>
          <p:cNvPr id="15" name="Oval 14">
            <a:extLst>
              <a:ext uri="{FF2B5EF4-FFF2-40B4-BE49-F238E27FC236}">
                <a16:creationId xmlns:a16="http://schemas.microsoft.com/office/drawing/2014/main" id="{ADC7F713-B157-BC3F-6633-5943DED57DFB}"/>
              </a:ext>
            </a:extLst>
          </p:cNvPr>
          <p:cNvSpPr/>
          <p:nvPr/>
        </p:nvSpPr>
        <p:spPr>
          <a:xfrm>
            <a:off x="7999058" y="1671794"/>
            <a:ext cx="452326" cy="452326"/>
          </a:xfrm>
          <a:prstGeom prst="ellipse">
            <a:avLst/>
          </a:prstGeom>
          <a:solidFill>
            <a:schemeClr val="bg1"/>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A4508490-0B6A-3AFA-A098-A6E41D3AF381}"/>
              </a:ext>
            </a:extLst>
          </p:cNvPr>
          <p:cNvSpPr txBox="1"/>
          <p:nvPr/>
        </p:nvSpPr>
        <p:spPr>
          <a:xfrm>
            <a:off x="7999057" y="2420338"/>
            <a:ext cx="3667337" cy="1477328"/>
          </a:xfrm>
          <a:prstGeom prst="rect">
            <a:avLst/>
          </a:prstGeom>
          <a:noFill/>
        </p:spPr>
        <p:txBody>
          <a:bodyPr wrap="square">
            <a:spAutoFit/>
          </a:bodyPr>
          <a:lstStyle/>
          <a:p>
            <a:pPr marL="342900" marR="0" lvl="0" indent="-342900" algn="l" rtl="0">
              <a:spcBef>
                <a:spcPts val="0"/>
              </a:spcBef>
              <a:spcAft>
                <a:spcPts val="0"/>
              </a:spcAft>
              <a:buClr>
                <a:srgbClr val="000000"/>
              </a:buClr>
              <a:buSzPts val="1600"/>
              <a:buFont typeface="Arial" panose="020B0604020202020204" pitchFamily="34" charset="0"/>
              <a:buChar char="•"/>
            </a:pPr>
            <a:r>
              <a:rPr lang="es-ES_tradnl" u="none" strike="noStrike" cap="none" dirty="0">
                <a:latin typeface="Arial" panose="020B0604020202020204" pitchFamily="34" charset="0"/>
                <a:ea typeface="Helvetica Neue"/>
                <a:cs typeface="Arial" panose="020B0604020202020204" pitchFamily="34" charset="0"/>
                <a:sym typeface="Helvetica Neue"/>
              </a:rPr>
              <a:t>Preguntas para saber </a:t>
            </a:r>
            <a:r>
              <a:rPr lang="es-ES_tradnl" dirty="0">
                <a:latin typeface="Arial" panose="020B0604020202020204" pitchFamily="34" charset="0"/>
                <a:ea typeface="Helvetica Neue"/>
                <a:cs typeface="Arial" panose="020B0604020202020204" pitchFamily="34" charset="0"/>
                <a:sym typeface="Helvetica Neue"/>
              </a:rPr>
              <a:t>qué hicieron el/la menor</a:t>
            </a:r>
            <a:r>
              <a:rPr lang="es-ES_tradnl" u="none" strike="noStrike" cap="none" dirty="0">
                <a:latin typeface="Arial" panose="020B0604020202020204" pitchFamily="34" charset="0"/>
                <a:ea typeface="Helvetica Neue"/>
                <a:cs typeface="Arial" panose="020B0604020202020204" pitchFamily="34" charset="0"/>
                <a:sym typeface="Helvetica Neue"/>
              </a:rPr>
              <a:t> o la familia en el pasado para sentirse mejor/afrontar una dificultad</a:t>
            </a:r>
          </a:p>
        </p:txBody>
      </p:sp>
      <p:sp>
        <p:nvSpPr>
          <p:cNvPr id="21" name="Speech Bubble: Rectangle with Corners Rounded 20">
            <a:extLst>
              <a:ext uri="{FF2B5EF4-FFF2-40B4-BE49-F238E27FC236}">
                <a16:creationId xmlns:a16="http://schemas.microsoft.com/office/drawing/2014/main" id="{3D09895E-9EB8-85E2-DD67-229C86221B97}"/>
              </a:ext>
            </a:extLst>
          </p:cNvPr>
          <p:cNvSpPr/>
          <p:nvPr/>
        </p:nvSpPr>
        <p:spPr>
          <a:xfrm>
            <a:off x="8225221" y="4620101"/>
            <a:ext cx="3215011" cy="960360"/>
          </a:xfrm>
          <a:prstGeom prst="wedgeRoundRectCallout">
            <a:avLst>
              <a:gd name="adj1" fmla="val 53954"/>
              <a:gd name="adj2" fmla="val 164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0" i="0" dirty="0">
                <a:solidFill>
                  <a:srgbClr val="202124"/>
                </a:solidFill>
                <a:effectLst/>
                <a:latin typeface="Arial" panose="020B0604020202020204" pitchFamily="34" charset="0"/>
                <a:cs typeface="Arial" panose="020B0604020202020204" pitchFamily="34" charset="0"/>
              </a:rPr>
              <a:t>En el </a:t>
            </a:r>
            <a:r>
              <a:rPr lang="es-ES_tradnl" dirty="0">
                <a:solidFill>
                  <a:srgbClr val="202124"/>
                </a:solidFill>
                <a:latin typeface="Arial" panose="020B0604020202020204" pitchFamily="34" charset="0"/>
                <a:cs typeface="Arial" panose="020B0604020202020204" pitchFamily="34" charset="0"/>
              </a:rPr>
              <a:t>pasado, </a:t>
            </a:r>
            <a:r>
              <a:rPr lang="es-ES_tradnl" b="0" i="0" dirty="0">
                <a:solidFill>
                  <a:srgbClr val="202124"/>
                </a:solidFill>
                <a:effectLst/>
                <a:latin typeface="Arial" panose="020B0604020202020204" pitchFamily="34" charset="0"/>
                <a:cs typeface="Arial" panose="020B0604020202020204" pitchFamily="34" charset="0"/>
              </a:rPr>
              <a:t>¿qué ha sido positivo? ¿Qué te ha ayudado?</a:t>
            </a:r>
          </a:p>
        </p:txBody>
      </p:sp>
    </p:spTree>
    <p:extLst>
      <p:ext uri="{BB962C8B-B14F-4D97-AF65-F5344CB8AC3E}">
        <p14:creationId xmlns:p14="http://schemas.microsoft.com/office/powerpoint/2010/main" val="11372881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5">
            <a:extLst>
              <a:ext uri="{FF2B5EF4-FFF2-40B4-BE49-F238E27FC236}">
                <a16:creationId xmlns:a16="http://schemas.microsoft.com/office/drawing/2014/main" id="{79870D46-58A0-6133-BDE3-58059836F0C1}"/>
              </a:ext>
            </a:extLst>
          </p:cNvPr>
          <p:cNvSpPr>
            <a:spLocks noGrp="1"/>
          </p:cNvSpPr>
          <p:nvPr>
            <p:ph type="title"/>
          </p:nvPr>
        </p:nvSpPr>
        <p:spPr>
          <a:xfrm>
            <a:off x="838200" y="120516"/>
            <a:ext cx="10515600" cy="868968"/>
          </a:xfrm>
        </p:spPr>
        <p:txBody>
          <a:bodyPr/>
          <a:lstStyle/>
          <a:p>
            <a:r>
              <a:rPr lang="es-ES_tradnl">
                <a:latin typeface="Arial" panose="020B0604020202020204" pitchFamily="34" charset="0"/>
                <a:cs typeface="Arial" panose="020B0604020202020204" pitchFamily="34" charset="0"/>
              </a:rPr>
              <a:t>Técnica 1: Tipo de preguntas</a:t>
            </a:r>
          </a:p>
        </p:txBody>
      </p:sp>
      <p:sp>
        <p:nvSpPr>
          <p:cNvPr id="14" name="TextBox 13">
            <a:extLst>
              <a:ext uri="{FF2B5EF4-FFF2-40B4-BE49-F238E27FC236}">
                <a16:creationId xmlns:a16="http://schemas.microsoft.com/office/drawing/2014/main" id="{3391AEDF-D195-324C-5C0A-2D6A4613D234}"/>
              </a:ext>
            </a:extLst>
          </p:cNvPr>
          <p:cNvSpPr txBox="1"/>
          <p:nvPr/>
        </p:nvSpPr>
        <p:spPr>
          <a:xfrm>
            <a:off x="1525577" y="1814223"/>
            <a:ext cx="3548447" cy="400110"/>
          </a:xfrm>
          <a:prstGeom prst="rect">
            <a:avLst/>
          </a:prstGeom>
          <a:noFill/>
        </p:spPr>
        <p:txBody>
          <a:bodyPr wrap="square">
            <a:spAutoFit/>
          </a:bodyPr>
          <a:lstStyle/>
          <a:p>
            <a:pPr algn="ctr"/>
            <a:r>
              <a:rPr lang="es-ES_tradnl" sz="2000" b="1">
                <a:latin typeface="Arial" panose="020B0604020202020204" pitchFamily="34" charset="0"/>
                <a:cs typeface="Arial" panose="020B0604020202020204" pitchFamily="34" charset="0"/>
              </a:rPr>
              <a:t>PREGUNTAS PARA SOÑAR</a:t>
            </a:r>
          </a:p>
        </p:txBody>
      </p:sp>
      <p:sp>
        <p:nvSpPr>
          <p:cNvPr id="15" name="Oval 14">
            <a:extLst>
              <a:ext uri="{FF2B5EF4-FFF2-40B4-BE49-F238E27FC236}">
                <a16:creationId xmlns:a16="http://schemas.microsoft.com/office/drawing/2014/main" id="{ADC7F713-B157-BC3F-6633-5943DED57DFB}"/>
              </a:ext>
            </a:extLst>
          </p:cNvPr>
          <p:cNvSpPr/>
          <p:nvPr/>
        </p:nvSpPr>
        <p:spPr>
          <a:xfrm>
            <a:off x="838200" y="1788115"/>
            <a:ext cx="452326" cy="452326"/>
          </a:xfrm>
          <a:prstGeom prst="ellipse">
            <a:avLst/>
          </a:prstGeom>
          <a:solidFill>
            <a:schemeClr val="bg1"/>
          </a:solid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A4508490-0B6A-3AFA-A098-A6E41D3AF381}"/>
              </a:ext>
            </a:extLst>
          </p:cNvPr>
          <p:cNvSpPr txBox="1"/>
          <p:nvPr/>
        </p:nvSpPr>
        <p:spPr>
          <a:xfrm>
            <a:off x="838200" y="2419986"/>
            <a:ext cx="4486153" cy="2031325"/>
          </a:xfrm>
          <a:prstGeom prst="rect">
            <a:avLst/>
          </a:prstGeom>
          <a:noFill/>
        </p:spPr>
        <p:txBody>
          <a:bodyPr wrap="square">
            <a:spAutoFit/>
          </a:bodyPr>
          <a:lstStyle/>
          <a:p>
            <a:pPr marL="342900" marR="0" lvl="0" indent="-342900" algn="l" rtl="0">
              <a:spcBef>
                <a:spcPts val="0"/>
              </a:spcBef>
              <a:spcAft>
                <a:spcPts val="0"/>
              </a:spcAft>
              <a:buClr>
                <a:srgbClr val="000000"/>
              </a:buClr>
              <a:buSzPts val="1600"/>
              <a:buFont typeface="Arial" panose="020B0604020202020204" pitchFamily="34" charset="0"/>
              <a:buChar char="•"/>
            </a:pPr>
            <a:r>
              <a:rPr lang="es-ES_tradnl" u="none" strike="noStrike" cap="none">
                <a:latin typeface="Arial" panose="020B0604020202020204" pitchFamily="34" charset="0"/>
                <a:ea typeface="Helvetica Neue"/>
                <a:cs typeface="Arial" panose="020B0604020202020204" pitchFamily="34" charset="0"/>
                <a:sym typeface="Helvetica Neue"/>
              </a:rPr>
              <a:t>Preguntas para imaginar y hablar sobre un mundo posible en el que no existieran estos problemas y se ofrecieran soluciones reales</a:t>
            </a:r>
          </a:p>
          <a:p>
            <a:pPr marL="342900" marR="0" lvl="0" indent="-342900" algn="l" rtl="0">
              <a:spcBef>
                <a:spcPts val="0"/>
              </a:spcBef>
              <a:spcAft>
                <a:spcPts val="0"/>
              </a:spcAft>
              <a:buClr>
                <a:srgbClr val="000000"/>
              </a:buClr>
              <a:buSzPts val="1600"/>
              <a:buFont typeface="Arial" panose="020B0604020202020204" pitchFamily="34" charset="0"/>
              <a:buChar char="•"/>
            </a:pPr>
            <a:r>
              <a:rPr lang="es-ES_tradnl" u="none" strike="noStrike" cap="none">
                <a:latin typeface="Arial" panose="020B0604020202020204" pitchFamily="34" charset="0"/>
                <a:ea typeface="Helvetica Neue"/>
                <a:cs typeface="Arial" panose="020B0604020202020204" pitchFamily="34" charset="0"/>
                <a:sym typeface="Helvetica Neue"/>
              </a:rPr>
              <a:t>Esta pregunta permite pensar en posibilidades con el propósito de inducir la esperanza.</a:t>
            </a:r>
          </a:p>
        </p:txBody>
      </p:sp>
      <p:sp>
        <p:nvSpPr>
          <p:cNvPr id="21" name="Speech Bubble: Rectangle with Corners Rounded 20">
            <a:extLst>
              <a:ext uri="{FF2B5EF4-FFF2-40B4-BE49-F238E27FC236}">
                <a16:creationId xmlns:a16="http://schemas.microsoft.com/office/drawing/2014/main" id="{3D09895E-9EB8-85E2-DD67-229C86221B97}"/>
              </a:ext>
            </a:extLst>
          </p:cNvPr>
          <p:cNvSpPr/>
          <p:nvPr/>
        </p:nvSpPr>
        <p:spPr>
          <a:xfrm>
            <a:off x="5688456" y="2419986"/>
            <a:ext cx="5030042" cy="3247749"/>
          </a:xfrm>
          <a:prstGeom prst="wedgeRoundRectCallout">
            <a:avLst>
              <a:gd name="adj1" fmla="val -53400"/>
              <a:gd name="adj2" fmla="val -31663"/>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dirty="0">
                <a:solidFill>
                  <a:srgbClr val="202124"/>
                </a:solidFill>
                <a:latin typeface="Arial" panose="020B0604020202020204" pitchFamily="34" charset="0"/>
                <a:cs typeface="Arial" panose="020B0604020202020204" pitchFamily="34" charset="0"/>
              </a:rPr>
              <a:t>Imagina que esta noche, mientras duermes, ocurre un milagro. </a:t>
            </a:r>
          </a:p>
          <a:p>
            <a:endParaRPr lang="es-ES_tradnl" dirty="0">
              <a:solidFill>
                <a:srgbClr val="202124"/>
              </a:solidFill>
              <a:latin typeface="Arial" panose="020B0604020202020204" pitchFamily="34" charset="0"/>
              <a:cs typeface="Arial" panose="020B0604020202020204" pitchFamily="34" charset="0"/>
            </a:endParaRPr>
          </a:p>
          <a:p>
            <a:r>
              <a:rPr lang="es-ES_tradnl" dirty="0">
                <a:solidFill>
                  <a:srgbClr val="202124"/>
                </a:solidFill>
                <a:latin typeface="Arial" panose="020B0604020202020204" pitchFamily="34" charset="0"/>
                <a:cs typeface="Arial" panose="020B0604020202020204" pitchFamily="34" charset="0"/>
              </a:rPr>
              <a:t>Mientras dormías, ______________ (escriba aquí el problema) dejó de ser un problema de la noche a la mañana. </a:t>
            </a:r>
          </a:p>
          <a:p>
            <a:endParaRPr lang="es-ES_tradnl" dirty="0">
              <a:solidFill>
                <a:srgbClr val="202124"/>
              </a:solidFill>
              <a:latin typeface="Arial" panose="020B0604020202020204" pitchFamily="34" charset="0"/>
              <a:cs typeface="Arial" panose="020B0604020202020204" pitchFamily="34" charset="0"/>
            </a:endParaRPr>
          </a:p>
          <a:p>
            <a:r>
              <a:rPr lang="es-ES_tradnl" dirty="0">
                <a:solidFill>
                  <a:srgbClr val="202124"/>
                </a:solidFill>
                <a:latin typeface="Arial" panose="020B0604020202020204" pitchFamily="34" charset="0"/>
                <a:cs typeface="Arial" panose="020B0604020202020204" pitchFamily="34" charset="0"/>
              </a:rPr>
              <a:t>Te acabas de levantar.</a:t>
            </a:r>
          </a:p>
          <a:p>
            <a:r>
              <a:rPr lang="es-ES_tradnl" dirty="0">
                <a:solidFill>
                  <a:srgbClr val="202124"/>
                </a:solidFill>
                <a:latin typeface="Arial" panose="020B0604020202020204" pitchFamily="34" charset="0"/>
                <a:cs typeface="Arial" panose="020B0604020202020204" pitchFamily="34" charset="0"/>
              </a:rPr>
              <a:t>¿Cuál sería el primer cambio que notarías? ¿Qué harías para estar segura/o de que todo cambió?</a:t>
            </a:r>
            <a:endParaRPr lang="es-ES_tradnl" b="0" i="0" dirty="0">
              <a:solidFill>
                <a:srgbClr val="202124"/>
              </a:solidFill>
              <a:effectLst/>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15476353-CF19-B75D-EE41-A1FF61BB3CAB}"/>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4E061FFE-3281-170E-1992-81162F68A4DC}"/>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5" name="Group 4">
              <a:extLst>
                <a:ext uri="{FF2B5EF4-FFF2-40B4-BE49-F238E27FC236}">
                  <a16:creationId xmlns:a16="http://schemas.microsoft.com/office/drawing/2014/main" id="{A5C83F1F-7B76-0534-2EB2-A433EE86CBD2}"/>
                </a:ext>
              </a:extLst>
            </p:cNvPr>
            <p:cNvGrpSpPr/>
            <p:nvPr/>
          </p:nvGrpSpPr>
          <p:grpSpPr>
            <a:xfrm>
              <a:off x="10621771" y="762700"/>
              <a:ext cx="562136" cy="634675"/>
              <a:chOff x="760175" y="830142"/>
              <a:chExt cx="867619" cy="979579"/>
            </a:xfrm>
          </p:grpSpPr>
          <p:sp>
            <p:nvSpPr>
              <p:cNvPr id="20" name="Rectangle 19">
                <a:extLst>
                  <a:ext uri="{FF2B5EF4-FFF2-40B4-BE49-F238E27FC236}">
                    <a16:creationId xmlns:a16="http://schemas.microsoft.com/office/drawing/2014/main" id="{246D3A22-BF81-E3D5-6FE5-3F2EF120F768}"/>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a:solidFill>
                      <a:schemeClr val="bg1"/>
                    </a:solidFill>
                    <a:latin typeface="Arial" panose="020B0604020202020204" pitchFamily="34" charset="0"/>
                    <a:cs typeface="Arial" panose="020B0604020202020204" pitchFamily="34" charset="0"/>
                  </a:rPr>
                  <a:t>62</a:t>
                </a:r>
              </a:p>
            </p:txBody>
          </p:sp>
          <p:sp>
            <p:nvSpPr>
              <p:cNvPr id="22" name="Rectangle 21">
                <a:extLst>
                  <a:ext uri="{FF2B5EF4-FFF2-40B4-BE49-F238E27FC236}">
                    <a16:creationId xmlns:a16="http://schemas.microsoft.com/office/drawing/2014/main" id="{FC85E917-CCE7-6494-B807-A5045B45845E}"/>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6" name="Group 5">
              <a:extLst>
                <a:ext uri="{FF2B5EF4-FFF2-40B4-BE49-F238E27FC236}">
                  <a16:creationId xmlns:a16="http://schemas.microsoft.com/office/drawing/2014/main" id="{43F773A3-4D63-CCC8-66FF-0208EEE138C5}"/>
                </a:ext>
              </a:extLst>
            </p:cNvPr>
            <p:cNvGrpSpPr/>
            <p:nvPr/>
          </p:nvGrpSpPr>
          <p:grpSpPr>
            <a:xfrm>
              <a:off x="11325415" y="762701"/>
              <a:ext cx="182192" cy="634674"/>
              <a:chOff x="2121762" y="2323619"/>
              <a:chExt cx="200378" cy="825210"/>
            </a:xfrm>
          </p:grpSpPr>
          <p:sp>
            <p:nvSpPr>
              <p:cNvPr id="7" name="Isosceles Triangle 6">
                <a:extLst>
                  <a:ext uri="{FF2B5EF4-FFF2-40B4-BE49-F238E27FC236}">
                    <a16:creationId xmlns:a16="http://schemas.microsoft.com/office/drawing/2014/main" id="{E3AF9E28-2CA5-6EC7-9015-F0DA27DCFA4E}"/>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9" name="Rectangle 18">
                <a:extLst>
                  <a:ext uri="{FF2B5EF4-FFF2-40B4-BE49-F238E27FC236}">
                    <a16:creationId xmlns:a16="http://schemas.microsoft.com/office/drawing/2014/main" id="{B8A2C532-A085-8780-36DF-52F05F491AA9}"/>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extLst>
      <p:ext uri="{BB962C8B-B14F-4D97-AF65-F5344CB8AC3E}">
        <p14:creationId xmlns:p14="http://schemas.microsoft.com/office/powerpoint/2010/main" val="36313405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41DC0-EDF6-5621-381D-6A942C1F94D4}"/>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Técnica 2: Ejercicios de reflexión</a:t>
            </a:r>
          </a:p>
        </p:txBody>
      </p:sp>
      <p:sp>
        <p:nvSpPr>
          <p:cNvPr id="8" name="TextBox 7">
            <a:extLst>
              <a:ext uri="{FF2B5EF4-FFF2-40B4-BE49-F238E27FC236}">
                <a16:creationId xmlns:a16="http://schemas.microsoft.com/office/drawing/2014/main" id="{2989390A-5656-F8D5-D076-DA52BC2AD23E}"/>
              </a:ext>
            </a:extLst>
          </p:cNvPr>
          <p:cNvSpPr txBox="1"/>
          <p:nvPr/>
        </p:nvSpPr>
        <p:spPr>
          <a:xfrm>
            <a:off x="453358" y="324167"/>
            <a:ext cx="1805748" cy="461665"/>
          </a:xfrm>
          <a:prstGeom prst="rect">
            <a:avLst/>
          </a:prstGeom>
          <a:noFill/>
        </p:spPr>
        <p:txBody>
          <a:bodyPr wrap="square" lIns="91440" tIns="45720" rIns="91440" bIns="45720" rtlCol="0" anchor="t">
            <a:spAutoFit/>
          </a:bodyPr>
          <a:lstStyle/>
          <a:p>
            <a:pPr algn="ctr"/>
            <a:r>
              <a:rPr lang="es-ES_tradnl" sz="2400" b="1">
                <a:highlight>
                  <a:srgbClr val="FFFF00"/>
                </a:highlight>
                <a:latin typeface="Arial" panose="020B0604020202020204" pitchFamily="34" charset="0"/>
                <a:cs typeface="Arial" panose="020B0604020202020204" pitchFamily="34" charset="0"/>
              </a:rPr>
              <a:t>ADAPTAR</a:t>
            </a:r>
          </a:p>
        </p:txBody>
      </p:sp>
      <p:sp>
        <p:nvSpPr>
          <p:cNvPr id="33" name="Speech Bubble: Rectangle with Corners Rounded 32">
            <a:extLst>
              <a:ext uri="{FF2B5EF4-FFF2-40B4-BE49-F238E27FC236}">
                <a16:creationId xmlns:a16="http://schemas.microsoft.com/office/drawing/2014/main" id="{3D05E897-9B2F-63A6-CA08-004000CC8056}"/>
              </a:ext>
            </a:extLst>
          </p:cNvPr>
          <p:cNvSpPr/>
          <p:nvPr/>
        </p:nvSpPr>
        <p:spPr>
          <a:xfrm>
            <a:off x="4910366" y="4203647"/>
            <a:ext cx="2361291" cy="1417169"/>
          </a:xfrm>
          <a:prstGeom prst="wedgeRoundRectCallout">
            <a:avLst>
              <a:gd name="adj1" fmla="val 57777"/>
              <a:gd name="adj2" fmla="val -29578"/>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400" b="1">
                <a:solidFill>
                  <a:schemeClr val="bg1"/>
                </a:solidFill>
                <a:latin typeface="Arial" panose="020B0604020202020204" pitchFamily="34" charset="0"/>
                <a:cs typeface="Arial" panose="020B0604020202020204" pitchFamily="34" charset="0"/>
              </a:rPr>
              <a:t>Asistente social</a:t>
            </a:r>
          </a:p>
          <a:p>
            <a:r>
              <a:rPr lang="es-ES_tradnl" sz="1400">
                <a:solidFill>
                  <a:schemeClr val="bg1"/>
                </a:solidFill>
                <a:latin typeface="Arial" panose="020B0604020202020204" pitchFamily="34" charset="0"/>
                <a:cs typeface="Arial" panose="020B0604020202020204" pitchFamily="34" charset="0"/>
              </a:rPr>
              <a:t>A usted le preocupa el impacto que un posible divorcio podría tener en sus hijos y en su bienestar</a:t>
            </a:r>
          </a:p>
        </p:txBody>
      </p:sp>
      <p:sp>
        <p:nvSpPr>
          <p:cNvPr id="34" name="TextBox 33">
            <a:extLst>
              <a:ext uri="{FF2B5EF4-FFF2-40B4-BE49-F238E27FC236}">
                <a16:creationId xmlns:a16="http://schemas.microsoft.com/office/drawing/2014/main" id="{9D996C98-7F3B-4C60-B224-617607E3A686}"/>
              </a:ext>
            </a:extLst>
          </p:cNvPr>
          <p:cNvSpPr txBox="1"/>
          <p:nvPr/>
        </p:nvSpPr>
        <p:spPr>
          <a:xfrm>
            <a:off x="4292838" y="1571393"/>
            <a:ext cx="1990725" cy="400110"/>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EJEMPLOS</a:t>
            </a:r>
          </a:p>
        </p:txBody>
      </p:sp>
      <p:sp>
        <p:nvSpPr>
          <p:cNvPr id="35" name="Speech Bubble: Rectangle with Corners Rounded 34">
            <a:extLst>
              <a:ext uri="{FF2B5EF4-FFF2-40B4-BE49-F238E27FC236}">
                <a16:creationId xmlns:a16="http://schemas.microsoft.com/office/drawing/2014/main" id="{E9A478AC-0370-E7FC-381B-68F1E6176AE4}"/>
              </a:ext>
            </a:extLst>
          </p:cNvPr>
          <p:cNvSpPr/>
          <p:nvPr/>
        </p:nvSpPr>
        <p:spPr>
          <a:xfrm>
            <a:off x="4298026" y="2164529"/>
            <a:ext cx="2503823" cy="1777775"/>
          </a:xfrm>
          <a:prstGeom prst="wedgeRoundRectCallout">
            <a:avLst>
              <a:gd name="adj1" fmla="val -57222"/>
              <a:gd name="adj2" fmla="val -3154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400" b="1">
                <a:solidFill>
                  <a:schemeClr val="tx1"/>
                </a:solidFill>
                <a:latin typeface="Arial" panose="020B0604020202020204" pitchFamily="34" charset="0"/>
                <a:cs typeface="Arial" panose="020B0604020202020204" pitchFamily="34" charset="0"/>
              </a:rPr>
              <a:t>Madre</a:t>
            </a:r>
          </a:p>
          <a:p>
            <a:r>
              <a:rPr lang="es-ES_tradnl" sz="1400">
                <a:solidFill>
                  <a:schemeClr val="tx1"/>
                </a:solidFill>
                <a:latin typeface="Arial" panose="020B0604020202020204" pitchFamily="34" charset="0"/>
                <a:cs typeface="Arial" panose="020B0604020202020204" pitchFamily="34" charset="0"/>
              </a:rPr>
              <a:t>Si lo abandono y me divorcio, mis hijos tendrán que quedarse con él sin mi presencia. No confío en que pueda hacerse cargo de ellos.</a:t>
            </a:r>
          </a:p>
        </p:txBody>
      </p:sp>
      <p:sp>
        <p:nvSpPr>
          <p:cNvPr id="36" name="TextBox 35">
            <a:extLst>
              <a:ext uri="{FF2B5EF4-FFF2-40B4-BE49-F238E27FC236}">
                <a16:creationId xmlns:a16="http://schemas.microsoft.com/office/drawing/2014/main" id="{29490731-B3F1-F05C-522A-FEF995FE8BF9}"/>
              </a:ext>
            </a:extLst>
          </p:cNvPr>
          <p:cNvSpPr txBox="1"/>
          <p:nvPr/>
        </p:nvSpPr>
        <p:spPr>
          <a:xfrm>
            <a:off x="825985" y="1471981"/>
            <a:ext cx="3120879" cy="4247317"/>
          </a:xfrm>
          <a:prstGeom prst="rect">
            <a:avLst/>
          </a:prstGeom>
          <a:noFill/>
        </p:spPr>
        <p:txBody>
          <a:bodyPr wrap="square" rtlCol="0">
            <a:spAutoFit/>
          </a:bodyPr>
          <a:lstStyle/>
          <a:p>
            <a:pPr>
              <a:spcAft>
                <a:spcPts val="1200"/>
              </a:spcAft>
            </a:pPr>
            <a:r>
              <a:rPr lang="es-ES_tradnl" sz="2000" b="1" dirty="0">
                <a:latin typeface="Arial" panose="020B0604020202020204" pitchFamily="34" charset="0"/>
                <a:cs typeface="Arial" panose="020B0604020202020204" pitchFamily="34" charset="0"/>
              </a:rPr>
              <a:t>CONSEJOS</a:t>
            </a:r>
          </a:p>
          <a:p>
            <a:pPr marL="533400">
              <a:spcAft>
                <a:spcPts val="1200"/>
              </a:spcAft>
            </a:pPr>
            <a:r>
              <a:rPr lang="es-ES_tradnl" sz="2000" dirty="0">
                <a:latin typeface="Arial" panose="020B0604020202020204" pitchFamily="34" charset="0"/>
                <a:cs typeface="Arial" panose="020B0604020202020204" pitchFamily="34" charset="0"/>
              </a:rPr>
              <a:t>Hay que escuchar activamente. </a:t>
            </a:r>
          </a:p>
          <a:p>
            <a:pPr marL="533400">
              <a:spcAft>
                <a:spcPts val="1200"/>
              </a:spcAft>
            </a:pPr>
            <a:r>
              <a:rPr lang="es-ES_tradnl" sz="2000" dirty="0">
                <a:latin typeface="Arial" panose="020B0604020202020204" pitchFamily="34" charset="0"/>
                <a:cs typeface="Arial" panose="020B0604020202020204" pitchFamily="34" charset="0"/>
              </a:rPr>
              <a:t>Identificar los puntos de vista, perspectivas y emociones en las personas</a:t>
            </a:r>
          </a:p>
          <a:p>
            <a:pPr marL="533400">
              <a:spcAft>
                <a:spcPts val="1200"/>
              </a:spcAft>
            </a:pPr>
            <a:r>
              <a:rPr lang="es-ES_tradnl" sz="2000" dirty="0">
                <a:latin typeface="Arial" panose="020B0604020202020204" pitchFamily="34" charset="0"/>
                <a:cs typeface="Arial" panose="020B0604020202020204" pitchFamily="34" charset="0"/>
              </a:rPr>
              <a:t>Proponer una reflexión, sin juzgar ni hacer suposiciones</a:t>
            </a:r>
          </a:p>
        </p:txBody>
      </p:sp>
      <p:sp>
        <p:nvSpPr>
          <p:cNvPr id="37" name="L-Shape 36">
            <a:extLst>
              <a:ext uri="{FF2B5EF4-FFF2-40B4-BE49-F238E27FC236}">
                <a16:creationId xmlns:a16="http://schemas.microsoft.com/office/drawing/2014/main" id="{5CD00ABC-1F28-A84E-1306-A143DAE3EB06}"/>
              </a:ext>
            </a:extLst>
          </p:cNvPr>
          <p:cNvSpPr/>
          <p:nvPr/>
        </p:nvSpPr>
        <p:spPr>
          <a:xfrm rot="18361091">
            <a:off x="884403" y="2064679"/>
            <a:ext cx="358299" cy="182347"/>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8" name="L-Shape 37">
            <a:extLst>
              <a:ext uri="{FF2B5EF4-FFF2-40B4-BE49-F238E27FC236}">
                <a16:creationId xmlns:a16="http://schemas.microsoft.com/office/drawing/2014/main" id="{04328140-174F-C081-EED9-4989F6936D63}"/>
              </a:ext>
            </a:extLst>
          </p:cNvPr>
          <p:cNvSpPr/>
          <p:nvPr/>
        </p:nvSpPr>
        <p:spPr>
          <a:xfrm rot="18361091">
            <a:off x="884401" y="2808392"/>
            <a:ext cx="358299" cy="182347"/>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9" name="L-Shape 38">
            <a:extLst>
              <a:ext uri="{FF2B5EF4-FFF2-40B4-BE49-F238E27FC236}">
                <a16:creationId xmlns:a16="http://schemas.microsoft.com/office/drawing/2014/main" id="{F9F2E1A0-8453-547D-8721-A189F77A1314}"/>
              </a:ext>
            </a:extLst>
          </p:cNvPr>
          <p:cNvSpPr/>
          <p:nvPr/>
        </p:nvSpPr>
        <p:spPr>
          <a:xfrm rot="18361091">
            <a:off x="916102" y="4519958"/>
            <a:ext cx="358299" cy="182347"/>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1" name="Speech Bubble: Rectangle with Corners Rounded 40">
            <a:extLst>
              <a:ext uri="{FF2B5EF4-FFF2-40B4-BE49-F238E27FC236}">
                <a16:creationId xmlns:a16="http://schemas.microsoft.com/office/drawing/2014/main" id="{9228BF58-290F-3254-E331-151B30D4FB70}"/>
              </a:ext>
            </a:extLst>
          </p:cNvPr>
          <p:cNvSpPr/>
          <p:nvPr/>
        </p:nvSpPr>
        <p:spPr>
          <a:xfrm>
            <a:off x="7610056" y="2123362"/>
            <a:ext cx="3245662" cy="1818942"/>
          </a:xfrm>
          <a:prstGeom prst="wedgeRoundRectCallout">
            <a:avLst>
              <a:gd name="adj1" fmla="val -55935"/>
              <a:gd name="adj2" fmla="val -33844"/>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400" b="1">
                <a:solidFill>
                  <a:schemeClr val="tx1"/>
                </a:solidFill>
                <a:latin typeface="Arial" panose="020B0604020202020204" pitchFamily="34" charset="0"/>
                <a:cs typeface="Arial" panose="020B0604020202020204" pitchFamily="34" charset="0"/>
              </a:rPr>
              <a:t>Niño</a:t>
            </a:r>
          </a:p>
          <a:p>
            <a:r>
              <a:rPr lang="es-ES_tradnl" sz="1400">
                <a:solidFill>
                  <a:schemeClr val="tx1"/>
                </a:solidFill>
                <a:latin typeface="Arial" panose="020B0604020202020204" pitchFamily="34" charset="0"/>
                <a:cs typeface="Arial" panose="020B0604020202020204" pitchFamily="34" charset="0"/>
              </a:rPr>
              <a:t>Me gustaba ir a la escuela y me encanta jugar fútbol ahí, pero no podré volver por más que quiera. Ahora tengo otras responsabilidades y debo pensar en mi familia, sobre todo después de todo lo que ha sucedido.</a:t>
            </a:r>
          </a:p>
        </p:txBody>
      </p:sp>
      <p:sp>
        <p:nvSpPr>
          <p:cNvPr id="42" name="Speech Bubble: Rectangle with Corners Rounded 41">
            <a:extLst>
              <a:ext uri="{FF2B5EF4-FFF2-40B4-BE49-F238E27FC236}">
                <a16:creationId xmlns:a16="http://schemas.microsoft.com/office/drawing/2014/main" id="{5ED0F497-4F16-7063-413C-835184960003}"/>
              </a:ext>
            </a:extLst>
          </p:cNvPr>
          <p:cNvSpPr/>
          <p:nvPr/>
        </p:nvSpPr>
        <p:spPr>
          <a:xfrm>
            <a:off x="8215086" y="4146058"/>
            <a:ext cx="3120879" cy="1587085"/>
          </a:xfrm>
          <a:prstGeom prst="wedgeRoundRectCallout">
            <a:avLst>
              <a:gd name="adj1" fmla="val 56921"/>
              <a:gd name="adj2" fmla="val -33250"/>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400" b="1">
                <a:solidFill>
                  <a:schemeClr val="bg1"/>
                </a:solidFill>
                <a:latin typeface="Arial" panose="020B0604020202020204" pitchFamily="34" charset="0"/>
                <a:cs typeface="Arial" panose="020B0604020202020204" pitchFamily="34" charset="0"/>
              </a:rPr>
              <a:t>Asistente social</a:t>
            </a:r>
          </a:p>
          <a:p>
            <a:r>
              <a:rPr lang="es-ES_tradnl" sz="1400">
                <a:solidFill>
                  <a:schemeClr val="bg1"/>
                </a:solidFill>
                <a:latin typeface="Arial" panose="020B0604020202020204" pitchFamily="34" charset="0"/>
                <a:cs typeface="Arial" panose="020B0604020202020204" pitchFamily="34" charset="0"/>
              </a:rPr>
              <a:t>Te gustaría volver a la escuela y jugar con tus amigos, pero estás preocupado por tu familia y te gustaría seguir ayudándolos trabajando.</a:t>
            </a:r>
          </a:p>
        </p:txBody>
      </p:sp>
      <p:sp>
        <p:nvSpPr>
          <p:cNvPr id="3" name="Oval 2">
            <a:extLst>
              <a:ext uri="{FF2B5EF4-FFF2-40B4-BE49-F238E27FC236}">
                <a16:creationId xmlns:a16="http://schemas.microsoft.com/office/drawing/2014/main" id="{B63D1362-ED20-9DB5-8193-CB69C8641430}"/>
              </a:ext>
            </a:extLst>
          </p:cNvPr>
          <p:cNvSpPr/>
          <p:nvPr/>
        </p:nvSpPr>
        <p:spPr>
          <a:xfrm>
            <a:off x="10365942" y="385503"/>
            <a:ext cx="1411716" cy="1411716"/>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4" name="Group 3">
            <a:extLst>
              <a:ext uri="{FF2B5EF4-FFF2-40B4-BE49-F238E27FC236}">
                <a16:creationId xmlns:a16="http://schemas.microsoft.com/office/drawing/2014/main" id="{56DAD5FB-2B3F-AF60-3F2A-51ADAE32F907}"/>
              </a:ext>
            </a:extLst>
          </p:cNvPr>
          <p:cNvGrpSpPr/>
          <p:nvPr/>
        </p:nvGrpSpPr>
        <p:grpSpPr>
          <a:xfrm>
            <a:off x="10855718" y="625807"/>
            <a:ext cx="458933" cy="919663"/>
            <a:chOff x="4573917" y="2257588"/>
            <a:chExt cx="458933" cy="919663"/>
          </a:xfrm>
        </p:grpSpPr>
        <p:sp>
          <p:nvSpPr>
            <p:cNvPr id="5" name="Oval 4">
              <a:extLst>
                <a:ext uri="{FF2B5EF4-FFF2-40B4-BE49-F238E27FC236}">
                  <a16:creationId xmlns:a16="http://schemas.microsoft.com/office/drawing/2014/main" id="{6AA88B47-48B7-C642-C6F5-C18F172BB186}"/>
                </a:ext>
              </a:extLst>
            </p:cNvPr>
            <p:cNvSpPr/>
            <p:nvPr/>
          </p:nvSpPr>
          <p:spPr>
            <a:xfrm rot="489988">
              <a:off x="4573917" y="2257588"/>
              <a:ext cx="458933" cy="6477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 name="Rectangle: Top Corners Rounded 5">
              <a:extLst>
                <a:ext uri="{FF2B5EF4-FFF2-40B4-BE49-F238E27FC236}">
                  <a16:creationId xmlns:a16="http://schemas.microsoft.com/office/drawing/2014/main" id="{FD27BD9B-30E0-61B6-9C34-A4A45034FF96}"/>
                </a:ext>
              </a:extLst>
            </p:cNvPr>
            <p:cNvSpPr/>
            <p:nvPr/>
          </p:nvSpPr>
          <p:spPr>
            <a:xfrm rot="11751256">
              <a:off x="4671095" y="2544267"/>
              <a:ext cx="121783" cy="632984"/>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 name="Rectangle: Rounded Corners 6">
              <a:extLst>
                <a:ext uri="{FF2B5EF4-FFF2-40B4-BE49-F238E27FC236}">
                  <a16:creationId xmlns:a16="http://schemas.microsoft.com/office/drawing/2014/main" id="{77A60E1D-989A-5095-503E-64F6BB80BC8C}"/>
                </a:ext>
              </a:extLst>
            </p:cNvPr>
            <p:cNvSpPr/>
            <p:nvPr/>
          </p:nvSpPr>
          <p:spPr>
            <a:xfrm rot="20347857">
              <a:off x="4815580" y="2351142"/>
              <a:ext cx="45719" cy="291578"/>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Rectangle: Rounded Corners 8">
              <a:extLst>
                <a:ext uri="{FF2B5EF4-FFF2-40B4-BE49-F238E27FC236}">
                  <a16:creationId xmlns:a16="http://schemas.microsoft.com/office/drawing/2014/main" id="{9222B8D9-DD5F-3FC2-DEB1-104E00A10424}"/>
                </a:ext>
              </a:extLst>
            </p:cNvPr>
            <p:cNvSpPr/>
            <p:nvPr/>
          </p:nvSpPr>
          <p:spPr>
            <a:xfrm rot="20347857">
              <a:off x="4905811" y="2404449"/>
              <a:ext cx="51674" cy="184965"/>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Tree>
    <p:extLst>
      <p:ext uri="{BB962C8B-B14F-4D97-AF65-F5344CB8AC3E}">
        <p14:creationId xmlns:p14="http://schemas.microsoft.com/office/powerpoint/2010/main" val="277921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g14d467bd822_0_766"/>
          <p:cNvSpPr txBox="1">
            <a:spLocks noGrp="1"/>
          </p:cNvSpPr>
          <p:nvPr>
            <p:ph type="title"/>
          </p:nvPr>
        </p:nvSpPr>
        <p:spPr>
          <a:xfrm>
            <a:off x="838200" y="120516"/>
            <a:ext cx="10515600" cy="8691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3200"/>
              <a:buNone/>
            </a:pPr>
            <a:r>
              <a:rPr lang="es-ES_tradnl">
                <a:latin typeface="Arial" panose="020B0604020202020204" pitchFamily="34" charset="0"/>
                <a:cs typeface="Arial" panose="020B0604020202020204" pitchFamily="34" charset="0"/>
              </a:rPr>
              <a:t>Técnica 2: Ejercicios de reflexión</a:t>
            </a:r>
          </a:p>
        </p:txBody>
      </p:sp>
      <p:sp>
        <p:nvSpPr>
          <p:cNvPr id="4" name="TextBox 3">
            <a:extLst>
              <a:ext uri="{FF2B5EF4-FFF2-40B4-BE49-F238E27FC236}">
                <a16:creationId xmlns:a16="http://schemas.microsoft.com/office/drawing/2014/main" id="{BF0A5FAD-E7D8-E789-355A-CEFD10F443D8}"/>
              </a:ext>
            </a:extLst>
          </p:cNvPr>
          <p:cNvSpPr txBox="1"/>
          <p:nvPr/>
        </p:nvSpPr>
        <p:spPr>
          <a:xfrm>
            <a:off x="179294" y="324167"/>
            <a:ext cx="1685778" cy="461665"/>
          </a:xfrm>
          <a:prstGeom prst="rect">
            <a:avLst/>
          </a:prstGeom>
          <a:noFill/>
        </p:spPr>
        <p:txBody>
          <a:bodyPr wrap="square" lIns="91440" tIns="45720" rIns="91440" bIns="45720" rtlCol="0" anchor="t">
            <a:spAutoFit/>
          </a:bodyPr>
          <a:lstStyle/>
          <a:p>
            <a:pPr algn="ctr"/>
            <a:r>
              <a:rPr lang="es-ES_tradnl" sz="2400" b="1">
                <a:highlight>
                  <a:srgbClr val="FFFF00"/>
                </a:highlight>
                <a:latin typeface="Arial" panose="020B0604020202020204" pitchFamily="34" charset="0"/>
                <a:cs typeface="Arial" panose="020B0604020202020204" pitchFamily="34" charset="0"/>
              </a:rPr>
              <a:t>ADAPTAR</a:t>
            </a:r>
          </a:p>
        </p:txBody>
      </p:sp>
      <p:sp>
        <p:nvSpPr>
          <p:cNvPr id="27" name="Speech Bubble: Rectangle with Corners Rounded 26">
            <a:extLst>
              <a:ext uri="{FF2B5EF4-FFF2-40B4-BE49-F238E27FC236}">
                <a16:creationId xmlns:a16="http://schemas.microsoft.com/office/drawing/2014/main" id="{6D02AC08-9170-B124-6B48-E033568FA9A3}"/>
              </a:ext>
            </a:extLst>
          </p:cNvPr>
          <p:cNvSpPr/>
          <p:nvPr/>
        </p:nvSpPr>
        <p:spPr>
          <a:xfrm>
            <a:off x="1022982" y="2494938"/>
            <a:ext cx="4672995" cy="691628"/>
          </a:xfrm>
          <a:prstGeom prst="wedgeRoundRectCallout">
            <a:avLst>
              <a:gd name="adj1" fmla="val 53496"/>
              <a:gd name="adj2" fmla="val -27018"/>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bg1"/>
                </a:solidFill>
                <a:latin typeface="Arial" panose="020B0604020202020204" pitchFamily="34" charset="0"/>
                <a:cs typeface="Arial" panose="020B0604020202020204" pitchFamily="34" charset="0"/>
              </a:rPr>
              <a:t>Asistente social</a:t>
            </a:r>
          </a:p>
          <a:p>
            <a:r>
              <a:rPr lang="es-ES_tradnl" sz="1600" dirty="0">
                <a:latin typeface="Arial" panose="020B0604020202020204" pitchFamily="34" charset="0"/>
                <a:cs typeface="Arial" panose="020B0604020202020204" pitchFamily="34" charset="0"/>
              </a:rPr>
              <a:t>¿Y por qué ahora es distinto? </a:t>
            </a:r>
          </a:p>
        </p:txBody>
      </p:sp>
      <p:sp>
        <p:nvSpPr>
          <p:cNvPr id="28" name="Speech Bubble: Rectangle with Corners Rounded 27">
            <a:extLst>
              <a:ext uri="{FF2B5EF4-FFF2-40B4-BE49-F238E27FC236}">
                <a16:creationId xmlns:a16="http://schemas.microsoft.com/office/drawing/2014/main" id="{0B5756E5-EAB9-6525-E8B7-9E94B60FAE15}"/>
              </a:ext>
            </a:extLst>
          </p:cNvPr>
          <p:cNvSpPr/>
          <p:nvPr/>
        </p:nvSpPr>
        <p:spPr>
          <a:xfrm>
            <a:off x="562112" y="1189946"/>
            <a:ext cx="4875959" cy="1154670"/>
          </a:xfrm>
          <a:prstGeom prst="wedgeRoundRectCallout">
            <a:avLst>
              <a:gd name="adj1" fmla="val -53328"/>
              <a:gd name="adj2" fmla="val -34028"/>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Madre</a:t>
            </a:r>
          </a:p>
          <a:p>
            <a:r>
              <a:rPr lang="es-ES_tradnl" sz="1600" dirty="0">
                <a:solidFill>
                  <a:schemeClr val="tx1"/>
                </a:solidFill>
                <a:latin typeface="Arial" panose="020B0604020202020204" pitchFamily="34" charset="0"/>
                <a:cs typeface="Arial" panose="020B0604020202020204" pitchFamily="34" charset="0"/>
              </a:rPr>
              <a:t>Antes hubiera llegado tarde, al menos media o una hora tarde, a la reunión y hubiera tenido alguna excusa para no admitir mi culpa. </a:t>
            </a:r>
          </a:p>
        </p:txBody>
      </p:sp>
      <p:sp>
        <p:nvSpPr>
          <p:cNvPr id="29" name="Speech Bubble: Rectangle with Corners Rounded 28">
            <a:extLst>
              <a:ext uri="{FF2B5EF4-FFF2-40B4-BE49-F238E27FC236}">
                <a16:creationId xmlns:a16="http://schemas.microsoft.com/office/drawing/2014/main" id="{3AC94E0A-87C6-C36F-87FF-02A06C7534D6}"/>
              </a:ext>
            </a:extLst>
          </p:cNvPr>
          <p:cNvSpPr/>
          <p:nvPr/>
        </p:nvSpPr>
        <p:spPr>
          <a:xfrm>
            <a:off x="6891865" y="2302658"/>
            <a:ext cx="4993643" cy="1492102"/>
          </a:xfrm>
          <a:prstGeom prst="wedgeRoundRectCallout">
            <a:avLst>
              <a:gd name="adj1" fmla="val 53081"/>
              <a:gd name="adj2" fmla="val -33733"/>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dirty="0">
                <a:latin typeface="Arial" panose="020B0604020202020204" pitchFamily="34" charset="0"/>
                <a:cs typeface="Arial" panose="020B0604020202020204" pitchFamily="34" charset="0"/>
              </a:rPr>
              <a:t>A veces es difícil explicar por qué nuestro cerebro funciona como funciona y por qué ciertas cosas nos cuestan más que otras. Lo importante es que has estado intentándolo y has encontrado estrategias que te ayudan con las cosas que son difíciles para ti</a:t>
            </a:r>
          </a:p>
        </p:txBody>
      </p:sp>
      <p:sp>
        <p:nvSpPr>
          <p:cNvPr id="30" name="Speech Bubble: Rectangle with Corners Rounded 29">
            <a:extLst>
              <a:ext uri="{FF2B5EF4-FFF2-40B4-BE49-F238E27FC236}">
                <a16:creationId xmlns:a16="http://schemas.microsoft.com/office/drawing/2014/main" id="{D9899F81-3548-55A2-FBB1-460B932B7995}"/>
              </a:ext>
            </a:extLst>
          </p:cNvPr>
          <p:cNvSpPr/>
          <p:nvPr/>
        </p:nvSpPr>
        <p:spPr>
          <a:xfrm>
            <a:off x="6533647" y="1035336"/>
            <a:ext cx="4644883" cy="1221602"/>
          </a:xfrm>
          <a:prstGeom prst="wedgeRoundRectCallout">
            <a:avLst>
              <a:gd name="adj1" fmla="val -55326"/>
              <a:gd name="adj2" fmla="val -29132"/>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dirty="0">
                <a:solidFill>
                  <a:schemeClr val="tx1"/>
                </a:solidFill>
                <a:latin typeface="Arial" panose="020B0604020202020204" pitchFamily="34" charset="0"/>
                <a:cs typeface="Arial" panose="020B0604020202020204" pitchFamily="34" charset="0"/>
              </a:rPr>
              <a:t>Me toca hacer esto por ser tan desordenada. No me explico por qué me cuesta tanto algo tan simple como estar lista para salir puntual, ¡pero lo estoy intentando!</a:t>
            </a:r>
          </a:p>
        </p:txBody>
      </p:sp>
      <p:sp>
        <p:nvSpPr>
          <p:cNvPr id="31" name="Speech Bubble: Rectangle with Corners Rounded 30">
            <a:extLst>
              <a:ext uri="{FF2B5EF4-FFF2-40B4-BE49-F238E27FC236}">
                <a16:creationId xmlns:a16="http://schemas.microsoft.com/office/drawing/2014/main" id="{326CE799-71B6-10BB-AE3B-6378227E55E2}"/>
              </a:ext>
            </a:extLst>
          </p:cNvPr>
          <p:cNvSpPr/>
          <p:nvPr/>
        </p:nvSpPr>
        <p:spPr>
          <a:xfrm>
            <a:off x="542099" y="3300374"/>
            <a:ext cx="4895972" cy="917424"/>
          </a:xfrm>
          <a:prstGeom prst="wedgeRoundRectCallout">
            <a:avLst>
              <a:gd name="adj1" fmla="val -53328"/>
              <a:gd name="adj2" fmla="val -34028"/>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dirty="0">
                <a:solidFill>
                  <a:schemeClr val="tx1"/>
                </a:solidFill>
                <a:latin typeface="Arial" panose="020B0604020202020204" pitchFamily="34" charset="0"/>
                <a:cs typeface="Arial" panose="020B0604020202020204" pitchFamily="34" charset="0"/>
              </a:rPr>
              <a:t>Porque ahora soy más organizada. Ahora uso la agenda en el teléfono: me pongo recordatorios 30 minutos antes. Y cuando suena la alarma, me alisto para salir. </a:t>
            </a:r>
          </a:p>
        </p:txBody>
      </p:sp>
      <p:sp>
        <p:nvSpPr>
          <p:cNvPr id="32" name="Speech Bubble: Rectangle with Corners Rounded 31">
            <a:extLst>
              <a:ext uri="{FF2B5EF4-FFF2-40B4-BE49-F238E27FC236}">
                <a16:creationId xmlns:a16="http://schemas.microsoft.com/office/drawing/2014/main" id="{BB1C1B0B-220E-8FDD-C04F-F241B96A3947}"/>
              </a:ext>
            </a:extLst>
          </p:cNvPr>
          <p:cNvSpPr/>
          <p:nvPr/>
        </p:nvSpPr>
        <p:spPr>
          <a:xfrm>
            <a:off x="1022983" y="4312202"/>
            <a:ext cx="4672994" cy="1061642"/>
          </a:xfrm>
          <a:prstGeom prst="wedgeRoundRectCallout">
            <a:avLst>
              <a:gd name="adj1" fmla="val 53081"/>
              <a:gd name="adj2" fmla="val -33733"/>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dirty="0">
                <a:latin typeface="Arial" panose="020B0604020202020204" pitchFamily="34" charset="0"/>
                <a:cs typeface="Arial" panose="020B0604020202020204" pitchFamily="34" charset="0"/>
              </a:rPr>
              <a:t>Guardas la cita en el calendario de tu teléfono y eso te ha ayudado a organizarte.</a:t>
            </a:r>
          </a:p>
        </p:txBody>
      </p:sp>
      <p:sp>
        <p:nvSpPr>
          <p:cNvPr id="33" name="Speech Bubble: Rectangle with Corners Rounded 32">
            <a:extLst>
              <a:ext uri="{FF2B5EF4-FFF2-40B4-BE49-F238E27FC236}">
                <a16:creationId xmlns:a16="http://schemas.microsoft.com/office/drawing/2014/main" id="{2667052C-B1C2-5708-1B40-C82CE1DCEFC3}"/>
              </a:ext>
            </a:extLst>
          </p:cNvPr>
          <p:cNvSpPr/>
          <p:nvPr/>
        </p:nvSpPr>
        <p:spPr>
          <a:xfrm>
            <a:off x="6914725" y="5115710"/>
            <a:ext cx="4988509" cy="593180"/>
          </a:xfrm>
          <a:prstGeom prst="wedgeRoundRectCallout">
            <a:avLst>
              <a:gd name="adj1" fmla="val 53081"/>
              <a:gd name="adj2" fmla="val -33733"/>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dirty="0">
                <a:latin typeface="Arial" panose="020B0604020202020204" pitchFamily="34" charset="0"/>
                <a:cs typeface="Arial" panose="020B0604020202020204" pitchFamily="34" charset="0"/>
              </a:rPr>
              <a:t>Te esfuerzas mucho por ser organizada y al parecer eso te hace sentir mejor</a:t>
            </a:r>
          </a:p>
        </p:txBody>
      </p:sp>
      <p:sp>
        <p:nvSpPr>
          <p:cNvPr id="34" name="Speech Bubble: Rectangle with Corners Rounded 33">
            <a:extLst>
              <a:ext uri="{FF2B5EF4-FFF2-40B4-BE49-F238E27FC236}">
                <a16:creationId xmlns:a16="http://schemas.microsoft.com/office/drawing/2014/main" id="{A38262E6-BD5D-1FDE-0AC8-8667F0D72256}"/>
              </a:ext>
            </a:extLst>
          </p:cNvPr>
          <p:cNvSpPr/>
          <p:nvPr/>
        </p:nvSpPr>
        <p:spPr>
          <a:xfrm>
            <a:off x="6533647" y="3893901"/>
            <a:ext cx="4895972" cy="1103005"/>
          </a:xfrm>
          <a:prstGeom prst="wedgeRoundRectCallout">
            <a:avLst>
              <a:gd name="adj1" fmla="val -53328"/>
              <a:gd name="adj2" fmla="val -34028"/>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dirty="0">
                <a:solidFill>
                  <a:schemeClr val="tx1"/>
                </a:solidFill>
                <a:latin typeface="Arial" panose="020B0604020202020204" pitchFamily="34" charset="0"/>
                <a:cs typeface="Arial" panose="020B0604020202020204" pitchFamily="34" charset="0"/>
              </a:rPr>
              <a:t>Ser madre soltera no es fácil, pero gracias a Dios ahora lo llevo mejor. Mi hijo ya no tiene que esperar en el colegio a que lo recoja. ¡Ya llevo un mes llegando a tiempo!</a:t>
            </a:r>
          </a:p>
        </p:txBody>
      </p:sp>
      <p:sp>
        <p:nvSpPr>
          <p:cNvPr id="35" name="Speech Bubble: Rectangle with Corners Rounded 34">
            <a:extLst>
              <a:ext uri="{FF2B5EF4-FFF2-40B4-BE49-F238E27FC236}">
                <a16:creationId xmlns:a16="http://schemas.microsoft.com/office/drawing/2014/main" id="{ED7B3F39-5347-076C-CCB9-9EAD45095F96}"/>
              </a:ext>
            </a:extLst>
          </p:cNvPr>
          <p:cNvSpPr/>
          <p:nvPr/>
        </p:nvSpPr>
        <p:spPr>
          <a:xfrm>
            <a:off x="6537997" y="5827694"/>
            <a:ext cx="4891437" cy="466281"/>
          </a:xfrm>
          <a:prstGeom prst="wedgeRoundRectCallout">
            <a:avLst>
              <a:gd name="adj1" fmla="val -53328"/>
              <a:gd name="adj2" fmla="val -34028"/>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dirty="0">
                <a:solidFill>
                  <a:schemeClr val="tx1"/>
                </a:solidFill>
                <a:latin typeface="Arial" panose="020B0604020202020204" pitchFamily="34" charset="0"/>
                <a:cs typeface="Arial" panose="020B0604020202020204" pitchFamily="34" charset="0"/>
              </a:rPr>
              <a:t>Sí, estoy muy comprometida. ¡Tengo que lograrlo!</a:t>
            </a:r>
          </a:p>
        </p:txBody>
      </p:sp>
      <p:sp>
        <p:nvSpPr>
          <p:cNvPr id="36" name="Speech Bubble: Rectangle with Corners Rounded 35">
            <a:extLst>
              <a:ext uri="{FF2B5EF4-FFF2-40B4-BE49-F238E27FC236}">
                <a16:creationId xmlns:a16="http://schemas.microsoft.com/office/drawing/2014/main" id="{CB2BACEA-1D64-30DA-7DF3-8A3875ECACD1}"/>
              </a:ext>
            </a:extLst>
          </p:cNvPr>
          <p:cNvSpPr/>
          <p:nvPr/>
        </p:nvSpPr>
        <p:spPr>
          <a:xfrm>
            <a:off x="453358" y="5468248"/>
            <a:ext cx="4984713" cy="591012"/>
          </a:xfrm>
          <a:prstGeom prst="wedgeRoundRectCallout">
            <a:avLst>
              <a:gd name="adj1" fmla="val -53445"/>
              <a:gd name="adj2" fmla="val -33099"/>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dirty="0">
                <a:solidFill>
                  <a:schemeClr val="tx1"/>
                </a:solidFill>
                <a:latin typeface="Arial" panose="020B0604020202020204" pitchFamily="34" charset="0"/>
                <a:cs typeface="Arial" panose="020B0604020202020204" pitchFamily="34" charset="0"/>
              </a:rPr>
              <a:t>Sí, eso es lo que hago. Pongo la alarma en mi teléfono...</a:t>
            </a:r>
          </a:p>
        </p:txBody>
      </p:sp>
      <p:cxnSp>
        <p:nvCxnSpPr>
          <p:cNvPr id="37" name="Straight Connector 36">
            <a:extLst>
              <a:ext uri="{FF2B5EF4-FFF2-40B4-BE49-F238E27FC236}">
                <a16:creationId xmlns:a16="http://schemas.microsoft.com/office/drawing/2014/main" id="{8D4AFF04-90F5-2B01-2F02-25BF312DC791}"/>
              </a:ext>
            </a:extLst>
          </p:cNvPr>
          <p:cNvCxnSpPr>
            <a:cxnSpLocks/>
          </p:cNvCxnSpPr>
          <p:nvPr/>
        </p:nvCxnSpPr>
        <p:spPr>
          <a:xfrm>
            <a:off x="6096000" y="1226641"/>
            <a:ext cx="0" cy="4832619"/>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g14d467bd822_0_766"/>
          <p:cNvSpPr txBox="1">
            <a:spLocks noGrp="1"/>
          </p:cNvSpPr>
          <p:nvPr>
            <p:ph type="title"/>
          </p:nvPr>
        </p:nvSpPr>
        <p:spPr>
          <a:xfrm>
            <a:off x="838200" y="120516"/>
            <a:ext cx="10515600" cy="8691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3200"/>
              <a:buNone/>
            </a:pPr>
            <a:r>
              <a:rPr lang="es-ES_tradnl">
                <a:latin typeface="Arial" panose="020B0604020202020204" pitchFamily="34" charset="0"/>
                <a:cs typeface="Arial" panose="020B0604020202020204" pitchFamily="34" charset="0"/>
              </a:rPr>
              <a:t>Técnica 2: Ejercicios de reflexión</a:t>
            </a:r>
          </a:p>
        </p:txBody>
      </p:sp>
      <p:sp>
        <p:nvSpPr>
          <p:cNvPr id="33" name="Speech Bubble: Rectangle with Corners Rounded 32">
            <a:extLst>
              <a:ext uri="{FF2B5EF4-FFF2-40B4-BE49-F238E27FC236}">
                <a16:creationId xmlns:a16="http://schemas.microsoft.com/office/drawing/2014/main" id="{A0740D6C-E32A-7ACA-E5B7-2CF2D760E930}"/>
              </a:ext>
            </a:extLst>
          </p:cNvPr>
          <p:cNvSpPr/>
          <p:nvPr/>
        </p:nvSpPr>
        <p:spPr>
          <a:xfrm>
            <a:off x="1022982" y="2494938"/>
            <a:ext cx="4672995" cy="691628"/>
          </a:xfrm>
          <a:prstGeom prst="wedgeRoundRectCallout">
            <a:avLst>
              <a:gd name="adj1" fmla="val 53496"/>
              <a:gd name="adj2" fmla="val -27018"/>
              <a:gd name="adj3" fmla="val 16667"/>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bg1"/>
                </a:solidFill>
                <a:latin typeface="Arial" panose="020B0604020202020204" pitchFamily="34" charset="0"/>
                <a:cs typeface="Arial" panose="020B0604020202020204" pitchFamily="34" charset="0"/>
              </a:rPr>
              <a:t>Asistente social</a:t>
            </a:r>
          </a:p>
          <a:p>
            <a:r>
              <a:rPr lang="es-ES_tradnl" sz="1600" dirty="0">
                <a:latin typeface="Arial" panose="020B0604020202020204" pitchFamily="34" charset="0"/>
                <a:cs typeface="Arial" panose="020B0604020202020204" pitchFamily="34" charset="0"/>
              </a:rPr>
              <a:t>¿Y por qué ahora es distinto? </a:t>
            </a:r>
          </a:p>
        </p:txBody>
      </p:sp>
      <p:sp>
        <p:nvSpPr>
          <p:cNvPr id="34" name="Speech Bubble: Rectangle with Corners Rounded 33">
            <a:extLst>
              <a:ext uri="{FF2B5EF4-FFF2-40B4-BE49-F238E27FC236}">
                <a16:creationId xmlns:a16="http://schemas.microsoft.com/office/drawing/2014/main" id="{EC0A027A-C7ED-2107-053B-00E7624289CB}"/>
              </a:ext>
            </a:extLst>
          </p:cNvPr>
          <p:cNvSpPr/>
          <p:nvPr/>
        </p:nvSpPr>
        <p:spPr>
          <a:xfrm>
            <a:off x="562112" y="1189946"/>
            <a:ext cx="4875959" cy="1154670"/>
          </a:xfrm>
          <a:prstGeom prst="wedgeRoundRectCallout">
            <a:avLst>
              <a:gd name="adj1" fmla="val -53328"/>
              <a:gd name="adj2" fmla="val -34028"/>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a:solidFill>
                  <a:schemeClr val="tx1"/>
                </a:solidFill>
                <a:latin typeface="Arial" panose="020B0604020202020204" pitchFamily="34" charset="0"/>
                <a:cs typeface="Arial" panose="020B0604020202020204" pitchFamily="34" charset="0"/>
              </a:rPr>
              <a:t>Madre</a:t>
            </a:r>
          </a:p>
          <a:p>
            <a:r>
              <a:rPr lang="es-ES_tradnl" sz="1600">
                <a:solidFill>
                  <a:schemeClr val="tx1"/>
                </a:solidFill>
                <a:latin typeface="Arial" panose="020B0604020202020204" pitchFamily="34" charset="0"/>
                <a:cs typeface="Arial" panose="020B0604020202020204" pitchFamily="34" charset="0"/>
              </a:rPr>
              <a:t>Antes hubiera llegado tarde, al menos media o una hora tarde, a la reunión y hubiera tenido alguna excusa para no admitir mi culpa. </a:t>
            </a:r>
          </a:p>
        </p:txBody>
      </p:sp>
      <p:sp>
        <p:nvSpPr>
          <p:cNvPr id="35" name="Speech Bubble: Rectangle with Corners Rounded 34">
            <a:extLst>
              <a:ext uri="{FF2B5EF4-FFF2-40B4-BE49-F238E27FC236}">
                <a16:creationId xmlns:a16="http://schemas.microsoft.com/office/drawing/2014/main" id="{9FC63479-82B1-9989-C209-07D4DB93567D}"/>
              </a:ext>
            </a:extLst>
          </p:cNvPr>
          <p:cNvSpPr/>
          <p:nvPr/>
        </p:nvSpPr>
        <p:spPr>
          <a:xfrm>
            <a:off x="6909591" y="2224499"/>
            <a:ext cx="4993643" cy="1520843"/>
          </a:xfrm>
          <a:prstGeom prst="wedgeRoundRectCallout">
            <a:avLst>
              <a:gd name="adj1" fmla="val 53081"/>
              <a:gd name="adj2" fmla="val -33733"/>
              <a:gd name="adj3" fmla="val 16667"/>
            </a:avLst>
          </a:prstGeom>
          <a:solidFill>
            <a:schemeClr val="accent3">
              <a:lumMod val="75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a:latin typeface="Arial" panose="020B0604020202020204" pitchFamily="34" charset="0"/>
                <a:cs typeface="Arial" panose="020B0604020202020204" pitchFamily="34" charset="0"/>
              </a:rPr>
              <a:t>A veces es difícil explicar por qué nuestro cerebro funciona como funciona y por qué ciertas cosas nos cuestan más que otras. Lo importante es que has estado intentándolo y has encontrado estrategias que te ayudan con las cosas que son difíciles para ti</a:t>
            </a:r>
          </a:p>
        </p:txBody>
      </p:sp>
      <p:sp>
        <p:nvSpPr>
          <p:cNvPr id="36" name="Speech Bubble: Rectangle with Corners Rounded 35">
            <a:extLst>
              <a:ext uri="{FF2B5EF4-FFF2-40B4-BE49-F238E27FC236}">
                <a16:creationId xmlns:a16="http://schemas.microsoft.com/office/drawing/2014/main" id="{FE9F3C48-3CE0-7577-BD24-502BC3FB3B30}"/>
              </a:ext>
            </a:extLst>
          </p:cNvPr>
          <p:cNvSpPr/>
          <p:nvPr/>
        </p:nvSpPr>
        <p:spPr>
          <a:xfrm>
            <a:off x="6533647" y="1108420"/>
            <a:ext cx="4912784" cy="987321"/>
          </a:xfrm>
          <a:prstGeom prst="wedgeRoundRectCallout">
            <a:avLst>
              <a:gd name="adj1" fmla="val -55326"/>
              <a:gd name="adj2" fmla="val -29132"/>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a:solidFill>
                  <a:schemeClr val="tx1"/>
                </a:solidFill>
                <a:latin typeface="Arial" panose="020B0604020202020204" pitchFamily="34" charset="0"/>
                <a:cs typeface="Arial" panose="020B0604020202020204" pitchFamily="34" charset="0"/>
              </a:rPr>
              <a:t>Me toca hacer esto por ser tan desordenada. No me explico por qué me cuesta tanto algo tan simple como estar lista para salir puntual, ¡pero lo estoy intentando!</a:t>
            </a:r>
          </a:p>
        </p:txBody>
      </p:sp>
      <p:sp>
        <p:nvSpPr>
          <p:cNvPr id="37" name="Speech Bubble: Rectangle with Corners Rounded 36">
            <a:extLst>
              <a:ext uri="{FF2B5EF4-FFF2-40B4-BE49-F238E27FC236}">
                <a16:creationId xmlns:a16="http://schemas.microsoft.com/office/drawing/2014/main" id="{CF535713-7C33-5D2D-B7BC-57110DF56938}"/>
              </a:ext>
            </a:extLst>
          </p:cNvPr>
          <p:cNvSpPr/>
          <p:nvPr/>
        </p:nvSpPr>
        <p:spPr>
          <a:xfrm>
            <a:off x="542099" y="3300374"/>
            <a:ext cx="4895972" cy="917424"/>
          </a:xfrm>
          <a:prstGeom prst="wedgeRoundRectCallout">
            <a:avLst>
              <a:gd name="adj1" fmla="val -53328"/>
              <a:gd name="adj2" fmla="val -34028"/>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a:solidFill>
                  <a:schemeClr val="tx1"/>
                </a:solidFill>
                <a:latin typeface="Arial" panose="020B0604020202020204" pitchFamily="34" charset="0"/>
                <a:cs typeface="Arial" panose="020B0604020202020204" pitchFamily="34" charset="0"/>
              </a:rPr>
              <a:t>Porque ahora soy más organizada. Ahora uso la agenda en el teléfono: me pongo recordatorios 30 minutos antes. Y cuando suena la alarma, me alisto para salir. </a:t>
            </a:r>
          </a:p>
        </p:txBody>
      </p:sp>
      <p:sp>
        <p:nvSpPr>
          <p:cNvPr id="38" name="Speech Bubble: Rectangle with Corners Rounded 37">
            <a:extLst>
              <a:ext uri="{FF2B5EF4-FFF2-40B4-BE49-F238E27FC236}">
                <a16:creationId xmlns:a16="http://schemas.microsoft.com/office/drawing/2014/main" id="{69952455-84B1-4E4D-1AD0-3CECC981CCB7}"/>
              </a:ext>
            </a:extLst>
          </p:cNvPr>
          <p:cNvSpPr/>
          <p:nvPr/>
        </p:nvSpPr>
        <p:spPr>
          <a:xfrm>
            <a:off x="1022983" y="4312202"/>
            <a:ext cx="4672994" cy="1061642"/>
          </a:xfrm>
          <a:prstGeom prst="wedgeRoundRectCallout">
            <a:avLst>
              <a:gd name="adj1" fmla="val 53081"/>
              <a:gd name="adj2" fmla="val -33733"/>
              <a:gd name="adj3" fmla="val 16667"/>
            </a:avLst>
          </a:prstGeom>
          <a:solidFill>
            <a:schemeClr val="accent3">
              <a:lumMod val="75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a:latin typeface="Arial" panose="020B0604020202020204" pitchFamily="34" charset="0"/>
                <a:cs typeface="Arial" panose="020B0604020202020204" pitchFamily="34" charset="0"/>
              </a:rPr>
              <a:t>Guardas la cita en el calendario de tu teléfono y eso te ha ayudado a organizarte.</a:t>
            </a:r>
          </a:p>
        </p:txBody>
      </p:sp>
      <p:sp>
        <p:nvSpPr>
          <p:cNvPr id="39" name="Speech Bubble: Rectangle with Corners Rounded 38">
            <a:extLst>
              <a:ext uri="{FF2B5EF4-FFF2-40B4-BE49-F238E27FC236}">
                <a16:creationId xmlns:a16="http://schemas.microsoft.com/office/drawing/2014/main" id="{AF4E2D5C-F5D2-0CCF-2D1E-32A0F0EAC626}"/>
              </a:ext>
            </a:extLst>
          </p:cNvPr>
          <p:cNvSpPr/>
          <p:nvPr/>
        </p:nvSpPr>
        <p:spPr>
          <a:xfrm>
            <a:off x="6914725" y="5082692"/>
            <a:ext cx="4988509" cy="593180"/>
          </a:xfrm>
          <a:prstGeom prst="wedgeRoundRectCallout">
            <a:avLst>
              <a:gd name="adj1" fmla="val 53081"/>
              <a:gd name="adj2" fmla="val -33733"/>
              <a:gd name="adj3" fmla="val 16667"/>
            </a:avLst>
          </a:prstGeom>
          <a:solidFill>
            <a:schemeClr val="accent3">
              <a:lumMod val="75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a:latin typeface="Arial" panose="020B0604020202020204" pitchFamily="34" charset="0"/>
                <a:cs typeface="Arial" panose="020B0604020202020204" pitchFamily="34" charset="0"/>
              </a:rPr>
              <a:t>Te esfuerzas mucho por ser organizada y al parecer eso te hace sentir mejor</a:t>
            </a:r>
          </a:p>
        </p:txBody>
      </p:sp>
      <p:sp>
        <p:nvSpPr>
          <p:cNvPr id="40" name="Speech Bubble: Rectangle with Corners Rounded 39">
            <a:extLst>
              <a:ext uri="{FF2B5EF4-FFF2-40B4-BE49-F238E27FC236}">
                <a16:creationId xmlns:a16="http://schemas.microsoft.com/office/drawing/2014/main" id="{6681FC9E-6539-28A7-52EE-10F2CE7086A9}"/>
              </a:ext>
            </a:extLst>
          </p:cNvPr>
          <p:cNvSpPr/>
          <p:nvPr/>
        </p:nvSpPr>
        <p:spPr>
          <a:xfrm>
            <a:off x="6533647" y="3860883"/>
            <a:ext cx="4895972" cy="1103005"/>
          </a:xfrm>
          <a:prstGeom prst="wedgeRoundRectCallout">
            <a:avLst>
              <a:gd name="adj1" fmla="val -53328"/>
              <a:gd name="adj2" fmla="val -34028"/>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a:solidFill>
                  <a:schemeClr val="tx1"/>
                </a:solidFill>
                <a:latin typeface="Arial" panose="020B0604020202020204" pitchFamily="34" charset="0"/>
                <a:cs typeface="Arial" panose="020B0604020202020204" pitchFamily="34" charset="0"/>
              </a:rPr>
              <a:t>Ser madre soltera no es fácil, pero gracias a Dios ahora lo llevo mejor. Mi hijo ya no tiene que esperar en el colegio a que lo recoja. ¡Ya llevo un mes llegando a tiempo!</a:t>
            </a:r>
          </a:p>
        </p:txBody>
      </p:sp>
      <p:sp>
        <p:nvSpPr>
          <p:cNvPr id="41" name="Speech Bubble: Rectangle with Corners Rounded 40">
            <a:extLst>
              <a:ext uri="{FF2B5EF4-FFF2-40B4-BE49-F238E27FC236}">
                <a16:creationId xmlns:a16="http://schemas.microsoft.com/office/drawing/2014/main" id="{CD04F164-52A6-121B-7E5A-9F83DA383AAD}"/>
              </a:ext>
            </a:extLst>
          </p:cNvPr>
          <p:cNvSpPr/>
          <p:nvPr/>
        </p:nvSpPr>
        <p:spPr>
          <a:xfrm>
            <a:off x="6537997" y="5794676"/>
            <a:ext cx="4891437" cy="466281"/>
          </a:xfrm>
          <a:prstGeom prst="wedgeRoundRectCallout">
            <a:avLst>
              <a:gd name="adj1" fmla="val -53328"/>
              <a:gd name="adj2" fmla="val -34028"/>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a:solidFill>
                  <a:schemeClr val="tx1"/>
                </a:solidFill>
                <a:latin typeface="Arial" panose="020B0604020202020204" pitchFamily="34" charset="0"/>
                <a:cs typeface="Arial" panose="020B0604020202020204" pitchFamily="34" charset="0"/>
              </a:rPr>
              <a:t>Sí, estoy muy comprometida. ¡Tengo que lograrlo!</a:t>
            </a:r>
          </a:p>
        </p:txBody>
      </p:sp>
      <p:sp>
        <p:nvSpPr>
          <p:cNvPr id="42" name="Speech Bubble: Rectangle with Corners Rounded 41">
            <a:extLst>
              <a:ext uri="{FF2B5EF4-FFF2-40B4-BE49-F238E27FC236}">
                <a16:creationId xmlns:a16="http://schemas.microsoft.com/office/drawing/2014/main" id="{5056227C-61C0-D618-F9C6-DB841169F08F}"/>
              </a:ext>
            </a:extLst>
          </p:cNvPr>
          <p:cNvSpPr/>
          <p:nvPr/>
        </p:nvSpPr>
        <p:spPr>
          <a:xfrm>
            <a:off x="453358" y="5468248"/>
            <a:ext cx="4984713" cy="591012"/>
          </a:xfrm>
          <a:prstGeom prst="wedgeRoundRectCallout">
            <a:avLst>
              <a:gd name="adj1" fmla="val -53445"/>
              <a:gd name="adj2" fmla="val -33099"/>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a:solidFill>
                  <a:schemeClr val="tx1"/>
                </a:solidFill>
                <a:latin typeface="Arial" panose="020B0604020202020204" pitchFamily="34" charset="0"/>
                <a:cs typeface="Arial" panose="020B0604020202020204" pitchFamily="34" charset="0"/>
              </a:rPr>
              <a:t>Sí, eso es lo que hago. Pongo la alarma en mi teléfono...</a:t>
            </a:r>
          </a:p>
        </p:txBody>
      </p:sp>
      <p:cxnSp>
        <p:nvCxnSpPr>
          <p:cNvPr id="43" name="Straight Connector 42">
            <a:extLst>
              <a:ext uri="{FF2B5EF4-FFF2-40B4-BE49-F238E27FC236}">
                <a16:creationId xmlns:a16="http://schemas.microsoft.com/office/drawing/2014/main" id="{388631B8-46B8-0D6B-61F2-D868816EF42C}"/>
              </a:ext>
            </a:extLst>
          </p:cNvPr>
          <p:cNvCxnSpPr>
            <a:cxnSpLocks/>
          </p:cNvCxnSpPr>
          <p:nvPr/>
        </p:nvCxnSpPr>
        <p:spPr>
          <a:xfrm>
            <a:off x="6096000" y="1226641"/>
            <a:ext cx="0" cy="4832619"/>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04991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5D8E7-DE0C-F8B9-47DA-D95EFE236B2B}"/>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Técnica 2: Ejercicios de reflexión</a:t>
            </a:r>
          </a:p>
        </p:txBody>
      </p:sp>
      <p:sp>
        <p:nvSpPr>
          <p:cNvPr id="3" name="TextBox 2">
            <a:extLst>
              <a:ext uri="{FF2B5EF4-FFF2-40B4-BE49-F238E27FC236}">
                <a16:creationId xmlns:a16="http://schemas.microsoft.com/office/drawing/2014/main" id="{CC8D147D-FAC3-FD18-66D6-CFF899DBD29E}"/>
              </a:ext>
            </a:extLst>
          </p:cNvPr>
          <p:cNvSpPr txBox="1"/>
          <p:nvPr/>
        </p:nvSpPr>
        <p:spPr>
          <a:xfrm>
            <a:off x="5829950" y="1707868"/>
            <a:ext cx="4350912" cy="461665"/>
          </a:xfrm>
          <a:prstGeom prst="rect">
            <a:avLst/>
          </a:prstGeom>
          <a:noFill/>
        </p:spPr>
        <p:txBody>
          <a:bodyPr wrap="square" rtlCol="0">
            <a:spAutoFit/>
          </a:bodyPr>
          <a:lstStyle/>
          <a:p>
            <a:r>
              <a:rPr lang="es-ES_tradnl" sz="2400" b="1">
                <a:latin typeface="Arial" panose="020B0604020202020204" pitchFamily="34" charset="0"/>
                <a:cs typeface="Arial" panose="020B0604020202020204" pitchFamily="34" charset="0"/>
              </a:rPr>
              <a:t>Reflexiones sencillas</a:t>
            </a:r>
          </a:p>
        </p:txBody>
      </p:sp>
      <p:sp>
        <p:nvSpPr>
          <p:cNvPr id="4" name="TextBox 3">
            <a:extLst>
              <a:ext uri="{FF2B5EF4-FFF2-40B4-BE49-F238E27FC236}">
                <a16:creationId xmlns:a16="http://schemas.microsoft.com/office/drawing/2014/main" id="{8BB48F56-989C-137A-3FBC-69954202BC32}"/>
              </a:ext>
            </a:extLst>
          </p:cNvPr>
          <p:cNvSpPr txBox="1"/>
          <p:nvPr/>
        </p:nvSpPr>
        <p:spPr>
          <a:xfrm>
            <a:off x="5799182" y="3729672"/>
            <a:ext cx="4556886" cy="461665"/>
          </a:xfrm>
          <a:prstGeom prst="rect">
            <a:avLst/>
          </a:prstGeom>
          <a:noFill/>
        </p:spPr>
        <p:txBody>
          <a:bodyPr wrap="square" rtlCol="0">
            <a:spAutoFit/>
          </a:bodyPr>
          <a:lstStyle/>
          <a:p>
            <a:r>
              <a:rPr lang="es-ES_tradnl" sz="2400" b="1">
                <a:latin typeface="Arial" panose="020B0604020202020204" pitchFamily="34" charset="0"/>
                <a:cs typeface="Arial" panose="020B0604020202020204" pitchFamily="34" charset="0"/>
              </a:rPr>
              <a:t>Reflexiones complejas</a:t>
            </a:r>
          </a:p>
        </p:txBody>
      </p:sp>
      <p:sp>
        <p:nvSpPr>
          <p:cNvPr id="6" name="Speech Bubble: Rectangle with Corners Rounded 5">
            <a:extLst>
              <a:ext uri="{FF2B5EF4-FFF2-40B4-BE49-F238E27FC236}">
                <a16:creationId xmlns:a16="http://schemas.microsoft.com/office/drawing/2014/main" id="{67C5F82B-EE17-4F3B-1857-8D23905D757D}"/>
              </a:ext>
            </a:extLst>
          </p:cNvPr>
          <p:cNvSpPr/>
          <p:nvPr/>
        </p:nvSpPr>
        <p:spPr>
          <a:xfrm>
            <a:off x="5799181" y="4342556"/>
            <a:ext cx="4350912" cy="1391353"/>
          </a:xfrm>
          <a:prstGeom prst="wedgeRoundRectCallout">
            <a:avLst>
              <a:gd name="adj1" fmla="val 56409"/>
              <a:gd name="adj2" fmla="val -34294"/>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chemeClr val="bg1"/>
                </a:solidFill>
                <a:latin typeface="Arial" panose="020B0604020202020204" pitchFamily="34" charset="0"/>
                <a:cs typeface="Arial" panose="020B0604020202020204" pitchFamily="34" charset="0"/>
              </a:rPr>
              <a:t>Asistente social</a:t>
            </a:r>
          </a:p>
          <a:p>
            <a:r>
              <a:rPr lang="es-ES_tradnl" dirty="0">
                <a:solidFill>
                  <a:schemeClr val="bg1"/>
                </a:solidFill>
                <a:latin typeface="Arial" panose="020B0604020202020204" pitchFamily="34" charset="0"/>
                <a:cs typeface="Arial" panose="020B0604020202020204" pitchFamily="34" charset="0"/>
              </a:rPr>
              <a:t>No ves una razón para construir relaciones con las asistentes sociales porque todas se van en algún momento.</a:t>
            </a:r>
          </a:p>
        </p:txBody>
      </p:sp>
      <p:sp>
        <p:nvSpPr>
          <p:cNvPr id="7" name="Speech Bubble: Rectangle with Corners Rounded 6">
            <a:extLst>
              <a:ext uri="{FF2B5EF4-FFF2-40B4-BE49-F238E27FC236}">
                <a16:creationId xmlns:a16="http://schemas.microsoft.com/office/drawing/2014/main" id="{74DE75FA-7C39-915A-FB53-1F8AF0FEA7C6}"/>
              </a:ext>
            </a:extLst>
          </p:cNvPr>
          <p:cNvSpPr/>
          <p:nvPr/>
        </p:nvSpPr>
        <p:spPr>
          <a:xfrm>
            <a:off x="5799181" y="2359417"/>
            <a:ext cx="4350912" cy="830997"/>
          </a:xfrm>
          <a:prstGeom prst="wedgeRoundRectCallout">
            <a:avLst>
              <a:gd name="adj1" fmla="val 55764"/>
              <a:gd name="adj2" fmla="val -30466"/>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chemeClr val="bg1"/>
                </a:solidFill>
                <a:latin typeface="Arial" panose="020B0604020202020204" pitchFamily="34" charset="0"/>
                <a:cs typeface="Arial" panose="020B0604020202020204" pitchFamily="34" charset="0"/>
              </a:rPr>
              <a:t>Asistente social</a:t>
            </a:r>
          </a:p>
          <a:p>
            <a:r>
              <a:rPr lang="es-ES_tradnl" dirty="0">
                <a:solidFill>
                  <a:schemeClr val="bg1"/>
                </a:solidFill>
                <a:latin typeface="Arial" panose="020B0604020202020204" pitchFamily="34" charset="0"/>
                <a:cs typeface="Arial" panose="020B0604020202020204" pitchFamily="34" charset="0"/>
              </a:rPr>
              <a:t>Estás cansado de cambiar de asistente social todo el tiempo.</a:t>
            </a:r>
          </a:p>
        </p:txBody>
      </p:sp>
      <p:sp>
        <p:nvSpPr>
          <p:cNvPr id="22" name="Speech Bubble: Rectangle with Corners Rounded 21">
            <a:extLst>
              <a:ext uri="{FF2B5EF4-FFF2-40B4-BE49-F238E27FC236}">
                <a16:creationId xmlns:a16="http://schemas.microsoft.com/office/drawing/2014/main" id="{9BC1B2C8-BA29-CA0A-C88C-D3E675DA7AFF}"/>
              </a:ext>
            </a:extLst>
          </p:cNvPr>
          <p:cNvSpPr/>
          <p:nvPr/>
        </p:nvSpPr>
        <p:spPr>
          <a:xfrm>
            <a:off x="1613774" y="2359417"/>
            <a:ext cx="2907960" cy="2193533"/>
          </a:xfrm>
          <a:prstGeom prst="wedgeRoundRectCallout">
            <a:avLst>
              <a:gd name="adj1" fmla="val -57259"/>
              <a:gd name="adj2" fmla="val -30809"/>
              <a:gd name="adj3" fmla="val 16667"/>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chemeClr val="tx1"/>
                </a:solidFill>
                <a:latin typeface="Arial" panose="020B0604020202020204" pitchFamily="34" charset="0"/>
                <a:cs typeface="Arial" panose="020B0604020202020204" pitchFamily="34" charset="0"/>
              </a:rPr>
              <a:t>Niño</a:t>
            </a:r>
            <a:endParaRPr lang="es-ES_tradnl" dirty="0">
              <a:solidFill>
                <a:schemeClr val="tx1"/>
              </a:solidFill>
              <a:latin typeface="Arial" panose="020B0604020202020204" pitchFamily="34" charset="0"/>
              <a:cs typeface="Arial" panose="020B0604020202020204" pitchFamily="34" charset="0"/>
            </a:endParaRPr>
          </a:p>
          <a:p>
            <a:r>
              <a:rPr lang="es-ES_tradnl" sz="1800" b="0" u="none" strike="noStrike" cap="none" dirty="0">
                <a:solidFill>
                  <a:schemeClr val="dk1"/>
                </a:solidFill>
                <a:latin typeface="Arial" panose="020B0604020202020204" pitchFamily="34" charset="0"/>
                <a:ea typeface="Helvetica Neue"/>
                <a:cs typeface="Arial" panose="020B0604020202020204" pitchFamily="34" charset="0"/>
                <a:sym typeface="Helvetica Neue"/>
              </a:rPr>
              <a:t>Estoy harto </a:t>
            </a:r>
            <a:r>
              <a:rPr lang="es-ES_tradnl" dirty="0">
                <a:solidFill>
                  <a:schemeClr val="dk1"/>
                </a:solidFill>
                <a:latin typeface="Arial" panose="020B0604020202020204" pitchFamily="34" charset="0"/>
                <a:ea typeface="Helvetica Neue"/>
                <a:cs typeface="Arial" panose="020B0604020202020204" pitchFamily="34" charset="0"/>
                <a:sym typeface="Helvetica Neue"/>
              </a:rPr>
              <a:t>de reunirme con </a:t>
            </a:r>
            <a:r>
              <a:rPr lang="es-ES_tradnl" sz="1800" b="0" u="none" strike="noStrike" cap="none" dirty="0">
                <a:solidFill>
                  <a:schemeClr val="dk1"/>
                </a:solidFill>
                <a:latin typeface="Arial" panose="020B0604020202020204" pitchFamily="34" charset="0"/>
                <a:ea typeface="Helvetica Neue"/>
                <a:cs typeface="Arial" panose="020B0604020202020204" pitchFamily="34" charset="0"/>
                <a:sym typeface="Helvetica Neue"/>
              </a:rPr>
              <a:t>asistentes sociales. Eres la tercera asistente que tengo este año.</a:t>
            </a:r>
            <a:endParaRPr lang="es-ES_tradnl" dirty="0">
              <a:solidFill>
                <a:schemeClr val="tx1"/>
              </a:solidFill>
              <a:latin typeface="Arial" panose="020B0604020202020204" pitchFamily="34" charset="0"/>
              <a:cs typeface="Arial" panose="020B0604020202020204" pitchFamily="34" charset="0"/>
            </a:endParaRPr>
          </a:p>
        </p:txBody>
      </p:sp>
      <p:sp>
        <p:nvSpPr>
          <p:cNvPr id="23" name="Freeform: Shape 22">
            <a:extLst>
              <a:ext uri="{FF2B5EF4-FFF2-40B4-BE49-F238E27FC236}">
                <a16:creationId xmlns:a16="http://schemas.microsoft.com/office/drawing/2014/main" id="{1A47ACBA-C32C-67A2-F824-3349B2465EF9}"/>
              </a:ext>
            </a:extLst>
          </p:cNvPr>
          <p:cNvSpPr/>
          <p:nvPr/>
        </p:nvSpPr>
        <p:spPr>
          <a:xfrm rot="19894377">
            <a:off x="4772730" y="2882714"/>
            <a:ext cx="775453" cy="353156"/>
          </a:xfrm>
          <a:custGeom>
            <a:avLst/>
            <a:gdLst>
              <a:gd name="connsiteX0" fmla="*/ 0 w 1200150"/>
              <a:gd name="connsiteY0" fmla="*/ 0 h 273874"/>
              <a:gd name="connsiteX1" fmla="*/ 552450 w 1200150"/>
              <a:gd name="connsiteY1" fmla="*/ 266700 h 273874"/>
              <a:gd name="connsiteX2" fmla="*/ 1200150 w 1200150"/>
              <a:gd name="connsiteY2" fmla="*/ 171450 h 273874"/>
            </a:gdLst>
            <a:ahLst/>
            <a:cxnLst>
              <a:cxn ang="0">
                <a:pos x="connsiteX0" y="connsiteY0"/>
              </a:cxn>
              <a:cxn ang="0">
                <a:pos x="connsiteX1" y="connsiteY1"/>
              </a:cxn>
              <a:cxn ang="0">
                <a:pos x="connsiteX2" y="connsiteY2"/>
              </a:cxn>
            </a:cxnLst>
            <a:rect l="l" t="t" r="r" b="b"/>
            <a:pathLst>
              <a:path w="1200150" h="273874">
                <a:moveTo>
                  <a:pt x="0" y="0"/>
                </a:moveTo>
                <a:cubicBezTo>
                  <a:pt x="176212" y="119062"/>
                  <a:pt x="352425" y="238125"/>
                  <a:pt x="552450" y="266700"/>
                </a:cubicBezTo>
                <a:cubicBezTo>
                  <a:pt x="752475" y="295275"/>
                  <a:pt x="976312" y="233362"/>
                  <a:pt x="1200150" y="171450"/>
                </a:cubicBezTo>
              </a:path>
            </a:pathLst>
          </a:custGeom>
          <a:noFill/>
          <a:ln w="38100">
            <a:solidFill>
              <a:schemeClr val="accent3">
                <a:lumMod val="7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Freeform: Shape 23">
            <a:extLst>
              <a:ext uri="{FF2B5EF4-FFF2-40B4-BE49-F238E27FC236}">
                <a16:creationId xmlns:a16="http://schemas.microsoft.com/office/drawing/2014/main" id="{1F61A32D-8339-F3C5-4912-89EA90B1BDD3}"/>
              </a:ext>
            </a:extLst>
          </p:cNvPr>
          <p:cNvSpPr/>
          <p:nvPr/>
        </p:nvSpPr>
        <p:spPr>
          <a:xfrm rot="535335">
            <a:off x="4793929" y="4400553"/>
            <a:ext cx="775453" cy="353156"/>
          </a:xfrm>
          <a:custGeom>
            <a:avLst/>
            <a:gdLst>
              <a:gd name="connsiteX0" fmla="*/ 0 w 1200150"/>
              <a:gd name="connsiteY0" fmla="*/ 0 h 273874"/>
              <a:gd name="connsiteX1" fmla="*/ 552450 w 1200150"/>
              <a:gd name="connsiteY1" fmla="*/ 266700 h 273874"/>
              <a:gd name="connsiteX2" fmla="*/ 1200150 w 1200150"/>
              <a:gd name="connsiteY2" fmla="*/ 171450 h 273874"/>
            </a:gdLst>
            <a:ahLst/>
            <a:cxnLst>
              <a:cxn ang="0">
                <a:pos x="connsiteX0" y="connsiteY0"/>
              </a:cxn>
              <a:cxn ang="0">
                <a:pos x="connsiteX1" y="connsiteY1"/>
              </a:cxn>
              <a:cxn ang="0">
                <a:pos x="connsiteX2" y="connsiteY2"/>
              </a:cxn>
            </a:cxnLst>
            <a:rect l="l" t="t" r="r" b="b"/>
            <a:pathLst>
              <a:path w="1200150" h="273874">
                <a:moveTo>
                  <a:pt x="0" y="0"/>
                </a:moveTo>
                <a:cubicBezTo>
                  <a:pt x="176212" y="119062"/>
                  <a:pt x="352425" y="238125"/>
                  <a:pt x="552450" y="266700"/>
                </a:cubicBezTo>
                <a:cubicBezTo>
                  <a:pt x="752475" y="295275"/>
                  <a:pt x="976312" y="233362"/>
                  <a:pt x="1200150" y="171450"/>
                </a:cubicBezTo>
              </a:path>
            </a:pathLst>
          </a:custGeom>
          <a:noFill/>
          <a:ln w="38100">
            <a:solidFill>
              <a:schemeClr val="accent3">
                <a:lumMod val="7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5" name="Group 4">
            <a:extLst>
              <a:ext uri="{FF2B5EF4-FFF2-40B4-BE49-F238E27FC236}">
                <a16:creationId xmlns:a16="http://schemas.microsoft.com/office/drawing/2014/main" id="{F8F6132C-185D-DE14-4658-3E00779AA0BB}"/>
              </a:ext>
            </a:extLst>
          </p:cNvPr>
          <p:cNvGrpSpPr/>
          <p:nvPr/>
        </p:nvGrpSpPr>
        <p:grpSpPr>
          <a:xfrm>
            <a:off x="10228983" y="337468"/>
            <a:ext cx="1587872" cy="1368854"/>
            <a:chOff x="10228983" y="337468"/>
            <a:chExt cx="1587872" cy="1368854"/>
          </a:xfrm>
        </p:grpSpPr>
        <p:sp>
          <p:nvSpPr>
            <p:cNvPr id="8" name="Hexagon 7">
              <a:extLst>
                <a:ext uri="{FF2B5EF4-FFF2-40B4-BE49-F238E27FC236}">
                  <a16:creationId xmlns:a16="http://schemas.microsoft.com/office/drawing/2014/main" id="{A81CB28F-D6A4-BA3D-2BA1-F8D12318E9BE}"/>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9" name="Group 8">
              <a:extLst>
                <a:ext uri="{FF2B5EF4-FFF2-40B4-BE49-F238E27FC236}">
                  <a16:creationId xmlns:a16="http://schemas.microsoft.com/office/drawing/2014/main" id="{0A97A88A-2407-4A08-B007-4021AE37EF85}"/>
                </a:ext>
              </a:extLst>
            </p:cNvPr>
            <p:cNvGrpSpPr/>
            <p:nvPr/>
          </p:nvGrpSpPr>
          <p:grpSpPr>
            <a:xfrm>
              <a:off x="10621771" y="762700"/>
              <a:ext cx="562136" cy="634675"/>
              <a:chOff x="760175" y="830142"/>
              <a:chExt cx="867619" cy="979579"/>
            </a:xfrm>
          </p:grpSpPr>
          <p:sp>
            <p:nvSpPr>
              <p:cNvPr id="13" name="Rectangle 12">
                <a:extLst>
                  <a:ext uri="{FF2B5EF4-FFF2-40B4-BE49-F238E27FC236}">
                    <a16:creationId xmlns:a16="http://schemas.microsoft.com/office/drawing/2014/main" id="{5B5730AA-4CCA-5A82-A6AE-A4E79FD117D3}"/>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dirty="0">
                    <a:solidFill>
                      <a:schemeClr val="bg1"/>
                    </a:solidFill>
                    <a:latin typeface="Arial" panose="020B0604020202020204" pitchFamily="34" charset="0"/>
                    <a:cs typeface="Arial" panose="020B0604020202020204" pitchFamily="34" charset="0"/>
                  </a:rPr>
                  <a:t>63</a:t>
                </a:r>
              </a:p>
            </p:txBody>
          </p:sp>
          <p:sp>
            <p:nvSpPr>
              <p:cNvPr id="25" name="Rectangle 24">
                <a:extLst>
                  <a:ext uri="{FF2B5EF4-FFF2-40B4-BE49-F238E27FC236}">
                    <a16:creationId xmlns:a16="http://schemas.microsoft.com/office/drawing/2014/main" id="{49E73B98-38FC-E1F2-42CC-54C58A5DCB00}"/>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10" name="Group 9">
              <a:extLst>
                <a:ext uri="{FF2B5EF4-FFF2-40B4-BE49-F238E27FC236}">
                  <a16:creationId xmlns:a16="http://schemas.microsoft.com/office/drawing/2014/main" id="{F808C64B-7A24-FF23-315B-3DF7CC9E8A39}"/>
                </a:ext>
              </a:extLst>
            </p:cNvPr>
            <p:cNvGrpSpPr/>
            <p:nvPr/>
          </p:nvGrpSpPr>
          <p:grpSpPr>
            <a:xfrm>
              <a:off x="11325415" y="762701"/>
              <a:ext cx="182192" cy="634674"/>
              <a:chOff x="2121762" y="2323619"/>
              <a:chExt cx="200378" cy="825210"/>
            </a:xfrm>
          </p:grpSpPr>
          <p:sp>
            <p:nvSpPr>
              <p:cNvPr id="11" name="Isosceles Triangle 10">
                <a:extLst>
                  <a:ext uri="{FF2B5EF4-FFF2-40B4-BE49-F238E27FC236}">
                    <a16:creationId xmlns:a16="http://schemas.microsoft.com/office/drawing/2014/main" id="{3F134113-0450-573A-9C5C-89FAD545E84E}"/>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2" name="Rectangle 11">
                <a:extLst>
                  <a:ext uri="{FF2B5EF4-FFF2-40B4-BE49-F238E27FC236}">
                    <a16:creationId xmlns:a16="http://schemas.microsoft.com/office/drawing/2014/main" id="{8E388B31-F9D1-FB06-9776-B3F65E6A31EE}"/>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extLst>
      <p:ext uri="{BB962C8B-B14F-4D97-AF65-F5344CB8AC3E}">
        <p14:creationId xmlns:p14="http://schemas.microsoft.com/office/powerpoint/2010/main" val="35973598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41DC0-EDF6-5621-381D-6A942C1F94D4}"/>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Técnica 3: Resúmenes</a:t>
            </a:r>
          </a:p>
        </p:txBody>
      </p:sp>
      <p:sp>
        <p:nvSpPr>
          <p:cNvPr id="6" name="Speech Bubble: Rectangle with Corners Rounded 5">
            <a:extLst>
              <a:ext uri="{FF2B5EF4-FFF2-40B4-BE49-F238E27FC236}">
                <a16:creationId xmlns:a16="http://schemas.microsoft.com/office/drawing/2014/main" id="{638F6407-61A3-D8B5-BDDC-650C4BB1426B}"/>
              </a:ext>
            </a:extLst>
          </p:cNvPr>
          <p:cNvSpPr/>
          <p:nvPr/>
        </p:nvSpPr>
        <p:spPr>
          <a:xfrm>
            <a:off x="6096001" y="4616120"/>
            <a:ext cx="5404294" cy="1396075"/>
          </a:xfrm>
          <a:prstGeom prst="wedgeRoundRectCallout">
            <a:avLst>
              <a:gd name="adj1" fmla="val 53081"/>
              <a:gd name="adj2" fmla="val -33733"/>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chemeClr val="bg1"/>
                </a:solidFill>
                <a:latin typeface="Arial" panose="020B0604020202020204" pitchFamily="34" charset="0"/>
                <a:cs typeface="Arial" panose="020B0604020202020204" pitchFamily="34" charset="0"/>
              </a:rPr>
              <a:t>Asistente social</a:t>
            </a:r>
          </a:p>
          <a:p>
            <a:r>
              <a:rPr lang="es-ES_tradnl" dirty="0">
                <a:solidFill>
                  <a:schemeClr val="bg1"/>
                </a:solidFill>
                <a:latin typeface="Arial" panose="020B0604020202020204" pitchFamily="34" charset="0"/>
                <a:cs typeface="Arial" panose="020B0604020202020204" pitchFamily="34" charset="0"/>
              </a:rPr>
              <a:t>Echas de menos a tu madre y a tus amigos. Te gustaría estar con ellos y por eso a veces estás muy molesto.</a:t>
            </a:r>
          </a:p>
        </p:txBody>
      </p:sp>
      <p:sp>
        <p:nvSpPr>
          <p:cNvPr id="9" name="TextBox 8">
            <a:extLst>
              <a:ext uri="{FF2B5EF4-FFF2-40B4-BE49-F238E27FC236}">
                <a16:creationId xmlns:a16="http://schemas.microsoft.com/office/drawing/2014/main" id="{D53133A1-B02B-A4FB-71ED-C6B328D9F377}"/>
              </a:ext>
            </a:extLst>
          </p:cNvPr>
          <p:cNvSpPr txBox="1"/>
          <p:nvPr/>
        </p:nvSpPr>
        <p:spPr>
          <a:xfrm>
            <a:off x="5232400" y="1469143"/>
            <a:ext cx="1990725" cy="400110"/>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EJEMPLOS</a:t>
            </a:r>
          </a:p>
        </p:txBody>
      </p:sp>
      <p:sp>
        <p:nvSpPr>
          <p:cNvPr id="7" name="Speech Bubble: Rectangle with Corners Rounded 6">
            <a:extLst>
              <a:ext uri="{FF2B5EF4-FFF2-40B4-BE49-F238E27FC236}">
                <a16:creationId xmlns:a16="http://schemas.microsoft.com/office/drawing/2014/main" id="{DF0D35CC-6CA8-C23F-D429-86F7BBA2001C}"/>
              </a:ext>
            </a:extLst>
          </p:cNvPr>
          <p:cNvSpPr/>
          <p:nvPr/>
        </p:nvSpPr>
        <p:spPr>
          <a:xfrm>
            <a:off x="5237588" y="2075955"/>
            <a:ext cx="4350912" cy="1018477"/>
          </a:xfrm>
          <a:prstGeom prst="wedgeRoundRectCallout">
            <a:avLst>
              <a:gd name="adj1" fmla="val -53328"/>
              <a:gd name="adj2" fmla="val -34028"/>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chemeClr val="tx1"/>
                </a:solidFill>
                <a:latin typeface="Arial" panose="020B0604020202020204" pitchFamily="34" charset="0"/>
                <a:cs typeface="Arial" panose="020B0604020202020204" pitchFamily="34" charset="0"/>
              </a:rPr>
              <a:t>Niño</a:t>
            </a:r>
            <a:endParaRPr lang="es-ES_tradnl" dirty="0">
              <a:solidFill>
                <a:schemeClr val="tx1"/>
              </a:solidFill>
              <a:latin typeface="Arial" panose="020B0604020202020204" pitchFamily="34" charset="0"/>
              <a:cs typeface="Arial" panose="020B0604020202020204" pitchFamily="34" charset="0"/>
            </a:endParaRPr>
          </a:p>
          <a:p>
            <a:r>
              <a:rPr lang="es-ES_tradnl" dirty="0">
                <a:solidFill>
                  <a:schemeClr val="tx1"/>
                </a:solidFill>
                <a:latin typeface="Arial" panose="020B0604020202020204" pitchFamily="34" charset="0"/>
                <a:cs typeface="Arial" panose="020B0604020202020204" pitchFamily="34" charset="0"/>
              </a:rPr>
              <a:t>¡No me gusta estar aquí en el centro! Los niños que hay aquí son todos unos tontos y me caen mal.</a:t>
            </a:r>
          </a:p>
        </p:txBody>
      </p:sp>
      <p:sp>
        <p:nvSpPr>
          <p:cNvPr id="10" name="TextBox 9">
            <a:extLst>
              <a:ext uri="{FF2B5EF4-FFF2-40B4-BE49-F238E27FC236}">
                <a16:creationId xmlns:a16="http://schemas.microsoft.com/office/drawing/2014/main" id="{12D2BD6B-7B45-1C7B-0FEA-92AEF71ACF1D}"/>
              </a:ext>
            </a:extLst>
          </p:cNvPr>
          <p:cNvSpPr txBox="1"/>
          <p:nvPr/>
        </p:nvSpPr>
        <p:spPr>
          <a:xfrm>
            <a:off x="453357" y="324167"/>
            <a:ext cx="2069709" cy="461665"/>
          </a:xfrm>
          <a:prstGeom prst="rect">
            <a:avLst/>
          </a:prstGeom>
          <a:noFill/>
        </p:spPr>
        <p:txBody>
          <a:bodyPr wrap="square" lIns="91440" tIns="45720" rIns="91440" bIns="45720" rtlCol="0" anchor="t">
            <a:spAutoFit/>
          </a:bodyPr>
          <a:lstStyle/>
          <a:p>
            <a:pPr algn="ctr"/>
            <a:r>
              <a:rPr lang="es-ES_tradnl" sz="2400" b="1">
                <a:highlight>
                  <a:srgbClr val="FFFF00"/>
                </a:highlight>
                <a:latin typeface="Arial" panose="020B0604020202020204" pitchFamily="34" charset="0"/>
                <a:cs typeface="Arial" panose="020B0604020202020204" pitchFamily="34" charset="0"/>
              </a:rPr>
              <a:t>ADAPTAR</a:t>
            </a:r>
          </a:p>
        </p:txBody>
      </p:sp>
      <p:sp>
        <p:nvSpPr>
          <p:cNvPr id="12" name="TextBox 11">
            <a:extLst>
              <a:ext uri="{FF2B5EF4-FFF2-40B4-BE49-F238E27FC236}">
                <a16:creationId xmlns:a16="http://schemas.microsoft.com/office/drawing/2014/main" id="{16789644-37DE-C864-2788-7C1496772846}"/>
              </a:ext>
            </a:extLst>
          </p:cNvPr>
          <p:cNvSpPr txBox="1"/>
          <p:nvPr/>
        </p:nvSpPr>
        <p:spPr>
          <a:xfrm>
            <a:off x="691705" y="1469143"/>
            <a:ext cx="4007296" cy="3939540"/>
          </a:xfrm>
          <a:prstGeom prst="rect">
            <a:avLst/>
          </a:prstGeom>
          <a:noFill/>
        </p:spPr>
        <p:txBody>
          <a:bodyPr wrap="square" rtlCol="0">
            <a:spAutoFit/>
          </a:bodyPr>
          <a:lstStyle/>
          <a:p>
            <a:pPr>
              <a:spcAft>
                <a:spcPts val="1200"/>
              </a:spcAft>
            </a:pPr>
            <a:r>
              <a:rPr lang="es-ES_tradnl" sz="2000" b="1" dirty="0">
                <a:latin typeface="Arial" panose="020B0604020202020204" pitchFamily="34" charset="0"/>
                <a:cs typeface="Arial" panose="020B0604020202020204" pitchFamily="34" charset="0"/>
              </a:rPr>
              <a:t>CONSEJOS</a:t>
            </a:r>
          </a:p>
          <a:p>
            <a:pPr marL="533400">
              <a:spcAft>
                <a:spcPts val="1200"/>
              </a:spcAft>
            </a:pPr>
            <a:r>
              <a:rPr lang="es-ES_tradnl" sz="2000" dirty="0">
                <a:latin typeface="Arial" panose="020B0604020202020204" pitchFamily="34" charset="0"/>
                <a:cs typeface="Arial" panose="020B0604020202020204" pitchFamily="34" charset="0"/>
              </a:rPr>
              <a:t>Hay que escuchar activamente. </a:t>
            </a:r>
          </a:p>
          <a:p>
            <a:pPr marL="533400">
              <a:spcAft>
                <a:spcPts val="1200"/>
              </a:spcAft>
            </a:pPr>
            <a:r>
              <a:rPr lang="es-ES_tradnl" sz="2000" dirty="0">
                <a:latin typeface="Arial" panose="020B0604020202020204" pitchFamily="34" charset="0"/>
                <a:cs typeface="Arial" panose="020B0604020202020204" pitchFamily="34" charset="0"/>
              </a:rPr>
              <a:t>Identificar los puntos de vista, perspectivas y emociones en las personas</a:t>
            </a:r>
          </a:p>
          <a:p>
            <a:pPr marL="533400">
              <a:spcAft>
                <a:spcPts val="1200"/>
              </a:spcAft>
            </a:pPr>
            <a:r>
              <a:rPr lang="es-ES_tradnl" sz="2000" dirty="0">
                <a:latin typeface="Arial" panose="020B0604020202020204" pitchFamily="34" charset="0"/>
                <a:cs typeface="Arial" panose="020B0604020202020204" pitchFamily="34" charset="0"/>
              </a:rPr>
              <a:t>Establecer vínculos entre las opiniones y emociones durante toda la conversación y ofrecer un resumen/conclusión.</a:t>
            </a:r>
          </a:p>
        </p:txBody>
      </p:sp>
      <p:sp>
        <p:nvSpPr>
          <p:cNvPr id="13" name="L-Shape 12">
            <a:extLst>
              <a:ext uri="{FF2B5EF4-FFF2-40B4-BE49-F238E27FC236}">
                <a16:creationId xmlns:a16="http://schemas.microsoft.com/office/drawing/2014/main" id="{FCE0E95D-3EFF-DE2A-0553-6B92D0324701}"/>
              </a:ext>
            </a:extLst>
          </p:cNvPr>
          <p:cNvSpPr/>
          <p:nvPr/>
        </p:nvSpPr>
        <p:spPr>
          <a:xfrm rot="18361091">
            <a:off x="884403" y="2047094"/>
            <a:ext cx="358299" cy="182347"/>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4" name="L-Shape 13">
            <a:extLst>
              <a:ext uri="{FF2B5EF4-FFF2-40B4-BE49-F238E27FC236}">
                <a16:creationId xmlns:a16="http://schemas.microsoft.com/office/drawing/2014/main" id="{EC91D60E-D7F6-A489-E8B7-AC0648E79CF0}"/>
              </a:ext>
            </a:extLst>
          </p:cNvPr>
          <p:cNvSpPr/>
          <p:nvPr/>
        </p:nvSpPr>
        <p:spPr>
          <a:xfrm rot="18361091">
            <a:off x="884402" y="2834679"/>
            <a:ext cx="358299" cy="182347"/>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5" name="L-Shape 14">
            <a:extLst>
              <a:ext uri="{FF2B5EF4-FFF2-40B4-BE49-F238E27FC236}">
                <a16:creationId xmlns:a16="http://schemas.microsoft.com/office/drawing/2014/main" id="{118C5358-DBCC-446B-785A-95C47F126AD0}"/>
              </a:ext>
            </a:extLst>
          </p:cNvPr>
          <p:cNvSpPr/>
          <p:nvPr/>
        </p:nvSpPr>
        <p:spPr>
          <a:xfrm rot="18361091">
            <a:off x="855075" y="4069552"/>
            <a:ext cx="358299" cy="182347"/>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36" name="Group 35">
            <a:extLst>
              <a:ext uri="{FF2B5EF4-FFF2-40B4-BE49-F238E27FC236}">
                <a16:creationId xmlns:a16="http://schemas.microsoft.com/office/drawing/2014/main" id="{C271A7B1-A43B-9087-1EA1-AF4F05B722C7}"/>
              </a:ext>
            </a:extLst>
          </p:cNvPr>
          <p:cNvGrpSpPr/>
          <p:nvPr/>
        </p:nvGrpSpPr>
        <p:grpSpPr>
          <a:xfrm>
            <a:off x="10338511" y="500366"/>
            <a:ext cx="1411715" cy="1411715"/>
            <a:chOff x="12884056" y="397692"/>
            <a:chExt cx="1712719" cy="1712719"/>
          </a:xfrm>
        </p:grpSpPr>
        <p:sp>
          <p:nvSpPr>
            <p:cNvPr id="31" name="Oval 30">
              <a:extLst>
                <a:ext uri="{FF2B5EF4-FFF2-40B4-BE49-F238E27FC236}">
                  <a16:creationId xmlns:a16="http://schemas.microsoft.com/office/drawing/2014/main" id="{5A81837A-CCDC-650C-2145-2C9C2E2463C4}"/>
                </a:ext>
              </a:extLst>
            </p:cNvPr>
            <p:cNvSpPr/>
            <p:nvPr/>
          </p:nvSpPr>
          <p:spPr>
            <a:xfrm>
              <a:off x="12884056" y="397692"/>
              <a:ext cx="1712719" cy="1712719"/>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26" name="Group 25">
              <a:extLst>
                <a:ext uri="{FF2B5EF4-FFF2-40B4-BE49-F238E27FC236}">
                  <a16:creationId xmlns:a16="http://schemas.microsoft.com/office/drawing/2014/main" id="{D6259804-D211-FCC8-DD5C-70CAB5124F9F}"/>
                </a:ext>
              </a:extLst>
            </p:cNvPr>
            <p:cNvGrpSpPr/>
            <p:nvPr/>
          </p:nvGrpSpPr>
          <p:grpSpPr>
            <a:xfrm>
              <a:off x="13263476" y="816784"/>
              <a:ext cx="1030078" cy="822576"/>
              <a:chOff x="-2571900" y="3523194"/>
              <a:chExt cx="2226278" cy="1777809"/>
            </a:xfrm>
          </p:grpSpPr>
          <p:sp>
            <p:nvSpPr>
              <p:cNvPr id="18" name="Speech Bubble: Oval 17">
                <a:extLst>
                  <a:ext uri="{FF2B5EF4-FFF2-40B4-BE49-F238E27FC236}">
                    <a16:creationId xmlns:a16="http://schemas.microsoft.com/office/drawing/2014/main" id="{E02E8E80-44F4-ACF6-DDF5-1F41E7F5EEF5}"/>
                  </a:ext>
                </a:extLst>
              </p:cNvPr>
              <p:cNvSpPr/>
              <p:nvPr/>
            </p:nvSpPr>
            <p:spPr>
              <a:xfrm>
                <a:off x="-2571900" y="3523194"/>
                <a:ext cx="2226278" cy="1777809"/>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cxnSp>
            <p:nvCxnSpPr>
              <p:cNvPr id="20" name="Straight Connector 19">
                <a:extLst>
                  <a:ext uri="{FF2B5EF4-FFF2-40B4-BE49-F238E27FC236}">
                    <a16:creationId xmlns:a16="http://schemas.microsoft.com/office/drawing/2014/main" id="{C09A4DA5-D50C-2EBF-2C2F-F0E6524DA862}"/>
                  </a:ext>
                </a:extLst>
              </p:cNvPr>
              <p:cNvCxnSpPr>
                <a:cxnSpLocks/>
              </p:cNvCxnSpPr>
              <p:nvPr/>
            </p:nvCxnSpPr>
            <p:spPr>
              <a:xfrm>
                <a:off x="-2006600" y="4094599"/>
                <a:ext cx="1003300" cy="0"/>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DAA3634-93CD-EFCB-6200-CE092874E8DD}"/>
                  </a:ext>
                </a:extLst>
              </p:cNvPr>
              <p:cNvCxnSpPr>
                <a:cxnSpLocks/>
              </p:cNvCxnSpPr>
              <p:nvPr/>
            </p:nvCxnSpPr>
            <p:spPr>
              <a:xfrm>
                <a:off x="-2006600" y="4412099"/>
                <a:ext cx="1003300" cy="0"/>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4C4F984-9332-0A8B-6FC8-7EC216CF8067}"/>
                  </a:ext>
                </a:extLst>
              </p:cNvPr>
              <p:cNvCxnSpPr>
                <a:cxnSpLocks/>
              </p:cNvCxnSpPr>
              <p:nvPr/>
            </p:nvCxnSpPr>
            <p:spPr>
              <a:xfrm>
                <a:off x="-2006600" y="4716899"/>
                <a:ext cx="1003300" cy="0"/>
              </a:xfrm>
              <a:prstGeom prst="lin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40" name="Speech Bubble: Rectangle with Corners Rounded 39">
            <a:extLst>
              <a:ext uri="{FF2B5EF4-FFF2-40B4-BE49-F238E27FC236}">
                <a16:creationId xmlns:a16="http://schemas.microsoft.com/office/drawing/2014/main" id="{1A37581C-09C0-48B9-5495-E9A2725D577C}"/>
              </a:ext>
            </a:extLst>
          </p:cNvPr>
          <p:cNvSpPr/>
          <p:nvPr/>
        </p:nvSpPr>
        <p:spPr>
          <a:xfrm>
            <a:off x="5237588" y="3221459"/>
            <a:ext cx="4350912" cy="483871"/>
          </a:xfrm>
          <a:prstGeom prst="wedgeRoundRectCallout">
            <a:avLst>
              <a:gd name="adj1" fmla="val -53328"/>
              <a:gd name="adj2" fmla="val -34028"/>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dirty="0">
                <a:solidFill>
                  <a:schemeClr val="tx1"/>
                </a:solidFill>
                <a:latin typeface="Arial" panose="020B0604020202020204" pitchFamily="34" charset="0"/>
                <a:cs typeface="Arial" panose="020B0604020202020204" pitchFamily="34" charset="0"/>
              </a:rPr>
              <a:t>Además, no tengo a ningún amigo aquí.</a:t>
            </a:r>
          </a:p>
        </p:txBody>
      </p:sp>
      <p:sp>
        <p:nvSpPr>
          <p:cNvPr id="41" name="Speech Bubble: Rectangle with Corners Rounded 40">
            <a:extLst>
              <a:ext uri="{FF2B5EF4-FFF2-40B4-BE49-F238E27FC236}">
                <a16:creationId xmlns:a16="http://schemas.microsoft.com/office/drawing/2014/main" id="{8A024F2C-3F5C-EFA8-FC6E-1DCB7E4B4554}"/>
              </a:ext>
            </a:extLst>
          </p:cNvPr>
          <p:cNvSpPr/>
          <p:nvPr/>
        </p:nvSpPr>
        <p:spPr>
          <a:xfrm>
            <a:off x="5237588" y="3832357"/>
            <a:ext cx="4350912" cy="656737"/>
          </a:xfrm>
          <a:prstGeom prst="wedgeRoundRectCallout">
            <a:avLst>
              <a:gd name="adj1" fmla="val -53328"/>
              <a:gd name="adj2" fmla="val -34028"/>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dirty="0">
                <a:solidFill>
                  <a:schemeClr val="tx1"/>
                </a:solidFill>
                <a:latin typeface="Arial" panose="020B0604020202020204" pitchFamily="34" charset="0"/>
                <a:cs typeface="Arial" panose="020B0604020202020204" pitchFamily="34" charset="0"/>
              </a:rPr>
              <a:t>Quiero volver a casa y vivir con mi mamá. </a:t>
            </a:r>
          </a:p>
        </p:txBody>
      </p:sp>
    </p:spTree>
    <p:extLst>
      <p:ext uri="{BB962C8B-B14F-4D97-AF65-F5344CB8AC3E}">
        <p14:creationId xmlns:p14="http://schemas.microsoft.com/office/powerpoint/2010/main" val="35566371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A7A36-DD36-CCFD-4EC2-77064B5B9F9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Técnica 3: Resúmenes</a:t>
            </a:r>
            <a:endParaRPr lang="en-BE" dirty="0"/>
          </a:p>
        </p:txBody>
      </p:sp>
      <p:grpSp>
        <p:nvGrpSpPr>
          <p:cNvPr id="29" name="Group 28">
            <a:extLst>
              <a:ext uri="{FF2B5EF4-FFF2-40B4-BE49-F238E27FC236}">
                <a16:creationId xmlns:a16="http://schemas.microsoft.com/office/drawing/2014/main" id="{1AB3CB4D-AFB8-2E14-DB81-CC3B2C9760EA}"/>
              </a:ext>
            </a:extLst>
          </p:cNvPr>
          <p:cNvGrpSpPr/>
          <p:nvPr/>
        </p:nvGrpSpPr>
        <p:grpSpPr>
          <a:xfrm>
            <a:off x="4027989" y="1769356"/>
            <a:ext cx="4697060" cy="3763342"/>
            <a:chOff x="4141522" y="2003344"/>
            <a:chExt cx="3841491" cy="3077849"/>
          </a:xfrm>
          <a:solidFill>
            <a:schemeClr val="accent3">
              <a:lumMod val="75000"/>
            </a:schemeClr>
          </a:solidFill>
        </p:grpSpPr>
        <p:grpSp>
          <p:nvGrpSpPr>
            <p:cNvPr id="3" name="Google Shape;673;g14d467bd822_0_831">
              <a:extLst>
                <a:ext uri="{FF2B5EF4-FFF2-40B4-BE49-F238E27FC236}">
                  <a16:creationId xmlns:a16="http://schemas.microsoft.com/office/drawing/2014/main" id="{8E635907-5D25-F741-B1DB-EAD093525E99}"/>
                </a:ext>
              </a:extLst>
            </p:cNvPr>
            <p:cNvGrpSpPr/>
            <p:nvPr/>
          </p:nvGrpSpPr>
          <p:grpSpPr>
            <a:xfrm>
              <a:off x="4141522" y="2003344"/>
              <a:ext cx="1931858" cy="2269587"/>
              <a:chOff x="6805597" y="1046721"/>
              <a:chExt cx="1097834" cy="1277777"/>
            </a:xfrm>
            <a:grpFill/>
          </p:grpSpPr>
          <p:sp>
            <p:nvSpPr>
              <p:cNvPr id="4" name="Google Shape;674;g14d467bd822_0_831">
                <a:extLst>
                  <a:ext uri="{FF2B5EF4-FFF2-40B4-BE49-F238E27FC236}">
                    <a16:creationId xmlns:a16="http://schemas.microsoft.com/office/drawing/2014/main" id="{D363E476-51B1-3078-4B5F-D4198110754E}"/>
                  </a:ext>
                </a:extLst>
              </p:cNvPr>
              <p:cNvSpPr/>
              <p:nvPr/>
            </p:nvSpPr>
            <p:spPr>
              <a:xfrm rot="1101816">
                <a:off x="7142015" y="1874845"/>
                <a:ext cx="152359" cy="436774"/>
              </a:xfrm>
              <a:prstGeom prst="roundRect">
                <a:avLst>
                  <a:gd name="adj" fmla="val 16667"/>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Calibri"/>
                  <a:ea typeface="Calibri"/>
                  <a:cs typeface="Calibri"/>
                  <a:sym typeface="Calibri"/>
                </a:endParaRPr>
              </a:p>
            </p:txBody>
          </p:sp>
          <p:sp>
            <p:nvSpPr>
              <p:cNvPr id="5" name="Google Shape;675;g14d467bd822_0_831">
                <a:extLst>
                  <a:ext uri="{FF2B5EF4-FFF2-40B4-BE49-F238E27FC236}">
                    <a16:creationId xmlns:a16="http://schemas.microsoft.com/office/drawing/2014/main" id="{47435C63-DF56-B5C0-4FCC-B1E385ED05B0}"/>
                  </a:ext>
                </a:extLst>
              </p:cNvPr>
              <p:cNvSpPr/>
              <p:nvPr/>
            </p:nvSpPr>
            <p:spPr>
              <a:xfrm rot="826959">
                <a:off x="6902447" y="1141143"/>
                <a:ext cx="904133" cy="922324"/>
              </a:xfrm>
              <a:prstGeom prst="ellipse">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Calibri"/>
                  <a:ea typeface="Calibri"/>
                  <a:cs typeface="Calibri"/>
                  <a:sym typeface="Calibri"/>
                </a:endParaRPr>
              </a:p>
            </p:txBody>
          </p:sp>
          <p:sp>
            <p:nvSpPr>
              <p:cNvPr id="6" name="Google Shape;676;g14d467bd822_0_831">
                <a:extLst>
                  <a:ext uri="{FF2B5EF4-FFF2-40B4-BE49-F238E27FC236}">
                    <a16:creationId xmlns:a16="http://schemas.microsoft.com/office/drawing/2014/main" id="{BEDA6A3E-F744-4995-BF0E-34EAFD34F246}"/>
                  </a:ext>
                </a:extLst>
              </p:cNvPr>
              <p:cNvSpPr/>
              <p:nvPr/>
            </p:nvSpPr>
            <p:spPr>
              <a:xfrm rot="826991">
                <a:off x="6846825" y="1323103"/>
                <a:ext cx="197693" cy="326189"/>
              </a:xfrm>
              <a:prstGeom prst="ellipse">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Calibri"/>
                  <a:ea typeface="Calibri"/>
                  <a:cs typeface="Calibri"/>
                  <a:sym typeface="Calibri"/>
                </a:endParaRPr>
              </a:p>
            </p:txBody>
          </p:sp>
          <p:sp>
            <p:nvSpPr>
              <p:cNvPr id="7" name="Google Shape;677;g14d467bd822_0_831">
                <a:extLst>
                  <a:ext uri="{FF2B5EF4-FFF2-40B4-BE49-F238E27FC236}">
                    <a16:creationId xmlns:a16="http://schemas.microsoft.com/office/drawing/2014/main" id="{6F8B6C7C-C12E-A83B-5DFA-32D34207D1EB}"/>
                  </a:ext>
                </a:extLst>
              </p:cNvPr>
              <p:cNvSpPr/>
              <p:nvPr/>
            </p:nvSpPr>
            <p:spPr>
              <a:xfrm rot="826991">
                <a:off x="7648366" y="1519632"/>
                <a:ext cx="197693" cy="326189"/>
              </a:xfrm>
              <a:prstGeom prst="ellipse">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Calibri"/>
                  <a:ea typeface="Calibri"/>
                  <a:cs typeface="Calibri"/>
                  <a:sym typeface="Calibri"/>
                </a:endParaRPr>
              </a:p>
            </p:txBody>
          </p:sp>
          <p:sp>
            <p:nvSpPr>
              <p:cNvPr id="8" name="Google Shape;678;g14d467bd822_0_831">
                <a:extLst>
                  <a:ext uri="{FF2B5EF4-FFF2-40B4-BE49-F238E27FC236}">
                    <a16:creationId xmlns:a16="http://schemas.microsoft.com/office/drawing/2014/main" id="{8E306733-98B8-E357-8CE2-C3604A7B397A}"/>
                  </a:ext>
                </a:extLst>
              </p:cNvPr>
              <p:cNvSpPr/>
              <p:nvPr/>
            </p:nvSpPr>
            <p:spPr>
              <a:xfrm rot="-9882041">
                <a:off x="7178876" y="1637950"/>
                <a:ext cx="306979" cy="247015"/>
              </a:xfrm>
              <a:prstGeom prst="blockArc">
                <a:avLst>
                  <a:gd name="adj1" fmla="val 10800000"/>
                  <a:gd name="adj2" fmla="val 0"/>
                  <a:gd name="adj3" fmla="val 25000"/>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grpSp>
        <p:grpSp>
          <p:nvGrpSpPr>
            <p:cNvPr id="9" name="Google Shape;679;g14d467bd822_0_831">
              <a:extLst>
                <a:ext uri="{FF2B5EF4-FFF2-40B4-BE49-F238E27FC236}">
                  <a16:creationId xmlns:a16="http://schemas.microsoft.com/office/drawing/2014/main" id="{A7837F2A-4D6F-55C8-B4D6-57F374F5A867}"/>
                </a:ext>
              </a:extLst>
            </p:cNvPr>
            <p:cNvGrpSpPr/>
            <p:nvPr/>
          </p:nvGrpSpPr>
          <p:grpSpPr>
            <a:xfrm rot="-1967271">
              <a:off x="6051217" y="2784305"/>
              <a:ext cx="1931796" cy="2296888"/>
              <a:chOff x="6805598" y="1046721"/>
              <a:chExt cx="1097834" cy="1293084"/>
            </a:xfrm>
            <a:grpFill/>
          </p:grpSpPr>
          <p:sp>
            <p:nvSpPr>
              <p:cNvPr id="10" name="Google Shape;680;g14d467bd822_0_831">
                <a:extLst>
                  <a:ext uri="{FF2B5EF4-FFF2-40B4-BE49-F238E27FC236}">
                    <a16:creationId xmlns:a16="http://schemas.microsoft.com/office/drawing/2014/main" id="{54E6818D-B5EA-2696-3580-192592582C36}"/>
                  </a:ext>
                </a:extLst>
              </p:cNvPr>
              <p:cNvSpPr/>
              <p:nvPr/>
            </p:nvSpPr>
            <p:spPr>
              <a:xfrm rot="584416">
                <a:off x="7185943" y="1893030"/>
                <a:ext cx="152498" cy="437025"/>
              </a:xfrm>
              <a:prstGeom prst="roundRect">
                <a:avLst>
                  <a:gd name="adj" fmla="val 16667"/>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Calibri"/>
                  <a:ea typeface="Calibri"/>
                  <a:cs typeface="Calibri"/>
                  <a:sym typeface="Calibri"/>
                </a:endParaRPr>
              </a:p>
            </p:txBody>
          </p:sp>
          <p:sp>
            <p:nvSpPr>
              <p:cNvPr id="11" name="Google Shape;681;g14d467bd822_0_831">
                <a:extLst>
                  <a:ext uri="{FF2B5EF4-FFF2-40B4-BE49-F238E27FC236}">
                    <a16:creationId xmlns:a16="http://schemas.microsoft.com/office/drawing/2014/main" id="{D7E21465-4175-CEEA-67DF-9FB4C59FBB1F}"/>
                  </a:ext>
                </a:extLst>
              </p:cNvPr>
              <p:cNvSpPr/>
              <p:nvPr/>
            </p:nvSpPr>
            <p:spPr>
              <a:xfrm rot="826959">
                <a:off x="6902448" y="1141143"/>
                <a:ext cx="904133" cy="922324"/>
              </a:xfrm>
              <a:prstGeom prst="ellipse">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Calibri"/>
                  <a:ea typeface="Calibri"/>
                  <a:cs typeface="Calibri"/>
                  <a:sym typeface="Calibri"/>
                </a:endParaRPr>
              </a:p>
            </p:txBody>
          </p:sp>
          <p:sp>
            <p:nvSpPr>
              <p:cNvPr id="12" name="Google Shape;682;g14d467bd822_0_831">
                <a:extLst>
                  <a:ext uri="{FF2B5EF4-FFF2-40B4-BE49-F238E27FC236}">
                    <a16:creationId xmlns:a16="http://schemas.microsoft.com/office/drawing/2014/main" id="{A71AEEE2-BCA4-2239-8510-96C9E278F269}"/>
                  </a:ext>
                </a:extLst>
              </p:cNvPr>
              <p:cNvSpPr/>
              <p:nvPr/>
            </p:nvSpPr>
            <p:spPr>
              <a:xfrm rot="826991">
                <a:off x="6846825" y="1323103"/>
                <a:ext cx="197693" cy="326189"/>
              </a:xfrm>
              <a:prstGeom prst="ellipse">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Calibri"/>
                  <a:ea typeface="Calibri"/>
                  <a:cs typeface="Calibri"/>
                  <a:sym typeface="Calibri"/>
                </a:endParaRPr>
              </a:p>
            </p:txBody>
          </p:sp>
          <p:sp>
            <p:nvSpPr>
              <p:cNvPr id="13" name="Google Shape;683;g14d467bd822_0_831">
                <a:extLst>
                  <a:ext uri="{FF2B5EF4-FFF2-40B4-BE49-F238E27FC236}">
                    <a16:creationId xmlns:a16="http://schemas.microsoft.com/office/drawing/2014/main" id="{773F72ED-C4B8-D965-16A7-E1CC761E7D15}"/>
                  </a:ext>
                </a:extLst>
              </p:cNvPr>
              <p:cNvSpPr/>
              <p:nvPr/>
            </p:nvSpPr>
            <p:spPr>
              <a:xfrm rot="826991">
                <a:off x="7648366" y="1519632"/>
                <a:ext cx="197693" cy="326189"/>
              </a:xfrm>
              <a:prstGeom prst="ellipse">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Calibri"/>
                  <a:ea typeface="Calibri"/>
                  <a:cs typeface="Calibri"/>
                  <a:sym typeface="Calibri"/>
                </a:endParaRPr>
              </a:p>
            </p:txBody>
          </p:sp>
          <p:sp>
            <p:nvSpPr>
              <p:cNvPr id="14" name="Google Shape;684;g14d467bd822_0_831">
                <a:extLst>
                  <a:ext uri="{FF2B5EF4-FFF2-40B4-BE49-F238E27FC236}">
                    <a16:creationId xmlns:a16="http://schemas.microsoft.com/office/drawing/2014/main" id="{7087917E-1BA3-A87D-52B4-36473CF78BDF}"/>
                  </a:ext>
                </a:extLst>
              </p:cNvPr>
              <p:cNvSpPr/>
              <p:nvPr/>
            </p:nvSpPr>
            <p:spPr>
              <a:xfrm rot="728033">
                <a:off x="7119488" y="1730130"/>
                <a:ext cx="306855" cy="247014"/>
              </a:xfrm>
              <a:prstGeom prst="blockArc">
                <a:avLst>
                  <a:gd name="adj1" fmla="val 10800000"/>
                  <a:gd name="adj2" fmla="val 0"/>
                  <a:gd name="adj3" fmla="val 25000"/>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grpSp>
      </p:grpSp>
      <p:sp>
        <p:nvSpPr>
          <p:cNvPr id="28" name="TextBox 27">
            <a:extLst>
              <a:ext uri="{FF2B5EF4-FFF2-40B4-BE49-F238E27FC236}">
                <a16:creationId xmlns:a16="http://schemas.microsoft.com/office/drawing/2014/main" id="{672E39C9-1D2C-4759-A716-4EA774EE8CA3}"/>
              </a:ext>
            </a:extLst>
          </p:cNvPr>
          <p:cNvSpPr txBox="1"/>
          <p:nvPr/>
        </p:nvSpPr>
        <p:spPr>
          <a:xfrm>
            <a:off x="453357" y="324167"/>
            <a:ext cx="1697175" cy="461665"/>
          </a:xfrm>
          <a:prstGeom prst="rect">
            <a:avLst/>
          </a:prstGeom>
          <a:noFill/>
        </p:spPr>
        <p:txBody>
          <a:bodyPr wrap="square" lIns="91440" tIns="45720" rIns="91440" bIns="45720" rtlCol="0" anchor="t">
            <a:spAutoFit/>
          </a:bodyPr>
          <a:lstStyle/>
          <a:p>
            <a:pPr algn="ctr"/>
            <a:r>
              <a:rPr lang="en-GB" sz="2400" b="1" dirty="0">
                <a:highlight>
                  <a:srgbClr val="FFFF00"/>
                </a:highlight>
                <a:latin typeface="Arial" panose="020B0604020202020204" pitchFamily="34" charset="0"/>
                <a:cs typeface="Arial" panose="020B0604020202020204" pitchFamily="34" charset="0"/>
              </a:rPr>
              <a:t>ADAPTAR</a:t>
            </a:r>
            <a:endParaRPr lang="en-BE" sz="2400" b="1" dirty="0">
              <a:highlight>
                <a:srgbClr val="FFFF00"/>
              </a:highlight>
              <a:latin typeface="Arial" panose="020B060402020202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897A18F9-E809-38E7-7860-62B1F46B9054}"/>
              </a:ext>
            </a:extLst>
          </p:cNvPr>
          <p:cNvGrpSpPr/>
          <p:nvPr/>
        </p:nvGrpSpPr>
        <p:grpSpPr>
          <a:xfrm>
            <a:off x="10228983" y="337468"/>
            <a:ext cx="1587872" cy="1368854"/>
            <a:chOff x="10228983" y="337468"/>
            <a:chExt cx="1587872" cy="1368854"/>
          </a:xfrm>
        </p:grpSpPr>
        <p:sp>
          <p:nvSpPr>
            <p:cNvPr id="16" name="Hexagon 15">
              <a:extLst>
                <a:ext uri="{FF2B5EF4-FFF2-40B4-BE49-F238E27FC236}">
                  <a16:creationId xmlns:a16="http://schemas.microsoft.com/office/drawing/2014/main" id="{DC6DCDA5-A4D3-1ED6-7921-BC6CB4042D4D}"/>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7" name="Group 16">
              <a:extLst>
                <a:ext uri="{FF2B5EF4-FFF2-40B4-BE49-F238E27FC236}">
                  <a16:creationId xmlns:a16="http://schemas.microsoft.com/office/drawing/2014/main" id="{BFF3E845-5F79-D370-E32E-710F25FAC913}"/>
                </a:ext>
              </a:extLst>
            </p:cNvPr>
            <p:cNvGrpSpPr/>
            <p:nvPr/>
          </p:nvGrpSpPr>
          <p:grpSpPr>
            <a:xfrm>
              <a:off x="10621771" y="762700"/>
              <a:ext cx="562136" cy="634675"/>
              <a:chOff x="760175" y="830142"/>
              <a:chExt cx="867619" cy="979579"/>
            </a:xfrm>
          </p:grpSpPr>
          <p:sp>
            <p:nvSpPr>
              <p:cNvPr id="31" name="Rectangle 30">
                <a:extLst>
                  <a:ext uri="{FF2B5EF4-FFF2-40B4-BE49-F238E27FC236}">
                    <a16:creationId xmlns:a16="http://schemas.microsoft.com/office/drawing/2014/main" id="{4EDAD1AE-422C-9118-34F2-C2869E5A5C3A}"/>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CA" sz="1600" b="1" dirty="0">
                    <a:solidFill>
                      <a:schemeClr val="bg1"/>
                    </a:solidFill>
                    <a:latin typeface="Arial" panose="020B0604020202020204" pitchFamily="34" charset="0"/>
                    <a:cs typeface="Arial" panose="020B0604020202020204" pitchFamily="34" charset="0"/>
                  </a:rPr>
                  <a:t>64</a:t>
                </a:r>
              </a:p>
            </p:txBody>
          </p:sp>
          <p:sp>
            <p:nvSpPr>
              <p:cNvPr id="32" name="Rectangle 31">
                <a:extLst>
                  <a:ext uri="{FF2B5EF4-FFF2-40B4-BE49-F238E27FC236}">
                    <a16:creationId xmlns:a16="http://schemas.microsoft.com/office/drawing/2014/main" id="{6B1A75DB-41D6-221C-A74A-7AF64CB16E8D}"/>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8" name="Group 17">
              <a:extLst>
                <a:ext uri="{FF2B5EF4-FFF2-40B4-BE49-F238E27FC236}">
                  <a16:creationId xmlns:a16="http://schemas.microsoft.com/office/drawing/2014/main" id="{F135D8DD-332B-94BD-8655-43DADBFF6527}"/>
                </a:ext>
              </a:extLst>
            </p:cNvPr>
            <p:cNvGrpSpPr/>
            <p:nvPr/>
          </p:nvGrpSpPr>
          <p:grpSpPr>
            <a:xfrm>
              <a:off x="11325415" y="762701"/>
              <a:ext cx="182192" cy="634674"/>
              <a:chOff x="2121762" y="2323619"/>
              <a:chExt cx="200378" cy="825210"/>
            </a:xfrm>
          </p:grpSpPr>
          <p:sp>
            <p:nvSpPr>
              <p:cNvPr id="19" name="Isosceles Triangle 18">
                <a:extLst>
                  <a:ext uri="{FF2B5EF4-FFF2-40B4-BE49-F238E27FC236}">
                    <a16:creationId xmlns:a16="http://schemas.microsoft.com/office/drawing/2014/main" id="{35617104-FFE6-13BF-DDC4-A1BD09BCDFF4}"/>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Rectangle 29">
                <a:extLst>
                  <a:ext uri="{FF2B5EF4-FFF2-40B4-BE49-F238E27FC236}">
                    <a16:creationId xmlns:a16="http://schemas.microsoft.com/office/drawing/2014/main" id="{A6C28DCA-65D0-EBC0-5F45-0703F1CAF7E1}"/>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extLst>
      <p:ext uri="{BB962C8B-B14F-4D97-AF65-F5344CB8AC3E}">
        <p14:creationId xmlns:p14="http://schemas.microsoft.com/office/powerpoint/2010/main" val="291911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cxnSp>
        <p:nvCxnSpPr>
          <p:cNvPr id="260" name="Google Shape;260;p4"/>
          <p:cNvCxnSpPr>
            <a:cxnSpLocks/>
          </p:cNvCxnSpPr>
          <p:nvPr/>
        </p:nvCxnSpPr>
        <p:spPr>
          <a:xfrm>
            <a:off x="7787478" y="875072"/>
            <a:ext cx="0" cy="5180343"/>
          </a:xfrm>
          <a:prstGeom prst="straightConnector1">
            <a:avLst/>
          </a:prstGeom>
          <a:noFill/>
          <a:ln w="28575" cap="flat" cmpd="sng">
            <a:solidFill>
              <a:schemeClr val="lt1"/>
            </a:solidFill>
            <a:prstDash val="solid"/>
            <a:miter lim="800000"/>
            <a:headEnd type="none" w="sm" len="sm"/>
            <a:tailEnd type="none" w="sm" len="sm"/>
          </a:ln>
        </p:spPr>
      </p:cxnSp>
      <p:sp>
        <p:nvSpPr>
          <p:cNvPr id="261" name="Google Shape;261;p4"/>
          <p:cNvSpPr txBox="1"/>
          <p:nvPr/>
        </p:nvSpPr>
        <p:spPr>
          <a:xfrm>
            <a:off x="8069804" y="582685"/>
            <a:ext cx="3374276"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600"/>
              <a:buFont typeface="Helvetica Neue"/>
              <a:buNone/>
            </a:pPr>
            <a:r>
              <a:rPr lang="es-ES_tradnl" b="1">
                <a:solidFill>
                  <a:schemeClr val="bg1"/>
                </a:solidFill>
                <a:latin typeface="Arial" panose="020B0604020202020204" pitchFamily="34" charset="0"/>
                <a:ea typeface="Arial"/>
                <a:cs typeface="Arial" panose="020B0604020202020204" pitchFamily="34" charset="0"/>
                <a:sym typeface="Arial"/>
              </a:rPr>
              <a:t>Inicio del módulo</a:t>
            </a:r>
            <a:endParaRPr lang="es-ES_tradnl" b="1" i="0" u="none" strike="noStrike" cap="none">
              <a:solidFill>
                <a:schemeClr val="bg1"/>
              </a:solidFill>
              <a:latin typeface="Arial" panose="020B0604020202020204" pitchFamily="34" charset="0"/>
              <a:ea typeface="Arial"/>
              <a:cs typeface="Arial" panose="020B0604020202020204" pitchFamily="34" charset="0"/>
              <a:sym typeface="Arial"/>
            </a:endParaRPr>
          </a:p>
          <a:p>
            <a:pPr marL="0" marR="0" lvl="0" indent="0" algn="l" rtl="0">
              <a:lnSpc>
                <a:spcPct val="100000"/>
              </a:lnSpc>
              <a:spcBef>
                <a:spcPts val="0"/>
              </a:spcBef>
              <a:spcAft>
                <a:spcPts val="0"/>
              </a:spcAft>
              <a:buClr>
                <a:schemeClr val="lt1"/>
              </a:buClr>
              <a:buSzPts val="1600"/>
              <a:buFont typeface="Helvetica Neue"/>
              <a:buNone/>
            </a:pPr>
            <a:r>
              <a:rPr lang="es-ES_tradnl" b="0" i="1" u="none" strike="noStrike" cap="none">
                <a:solidFill>
                  <a:schemeClr val="bg1"/>
                </a:solidFill>
                <a:latin typeface="Arial" panose="020B0604020202020204" pitchFamily="34" charset="0"/>
                <a:ea typeface="Helvetica Neue"/>
                <a:cs typeface="Arial" panose="020B0604020202020204" pitchFamily="34" charset="0"/>
                <a:sym typeface="Helvetica Neue"/>
              </a:rPr>
              <a:t>45 </a:t>
            </a:r>
            <a:r>
              <a:rPr lang="es-ES_tradnl" b="0" i="1" u="none" strike="noStrike" cap="none">
                <a:solidFill>
                  <a:schemeClr val="bg1"/>
                </a:solidFill>
                <a:latin typeface="Arial" panose="020B0604020202020204" pitchFamily="34" charset="0"/>
                <a:ea typeface="Helvetica Neue"/>
                <a:cs typeface="Arial" panose="020B0604020202020204" pitchFamily="34" charset="0"/>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16="http://schemas.microsoft.com/office/drawing/2014/main" xmlns="" textRoundtripDataId="4"/>
                  </a:ext>
                </a:extLst>
              </a:rPr>
              <a:t>minutos</a:t>
            </a:r>
            <a:endParaRPr lang="es-ES_tradnl" b="0" i="1" u="none" strike="noStrike" cap="none">
              <a:solidFill>
                <a:schemeClr val="bg1"/>
              </a:solidFill>
              <a:latin typeface="Arial" panose="020B0604020202020204" pitchFamily="34" charset="0"/>
              <a:ea typeface="Calibri"/>
              <a:cs typeface="Arial" panose="020B0604020202020204" pitchFamily="34" charset="0"/>
              <a:sym typeface="Calibri"/>
            </a:endParaRPr>
          </a:p>
        </p:txBody>
      </p:sp>
      <p:sp>
        <p:nvSpPr>
          <p:cNvPr id="262" name="Google Shape;262;p4"/>
          <p:cNvSpPr txBox="1"/>
          <p:nvPr/>
        </p:nvSpPr>
        <p:spPr>
          <a:xfrm>
            <a:off x="8069802" y="4733820"/>
            <a:ext cx="3374281"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600"/>
              <a:buFont typeface="Helvetica Neue"/>
              <a:buNone/>
            </a:pPr>
            <a:r>
              <a:rPr lang="es-ES_tradnl" b="1" dirty="0">
                <a:solidFill>
                  <a:schemeClr val="bg1"/>
                </a:solidFill>
                <a:latin typeface="Arial" panose="020B0604020202020204" pitchFamily="34" charset="0"/>
                <a:cs typeface="Arial" panose="020B0604020202020204" pitchFamily="34" charset="0"/>
              </a:rPr>
              <a:t>¿Qué técnicas puedo utilizar para promover el cambio? </a:t>
            </a:r>
          </a:p>
          <a:p>
            <a:pPr marL="0" marR="0" lvl="0" indent="0" algn="l" rtl="0">
              <a:lnSpc>
                <a:spcPct val="100000"/>
              </a:lnSpc>
              <a:spcBef>
                <a:spcPts val="0"/>
              </a:spcBef>
              <a:spcAft>
                <a:spcPts val="0"/>
              </a:spcAft>
              <a:buClr>
                <a:schemeClr val="lt1"/>
              </a:buClr>
              <a:buSzPts val="1600"/>
              <a:buFont typeface="Helvetica Neue"/>
              <a:buNone/>
            </a:pPr>
            <a:r>
              <a:rPr lang="es-ES_tradnl" i="1" u="none" strike="noStrike" cap="none" dirty="0">
                <a:solidFill>
                  <a:schemeClr val="bg1"/>
                </a:solidFill>
                <a:latin typeface="Arial" panose="020B0604020202020204" pitchFamily="34" charset="0"/>
                <a:ea typeface="Calibri"/>
                <a:cs typeface="Arial" panose="020B0604020202020204" pitchFamily="34" charset="0"/>
                <a:sym typeface="Calibri"/>
              </a:rPr>
              <a:t>2 horas 45 minutos</a:t>
            </a:r>
          </a:p>
        </p:txBody>
      </p:sp>
      <p:sp>
        <p:nvSpPr>
          <p:cNvPr id="263" name="Google Shape;263;p4"/>
          <p:cNvSpPr txBox="1"/>
          <p:nvPr/>
        </p:nvSpPr>
        <p:spPr>
          <a:xfrm>
            <a:off x="6096000" y="2477815"/>
            <a:ext cx="1349407" cy="36929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1600"/>
              <a:buFont typeface="Helvetica Neue"/>
              <a:buNone/>
            </a:pPr>
            <a:r>
              <a:rPr lang="es-ES_tradnl" b="1" i="0" u="none" strike="noStrike" cap="none">
                <a:solidFill>
                  <a:schemeClr val="bg1"/>
                </a:solidFill>
                <a:latin typeface="Arial" panose="020B0604020202020204" pitchFamily="34" charset="0"/>
                <a:ea typeface="Helvetica Neue"/>
                <a:cs typeface="Arial" panose="020B0604020202020204" pitchFamily="34" charset="0"/>
                <a:sym typeface="Helvetica Neue"/>
              </a:rPr>
              <a:t>Pausa</a:t>
            </a:r>
            <a:endParaRPr lang="es-ES_tradnl" b="1" i="1" u="none" strike="noStrike" cap="none">
              <a:solidFill>
                <a:schemeClr val="bg1"/>
              </a:solidFill>
              <a:latin typeface="Arial" panose="020B0604020202020204" pitchFamily="34" charset="0"/>
              <a:ea typeface="Calibri"/>
              <a:cs typeface="Arial" panose="020B0604020202020204" pitchFamily="34" charset="0"/>
              <a:sym typeface="Calibri"/>
            </a:endParaRPr>
          </a:p>
        </p:txBody>
      </p:sp>
      <p:sp>
        <p:nvSpPr>
          <p:cNvPr id="264" name="Google Shape;264;p4"/>
          <p:cNvSpPr txBox="1"/>
          <p:nvPr/>
        </p:nvSpPr>
        <p:spPr>
          <a:xfrm>
            <a:off x="8069802" y="1392682"/>
            <a:ext cx="3507152"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600"/>
              <a:buFont typeface="Helvetica Neue"/>
              <a:buNone/>
            </a:pPr>
            <a:r>
              <a:rPr lang="es-ES_tradnl" b="1" i="0" u="none" strike="noStrike" cap="none" dirty="0">
                <a:solidFill>
                  <a:schemeClr val="bg1"/>
                </a:solidFill>
                <a:latin typeface="Arial" panose="020B0604020202020204" pitchFamily="34" charset="0"/>
                <a:ea typeface="Helvetica Neue"/>
                <a:cs typeface="Arial" panose="020B0604020202020204" pitchFamily="34" charset="0"/>
                <a:sym typeface="Helvetica Neue"/>
              </a:rPr>
              <a:t>¿Qué técnicas de comunicación puedo utilizar? </a:t>
            </a:r>
          </a:p>
          <a:p>
            <a:pPr marL="0" marR="0" lvl="0" indent="0" algn="l" rtl="0">
              <a:lnSpc>
                <a:spcPct val="100000"/>
              </a:lnSpc>
              <a:spcBef>
                <a:spcPts val="0"/>
              </a:spcBef>
              <a:spcAft>
                <a:spcPts val="0"/>
              </a:spcAft>
              <a:buClr>
                <a:schemeClr val="lt1"/>
              </a:buClr>
              <a:buSzPts val="1600"/>
              <a:buFont typeface="Helvetica Neue"/>
              <a:buNone/>
            </a:pPr>
            <a:r>
              <a:rPr lang="es-ES_tradnl" b="0" i="1" u="none" strike="noStrike" cap="none" dirty="0">
                <a:solidFill>
                  <a:schemeClr val="bg1"/>
                </a:solidFill>
                <a:latin typeface="Arial" panose="020B0604020202020204" pitchFamily="34" charset="0"/>
                <a:ea typeface="Helvetica Neue"/>
                <a:cs typeface="Arial" panose="020B0604020202020204" pitchFamily="34" charset="0"/>
                <a:sym typeface="Helvetica Neue"/>
              </a:rPr>
              <a:t>45 minutos</a:t>
            </a:r>
          </a:p>
        </p:txBody>
      </p:sp>
      <p:sp>
        <p:nvSpPr>
          <p:cNvPr id="265" name="Google Shape;265;p4"/>
          <p:cNvSpPr txBox="1"/>
          <p:nvPr/>
        </p:nvSpPr>
        <p:spPr>
          <a:xfrm>
            <a:off x="6096000" y="4162211"/>
            <a:ext cx="1349407" cy="36929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1600"/>
              <a:buFont typeface="Helvetica Neue"/>
              <a:buNone/>
            </a:pPr>
            <a:r>
              <a:rPr lang="es-ES_tradnl" b="1" i="0" u="none" strike="noStrike" cap="none">
                <a:solidFill>
                  <a:schemeClr val="bg1"/>
                </a:solidFill>
                <a:latin typeface="Arial" panose="020B0604020202020204" pitchFamily="34" charset="0"/>
                <a:ea typeface="Helvetica Neue"/>
                <a:cs typeface="Arial" panose="020B0604020202020204" pitchFamily="34" charset="0"/>
                <a:sym typeface="Helvetica Neue"/>
              </a:rPr>
              <a:t>Almuerzo</a:t>
            </a:r>
            <a:endParaRPr lang="es-ES_tradnl" b="1" i="1" u="none" strike="noStrike" cap="none">
              <a:solidFill>
                <a:schemeClr val="bg1"/>
              </a:solidFill>
              <a:latin typeface="Arial" panose="020B0604020202020204" pitchFamily="34" charset="0"/>
              <a:ea typeface="Calibri"/>
              <a:cs typeface="Arial" panose="020B0604020202020204" pitchFamily="34" charset="0"/>
              <a:sym typeface="Calibri"/>
            </a:endParaRPr>
          </a:p>
        </p:txBody>
      </p:sp>
      <p:sp>
        <p:nvSpPr>
          <p:cNvPr id="269" name="Google Shape;269;p4"/>
          <p:cNvSpPr txBox="1"/>
          <p:nvPr/>
        </p:nvSpPr>
        <p:spPr>
          <a:xfrm>
            <a:off x="8069803" y="5732270"/>
            <a:ext cx="3374277"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600"/>
              <a:buFont typeface="Helvetica Neue"/>
              <a:buNone/>
            </a:pPr>
            <a:r>
              <a:rPr lang="es-ES_tradnl" b="1" i="0" u="none" strike="noStrike" cap="none">
                <a:solidFill>
                  <a:schemeClr val="bg1"/>
                </a:solidFill>
                <a:latin typeface="Arial" panose="020B0604020202020204" pitchFamily="34" charset="0"/>
                <a:ea typeface="Helvetica Neue"/>
                <a:cs typeface="Arial" panose="020B0604020202020204" pitchFamily="34" charset="0"/>
                <a:sym typeface="Helvetica Neue"/>
              </a:rPr>
              <a:t>Cierre del módulo</a:t>
            </a:r>
            <a:endParaRPr lang="es-ES_tradnl" b="0" i="0" u="none" strike="noStrike" cap="none">
              <a:solidFill>
                <a:schemeClr val="bg1"/>
              </a:solidFill>
              <a:latin typeface="Arial" panose="020B0604020202020204" pitchFamily="34" charset="0"/>
              <a:ea typeface="Arial"/>
              <a:cs typeface="Arial" panose="020B0604020202020204" pitchFamily="34" charset="0"/>
              <a:sym typeface="Arial"/>
            </a:endParaRPr>
          </a:p>
          <a:p>
            <a:pPr marL="0" marR="0" lvl="0" indent="0" algn="l" rtl="0">
              <a:lnSpc>
                <a:spcPct val="100000"/>
              </a:lnSpc>
              <a:spcBef>
                <a:spcPts val="0"/>
              </a:spcBef>
              <a:spcAft>
                <a:spcPts val="0"/>
              </a:spcAft>
              <a:buClr>
                <a:schemeClr val="lt1"/>
              </a:buClr>
              <a:buSzPts val="1600"/>
              <a:buFont typeface="Helvetica Neue"/>
              <a:buNone/>
            </a:pPr>
            <a:r>
              <a:rPr lang="es-ES_tradnl" b="0" i="1" u="none" strike="noStrike" cap="none">
                <a:solidFill>
                  <a:schemeClr val="bg1"/>
                </a:solidFill>
                <a:latin typeface="Arial" panose="020B0604020202020204" pitchFamily="34" charset="0"/>
                <a:ea typeface="Helvetica Neue"/>
                <a:cs typeface="Arial" panose="020B0604020202020204" pitchFamily="34" charset="0"/>
                <a:sym typeface="Helvetica Neue"/>
              </a:rPr>
              <a:t>30 minutos</a:t>
            </a:r>
            <a:endParaRPr lang="es-ES_tradnl" b="0" i="1" u="none" strike="noStrike" cap="none">
              <a:solidFill>
                <a:schemeClr val="bg1"/>
              </a:solidFill>
              <a:latin typeface="Arial" panose="020B0604020202020204" pitchFamily="34" charset="0"/>
              <a:ea typeface="Calibri"/>
              <a:cs typeface="Arial" panose="020B0604020202020204" pitchFamily="34" charset="0"/>
              <a:sym typeface="Calibri"/>
            </a:endParaRPr>
          </a:p>
        </p:txBody>
      </p:sp>
      <p:sp>
        <p:nvSpPr>
          <p:cNvPr id="270" name="Google Shape;270;p4"/>
          <p:cNvSpPr/>
          <p:nvPr/>
        </p:nvSpPr>
        <p:spPr>
          <a:xfrm rot="1782986">
            <a:off x="7619681" y="78508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72" name="Google Shape;272;p4"/>
          <p:cNvSpPr/>
          <p:nvPr/>
        </p:nvSpPr>
        <p:spPr>
          <a:xfrm rot="1782986">
            <a:off x="7619680" y="2493644"/>
            <a:ext cx="335595" cy="289306"/>
          </a:xfrm>
          <a:prstGeom prst="hexagon">
            <a:avLst>
              <a:gd name="adj" fmla="val 28965"/>
              <a:gd name="vf" fmla="val 115470"/>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73" name="Google Shape;273;p4"/>
          <p:cNvSpPr/>
          <p:nvPr/>
        </p:nvSpPr>
        <p:spPr>
          <a:xfrm rot="1782986">
            <a:off x="7619681" y="163936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74" name="Google Shape;274;p4"/>
          <p:cNvSpPr/>
          <p:nvPr/>
        </p:nvSpPr>
        <p:spPr>
          <a:xfrm rot="1782986">
            <a:off x="7619681" y="4202204"/>
            <a:ext cx="335595" cy="289306"/>
          </a:xfrm>
          <a:prstGeom prst="hexagon">
            <a:avLst>
              <a:gd name="adj" fmla="val 28965"/>
              <a:gd name="vf" fmla="val 115470"/>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75" name="Google Shape;275;p4"/>
          <p:cNvSpPr/>
          <p:nvPr/>
        </p:nvSpPr>
        <p:spPr>
          <a:xfrm rot="1782986">
            <a:off x="7619681" y="505648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78" name="Google Shape;278;p4"/>
          <p:cNvSpPr/>
          <p:nvPr/>
        </p:nvSpPr>
        <p:spPr>
          <a:xfrm rot="1782986">
            <a:off x="7619681" y="5910762"/>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79" name="Google Shape;279;p4"/>
          <p:cNvSpPr txBox="1">
            <a:spLocks noGrp="1"/>
          </p:cNvSpPr>
          <p:nvPr>
            <p:ph type="title"/>
          </p:nvPr>
        </p:nvSpPr>
        <p:spPr>
          <a:xfrm>
            <a:off x="1028453" y="3198461"/>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s-ES_tradnl"/>
              <a:t>Agenda</a:t>
            </a:r>
          </a:p>
        </p:txBody>
      </p:sp>
      <p:sp>
        <p:nvSpPr>
          <p:cNvPr id="2" name="Google Shape;273;p4">
            <a:extLst>
              <a:ext uri="{FF2B5EF4-FFF2-40B4-BE49-F238E27FC236}">
                <a16:creationId xmlns:a16="http://schemas.microsoft.com/office/drawing/2014/main" id="{6E0E748D-F11C-64ED-E34F-DC1BFCD6B802}"/>
              </a:ext>
            </a:extLst>
          </p:cNvPr>
          <p:cNvSpPr/>
          <p:nvPr/>
        </p:nvSpPr>
        <p:spPr>
          <a:xfrm rot="1782986">
            <a:off x="7619680" y="334792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 name="Google Shape;262;p4">
            <a:extLst>
              <a:ext uri="{FF2B5EF4-FFF2-40B4-BE49-F238E27FC236}">
                <a16:creationId xmlns:a16="http://schemas.microsoft.com/office/drawing/2014/main" id="{E508CA4E-D22F-65DB-8F7B-0F7D53451DFF}"/>
              </a:ext>
            </a:extLst>
          </p:cNvPr>
          <p:cNvSpPr txBox="1"/>
          <p:nvPr/>
        </p:nvSpPr>
        <p:spPr>
          <a:xfrm>
            <a:off x="8069802" y="3030932"/>
            <a:ext cx="3374283"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600"/>
              <a:buFont typeface="Helvetica Neue"/>
              <a:buNone/>
            </a:pPr>
            <a:r>
              <a:rPr lang="es-ES_tradnl" b="1" dirty="0">
                <a:solidFill>
                  <a:schemeClr val="bg1"/>
                </a:solidFill>
                <a:latin typeface="Arial" panose="020B0604020202020204" pitchFamily="34" charset="0"/>
                <a:cs typeface="Arial" panose="020B0604020202020204" pitchFamily="34" charset="0"/>
              </a:rPr>
              <a:t>¿Cuáles son las competencias en SMAPS para la gestión de casos? </a:t>
            </a:r>
          </a:p>
          <a:p>
            <a:pPr marL="0" marR="0" lvl="0" indent="0" algn="l" rtl="0">
              <a:lnSpc>
                <a:spcPct val="100000"/>
              </a:lnSpc>
              <a:spcBef>
                <a:spcPts val="0"/>
              </a:spcBef>
              <a:spcAft>
                <a:spcPts val="0"/>
              </a:spcAft>
              <a:buClr>
                <a:schemeClr val="lt1"/>
              </a:buClr>
              <a:buSzPts val="1600"/>
              <a:buFont typeface="Helvetica Neue"/>
              <a:buNone/>
            </a:pPr>
            <a:r>
              <a:rPr lang="es-ES_tradnl" i="1" u="none" strike="noStrike" cap="none" dirty="0">
                <a:solidFill>
                  <a:schemeClr val="bg1"/>
                </a:solidFill>
                <a:latin typeface="Arial" panose="020B0604020202020204" pitchFamily="34" charset="0"/>
                <a:ea typeface="Calibri"/>
                <a:cs typeface="Arial" panose="020B0604020202020204" pitchFamily="34" charset="0"/>
                <a:sym typeface="Calibri"/>
              </a:rPr>
              <a:t>1 hora y 15 minutos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41DC0-EDF6-5621-381D-6A942C1F94D4}"/>
              </a:ext>
            </a:extLst>
          </p:cNvPr>
          <p:cNvSpPr>
            <a:spLocks noGrp="1"/>
          </p:cNvSpPr>
          <p:nvPr>
            <p:ph type="title"/>
          </p:nvPr>
        </p:nvSpPr>
        <p:spPr>
          <a:xfrm>
            <a:off x="838199" y="120516"/>
            <a:ext cx="10770829" cy="868968"/>
          </a:xfrm>
        </p:spPr>
        <p:txBody>
          <a:bodyPr/>
          <a:lstStyle/>
          <a:p>
            <a:r>
              <a:rPr lang="es-ES_tradnl" dirty="0">
                <a:latin typeface="Arial" panose="020B0604020202020204" pitchFamily="34" charset="0"/>
                <a:cs typeface="Arial" panose="020B0604020202020204" pitchFamily="34" charset="0"/>
              </a:rPr>
              <a:t>Técnica 4: Afirmaciones</a:t>
            </a:r>
          </a:p>
        </p:txBody>
      </p:sp>
      <p:sp>
        <p:nvSpPr>
          <p:cNvPr id="4" name="TextBox 3">
            <a:extLst>
              <a:ext uri="{FF2B5EF4-FFF2-40B4-BE49-F238E27FC236}">
                <a16:creationId xmlns:a16="http://schemas.microsoft.com/office/drawing/2014/main" id="{B0A3945A-29A8-B2DB-507F-3A310153EC98}"/>
              </a:ext>
            </a:extLst>
          </p:cNvPr>
          <p:cNvSpPr txBox="1"/>
          <p:nvPr/>
        </p:nvSpPr>
        <p:spPr>
          <a:xfrm>
            <a:off x="868322" y="1580523"/>
            <a:ext cx="5355291" cy="4247317"/>
          </a:xfrm>
          <a:prstGeom prst="rect">
            <a:avLst/>
          </a:prstGeom>
          <a:noFill/>
        </p:spPr>
        <p:txBody>
          <a:bodyPr wrap="square" rtlCol="0">
            <a:spAutoFit/>
          </a:bodyPr>
          <a:lstStyle/>
          <a:p>
            <a:pPr>
              <a:spcAft>
                <a:spcPts val="1200"/>
              </a:spcAft>
            </a:pPr>
            <a:r>
              <a:rPr lang="es-ES_tradnl" sz="2000" b="1" dirty="0">
                <a:latin typeface="Arial" panose="020B0604020202020204" pitchFamily="34" charset="0"/>
                <a:cs typeface="Arial" panose="020B0604020202020204" pitchFamily="34" charset="0"/>
              </a:rPr>
              <a:t>CONSEJOS</a:t>
            </a:r>
          </a:p>
          <a:p>
            <a:pPr marL="533400">
              <a:spcAft>
                <a:spcPts val="1200"/>
              </a:spcAft>
            </a:pPr>
            <a:r>
              <a:rPr lang="es-ES_tradnl" sz="2000" dirty="0">
                <a:latin typeface="Arial" panose="020B0604020202020204" pitchFamily="34" charset="0"/>
                <a:cs typeface="Arial" panose="020B0604020202020204" pitchFamily="34" charset="0"/>
              </a:rPr>
              <a:t>Debemos ser honestos y auténticos. </a:t>
            </a:r>
          </a:p>
          <a:p>
            <a:pPr marL="533400">
              <a:spcAft>
                <a:spcPts val="1200"/>
              </a:spcAft>
            </a:pPr>
            <a:r>
              <a:rPr lang="es-ES_tradnl" sz="2000" dirty="0">
                <a:latin typeface="Arial" panose="020B0604020202020204" pitchFamily="34" charset="0"/>
                <a:cs typeface="Arial" panose="020B0604020202020204" pitchFamily="34" charset="0"/>
              </a:rPr>
              <a:t>Puede que siempre no sea tan fácil identificar fortalezas, ya que tenemos una tendencia a enfocarnos en los problemas y riesgos de protección. </a:t>
            </a:r>
            <a:br>
              <a:rPr lang="es-ES_tradnl" sz="2000" dirty="0">
                <a:latin typeface="Arial" panose="020B0604020202020204" pitchFamily="34" charset="0"/>
                <a:cs typeface="Arial" panose="020B0604020202020204" pitchFamily="34" charset="0"/>
              </a:rPr>
            </a:br>
            <a:r>
              <a:rPr lang="es-ES_tradnl" sz="2000" dirty="0">
                <a:latin typeface="Arial" panose="020B0604020202020204" pitchFamily="34" charset="0"/>
                <a:cs typeface="Arial" panose="020B0604020202020204" pitchFamily="34" charset="0"/>
              </a:rPr>
              <a:t>Esto lleva práctica.</a:t>
            </a:r>
          </a:p>
          <a:p>
            <a:pPr marL="533400">
              <a:spcAft>
                <a:spcPts val="1200"/>
              </a:spcAft>
            </a:pPr>
            <a:r>
              <a:rPr lang="es-ES_tradnl" sz="2000" dirty="0">
                <a:latin typeface="Arial" panose="020B0604020202020204" pitchFamily="34" charset="0"/>
                <a:cs typeface="Arial" panose="020B0604020202020204" pitchFamily="34" charset="0"/>
              </a:rPr>
              <a:t>Una afirmación no equivale a un cumplido o elogio. No se trata de decir ”</a:t>
            </a:r>
            <a:r>
              <a:rPr lang="es-ES_tradnl" sz="2000" i="1" dirty="0">
                <a:latin typeface="Arial" panose="020B0604020202020204" pitchFamily="34" charset="0"/>
                <a:cs typeface="Arial" panose="020B0604020202020204" pitchFamily="34" charset="0"/>
              </a:rPr>
              <a:t>qué bien</a:t>
            </a:r>
            <a:r>
              <a:rPr lang="es-ES_tradnl" sz="2000" dirty="0">
                <a:latin typeface="Arial" panose="020B0604020202020204" pitchFamily="34" charset="0"/>
                <a:cs typeface="Arial" panose="020B0604020202020204" pitchFamily="34" charset="0"/>
              </a:rPr>
              <a:t>". Lo que se busca es reconocer las fortalezas, el valor y los esfuerzos de una persona. </a:t>
            </a:r>
          </a:p>
        </p:txBody>
      </p:sp>
      <p:sp>
        <p:nvSpPr>
          <p:cNvPr id="5" name="Speech Bubble: Rectangle with Corners Rounded 4">
            <a:extLst>
              <a:ext uri="{FF2B5EF4-FFF2-40B4-BE49-F238E27FC236}">
                <a16:creationId xmlns:a16="http://schemas.microsoft.com/office/drawing/2014/main" id="{58E3A6CE-1D61-2513-467E-9E71D324C2F7}"/>
              </a:ext>
            </a:extLst>
          </p:cNvPr>
          <p:cNvSpPr/>
          <p:nvPr/>
        </p:nvSpPr>
        <p:spPr>
          <a:xfrm>
            <a:off x="6353102" y="2580714"/>
            <a:ext cx="3953727" cy="1363653"/>
          </a:xfrm>
          <a:prstGeom prst="wedgeRoundRectCallout">
            <a:avLst>
              <a:gd name="adj1" fmla="val -56470"/>
              <a:gd name="adj2" fmla="val -32983"/>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a:solidFill>
                  <a:schemeClr val="tx1"/>
                </a:solidFill>
                <a:latin typeface="Arial" panose="020B0604020202020204" pitchFamily="34" charset="0"/>
                <a:cs typeface="Arial" panose="020B0604020202020204" pitchFamily="34" charset="0"/>
              </a:rPr>
              <a:t>Adolescente</a:t>
            </a:r>
          </a:p>
          <a:p>
            <a:r>
              <a:rPr lang="es-ES_tradnl">
                <a:solidFill>
                  <a:schemeClr val="tx1"/>
                </a:solidFill>
                <a:latin typeface="Arial" panose="020B0604020202020204" pitchFamily="34" charset="0"/>
                <a:cs typeface="Arial" panose="020B0604020202020204" pitchFamily="34" charset="0"/>
              </a:rPr>
              <a:t>Llevo 3 meses sin consumir drogas. Mi amigo me ofreció un poco, pero le dije que no.</a:t>
            </a:r>
          </a:p>
        </p:txBody>
      </p:sp>
      <p:sp>
        <p:nvSpPr>
          <p:cNvPr id="6" name="Speech Bubble: Rectangle with Corners Rounded 5">
            <a:extLst>
              <a:ext uri="{FF2B5EF4-FFF2-40B4-BE49-F238E27FC236}">
                <a16:creationId xmlns:a16="http://schemas.microsoft.com/office/drawing/2014/main" id="{638F6407-61A3-D8B5-BDDC-650C4BB1426B}"/>
              </a:ext>
            </a:extLst>
          </p:cNvPr>
          <p:cNvSpPr/>
          <p:nvPr/>
        </p:nvSpPr>
        <p:spPr>
          <a:xfrm>
            <a:off x="7546141" y="4202997"/>
            <a:ext cx="3596657" cy="1363652"/>
          </a:xfrm>
          <a:prstGeom prst="wedgeRoundRectCallout">
            <a:avLst>
              <a:gd name="adj1" fmla="val 56172"/>
              <a:gd name="adj2" fmla="val -32278"/>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a:solidFill>
                  <a:schemeClr val="bg1"/>
                </a:solidFill>
                <a:latin typeface="Arial" panose="020B0604020202020204" pitchFamily="34" charset="0"/>
                <a:cs typeface="Arial" panose="020B0604020202020204" pitchFamily="34" charset="0"/>
              </a:rPr>
              <a:t>Asistente social</a:t>
            </a:r>
          </a:p>
          <a:p>
            <a:r>
              <a:rPr lang="es-ES_tradnl">
                <a:solidFill>
                  <a:schemeClr val="bg1"/>
                </a:solidFill>
                <a:latin typeface="Arial" panose="020B0604020202020204" pitchFamily="34" charset="0"/>
                <a:cs typeface="Arial" panose="020B0604020202020204" pitchFamily="34" charset="0"/>
              </a:rPr>
              <a:t>Tienes mucha determinación cuando te lo propones.</a:t>
            </a:r>
          </a:p>
        </p:txBody>
      </p:sp>
      <p:sp>
        <p:nvSpPr>
          <p:cNvPr id="9" name="TextBox 8">
            <a:extLst>
              <a:ext uri="{FF2B5EF4-FFF2-40B4-BE49-F238E27FC236}">
                <a16:creationId xmlns:a16="http://schemas.microsoft.com/office/drawing/2014/main" id="{D53133A1-B02B-A4FB-71ED-C6B328D9F377}"/>
              </a:ext>
            </a:extLst>
          </p:cNvPr>
          <p:cNvSpPr txBox="1"/>
          <p:nvPr/>
        </p:nvSpPr>
        <p:spPr>
          <a:xfrm>
            <a:off x="6352341" y="1856970"/>
            <a:ext cx="2039043" cy="400110"/>
          </a:xfrm>
          <a:prstGeom prst="rect">
            <a:avLst/>
          </a:prstGeom>
          <a:noFill/>
        </p:spPr>
        <p:txBody>
          <a:bodyPr wrap="square" rtlCol="0">
            <a:spAutoFit/>
          </a:bodyPr>
          <a:lstStyle/>
          <a:p>
            <a:r>
              <a:rPr lang="es-ES_tradnl" sz="2000" b="1">
                <a:latin typeface="Arial" panose="020B0604020202020204" pitchFamily="34" charset="0"/>
                <a:cs typeface="Arial" panose="020B0604020202020204" pitchFamily="34" charset="0"/>
              </a:rPr>
              <a:t>EJEMPLOS</a:t>
            </a:r>
          </a:p>
        </p:txBody>
      </p:sp>
      <p:sp>
        <p:nvSpPr>
          <p:cNvPr id="3" name="TextBox 2">
            <a:extLst>
              <a:ext uri="{FF2B5EF4-FFF2-40B4-BE49-F238E27FC236}">
                <a16:creationId xmlns:a16="http://schemas.microsoft.com/office/drawing/2014/main" id="{0A13634E-D861-1F25-DE5B-025DB66AC9A1}"/>
              </a:ext>
            </a:extLst>
          </p:cNvPr>
          <p:cNvSpPr txBox="1"/>
          <p:nvPr/>
        </p:nvSpPr>
        <p:spPr>
          <a:xfrm>
            <a:off x="453357" y="324167"/>
            <a:ext cx="1885805" cy="461665"/>
          </a:xfrm>
          <a:prstGeom prst="rect">
            <a:avLst/>
          </a:prstGeom>
          <a:noFill/>
        </p:spPr>
        <p:txBody>
          <a:bodyPr wrap="square" lIns="91440" tIns="45720" rIns="91440" bIns="45720" rtlCol="0" anchor="t">
            <a:spAutoFit/>
          </a:bodyPr>
          <a:lstStyle/>
          <a:p>
            <a:pPr algn="ctr"/>
            <a:r>
              <a:rPr lang="es-ES_tradnl" sz="2400" b="1" dirty="0">
                <a:highlight>
                  <a:srgbClr val="FFFF00"/>
                </a:highlight>
                <a:latin typeface="Arial" panose="020B0604020202020204" pitchFamily="34" charset="0"/>
                <a:cs typeface="Arial" panose="020B0604020202020204" pitchFamily="34" charset="0"/>
              </a:rPr>
              <a:t>ADAPTAR</a:t>
            </a:r>
          </a:p>
        </p:txBody>
      </p:sp>
      <p:sp>
        <p:nvSpPr>
          <p:cNvPr id="12" name="L-Shape 11">
            <a:extLst>
              <a:ext uri="{FF2B5EF4-FFF2-40B4-BE49-F238E27FC236}">
                <a16:creationId xmlns:a16="http://schemas.microsoft.com/office/drawing/2014/main" id="{CA8A0715-81FA-5C6D-1947-2AAE4CA81ACA}"/>
              </a:ext>
            </a:extLst>
          </p:cNvPr>
          <p:cNvSpPr/>
          <p:nvPr/>
        </p:nvSpPr>
        <p:spPr>
          <a:xfrm rot="18361091">
            <a:off x="870054" y="2137240"/>
            <a:ext cx="358299" cy="186772"/>
          </a:xfrm>
          <a:prstGeom prst="corner">
            <a:avLst>
              <a:gd name="adj1" fmla="val 42208"/>
              <a:gd name="adj2" fmla="val 43350"/>
            </a:avLst>
          </a:prstGeom>
          <a:solidFill>
            <a:schemeClr val="accent3">
              <a:lumMod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3" name="L-Shape 12">
            <a:extLst>
              <a:ext uri="{FF2B5EF4-FFF2-40B4-BE49-F238E27FC236}">
                <a16:creationId xmlns:a16="http://schemas.microsoft.com/office/drawing/2014/main" id="{E14D035F-5580-8DFC-FED0-BD33C6DE5F0D}"/>
              </a:ext>
            </a:extLst>
          </p:cNvPr>
          <p:cNvSpPr/>
          <p:nvPr/>
        </p:nvSpPr>
        <p:spPr>
          <a:xfrm rot="18361091">
            <a:off x="870055" y="2687145"/>
            <a:ext cx="358299" cy="186772"/>
          </a:xfrm>
          <a:prstGeom prst="corner">
            <a:avLst>
              <a:gd name="adj1" fmla="val 42208"/>
              <a:gd name="adj2" fmla="val 43350"/>
            </a:avLst>
          </a:prstGeom>
          <a:solidFill>
            <a:schemeClr val="accent3">
              <a:lumMod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4" name="L-Shape 13">
            <a:extLst>
              <a:ext uri="{FF2B5EF4-FFF2-40B4-BE49-F238E27FC236}">
                <a16:creationId xmlns:a16="http://schemas.microsoft.com/office/drawing/2014/main" id="{30FAF7D6-4516-949C-4833-3DAB105195ED}"/>
              </a:ext>
            </a:extLst>
          </p:cNvPr>
          <p:cNvSpPr/>
          <p:nvPr/>
        </p:nvSpPr>
        <p:spPr>
          <a:xfrm rot="18361091">
            <a:off x="841987" y="4354233"/>
            <a:ext cx="358299" cy="186772"/>
          </a:xfrm>
          <a:prstGeom prst="corner">
            <a:avLst>
              <a:gd name="adj1" fmla="val 42208"/>
              <a:gd name="adj2" fmla="val 43350"/>
            </a:avLst>
          </a:prstGeom>
          <a:solidFill>
            <a:schemeClr val="accent3">
              <a:lumMod val="5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20" name="Group 19">
            <a:extLst>
              <a:ext uri="{FF2B5EF4-FFF2-40B4-BE49-F238E27FC236}">
                <a16:creationId xmlns:a16="http://schemas.microsoft.com/office/drawing/2014/main" id="{80AA0FD3-19B9-90CD-9E00-8E26BA265218}"/>
              </a:ext>
            </a:extLst>
          </p:cNvPr>
          <p:cNvGrpSpPr/>
          <p:nvPr/>
        </p:nvGrpSpPr>
        <p:grpSpPr>
          <a:xfrm>
            <a:off x="10326928" y="489458"/>
            <a:ext cx="1445978" cy="1411714"/>
            <a:chOff x="-1689100" y="989484"/>
            <a:chExt cx="1712719" cy="1712719"/>
          </a:xfrm>
        </p:grpSpPr>
        <p:sp>
          <p:nvSpPr>
            <p:cNvPr id="21" name="Oval 20">
              <a:extLst>
                <a:ext uri="{FF2B5EF4-FFF2-40B4-BE49-F238E27FC236}">
                  <a16:creationId xmlns:a16="http://schemas.microsoft.com/office/drawing/2014/main" id="{79D3F44A-D87D-092E-0463-7FEBF14C69EF}"/>
                </a:ext>
              </a:extLst>
            </p:cNvPr>
            <p:cNvSpPr/>
            <p:nvPr/>
          </p:nvSpPr>
          <p:spPr>
            <a:xfrm>
              <a:off x="-1689100" y="989484"/>
              <a:ext cx="1712719" cy="1712719"/>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22" name="Graphic 21" descr="Dumbbell with solid fill">
              <a:extLst>
                <a:ext uri="{FF2B5EF4-FFF2-40B4-BE49-F238E27FC236}">
                  <a16:creationId xmlns:a16="http://schemas.microsoft.com/office/drawing/2014/main" id="{021E3963-C922-3607-F4BD-3A8589F0BF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9300450">
              <a:off x="-1509717" y="1168866"/>
              <a:ext cx="1353952" cy="1353952"/>
            </a:xfrm>
            <a:prstGeom prst="rect">
              <a:avLst/>
            </a:prstGeom>
          </p:spPr>
        </p:pic>
      </p:grpSp>
    </p:spTree>
    <p:extLst>
      <p:ext uri="{BB962C8B-B14F-4D97-AF65-F5344CB8AC3E}">
        <p14:creationId xmlns:p14="http://schemas.microsoft.com/office/powerpoint/2010/main" val="17580304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27" name="Speech Bubble: Rectangle with Corners Rounded 26">
            <a:extLst>
              <a:ext uri="{FF2B5EF4-FFF2-40B4-BE49-F238E27FC236}">
                <a16:creationId xmlns:a16="http://schemas.microsoft.com/office/drawing/2014/main" id="{7227D423-8589-AA93-9251-7AB653834262}"/>
              </a:ext>
            </a:extLst>
          </p:cNvPr>
          <p:cNvSpPr/>
          <p:nvPr/>
        </p:nvSpPr>
        <p:spPr>
          <a:xfrm>
            <a:off x="607516" y="1607011"/>
            <a:ext cx="2910384" cy="1525466"/>
          </a:xfrm>
          <a:prstGeom prst="wedgeRoundRectCallout">
            <a:avLst>
              <a:gd name="adj1" fmla="val -55480"/>
              <a:gd name="adj2" fmla="val -32259"/>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Madre</a:t>
            </a:r>
          </a:p>
          <a:p>
            <a:r>
              <a:rPr lang="es-ES_tradnl" sz="1600" dirty="0">
                <a:solidFill>
                  <a:schemeClr val="tx1"/>
                </a:solidFill>
                <a:latin typeface="Arial" panose="020B0604020202020204" pitchFamily="34" charset="0"/>
                <a:cs typeface="Arial" panose="020B0604020202020204" pitchFamily="34" charset="0"/>
              </a:rPr>
              <a:t>No veo cuál es el problema. Los niños estaban dormidos en la cama de todos modos. No íbamos a pelear ahí delante de ellos. </a:t>
            </a:r>
          </a:p>
          <a:p>
            <a:r>
              <a:rPr lang="es-ES_tradnl" sz="1600" dirty="0">
                <a:solidFill>
                  <a:schemeClr val="tx1"/>
                </a:solidFill>
                <a:latin typeface="Arial" panose="020B0604020202020204" pitchFamily="34" charset="0"/>
                <a:cs typeface="Arial" panose="020B0604020202020204" pitchFamily="34" charset="0"/>
              </a:rPr>
              <a:t>. </a:t>
            </a:r>
          </a:p>
        </p:txBody>
      </p:sp>
      <p:sp>
        <p:nvSpPr>
          <p:cNvPr id="28" name="Speech Bubble: Rectangle with Corners Rounded 27">
            <a:extLst>
              <a:ext uri="{FF2B5EF4-FFF2-40B4-BE49-F238E27FC236}">
                <a16:creationId xmlns:a16="http://schemas.microsoft.com/office/drawing/2014/main" id="{8A7B8F9B-0563-A602-34F2-1F5ACA886A60}"/>
              </a:ext>
            </a:extLst>
          </p:cNvPr>
          <p:cNvSpPr/>
          <p:nvPr/>
        </p:nvSpPr>
        <p:spPr>
          <a:xfrm>
            <a:off x="4482017" y="1624340"/>
            <a:ext cx="3011985" cy="2122160"/>
          </a:xfrm>
          <a:prstGeom prst="wedgeRoundRectCallout">
            <a:avLst>
              <a:gd name="adj1" fmla="val -55775"/>
              <a:gd name="adj2" fmla="val -34590"/>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Madre</a:t>
            </a:r>
          </a:p>
          <a:p>
            <a:r>
              <a:rPr lang="es-ES_tradnl" sz="1600" dirty="0">
                <a:solidFill>
                  <a:schemeClr val="tx1"/>
                </a:solidFill>
                <a:latin typeface="Arial" panose="020B0604020202020204" pitchFamily="34" charset="0"/>
                <a:cs typeface="Arial" panose="020B0604020202020204" pitchFamily="34" charset="0"/>
              </a:rPr>
              <a:t>Da igual lo que intente: lo mando a su habitación, le pego, me hace gritar. Lo que pasa es que malgeniado, como el padre, y no hay nada qué hacer. </a:t>
            </a:r>
          </a:p>
        </p:txBody>
      </p:sp>
      <p:sp>
        <p:nvSpPr>
          <p:cNvPr id="29" name="Speech Bubble: Rectangle with Corners Rounded 28">
            <a:extLst>
              <a:ext uri="{FF2B5EF4-FFF2-40B4-BE49-F238E27FC236}">
                <a16:creationId xmlns:a16="http://schemas.microsoft.com/office/drawing/2014/main" id="{800BF89B-A4B4-22AB-22DB-1098D4913208}"/>
              </a:ext>
            </a:extLst>
          </p:cNvPr>
          <p:cNvSpPr/>
          <p:nvPr/>
        </p:nvSpPr>
        <p:spPr>
          <a:xfrm>
            <a:off x="8310485" y="1635936"/>
            <a:ext cx="2993503" cy="1392612"/>
          </a:xfrm>
          <a:prstGeom prst="wedgeRoundRectCallout">
            <a:avLst>
              <a:gd name="adj1" fmla="val -55309"/>
              <a:gd name="adj2" fmla="val -32021"/>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Adolescente</a:t>
            </a:r>
          </a:p>
          <a:p>
            <a:r>
              <a:rPr lang="es-ES_tradnl" sz="1600" dirty="0">
                <a:solidFill>
                  <a:schemeClr val="tx1"/>
                </a:solidFill>
                <a:latin typeface="Arial" panose="020B0604020202020204" pitchFamily="34" charset="0"/>
                <a:cs typeface="Arial" panose="020B0604020202020204" pitchFamily="34" charset="0"/>
              </a:rPr>
              <a:t>Dice que la golpeé, pero yo no la golpeé. Ella saltó sobre mí y la empujé. ¡No es mi culpa que se hiciera daño!</a:t>
            </a:r>
          </a:p>
        </p:txBody>
      </p:sp>
      <p:sp>
        <p:nvSpPr>
          <p:cNvPr id="598" name="Google Shape;598;g14d467bd822_0_766"/>
          <p:cNvSpPr txBox="1">
            <a:spLocks noGrp="1"/>
          </p:cNvSpPr>
          <p:nvPr>
            <p:ph type="title"/>
          </p:nvPr>
        </p:nvSpPr>
        <p:spPr>
          <a:xfrm>
            <a:off x="838200" y="120516"/>
            <a:ext cx="10515600" cy="8691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3200"/>
              <a:buNone/>
            </a:pPr>
            <a:r>
              <a:rPr lang="es-ES_tradnl">
                <a:latin typeface="Arial" panose="020B0604020202020204" pitchFamily="34" charset="0"/>
                <a:cs typeface="Arial" panose="020B0604020202020204" pitchFamily="34" charset="0"/>
              </a:rPr>
              <a:t>Técnica 4: Afirmaciones</a:t>
            </a:r>
          </a:p>
        </p:txBody>
      </p:sp>
      <p:sp>
        <p:nvSpPr>
          <p:cNvPr id="19" name="TextBox 18">
            <a:extLst>
              <a:ext uri="{FF2B5EF4-FFF2-40B4-BE49-F238E27FC236}">
                <a16:creationId xmlns:a16="http://schemas.microsoft.com/office/drawing/2014/main" id="{099C398D-F106-B001-5DC9-86EE7BE075E4}"/>
              </a:ext>
            </a:extLst>
          </p:cNvPr>
          <p:cNvSpPr txBox="1"/>
          <p:nvPr/>
        </p:nvSpPr>
        <p:spPr>
          <a:xfrm>
            <a:off x="453357" y="324167"/>
            <a:ext cx="1843275" cy="461665"/>
          </a:xfrm>
          <a:prstGeom prst="rect">
            <a:avLst/>
          </a:prstGeom>
          <a:noFill/>
        </p:spPr>
        <p:txBody>
          <a:bodyPr wrap="square" lIns="91440" tIns="45720" rIns="91440" bIns="45720" rtlCol="0" anchor="t">
            <a:spAutoFit/>
          </a:bodyPr>
          <a:lstStyle/>
          <a:p>
            <a:pPr algn="ctr"/>
            <a:r>
              <a:rPr lang="es-ES_tradnl" sz="2400" b="1">
                <a:highlight>
                  <a:srgbClr val="FFFF00"/>
                </a:highlight>
                <a:latin typeface="Arial" panose="020B0604020202020204" pitchFamily="34" charset="0"/>
                <a:cs typeface="Arial" panose="020B0604020202020204" pitchFamily="34" charset="0"/>
              </a:rPr>
              <a:t>ADAPTAR</a:t>
            </a:r>
          </a:p>
        </p:txBody>
      </p:sp>
      <p:sp>
        <p:nvSpPr>
          <p:cNvPr id="30" name="Speech Bubble: Rectangle with Corners Rounded 29">
            <a:extLst>
              <a:ext uri="{FF2B5EF4-FFF2-40B4-BE49-F238E27FC236}">
                <a16:creationId xmlns:a16="http://schemas.microsoft.com/office/drawing/2014/main" id="{16C4451A-DA85-88A0-BC4A-87164539755D}"/>
              </a:ext>
            </a:extLst>
          </p:cNvPr>
          <p:cNvSpPr/>
          <p:nvPr/>
        </p:nvSpPr>
        <p:spPr>
          <a:xfrm>
            <a:off x="1159216" y="3331653"/>
            <a:ext cx="2598850" cy="779941"/>
          </a:xfrm>
          <a:prstGeom prst="wedgeRoundRectCallout">
            <a:avLst>
              <a:gd name="adj1" fmla="val 54533"/>
              <a:gd name="adj2" fmla="val -26520"/>
              <a:gd name="adj3" fmla="val 16667"/>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a:solidFill>
                  <a:schemeClr val="bg1"/>
                </a:solidFill>
                <a:latin typeface="Arial" panose="020B0604020202020204" pitchFamily="34" charset="0"/>
                <a:cs typeface="Arial" panose="020B0604020202020204" pitchFamily="34" charset="0"/>
              </a:rPr>
              <a:t>Asistente social</a:t>
            </a:r>
          </a:p>
          <a:p>
            <a:r>
              <a:rPr lang="es-ES_tradnl" sz="1600">
                <a:solidFill>
                  <a:schemeClr val="bg1"/>
                </a:solidFill>
                <a:latin typeface="Arial" panose="020B0604020202020204" pitchFamily="34" charset="0"/>
                <a:cs typeface="Arial" panose="020B0604020202020204" pitchFamily="34" charset="0"/>
              </a:rPr>
              <a:t>...</a:t>
            </a:r>
          </a:p>
        </p:txBody>
      </p:sp>
      <p:sp>
        <p:nvSpPr>
          <p:cNvPr id="31" name="Speech Bubble: Rectangle with Corners Rounded 30">
            <a:extLst>
              <a:ext uri="{FF2B5EF4-FFF2-40B4-BE49-F238E27FC236}">
                <a16:creationId xmlns:a16="http://schemas.microsoft.com/office/drawing/2014/main" id="{4BFBCC08-2E8D-00BB-69DC-8EC01D811855}"/>
              </a:ext>
            </a:extLst>
          </p:cNvPr>
          <p:cNvSpPr/>
          <p:nvPr/>
        </p:nvSpPr>
        <p:spPr>
          <a:xfrm>
            <a:off x="5086697" y="3991253"/>
            <a:ext cx="2626937" cy="779941"/>
          </a:xfrm>
          <a:prstGeom prst="wedgeRoundRectCallout">
            <a:avLst>
              <a:gd name="adj1" fmla="val 54533"/>
              <a:gd name="adj2" fmla="val -26520"/>
              <a:gd name="adj3" fmla="val 16667"/>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a:solidFill>
                  <a:schemeClr val="bg1"/>
                </a:solidFill>
                <a:latin typeface="Arial" panose="020B0604020202020204" pitchFamily="34" charset="0"/>
                <a:cs typeface="Arial" panose="020B0604020202020204" pitchFamily="34" charset="0"/>
              </a:rPr>
              <a:t>Asistente social</a:t>
            </a:r>
          </a:p>
          <a:p>
            <a:r>
              <a:rPr lang="es-ES_tradnl" sz="1600">
                <a:solidFill>
                  <a:schemeClr val="bg1"/>
                </a:solidFill>
                <a:latin typeface="Arial" panose="020B0604020202020204" pitchFamily="34" charset="0"/>
                <a:cs typeface="Arial" panose="020B0604020202020204" pitchFamily="34" charset="0"/>
              </a:rPr>
              <a:t>...</a:t>
            </a:r>
          </a:p>
        </p:txBody>
      </p:sp>
      <p:sp>
        <p:nvSpPr>
          <p:cNvPr id="32" name="Speech Bubble: Rectangle with Corners Rounded 31">
            <a:extLst>
              <a:ext uri="{FF2B5EF4-FFF2-40B4-BE49-F238E27FC236}">
                <a16:creationId xmlns:a16="http://schemas.microsoft.com/office/drawing/2014/main" id="{5F3D3E4C-1BD0-FE85-128E-224C2BF37588}"/>
              </a:ext>
            </a:extLst>
          </p:cNvPr>
          <p:cNvSpPr/>
          <p:nvPr/>
        </p:nvSpPr>
        <p:spPr>
          <a:xfrm>
            <a:off x="9042265" y="3211312"/>
            <a:ext cx="2610818" cy="779941"/>
          </a:xfrm>
          <a:prstGeom prst="wedgeRoundRectCallout">
            <a:avLst>
              <a:gd name="adj1" fmla="val 54533"/>
              <a:gd name="adj2" fmla="val -26520"/>
              <a:gd name="adj3" fmla="val 16667"/>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a:solidFill>
                  <a:schemeClr val="bg1"/>
                </a:solidFill>
                <a:latin typeface="Arial" panose="020B0604020202020204" pitchFamily="34" charset="0"/>
                <a:cs typeface="Arial" panose="020B0604020202020204" pitchFamily="34" charset="0"/>
              </a:rPr>
              <a:t>Asistente social</a:t>
            </a:r>
          </a:p>
          <a:p>
            <a:r>
              <a:rPr lang="es-ES_tradnl" sz="1600">
                <a:solidFill>
                  <a:schemeClr val="bg1"/>
                </a:solidFill>
                <a:latin typeface="Arial" panose="020B0604020202020204" pitchFamily="34" charset="0"/>
                <a:cs typeface="Arial" panose="020B0604020202020204" pitchFamily="34" charset="0"/>
              </a:rPr>
              <a:t>...</a:t>
            </a:r>
          </a:p>
        </p:txBody>
      </p:sp>
      <p:cxnSp>
        <p:nvCxnSpPr>
          <p:cNvPr id="34" name="Straight Connector 33">
            <a:extLst>
              <a:ext uri="{FF2B5EF4-FFF2-40B4-BE49-F238E27FC236}">
                <a16:creationId xmlns:a16="http://schemas.microsoft.com/office/drawing/2014/main" id="{DF8DF026-732B-0073-15FB-AB91191F1ED0}"/>
              </a:ext>
            </a:extLst>
          </p:cNvPr>
          <p:cNvCxnSpPr/>
          <p:nvPr/>
        </p:nvCxnSpPr>
        <p:spPr>
          <a:xfrm>
            <a:off x="4076700" y="1397374"/>
            <a:ext cx="0" cy="4381126"/>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924B9D1-03E8-48B1-C4C4-EE5F60BD05AC}"/>
              </a:ext>
            </a:extLst>
          </p:cNvPr>
          <p:cNvCxnSpPr/>
          <p:nvPr/>
        </p:nvCxnSpPr>
        <p:spPr>
          <a:xfrm>
            <a:off x="8001000" y="1397374"/>
            <a:ext cx="0" cy="4381126"/>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9F14C82A-AF98-D00A-FC4E-F66FD5E0C49B}"/>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B9CED50F-DB13-1C14-E822-4F1F3C8F618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4" name="Group 3">
              <a:extLst>
                <a:ext uri="{FF2B5EF4-FFF2-40B4-BE49-F238E27FC236}">
                  <a16:creationId xmlns:a16="http://schemas.microsoft.com/office/drawing/2014/main" id="{3A517CB2-E2C2-2F25-78A2-A3E9C2C4A61D}"/>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952A98B7-80EE-09F0-2DBE-5141333D09FE}"/>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dirty="0">
                    <a:solidFill>
                      <a:schemeClr val="bg1"/>
                    </a:solidFill>
                    <a:latin typeface="Arial" panose="020B0604020202020204" pitchFamily="34" charset="0"/>
                    <a:cs typeface="Arial" panose="020B0604020202020204" pitchFamily="34" charset="0"/>
                  </a:rPr>
                  <a:t>65</a:t>
                </a:r>
              </a:p>
            </p:txBody>
          </p:sp>
          <p:sp>
            <p:nvSpPr>
              <p:cNvPr id="9" name="Rectangle 8">
                <a:extLst>
                  <a:ext uri="{FF2B5EF4-FFF2-40B4-BE49-F238E27FC236}">
                    <a16:creationId xmlns:a16="http://schemas.microsoft.com/office/drawing/2014/main" id="{A39CB3C6-4775-63CF-C3E1-3DE37DB2E9C2}"/>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5" name="Group 4">
              <a:extLst>
                <a:ext uri="{FF2B5EF4-FFF2-40B4-BE49-F238E27FC236}">
                  <a16:creationId xmlns:a16="http://schemas.microsoft.com/office/drawing/2014/main" id="{4D873B17-0969-6FA2-294A-1F09D4843682}"/>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2FED560E-C6AE-99FB-9634-B45099D495ED}"/>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 name="Rectangle 6">
                <a:extLst>
                  <a:ext uri="{FF2B5EF4-FFF2-40B4-BE49-F238E27FC236}">
                    <a16:creationId xmlns:a16="http://schemas.microsoft.com/office/drawing/2014/main" id="{522B8153-4D20-E068-C5C7-B45C1F6ED93A}"/>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extLst>
      <p:ext uri="{BB962C8B-B14F-4D97-AF65-F5344CB8AC3E}">
        <p14:creationId xmlns:p14="http://schemas.microsoft.com/office/powerpoint/2010/main" val="40295942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g14d467bd822_0_766"/>
          <p:cNvSpPr txBox="1">
            <a:spLocks noGrp="1"/>
          </p:cNvSpPr>
          <p:nvPr>
            <p:ph type="title"/>
          </p:nvPr>
        </p:nvSpPr>
        <p:spPr>
          <a:xfrm>
            <a:off x="838200" y="120516"/>
            <a:ext cx="10515600" cy="8691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3200"/>
              <a:buNone/>
            </a:pPr>
            <a:r>
              <a:rPr lang="es-ES_tradnl">
                <a:latin typeface="Arial" panose="020B0604020202020204" pitchFamily="34" charset="0"/>
                <a:cs typeface="Arial" panose="020B0604020202020204" pitchFamily="34" charset="0"/>
              </a:rPr>
              <a:t>Técnica 4: Afirmaciones</a:t>
            </a:r>
          </a:p>
        </p:txBody>
      </p:sp>
      <p:sp>
        <p:nvSpPr>
          <p:cNvPr id="8" name="TextBox 7">
            <a:extLst>
              <a:ext uri="{FF2B5EF4-FFF2-40B4-BE49-F238E27FC236}">
                <a16:creationId xmlns:a16="http://schemas.microsoft.com/office/drawing/2014/main" id="{71B2FCBD-7C36-9F63-49EF-0162130A2C98}"/>
              </a:ext>
            </a:extLst>
          </p:cNvPr>
          <p:cNvSpPr txBox="1"/>
          <p:nvPr/>
        </p:nvSpPr>
        <p:spPr>
          <a:xfrm>
            <a:off x="453357" y="324167"/>
            <a:ext cx="1738049" cy="461665"/>
          </a:xfrm>
          <a:prstGeom prst="rect">
            <a:avLst/>
          </a:prstGeom>
          <a:noFill/>
        </p:spPr>
        <p:txBody>
          <a:bodyPr wrap="square" lIns="91440" tIns="45720" rIns="91440" bIns="45720" rtlCol="0" anchor="t">
            <a:spAutoFit/>
          </a:bodyPr>
          <a:lstStyle/>
          <a:p>
            <a:pPr algn="ctr"/>
            <a:r>
              <a:rPr lang="es-ES_tradnl" sz="2400" b="1">
                <a:highlight>
                  <a:srgbClr val="FFFF00"/>
                </a:highlight>
                <a:latin typeface="Arial" panose="020B0604020202020204" pitchFamily="34" charset="0"/>
                <a:cs typeface="Arial" panose="020B0604020202020204" pitchFamily="34" charset="0"/>
              </a:rPr>
              <a:t>ADAPTAR</a:t>
            </a:r>
          </a:p>
        </p:txBody>
      </p:sp>
      <p:sp>
        <p:nvSpPr>
          <p:cNvPr id="15" name="Speech Bubble: Rectangle with Corners Rounded 14">
            <a:extLst>
              <a:ext uri="{FF2B5EF4-FFF2-40B4-BE49-F238E27FC236}">
                <a16:creationId xmlns:a16="http://schemas.microsoft.com/office/drawing/2014/main" id="{89728ED1-EBE2-8752-AE4B-75FAFCC7E3B3}"/>
              </a:ext>
            </a:extLst>
          </p:cNvPr>
          <p:cNvSpPr/>
          <p:nvPr/>
        </p:nvSpPr>
        <p:spPr>
          <a:xfrm>
            <a:off x="607516" y="1607011"/>
            <a:ext cx="2910384" cy="1525466"/>
          </a:xfrm>
          <a:prstGeom prst="wedgeRoundRectCallout">
            <a:avLst>
              <a:gd name="adj1" fmla="val -55480"/>
              <a:gd name="adj2" fmla="val -32259"/>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Madre</a:t>
            </a:r>
          </a:p>
          <a:p>
            <a:r>
              <a:rPr lang="es-ES_tradnl" sz="1600" dirty="0">
                <a:solidFill>
                  <a:schemeClr val="tx1"/>
                </a:solidFill>
                <a:latin typeface="Arial" panose="020B0604020202020204" pitchFamily="34" charset="0"/>
                <a:cs typeface="Arial" panose="020B0604020202020204" pitchFamily="34" charset="0"/>
              </a:rPr>
              <a:t>No veo cuál es el problema. Los niños estaban dormidos en la cama de todos modos. No íbamos a pelear ahí delante de ellos. </a:t>
            </a:r>
          </a:p>
        </p:txBody>
      </p:sp>
      <p:sp>
        <p:nvSpPr>
          <p:cNvPr id="16" name="Speech Bubble: Rectangle with Corners Rounded 15">
            <a:extLst>
              <a:ext uri="{FF2B5EF4-FFF2-40B4-BE49-F238E27FC236}">
                <a16:creationId xmlns:a16="http://schemas.microsoft.com/office/drawing/2014/main" id="{8D4C3DD2-1338-F51F-5C29-0B4950D658BB}"/>
              </a:ext>
            </a:extLst>
          </p:cNvPr>
          <p:cNvSpPr/>
          <p:nvPr/>
        </p:nvSpPr>
        <p:spPr>
          <a:xfrm>
            <a:off x="4482017" y="1624340"/>
            <a:ext cx="3011985" cy="2122160"/>
          </a:xfrm>
          <a:prstGeom prst="wedgeRoundRectCallout">
            <a:avLst>
              <a:gd name="adj1" fmla="val -55775"/>
              <a:gd name="adj2" fmla="val -34590"/>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tx1"/>
                </a:solidFill>
                <a:latin typeface="Arial" panose="020B0604020202020204" pitchFamily="34" charset="0"/>
                <a:cs typeface="Arial" panose="020B0604020202020204" pitchFamily="34" charset="0"/>
              </a:rPr>
              <a:t>Madre</a:t>
            </a:r>
          </a:p>
          <a:p>
            <a:r>
              <a:rPr lang="es-ES_tradnl" sz="1600" dirty="0">
                <a:solidFill>
                  <a:schemeClr val="tx1"/>
                </a:solidFill>
                <a:latin typeface="Arial" panose="020B0604020202020204" pitchFamily="34" charset="0"/>
                <a:cs typeface="Arial" panose="020B0604020202020204" pitchFamily="34" charset="0"/>
              </a:rPr>
              <a:t>Da igual lo que intente: lo mando a su habitación, le pego, me hace gritar. Lo que pasa es que malgeniado, como el padre, y no hay nada qué hacer. </a:t>
            </a:r>
          </a:p>
        </p:txBody>
      </p:sp>
      <p:sp>
        <p:nvSpPr>
          <p:cNvPr id="17" name="Speech Bubble: Rectangle with Corners Rounded 16">
            <a:extLst>
              <a:ext uri="{FF2B5EF4-FFF2-40B4-BE49-F238E27FC236}">
                <a16:creationId xmlns:a16="http://schemas.microsoft.com/office/drawing/2014/main" id="{3FFC5D54-88E8-261B-422D-9BF1F0ED9AB2}"/>
              </a:ext>
            </a:extLst>
          </p:cNvPr>
          <p:cNvSpPr/>
          <p:nvPr/>
        </p:nvSpPr>
        <p:spPr>
          <a:xfrm>
            <a:off x="8310485" y="1635936"/>
            <a:ext cx="2993503" cy="1392612"/>
          </a:xfrm>
          <a:prstGeom prst="wedgeRoundRectCallout">
            <a:avLst>
              <a:gd name="adj1" fmla="val -55309"/>
              <a:gd name="adj2" fmla="val -32021"/>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a:solidFill>
                  <a:schemeClr val="tx1"/>
                </a:solidFill>
                <a:latin typeface="Arial" panose="020B0604020202020204" pitchFamily="34" charset="0"/>
                <a:cs typeface="Arial" panose="020B0604020202020204" pitchFamily="34" charset="0"/>
              </a:rPr>
              <a:t>Adolescente</a:t>
            </a:r>
          </a:p>
          <a:p>
            <a:r>
              <a:rPr lang="es-ES_tradnl" sz="1600">
                <a:solidFill>
                  <a:schemeClr val="tx1"/>
                </a:solidFill>
                <a:latin typeface="Arial" panose="020B0604020202020204" pitchFamily="34" charset="0"/>
                <a:cs typeface="Arial" panose="020B0604020202020204" pitchFamily="34" charset="0"/>
              </a:rPr>
              <a:t>Dice que la golpeé, pero yo no la golpeé. Ella saltó sobre mí y la empujé. ¡No es mi culpa que se hiciera daño!</a:t>
            </a:r>
          </a:p>
        </p:txBody>
      </p:sp>
      <p:sp>
        <p:nvSpPr>
          <p:cNvPr id="18" name="Speech Bubble: Rectangle with Corners Rounded 17">
            <a:extLst>
              <a:ext uri="{FF2B5EF4-FFF2-40B4-BE49-F238E27FC236}">
                <a16:creationId xmlns:a16="http://schemas.microsoft.com/office/drawing/2014/main" id="{2CC1069B-0FC6-85EC-4654-3F9F5DFAD9DB}"/>
              </a:ext>
            </a:extLst>
          </p:cNvPr>
          <p:cNvSpPr/>
          <p:nvPr/>
        </p:nvSpPr>
        <p:spPr>
          <a:xfrm>
            <a:off x="1159216" y="3331653"/>
            <a:ext cx="2598850" cy="1525466"/>
          </a:xfrm>
          <a:prstGeom prst="wedgeRoundRectCallout">
            <a:avLst>
              <a:gd name="adj1" fmla="val 54044"/>
              <a:gd name="adj2" fmla="val -32348"/>
              <a:gd name="adj3" fmla="val 16667"/>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bg1"/>
                </a:solidFill>
                <a:latin typeface="Arial" panose="020B0604020202020204" pitchFamily="34" charset="0"/>
                <a:cs typeface="Arial" panose="020B0604020202020204" pitchFamily="34" charset="0"/>
              </a:rPr>
              <a:t>Asistente social</a:t>
            </a:r>
          </a:p>
          <a:p>
            <a:r>
              <a:rPr lang="es-ES_tradnl" sz="1600" dirty="0">
                <a:solidFill>
                  <a:schemeClr val="bg1"/>
                </a:solidFill>
                <a:latin typeface="Arial" panose="020B0604020202020204" pitchFamily="34" charset="0"/>
                <a:cs typeface="Arial" panose="020B0604020202020204" pitchFamily="34" charset="0"/>
              </a:rPr>
              <a:t>Estás intentando ver cómo protegerlos de sus pelas.</a:t>
            </a:r>
          </a:p>
        </p:txBody>
      </p:sp>
      <p:sp>
        <p:nvSpPr>
          <p:cNvPr id="19" name="Speech Bubble: Rectangle with Corners Rounded 18">
            <a:extLst>
              <a:ext uri="{FF2B5EF4-FFF2-40B4-BE49-F238E27FC236}">
                <a16:creationId xmlns:a16="http://schemas.microsoft.com/office/drawing/2014/main" id="{D3E9ED5B-3D3A-DB98-D825-A89DD12963AC}"/>
              </a:ext>
            </a:extLst>
          </p:cNvPr>
          <p:cNvSpPr/>
          <p:nvPr/>
        </p:nvSpPr>
        <p:spPr>
          <a:xfrm>
            <a:off x="5086697" y="3991253"/>
            <a:ext cx="2626937" cy="1758656"/>
          </a:xfrm>
          <a:prstGeom prst="wedgeRoundRectCallout">
            <a:avLst>
              <a:gd name="adj1" fmla="val 55016"/>
              <a:gd name="adj2" fmla="val -33741"/>
              <a:gd name="adj3" fmla="val 16667"/>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bg1"/>
                </a:solidFill>
                <a:latin typeface="Arial" panose="020B0604020202020204" pitchFamily="34" charset="0"/>
                <a:cs typeface="Arial" panose="020B0604020202020204" pitchFamily="34" charset="0"/>
              </a:rPr>
              <a:t>Asistente social</a:t>
            </a:r>
          </a:p>
          <a:p>
            <a:r>
              <a:rPr lang="es-ES_tradnl" sz="1600" dirty="0">
                <a:solidFill>
                  <a:schemeClr val="bg1"/>
                </a:solidFill>
                <a:latin typeface="Arial" panose="020B0604020202020204" pitchFamily="34" charset="0"/>
                <a:cs typeface="Arial" panose="020B0604020202020204" pitchFamily="34" charset="0"/>
              </a:rPr>
              <a:t>Te has esforzado por encontrar distintas formas de disciplinarle, a pesar de que algunas no funcionen tanto.</a:t>
            </a:r>
          </a:p>
        </p:txBody>
      </p:sp>
      <p:sp>
        <p:nvSpPr>
          <p:cNvPr id="20" name="Speech Bubble: Rectangle with Corners Rounded 19">
            <a:extLst>
              <a:ext uri="{FF2B5EF4-FFF2-40B4-BE49-F238E27FC236}">
                <a16:creationId xmlns:a16="http://schemas.microsoft.com/office/drawing/2014/main" id="{50679F2F-CD73-1FD1-3A28-D4E62BAC7A8E}"/>
              </a:ext>
            </a:extLst>
          </p:cNvPr>
          <p:cNvSpPr/>
          <p:nvPr/>
        </p:nvSpPr>
        <p:spPr>
          <a:xfrm>
            <a:off x="9042265" y="3211312"/>
            <a:ext cx="2610818" cy="1392612"/>
          </a:xfrm>
          <a:prstGeom prst="wedgeRoundRectCallout">
            <a:avLst>
              <a:gd name="adj1" fmla="val 54533"/>
              <a:gd name="adj2" fmla="val -26520"/>
              <a:gd name="adj3" fmla="val 16667"/>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bg1"/>
                </a:solidFill>
                <a:latin typeface="Arial" panose="020B0604020202020204" pitchFamily="34" charset="0"/>
                <a:cs typeface="Arial" panose="020B0604020202020204" pitchFamily="34" charset="0"/>
              </a:rPr>
              <a:t>Asistente social</a:t>
            </a:r>
          </a:p>
          <a:p>
            <a:r>
              <a:rPr lang="es-ES_tradnl" sz="1600" dirty="0">
                <a:solidFill>
                  <a:schemeClr val="bg1"/>
                </a:solidFill>
                <a:latin typeface="Arial" panose="020B0604020202020204" pitchFamily="34" charset="0"/>
                <a:cs typeface="Arial" panose="020B0604020202020204" pitchFamily="34" charset="0"/>
              </a:rPr>
              <a:t>Qué valiente de tu parte contarme lo que pasó y ser tan abierto.</a:t>
            </a:r>
          </a:p>
        </p:txBody>
      </p:sp>
      <p:cxnSp>
        <p:nvCxnSpPr>
          <p:cNvPr id="21" name="Straight Connector 20">
            <a:extLst>
              <a:ext uri="{FF2B5EF4-FFF2-40B4-BE49-F238E27FC236}">
                <a16:creationId xmlns:a16="http://schemas.microsoft.com/office/drawing/2014/main" id="{A6F94828-E603-CA89-2F51-DE3723D3AC0B}"/>
              </a:ext>
            </a:extLst>
          </p:cNvPr>
          <p:cNvCxnSpPr/>
          <p:nvPr/>
        </p:nvCxnSpPr>
        <p:spPr>
          <a:xfrm>
            <a:off x="4076700" y="1397374"/>
            <a:ext cx="0" cy="4381126"/>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D150991-E8C1-D6AF-ABDC-31BFF542CF6F}"/>
              </a:ext>
            </a:extLst>
          </p:cNvPr>
          <p:cNvCxnSpPr/>
          <p:nvPr/>
        </p:nvCxnSpPr>
        <p:spPr>
          <a:xfrm>
            <a:off x="8001000" y="1397374"/>
            <a:ext cx="0" cy="4381126"/>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94212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4546061B-C142-7332-9907-F4CD353CEEC1}"/>
              </a:ext>
            </a:extLst>
          </p:cNvPr>
          <p:cNvSpPr/>
          <p:nvPr/>
        </p:nvSpPr>
        <p:spPr>
          <a:xfrm>
            <a:off x="1051099" y="1638768"/>
            <a:ext cx="4072455" cy="2829369"/>
          </a:xfrm>
          <a:prstGeom prst="wedgeRoundRectCallout">
            <a:avLst>
              <a:gd name="adj1" fmla="val -7995"/>
              <a:gd name="adj2" fmla="val 68306"/>
              <a:gd name="adj3" fmla="val 16667"/>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ES_tradnl" sz="1600">
              <a:solidFill>
                <a:schemeClr val="tx1"/>
              </a:solidFill>
              <a:latin typeface="Arial" panose="020B0604020202020204" pitchFamily="34" charset="0"/>
              <a:cs typeface="Arial" panose="020B0604020202020204" pitchFamily="34" charset="0"/>
            </a:endParaRPr>
          </a:p>
        </p:txBody>
      </p:sp>
      <p:sp>
        <p:nvSpPr>
          <p:cNvPr id="10" name="Speech Bubble: Rectangle with Corners Rounded 9">
            <a:extLst>
              <a:ext uri="{FF2B5EF4-FFF2-40B4-BE49-F238E27FC236}">
                <a16:creationId xmlns:a16="http://schemas.microsoft.com/office/drawing/2014/main" id="{B6A9DF66-5819-AB00-AA79-562116070E25}"/>
              </a:ext>
            </a:extLst>
          </p:cNvPr>
          <p:cNvSpPr/>
          <p:nvPr/>
        </p:nvSpPr>
        <p:spPr>
          <a:xfrm>
            <a:off x="4248147" y="4809621"/>
            <a:ext cx="1173346" cy="766013"/>
          </a:xfrm>
          <a:prstGeom prst="wedgeRoundRectCallout">
            <a:avLst>
              <a:gd name="adj1" fmla="val 7157"/>
              <a:gd name="adj2" fmla="val 83167"/>
              <a:gd name="adj3" fmla="val 16667"/>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ES_tradnl" sz="1600">
              <a:solidFill>
                <a:schemeClr val="tx1"/>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22231961-23D4-7FFB-DB36-FE5F9AFB14CA}"/>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Técnicas para las entrevistas</a:t>
            </a:r>
          </a:p>
        </p:txBody>
      </p:sp>
      <p:sp>
        <p:nvSpPr>
          <p:cNvPr id="2" name="TextBox 1">
            <a:extLst>
              <a:ext uri="{FF2B5EF4-FFF2-40B4-BE49-F238E27FC236}">
                <a16:creationId xmlns:a16="http://schemas.microsoft.com/office/drawing/2014/main" id="{D23B7718-4EC7-AE19-70AF-2F5E9D072D71}"/>
              </a:ext>
            </a:extLst>
          </p:cNvPr>
          <p:cNvSpPr txBox="1"/>
          <p:nvPr/>
        </p:nvSpPr>
        <p:spPr>
          <a:xfrm>
            <a:off x="6770508" y="2454196"/>
            <a:ext cx="4072456" cy="2677656"/>
          </a:xfrm>
          <a:prstGeom prst="rect">
            <a:avLst/>
          </a:prstGeom>
          <a:noFill/>
        </p:spPr>
        <p:txBody>
          <a:bodyPr wrap="square" rtlCol="0">
            <a:spAutoFit/>
          </a:bodyPr>
          <a:lstStyle/>
          <a:p>
            <a:pPr marL="57150" marR="0" lvl="0" algn="l" rtl="0">
              <a:lnSpc>
                <a:spcPct val="100000"/>
              </a:lnSpc>
              <a:spcBef>
                <a:spcPts val="0"/>
              </a:spcBef>
              <a:spcAft>
                <a:spcPts val="0"/>
              </a:spcAft>
              <a:buClr>
                <a:srgbClr val="000000"/>
              </a:buClr>
              <a:buSzPts val="2700"/>
            </a:pPr>
            <a:r>
              <a:rPr lang="es-ES_tradnl" sz="2800" b="1"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svg="http://schemas.microsoft.com/office/drawing/2016/SVG/main" xmlns:a14="http://schemas.microsoft.com/office/drawing/2010/main" xmlns:a16="http://schemas.microsoft.com/office/drawing/2014/main" xmlns="" textRoundtripDataId="34"/>
                  </a:ext>
                </a:extLst>
              </a:rPr>
              <a:t>TÉCNICAS:</a:t>
            </a:r>
          </a:p>
          <a:p>
            <a:pPr marL="400050" marR="0" lvl="0" indent="-342900" algn="l" rtl="0">
              <a:lnSpc>
                <a:spcPct val="100000"/>
              </a:lnSpc>
              <a:spcBef>
                <a:spcPts val="0"/>
              </a:spcBef>
              <a:spcAft>
                <a:spcPts val="0"/>
              </a:spcAft>
              <a:buClr>
                <a:srgbClr val="000000"/>
              </a:buClr>
              <a:buSzPts val="2700"/>
              <a:buFont typeface="Arial" panose="020B0604020202020204" pitchFamily="34" charset="0"/>
              <a:buChar char="•"/>
            </a:pPr>
            <a:r>
              <a:rPr lang="es-ES_tradnl" sz="2800" b="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svg="http://schemas.microsoft.com/office/drawing/2016/SVG/main" xmlns:a14="http://schemas.microsoft.com/office/drawing/2010/main" xmlns:a16="http://schemas.microsoft.com/office/drawing/2014/main" xmlns="" textRoundtripDataId="34"/>
                  </a:ext>
                </a:extLst>
              </a:rPr>
              <a:t>Tipos de preguntas (abiertas o cerradas)</a:t>
            </a:r>
          </a:p>
          <a:p>
            <a:pPr marL="400050" marR="0" lvl="0" indent="-342900" algn="l" rtl="0">
              <a:lnSpc>
                <a:spcPct val="100000"/>
              </a:lnSpc>
              <a:spcBef>
                <a:spcPts val="0"/>
              </a:spcBef>
              <a:spcAft>
                <a:spcPts val="0"/>
              </a:spcAft>
              <a:buClr>
                <a:srgbClr val="000000"/>
              </a:buClr>
              <a:buSzPts val="2700"/>
              <a:buFont typeface="Arial" panose="020B0604020202020204" pitchFamily="34" charset="0"/>
              <a:buChar char="•"/>
            </a:pPr>
            <a:r>
              <a:rPr lang="es-ES_tradnl" sz="2800" b="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svg="http://schemas.microsoft.com/office/drawing/2016/SVG/main" xmlns:a14="http://schemas.microsoft.com/office/drawing/2010/main" xmlns:a16="http://schemas.microsoft.com/office/drawing/2014/main" xmlns="" textRoundtripDataId="36"/>
                  </a:ext>
                </a:extLst>
              </a:rPr>
              <a:t>Ejercicios de reflexión </a:t>
            </a:r>
            <a:endParaRPr lang="es-ES_tradnl" sz="2800">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svg="http://schemas.microsoft.com/office/drawing/2016/SVG/main" xmlns:a14="http://schemas.microsoft.com/office/drawing/2010/main" xmlns:a16="http://schemas.microsoft.com/office/drawing/2014/main" xmlns="" textRoundtripDataId="36"/>
                </a:ext>
              </a:extLst>
            </a:endParaRPr>
          </a:p>
          <a:p>
            <a:pPr marL="400050" marR="0" lvl="0" indent="-342900" algn="l" rtl="0">
              <a:lnSpc>
                <a:spcPct val="100000"/>
              </a:lnSpc>
              <a:spcBef>
                <a:spcPts val="0"/>
              </a:spcBef>
              <a:spcAft>
                <a:spcPts val="0"/>
              </a:spcAft>
              <a:buClr>
                <a:srgbClr val="000000"/>
              </a:buClr>
              <a:buSzPts val="2700"/>
              <a:buFont typeface="Arial" panose="020B0604020202020204" pitchFamily="34" charset="0"/>
              <a:buChar char="•"/>
            </a:pPr>
            <a:r>
              <a:rPr lang="es-ES_tradnl" sz="2800" b="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svg="http://schemas.microsoft.com/office/drawing/2016/SVG/main" xmlns:a14="http://schemas.microsoft.com/office/drawing/2010/main" xmlns:a16="http://schemas.microsoft.com/office/drawing/2014/main" xmlns="" textRoundtripDataId="38"/>
                  </a:ext>
                </a:extLst>
              </a:rPr>
              <a:t>Resúmenes</a:t>
            </a:r>
          </a:p>
          <a:p>
            <a:pPr marL="400050" marR="0" lvl="0" indent="-342900" algn="l" rtl="0">
              <a:lnSpc>
                <a:spcPct val="100000"/>
              </a:lnSpc>
              <a:spcBef>
                <a:spcPts val="0"/>
              </a:spcBef>
              <a:spcAft>
                <a:spcPts val="0"/>
              </a:spcAft>
              <a:buClr>
                <a:srgbClr val="000000"/>
              </a:buClr>
              <a:buSzPts val="2700"/>
              <a:buFont typeface="Arial" panose="020B0604020202020204" pitchFamily="34" charset="0"/>
              <a:buChar char="•"/>
            </a:pPr>
            <a:r>
              <a:rPr lang="es-ES_tradnl" sz="2800" b="0" i="0" u="none" strike="noStrike" cap="none">
                <a:solidFill>
                  <a:srgbClr val="000000"/>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svg="http://schemas.microsoft.com/office/drawing/2016/SVG/main" xmlns:a14="http://schemas.microsoft.com/office/drawing/2010/main" xmlns:a16="http://schemas.microsoft.com/office/drawing/2014/main" xmlns="" textRoundtripDataId="40"/>
                  </a:ext>
                </a:extLst>
              </a:rPr>
              <a:t>Afirmacione</a:t>
            </a:r>
            <a:r>
              <a:rPr lang="es-ES_tradnl" sz="2800" b="0" i="0" u="none" strike="noStrike" cap="none">
                <a:solidFill>
                  <a:srgbClr val="000000"/>
                </a:solidFill>
                <a:latin typeface="Arial" panose="020B0604020202020204" pitchFamily="34" charset="0"/>
                <a:ea typeface="Helvetica Neue"/>
                <a:cs typeface="Arial" panose="020B0604020202020204" pitchFamily="34" charset="0"/>
                <a:sym typeface="Helvetica Neue"/>
              </a:rPr>
              <a:t>s </a:t>
            </a:r>
            <a:endParaRPr lang="es-ES_tradnl" sz="2800">
              <a:latin typeface="Arial" panose="020B060402020202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8AAF4E96-9E40-E05F-44BE-29F78BF17CFF}"/>
              </a:ext>
            </a:extLst>
          </p:cNvPr>
          <p:cNvGrpSpPr/>
          <p:nvPr/>
        </p:nvGrpSpPr>
        <p:grpSpPr>
          <a:xfrm>
            <a:off x="1223481" y="2290250"/>
            <a:ext cx="1264402" cy="1264402"/>
            <a:chOff x="10321013" y="507892"/>
            <a:chExt cx="1411716" cy="1411716"/>
          </a:xfrm>
        </p:grpSpPr>
        <p:sp>
          <p:nvSpPr>
            <p:cNvPr id="16" name="Oval 15">
              <a:extLst>
                <a:ext uri="{FF2B5EF4-FFF2-40B4-BE49-F238E27FC236}">
                  <a16:creationId xmlns:a16="http://schemas.microsoft.com/office/drawing/2014/main" id="{C57F81FB-221C-D88C-CC2B-C45C355964B4}"/>
                </a:ext>
              </a:extLst>
            </p:cNvPr>
            <p:cNvSpPr/>
            <p:nvPr/>
          </p:nvSpPr>
          <p:spPr>
            <a:xfrm>
              <a:off x="10321013" y="507892"/>
              <a:ext cx="1411716" cy="1411716"/>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7" name="Graphic 16" descr="Question Mark with solid fill">
              <a:extLst>
                <a:ext uri="{FF2B5EF4-FFF2-40B4-BE49-F238E27FC236}">
                  <a16:creationId xmlns:a16="http://schemas.microsoft.com/office/drawing/2014/main" id="{E72A9307-CD4E-3289-A912-2D44DB857E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69065" y="765094"/>
              <a:ext cx="914400" cy="914400"/>
            </a:xfrm>
            <a:prstGeom prst="rect">
              <a:avLst/>
            </a:prstGeom>
          </p:spPr>
        </p:pic>
      </p:grpSp>
      <p:grpSp>
        <p:nvGrpSpPr>
          <p:cNvPr id="29" name="Group 28">
            <a:extLst>
              <a:ext uri="{FF2B5EF4-FFF2-40B4-BE49-F238E27FC236}">
                <a16:creationId xmlns:a16="http://schemas.microsoft.com/office/drawing/2014/main" id="{E62485FC-6C41-D7FA-F23B-04A8610BF9E1}"/>
              </a:ext>
            </a:extLst>
          </p:cNvPr>
          <p:cNvGrpSpPr/>
          <p:nvPr/>
        </p:nvGrpSpPr>
        <p:grpSpPr>
          <a:xfrm>
            <a:off x="4047830" y="1834855"/>
            <a:ext cx="1264402" cy="1264400"/>
            <a:chOff x="12884056" y="397692"/>
            <a:chExt cx="1712719" cy="1712719"/>
          </a:xfrm>
        </p:grpSpPr>
        <p:sp>
          <p:nvSpPr>
            <p:cNvPr id="30" name="Oval 29">
              <a:extLst>
                <a:ext uri="{FF2B5EF4-FFF2-40B4-BE49-F238E27FC236}">
                  <a16:creationId xmlns:a16="http://schemas.microsoft.com/office/drawing/2014/main" id="{A03D662D-B87E-D6BF-281F-B4C7BC4F5574}"/>
                </a:ext>
              </a:extLst>
            </p:cNvPr>
            <p:cNvSpPr/>
            <p:nvPr/>
          </p:nvSpPr>
          <p:spPr>
            <a:xfrm>
              <a:off x="12884056" y="397692"/>
              <a:ext cx="1712719" cy="1712719"/>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31" name="Group 30">
              <a:extLst>
                <a:ext uri="{FF2B5EF4-FFF2-40B4-BE49-F238E27FC236}">
                  <a16:creationId xmlns:a16="http://schemas.microsoft.com/office/drawing/2014/main" id="{82EA3D46-022C-FA93-0A8D-051E9E1C07A9}"/>
                </a:ext>
              </a:extLst>
            </p:cNvPr>
            <p:cNvGrpSpPr/>
            <p:nvPr/>
          </p:nvGrpSpPr>
          <p:grpSpPr>
            <a:xfrm>
              <a:off x="13263476" y="816784"/>
              <a:ext cx="1030078" cy="822576"/>
              <a:chOff x="-2571900" y="3523194"/>
              <a:chExt cx="2226278" cy="1777809"/>
            </a:xfrm>
          </p:grpSpPr>
          <p:sp>
            <p:nvSpPr>
              <p:cNvPr id="32" name="Speech Bubble: Oval 31">
                <a:extLst>
                  <a:ext uri="{FF2B5EF4-FFF2-40B4-BE49-F238E27FC236}">
                    <a16:creationId xmlns:a16="http://schemas.microsoft.com/office/drawing/2014/main" id="{F03D0686-E718-AB34-776D-0A54E6A541AB}"/>
                  </a:ext>
                </a:extLst>
              </p:cNvPr>
              <p:cNvSpPr/>
              <p:nvPr/>
            </p:nvSpPr>
            <p:spPr>
              <a:xfrm>
                <a:off x="-2571900" y="3523194"/>
                <a:ext cx="2226278" cy="1777809"/>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cxnSp>
            <p:nvCxnSpPr>
              <p:cNvPr id="33" name="Straight Connector 32">
                <a:extLst>
                  <a:ext uri="{FF2B5EF4-FFF2-40B4-BE49-F238E27FC236}">
                    <a16:creationId xmlns:a16="http://schemas.microsoft.com/office/drawing/2014/main" id="{3CCC5417-C8A5-9C5A-10C4-121FF967D8BF}"/>
                  </a:ext>
                </a:extLst>
              </p:cNvPr>
              <p:cNvCxnSpPr>
                <a:cxnSpLocks/>
              </p:cNvCxnSpPr>
              <p:nvPr/>
            </p:nvCxnSpPr>
            <p:spPr>
              <a:xfrm>
                <a:off x="-2006600" y="4094599"/>
                <a:ext cx="1003300"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55CAD30-AF0E-278F-FF68-21EBB0C675E4}"/>
                  </a:ext>
                </a:extLst>
              </p:cNvPr>
              <p:cNvCxnSpPr>
                <a:cxnSpLocks/>
              </p:cNvCxnSpPr>
              <p:nvPr/>
            </p:nvCxnSpPr>
            <p:spPr>
              <a:xfrm>
                <a:off x="-2006600" y="4412099"/>
                <a:ext cx="1003300"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4B926951-D918-1527-2A1A-9E85D33250C9}"/>
                  </a:ext>
                </a:extLst>
              </p:cNvPr>
              <p:cNvCxnSpPr>
                <a:cxnSpLocks/>
              </p:cNvCxnSpPr>
              <p:nvPr/>
            </p:nvCxnSpPr>
            <p:spPr>
              <a:xfrm>
                <a:off x="-2006600" y="4716899"/>
                <a:ext cx="1003300"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6" name="Group 35">
            <a:extLst>
              <a:ext uri="{FF2B5EF4-FFF2-40B4-BE49-F238E27FC236}">
                <a16:creationId xmlns:a16="http://schemas.microsoft.com/office/drawing/2014/main" id="{FC8E92DE-1FA4-6341-7212-1D9B46539B61}"/>
              </a:ext>
            </a:extLst>
          </p:cNvPr>
          <p:cNvGrpSpPr/>
          <p:nvPr/>
        </p:nvGrpSpPr>
        <p:grpSpPr>
          <a:xfrm>
            <a:off x="2767848" y="2822486"/>
            <a:ext cx="1264400" cy="1264400"/>
            <a:chOff x="-1689100" y="989484"/>
            <a:chExt cx="1712719" cy="1712719"/>
          </a:xfrm>
        </p:grpSpPr>
        <p:sp>
          <p:nvSpPr>
            <p:cNvPr id="37" name="Oval 36">
              <a:extLst>
                <a:ext uri="{FF2B5EF4-FFF2-40B4-BE49-F238E27FC236}">
                  <a16:creationId xmlns:a16="http://schemas.microsoft.com/office/drawing/2014/main" id="{F9921CF0-091D-8F82-C94F-23F9C8FADDC5}"/>
                </a:ext>
              </a:extLst>
            </p:cNvPr>
            <p:cNvSpPr/>
            <p:nvPr/>
          </p:nvSpPr>
          <p:spPr>
            <a:xfrm>
              <a:off x="-1689100" y="989484"/>
              <a:ext cx="1712719" cy="1712719"/>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38" name="Graphic 37" descr="Dumbbell with solid fill">
              <a:extLst>
                <a:ext uri="{FF2B5EF4-FFF2-40B4-BE49-F238E27FC236}">
                  <a16:creationId xmlns:a16="http://schemas.microsoft.com/office/drawing/2014/main" id="{4604137C-0EAB-D334-BD8E-D4CFA086D74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9300450">
              <a:off x="-1509717" y="1168866"/>
              <a:ext cx="1353952" cy="1353952"/>
            </a:xfrm>
            <a:prstGeom prst="rect">
              <a:avLst/>
            </a:prstGeom>
          </p:spPr>
        </p:pic>
      </p:grpSp>
      <p:grpSp>
        <p:nvGrpSpPr>
          <p:cNvPr id="12" name="Group 11">
            <a:extLst>
              <a:ext uri="{FF2B5EF4-FFF2-40B4-BE49-F238E27FC236}">
                <a16:creationId xmlns:a16="http://schemas.microsoft.com/office/drawing/2014/main" id="{0CF1B266-E98B-0EC5-3365-C7E9D6CD18F5}"/>
              </a:ext>
            </a:extLst>
          </p:cNvPr>
          <p:cNvGrpSpPr/>
          <p:nvPr/>
        </p:nvGrpSpPr>
        <p:grpSpPr>
          <a:xfrm>
            <a:off x="2503465" y="1229609"/>
            <a:ext cx="1264402" cy="1264402"/>
            <a:chOff x="2523168" y="1140273"/>
            <a:chExt cx="1411716" cy="1411716"/>
          </a:xfrm>
        </p:grpSpPr>
        <p:sp>
          <p:nvSpPr>
            <p:cNvPr id="4" name="Oval 3">
              <a:extLst>
                <a:ext uri="{FF2B5EF4-FFF2-40B4-BE49-F238E27FC236}">
                  <a16:creationId xmlns:a16="http://schemas.microsoft.com/office/drawing/2014/main" id="{D54BE776-E4F8-740E-27B8-5AB2753D594A}"/>
                </a:ext>
              </a:extLst>
            </p:cNvPr>
            <p:cNvSpPr/>
            <p:nvPr/>
          </p:nvSpPr>
          <p:spPr>
            <a:xfrm>
              <a:off x="2523168" y="1140273"/>
              <a:ext cx="1411716" cy="1411716"/>
            </a:xfrm>
            <a:prstGeom prst="ellipse">
              <a:avLst/>
            </a:prstGeom>
            <a:solidFill>
              <a:schemeClr val="accent3">
                <a:lumMod val="7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5" name="Group 4">
              <a:extLst>
                <a:ext uri="{FF2B5EF4-FFF2-40B4-BE49-F238E27FC236}">
                  <a16:creationId xmlns:a16="http://schemas.microsoft.com/office/drawing/2014/main" id="{1609B64E-C585-652A-7C3F-7FB7B33A9466}"/>
                </a:ext>
              </a:extLst>
            </p:cNvPr>
            <p:cNvGrpSpPr/>
            <p:nvPr/>
          </p:nvGrpSpPr>
          <p:grpSpPr>
            <a:xfrm>
              <a:off x="3012944" y="1380577"/>
              <a:ext cx="458933" cy="919663"/>
              <a:chOff x="4573917" y="2257588"/>
              <a:chExt cx="458933" cy="919663"/>
            </a:xfrm>
          </p:grpSpPr>
          <p:sp>
            <p:nvSpPr>
              <p:cNvPr id="6" name="Oval 5">
                <a:extLst>
                  <a:ext uri="{FF2B5EF4-FFF2-40B4-BE49-F238E27FC236}">
                    <a16:creationId xmlns:a16="http://schemas.microsoft.com/office/drawing/2014/main" id="{39126178-93B3-310D-EAB0-482C6F2686EC}"/>
                  </a:ext>
                </a:extLst>
              </p:cNvPr>
              <p:cNvSpPr/>
              <p:nvPr/>
            </p:nvSpPr>
            <p:spPr>
              <a:xfrm rot="489988">
                <a:off x="4573917" y="2257588"/>
                <a:ext cx="458933" cy="6477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7" name="Rectangle: Top Corners Rounded 6">
                <a:extLst>
                  <a:ext uri="{FF2B5EF4-FFF2-40B4-BE49-F238E27FC236}">
                    <a16:creationId xmlns:a16="http://schemas.microsoft.com/office/drawing/2014/main" id="{3B3E4319-C89E-B9AA-3698-4171E318B037}"/>
                  </a:ext>
                </a:extLst>
              </p:cNvPr>
              <p:cNvSpPr/>
              <p:nvPr/>
            </p:nvSpPr>
            <p:spPr>
              <a:xfrm rot="11751256">
                <a:off x="4671095" y="2544267"/>
                <a:ext cx="121783" cy="632984"/>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Rectangle: Rounded Corners 8">
                <a:extLst>
                  <a:ext uri="{FF2B5EF4-FFF2-40B4-BE49-F238E27FC236}">
                    <a16:creationId xmlns:a16="http://schemas.microsoft.com/office/drawing/2014/main" id="{5AAEC23D-6014-1E11-9C96-E0CBD695B6DE}"/>
                  </a:ext>
                </a:extLst>
              </p:cNvPr>
              <p:cNvSpPr/>
              <p:nvPr/>
            </p:nvSpPr>
            <p:spPr>
              <a:xfrm rot="20347857">
                <a:off x="4815580" y="2351142"/>
                <a:ext cx="45719" cy="291578"/>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angle: Rounded Corners 10">
                <a:extLst>
                  <a:ext uri="{FF2B5EF4-FFF2-40B4-BE49-F238E27FC236}">
                    <a16:creationId xmlns:a16="http://schemas.microsoft.com/office/drawing/2014/main" id="{C598E1CD-6C12-F997-9ED4-5251706A8674}"/>
                  </a:ext>
                </a:extLst>
              </p:cNvPr>
              <p:cNvSpPr/>
              <p:nvPr/>
            </p:nvSpPr>
            <p:spPr>
              <a:xfrm rot="20347857">
                <a:off x="4905811" y="2404449"/>
                <a:ext cx="51674" cy="184965"/>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extLst>
      <p:ext uri="{BB962C8B-B14F-4D97-AF65-F5344CB8AC3E}">
        <p14:creationId xmlns:p14="http://schemas.microsoft.com/office/powerpoint/2010/main" val="17489972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F886F-2DD5-D60D-190F-4A5762F467E9}"/>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Puntos clave de aprendizaje</a:t>
            </a:r>
          </a:p>
        </p:txBody>
      </p:sp>
      <p:sp>
        <p:nvSpPr>
          <p:cNvPr id="3" name="Google Shape;657;p19">
            <a:extLst>
              <a:ext uri="{FF2B5EF4-FFF2-40B4-BE49-F238E27FC236}">
                <a16:creationId xmlns:a16="http://schemas.microsoft.com/office/drawing/2014/main" id="{F379654B-C918-E37C-6CE7-2CE0532AFF11}"/>
              </a:ext>
            </a:extLst>
          </p:cNvPr>
          <p:cNvSpPr/>
          <p:nvPr/>
        </p:nvSpPr>
        <p:spPr>
          <a:xfrm>
            <a:off x="2294061" y="2186940"/>
            <a:ext cx="1051500" cy="105150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4" name="Google Shape;658;p19">
            <a:extLst>
              <a:ext uri="{FF2B5EF4-FFF2-40B4-BE49-F238E27FC236}">
                <a16:creationId xmlns:a16="http://schemas.microsoft.com/office/drawing/2014/main" id="{BAC539EF-F0E9-460C-53F0-3EBF937F5AAE}"/>
              </a:ext>
            </a:extLst>
          </p:cNvPr>
          <p:cNvSpPr/>
          <p:nvPr/>
        </p:nvSpPr>
        <p:spPr>
          <a:xfrm>
            <a:off x="5551200" y="2186940"/>
            <a:ext cx="1051500" cy="105150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5" name="Google Shape;659;p19">
            <a:extLst>
              <a:ext uri="{FF2B5EF4-FFF2-40B4-BE49-F238E27FC236}">
                <a16:creationId xmlns:a16="http://schemas.microsoft.com/office/drawing/2014/main" id="{C387197E-DFAF-72B1-1DF2-0DBF02271AE3}"/>
              </a:ext>
            </a:extLst>
          </p:cNvPr>
          <p:cNvSpPr/>
          <p:nvPr/>
        </p:nvSpPr>
        <p:spPr>
          <a:xfrm>
            <a:off x="8896661" y="2186940"/>
            <a:ext cx="1051500" cy="105150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6" name="TextBox 5">
            <a:extLst>
              <a:ext uri="{FF2B5EF4-FFF2-40B4-BE49-F238E27FC236}">
                <a16:creationId xmlns:a16="http://schemas.microsoft.com/office/drawing/2014/main" id="{B3E684D9-0E1C-41B7-33F0-87E9280DF426}"/>
              </a:ext>
            </a:extLst>
          </p:cNvPr>
          <p:cNvSpPr txBox="1"/>
          <p:nvPr/>
        </p:nvSpPr>
        <p:spPr>
          <a:xfrm>
            <a:off x="1459441" y="3653983"/>
            <a:ext cx="2588683" cy="1754326"/>
          </a:xfrm>
          <a:prstGeom prst="rect">
            <a:avLst/>
          </a:prstGeom>
          <a:noFill/>
        </p:spPr>
        <p:txBody>
          <a:bodyPr wrap="square" rtlCol="0">
            <a:spAutoFit/>
          </a:bodyPr>
          <a:lstStyle/>
          <a:p>
            <a:pPr algn="ctr"/>
            <a:r>
              <a:rPr lang="es-ES_tradnl" dirty="0">
                <a:latin typeface="Arial" panose="020B0604020202020204" pitchFamily="34" charset="0"/>
                <a:cs typeface="Arial" panose="020B0604020202020204" pitchFamily="34" charset="0"/>
              </a:rPr>
              <a:t>Cambiar no es fácil. Por lo tanto, es normal que los menores, sus padres o sus cuidadores muestren resistencia al cambio.</a:t>
            </a:r>
          </a:p>
        </p:txBody>
      </p:sp>
      <p:sp>
        <p:nvSpPr>
          <p:cNvPr id="7" name="TextBox 6">
            <a:extLst>
              <a:ext uri="{FF2B5EF4-FFF2-40B4-BE49-F238E27FC236}">
                <a16:creationId xmlns:a16="http://schemas.microsoft.com/office/drawing/2014/main" id="{A438243B-FA34-6A77-88ED-A9103460C869}"/>
              </a:ext>
            </a:extLst>
          </p:cNvPr>
          <p:cNvSpPr txBox="1"/>
          <p:nvPr/>
        </p:nvSpPr>
        <p:spPr>
          <a:xfrm>
            <a:off x="7622186" y="3619561"/>
            <a:ext cx="3446957" cy="2031325"/>
          </a:xfrm>
          <a:prstGeom prst="rect">
            <a:avLst/>
          </a:prstGeom>
          <a:noFill/>
        </p:spPr>
        <p:txBody>
          <a:bodyPr wrap="square" rtlCol="0">
            <a:spAutoFit/>
          </a:bodyPr>
          <a:lstStyle/>
          <a:p>
            <a:pPr algn="ctr"/>
            <a:r>
              <a:rPr lang="es-ES_tradnl" dirty="0">
                <a:latin typeface="Arial" panose="020B0604020202020204" pitchFamily="34" charset="0"/>
                <a:cs typeface="Arial" panose="020B0604020202020204" pitchFamily="34" charset="0"/>
              </a:rPr>
              <a:t>Las competencias comunicativas pueden parecer muy elementales. Sin embargo, muchos/as asistentes sociales no las usan o no lo hacen correctamente. Para dominarlas hace falta mucha práctica.</a:t>
            </a:r>
          </a:p>
        </p:txBody>
      </p:sp>
      <p:sp>
        <p:nvSpPr>
          <p:cNvPr id="9" name="TextBox 8">
            <a:extLst>
              <a:ext uri="{FF2B5EF4-FFF2-40B4-BE49-F238E27FC236}">
                <a16:creationId xmlns:a16="http://schemas.microsoft.com/office/drawing/2014/main" id="{AE5868B0-FF09-827E-80CD-51DAD67F3A54}"/>
              </a:ext>
            </a:extLst>
          </p:cNvPr>
          <p:cNvSpPr txBox="1"/>
          <p:nvPr/>
        </p:nvSpPr>
        <p:spPr>
          <a:xfrm>
            <a:off x="4355111" y="3653983"/>
            <a:ext cx="3267075" cy="1477328"/>
          </a:xfrm>
          <a:prstGeom prst="rect">
            <a:avLst/>
          </a:prstGeom>
          <a:noFill/>
        </p:spPr>
        <p:txBody>
          <a:bodyPr wrap="square">
            <a:spAutoFit/>
          </a:bodyPr>
          <a:lstStyle/>
          <a:p>
            <a:pPr algn="ctr"/>
            <a:r>
              <a:rPr lang="es-ES_tradnl" dirty="0">
                <a:latin typeface="Arial" panose="020B0604020202020204" pitchFamily="34" charset="0"/>
                <a:cs typeface="Arial" panose="020B0604020202020204" pitchFamily="34" charset="0"/>
              </a:rPr>
              <a:t>Es mucho más beneficioso ayudar a los/as menores y cuidadores a encontrar soluciones por sí mismos/as que obligarlos a cambiar.</a:t>
            </a:r>
          </a:p>
        </p:txBody>
      </p:sp>
    </p:spTree>
    <p:extLst>
      <p:ext uri="{BB962C8B-B14F-4D97-AF65-F5344CB8AC3E}">
        <p14:creationId xmlns:p14="http://schemas.microsoft.com/office/powerpoint/2010/main" val="6697678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54"/>
        <p:cNvGrpSpPr/>
        <p:nvPr/>
      </p:nvGrpSpPr>
      <p:grpSpPr>
        <a:xfrm>
          <a:off x="0" y="0"/>
          <a:ext cx="0" cy="0"/>
          <a:chOff x="0" y="0"/>
          <a:chExt cx="0" cy="0"/>
        </a:xfrm>
      </p:grpSpPr>
      <p:sp>
        <p:nvSpPr>
          <p:cNvPr id="4" name="Title 3">
            <a:extLst>
              <a:ext uri="{FF2B5EF4-FFF2-40B4-BE49-F238E27FC236}">
                <a16:creationId xmlns:a16="http://schemas.microsoft.com/office/drawing/2014/main" id="{AED8DC4C-F724-E803-9A6E-BA9FA8E845BB}"/>
              </a:ext>
            </a:extLst>
          </p:cNvPr>
          <p:cNvSpPr>
            <a:spLocks noGrp="1"/>
          </p:cNvSpPr>
          <p:nvPr>
            <p:ph type="title"/>
          </p:nvPr>
        </p:nvSpPr>
        <p:spPr/>
        <p:txBody>
          <a:bodyPr/>
          <a:lstStyle/>
          <a:p>
            <a:r>
              <a:rPr lang="es-ES_tradnl" sz="2400" b="1" dirty="0">
                <a:solidFill>
                  <a:schemeClr val="bg1"/>
                </a:solidFill>
                <a:latin typeface="Garamond"/>
              </a:rPr>
              <a:t>SESIÓN 5</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Cierre del módulo</a:t>
            </a:r>
            <a:endParaRPr lang="es-ES_tradnl" dirty="0">
              <a:solidFill>
                <a:schemeClr val="bg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487B41"/>
              </a:buClr>
              <a:buSzPts val="3200"/>
              <a:buFont typeface="Arial"/>
              <a:buNone/>
            </a:pPr>
            <a:r>
              <a:rPr lang="en-GB" dirty="0">
                <a:latin typeface="Arial" panose="020B0604020202020204" pitchFamily="34" charset="0"/>
                <a:cs typeface="Arial" panose="020B0604020202020204" pitchFamily="34" charset="0"/>
                <a:sym typeface="Arial"/>
              </a:rPr>
              <a:t>Objetivos de aprendizaje</a:t>
            </a:r>
            <a:endParaRPr dirty="0">
              <a:latin typeface="Arial" panose="020B0604020202020204" pitchFamily="34" charset="0"/>
              <a:cs typeface="Arial" panose="020B0604020202020204" pitchFamily="34" charset="0"/>
            </a:endParaRPr>
          </a:p>
        </p:txBody>
      </p:sp>
      <p:grpSp>
        <p:nvGrpSpPr>
          <p:cNvPr id="319" name="Google Shape;319;p7"/>
          <p:cNvGrpSpPr/>
          <p:nvPr/>
        </p:nvGrpSpPr>
        <p:grpSpPr>
          <a:xfrm>
            <a:off x="1597713" y="2343067"/>
            <a:ext cx="1196322" cy="868929"/>
            <a:chOff x="6878053" y="1156317"/>
            <a:chExt cx="1431178" cy="1039513"/>
          </a:xfrm>
          <a:solidFill>
            <a:schemeClr val="accent3">
              <a:lumMod val="75000"/>
            </a:schemeClr>
          </a:solidFill>
        </p:grpSpPr>
        <p:grpSp>
          <p:nvGrpSpPr>
            <p:cNvPr id="320" name="Google Shape;320;p7"/>
            <p:cNvGrpSpPr/>
            <p:nvPr/>
          </p:nvGrpSpPr>
          <p:grpSpPr>
            <a:xfrm>
              <a:off x="7672978" y="1156317"/>
              <a:ext cx="412941" cy="436880"/>
              <a:chOff x="243840" y="1676400"/>
              <a:chExt cx="701040" cy="741680"/>
            </a:xfrm>
            <a:grpFill/>
          </p:grpSpPr>
          <p:sp>
            <p:nvSpPr>
              <p:cNvPr id="321" name="Google Shape;321;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22" name="Google Shape;322;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23" name="Google Shape;323;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24" name="Google Shape;324;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25" name="Google Shape;325;p7"/>
          <p:cNvGrpSpPr/>
          <p:nvPr/>
        </p:nvGrpSpPr>
        <p:grpSpPr>
          <a:xfrm>
            <a:off x="4255127" y="2343062"/>
            <a:ext cx="1196322" cy="868929"/>
            <a:chOff x="6878053" y="1156317"/>
            <a:chExt cx="1431178" cy="1039513"/>
          </a:xfrm>
          <a:solidFill>
            <a:schemeClr val="accent3">
              <a:lumMod val="75000"/>
            </a:schemeClr>
          </a:solidFill>
        </p:grpSpPr>
        <p:grpSp>
          <p:nvGrpSpPr>
            <p:cNvPr id="326" name="Google Shape;326;p7"/>
            <p:cNvGrpSpPr/>
            <p:nvPr/>
          </p:nvGrpSpPr>
          <p:grpSpPr>
            <a:xfrm>
              <a:off x="7672978" y="1156317"/>
              <a:ext cx="412941" cy="436880"/>
              <a:chOff x="243840" y="1676400"/>
              <a:chExt cx="701040" cy="741680"/>
            </a:xfrm>
            <a:grpFill/>
          </p:grpSpPr>
          <p:sp>
            <p:nvSpPr>
              <p:cNvPr id="327" name="Google Shape;327;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28" name="Google Shape;328;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29" name="Google Shape;329;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30" name="Google Shape;330;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31" name="Google Shape;331;p7"/>
          <p:cNvGrpSpPr/>
          <p:nvPr/>
        </p:nvGrpSpPr>
        <p:grpSpPr>
          <a:xfrm>
            <a:off x="6485639" y="2343062"/>
            <a:ext cx="1196322" cy="868929"/>
            <a:chOff x="6878053" y="1156317"/>
            <a:chExt cx="1431178" cy="1039513"/>
          </a:xfrm>
          <a:solidFill>
            <a:schemeClr val="accent3">
              <a:lumMod val="75000"/>
            </a:schemeClr>
          </a:solidFill>
        </p:grpSpPr>
        <p:grpSp>
          <p:nvGrpSpPr>
            <p:cNvPr id="332" name="Google Shape;332;p7"/>
            <p:cNvGrpSpPr/>
            <p:nvPr/>
          </p:nvGrpSpPr>
          <p:grpSpPr>
            <a:xfrm>
              <a:off x="7672978" y="1156317"/>
              <a:ext cx="412941" cy="436880"/>
              <a:chOff x="243840" y="1676400"/>
              <a:chExt cx="701040" cy="741680"/>
            </a:xfrm>
            <a:grpFill/>
          </p:grpSpPr>
          <p:sp>
            <p:nvSpPr>
              <p:cNvPr id="333" name="Google Shape;333;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34" name="Google Shape;334;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35" name="Google Shape;335;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36" name="Google Shape;336;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38" name="Google Shape;338;p7"/>
          <p:cNvGrpSpPr/>
          <p:nvPr/>
        </p:nvGrpSpPr>
        <p:grpSpPr>
          <a:xfrm>
            <a:off x="9220704" y="2343011"/>
            <a:ext cx="1196221" cy="868983"/>
            <a:chOff x="6878053" y="1156248"/>
            <a:chExt cx="1431058" cy="1039702"/>
          </a:xfrm>
          <a:solidFill>
            <a:schemeClr val="accent3">
              <a:lumMod val="75000"/>
            </a:schemeClr>
          </a:solidFill>
        </p:grpSpPr>
        <p:grpSp>
          <p:nvGrpSpPr>
            <p:cNvPr id="339" name="Google Shape;339;p7"/>
            <p:cNvGrpSpPr/>
            <p:nvPr/>
          </p:nvGrpSpPr>
          <p:grpSpPr>
            <a:xfrm>
              <a:off x="7672968" y="1156248"/>
              <a:ext cx="412960" cy="436802"/>
              <a:chOff x="243840" y="1676400"/>
              <a:chExt cx="701120" cy="741600"/>
            </a:xfrm>
            <a:grpFill/>
          </p:grpSpPr>
          <p:sp>
            <p:nvSpPr>
              <p:cNvPr id="340" name="Google Shape;340;p7"/>
              <p:cNvSpPr/>
              <p:nvPr/>
            </p:nvSpPr>
            <p:spPr>
              <a:xfrm>
                <a:off x="243840" y="1676400"/>
                <a:ext cx="116700" cy="74160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41" name="Google Shape;341;p7"/>
              <p:cNvSpPr/>
              <p:nvPr/>
            </p:nvSpPr>
            <p:spPr>
              <a:xfrm>
                <a:off x="314960" y="1676400"/>
                <a:ext cx="630000" cy="43680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42" name="Google Shape;342;p7"/>
            <p:cNvSpPr/>
            <p:nvPr/>
          </p:nvSpPr>
          <p:spPr>
            <a:xfrm>
              <a:off x="7120511" y="1517650"/>
              <a:ext cx="1188600" cy="67830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43" name="Google Shape;343;p7"/>
            <p:cNvSpPr/>
            <p:nvPr/>
          </p:nvSpPr>
          <p:spPr>
            <a:xfrm>
              <a:off x="6878053" y="1727035"/>
              <a:ext cx="821700" cy="46890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6" name="TextBox 1">
            <a:extLst>
              <a:ext uri="{FF2B5EF4-FFF2-40B4-BE49-F238E27FC236}">
                <a16:creationId xmlns:a16="http://schemas.microsoft.com/office/drawing/2014/main" id="{771167FB-C51C-1C8A-6B9B-E4E25210EB82}"/>
              </a:ext>
            </a:extLst>
          </p:cNvPr>
          <p:cNvSpPr txBox="1"/>
          <p:nvPr/>
        </p:nvSpPr>
        <p:spPr>
          <a:xfrm>
            <a:off x="664029" y="3336787"/>
            <a:ext cx="2540800" cy="1938992"/>
          </a:xfrm>
          <a:prstGeom prst="rect">
            <a:avLst/>
          </a:prstGeom>
          <a:noFill/>
        </p:spPr>
        <p:txBody>
          <a:bodyPr wrap="square" rtlCol="0">
            <a:spAutoFit/>
          </a:bodyPr>
          <a:lstStyle/>
          <a:p>
            <a:pPr algn="ctr"/>
            <a:r>
              <a:rPr lang="es-ES_tradnl"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16="http://schemas.microsoft.com/office/drawing/2014/main" xmlns="" textRoundtripDataId="11"/>
                  </a:ext>
                </a:extLst>
              </a:rPr>
              <a:t>Explicar las competencias comunicativas y en SMAPS que los/as asistentes sociales deben tener.</a:t>
            </a:r>
            <a:endParaRPr lang="es-ES_tradnl" sz="2000" dirty="0">
              <a:latin typeface="Arial" panose="020B0604020202020204" pitchFamily="34" charset="0"/>
              <a:cs typeface="Arial" panose="020B0604020202020204" pitchFamily="34" charset="0"/>
            </a:endParaRPr>
          </a:p>
        </p:txBody>
      </p:sp>
      <p:sp>
        <p:nvSpPr>
          <p:cNvPr id="7" name="TextBox 2">
            <a:extLst>
              <a:ext uri="{FF2B5EF4-FFF2-40B4-BE49-F238E27FC236}">
                <a16:creationId xmlns:a16="http://schemas.microsoft.com/office/drawing/2014/main" id="{92DA0DC1-E609-C0C7-75FB-401C6CDAD4E1}"/>
              </a:ext>
            </a:extLst>
          </p:cNvPr>
          <p:cNvSpPr txBox="1"/>
          <p:nvPr/>
        </p:nvSpPr>
        <p:spPr>
          <a:xfrm>
            <a:off x="3176065" y="3336787"/>
            <a:ext cx="2540800" cy="1015663"/>
          </a:xfrm>
          <a:prstGeom prst="rect">
            <a:avLst/>
          </a:prstGeom>
          <a:noFill/>
        </p:spPr>
        <p:txBody>
          <a:bodyPr wrap="square" rtlCol="0">
            <a:spAutoFit/>
          </a:bodyPr>
          <a:lstStyle/>
          <a:p>
            <a:pPr algn="ctr"/>
            <a:r>
              <a:rPr lang="es-ES_tradnl" sz="2000" b="0" i="0" u="none" strike="noStrike" cap="none">
                <a:solidFill>
                  <a:schemeClr val="dk1"/>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16="http://schemas.microsoft.com/office/drawing/2014/main" xmlns="" textRoundtripDataId="11"/>
                  </a:ext>
                </a:extLst>
              </a:rPr>
              <a:t>Demostrar en qué consiste responder con empatía</a:t>
            </a:r>
          </a:p>
        </p:txBody>
      </p:sp>
      <p:sp>
        <p:nvSpPr>
          <p:cNvPr id="8" name="TextBox 3">
            <a:extLst>
              <a:ext uri="{FF2B5EF4-FFF2-40B4-BE49-F238E27FC236}">
                <a16:creationId xmlns:a16="http://schemas.microsoft.com/office/drawing/2014/main" id="{CE4DEE54-95FE-8280-B918-E8A600FCEC51}"/>
              </a:ext>
            </a:extLst>
          </p:cNvPr>
          <p:cNvSpPr txBox="1"/>
          <p:nvPr/>
        </p:nvSpPr>
        <p:spPr>
          <a:xfrm>
            <a:off x="5823985" y="3336787"/>
            <a:ext cx="2667112" cy="1015663"/>
          </a:xfrm>
          <a:prstGeom prst="rect">
            <a:avLst/>
          </a:prstGeom>
          <a:noFill/>
        </p:spPr>
        <p:txBody>
          <a:bodyPr wrap="square" rtlCol="0">
            <a:spAutoFit/>
          </a:bodyPr>
          <a:lstStyle/>
          <a:p>
            <a:pPr algn="ctr"/>
            <a:r>
              <a:rPr lang="es-ES_tradnl" sz="2000" b="0" i="0" u="none" strike="noStrike" cap="none">
                <a:solidFill>
                  <a:schemeClr val="dk1"/>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16="http://schemas.microsoft.com/office/drawing/2014/main" xmlns="" textRoundtripDataId="11"/>
                  </a:ext>
                </a:extLst>
              </a:rPr>
              <a:t>Explicar cuál es el propósito de las entrevistas</a:t>
            </a:r>
          </a:p>
        </p:txBody>
      </p:sp>
      <p:sp>
        <p:nvSpPr>
          <p:cNvPr id="9" name="TextBox 4">
            <a:extLst>
              <a:ext uri="{FF2B5EF4-FFF2-40B4-BE49-F238E27FC236}">
                <a16:creationId xmlns:a16="http://schemas.microsoft.com/office/drawing/2014/main" id="{0A1B8EA0-FBF1-760D-A1F0-EB32E60F7EEB}"/>
              </a:ext>
            </a:extLst>
          </p:cNvPr>
          <p:cNvSpPr txBox="1"/>
          <p:nvPr/>
        </p:nvSpPr>
        <p:spPr>
          <a:xfrm>
            <a:off x="8522353" y="3336787"/>
            <a:ext cx="2966574" cy="2246769"/>
          </a:xfrm>
          <a:prstGeom prst="rect">
            <a:avLst/>
          </a:prstGeom>
          <a:noFill/>
        </p:spPr>
        <p:txBody>
          <a:bodyPr wrap="square" rtlCol="0">
            <a:spAutoFit/>
          </a:bodyPr>
          <a:lstStyle/>
          <a:p>
            <a:pPr algn="ctr"/>
            <a:r>
              <a:rPr lang="es-ES_tradnl"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16="http://schemas.microsoft.com/office/drawing/2014/main" xmlns="" textRoundtripDataId="11"/>
                  </a:ext>
                </a:extLst>
              </a:rPr>
              <a:t>Poner en práctica diversas técnicas para las entrevistas (p. ej., tipos de preguntas, ejercicios de reflexión, resúmenes, afirmaciones, etc.).</a:t>
            </a:r>
            <a:endParaRPr lang="es-ES_tradnl"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28092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3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487B41"/>
              </a:buClr>
              <a:buSzPts val="3200"/>
              <a:buFont typeface="Arial"/>
              <a:buNone/>
            </a:pPr>
            <a:r>
              <a:rPr lang="es-ES_tradnl"/>
              <a:t>Cierre del módulo</a:t>
            </a:r>
          </a:p>
        </p:txBody>
      </p:sp>
      <p:sp>
        <p:nvSpPr>
          <p:cNvPr id="818" name="Google Shape;818;p39"/>
          <p:cNvSpPr txBox="1"/>
          <p:nvPr/>
        </p:nvSpPr>
        <p:spPr>
          <a:xfrm>
            <a:off x="10083915" y="2523693"/>
            <a:ext cx="2072639" cy="816850"/>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rgbClr val="000000"/>
              </a:buClr>
              <a:buSzPts val="2200"/>
              <a:buFont typeface="Arial"/>
              <a:buNone/>
            </a:pPr>
            <a:r>
              <a:rPr lang="es-ES_tradnl" sz="2200" b="1" i="0" u="none" strike="noStrike" cap="none">
                <a:solidFill>
                  <a:schemeClr val="lt1"/>
                </a:solidFill>
                <a:latin typeface="Helvetica Neue"/>
                <a:ea typeface="Helvetica Neue"/>
                <a:cs typeface="Helvetica Neue"/>
                <a:sym typeface="Helvetica Neue"/>
              </a:rPr>
              <a:t>Formulario de contacto</a:t>
            </a:r>
            <a:endParaRPr lang="es-ES_tradnl" sz="2200" b="1" i="0" u="none" strike="noStrike" cap="none">
              <a:solidFill>
                <a:schemeClr val="lt1"/>
              </a:solidFill>
              <a:latin typeface="Calibri"/>
              <a:ea typeface="Calibri"/>
              <a:cs typeface="Calibri"/>
              <a:sym typeface="Calibri"/>
            </a:endParaRPr>
          </a:p>
        </p:txBody>
      </p:sp>
      <p:sp>
        <p:nvSpPr>
          <p:cNvPr id="2" name="Speech Bubble: Rectangle with Corners Rounded 1">
            <a:extLst>
              <a:ext uri="{FF2B5EF4-FFF2-40B4-BE49-F238E27FC236}">
                <a16:creationId xmlns:a16="http://schemas.microsoft.com/office/drawing/2014/main" id="{561605A3-E054-7599-0893-8A0026D6C76D}"/>
              </a:ext>
            </a:extLst>
          </p:cNvPr>
          <p:cNvSpPr/>
          <p:nvPr/>
        </p:nvSpPr>
        <p:spPr>
          <a:xfrm>
            <a:off x="1384531" y="2419405"/>
            <a:ext cx="2821709" cy="2611120"/>
          </a:xfrm>
          <a:prstGeom prst="wedgeRoundRectCallout">
            <a:avLst>
              <a:gd name="adj1" fmla="val -62814"/>
              <a:gd name="adj2" fmla="val -19017"/>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s-ES_tradnl" sz="2400">
                <a:solidFill>
                  <a:schemeClr val="tx1"/>
                </a:solidFill>
                <a:latin typeface="Arial" panose="020B0604020202020204" pitchFamily="34" charset="0"/>
                <a:ea typeface="Calibri" panose="020F0502020204030204" pitchFamily="34" charset="0"/>
                <a:cs typeface="Arial" panose="020B0604020202020204" pitchFamily="34" charset="0"/>
              </a:rPr>
              <a:t>Repaso de los objetivos de aprendizaje</a:t>
            </a:r>
          </a:p>
        </p:txBody>
      </p:sp>
      <p:sp>
        <p:nvSpPr>
          <p:cNvPr id="3" name="Speech Bubble: Rectangle with Corners Rounded 2">
            <a:extLst>
              <a:ext uri="{FF2B5EF4-FFF2-40B4-BE49-F238E27FC236}">
                <a16:creationId xmlns:a16="http://schemas.microsoft.com/office/drawing/2014/main" id="{78907971-0B81-9183-2CBA-DD28041D4A0A}"/>
              </a:ext>
            </a:extLst>
          </p:cNvPr>
          <p:cNvSpPr/>
          <p:nvPr/>
        </p:nvSpPr>
        <p:spPr>
          <a:xfrm>
            <a:off x="4828771" y="2419405"/>
            <a:ext cx="2821709" cy="2611120"/>
          </a:xfrm>
          <a:prstGeom prst="wedgeRoundRectCallout">
            <a:avLst>
              <a:gd name="adj1" fmla="val -19246"/>
              <a:gd name="adj2" fmla="val 5959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s-ES_tradnl" sz="2400">
                <a:solidFill>
                  <a:schemeClr val="tx1"/>
                </a:solidFill>
                <a:latin typeface="Arial" panose="020B0604020202020204" pitchFamily="34" charset="0"/>
                <a:ea typeface="Calibri" panose="020F0502020204030204" pitchFamily="34" charset="0"/>
                <a:cs typeface="Arial" panose="020B0604020202020204" pitchFamily="34" charset="0"/>
              </a:rPr>
              <a:t>Reflexión y comentarios</a:t>
            </a:r>
          </a:p>
        </p:txBody>
      </p:sp>
      <p:sp>
        <p:nvSpPr>
          <p:cNvPr id="4" name="Speech Bubble: Rectangle with Corners Rounded 3">
            <a:extLst>
              <a:ext uri="{FF2B5EF4-FFF2-40B4-BE49-F238E27FC236}">
                <a16:creationId xmlns:a16="http://schemas.microsoft.com/office/drawing/2014/main" id="{147601DA-F185-77EF-96C2-0D45C097D7BE}"/>
              </a:ext>
            </a:extLst>
          </p:cNvPr>
          <p:cNvSpPr/>
          <p:nvPr/>
        </p:nvSpPr>
        <p:spPr>
          <a:xfrm>
            <a:off x="8273011" y="2419405"/>
            <a:ext cx="2821709" cy="2611120"/>
          </a:xfrm>
          <a:prstGeom prst="wedgeRoundRectCallout">
            <a:avLst>
              <a:gd name="adj1" fmla="val 59608"/>
              <a:gd name="adj2" fmla="val -20186"/>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07000"/>
              </a:lnSpc>
              <a:spcAft>
                <a:spcPts val="800"/>
              </a:spcAft>
              <a:tabLst>
                <a:tab pos="457200" algn="l"/>
              </a:tabLst>
            </a:pPr>
            <a:r>
              <a:rPr lang="es-ES_tradnl" sz="2400">
                <a:solidFill>
                  <a:schemeClr val="tx1"/>
                </a:solidFill>
                <a:effectLst/>
                <a:latin typeface="Arial" panose="020B0604020202020204" pitchFamily="34" charset="0"/>
                <a:ea typeface="Calibri" panose="020F0502020204030204" pitchFamily="34" charset="0"/>
                <a:cs typeface="Arial" panose="020B0604020202020204" pitchFamily="34" charset="0"/>
              </a:rPr>
              <a:t>Cierre</a:t>
            </a:r>
          </a:p>
        </p:txBody>
      </p:sp>
      <p:grpSp>
        <p:nvGrpSpPr>
          <p:cNvPr id="13" name="Group 12">
            <a:extLst>
              <a:ext uri="{FF2B5EF4-FFF2-40B4-BE49-F238E27FC236}">
                <a16:creationId xmlns:a16="http://schemas.microsoft.com/office/drawing/2014/main" id="{CC6F0A11-E2FA-EB91-5333-879237F2F9D2}"/>
              </a:ext>
            </a:extLst>
          </p:cNvPr>
          <p:cNvGrpSpPr/>
          <p:nvPr/>
        </p:nvGrpSpPr>
        <p:grpSpPr>
          <a:xfrm>
            <a:off x="10228983" y="337468"/>
            <a:ext cx="1587872" cy="1368854"/>
            <a:chOff x="10228983" y="337468"/>
            <a:chExt cx="1587872" cy="1368854"/>
          </a:xfrm>
        </p:grpSpPr>
        <p:sp>
          <p:nvSpPr>
            <p:cNvPr id="14" name="Hexagon 13">
              <a:extLst>
                <a:ext uri="{FF2B5EF4-FFF2-40B4-BE49-F238E27FC236}">
                  <a16:creationId xmlns:a16="http://schemas.microsoft.com/office/drawing/2014/main" id="{58B71C9E-FF5A-25E6-B1AB-80A90CCDA7A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15" name="Group 14">
              <a:extLst>
                <a:ext uri="{FF2B5EF4-FFF2-40B4-BE49-F238E27FC236}">
                  <a16:creationId xmlns:a16="http://schemas.microsoft.com/office/drawing/2014/main" id="{1AE979CF-245F-B472-9474-0E6C449DD0E2}"/>
                </a:ext>
              </a:extLst>
            </p:cNvPr>
            <p:cNvGrpSpPr/>
            <p:nvPr/>
          </p:nvGrpSpPr>
          <p:grpSpPr>
            <a:xfrm>
              <a:off x="10621771" y="762700"/>
              <a:ext cx="562136" cy="634675"/>
              <a:chOff x="760175" y="830142"/>
              <a:chExt cx="867619" cy="979579"/>
            </a:xfrm>
          </p:grpSpPr>
          <p:sp>
            <p:nvSpPr>
              <p:cNvPr id="19" name="Rectangle 18">
                <a:extLst>
                  <a:ext uri="{FF2B5EF4-FFF2-40B4-BE49-F238E27FC236}">
                    <a16:creationId xmlns:a16="http://schemas.microsoft.com/office/drawing/2014/main" id="{435FC867-A697-04F3-5840-FAFA4AF9215D}"/>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_tradnl" sz="1600" b="1">
                    <a:solidFill>
                      <a:schemeClr val="bg1"/>
                    </a:solidFill>
                    <a:latin typeface="Arial" panose="020B0604020202020204" pitchFamily="34" charset="0"/>
                    <a:cs typeface="Arial" panose="020B0604020202020204" pitchFamily="34" charset="0"/>
                  </a:rPr>
                  <a:t>66</a:t>
                </a:r>
              </a:p>
            </p:txBody>
          </p:sp>
          <p:sp>
            <p:nvSpPr>
              <p:cNvPr id="20" name="Rectangle 19">
                <a:extLst>
                  <a:ext uri="{FF2B5EF4-FFF2-40B4-BE49-F238E27FC236}">
                    <a16:creationId xmlns:a16="http://schemas.microsoft.com/office/drawing/2014/main" id="{46CC7417-A899-D06E-0CB0-8C220BB25806}"/>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16" name="Group 15">
              <a:extLst>
                <a:ext uri="{FF2B5EF4-FFF2-40B4-BE49-F238E27FC236}">
                  <a16:creationId xmlns:a16="http://schemas.microsoft.com/office/drawing/2014/main" id="{C69FCEDC-E5CF-D357-8499-D3F11B3FB767}"/>
                </a:ext>
              </a:extLst>
            </p:cNvPr>
            <p:cNvGrpSpPr/>
            <p:nvPr/>
          </p:nvGrpSpPr>
          <p:grpSpPr>
            <a:xfrm>
              <a:off x="11325415" y="762701"/>
              <a:ext cx="182192" cy="634674"/>
              <a:chOff x="2121762" y="2323619"/>
              <a:chExt cx="200378" cy="825210"/>
            </a:xfrm>
          </p:grpSpPr>
          <p:sp>
            <p:nvSpPr>
              <p:cNvPr id="17" name="Isosceles Triangle 16">
                <a:extLst>
                  <a:ext uri="{FF2B5EF4-FFF2-40B4-BE49-F238E27FC236}">
                    <a16:creationId xmlns:a16="http://schemas.microsoft.com/office/drawing/2014/main" id="{CF33A642-5E39-57F5-1B55-3F6BE821CB43}"/>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 name="Rectangle 17">
                <a:extLst>
                  <a:ext uri="{FF2B5EF4-FFF2-40B4-BE49-F238E27FC236}">
                    <a16:creationId xmlns:a16="http://schemas.microsoft.com/office/drawing/2014/main" id="{797E1A27-C36D-DEAD-72B7-DD4FFC4F821B}"/>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g1783321e29f_0_389"/>
          <p:cNvSpPr txBox="1">
            <a:spLocks noGrp="1"/>
          </p:cNvSpPr>
          <p:nvPr>
            <p:ph type="title"/>
          </p:nvPr>
        </p:nvSpPr>
        <p:spPr>
          <a:xfrm>
            <a:off x="838200" y="120516"/>
            <a:ext cx="10515600" cy="8691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3200"/>
              <a:buNone/>
            </a:pPr>
            <a:r>
              <a:rPr lang="es-ES_tradnl"/>
              <a:t>Autocuidado</a:t>
            </a:r>
          </a:p>
        </p:txBody>
      </p:sp>
      <p:sp>
        <p:nvSpPr>
          <p:cNvPr id="2" name="Heart 1">
            <a:extLst>
              <a:ext uri="{FF2B5EF4-FFF2-40B4-BE49-F238E27FC236}">
                <a16:creationId xmlns:a16="http://schemas.microsoft.com/office/drawing/2014/main" id="{6858D142-9B61-1D30-FE14-8C500B614664}"/>
              </a:ext>
            </a:extLst>
          </p:cNvPr>
          <p:cNvSpPr/>
          <p:nvPr/>
        </p:nvSpPr>
        <p:spPr>
          <a:xfrm>
            <a:off x="4674820" y="2453495"/>
            <a:ext cx="2842360" cy="2539419"/>
          </a:xfrm>
          <a:prstGeom prst="hear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 name="Block Arc 2">
            <a:extLst>
              <a:ext uri="{FF2B5EF4-FFF2-40B4-BE49-F238E27FC236}">
                <a16:creationId xmlns:a16="http://schemas.microsoft.com/office/drawing/2014/main" id="{C8E0C165-FC19-DF3D-D4D5-764A1B029F13}"/>
              </a:ext>
            </a:extLst>
          </p:cNvPr>
          <p:cNvSpPr/>
          <p:nvPr/>
        </p:nvSpPr>
        <p:spPr>
          <a:xfrm rot="10800000">
            <a:off x="5628782" y="3499014"/>
            <a:ext cx="934434" cy="752350"/>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s-ES_tradnl" dirty="0">
                <a:latin typeface="Arial"/>
                <a:ea typeface="Arial"/>
                <a:cs typeface="Arial"/>
                <a:sym typeface="Arial"/>
              </a:rPr>
              <a:t>Repaso</a:t>
            </a:r>
            <a:endParaRPr lang="es-ES_tradnl" dirty="0"/>
          </a:p>
        </p:txBody>
      </p:sp>
      <p:sp>
        <p:nvSpPr>
          <p:cNvPr id="5" name="Arrow: Circular 4">
            <a:extLst>
              <a:ext uri="{FF2B5EF4-FFF2-40B4-BE49-F238E27FC236}">
                <a16:creationId xmlns:a16="http://schemas.microsoft.com/office/drawing/2014/main" id="{8BDD6CEB-07E4-D8C0-E383-3D80EC7BA472}"/>
              </a:ext>
            </a:extLst>
          </p:cNvPr>
          <p:cNvSpPr/>
          <p:nvPr/>
        </p:nvSpPr>
        <p:spPr>
          <a:xfrm>
            <a:off x="3977656" y="1634406"/>
            <a:ext cx="4167676" cy="4342407"/>
          </a:xfrm>
          <a:prstGeom prst="circularArrow">
            <a:avLst>
              <a:gd name="adj1" fmla="val 11711"/>
              <a:gd name="adj2" fmla="val 880068"/>
              <a:gd name="adj3" fmla="val 19864855"/>
              <a:gd name="adj4" fmla="val 362589"/>
              <a:gd name="adj5" fmla="val 125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pic>
        <p:nvPicPr>
          <p:cNvPr id="6" name="Graphic 5" descr="Badge Question Mark with solid fill">
            <a:extLst>
              <a:ext uri="{FF2B5EF4-FFF2-40B4-BE49-F238E27FC236}">
                <a16:creationId xmlns:a16="http://schemas.microsoft.com/office/drawing/2014/main" id="{A3E1F96C-9D78-1590-80F7-602611A31C8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82277" y="2492632"/>
            <a:ext cx="2627446" cy="262744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487B41"/>
              </a:buClr>
              <a:buSzPts val="3200"/>
              <a:buFont typeface="Arial"/>
              <a:buNone/>
            </a:pPr>
            <a:r>
              <a:rPr lang="es-ES_tradnl">
                <a:latin typeface="Arial" panose="020B0604020202020204" pitchFamily="34" charset="0"/>
                <a:cs typeface="Arial" panose="020B0604020202020204" pitchFamily="34" charset="0"/>
                <a:sym typeface="Arial"/>
              </a:rPr>
              <a:t>Objetivos de aprendizaje</a:t>
            </a:r>
            <a:endParaRPr lang="es-ES_tradnl">
              <a:latin typeface="Arial" panose="020B0604020202020204" pitchFamily="34" charset="0"/>
              <a:cs typeface="Arial" panose="020B0604020202020204" pitchFamily="34" charset="0"/>
            </a:endParaRPr>
          </a:p>
        </p:txBody>
      </p:sp>
      <p:grpSp>
        <p:nvGrpSpPr>
          <p:cNvPr id="319" name="Google Shape;319;p7"/>
          <p:cNvGrpSpPr/>
          <p:nvPr/>
        </p:nvGrpSpPr>
        <p:grpSpPr>
          <a:xfrm>
            <a:off x="1241187" y="2154382"/>
            <a:ext cx="1196322" cy="868929"/>
            <a:chOff x="6878053" y="1156317"/>
            <a:chExt cx="1431178" cy="1039513"/>
          </a:xfrm>
          <a:solidFill>
            <a:schemeClr val="accent3">
              <a:lumMod val="75000"/>
            </a:schemeClr>
          </a:solidFill>
        </p:grpSpPr>
        <p:grpSp>
          <p:nvGrpSpPr>
            <p:cNvPr id="320" name="Google Shape;320;p7"/>
            <p:cNvGrpSpPr/>
            <p:nvPr/>
          </p:nvGrpSpPr>
          <p:grpSpPr>
            <a:xfrm>
              <a:off x="7672978" y="1156317"/>
              <a:ext cx="412941" cy="436880"/>
              <a:chOff x="243840" y="1676400"/>
              <a:chExt cx="701040" cy="741680"/>
            </a:xfrm>
            <a:grpFill/>
          </p:grpSpPr>
          <p:sp>
            <p:nvSpPr>
              <p:cNvPr id="321" name="Google Shape;321;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22" name="Google Shape;322;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23" name="Google Shape;323;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24" name="Google Shape;324;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25" name="Google Shape;325;p7"/>
          <p:cNvGrpSpPr/>
          <p:nvPr/>
        </p:nvGrpSpPr>
        <p:grpSpPr>
          <a:xfrm>
            <a:off x="3868884" y="2154377"/>
            <a:ext cx="1196322" cy="868929"/>
            <a:chOff x="6878053" y="1156317"/>
            <a:chExt cx="1431178" cy="1039513"/>
          </a:xfrm>
          <a:solidFill>
            <a:schemeClr val="accent3">
              <a:lumMod val="75000"/>
            </a:schemeClr>
          </a:solidFill>
        </p:grpSpPr>
        <p:grpSp>
          <p:nvGrpSpPr>
            <p:cNvPr id="326" name="Google Shape;326;p7"/>
            <p:cNvGrpSpPr/>
            <p:nvPr/>
          </p:nvGrpSpPr>
          <p:grpSpPr>
            <a:xfrm>
              <a:off x="7672978" y="1156317"/>
              <a:ext cx="412941" cy="436880"/>
              <a:chOff x="243840" y="1676400"/>
              <a:chExt cx="701040" cy="741680"/>
            </a:xfrm>
            <a:grpFill/>
          </p:grpSpPr>
          <p:sp>
            <p:nvSpPr>
              <p:cNvPr id="327" name="Google Shape;327;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28" name="Google Shape;328;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29" name="Google Shape;329;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30" name="Google Shape;330;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31" name="Google Shape;331;p7"/>
          <p:cNvGrpSpPr/>
          <p:nvPr/>
        </p:nvGrpSpPr>
        <p:grpSpPr>
          <a:xfrm>
            <a:off x="6496579" y="2154377"/>
            <a:ext cx="1196322" cy="868929"/>
            <a:chOff x="6878053" y="1156317"/>
            <a:chExt cx="1431178" cy="1039513"/>
          </a:xfrm>
          <a:solidFill>
            <a:schemeClr val="accent3">
              <a:lumMod val="75000"/>
            </a:schemeClr>
          </a:solidFill>
        </p:grpSpPr>
        <p:grpSp>
          <p:nvGrpSpPr>
            <p:cNvPr id="332" name="Google Shape;332;p7"/>
            <p:cNvGrpSpPr/>
            <p:nvPr/>
          </p:nvGrpSpPr>
          <p:grpSpPr>
            <a:xfrm>
              <a:off x="7672978" y="1156317"/>
              <a:ext cx="412941" cy="436880"/>
              <a:chOff x="243840" y="1676400"/>
              <a:chExt cx="701040" cy="741680"/>
            </a:xfrm>
            <a:grpFill/>
          </p:grpSpPr>
          <p:sp>
            <p:nvSpPr>
              <p:cNvPr id="333" name="Google Shape;333;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34" name="Google Shape;334;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35" name="Google Shape;335;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36" name="Google Shape;336;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38" name="Google Shape;338;p7"/>
          <p:cNvGrpSpPr/>
          <p:nvPr/>
        </p:nvGrpSpPr>
        <p:grpSpPr>
          <a:xfrm>
            <a:off x="9377308" y="2154326"/>
            <a:ext cx="1196221" cy="868983"/>
            <a:chOff x="6878053" y="1156248"/>
            <a:chExt cx="1431058" cy="1039702"/>
          </a:xfrm>
          <a:solidFill>
            <a:schemeClr val="accent3">
              <a:lumMod val="75000"/>
            </a:schemeClr>
          </a:solidFill>
        </p:grpSpPr>
        <p:grpSp>
          <p:nvGrpSpPr>
            <p:cNvPr id="339" name="Google Shape;339;p7"/>
            <p:cNvGrpSpPr/>
            <p:nvPr/>
          </p:nvGrpSpPr>
          <p:grpSpPr>
            <a:xfrm>
              <a:off x="7672968" y="1156248"/>
              <a:ext cx="412960" cy="436802"/>
              <a:chOff x="243840" y="1676400"/>
              <a:chExt cx="701120" cy="741600"/>
            </a:xfrm>
            <a:grpFill/>
          </p:grpSpPr>
          <p:sp>
            <p:nvSpPr>
              <p:cNvPr id="340" name="Google Shape;340;p7"/>
              <p:cNvSpPr/>
              <p:nvPr/>
            </p:nvSpPr>
            <p:spPr>
              <a:xfrm>
                <a:off x="243840" y="1676400"/>
                <a:ext cx="116700" cy="74160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41" name="Google Shape;341;p7"/>
              <p:cNvSpPr/>
              <p:nvPr/>
            </p:nvSpPr>
            <p:spPr>
              <a:xfrm>
                <a:off x="314960" y="1676400"/>
                <a:ext cx="630000" cy="43680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342" name="Google Shape;342;p7"/>
            <p:cNvSpPr/>
            <p:nvPr/>
          </p:nvSpPr>
          <p:spPr>
            <a:xfrm>
              <a:off x="7120511" y="1517650"/>
              <a:ext cx="1188600" cy="67830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343" name="Google Shape;343;p7"/>
            <p:cNvSpPr/>
            <p:nvPr/>
          </p:nvSpPr>
          <p:spPr>
            <a:xfrm>
              <a:off x="6878053" y="1727035"/>
              <a:ext cx="821700" cy="46890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s-ES_tradnl" sz="18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grpSp>
      <p:sp>
        <p:nvSpPr>
          <p:cNvPr id="2" name="TextBox 1">
            <a:extLst>
              <a:ext uri="{FF2B5EF4-FFF2-40B4-BE49-F238E27FC236}">
                <a16:creationId xmlns:a16="http://schemas.microsoft.com/office/drawing/2014/main" id="{13E91B87-2762-BF6E-D633-2B23CFE0E471}"/>
              </a:ext>
            </a:extLst>
          </p:cNvPr>
          <p:cNvSpPr txBox="1"/>
          <p:nvPr/>
        </p:nvSpPr>
        <p:spPr>
          <a:xfrm>
            <a:off x="664029" y="3336787"/>
            <a:ext cx="2540800" cy="1938992"/>
          </a:xfrm>
          <a:prstGeom prst="rect">
            <a:avLst/>
          </a:prstGeom>
          <a:noFill/>
        </p:spPr>
        <p:txBody>
          <a:bodyPr wrap="square" rtlCol="0">
            <a:spAutoFit/>
          </a:bodyPr>
          <a:lstStyle/>
          <a:p>
            <a:pPr algn="ctr"/>
            <a:r>
              <a:rPr lang="es-ES_tradnl"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16="http://schemas.microsoft.com/office/drawing/2014/main" xmlns="" textRoundtripDataId="11"/>
                  </a:ext>
                </a:extLst>
              </a:rPr>
              <a:t>Explicar las competencias comunicativas y en SMAPS que los/as asistentes sociales deben tener.</a:t>
            </a:r>
            <a:endParaRPr lang="es-ES_tradnl" sz="20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C3981E5-A9AC-2C73-2208-7212E7548399}"/>
              </a:ext>
            </a:extLst>
          </p:cNvPr>
          <p:cNvSpPr txBox="1"/>
          <p:nvPr/>
        </p:nvSpPr>
        <p:spPr>
          <a:xfrm>
            <a:off x="3176065" y="3336787"/>
            <a:ext cx="2540800" cy="1015663"/>
          </a:xfrm>
          <a:prstGeom prst="rect">
            <a:avLst/>
          </a:prstGeom>
          <a:noFill/>
        </p:spPr>
        <p:txBody>
          <a:bodyPr wrap="square" rtlCol="0">
            <a:spAutoFit/>
          </a:bodyPr>
          <a:lstStyle/>
          <a:p>
            <a:pPr algn="ctr"/>
            <a:r>
              <a:rPr lang="es-ES_tradnl"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16="http://schemas.microsoft.com/office/drawing/2014/main" xmlns="" textRoundtripDataId="11"/>
                  </a:ext>
                </a:extLst>
              </a:rPr>
              <a:t>Demostrar en qué consiste responder con empatía</a:t>
            </a:r>
          </a:p>
        </p:txBody>
      </p:sp>
      <p:sp>
        <p:nvSpPr>
          <p:cNvPr id="4" name="TextBox 3">
            <a:extLst>
              <a:ext uri="{FF2B5EF4-FFF2-40B4-BE49-F238E27FC236}">
                <a16:creationId xmlns:a16="http://schemas.microsoft.com/office/drawing/2014/main" id="{4D9AEC76-DAA8-1B0D-E1AE-6D97CFDF7206}"/>
              </a:ext>
            </a:extLst>
          </p:cNvPr>
          <p:cNvSpPr txBox="1"/>
          <p:nvPr/>
        </p:nvSpPr>
        <p:spPr>
          <a:xfrm>
            <a:off x="5823985" y="3336787"/>
            <a:ext cx="2667112" cy="1015663"/>
          </a:xfrm>
          <a:prstGeom prst="rect">
            <a:avLst/>
          </a:prstGeom>
          <a:noFill/>
        </p:spPr>
        <p:txBody>
          <a:bodyPr wrap="square" rtlCol="0">
            <a:spAutoFit/>
          </a:bodyPr>
          <a:lstStyle/>
          <a:p>
            <a:pPr algn="ctr"/>
            <a:r>
              <a:rPr lang="es-ES_tradnl"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16="http://schemas.microsoft.com/office/drawing/2014/main" xmlns="" textRoundtripDataId="11"/>
                  </a:ext>
                </a:extLst>
              </a:rPr>
              <a:t>Explicar cuál es el propósito de las entrevistas</a:t>
            </a:r>
          </a:p>
        </p:txBody>
      </p:sp>
      <p:sp>
        <p:nvSpPr>
          <p:cNvPr id="5" name="TextBox 4">
            <a:extLst>
              <a:ext uri="{FF2B5EF4-FFF2-40B4-BE49-F238E27FC236}">
                <a16:creationId xmlns:a16="http://schemas.microsoft.com/office/drawing/2014/main" id="{D8D08866-7A8A-A51F-8FD7-6FFD3C3463FE}"/>
              </a:ext>
            </a:extLst>
          </p:cNvPr>
          <p:cNvSpPr txBox="1"/>
          <p:nvPr/>
        </p:nvSpPr>
        <p:spPr>
          <a:xfrm>
            <a:off x="8522353" y="3336787"/>
            <a:ext cx="2966574" cy="2246769"/>
          </a:xfrm>
          <a:prstGeom prst="rect">
            <a:avLst/>
          </a:prstGeom>
          <a:noFill/>
        </p:spPr>
        <p:txBody>
          <a:bodyPr wrap="square" rtlCol="0">
            <a:spAutoFit/>
          </a:bodyPr>
          <a:lstStyle/>
          <a:p>
            <a:pPr algn="ctr"/>
            <a:r>
              <a:rPr lang="es-ES_tradnl" sz="2000" b="0" i="0" u="none" strike="noStrike" cap="none" dirty="0">
                <a:solidFill>
                  <a:schemeClr val="dk1"/>
                </a:solidFill>
                <a:latin typeface="Arial" panose="020B0604020202020204" pitchFamily="34" charset="0"/>
                <a:ea typeface="Helvetica Neue"/>
                <a:cs typeface="Arial" panose="020B0604020202020204" pitchFamily="34" charset="0"/>
                <a:sym typeface="Helvetica Neue"/>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a16="http://schemas.microsoft.com/office/drawing/2014/main" xmlns="" textRoundtripDataId="11"/>
                  </a:ext>
                </a:extLst>
              </a:rPr>
              <a:t>Poner en práctica diversas técnicas para las entrevistas (p. ej., tipos de preguntas, ejercicios de reflexión, resúmenes, afirmaciones, etc.).</a:t>
            </a:r>
            <a:endParaRPr lang="es-ES_tradnl" sz="2000" dirty="0">
              <a:latin typeface="Arial" panose="020B0604020202020204" pitchFamily="34" charset="0"/>
              <a:cs typeface="Arial" panose="020B0604020202020204" pitchFamily="34" charset="0"/>
            </a:endParaRPr>
          </a:p>
        </p:txBody>
      </p:sp>
      <p:sp>
        <p:nvSpPr>
          <p:cNvPr id="6" name="Google Shape;501;p15">
            <a:extLst>
              <a:ext uri="{FF2B5EF4-FFF2-40B4-BE49-F238E27FC236}">
                <a16:creationId xmlns:a16="http://schemas.microsoft.com/office/drawing/2014/main" id="{8A7C2557-7B95-DF99-7AA1-FAD9B8EF5C32}"/>
              </a:ext>
            </a:extLst>
          </p:cNvPr>
          <p:cNvSpPr/>
          <p:nvPr/>
        </p:nvSpPr>
        <p:spPr>
          <a:xfrm rot="1782986">
            <a:off x="10288771" y="303551"/>
            <a:ext cx="1587872" cy="1368854"/>
          </a:xfrm>
          <a:prstGeom prst="hexagon">
            <a:avLst>
              <a:gd name="adj" fmla="val 28965"/>
              <a:gd name="vf" fmla="val 115470"/>
            </a:avLst>
          </a:prstGeom>
          <a:solidFill>
            <a:schemeClr val="lt1"/>
          </a:solidFill>
          <a:ln w="12700" cap="flat" cmpd="sng">
            <a:solidFill>
              <a:schemeClr val="accent3">
                <a:lumMod val="75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nvGrpSpPr>
          <p:cNvPr id="7" name="Google Shape;502;p15">
            <a:extLst>
              <a:ext uri="{FF2B5EF4-FFF2-40B4-BE49-F238E27FC236}">
                <a16:creationId xmlns:a16="http://schemas.microsoft.com/office/drawing/2014/main" id="{DFA1B270-2EE8-B72F-95BC-614971E50525}"/>
              </a:ext>
            </a:extLst>
          </p:cNvPr>
          <p:cNvGrpSpPr/>
          <p:nvPr/>
        </p:nvGrpSpPr>
        <p:grpSpPr>
          <a:xfrm>
            <a:off x="10791664" y="667193"/>
            <a:ext cx="562136" cy="634675"/>
            <a:chOff x="760175" y="830142"/>
            <a:chExt cx="867619" cy="979579"/>
          </a:xfrm>
        </p:grpSpPr>
        <p:sp>
          <p:nvSpPr>
            <p:cNvPr id="8" name="Google Shape;503;p15">
              <a:extLst>
                <a:ext uri="{FF2B5EF4-FFF2-40B4-BE49-F238E27FC236}">
                  <a16:creationId xmlns:a16="http://schemas.microsoft.com/office/drawing/2014/main" id="{7C9E450B-2BB1-723A-8E7B-EDE7FC9BAA93}"/>
                </a:ext>
              </a:extLst>
            </p:cNvPr>
            <p:cNvSpPr/>
            <p:nvPr/>
          </p:nvSpPr>
          <p:spPr>
            <a:xfrm>
              <a:off x="864636" y="830142"/>
              <a:ext cx="763158" cy="979577"/>
            </a:xfrm>
            <a:prstGeom prst="rect">
              <a:avLst/>
            </a:prstGeom>
            <a:solidFill>
              <a:schemeClr val="accent3">
                <a:lumMod val="75000"/>
              </a:schemeClr>
            </a:solidFill>
            <a:ln>
              <a:noFill/>
            </a:ln>
          </p:spPr>
          <p:txBody>
            <a:bodyPr spcFirstLastPara="1" wrap="none" lIns="91425" tIns="45700" rIns="91425" bIns="45700" anchor="ctr" anchorCtr="0">
              <a:noAutofit/>
            </a:bodyPr>
            <a:lstStyle/>
            <a:p>
              <a:pPr marL="0" marR="0" lvl="0" indent="0" algn="ctr" rtl="0">
                <a:spcBef>
                  <a:spcPts val="0"/>
                </a:spcBef>
                <a:spcAft>
                  <a:spcPts val="0"/>
                </a:spcAft>
                <a:buNone/>
              </a:pPr>
              <a:r>
                <a:rPr lang="es-ES_tradnl" sz="1600" b="1">
                  <a:solidFill>
                    <a:schemeClr val="lt1"/>
                  </a:solidFill>
                  <a:latin typeface="Arial" panose="020B0604020202020204" pitchFamily="34" charset="0"/>
                  <a:ea typeface="Calibri"/>
                  <a:cs typeface="Arial" panose="020B0604020202020204" pitchFamily="34" charset="0"/>
                  <a:sym typeface="Calibri"/>
                </a:rPr>
                <a:t>43</a:t>
              </a:r>
              <a:endParaRPr lang="es-ES_tradnl">
                <a:latin typeface="Arial" panose="020B0604020202020204" pitchFamily="34" charset="0"/>
                <a:cs typeface="Arial" panose="020B0604020202020204" pitchFamily="34" charset="0"/>
              </a:endParaRPr>
            </a:p>
          </p:txBody>
        </p:sp>
        <p:sp>
          <p:nvSpPr>
            <p:cNvPr id="9" name="Google Shape;504;p15">
              <a:extLst>
                <a:ext uri="{FF2B5EF4-FFF2-40B4-BE49-F238E27FC236}">
                  <a16:creationId xmlns:a16="http://schemas.microsoft.com/office/drawing/2014/main" id="{A311716E-C197-98B3-FDC3-86ADF31D14B2}"/>
                </a:ext>
              </a:extLst>
            </p:cNvPr>
            <p:cNvSpPr/>
            <p:nvPr/>
          </p:nvSpPr>
          <p:spPr>
            <a:xfrm>
              <a:off x="760175" y="830144"/>
              <a:ext cx="149292" cy="979577"/>
            </a:xfrm>
            <a:prstGeom prst="rect">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es-ES_tradnl" sz="1800">
                <a:solidFill>
                  <a:schemeClr val="lt1"/>
                </a:solidFill>
                <a:latin typeface="Arial" panose="020B0604020202020204" pitchFamily="34" charset="0"/>
                <a:ea typeface="Calibri"/>
                <a:cs typeface="Arial" panose="020B0604020202020204" pitchFamily="34" charset="0"/>
                <a:sym typeface="Calibri"/>
              </a:endParaRPr>
            </a:p>
          </p:txBody>
        </p:sp>
      </p:grpSp>
    </p:spTree>
    <p:extLst>
      <p:ext uri="{BB962C8B-B14F-4D97-AF65-F5344CB8AC3E}">
        <p14:creationId xmlns:p14="http://schemas.microsoft.com/office/powerpoint/2010/main" val="3223204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F72F3B-1500-3B23-6881-879A32E5DF2B}"/>
              </a:ext>
            </a:extLst>
          </p:cNvPr>
          <p:cNvSpPr>
            <a:spLocks noGrp="1"/>
          </p:cNvSpPr>
          <p:nvPr>
            <p:ph type="title"/>
          </p:nvPr>
        </p:nvSpPr>
        <p:spPr/>
        <p:txBody>
          <a:bodyPr/>
          <a:lstStyle/>
          <a:p>
            <a:r>
              <a:rPr lang="es-ES_tradnl">
                <a:latin typeface="Arial" panose="020B0604020202020204" pitchFamily="34" charset="0"/>
                <a:cs typeface="Arial" panose="020B0604020202020204" pitchFamily="34" charset="0"/>
              </a:rPr>
              <a:t>Repaso del marco de competencias</a:t>
            </a:r>
          </a:p>
        </p:txBody>
      </p:sp>
      <p:sp>
        <p:nvSpPr>
          <p:cNvPr id="4" name="TextBox 3">
            <a:extLst>
              <a:ext uri="{FF2B5EF4-FFF2-40B4-BE49-F238E27FC236}">
                <a16:creationId xmlns:a16="http://schemas.microsoft.com/office/drawing/2014/main" id="{61ED7C3D-728D-6F81-83DB-BD437C91F8FF}"/>
              </a:ext>
            </a:extLst>
          </p:cNvPr>
          <p:cNvSpPr txBox="1"/>
          <p:nvPr/>
        </p:nvSpPr>
        <p:spPr>
          <a:xfrm>
            <a:off x="1433864" y="4893070"/>
            <a:ext cx="2223687" cy="461665"/>
          </a:xfrm>
          <a:prstGeom prst="rect">
            <a:avLst/>
          </a:prstGeom>
          <a:noFill/>
        </p:spPr>
        <p:txBody>
          <a:bodyPr wrap="none" rtlCol="0">
            <a:spAutoFit/>
          </a:bodyPr>
          <a:lstStyle/>
          <a:p>
            <a:pPr algn="ctr"/>
            <a:r>
              <a:rPr lang="es-ES_tradnl" sz="2400">
                <a:latin typeface="Arial" panose="020B0604020202020204" pitchFamily="34" charset="0"/>
                <a:cs typeface="Arial" panose="020B0604020202020204" pitchFamily="34" charset="0"/>
              </a:rPr>
              <a:t>Conocimientos</a:t>
            </a:r>
          </a:p>
        </p:txBody>
      </p:sp>
      <p:sp>
        <p:nvSpPr>
          <p:cNvPr id="20" name="TextBox 19">
            <a:extLst>
              <a:ext uri="{FF2B5EF4-FFF2-40B4-BE49-F238E27FC236}">
                <a16:creationId xmlns:a16="http://schemas.microsoft.com/office/drawing/2014/main" id="{61C61671-4C97-747C-48D3-22DE36FF5C91}"/>
              </a:ext>
            </a:extLst>
          </p:cNvPr>
          <p:cNvSpPr txBox="1"/>
          <p:nvPr/>
        </p:nvSpPr>
        <p:spPr>
          <a:xfrm>
            <a:off x="4711649" y="4893070"/>
            <a:ext cx="2768707" cy="461665"/>
          </a:xfrm>
          <a:prstGeom prst="rect">
            <a:avLst/>
          </a:prstGeom>
          <a:noFill/>
        </p:spPr>
        <p:txBody>
          <a:bodyPr wrap="none" rtlCol="0">
            <a:spAutoFit/>
          </a:bodyPr>
          <a:lstStyle/>
          <a:p>
            <a:pPr algn="ctr"/>
            <a:r>
              <a:rPr lang="es-ES_tradnl" sz="2400">
                <a:latin typeface="Arial" panose="020B0604020202020204" pitchFamily="34" charset="0"/>
                <a:cs typeface="Arial" panose="020B0604020202020204" pitchFamily="34" charset="0"/>
              </a:rPr>
              <a:t>Actitudes y valores</a:t>
            </a:r>
          </a:p>
        </p:txBody>
      </p:sp>
      <p:sp>
        <p:nvSpPr>
          <p:cNvPr id="21" name="TextBox 20">
            <a:extLst>
              <a:ext uri="{FF2B5EF4-FFF2-40B4-BE49-F238E27FC236}">
                <a16:creationId xmlns:a16="http://schemas.microsoft.com/office/drawing/2014/main" id="{BBF3FA06-8C90-95D9-C6A7-D67FA5DB8188}"/>
              </a:ext>
            </a:extLst>
          </p:cNvPr>
          <p:cNvSpPr txBox="1"/>
          <p:nvPr/>
        </p:nvSpPr>
        <p:spPr>
          <a:xfrm>
            <a:off x="8618137" y="4893070"/>
            <a:ext cx="1501556" cy="461665"/>
          </a:xfrm>
          <a:prstGeom prst="rect">
            <a:avLst/>
          </a:prstGeom>
          <a:noFill/>
        </p:spPr>
        <p:txBody>
          <a:bodyPr wrap="square" rtlCol="0">
            <a:spAutoFit/>
          </a:bodyPr>
          <a:lstStyle/>
          <a:p>
            <a:pPr algn="ctr"/>
            <a:r>
              <a:rPr lang="es-ES_tradnl" sz="2400">
                <a:latin typeface="Arial" panose="020B0604020202020204" pitchFamily="34" charset="0"/>
                <a:cs typeface="Arial" panose="020B0604020202020204" pitchFamily="34" charset="0"/>
              </a:rPr>
              <a:t>Aptitudes</a:t>
            </a:r>
          </a:p>
        </p:txBody>
      </p:sp>
      <p:pic>
        <p:nvPicPr>
          <p:cNvPr id="22" name="Graphic 21" descr="Left Brain with solid fill">
            <a:extLst>
              <a:ext uri="{FF2B5EF4-FFF2-40B4-BE49-F238E27FC236}">
                <a16:creationId xmlns:a16="http://schemas.microsoft.com/office/drawing/2014/main" id="{42013BA8-84CC-1094-81F8-4349004C1D2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90729" y="2009873"/>
            <a:ext cx="2664771" cy="2664771"/>
          </a:xfrm>
          <a:prstGeom prst="rect">
            <a:avLst/>
          </a:prstGeom>
        </p:spPr>
      </p:pic>
      <p:pic>
        <p:nvPicPr>
          <p:cNvPr id="23" name="Graphic 22" descr="Sign language with solid fill">
            <a:extLst>
              <a:ext uri="{FF2B5EF4-FFF2-40B4-BE49-F238E27FC236}">
                <a16:creationId xmlns:a16="http://schemas.microsoft.com/office/drawing/2014/main" id="{1214363D-9361-636B-71DE-A09ACE05E6C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00296" y="2248613"/>
            <a:ext cx="2297978" cy="2297978"/>
          </a:xfrm>
          <a:prstGeom prst="rect">
            <a:avLst/>
          </a:prstGeom>
        </p:spPr>
      </p:pic>
      <p:grpSp>
        <p:nvGrpSpPr>
          <p:cNvPr id="24" name="Group 23">
            <a:extLst>
              <a:ext uri="{FF2B5EF4-FFF2-40B4-BE49-F238E27FC236}">
                <a16:creationId xmlns:a16="http://schemas.microsoft.com/office/drawing/2014/main" id="{56BE99D3-4B3F-C7DC-8F3A-A4A14B3DF642}"/>
              </a:ext>
            </a:extLst>
          </p:cNvPr>
          <p:cNvGrpSpPr/>
          <p:nvPr/>
        </p:nvGrpSpPr>
        <p:grpSpPr>
          <a:xfrm>
            <a:off x="4702156" y="2017093"/>
            <a:ext cx="2787687" cy="2761018"/>
            <a:chOff x="4799269" y="2120257"/>
            <a:chExt cx="2494414" cy="2470551"/>
          </a:xfrm>
        </p:grpSpPr>
        <p:pic>
          <p:nvPicPr>
            <p:cNvPr id="25" name="Graphic 24" descr="Right Brain with solid fill">
              <a:extLst>
                <a:ext uri="{FF2B5EF4-FFF2-40B4-BE49-F238E27FC236}">
                  <a16:creationId xmlns:a16="http://schemas.microsoft.com/office/drawing/2014/main" id="{C59F8B42-D110-897A-A0F5-C03D82CD0259}"/>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r="50597"/>
            <a:stretch/>
          </p:blipFill>
          <p:spPr>
            <a:xfrm>
              <a:off x="4799269" y="2120257"/>
              <a:ext cx="1220531" cy="2470551"/>
            </a:xfrm>
            <a:prstGeom prst="rect">
              <a:avLst/>
            </a:prstGeom>
          </p:spPr>
        </p:pic>
        <p:pic>
          <p:nvPicPr>
            <p:cNvPr id="26" name="Graphic 25" descr="Left Brain with solid fill">
              <a:extLst>
                <a:ext uri="{FF2B5EF4-FFF2-40B4-BE49-F238E27FC236}">
                  <a16:creationId xmlns:a16="http://schemas.microsoft.com/office/drawing/2014/main" id="{D3119A00-B928-2856-0892-03EAC8AD72C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51522"/>
            <a:stretch/>
          </p:blipFill>
          <p:spPr>
            <a:xfrm>
              <a:off x="6096000" y="2120257"/>
              <a:ext cx="1197683" cy="2470551"/>
            </a:xfrm>
            <a:prstGeom prst="rect">
              <a:avLst/>
            </a:prstGeom>
          </p:spPr>
        </p:pic>
        <p:sp>
          <p:nvSpPr>
            <p:cNvPr id="27" name="Plus Sign 26">
              <a:extLst>
                <a:ext uri="{FF2B5EF4-FFF2-40B4-BE49-F238E27FC236}">
                  <a16:creationId xmlns:a16="http://schemas.microsoft.com/office/drawing/2014/main" id="{B67F9D3C-3B0B-13D5-BF8F-301E5914F793}"/>
                </a:ext>
              </a:extLst>
            </p:cNvPr>
            <p:cNvSpPr/>
            <p:nvPr/>
          </p:nvSpPr>
          <p:spPr>
            <a:xfrm>
              <a:off x="5387091" y="3102772"/>
              <a:ext cx="478972" cy="478972"/>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8" name="Minus Sign 27">
              <a:extLst>
                <a:ext uri="{FF2B5EF4-FFF2-40B4-BE49-F238E27FC236}">
                  <a16:creationId xmlns:a16="http://schemas.microsoft.com/office/drawing/2014/main" id="{7AA8FF52-A7A2-DD39-4075-692989BA1F12}"/>
                </a:ext>
              </a:extLst>
            </p:cNvPr>
            <p:cNvSpPr/>
            <p:nvPr/>
          </p:nvSpPr>
          <p:spPr>
            <a:xfrm>
              <a:off x="6233621" y="3118356"/>
              <a:ext cx="440528" cy="440528"/>
            </a:xfrm>
            <a:prstGeom prst="mathMinus">
              <a:avLst>
                <a:gd name="adj1" fmla="val 30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Tree>
    <p:extLst>
      <p:ext uri="{BB962C8B-B14F-4D97-AF65-F5344CB8AC3E}">
        <p14:creationId xmlns:p14="http://schemas.microsoft.com/office/powerpoint/2010/main" val="1165523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A1B91A-6118-92A3-F609-4345B6E870F8}"/>
              </a:ext>
            </a:extLst>
          </p:cNvPr>
          <p:cNvSpPr>
            <a:spLocks noGrp="1"/>
          </p:cNvSpPr>
          <p:nvPr>
            <p:ph type="title"/>
          </p:nvPr>
        </p:nvSpPr>
        <p:spPr/>
        <p:txBody>
          <a:bodyPr/>
          <a:lstStyle/>
          <a:p>
            <a:r>
              <a:rPr lang="es-ES_tradnl" sz="2400" b="1" dirty="0">
                <a:solidFill>
                  <a:schemeClr val="bg1"/>
                </a:solidFill>
                <a:latin typeface="Garamond"/>
              </a:rPr>
              <a:t>SESIÓN 2</a:t>
            </a:r>
            <a:br>
              <a:rPr lang="es-ES_tradnl" sz="2400" b="1" dirty="0">
                <a:solidFill>
                  <a:schemeClr val="bg1"/>
                </a:solidFill>
                <a:latin typeface="Garamond"/>
              </a:rPr>
            </a:br>
            <a:br>
              <a:rPr lang="es-ES_tradnl" b="1" dirty="0">
                <a:solidFill>
                  <a:schemeClr val="bg1"/>
                </a:solidFill>
                <a:latin typeface="Garamond"/>
              </a:rPr>
            </a:br>
            <a:r>
              <a:rPr lang="es-ES_tradnl" sz="5400" b="1" dirty="0">
                <a:solidFill>
                  <a:schemeClr val="bg1"/>
                </a:solidFill>
                <a:latin typeface="Garamond"/>
              </a:rPr>
              <a:t>¿Qué técnicas de comunicación puedo utilizar?</a:t>
            </a:r>
            <a:endParaRPr lang="es-ES_tradnl" dirty="0">
              <a:solidFill>
                <a:schemeClr val="bg1"/>
              </a:solidFill>
            </a:endParaRPr>
          </a:p>
        </p:txBody>
      </p:sp>
    </p:spTree>
    <p:extLst>
      <p:ext uri="{BB962C8B-B14F-4D97-AF65-F5344CB8AC3E}">
        <p14:creationId xmlns:p14="http://schemas.microsoft.com/office/powerpoint/2010/main" val="3035732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4A6D1C-1728-B6A5-B430-CC9570781A85}"/>
              </a:ext>
            </a:extLst>
          </p:cNvPr>
          <p:cNvSpPr>
            <a:spLocks noGrp="1"/>
          </p:cNvSpPr>
          <p:nvPr>
            <p:ph type="title"/>
          </p:nvPr>
        </p:nvSpPr>
        <p:spPr/>
        <p:txBody>
          <a:bodyPr/>
          <a:lstStyle/>
          <a:p>
            <a:r>
              <a:rPr lang="es-ES_tradnl" dirty="0">
                <a:latin typeface="Arial" panose="020B0604020202020204" pitchFamily="34" charset="0"/>
                <a:cs typeface="Arial" panose="020B0604020202020204" pitchFamily="34" charset="0"/>
              </a:rPr>
              <a:t>Técnicas de comunicación</a:t>
            </a:r>
          </a:p>
        </p:txBody>
      </p:sp>
      <p:grpSp>
        <p:nvGrpSpPr>
          <p:cNvPr id="2" name="Group 1">
            <a:extLst>
              <a:ext uri="{FF2B5EF4-FFF2-40B4-BE49-F238E27FC236}">
                <a16:creationId xmlns:a16="http://schemas.microsoft.com/office/drawing/2014/main" id="{7C029B96-25FA-B060-E6C3-85544C96E241}"/>
              </a:ext>
            </a:extLst>
          </p:cNvPr>
          <p:cNvGrpSpPr/>
          <p:nvPr/>
        </p:nvGrpSpPr>
        <p:grpSpPr>
          <a:xfrm>
            <a:off x="1790938" y="2312767"/>
            <a:ext cx="1457704" cy="1461400"/>
            <a:chOff x="4298290" y="1721054"/>
            <a:chExt cx="2660325" cy="2713796"/>
          </a:xfrm>
        </p:grpSpPr>
        <p:sp>
          <p:nvSpPr>
            <p:cNvPr id="4" name="Oval 3">
              <a:extLst>
                <a:ext uri="{FF2B5EF4-FFF2-40B4-BE49-F238E27FC236}">
                  <a16:creationId xmlns:a16="http://schemas.microsoft.com/office/drawing/2014/main" id="{04307985-15CF-D1D7-D643-38F1DAE5B313}"/>
                </a:ext>
              </a:extLst>
            </p:cNvPr>
            <p:cNvSpPr/>
            <p:nvPr/>
          </p:nvSpPr>
          <p:spPr>
            <a:xfrm>
              <a:off x="4298290" y="1721054"/>
              <a:ext cx="2660325" cy="271379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DEFA90C1-6860-ACCC-9660-D90B5B6496B6}"/>
                </a:ext>
              </a:extLst>
            </p:cNvPr>
            <p:cNvSpPr/>
            <p:nvPr/>
          </p:nvSpPr>
          <p:spPr>
            <a:xfrm>
              <a:off x="5901426"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6" name="Flowchart: Terminator 5">
              <a:extLst>
                <a:ext uri="{FF2B5EF4-FFF2-40B4-BE49-F238E27FC236}">
                  <a16:creationId xmlns:a16="http://schemas.microsoft.com/office/drawing/2014/main" id="{85CD8A65-F560-6E44-90D8-DBD072319AA3}"/>
                </a:ext>
              </a:extLst>
            </p:cNvPr>
            <p:cNvSpPr/>
            <p:nvPr/>
          </p:nvSpPr>
          <p:spPr>
            <a:xfrm rot="20444634">
              <a:off x="4691435" y="2919365"/>
              <a:ext cx="657226" cy="174334"/>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7" name="Flowchart: Terminator 6">
              <a:extLst>
                <a:ext uri="{FF2B5EF4-FFF2-40B4-BE49-F238E27FC236}">
                  <a16:creationId xmlns:a16="http://schemas.microsoft.com/office/drawing/2014/main" id="{CEC66B66-C829-7E23-F537-799BD8923387}"/>
                </a:ext>
              </a:extLst>
            </p:cNvPr>
            <p:cNvSpPr/>
            <p:nvPr/>
          </p:nvSpPr>
          <p:spPr>
            <a:xfrm rot="1164778">
              <a:off x="5876801" y="2919910"/>
              <a:ext cx="657226" cy="182221"/>
            </a:xfrm>
            <a:prstGeom prst="flowChartTermina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F0392326-0D84-1CE5-85C0-34ED67226500}"/>
                </a:ext>
              </a:extLst>
            </p:cNvPr>
            <p:cNvSpPr/>
            <p:nvPr/>
          </p:nvSpPr>
          <p:spPr>
            <a:xfrm>
              <a:off x="5043683" y="3273847"/>
              <a:ext cx="266701" cy="3810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grpSp>
      <p:sp>
        <p:nvSpPr>
          <p:cNvPr id="9" name="TextBox 8">
            <a:extLst>
              <a:ext uri="{FF2B5EF4-FFF2-40B4-BE49-F238E27FC236}">
                <a16:creationId xmlns:a16="http://schemas.microsoft.com/office/drawing/2014/main" id="{36F28269-0A11-8140-FCD1-24052D691310}"/>
              </a:ext>
            </a:extLst>
          </p:cNvPr>
          <p:cNvSpPr txBox="1"/>
          <p:nvPr/>
        </p:nvSpPr>
        <p:spPr>
          <a:xfrm>
            <a:off x="5287737" y="4289844"/>
            <a:ext cx="1739446" cy="830997"/>
          </a:xfrm>
          <a:prstGeom prst="rect">
            <a:avLst/>
          </a:prstGeom>
          <a:noFill/>
        </p:spPr>
        <p:txBody>
          <a:bodyPr wrap="square" rtlCol="0">
            <a:spAutoFit/>
          </a:bodyPr>
          <a:lstStyle/>
          <a:p>
            <a:pPr algn="ctr"/>
            <a:r>
              <a:rPr lang="es-ES_tradnl" sz="2400">
                <a:latin typeface="Arial" panose="020B0604020202020204" pitchFamily="34" charset="0"/>
                <a:cs typeface="Arial" panose="020B0604020202020204" pitchFamily="34" charset="0"/>
              </a:rPr>
              <a:t>Escucha activa</a:t>
            </a:r>
          </a:p>
        </p:txBody>
      </p:sp>
      <p:sp>
        <p:nvSpPr>
          <p:cNvPr id="10" name="TextBox 9">
            <a:extLst>
              <a:ext uri="{FF2B5EF4-FFF2-40B4-BE49-F238E27FC236}">
                <a16:creationId xmlns:a16="http://schemas.microsoft.com/office/drawing/2014/main" id="{FF837B00-086A-A298-4E98-0F2346B1A10A}"/>
              </a:ext>
            </a:extLst>
          </p:cNvPr>
          <p:cNvSpPr txBox="1"/>
          <p:nvPr/>
        </p:nvSpPr>
        <p:spPr>
          <a:xfrm>
            <a:off x="1157715" y="4289844"/>
            <a:ext cx="2724150" cy="1200329"/>
          </a:xfrm>
          <a:prstGeom prst="rect">
            <a:avLst/>
          </a:prstGeom>
          <a:noFill/>
        </p:spPr>
        <p:txBody>
          <a:bodyPr wrap="square" rtlCol="0">
            <a:spAutoFit/>
          </a:bodyPr>
          <a:lstStyle/>
          <a:p>
            <a:pPr algn="ctr"/>
            <a:r>
              <a:rPr lang="es-ES_tradnl" sz="2400">
                <a:latin typeface="Arial" panose="020B0604020202020204" pitchFamily="34" charset="0"/>
                <a:cs typeface="Arial" panose="020B0604020202020204" pitchFamily="34" charset="0"/>
              </a:rPr>
              <a:t>Técnicas de comunicación no verbal</a:t>
            </a:r>
          </a:p>
        </p:txBody>
      </p:sp>
      <p:sp>
        <p:nvSpPr>
          <p:cNvPr id="12" name="Oval 11">
            <a:extLst>
              <a:ext uri="{FF2B5EF4-FFF2-40B4-BE49-F238E27FC236}">
                <a16:creationId xmlns:a16="http://schemas.microsoft.com/office/drawing/2014/main" id="{A3AC5183-9D9F-C211-9C6C-553F80D3A675}"/>
              </a:ext>
            </a:extLst>
          </p:cNvPr>
          <p:cNvSpPr/>
          <p:nvPr/>
        </p:nvSpPr>
        <p:spPr>
          <a:xfrm>
            <a:off x="5449585" y="2274259"/>
            <a:ext cx="1470667" cy="148387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id="{59CCB1B8-620B-D192-874F-9852263A124A}"/>
              </a:ext>
            </a:extLst>
          </p:cNvPr>
          <p:cNvSpPr/>
          <p:nvPr/>
        </p:nvSpPr>
        <p:spPr>
          <a:xfrm>
            <a:off x="5342654" y="2918606"/>
            <a:ext cx="242174" cy="32662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3C753F0C-EE28-0343-4C9A-59CF1F7F4A7A}"/>
              </a:ext>
            </a:extLst>
          </p:cNvPr>
          <p:cNvSpPr/>
          <p:nvPr/>
        </p:nvSpPr>
        <p:spPr>
          <a:xfrm>
            <a:off x="6785009" y="2918606"/>
            <a:ext cx="242174" cy="32662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5" name="Arc 14">
            <a:extLst>
              <a:ext uri="{FF2B5EF4-FFF2-40B4-BE49-F238E27FC236}">
                <a16:creationId xmlns:a16="http://schemas.microsoft.com/office/drawing/2014/main" id="{F45EF445-76C3-76BC-8DA9-66D41DC4BD69}"/>
              </a:ext>
            </a:extLst>
          </p:cNvPr>
          <p:cNvSpPr/>
          <p:nvPr/>
        </p:nvSpPr>
        <p:spPr>
          <a:xfrm>
            <a:off x="4023954" y="1963153"/>
            <a:ext cx="1372166" cy="1384492"/>
          </a:xfrm>
          <a:prstGeom prst="arc">
            <a:avLst>
              <a:gd name="adj1" fmla="val 2568393"/>
              <a:gd name="adj2" fmla="val 6686864"/>
            </a:avLst>
          </a:prstGeom>
          <a:ln w="7620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6" name="Arc 15">
            <a:extLst>
              <a:ext uri="{FF2B5EF4-FFF2-40B4-BE49-F238E27FC236}">
                <a16:creationId xmlns:a16="http://schemas.microsoft.com/office/drawing/2014/main" id="{5638E6D8-E9F4-E7FB-781E-0B458FAAEF0F}"/>
              </a:ext>
            </a:extLst>
          </p:cNvPr>
          <p:cNvSpPr/>
          <p:nvPr/>
        </p:nvSpPr>
        <p:spPr>
          <a:xfrm>
            <a:off x="3917023" y="2389675"/>
            <a:ext cx="1372166" cy="1384492"/>
          </a:xfrm>
          <a:prstGeom prst="arc">
            <a:avLst>
              <a:gd name="adj1" fmla="val 909026"/>
              <a:gd name="adj2" fmla="val 4616107"/>
            </a:avLst>
          </a:prstGeom>
          <a:ln w="7620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168B4EFF-FF53-6FFD-1ACF-038095134FEE}"/>
              </a:ext>
            </a:extLst>
          </p:cNvPr>
          <p:cNvSpPr txBox="1"/>
          <p:nvPr/>
        </p:nvSpPr>
        <p:spPr>
          <a:xfrm>
            <a:off x="8561539" y="4289844"/>
            <a:ext cx="1739446" cy="830997"/>
          </a:xfrm>
          <a:prstGeom prst="rect">
            <a:avLst/>
          </a:prstGeom>
          <a:noFill/>
        </p:spPr>
        <p:txBody>
          <a:bodyPr wrap="square" rtlCol="0">
            <a:spAutoFit/>
          </a:bodyPr>
          <a:lstStyle/>
          <a:p>
            <a:pPr algn="ctr"/>
            <a:r>
              <a:rPr lang="es-ES_tradnl" sz="2400">
                <a:latin typeface="Arial" panose="020B0604020202020204" pitchFamily="34" charset="0"/>
                <a:cs typeface="Arial" panose="020B0604020202020204" pitchFamily="34" charset="0"/>
              </a:rPr>
              <a:t>Expresión oral eficaz</a:t>
            </a:r>
          </a:p>
        </p:txBody>
      </p:sp>
      <p:sp>
        <p:nvSpPr>
          <p:cNvPr id="20" name="Oval 19">
            <a:extLst>
              <a:ext uri="{FF2B5EF4-FFF2-40B4-BE49-F238E27FC236}">
                <a16:creationId xmlns:a16="http://schemas.microsoft.com/office/drawing/2014/main" id="{2885267E-D9B4-F833-5618-9ECCAFB424E1}"/>
              </a:ext>
            </a:extLst>
          </p:cNvPr>
          <p:cNvSpPr/>
          <p:nvPr/>
        </p:nvSpPr>
        <p:spPr>
          <a:xfrm>
            <a:off x="8698750" y="2359044"/>
            <a:ext cx="1465025" cy="144420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1" name="Isosceles Triangle 20">
            <a:extLst>
              <a:ext uri="{FF2B5EF4-FFF2-40B4-BE49-F238E27FC236}">
                <a16:creationId xmlns:a16="http://schemas.microsoft.com/office/drawing/2014/main" id="{096DCDFA-A17B-9E52-60E5-7D8731DEF06D}"/>
              </a:ext>
            </a:extLst>
          </p:cNvPr>
          <p:cNvSpPr/>
          <p:nvPr/>
        </p:nvSpPr>
        <p:spPr>
          <a:xfrm rot="16920400">
            <a:off x="9759033" y="3036120"/>
            <a:ext cx="459080" cy="67815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2" name="Arc 21">
            <a:extLst>
              <a:ext uri="{FF2B5EF4-FFF2-40B4-BE49-F238E27FC236}">
                <a16:creationId xmlns:a16="http://schemas.microsoft.com/office/drawing/2014/main" id="{58E0C586-A142-848E-9654-E550BC039BDB}"/>
              </a:ext>
            </a:extLst>
          </p:cNvPr>
          <p:cNvSpPr/>
          <p:nvPr/>
        </p:nvSpPr>
        <p:spPr>
          <a:xfrm>
            <a:off x="9768116" y="2093845"/>
            <a:ext cx="1366902" cy="1347479"/>
          </a:xfrm>
          <a:prstGeom prst="arc">
            <a:avLst>
              <a:gd name="adj1" fmla="val 2568393"/>
              <a:gd name="adj2" fmla="val 6686864"/>
            </a:avLst>
          </a:prstGeom>
          <a:ln w="7620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a:latin typeface="Arial" panose="020B0604020202020204" pitchFamily="34" charset="0"/>
              <a:cs typeface="Arial" panose="020B0604020202020204" pitchFamily="34" charset="0"/>
            </a:endParaRPr>
          </a:p>
        </p:txBody>
      </p:sp>
      <p:sp>
        <p:nvSpPr>
          <p:cNvPr id="23" name="Arc 22">
            <a:extLst>
              <a:ext uri="{FF2B5EF4-FFF2-40B4-BE49-F238E27FC236}">
                <a16:creationId xmlns:a16="http://schemas.microsoft.com/office/drawing/2014/main" id="{393DCDB3-2453-B31C-C117-7E2C4B1EEFE5}"/>
              </a:ext>
            </a:extLst>
          </p:cNvPr>
          <p:cNvSpPr/>
          <p:nvPr/>
        </p:nvSpPr>
        <p:spPr>
          <a:xfrm>
            <a:off x="10055998" y="2519095"/>
            <a:ext cx="1366902" cy="1347479"/>
          </a:xfrm>
          <a:prstGeom prst="arc">
            <a:avLst>
              <a:gd name="adj1" fmla="val 3433714"/>
              <a:gd name="adj2" fmla="val 8630925"/>
            </a:avLst>
          </a:prstGeom>
          <a:ln w="76200" cap="rnd">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3022460"/>
      </p:ext>
    </p:extLst>
  </p:cSld>
  <p:clrMapOvr>
    <a:masterClrMapping/>
  </p:clrMapOvr>
</p:sld>
</file>

<file path=ppt/theme/theme1.xml><?xml version="1.0" encoding="utf-8"?>
<a:theme xmlns:a="http://schemas.openxmlformats.org/drawingml/2006/main" name="Office Theme">
  <a:themeElements>
    <a:clrScheme name="Alliance">
      <a:dk1>
        <a:sysClr val="windowText" lastClr="000000"/>
      </a:dk1>
      <a:lt1>
        <a:sysClr val="window" lastClr="FFFFFF"/>
      </a:lt1>
      <a:dk2>
        <a:srgbClr val="44546A"/>
      </a:dk2>
      <a:lt2>
        <a:srgbClr val="E7E6E6"/>
      </a:lt2>
      <a:accent1>
        <a:srgbClr val="97467C"/>
      </a:accent1>
      <a:accent2>
        <a:srgbClr val="B78EA3"/>
      </a:accent2>
      <a:accent3>
        <a:srgbClr val="95CC79"/>
      </a:accent3>
      <a:accent4>
        <a:srgbClr val="1D8CC8"/>
      </a:accent4>
      <a:accent5>
        <a:srgbClr val="35B2B4"/>
      </a:accent5>
      <a:accent6>
        <a:srgbClr val="8D9EAE"/>
      </a:accent6>
      <a:hlink>
        <a:srgbClr val="C888B2"/>
      </a:hlink>
      <a:folHlink>
        <a:srgbClr val="7E9CB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4988</TotalTime>
  <Words>9444</Words>
  <Application>Microsoft Office PowerPoint</Application>
  <PresentationFormat>Widescreen</PresentationFormat>
  <Paragraphs>977</Paragraphs>
  <Slides>48</Slides>
  <Notes>48</Notes>
  <HiddenSlides>3</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Calibri</vt:lpstr>
      <vt:lpstr>Calibri Light</vt:lpstr>
      <vt:lpstr>Garamond</vt:lpstr>
      <vt:lpstr>Helvetica Neue</vt:lpstr>
      <vt:lpstr>YouTube Sans</vt:lpstr>
      <vt:lpstr>Office Theme</vt:lpstr>
      <vt:lpstr>PowerPoint Presentation</vt:lpstr>
      <vt:lpstr>SESIÓN 1  Inicio del módulo</vt:lpstr>
      <vt:lpstr>Objetivo del módulo</vt:lpstr>
      <vt:lpstr>Agenda</vt:lpstr>
      <vt:lpstr>Repaso</vt:lpstr>
      <vt:lpstr>Objetivos de aprendizaje</vt:lpstr>
      <vt:lpstr>Repaso del marco de competencias</vt:lpstr>
      <vt:lpstr>SESIÓN 2  ¿Qué técnicas de comunicación puedo utilizar?</vt:lpstr>
      <vt:lpstr>Técnicas de comunicación</vt:lpstr>
      <vt:lpstr>PowerPoint Presentation</vt:lpstr>
      <vt:lpstr>Repaso</vt:lpstr>
      <vt:lpstr>PowerPoint Presentation</vt:lpstr>
      <vt:lpstr>Técnicas de comunicación no verbal</vt:lpstr>
      <vt:lpstr>Técnicas de escucha activa</vt:lpstr>
      <vt:lpstr>Técnicas eficaces de expresión oral</vt:lpstr>
      <vt:lpstr>Puntos clave de aprendizaje</vt:lpstr>
      <vt:lpstr>SESIÓN 3  ¿Cuáles son las competencias en SMAPS para la gestión de casos?</vt:lpstr>
      <vt:lpstr>Competencias en SMAPS </vt:lpstr>
      <vt:lpstr>Competencias en SMAPS: Responder con empatía</vt:lpstr>
      <vt:lpstr> Competencias en SMAPS: Responder con empatía</vt:lpstr>
      <vt:lpstr>Competencias en SMAPS: Actitud centrada en el/la menor</vt:lpstr>
      <vt:lpstr>Competencias en SMAPS: Apoyar la toma de decisiones</vt:lpstr>
      <vt:lpstr>Herramientas de observación</vt:lpstr>
      <vt:lpstr>Juego de rol</vt:lpstr>
      <vt:lpstr>PowerPoint Presentation</vt:lpstr>
      <vt:lpstr>Puntos clave de aprendizaje</vt:lpstr>
      <vt:lpstr>SESIÓN 4  ¿Qué técnicas puedo utilizar para promover el cambio?</vt:lpstr>
      <vt:lpstr>Reflexión sobre el cambio</vt:lpstr>
      <vt:lpstr>Las entrevistas</vt:lpstr>
      <vt:lpstr>Técnicas para las entrevistas</vt:lpstr>
      <vt:lpstr>Técnica 1: Tipo de preguntas</vt:lpstr>
      <vt:lpstr>Técnica 1: Tipo de preguntas</vt:lpstr>
      <vt:lpstr>Técnica 1: Tipo de preguntas</vt:lpstr>
      <vt:lpstr>Técnica 2: Ejercicios de reflexión</vt:lpstr>
      <vt:lpstr>Técnica 2: Ejercicios de reflexión</vt:lpstr>
      <vt:lpstr>Técnica 2: Ejercicios de reflexión</vt:lpstr>
      <vt:lpstr>Técnica 2: Ejercicios de reflexión</vt:lpstr>
      <vt:lpstr>Técnica 3: Resúmenes</vt:lpstr>
      <vt:lpstr>Técnica 3: Resúmenes</vt:lpstr>
      <vt:lpstr>Técnica 4: Afirmaciones</vt:lpstr>
      <vt:lpstr>Técnica 4: Afirmaciones</vt:lpstr>
      <vt:lpstr>Técnica 4: Afirmaciones</vt:lpstr>
      <vt:lpstr>Técnicas para las entrevistas</vt:lpstr>
      <vt:lpstr>Puntos clave de aprendizaje</vt:lpstr>
      <vt:lpstr>SESIÓN 5  Cierre del módulo</vt:lpstr>
      <vt:lpstr>Objetivos de aprendizaje</vt:lpstr>
      <vt:lpstr>Cierre del módulo</vt:lpstr>
      <vt:lpstr>Autocuidado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Ilse Van der Straeten</dc:creator>
  <cp:keywords>, docId:0AEB5A0EBA51F6E7D6E81B4127E7E7EE</cp:keywords>
  <cp:lastModifiedBy>Ilse Van der Straeten</cp:lastModifiedBy>
  <cp:revision>101</cp:revision>
  <dcterms:created xsi:type="dcterms:W3CDTF">2023-02-13T14:09:20Z</dcterms:created>
  <dcterms:modified xsi:type="dcterms:W3CDTF">2023-05-02T10:41:14Z</dcterms:modified>
</cp:coreProperties>
</file>