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257" r:id="rId2"/>
    <p:sldId id="260" r:id="rId3"/>
    <p:sldId id="258" r:id="rId4"/>
    <p:sldId id="259" r:id="rId5"/>
    <p:sldId id="330" r:id="rId6"/>
    <p:sldId id="2765" r:id="rId7"/>
    <p:sldId id="262" r:id="rId8"/>
    <p:sldId id="2615" r:id="rId9"/>
    <p:sldId id="264" r:id="rId10"/>
    <p:sldId id="295" r:id="rId11"/>
    <p:sldId id="296" r:id="rId12"/>
    <p:sldId id="375" r:id="rId13"/>
    <p:sldId id="270" r:id="rId14"/>
    <p:sldId id="423" r:id="rId15"/>
    <p:sldId id="426" r:id="rId16"/>
    <p:sldId id="2766" r:id="rId17"/>
    <p:sldId id="2754" r:id="rId18"/>
    <p:sldId id="430" r:id="rId19"/>
    <p:sldId id="2767" r:id="rId20"/>
    <p:sldId id="428" r:id="rId21"/>
    <p:sldId id="429" r:id="rId22"/>
    <p:sldId id="2742" r:id="rId23"/>
    <p:sldId id="431" r:id="rId24"/>
    <p:sldId id="2743" r:id="rId25"/>
    <p:sldId id="2744" r:id="rId26"/>
    <p:sldId id="2746" r:id="rId27"/>
    <p:sldId id="2768" r:id="rId28"/>
    <p:sldId id="2748" r:id="rId29"/>
    <p:sldId id="2747" r:id="rId30"/>
    <p:sldId id="2751" r:id="rId31"/>
    <p:sldId id="2769" r:id="rId32"/>
    <p:sldId id="545" r:id="rId33"/>
    <p:sldId id="2762" r:id="rId34"/>
    <p:sldId id="281" r:id="rId35"/>
    <p:sldId id="346" r:id="rId36"/>
    <p:sldId id="2761" r:id="rId37"/>
    <p:sldId id="2763" r:id="rId38"/>
    <p:sldId id="287" r:id="rId39"/>
    <p:sldId id="292" r:id="rId40"/>
    <p:sldId id="2764" r:id="rId41"/>
    <p:sldId id="387" r:id="rId42"/>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4307BF-8CE3-40CE-9C82-F366A0FD43B1}">
          <p14:sldIdLst>
            <p14:sldId id="257"/>
          </p14:sldIdLst>
        </p14:section>
        <p14:section name="Sesión 1" id="{78BD0BA7-7B24-48E8-B71C-70DF11FACFEF}">
          <p14:sldIdLst>
            <p14:sldId id="260"/>
            <p14:sldId id="258"/>
            <p14:sldId id="259"/>
            <p14:sldId id="330"/>
            <p14:sldId id="2765"/>
            <p14:sldId id="262"/>
            <p14:sldId id="2615"/>
          </p14:sldIdLst>
        </p14:section>
        <p14:section name="Sesión 2" id="{E6290A1D-9B43-46FC-A94F-7CFADA32311A}">
          <p14:sldIdLst>
            <p14:sldId id="264"/>
            <p14:sldId id="295"/>
            <p14:sldId id="296"/>
            <p14:sldId id="375"/>
            <p14:sldId id="270"/>
            <p14:sldId id="423"/>
            <p14:sldId id="426"/>
            <p14:sldId id="2766"/>
            <p14:sldId id="2754"/>
            <p14:sldId id="430"/>
            <p14:sldId id="2767"/>
            <p14:sldId id="428"/>
          </p14:sldIdLst>
        </p14:section>
        <p14:section name="Sesión 3" id="{B66095D3-8F21-4A12-88A3-7327AC88ED56}">
          <p14:sldIdLst>
            <p14:sldId id="429"/>
            <p14:sldId id="2742"/>
            <p14:sldId id="431"/>
            <p14:sldId id="2743"/>
            <p14:sldId id="2744"/>
            <p14:sldId id="2746"/>
            <p14:sldId id="2768"/>
            <p14:sldId id="2748"/>
          </p14:sldIdLst>
        </p14:section>
        <p14:section name="Sesión 4" id="{D671B5E3-C05A-4FE0-8B2E-CCB6D28C555E}">
          <p14:sldIdLst>
            <p14:sldId id="2747"/>
            <p14:sldId id="2751"/>
            <p14:sldId id="2769"/>
            <p14:sldId id="545"/>
            <p14:sldId id="2762"/>
            <p14:sldId id="281"/>
            <p14:sldId id="346"/>
            <p14:sldId id="2761"/>
            <p14:sldId id="2763"/>
            <p14:sldId id="287"/>
          </p14:sldIdLst>
        </p14:section>
        <p14:section name="Sesión 5" id="{27464444-818D-410D-A885-2346291E20B8}">
          <p14:sldIdLst>
            <p14:sldId id="292"/>
            <p14:sldId id="2764"/>
            <p14:sldId id="3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se Van der Straeten" initials="IVdS" lastIdx="25" clrIdx="0">
    <p:extLst>
      <p:ext uri="{19B8F6BF-5375-455C-9EA6-DF929625EA0E}">
        <p15:presenceInfo xmlns:p15="http://schemas.microsoft.com/office/powerpoint/2012/main" userId="S::Ilse.VanderStraeten@rescue.org::48c204e9-4447-4a09-a8d3-af2f3980ba4f" providerId="AD"/>
      </p:ext>
    </p:extLst>
  </p:cmAuthor>
  <p:cmAuthor id="2" name="Justina Ojom" initials="JO" lastIdx="2" clrIdx="1">
    <p:extLst>
      <p:ext uri="{19B8F6BF-5375-455C-9EA6-DF929625EA0E}">
        <p15:presenceInfo xmlns:p15="http://schemas.microsoft.com/office/powerpoint/2012/main" userId="S::justina.ojom@little-fish.co::cbdaed7d-8d45-4372-a16a-f3f8900c2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4"/>
    <p:restoredTop sz="76848" autoAdjust="0"/>
  </p:normalViewPr>
  <p:slideViewPr>
    <p:cSldViewPr snapToGrid="0">
      <p:cViewPr varScale="1">
        <p:scale>
          <a:sx n="53" d="100"/>
          <a:sy n="53" d="100"/>
        </p:scale>
        <p:origin x="1197" y="4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66" d="100"/>
          <a:sy n="66" d="100"/>
        </p:scale>
        <p:origin x="4164" y="19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3-03-27T13:07:33.725" idx="1">
    <p:pos x="10" y="10"/>
    <p:text>Falta una respuesta sobre cómo utilizar el poder de forma ética y responsable</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E56C7DF-07A3-E74D-9EC3-2194CE2BBA79}"/>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DCBDA96-6EB3-6E76-7EE7-F1C34A898D7B}"/>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409FB1B5-7E4B-4B58-A8A9-E86FF7A4D614}" type="datetimeFigureOut">
              <a:rPr lang="en-US" smtClean="0"/>
              <a:t>5/2/2023</a:t>
            </a:fld>
            <a:endParaRPr lang="en-US" dirty="0"/>
          </a:p>
        </p:txBody>
      </p:sp>
      <p:sp>
        <p:nvSpPr>
          <p:cNvPr id="4" name="Footer Placeholder 3">
            <a:extLst>
              <a:ext uri="{FF2B5EF4-FFF2-40B4-BE49-F238E27FC236}">
                <a16:creationId xmlns:a16="http://schemas.microsoft.com/office/drawing/2014/main" id="{9F4AEFE5-DF68-1981-8807-ACC002F907BC}"/>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0E34266-B6B7-6C5E-81EC-1FF73E153ACA}"/>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E603795B-F95C-43F0-8DBB-0F18712F0D15}" type="slidenum">
              <a:rPr lang="en-US" smtClean="0"/>
              <a:t>‹#›</a:t>
            </a:fld>
            <a:endParaRPr lang="en-US" dirty="0"/>
          </a:p>
        </p:txBody>
      </p:sp>
    </p:spTree>
    <p:extLst>
      <p:ext uri="{BB962C8B-B14F-4D97-AF65-F5344CB8AC3E}">
        <p14:creationId xmlns:p14="http://schemas.microsoft.com/office/powerpoint/2010/main" val="832716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477837" y="4229101"/>
            <a:ext cx="6143625" cy="5442608"/>
          </a:xfrm>
          <a:prstGeom prst="rect">
            <a:avLst/>
          </a:prstGeom>
        </p:spPr>
        <p:txBody>
          <a:bodyPr vert="horz" lIns="99048" tIns="49524" rIns="99048" bIns="49524" rtlCol="0"/>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endParaRPr lang="en-BE"/>
          </a:p>
        </p:txBody>
      </p:sp>
      <p:sp>
        <p:nvSpPr>
          <p:cNvPr id="9" name="Slide Image Placeholder 4">
            <a:extLst>
              <a:ext uri="{FF2B5EF4-FFF2-40B4-BE49-F238E27FC236}">
                <a16:creationId xmlns:a16="http://schemas.microsoft.com/office/drawing/2014/main" id="{F9AC2B72-530C-BA49-5F23-177EA915B24B}"/>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Tree>
    <p:extLst>
      <p:ext uri="{BB962C8B-B14F-4D97-AF65-F5344CB8AC3E}">
        <p14:creationId xmlns:p14="http://schemas.microsoft.com/office/powerpoint/2010/main" val="3185538982"/>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5" name="Google Shape;235;p1:notes"/>
          <p:cNvSpPr txBox="1">
            <a:spLocks noGrp="1"/>
          </p:cNvSpPr>
          <p:nvPr>
            <p:ph type="body" idx="1"/>
          </p:nvPr>
        </p:nvSpPr>
        <p:spPr/>
        <p:txBody>
          <a:bodyPr/>
          <a:lstStyle/>
          <a:p>
            <a:pPr marL="0" indent="0">
              <a:buNone/>
            </a:pPr>
            <a:r>
              <a:rPr lang="es-ES_tradnl" b="1" dirty="0">
                <a:sym typeface="Arial"/>
              </a:rPr>
              <a:t>BIENVENIDA</a:t>
            </a:r>
            <a:endParaRPr lang="es-ES_tradnl" dirty="0">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noProof="0" dirty="0"/>
              <a:t>Dé la bienvenida a los/as participantes.</a:t>
            </a:r>
            <a:r>
              <a:rPr lang="es-ES_tradnl" dirty="0">
                <a:sym typeface="Arial"/>
              </a:rPr>
              <a:t> </a:t>
            </a:r>
          </a:p>
          <a:p>
            <a:r>
              <a:rPr lang="es-ES_tradnl" dirty="0">
                <a:sym typeface="Arial"/>
              </a:rPr>
              <a:t>Asegúrese de que todos firmen la hoja de asistencia.</a:t>
            </a:r>
          </a:p>
          <a:p>
            <a:endParaRPr lang="es-ES_tradnl" dirty="0"/>
          </a:p>
        </p:txBody>
      </p:sp>
      <p:sp>
        <p:nvSpPr>
          <p:cNvPr id="7" name="Slide Image Placeholder 6">
            <a:extLst>
              <a:ext uri="{FF2B5EF4-FFF2-40B4-BE49-F238E27FC236}">
                <a16:creationId xmlns:a16="http://schemas.microsoft.com/office/drawing/2014/main" id="{0EB62163-C45A-778F-F647-822F9D0C40AF}"/>
              </a:ext>
            </a:extLst>
          </p:cNvPr>
          <p:cNvSpPr>
            <a:spLocks noGrp="1" noRot="1" noChangeAspect="1"/>
          </p:cNvSpPr>
          <p:nvPr>
            <p:ph type="sldImg"/>
          </p:nvPr>
        </p:nvSpPr>
        <p:spPr/>
      </p:sp>
      <p:sp>
        <p:nvSpPr>
          <p:cNvPr id="8" name="Google Shape;725;p48:notes">
            <a:extLst>
              <a:ext uri="{FF2B5EF4-FFF2-40B4-BE49-F238E27FC236}">
                <a16:creationId xmlns:a16="http://schemas.microsoft.com/office/drawing/2014/main" id="{67B228C6-ED8C-26E2-9153-DBAF86E8C4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 (15 minutos)</a:t>
            </a:r>
          </a:p>
          <a:p>
            <a:r>
              <a:rPr lang="es-ES_tradnl" i="1" noProof="0" dirty="0">
                <a:sym typeface="Arial"/>
              </a:rPr>
              <a:t>¿Qué problemas suelen enfrentar los/as asistentes sociales?</a:t>
            </a:r>
          </a:p>
          <a:p>
            <a:r>
              <a:rPr lang="es-ES_tradnl" noProof="0" dirty="0"/>
              <a:t>Invite a los/as participantes a compartir sus respuestas.</a:t>
            </a:r>
          </a:p>
          <a:p>
            <a:r>
              <a:rPr lang="es-ES_tradnl" noProof="0" dirty="0"/>
              <a:t>Anote sus respuestas en la pizarra o rotafolio.</a:t>
            </a:r>
          </a:p>
          <a:p>
            <a:endParaRPr lang="es-ES_tradnl" noProof="0" dirty="0"/>
          </a:p>
          <a:p>
            <a:pPr marL="0" indent="0">
              <a:buNone/>
            </a:pPr>
            <a:r>
              <a:rPr lang="es-ES_tradnl" b="1" noProof="0" dirty="0"/>
              <a:t>INTRODUCCIÓN</a:t>
            </a:r>
          </a:p>
          <a:p>
            <a:r>
              <a:rPr lang="es-ES_tradnl" i="1" noProof="0" dirty="0"/>
              <a:t>En su labor, los/as asistentes sociales pueden experimentar problemas y dificultades que pueden resolverse a través de la gestión de casos, o bien, problemas que pueden ser difíciles de abordar a través de la gestión de casos.</a:t>
            </a:r>
          </a:p>
          <a:p>
            <a:r>
              <a:rPr lang="es-ES_tradnl" noProof="0" dirty="0"/>
              <a:t>Divida a los/as participantes en parejas.</a:t>
            </a:r>
          </a:p>
          <a:p>
            <a:r>
              <a:rPr lang="es-ES_tradnl" i="1" noProof="0" dirty="0"/>
              <a:t>En parejas:</a:t>
            </a:r>
          </a:p>
          <a:p>
            <a:pPr lvl="1"/>
            <a:r>
              <a:rPr lang="es-ES_tradnl" i="1" noProof="0" dirty="0"/>
              <a:t>Tomen nota de los problemas que hemos mencionado en la </a:t>
            </a:r>
            <a:r>
              <a:rPr lang="es-ES_tradnl" b="1" i="1" noProof="0" dirty="0"/>
              <a:t>página 39 de </a:t>
            </a:r>
            <a:r>
              <a:rPr lang="es-ES_tradnl" i="1" noProof="0" dirty="0"/>
              <a:t>su </a:t>
            </a:r>
            <a:r>
              <a:rPr lang="es-ES_tradnl" b="1" i="1" noProof="0" dirty="0"/>
              <a:t>Cuaderno de ejercicios: Problemas que los/as asistentes sociales pueden enfrentar </a:t>
            </a:r>
          </a:p>
          <a:p>
            <a:pPr lvl="1"/>
            <a:r>
              <a:rPr lang="es-ES_tradnl" i="1" noProof="0" dirty="0"/>
              <a:t>Encierren en un círculo los problemas que podrían solucionarse.</a:t>
            </a:r>
          </a:p>
          <a:p>
            <a:pPr lvl="1"/>
            <a:r>
              <a:rPr lang="es-ES_tradnl" i="1" noProof="0" dirty="0"/>
              <a:t>Encierren en un recuadro aquellos que consideren muy difíciles de resolver o que no se podrían resolver a través de la gestión de casos.</a:t>
            </a:r>
          </a:p>
          <a:p>
            <a:pPr marL="0" indent="0">
              <a:buNone/>
            </a:pPr>
            <a:endParaRPr lang="es-ES_tradnl" noProof="0" dirty="0"/>
          </a:p>
          <a:p>
            <a:pPr marL="0" indent="0">
              <a:buNone/>
            </a:pPr>
            <a:r>
              <a:rPr lang="es-ES_tradnl" b="1" noProof="0" dirty="0"/>
              <a:t>ACTIVIDAD EN PAREJAS (10 minutos)</a:t>
            </a:r>
          </a:p>
          <a:p>
            <a:r>
              <a:rPr lang="es-ES_tradnl" noProof="0" dirty="0"/>
              <a:t>Dé 10 minutos a los/as participantes para hacer la actividad.</a:t>
            </a:r>
          </a:p>
          <a:p>
            <a:endParaRPr lang="es-ES_tradnl" noProof="0" dirty="0"/>
          </a:p>
          <a:p>
            <a:pPr marL="0" indent="0">
              <a:buNone/>
            </a:pPr>
            <a:r>
              <a:rPr lang="es-ES_tradnl" b="1" noProof="0" dirty="0"/>
              <a:t>DEBATE GENERAL</a:t>
            </a:r>
          </a:p>
          <a:p>
            <a:r>
              <a:rPr lang="es-ES_tradnl" noProof="0" dirty="0"/>
              <a:t>Invite a varios/as voluntarios/as a compartir sus respuestas.</a:t>
            </a:r>
          </a:p>
          <a:p>
            <a:r>
              <a:rPr lang="es-ES_tradnl" noProof="0" dirty="0"/>
              <a:t>Complemente sus respuestas a partir de la siguiente diapositiva.</a:t>
            </a:r>
          </a:p>
        </p:txBody>
      </p:sp>
      <p:sp>
        <p:nvSpPr>
          <p:cNvPr id="6" name="Slide Image Placeholder 5">
            <a:extLst>
              <a:ext uri="{FF2B5EF4-FFF2-40B4-BE49-F238E27FC236}">
                <a16:creationId xmlns:a16="http://schemas.microsoft.com/office/drawing/2014/main" id="{4AD1B76B-D854-FF6C-FE2E-7B97F550C79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78769BC-91B4-4F3A-5ED2-56E384F7F4E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1437321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r>
              <a:rPr lang="es-ES_tradnl" noProof="0" dirty="0"/>
              <a:t>Adapte los ejemplos en la diapositiva para reflejar el contexto local.</a:t>
            </a:r>
          </a:p>
          <a:p>
            <a:pPr marL="0" lv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Tener clara esta distinción puede ser de gran ayuda al fijar objetivos realistas y gestionar las expectativas. </a:t>
            </a:r>
          </a:p>
          <a:p>
            <a:r>
              <a:rPr lang="es-ES_tradnl" noProof="0" dirty="0"/>
              <a:t>Presente el contenido de la diapositiva.</a:t>
            </a:r>
          </a:p>
          <a:p>
            <a:r>
              <a:rPr lang="es-ES_tradnl" noProof="0" dirty="0"/>
              <a:t>Repase y comente los ejemplos de los/as participantes.</a:t>
            </a:r>
          </a:p>
        </p:txBody>
      </p:sp>
      <p:sp>
        <p:nvSpPr>
          <p:cNvPr id="6" name="Slide Image Placeholder 5">
            <a:extLst>
              <a:ext uri="{FF2B5EF4-FFF2-40B4-BE49-F238E27FC236}">
                <a16:creationId xmlns:a16="http://schemas.microsoft.com/office/drawing/2014/main" id="{CC179DE0-9195-1264-31D1-B4261FAAFC3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2C96BB9-4D64-68B1-1728-95CBE457904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328159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Recordemos el enfoque </a:t>
            </a:r>
            <a:r>
              <a:rPr lang="es-ES_tradnl" i="1" noProof="0" dirty="0" err="1"/>
              <a:t>socioecológico</a:t>
            </a:r>
            <a:r>
              <a:rPr lang="es-ES_tradnl" i="1" noProof="0" dirty="0"/>
              <a:t> que vimos en el Nivel 1.</a:t>
            </a:r>
          </a:p>
          <a:p>
            <a:pPr lvl="1"/>
            <a:r>
              <a:rPr lang="es-ES_tradnl" i="1" noProof="0" dirty="0"/>
              <a:t>Los/as asistentes sociales deben intentar abordar los problemas que sufren los menores y sus familias. </a:t>
            </a:r>
          </a:p>
          <a:p>
            <a:pPr lvl="1"/>
            <a:r>
              <a:rPr lang="es-ES_tradnl" i="1" noProof="0" dirty="0"/>
              <a:t>Esto incluye las vulnerabilidades y los problemas de protección que los afectan.</a:t>
            </a:r>
          </a:p>
          <a:p>
            <a:pPr lvl="1"/>
            <a:r>
              <a:rPr lang="es-ES_tradnl" i="1" noProof="0" dirty="0"/>
              <a:t>Los/as asistentes sociales también deben tener en cuenta los problemas, factores y dificultades que enfrentan las comunidades o de la sociedad en conjunto, ya que influyen en los riesgos a los que están expuestos los menores y sus familias.</a:t>
            </a:r>
          </a:p>
          <a:p>
            <a:r>
              <a:rPr lang="es-ES_tradnl" i="1" noProof="0" dirty="0"/>
              <a:t>Los/as asistentes sociales son una fuente clave para que las organizaciones y agencias identifiquen:</a:t>
            </a:r>
          </a:p>
          <a:p>
            <a:pPr lvl="1"/>
            <a:r>
              <a:rPr lang="es-ES_tradnl" i="1" noProof="0" dirty="0"/>
              <a:t>Las tendencias identificadas a nivel de las comunidades y la sociedad.</a:t>
            </a:r>
          </a:p>
          <a:p>
            <a:pPr lvl="1"/>
            <a:r>
              <a:rPr lang="es-ES_tradnl" i="1" noProof="0" dirty="0"/>
              <a:t>Las zonas aquejadas por necesidades urgentes</a:t>
            </a:r>
          </a:p>
          <a:p>
            <a:pPr lvl="1"/>
            <a:r>
              <a:rPr lang="es-ES_tradnl" i="1" noProof="0" dirty="0"/>
              <a:t>Quién(es) es/son vulnerable(s) y por qué</a:t>
            </a:r>
          </a:p>
          <a:p>
            <a:r>
              <a:rPr lang="es-ES_tradnl" i="1" noProof="0" dirty="0"/>
              <a:t>Identificar problemas, factores y retos a nivel de las comunidades o sociedad puede ser de gran ayuda en las labores de coordinación de los organismo y a nivel interinstitucional.</a:t>
            </a:r>
          </a:p>
          <a:p>
            <a:pPr lvl="1"/>
            <a:r>
              <a:rPr lang="es-ES_tradnl" i="1" noProof="0" dirty="0"/>
              <a:t>De este modo se podrá establecer qué programas de protección de la infancia son más necesarios y en qué lugares.</a:t>
            </a:r>
          </a:p>
          <a:p>
            <a:r>
              <a:rPr lang="es-ES_tradnl" noProof="0" dirty="0"/>
              <a:t>Ofrezca ejemplos basados en el contexto sobre problemas que enfrenten los menores y/o las familias, y problemas que enfrenten las comunidades o sociedades. A continuación, se ofrecen algunos ejemplos:</a:t>
            </a:r>
          </a:p>
          <a:p>
            <a:pPr lvl="1"/>
            <a:r>
              <a:rPr lang="es-ES_tradnl" b="1" noProof="0" dirty="0"/>
              <a:t>A nivel del menor y de la familia: </a:t>
            </a:r>
            <a:r>
              <a:rPr lang="es-ES_tradnl" noProof="0" dirty="0"/>
              <a:t>Separación familiar: este es un problema que los/as asistentes sociales pueden intentar resolver.</a:t>
            </a:r>
          </a:p>
          <a:p>
            <a:pPr lvl="1"/>
            <a:r>
              <a:rPr lang="es-ES_tradnl" b="1" noProof="0" dirty="0"/>
              <a:t>A nivel de comunidad y sociedad: </a:t>
            </a:r>
            <a:r>
              <a:rPr lang="es-ES_tradnl" noProof="0" dirty="0"/>
              <a:t>Los conflictos armados ocasionan el desplazamiento interno, un problema que puede ser difícil de abordar para un asistente social. No obstantes, los/as asistentes sociales pueden brindar apoyo para hacer frente a esta realidad y ofrecer información sobre las tendencias para ayudar a los organismos y agencias a mejorar sus programas.</a:t>
            </a:r>
          </a:p>
        </p:txBody>
      </p:sp>
      <p:sp>
        <p:nvSpPr>
          <p:cNvPr id="6" name="Slide Image Placeholder 5">
            <a:extLst>
              <a:ext uri="{FF2B5EF4-FFF2-40B4-BE49-F238E27FC236}">
                <a16:creationId xmlns:a16="http://schemas.microsoft.com/office/drawing/2014/main" id="{718F9B1C-4D9F-2032-3E0A-98E96CFE2E2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F092CAF-2E93-DFFE-8292-5433139EAFE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1267053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5" name="Google Shape;475;p14:notes"/>
          <p:cNvSpPr txBox="1">
            <a:spLocks noGrp="1"/>
          </p:cNvSpPr>
          <p:nvPr>
            <p:ph type="body" idx="1"/>
          </p:nvPr>
        </p:nvSpPr>
        <p:spPr/>
        <p:txBody>
          <a:bodyPr/>
          <a:lstStyle/>
          <a:p>
            <a:pPr marL="0" indent="0">
              <a:buNone/>
            </a:pPr>
            <a:r>
              <a:rPr lang="es-ES_tradnl" b="1" noProof="0" dirty="0"/>
              <a:t>EXPLICAR</a:t>
            </a:r>
          </a:p>
          <a:p>
            <a:r>
              <a:rPr lang="es-ES_tradnl" i="1" noProof="0" dirty="0"/>
              <a:t>Otra forma de enmarcar los problemas es a través de los factores de riesgo.</a:t>
            </a:r>
          </a:p>
          <a:p>
            <a:pPr lvl="1"/>
            <a:r>
              <a:rPr lang="es-ES_tradnl" i="1" noProof="0" dirty="0"/>
              <a:t>Los factores de riesgo suponen problemas potenciales o reales para los/as menores.</a:t>
            </a:r>
          </a:p>
          <a:p>
            <a:pPr lvl="1"/>
            <a:r>
              <a:rPr lang="es-ES_tradnl" i="1" noProof="0" dirty="0"/>
              <a:t>Los/as asistentes sociales deben procurar resolver los problemas que identifiquen, los cuales podrían estar relacionados con factores de riesgo en el entorno del menor, con necesidades no atendidas, o con ambos.</a:t>
            </a:r>
          </a:p>
          <a:p>
            <a:r>
              <a:rPr lang="es-ES_tradnl" noProof="0" dirty="0"/>
              <a:t>Presente el contenido de la diapositiva.</a:t>
            </a:r>
          </a:p>
          <a:p>
            <a:r>
              <a:rPr lang="es-ES_tradnl" i="1" noProof="0" dirty="0"/>
              <a:t>Cada uno de estos elementos puede ser un factor de protección, o bien, la ausencia de uno de estos puede ser un factor de riesgo. </a:t>
            </a:r>
          </a:p>
          <a:p>
            <a:pPr lvl="1"/>
            <a:r>
              <a:rPr lang="es-ES_tradnl" i="1" noProof="0" dirty="0"/>
              <a:t>Por ejemplo, </a:t>
            </a:r>
            <a:r>
              <a:rPr lang="es-ES_tradnl" b="1" i="1" noProof="0" dirty="0"/>
              <a:t>cuando no hay una modalidad de acogida adecuada</a:t>
            </a:r>
            <a:r>
              <a:rPr lang="es-ES_tradnl" i="1" noProof="0" dirty="0"/>
              <a:t>, los/as menores pueden verse expuestos a un aumento significativo del riesgo de sufrir algún perjuicio, lo cual representa un gran factor de riesgo. </a:t>
            </a:r>
            <a:r>
              <a:rPr lang="es-ES_tradnl" b="1" i="1" noProof="0" dirty="0"/>
              <a:t>Con una modalidad de acogida adecuada, los/as menores </a:t>
            </a:r>
            <a:r>
              <a:rPr lang="es-ES_tradnl" i="1" noProof="0" dirty="0"/>
              <a:t>reciben apoyo para su cuidado y desarrollo, lo que constituye un factor de protección.</a:t>
            </a:r>
            <a:endParaRPr lang="es-ES_tradnl" noProof="0" dirty="0"/>
          </a:p>
        </p:txBody>
      </p:sp>
      <p:sp>
        <p:nvSpPr>
          <p:cNvPr id="3" name="Slide Image Placeholder 2">
            <a:extLst>
              <a:ext uri="{FF2B5EF4-FFF2-40B4-BE49-F238E27FC236}">
                <a16:creationId xmlns:a16="http://schemas.microsoft.com/office/drawing/2014/main" id="{42CF2F0E-A2AC-D6C1-5960-82BDEE75C535}"/>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A990FC7-2B9B-EB82-7868-9B7C10B173E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Para resolver un problema, primero debemos identificarlo y comprender en qué consiste para poder encontrar y ofrecer una solución. </a:t>
            </a:r>
          </a:p>
          <a:p>
            <a:pPr lvl="1"/>
            <a:r>
              <a:rPr lang="es-ES_tradnl" i="1" noProof="0" dirty="0"/>
              <a:t>El análisis de riesgos para la protección de la infancia y los elementos del interés superior nos ofrecen un marco valioso y útil para identificar problemas y soluciones. </a:t>
            </a:r>
          </a:p>
          <a:p>
            <a:r>
              <a:rPr lang="es-ES_tradnl" i="1" noProof="0" dirty="0"/>
              <a:t>Recordemos el modelo de riesgo que vimos en el Nivel 1.</a:t>
            </a:r>
          </a:p>
          <a:p>
            <a:pPr lvl="1"/>
            <a:r>
              <a:rPr lang="es-ES_tradnl" i="1" noProof="0" dirty="0"/>
              <a:t>El menor que vemos en el gráfico está intentando mantenerse en pie.</a:t>
            </a:r>
          </a:p>
          <a:p>
            <a:pPr lvl="1"/>
            <a:r>
              <a:rPr lang="es-ES_tradnl" i="1" noProof="0" dirty="0"/>
              <a:t>Los factores de riesgo, como la vulnerabilidad y los problemas de protección de la infancia recaen sobre el menor.</a:t>
            </a:r>
          </a:p>
          <a:p>
            <a:pPr lvl="1"/>
            <a:r>
              <a:rPr lang="es-ES_tradnl" i="1" noProof="0" dirty="0"/>
              <a:t>Los factores de riesgo son cumulativos: a mayor cantidad de factores de riesgo, mayor riesgo.</a:t>
            </a:r>
          </a:p>
          <a:p>
            <a:pPr lvl="1"/>
            <a:r>
              <a:rPr lang="es-ES_tradnl" i="1" noProof="0" dirty="0"/>
              <a:t>Los factores de protección, como las fortalezas, la atención y el apoyo, ayudan al menor a mantenerse en pie.</a:t>
            </a:r>
          </a:p>
          <a:p>
            <a:pPr lvl="1"/>
            <a:r>
              <a:rPr lang="es-ES_tradnl" i="1" noProof="0" dirty="0"/>
              <a:t>Es decir que, los factores de protección permiten soportar mejor el peso que puedan conllevar los factores de riesgo identificados.</a:t>
            </a:r>
          </a:p>
          <a:p>
            <a:pPr marL="457200" lvl="1" indent="0">
              <a:buNone/>
            </a:pPr>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29036F1D-EB27-50BE-7AA8-A4088C5E948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E8772D7-CF06-F91E-8778-F458FACDD21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311303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EXPLICAR</a:t>
            </a:r>
          </a:p>
          <a:p>
            <a:r>
              <a:rPr lang="es-ES_tradnl" i="1" dirty="0"/>
              <a:t>Hasta ahora hemos hablando sobre los diversos problemas que los/as asistentes sociales suelen enfrentar día a día y que pueden intentar solucionar.</a:t>
            </a:r>
          </a:p>
          <a:p>
            <a:r>
              <a:rPr lang="es-ES_tradnl" i="1" dirty="0"/>
              <a:t>Ahora veremos en qué consiste el proceso de resolución de problemas.</a:t>
            </a:r>
          </a:p>
          <a:p>
            <a:r>
              <a:rPr lang="es-ES_tradnl" dirty="0"/>
              <a:t>Presente el contenido de la diapositiva.</a:t>
            </a:r>
          </a:p>
          <a:p>
            <a:r>
              <a:rPr lang="es-ES_tradnl" b="1" i="1" dirty="0"/>
              <a:t>Paso 1: Reconocer</a:t>
            </a:r>
          </a:p>
          <a:p>
            <a:pPr lvl="1"/>
            <a:r>
              <a:rPr lang="es-ES_tradnl" i="1" dirty="0"/>
              <a:t>El primer paso es reconocer que hay un problema y tener claro cuál es.</a:t>
            </a:r>
          </a:p>
          <a:p>
            <a:pPr lvl="1"/>
            <a:r>
              <a:rPr lang="es-ES_tradnl" i="1" dirty="0"/>
              <a:t>A veces, los problemas pueden ser tan evidentes que el niño, niña, adolescente, los padres, el/la cuidador/a o adulto de confianza los identifican fácilmente. </a:t>
            </a:r>
          </a:p>
          <a:p>
            <a:pPr lvl="1"/>
            <a:r>
              <a:rPr lang="es-ES_tradnl" i="1" dirty="0"/>
              <a:t>Hay otros casos en los que los/as asistentes sociales necesitarán más tiempo y esfuerzos para que los menores y sus familias reconozcan que hay un problema. </a:t>
            </a:r>
          </a:p>
          <a:p>
            <a:pPr lvl="1"/>
            <a:r>
              <a:rPr lang="es-ES_tradnl" i="1" dirty="0"/>
              <a:t>Por ejemplo:</a:t>
            </a:r>
          </a:p>
          <a:p>
            <a:pPr lvl="2"/>
            <a:r>
              <a:rPr lang="es-ES_tradnl" i="1" dirty="0"/>
              <a:t>Es posible que un padre o cuidador no considere que sea un problema el que su hijo/a se case antes de cumplir un año de edad. </a:t>
            </a:r>
          </a:p>
          <a:p>
            <a:pPr lvl="2"/>
            <a:r>
              <a:rPr lang="es-ES_tradnl" i="1" dirty="0"/>
              <a:t>Es posible que un/a menor no considere que sea un problema trabajar a tiempo completo en lugar de estudiar. </a:t>
            </a:r>
          </a:p>
          <a:p>
            <a:r>
              <a:rPr lang="es-ES_tradnl" b="1" i="1" dirty="0"/>
              <a:t>Paso 2: </a:t>
            </a:r>
            <a:r>
              <a:rPr lang="es-ES_tradnl" b="1" i="1" noProof="0" dirty="0"/>
              <a:t>Analizar</a:t>
            </a:r>
          </a:p>
          <a:p>
            <a:pPr lvl="1"/>
            <a:r>
              <a:rPr lang="es-ES_tradnl" i="1" dirty="0"/>
              <a:t>Para abordar eficazmente cualquier problema, es importante </a:t>
            </a:r>
            <a:r>
              <a:rPr lang="es-ES_tradnl" i="1" noProof="0" dirty="0"/>
              <a:t>analizarlo </a:t>
            </a:r>
            <a:r>
              <a:rPr lang="es-ES_tradnl" i="1" dirty="0"/>
              <a:t>y comprender las causas.</a:t>
            </a:r>
          </a:p>
          <a:p>
            <a:r>
              <a:rPr lang="es-ES_tradnl" b="1" i="1" dirty="0"/>
              <a:t>Paso 3: Hacer una lluvia de ideas</a:t>
            </a:r>
          </a:p>
          <a:p>
            <a:pPr lvl="1"/>
            <a:r>
              <a:rPr lang="es-ES_tradnl" i="1" dirty="0"/>
              <a:t>Un problema o dificultad puede abordarse de múltiples maneras. No hay un solo camino. </a:t>
            </a:r>
          </a:p>
          <a:p>
            <a:pPr lvl="1"/>
            <a:r>
              <a:rPr lang="es-ES_tradnl" i="1" dirty="0"/>
              <a:t>Los/as asistentes sociales pueden hacer una lluvia de ideas con los padres, cuidadores o adultos de confianza y con el/la menor, si conviene, para identificar posibles soluciones y alternativas.</a:t>
            </a:r>
          </a:p>
          <a:p>
            <a:endParaRPr lang="es-ES_tradnl" i="1" dirty="0"/>
          </a:p>
          <a:p>
            <a:pPr marL="0" indent="0">
              <a:buNone/>
            </a:pPr>
            <a:r>
              <a:rPr lang="es-ES_tradnl" b="1" dirty="0"/>
              <a:t>CONTINÚA EN LA SIGUIENTE DIAPOSITIVA </a:t>
            </a:r>
            <a:r>
              <a:rPr lang="es-ES_tradnl" b="1" dirty="0">
                <a:sym typeface="Wingdings" panose="05000000000000000000" pitchFamily="2" charset="2"/>
              </a:rPr>
              <a:t></a:t>
            </a:r>
            <a:endParaRPr lang="es-ES_tradnl" b="1" dirty="0"/>
          </a:p>
        </p:txBody>
      </p:sp>
      <p:sp>
        <p:nvSpPr>
          <p:cNvPr id="6" name="Slide Image Placeholder 5">
            <a:extLst>
              <a:ext uri="{FF2B5EF4-FFF2-40B4-BE49-F238E27FC236}">
                <a16:creationId xmlns:a16="http://schemas.microsoft.com/office/drawing/2014/main" id="{6FAAFEDF-E6A3-2374-B440-5EC4ADE8FE4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FBB3CB4-6744-767D-06D5-E4AB3AEA50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1934129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r>
              <a:rPr lang="es-ES_tradnl" b="1" i="1" noProof="0" dirty="0"/>
              <a:t>Paso 4: Evaluar las opciones y escoger soluciones</a:t>
            </a:r>
          </a:p>
          <a:p>
            <a:pPr lvl="1"/>
            <a:r>
              <a:rPr lang="es-ES_tradnl" i="1" noProof="0" dirty="0"/>
              <a:t>Cuando haya una lista de alternativas e ideas para resolver el problema, hay que evaluar las distintas opciones. </a:t>
            </a:r>
          </a:p>
          <a:p>
            <a:pPr lvl="1"/>
            <a:r>
              <a:rPr lang="es-ES_tradnl" i="1" noProof="0" dirty="0"/>
              <a:t>Al llevar a cabo esa reflexión es importante tener en cuenta el principio de no hacer daño, lo que sería más conveniente para el/la menor y la solución con mayor probabilidad de éxito. </a:t>
            </a:r>
          </a:p>
          <a:p>
            <a:pPr lvl="1"/>
            <a:r>
              <a:rPr lang="es-ES_tradnl" i="1" noProof="0" dirty="0"/>
              <a:t>Los/as asistentes sociales deben apoyar la toma de decisiones de los padres, cuidadores o adultos de confianza y del menor en función de su edad y etapa de desarrollo. </a:t>
            </a:r>
          </a:p>
          <a:p>
            <a:r>
              <a:rPr lang="es-ES_tradnl" b="1" i="1" noProof="0" dirty="0"/>
              <a:t>Paso 5: Implementar</a:t>
            </a:r>
          </a:p>
          <a:p>
            <a:pPr lvl="1"/>
            <a:r>
              <a:rPr lang="es-ES_tradnl" i="1" noProof="0" dirty="0"/>
              <a:t>Una vez se tome una decisión, se debe implementar un plan para lograr el objetivo propuesto.</a:t>
            </a:r>
          </a:p>
          <a:p>
            <a:r>
              <a:rPr lang="es-ES_tradnl" b="1" i="1" noProof="0" dirty="0"/>
              <a:t>Paso 6: Evaluar</a:t>
            </a:r>
          </a:p>
          <a:p>
            <a:pPr lvl="1"/>
            <a:r>
              <a:rPr lang="es-ES_tradnl" i="1" noProof="0" dirty="0"/>
              <a:t>Se debe evaluar la eficacia del plan con la participación del menor, los padres, el cuidador o adulto de confianza.</a:t>
            </a:r>
          </a:p>
          <a:p>
            <a:pPr lvl="1"/>
            <a:r>
              <a:rPr lang="es-ES_tradnl" i="1" noProof="0" dirty="0"/>
              <a:t>¿Se resolvió el problema? ¿Se cumplieron los objetivos? ¿El plan funcionó o no? </a:t>
            </a:r>
          </a:p>
          <a:p>
            <a:pPr lvl="1"/>
            <a:r>
              <a:rPr lang="es-ES_tradnl" i="1" noProof="0" dirty="0"/>
              <a:t>Si no se obtienen los resultados esperados es probable que tenga que repetir el proceso. </a:t>
            </a:r>
          </a:p>
        </p:txBody>
      </p:sp>
      <p:sp>
        <p:nvSpPr>
          <p:cNvPr id="7" name="Google Shape;725;p48:notes">
            <a:extLst>
              <a:ext uri="{FF2B5EF4-FFF2-40B4-BE49-F238E27FC236}">
                <a16:creationId xmlns:a16="http://schemas.microsoft.com/office/drawing/2014/main" id="{6FBB3CB4-6744-767D-06D5-E4AB3AEA50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2296168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i="1" noProof="0" dirty="0"/>
              <a:t>En el Módulo 1, vimos una herramienta, “la práctica reflexiva”,  que nos ayuda a sacar provecho de nuestras experiencias a través de la reflexión. </a:t>
            </a:r>
          </a:p>
          <a:p>
            <a:r>
              <a:rPr lang="es-ES_tradnl" i="1" noProof="0" dirty="0"/>
              <a:t>Haremos un ejercicio de reflexión sobre la capacidad para resolver problemas.</a:t>
            </a:r>
          </a:p>
          <a:p>
            <a:r>
              <a:rPr lang="es-ES_tradnl" noProof="0" dirty="0"/>
              <a:t>Guíe a los/as participantes a la </a:t>
            </a:r>
            <a:r>
              <a:rPr lang="es-ES_tradnl" b="1" noProof="0" dirty="0"/>
              <a:t>página 40 del Cuaderno de ejercicios: Resolución de problemas - ejercicio de reflexión</a:t>
            </a:r>
          </a:p>
          <a:p>
            <a:r>
              <a:rPr lang="es-ES_tradnl" i="1" noProof="0" dirty="0"/>
              <a:t>En sus cuadernos:</a:t>
            </a:r>
          </a:p>
          <a:p>
            <a:pPr lvl="1"/>
            <a:r>
              <a:rPr lang="es-ES_tradnl" i="1" noProof="0" dirty="0"/>
              <a:t>Piensen en algún problema o dificultad que hayan intentado resolver mediante la gestión de casos.</a:t>
            </a:r>
          </a:p>
          <a:p>
            <a:pPr lvl="1"/>
            <a:r>
              <a:rPr lang="es-ES_tradnl" i="1" noProof="0" dirty="0"/>
              <a:t>Respondan a las preguntas como parte de la reflexión.</a:t>
            </a:r>
          </a:p>
          <a:p>
            <a:pPr lvl="1"/>
            <a:endParaRPr lang="es-ES_tradnl" noProof="0" dirty="0"/>
          </a:p>
          <a:p>
            <a:pPr marL="0" indent="0">
              <a:buNone/>
            </a:pPr>
            <a:r>
              <a:rPr lang="es-ES_tradnl" b="1" noProof="0" dirty="0"/>
              <a:t>ACTIVIDAD INDIVIDUAL (20 minutos)</a:t>
            </a:r>
          </a:p>
          <a:p>
            <a:r>
              <a:rPr lang="es-ES_tradnl" noProof="0" dirty="0"/>
              <a:t>Dé 20 minutos a los/as participantes para hacer la actividad.</a:t>
            </a:r>
          </a:p>
          <a:p>
            <a:pPr marL="0" indent="0">
              <a:buNone/>
            </a:pPr>
            <a:endParaRPr lang="es-ES_tradnl" noProof="0" dirty="0"/>
          </a:p>
          <a:p>
            <a:pPr marL="0" indent="0">
              <a:buNone/>
            </a:pPr>
            <a:r>
              <a:rPr lang="es-ES_tradnl" b="1" noProof="0" dirty="0"/>
              <a:t>DEBATE GENERAL (5 minutos)</a:t>
            </a:r>
          </a:p>
          <a:p>
            <a:r>
              <a:rPr lang="es-ES_tradnl" noProof="0" dirty="0"/>
              <a:t>Invite a varios/as voluntarios/as a compartir sus reflexiones.</a:t>
            </a:r>
          </a:p>
          <a:p>
            <a:pPr marL="0" indent="0">
              <a:buNone/>
            </a:pPr>
            <a:endParaRPr lang="es-ES_tradnl"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200" noProof="0" dirty="0">
                <a:solidFill>
                  <a:schemeClr val="tx1"/>
                </a:solidFill>
                <a:latin typeface="+mn-lt"/>
              </a:rPr>
              <a:t>Fuente: </a:t>
            </a:r>
            <a:r>
              <a:rPr lang="es-ES_tradnl" sz="1200" noProof="0" dirty="0" err="1">
                <a:solidFill>
                  <a:schemeClr val="tx1"/>
                </a:solidFill>
                <a:latin typeface="+mn-lt"/>
              </a:rPr>
              <a:t>Adaptadación</a:t>
            </a:r>
            <a:r>
              <a:rPr lang="es-ES_tradnl" sz="1200" noProof="0" dirty="0">
                <a:solidFill>
                  <a:schemeClr val="tx1"/>
                </a:solidFill>
                <a:latin typeface="+mn-lt"/>
              </a:rPr>
              <a:t> de </a:t>
            </a:r>
            <a:r>
              <a:rPr lang="es-ES_tradnl" sz="1200" b="0" i="0" noProof="0" dirty="0" err="1">
                <a:solidFill>
                  <a:schemeClr val="tx1"/>
                </a:solidFill>
                <a:effectLst/>
                <a:latin typeface="+mn-lt"/>
              </a:rPr>
              <a:t>Borton</a:t>
            </a:r>
            <a:r>
              <a:rPr lang="es-ES_tradnl" sz="1200" b="0" i="0" noProof="0" dirty="0">
                <a:solidFill>
                  <a:schemeClr val="tx1"/>
                </a:solidFill>
                <a:effectLst/>
                <a:latin typeface="+mn-lt"/>
              </a:rPr>
              <a:t>, T. (1970). </a:t>
            </a:r>
            <a:r>
              <a:rPr lang="en-GB" sz="1200" b="0" i="1" dirty="0">
                <a:solidFill>
                  <a:schemeClr val="tx1"/>
                </a:solidFill>
                <a:effectLst/>
                <a:latin typeface="+mn-lt"/>
              </a:rPr>
              <a:t>Reach, touch, and teach</a:t>
            </a:r>
            <a:r>
              <a:rPr lang="es-ES_tradnl" sz="1200" b="0" i="1" noProof="0" dirty="0">
                <a:solidFill>
                  <a:schemeClr val="tx1"/>
                </a:solidFill>
                <a:effectLst/>
                <a:latin typeface="+mn-lt"/>
              </a:rPr>
              <a:t>. </a:t>
            </a:r>
            <a:r>
              <a:rPr lang="es-ES_tradnl" sz="1200" b="0" i="0" noProof="0" dirty="0" err="1">
                <a:solidFill>
                  <a:schemeClr val="tx1"/>
                </a:solidFill>
                <a:effectLst/>
                <a:latin typeface="+mn-lt"/>
              </a:rPr>
              <a:t>Saturday</a:t>
            </a:r>
            <a:r>
              <a:rPr lang="es-ES_tradnl" sz="1200" b="0" i="0" noProof="0" dirty="0">
                <a:solidFill>
                  <a:schemeClr val="tx1"/>
                </a:solidFill>
                <a:effectLst/>
                <a:latin typeface="+mn-lt"/>
              </a:rPr>
              <a:t> Rev.</a:t>
            </a:r>
            <a:endParaRPr lang="es-ES_tradnl" sz="1200" noProof="0" dirty="0">
              <a:solidFill>
                <a:schemeClr val="tx1"/>
              </a:solidFill>
              <a:latin typeface="+mn-lt"/>
            </a:endParaRPr>
          </a:p>
        </p:txBody>
      </p:sp>
      <p:sp>
        <p:nvSpPr>
          <p:cNvPr id="6" name="Slide Image Placeholder 5">
            <a:extLst>
              <a:ext uri="{FF2B5EF4-FFF2-40B4-BE49-F238E27FC236}">
                <a16:creationId xmlns:a16="http://schemas.microsoft.com/office/drawing/2014/main" id="{A1636926-63F2-F474-14F8-7E4E724EF93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EB87D57-BD5D-50C1-E0A3-1B925E9DD70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75667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50" b="1" dirty="0"/>
              <a:t>ADAPTAR AL CONTEXTO</a:t>
            </a:r>
          </a:p>
          <a:p>
            <a:r>
              <a:rPr lang="es-ES_tradnl" sz="1150" dirty="0"/>
              <a:t>Adapte el caso práctico al contexto en el que se encuentre.</a:t>
            </a:r>
          </a:p>
          <a:p>
            <a:pPr marL="0" indent="0">
              <a:buNone/>
            </a:pPr>
            <a:r>
              <a:rPr lang="es-ES_tradnl" sz="1150" dirty="0"/>
              <a:t>______________________________________________________________________________</a:t>
            </a:r>
          </a:p>
          <a:p>
            <a:endParaRPr lang="es-ES_tradnl" sz="1150" dirty="0"/>
          </a:p>
          <a:p>
            <a:pPr marL="0" indent="0">
              <a:buNone/>
            </a:pPr>
            <a:r>
              <a:rPr lang="es-ES_tradnl" sz="1150" b="1" dirty="0"/>
              <a:t>INTRODUCCIÓN</a:t>
            </a:r>
          </a:p>
          <a:p>
            <a:r>
              <a:rPr lang="es-ES_tradnl" sz="1150" i="1" dirty="0"/>
              <a:t>Ahora pondremos en práctica los pasos para la resolución de problemas a partir de un caso práctico.</a:t>
            </a:r>
          </a:p>
          <a:p>
            <a:pPr lvl="1"/>
            <a:r>
              <a:rPr lang="es-ES_tradnl" sz="1150" i="1" dirty="0"/>
              <a:t>En el Nivel 1 vimos el caso de </a:t>
            </a:r>
            <a:r>
              <a:rPr lang="es-ES_tradnl" sz="1150" i="1" dirty="0" err="1"/>
              <a:t>Ze</a:t>
            </a:r>
            <a:r>
              <a:rPr lang="es-ES_tradnl" sz="1150" i="1" dirty="0"/>
              <a:t> </a:t>
            </a:r>
            <a:r>
              <a:rPr lang="es-ES_tradnl" sz="1150" i="1" dirty="0" err="1"/>
              <a:t>Naw</a:t>
            </a:r>
            <a:r>
              <a:rPr lang="es-ES_tradnl" sz="1150" i="1" dirty="0"/>
              <a:t>. </a:t>
            </a:r>
          </a:p>
          <a:p>
            <a:pPr lvl="1"/>
            <a:r>
              <a:rPr lang="es-ES_tradnl" sz="1150" i="1" dirty="0"/>
              <a:t>Ahora nos enfocaremos en un problema que enfrentan ella y su madre. </a:t>
            </a:r>
          </a:p>
          <a:p>
            <a:pPr lvl="1"/>
            <a:r>
              <a:rPr lang="es-ES_tradnl" sz="1150" i="1" dirty="0"/>
              <a:t>Tenga en cuenta que, en la gestión de casos, los problemas o dificultades suelen caracterizarse por una serie de factores que se relacionan entre sí.</a:t>
            </a:r>
          </a:p>
          <a:p>
            <a:r>
              <a:rPr lang="es-ES_tradnl" sz="1150" dirty="0"/>
              <a:t>Divida a los/as participantes en grupos de 3-5 personas.</a:t>
            </a:r>
          </a:p>
          <a:p>
            <a:r>
              <a:rPr lang="es-ES_tradnl" sz="1150" dirty="0"/>
              <a:t>Guíe a los/as participantes a las </a:t>
            </a:r>
            <a:r>
              <a:rPr lang="es-ES_tradnl" sz="1150" b="1" dirty="0"/>
              <a:t>páginas 41-42 del Cuaderno de ejercicios: Resolución de problemas - estudio de caso</a:t>
            </a:r>
          </a:p>
          <a:p>
            <a:r>
              <a:rPr lang="es-ES_tradnl" sz="1150" i="1" dirty="0"/>
              <a:t>En sus grupos:</a:t>
            </a:r>
          </a:p>
          <a:p>
            <a:pPr lvl="1"/>
            <a:r>
              <a:rPr lang="es-ES_tradnl" sz="1150" i="1" dirty="0"/>
              <a:t>Analicen el caso práctico.</a:t>
            </a:r>
          </a:p>
          <a:p>
            <a:pPr lvl="1"/>
            <a:r>
              <a:rPr lang="es-ES_tradnl" sz="1150" i="1" dirty="0"/>
              <a:t>Identifiquen los problemas que </a:t>
            </a:r>
            <a:r>
              <a:rPr lang="es-ES_tradnl" sz="1150" i="1" dirty="0" err="1"/>
              <a:t>Ze</a:t>
            </a:r>
            <a:r>
              <a:rPr lang="es-ES_tradnl" sz="1150" i="1" dirty="0"/>
              <a:t> </a:t>
            </a:r>
            <a:r>
              <a:rPr lang="es-ES_tradnl" sz="1150" i="1" dirty="0" err="1"/>
              <a:t>Naw</a:t>
            </a:r>
            <a:r>
              <a:rPr lang="es-ES_tradnl" sz="1150" i="1" dirty="0"/>
              <a:t> y su madre enfrentan y anótenlos en sus cuadernos.</a:t>
            </a:r>
          </a:p>
          <a:p>
            <a:pPr lvl="1"/>
            <a:r>
              <a:rPr lang="es-ES_tradnl" sz="1150" i="1" dirty="0"/>
              <a:t>Escojan un problema y apliquen los pasos 2-4 para la resolución de problemas: </a:t>
            </a:r>
            <a:r>
              <a:rPr lang="es-ES_tradnl" sz="1150" i="1" noProof="0" dirty="0"/>
              <a:t>analizar </a:t>
            </a:r>
            <a:r>
              <a:rPr lang="es-ES_tradnl" sz="1150" i="1" dirty="0"/>
              <a:t>las causas, hacer una lluvia de ideas, evaluar las alternativas y seleccionar una opción. </a:t>
            </a:r>
          </a:p>
          <a:p>
            <a:pPr marL="0" indent="0">
              <a:buNone/>
            </a:pPr>
            <a:endParaRPr lang="es-ES_tradnl" sz="1150" dirty="0"/>
          </a:p>
          <a:p>
            <a:pPr marL="0" indent="0">
              <a:buNone/>
            </a:pPr>
            <a:r>
              <a:rPr lang="es-ES_tradnl" sz="1150" b="1" dirty="0"/>
              <a:t>ACTIVIDAD EN GRUPO (20 minutos)</a:t>
            </a:r>
          </a:p>
          <a:p>
            <a:r>
              <a:rPr lang="es-ES_tradnl" sz="1150" dirty="0"/>
              <a:t>Dé 20 minutos a los/as participantes para hacer la actividad.</a:t>
            </a:r>
          </a:p>
          <a:p>
            <a:pPr lvl="1"/>
            <a:endParaRPr lang="es-ES_tradnl" sz="1150" dirty="0"/>
          </a:p>
          <a:p>
            <a:pPr marL="0" indent="0">
              <a:buNone/>
            </a:pPr>
            <a:r>
              <a:rPr lang="es-ES_tradnl" sz="1150" b="1" dirty="0"/>
              <a:t>DEBATE GENERAL (10 minutos)</a:t>
            </a:r>
          </a:p>
          <a:p>
            <a:r>
              <a:rPr lang="es-ES_tradnl" sz="1150" dirty="0"/>
              <a:t>Invite a varios/as voluntarios/as para presentar: </a:t>
            </a:r>
          </a:p>
          <a:p>
            <a:pPr lvl="1"/>
            <a:r>
              <a:rPr lang="es-ES_tradnl" sz="1150" dirty="0"/>
              <a:t>Los problemas que identificaron en el caso de </a:t>
            </a:r>
            <a:r>
              <a:rPr lang="es-ES_tradnl" sz="1150" dirty="0" err="1"/>
              <a:t>Ze</a:t>
            </a:r>
            <a:r>
              <a:rPr lang="es-ES_tradnl" sz="1150" dirty="0"/>
              <a:t> </a:t>
            </a:r>
            <a:r>
              <a:rPr lang="es-ES_tradnl" sz="1150" dirty="0" err="1"/>
              <a:t>Naw</a:t>
            </a:r>
            <a:r>
              <a:rPr lang="es-ES_tradnl" sz="1150" dirty="0"/>
              <a:t>.</a:t>
            </a:r>
          </a:p>
          <a:p>
            <a:pPr lvl="1"/>
            <a:r>
              <a:rPr lang="es-ES_tradnl" sz="1150" dirty="0"/>
              <a:t>El problema que decidieron abordar mediante la gestión de casos.</a:t>
            </a:r>
          </a:p>
          <a:p>
            <a:pPr lvl="1"/>
            <a:r>
              <a:rPr lang="es-ES_tradnl" sz="1150" dirty="0"/>
              <a:t>La solución.</a:t>
            </a:r>
          </a:p>
          <a:p>
            <a:r>
              <a:rPr lang="es-ES_tradnl" sz="1150" dirty="0"/>
              <a:t>Repase las respuestas y complementar a partir de la guía de casos prácticos que se ofrece en la siguiente diapositiva.</a:t>
            </a:r>
          </a:p>
          <a:p>
            <a:pPr marL="0" indent="0">
              <a:buNone/>
            </a:pPr>
            <a:r>
              <a:rPr lang="es-ES_tradnl" sz="1150" dirty="0"/>
              <a:t>______________________________________________________________________________</a:t>
            </a:r>
          </a:p>
          <a:p>
            <a:pPr marL="0" indent="0">
              <a:buNone/>
            </a:pPr>
            <a:endParaRPr lang="es-ES_tradnl" sz="1150" dirty="0"/>
          </a:p>
          <a:p>
            <a:pPr marL="0" indent="0">
              <a:buNone/>
            </a:pPr>
            <a:r>
              <a:rPr lang="es-ES_tradnl" sz="1150" b="1" dirty="0"/>
              <a:t>CONTINÚA EN LA SIGUIENTE DIAPOSITIVA </a:t>
            </a:r>
            <a:r>
              <a:rPr lang="es-ES_tradnl" sz="1150" b="1" dirty="0">
                <a:sym typeface="Wingdings" panose="05000000000000000000" pitchFamily="2" charset="2"/>
              </a:rPr>
              <a:t></a:t>
            </a:r>
            <a:endParaRPr lang="es-ES_tradnl" sz="1150" b="1" dirty="0"/>
          </a:p>
        </p:txBody>
      </p:sp>
      <p:sp>
        <p:nvSpPr>
          <p:cNvPr id="6" name="Slide Image Placeholder 5">
            <a:extLst>
              <a:ext uri="{FF2B5EF4-FFF2-40B4-BE49-F238E27FC236}">
                <a16:creationId xmlns:a16="http://schemas.microsoft.com/office/drawing/2014/main" id="{9D8892F9-F4D0-50BA-976D-2909B4B4C62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0AD014C-6E4B-C8A5-3583-8A315CB5AA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1089632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s-ES_tradnl" b="1" dirty="0"/>
              <a:t>GUÍA DE CASOS PRÁCTICOS</a:t>
            </a:r>
          </a:p>
          <a:p>
            <a:r>
              <a:rPr lang="es-ES_tradnl" b="1" dirty="0"/>
              <a:t>Reconocer los problemas</a:t>
            </a:r>
          </a:p>
          <a:p>
            <a:pPr lvl="1"/>
            <a:r>
              <a:rPr lang="es-ES_tradnl" dirty="0"/>
              <a:t>Desplazamiento </a:t>
            </a:r>
          </a:p>
          <a:p>
            <a:pPr lvl="1"/>
            <a:r>
              <a:rPr lang="es-ES_tradnl" dirty="0"/>
              <a:t>Falta de acceso a la educación</a:t>
            </a:r>
          </a:p>
          <a:p>
            <a:pPr lvl="1"/>
            <a:r>
              <a:rPr lang="es-ES_tradnl" dirty="0"/>
              <a:t>Su discapacidad física no representa un problema ni preocupación. Lo que preocupa es la exclusión ocasionada por las barreras del entorno y la sociedad.</a:t>
            </a:r>
          </a:p>
          <a:p>
            <a:r>
              <a:rPr lang="es-ES_tradnl" b="1" noProof="0" dirty="0"/>
              <a:t>Analizar </a:t>
            </a:r>
            <a:r>
              <a:rPr lang="es-ES_tradnl" b="1" dirty="0"/>
              <a:t>las causas</a:t>
            </a:r>
          </a:p>
          <a:p>
            <a:pPr lvl="1"/>
            <a:r>
              <a:rPr lang="es-ES_tradnl" dirty="0"/>
              <a:t>El conflicto armado ocasiona el desplazamiento: este no es un problema que podamos abordar a través de la gestión de casos. No obstante, el/la asistente social podría ayudar a la menor y a sus padres a hacer frente a esta situación, aunque no pueda resolverse a través de la gestión de casos.</a:t>
            </a:r>
          </a:p>
          <a:p>
            <a:pPr lvl="1"/>
            <a:r>
              <a:rPr lang="es-ES_tradnl" dirty="0"/>
              <a:t>Las barreras institucionales y percepciones que causan la exclusión escolar y limitan el acceso a la educación podrían intentar resolverse mediante la gestión de casos.</a:t>
            </a:r>
          </a:p>
          <a:p>
            <a:r>
              <a:rPr lang="es-ES_tradnl" b="1" dirty="0"/>
              <a:t>Hacer una lluvia de ideas con posibles soluciones</a:t>
            </a:r>
          </a:p>
          <a:p>
            <a:pPr lvl="1"/>
            <a:r>
              <a:rPr lang="es-ES_tradnl" dirty="0"/>
              <a:t>Reunirse con el director de la escuela para abogar por la inclusión de menores con discapacidad y pedir que </a:t>
            </a:r>
            <a:r>
              <a:rPr lang="es-ES_tradnl" dirty="0" err="1"/>
              <a:t>Ze</a:t>
            </a:r>
            <a:r>
              <a:rPr lang="es-ES_tradnl" dirty="0"/>
              <a:t> </a:t>
            </a:r>
            <a:r>
              <a:rPr lang="es-ES_tradnl" dirty="0" err="1"/>
              <a:t>Naw</a:t>
            </a:r>
            <a:r>
              <a:rPr lang="es-ES_tradnl" dirty="0"/>
              <a:t> sea escolarizada.</a:t>
            </a:r>
          </a:p>
          <a:p>
            <a:pPr lvl="1"/>
            <a:r>
              <a:rPr lang="es-ES_tradnl" dirty="0"/>
              <a:t>Proveer apoyo adicional a </a:t>
            </a:r>
            <a:r>
              <a:rPr lang="es-ES_tradnl" dirty="0" err="1"/>
              <a:t>Ze</a:t>
            </a:r>
            <a:r>
              <a:rPr lang="es-ES_tradnl" dirty="0"/>
              <a:t> </a:t>
            </a:r>
            <a:r>
              <a:rPr lang="es-ES_tradnl" dirty="0" err="1"/>
              <a:t>Naw</a:t>
            </a:r>
            <a:r>
              <a:rPr lang="es-ES_tradnl" dirty="0"/>
              <a:t> en la escuela por medio de voluntarios comunitarios, si fuera necesario.</a:t>
            </a:r>
          </a:p>
          <a:p>
            <a:pPr lvl="1"/>
            <a:r>
              <a:rPr lang="es-ES_tradnl" dirty="0"/>
              <a:t>Identificar otras escuelas de la zona</a:t>
            </a:r>
          </a:p>
          <a:p>
            <a:pPr lvl="1"/>
            <a:r>
              <a:rPr lang="es-ES_tradnl" dirty="0"/>
              <a:t>Estudiar en casa </a:t>
            </a:r>
          </a:p>
          <a:p>
            <a:pPr lvl="1"/>
            <a:r>
              <a:rPr lang="es-ES_tradnl" dirty="0"/>
              <a:t>Nota: La lluvia de ideas puede incluir todo tipo de ideas, incluso opciones poco realistas o efectivas. </a:t>
            </a:r>
          </a:p>
        </p:txBody>
      </p:sp>
      <p:sp>
        <p:nvSpPr>
          <p:cNvPr id="7" name="Google Shape;725;p48:notes">
            <a:extLst>
              <a:ext uri="{FF2B5EF4-FFF2-40B4-BE49-F238E27FC236}">
                <a16:creationId xmlns:a16="http://schemas.microsoft.com/office/drawing/2014/main" id="{D0AD014C-6E4B-C8A5-3583-8A315CB5AA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2021150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7" name="Google Shape;287;p5:notes"/>
          <p:cNvSpPr txBox="1">
            <a:spLocks noGrp="1"/>
          </p:cNvSpPr>
          <p:nvPr>
            <p:ph type="body" idx="1"/>
          </p:nvPr>
        </p:nvSpPr>
        <p:spPr/>
        <p:txBody>
          <a:bodyPr/>
          <a:lstStyle/>
          <a:p>
            <a:pPr marL="0" indent="0">
              <a:buNone/>
            </a:pPr>
            <a:r>
              <a:rPr lang="es-ES_tradnl" b="1" noProof="0" dirty="0"/>
              <a:t>SESIÓN 1 </a:t>
            </a:r>
            <a:br>
              <a:rPr lang="es-ES_tradnl" b="1" noProof="0" dirty="0"/>
            </a:br>
            <a:r>
              <a:rPr lang="es-ES_tradnl" b="1" noProof="0" dirty="0"/>
              <a:t>DURACIÓN: 0h30</a:t>
            </a:r>
            <a:endParaRPr lang="es-ES_tradnl" noProof="0" dirty="0"/>
          </a:p>
        </p:txBody>
      </p:sp>
      <p:sp>
        <p:nvSpPr>
          <p:cNvPr id="3" name="Slide Image Placeholder 2">
            <a:extLst>
              <a:ext uri="{FF2B5EF4-FFF2-40B4-BE49-F238E27FC236}">
                <a16:creationId xmlns:a16="http://schemas.microsoft.com/office/drawing/2014/main" id="{8570F181-3B21-2440-8B84-6B266B48A87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263F148-476C-3D7F-7FE3-D3DDC6FCBF0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5" name="Google Shape;725;p18: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p>
        </p:txBody>
      </p:sp>
      <p:sp>
        <p:nvSpPr>
          <p:cNvPr id="3" name="Slide Image Placeholder 2">
            <a:extLst>
              <a:ext uri="{FF2B5EF4-FFF2-40B4-BE49-F238E27FC236}">
                <a16:creationId xmlns:a16="http://schemas.microsoft.com/office/drawing/2014/main" id="{1947FEFC-9F7C-2F2C-2032-C04D4A4786D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EF99E3E0-9729-EAD8-0E88-B6F4414F190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3628068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6" name="Google Shape;396;p10:notes"/>
          <p:cNvSpPr txBox="1">
            <a:spLocks noGrp="1"/>
          </p:cNvSpPr>
          <p:nvPr>
            <p:ph type="body" idx="1"/>
          </p:nvPr>
        </p:nvSpPr>
        <p:spPr/>
        <p:txBody>
          <a:bodyPr/>
          <a:lstStyle/>
          <a:p>
            <a:pPr marL="0" indent="0">
              <a:buNone/>
            </a:pPr>
            <a:r>
              <a:rPr lang="es-ES_tradnl" b="1" noProof="0" dirty="0"/>
              <a:t>SESIÓN 3 </a:t>
            </a:r>
            <a:br>
              <a:rPr lang="es-ES_tradnl" b="1" noProof="0" dirty="0"/>
            </a:br>
            <a:r>
              <a:rPr lang="es-ES_tradnl" b="1" noProof="0" dirty="0"/>
              <a:t>DURACIÓN: 1h15</a:t>
            </a:r>
            <a:endParaRPr lang="es-ES_tradnl" noProof="0" dirty="0">
              <a:sym typeface="Arial"/>
            </a:endParaRPr>
          </a:p>
        </p:txBody>
      </p:sp>
      <p:sp>
        <p:nvSpPr>
          <p:cNvPr id="3" name="Slide Image Placeholder 2">
            <a:extLst>
              <a:ext uri="{FF2B5EF4-FFF2-40B4-BE49-F238E27FC236}">
                <a16:creationId xmlns:a16="http://schemas.microsoft.com/office/drawing/2014/main" id="{89B8B693-DD46-68D0-4FDE-3340FA33DEA0}"/>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3C714894-DFB3-48BD-2C62-B9B856DE6E7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extLst>
      <p:ext uri="{BB962C8B-B14F-4D97-AF65-F5344CB8AC3E}">
        <p14:creationId xmlns:p14="http://schemas.microsoft.com/office/powerpoint/2010/main" val="1774696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 (10 minutos)</a:t>
            </a:r>
          </a:p>
          <a:p>
            <a:r>
              <a:rPr lang="es-ES_tradnl" i="1" noProof="0" dirty="0"/>
              <a:t>Es posible que haya opiniones o puntos de vista muy variados sobre un problema, un asunto o un camino a seguir. A veces esto puede ocasionar conflictos.</a:t>
            </a:r>
          </a:p>
          <a:p>
            <a:r>
              <a:rPr lang="es-ES_tradnl" i="1" noProof="0" dirty="0"/>
              <a:t>Los/as asistentes sociales deben negociar y gestionar los conflictos de forma constructiva cuando se presenten.</a:t>
            </a:r>
          </a:p>
          <a:p>
            <a:r>
              <a:rPr lang="es-ES_tradnl" i="1" noProof="0" dirty="0">
                <a:sym typeface="Arial"/>
              </a:rPr>
              <a:t>¿Han tenido que negociar con algún menor, padre, cuidador/a o adulto de confianza?</a:t>
            </a:r>
          </a:p>
          <a:p>
            <a:pPr lvl="1"/>
            <a:r>
              <a:rPr lang="es-ES_tradnl" noProof="0" dirty="0"/>
              <a:t>Invite a los/as participantes a compartir sus respuestas.</a:t>
            </a:r>
          </a:p>
          <a:p>
            <a:pPr lvl="1"/>
            <a:r>
              <a:rPr lang="es-ES_tradnl" noProof="0" dirty="0"/>
              <a:t>Anote sus respuestas en la pizarra o rotafolio.</a:t>
            </a:r>
          </a:p>
        </p:txBody>
      </p:sp>
      <p:sp>
        <p:nvSpPr>
          <p:cNvPr id="6" name="Slide Image Placeholder 5">
            <a:extLst>
              <a:ext uri="{FF2B5EF4-FFF2-40B4-BE49-F238E27FC236}">
                <a16:creationId xmlns:a16="http://schemas.microsoft.com/office/drawing/2014/main" id="{66FECA2F-B290-6C99-A907-F9D6AA5C887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47F7A4B-A3A1-B887-1259-4DB9AE73FF7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3774144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Estos son algunos pasos que los/as asistentes sociales pueden emplear para gestionar los conflictos o negociar con otras personas.</a:t>
            </a:r>
          </a:p>
          <a:p>
            <a:r>
              <a:rPr lang="es-ES_tradnl" noProof="0" dirty="0"/>
              <a:t>Presente el contenido de la diapositiva.</a:t>
            </a:r>
          </a:p>
          <a:p>
            <a:r>
              <a:rPr lang="es-ES_tradnl" i="1" noProof="0" dirty="0"/>
              <a:t>Para saber negociar, hay que tener claros cuáles son las motivaciones e intereses de quienes estén implicados.</a:t>
            </a:r>
          </a:p>
          <a:p>
            <a:r>
              <a:rPr lang="es-ES_tradnl" i="1" noProof="0" dirty="0"/>
              <a:t>De esta forma es posible identificar áreas u oportunidades para llegar a un acuerdo.</a:t>
            </a:r>
          </a:p>
          <a:p>
            <a:endParaRPr lang="es-ES_tradnl" noProof="0" dirty="0"/>
          </a:p>
        </p:txBody>
      </p:sp>
      <p:sp>
        <p:nvSpPr>
          <p:cNvPr id="6" name="Slide Image Placeholder 5">
            <a:extLst>
              <a:ext uri="{FF2B5EF4-FFF2-40B4-BE49-F238E27FC236}">
                <a16:creationId xmlns:a16="http://schemas.microsoft.com/office/drawing/2014/main" id="{D7E6B783-EBCD-DB82-0184-319D28D635F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75DEF76-8A6F-E1DE-A783-E64BD3D5DF7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41176301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El éxito de la negociación depende del asistente social y de:</a:t>
            </a:r>
          </a:p>
          <a:p>
            <a:pPr lvl="1"/>
            <a:r>
              <a:rPr lang="es-ES_tradnl" i="1" noProof="0" dirty="0"/>
              <a:t>Sus competencias comunicativas</a:t>
            </a:r>
          </a:p>
          <a:p>
            <a:pPr lvl="1"/>
            <a:r>
              <a:rPr lang="es-ES_tradnl" i="1" noProof="0" dirty="0"/>
              <a:t>Su dominio de las competencias básicas de apoyo psicosocial (es decir, su capacidad para fomentar un diálogo sincero en el que todos puedan expresar su opinión e ideas libremente).</a:t>
            </a:r>
          </a:p>
          <a:p>
            <a:r>
              <a:rPr lang="es-ES_tradnl" i="1" noProof="0" dirty="0"/>
              <a:t>Para propiciar un diálogo abierto y honesto:</a:t>
            </a:r>
          </a:p>
          <a:p>
            <a:pPr lvl="1"/>
            <a:r>
              <a:rPr lang="es-ES_tradnl" b="1" i="1" noProof="0" dirty="0"/>
              <a:t>Debe haber respeto mutuo: </a:t>
            </a:r>
            <a:r>
              <a:rPr lang="es-ES_tradnl" i="1" noProof="0" dirty="0"/>
              <a:t>El respeto se demuestra hablando con sinceridad y escuchando con atención a los demás.</a:t>
            </a:r>
          </a:p>
          <a:p>
            <a:pPr lvl="1"/>
            <a:r>
              <a:rPr lang="es-ES_tradnl" b="1" i="1" noProof="0" dirty="0"/>
              <a:t>Los/as asistentes sociales deben identificar intereses y objetivos en común:</a:t>
            </a:r>
            <a:r>
              <a:rPr lang="es-ES_tradnl" i="1" noProof="0" dirty="0"/>
              <a:t> Los intereses u objetivos en común son la meta y la clave para negociar y llegar a un acuerdo.</a:t>
            </a:r>
          </a:p>
          <a:p>
            <a:r>
              <a:rPr lang="es-ES_tradnl" i="1" noProof="0" dirty="0"/>
              <a:t>Los/as asistentes deben emplear estrategias en función de la situación y de los intereses que estén en juego, Esta puede ser:</a:t>
            </a:r>
          </a:p>
          <a:p>
            <a:pPr lvl="1"/>
            <a:r>
              <a:rPr lang="es-ES_tradnl" i="1" noProof="0" dirty="0"/>
              <a:t>Asertiva;</a:t>
            </a:r>
          </a:p>
          <a:p>
            <a:pPr lvl="1"/>
            <a:r>
              <a:rPr lang="es-ES_tradnl" i="1" noProof="0" dirty="0"/>
              <a:t>Cooperativa; </a:t>
            </a:r>
          </a:p>
          <a:p>
            <a:pPr lvl="1"/>
            <a:r>
              <a:rPr lang="es-ES_tradnl" i="1" noProof="0" dirty="0"/>
              <a:t>O bien, una combinación de ambos.</a:t>
            </a:r>
          </a:p>
        </p:txBody>
      </p:sp>
      <p:sp>
        <p:nvSpPr>
          <p:cNvPr id="6" name="Slide Image Placeholder 5">
            <a:extLst>
              <a:ext uri="{FF2B5EF4-FFF2-40B4-BE49-F238E27FC236}">
                <a16:creationId xmlns:a16="http://schemas.microsoft.com/office/drawing/2014/main" id="{6579D01E-1362-0938-D45C-A74B272CCD0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FF3AD4E-9A12-FCDE-DB56-192E674CA2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extLst>
      <p:ext uri="{BB962C8B-B14F-4D97-AF65-F5344CB8AC3E}">
        <p14:creationId xmlns:p14="http://schemas.microsoft.com/office/powerpoint/2010/main" val="2256961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i="1" noProof="0" dirty="0"/>
              <a:t>Hay cinco estrategias que podemos aplicar al negociar y gestionar un conflicto. </a:t>
            </a:r>
          </a:p>
          <a:p>
            <a:r>
              <a:rPr lang="es-ES_tradnl" i="1" noProof="0" dirty="0"/>
              <a:t>Estas estrategias están relacionadas con cinco posturas habituales y tienen como propósito promover la asertividad y la cooperación.</a:t>
            </a:r>
          </a:p>
          <a:p>
            <a:r>
              <a:rPr lang="es-ES_tradnl" noProof="0" dirty="0"/>
              <a:t>Presente el contenido de la diapositiva.</a:t>
            </a:r>
          </a:p>
          <a:p>
            <a:pPr lvl="1"/>
            <a:r>
              <a:rPr lang="es-ES_tradnl" b="1" i="1" noProof="0" dirty="0"/>
              <a:t>Evadir: </a:t>
            </a:r>
            <a:r>
              <a:rPr lang="es-ES_tradnl" i="1" noProof="0" dirty="0"/>
              <a:t>Cuando una persona reconoce que hay un conflicto, pero no quiere hablar del tema y más bien lo evita. Ambas partes salen perdiendo, dado que no se hace nada por cambiar la situación.</a:t>
            </a:r>
          </a:p>
          <a:p>
            <a:pPr lvl="1"/>
            <a:r>
              <a:rPr lang="es-ES_tradnl" b="1" i="1" noProof="0" dirty="0"/>
              <a:t>Someterse: </a:t>
            </a:r>
            <a:r>
              <a:rPr lang="es-ES_tradnl" i="1" noProof="0" dirty="0"/>
              <a:t>Cuando una persona solo busca satisfacer a los demás y no defiende sus propios intereses. </a:t>
            </a:r>
          </a:p>
          <a:p>
            <a:pPr lvl="1"/>
            <a:r>
              <a:rPr lang="es-ES_tradnl" b="1" i="1" noProof="0" dirty="0"/>
              <a:t>Competir: </a:t>
            </a:r>
            <a:r>
              <a:rPr lang="es-ES_tradnl" i="1" noProof="0" dirty="0"/>
              <a:t>Cuando una persona se enfoca exclusivamente en sus objetivos e intereses y no trabaja conjuntamente para ayudar a otros a alcanzar sus intereses u objetivos. </a:t>
            </a:r>
          </a:p>
          <a:p>
            <a:pPr lvl="1"/>
            <a:r>
              <a:rPr lang="es-ES_tradnl" b="1" i="1" noProof="0" dirty="0"/>
              <a:t>Cooperar:</a:t>
            </a:r>
            <a:r>
              <a:rPr lang="es-ES_tradnl" i="1" noProof="0" dirty="0"/>
              <a:t> Cuando una persona intenta satisfacer tanto sus intereses como los de los demás, esforzándose por encontrar una solución que beneficie a ambas partes.</a:t>
            </a:r>
          </a:p>
          <a:p>
            <a:pPr lvl="1"/>
            <a:r>
              <a:rPr lang="es-ES_tradnl" b="1" i="1" noProof="0" dirty="0"/>
              <a:t>Ceder: </a:t>
            </a:r>
            <a:r>
              <a:rPr lang="es-ES_tradnl" i="1" noProof="0" dirty="0"/>
              <a:t>Cuando las partes están dispuestas a renunciar a algunos de sus objetivos o intereses para llegar a un acuerdo. Negocian para llegar a un punto intermedio en el que ambas partes ganan y pierden.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Estas estrategias están en </a:t>
            </a:r>
            <a:r>
              <a:rPr lang="es-ES_tradnl" b="1" i="1" noProof="0" dirty="0"/>
              <a:t>la página 43 del Cuaderno de ejercicios: Estrategias de negociación</a:t>
            </a:r>
          </a:p>
          <a:p>
            <a:r>
              <a:rPr lang="es-ES_tradnl" b="1" i="1" noProof="0" dirty="0"/>
              <a:t>La colaboración </a:t>
            </a:r>
            <a:r>
              <a:rPr lang="es-ES_tradnl" i="1" noProof="0" dirty="0"/>
              <a:t>y el </a:t>
            </a:r>
            <a:r>
              <a:rPr lang="es-ES_tradnl" b="1" i="1" noProof="0" dirty="0"/>
              <a:t>compromiso </a:t>
            </a:r>
            <a:r>
              <a:rPr lang="es-ES_tradnl" b="0" i="1" noProof="0" dirty="0"/>
              <a:t>son</a:t>
            </a:r>
            <a:r>
              <a:rPr lang="es-ES_tradnl" b="1" i="1" noProof="0" dirty="0"/>
              <a:t> </a:t>
            </a:r>
            <a:r>
              <a:rPr lang="es-ES_tradnl" i="1" noProof="0" dirty="0"/>
              <a:t>estrategias de negociación muy efectivas, ya que ambas partes ganan (algo) si la estrategia es exitosa. </a:t>
            </a:r>
          </a:p>
          <a:p>
            <a:r>
              <a:rPr lang="es-ES_tradnl" i="1" noProof="0" dirty="0"/>
              <a:t>Los/as asistentes sociales deben recurrir a distintas estrategias de negociación en función de la situación y los intereses en juego. Los/as asistentes sociales deben buscar ser muy asertivos.</a:t>
            </a:r>
          </a:p>
        </p:txBody>
      </p:sp>
      <p:sp>
        <p:nvSpPr>
          <p:cNvPr id="6" name="Slide Image Placeholder 5">
            <a:extLst>
              <a:ext uri="{FF2B5EF4-FFF2-40B4-BE49-F238E27FC236}">
                <a16:creationId xmlns:a16="http://schemas.microsoft.com/office/drawing/2014/main" id="{B604B9B1-BCB4-514E-9CE9-CF60982D1D3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10276CE-4BE7-5DD7-6105-A0BA9E8C196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1229293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noProof="0" dirty="0"/>
              <a:t>Adapte el caso práctico al contexto en el que se encuentre.</a:t>
            </a:r>
            <a:r>
              <a:rPr lang="es-ES_tradnl" noProof="0" dirty="0"/>
              <a:t> </a:t>
            </a:r>
          </a:p>
          <a:p>
            <a:pPr marL="0" lv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INTRODUCCIÓN</a:t>
            </a:r>
          </a:p>
          <a:p>
            <a:r>
              <a:rPr lang="es-ES_tradnl" i="1" noProof="0" dirty="0"/>
              <a:t>En el siguiente ejercicio, vamos a escoger una estrategia en función de la situación y de los intereses en juego.</a:t>
            </a:r>
          </a:p>
          <a:p>
            <a:r>
              <a:rPr lang="es-ES_tradnl" noProof="0" dirty="0"/>
              <a:t>Divida a los/as participantes en grupos de 3 a 5 personas.</a:t>
            </a:r>
          </a:p>
          <a:p>
            <a:r>
              <a:rPr lang="es-ES_tradnl" noProof="0" dirty="0"/>
              <a:t>Guíe a los/as participantes a las </a:t>
            </a:r>
            <a:r>
              <a:rPr lang="es-ES_tradnl" b="1" noProof="0" dirty="0"/>
              <a:t>páginas 44-45 del Cuaderno de ejercicios: La negociación en la gestión de casos</a:t>
            </a:r>
          </a:p>
          <a:p>
            <a:r>
              <a:rPr lang="es-ES_tradnl" noProof="0" dirty="0"/>
              <a:t>Asígnele el caso de Roberto a la mitad de los grupos y el caso de Jolie al resto.</a:t>
            </a:r>
          </a:p>
          <a:p>
            <a:r>
              <a:rPr lang="es-ES_tradnl" i="1" noProof="0" dirty="0"/>
              <a:t>En sus grupos:</a:t>
            </a:r>
          </a:p>
          <a:p>
            <a:pPr lvl="1"/>
            <a:r>
              <a:rPr lang="es-ES_tradnl" i="1" noProof="0" dirty="0"/>
              <a:t>Discutan el caso.</a:t>
            </a:r>
          </a:p>
          <a:p>
            <a:pPr lvl="1"/>
            <a:r>
              <a:rPr lang="es-ES_tradnl" i="1" noProof="0" dirty="0"/>
              <a:t>Identifiquen quiénes están implicados, cuáles son los intereses en común y cuáles son los conflictos de intereses. </a:t>
            </a:r>
          </a:p>
          <a:p>
            <a:pPr lvl="1"/>
            <a:r>
              <a:rPr lang="es-ES_tradnl" i="1" noProof="0" dirty="0"/>
              <a:t>Escojan una estrategia de negociación.</a:t>
            </a:r>
          </a:p>
          <a:p>
            <a:pPr marL="0" indent="0">
              <a:buNone/>
            </a:pPr>
            <a:endParaRPr lang="es-ES_tradnl" noProof="0" dirty="0"/>
          </a:p>
          <a:p>
            <a:pPr marL="0" indent="0">
              <a:buNone/>
            </a:pPr>
            <a:r>
              <a:rPr lang="es-ES_tradnl" b="1" noProof="0" dirty="0"/>
              <a:t>ACTIVIDAD EN GRUPO (30 minutos)</a:t>
            </a:r>
          </a:p>
          <a:p>
            <a:r>
              <a:rPr lang="es-ES_tradnl" noProof="0" dirty="0"/>
              <a:t>Dé 30 minutos a los/as participantes para hacer la actividad.</a:t>
            </a:r>
          </a:p>
          <a:p>
            <a:endParaRPr lang="es-ES_tradnl" noProof="0" dirty="0"/>
          </a:p>
          <a:p>
            <a:pPr marL="0" indent="0">
              <a:buNone/>
            </a:pPr>
            <a:r>
              <a:rPr lang="es-ES_tradnl" b="1" noProof="0" dirty="0"/>
              <a:t>DEBATE GENERAL (10 minutos)</a:t>
            </a:r>
          </a:p>
          <a:p>
            <a:r>
              <a:rPr lang="es-ES_tradnl" noProof="0" dirty="0"/>
              <a:t>Invite a varios/as voluntarios/as a compartir sus respuestas.</a:t>
            </a:r>
            <a:endParaRPr lang="es-ES_tradnl" b="1" noProof="0" dirty="0"/>
          </a:p>
          <a:p>
            <a:r>
              <a:rPr lang="es-ES_tradnl" noProof="0" dirty="0"/>
              <a:t>Haga un repaso y complemente las respuestas a partir de la siguiente diapositiva.</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noProof="0" dirty="0"/>
          </a:p>
        </p:txBody>
      </p:sp>
      <p:sp>
        <p:nvSpPr>
          <p:cNvPr id="6" name="Slide Image Placeholder 5">
            <a:extLst>
              <a:ext uri="{FF2B5EF4-FFF2-40B4-BE49-F238E27FC236}">
                <a16:creationId xmlns:a16="http://schemas.microsoft.com/office/drawing/2014/main" id="{706E8C11-3888-A103-8DD1-5B9AC124DAA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B08262D-E3E2-1A36-09C2-E8FC3C9E82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1025585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s-ES_tradnl" b="1" noProof="0" dirty="0"/>
              <a:t>POSIBLES RESPUESTAS</a:t>
            </a:r>
          </a:p>
          <a:p>
            <a:r>
              <a:rPr lang="es-ES_tradnl" b="1" noProof="0" dirty="0"/>
              <a:t>Roberto</a:t>
            </a:r>
          </a:p>
          <a:p>
            <a:pPr lvl="1"/>
            <a:r>
              <a:rPr lang="es-ES_tradnl" noProof="0" dirty="0"/>
              <a:t>Implicados: </a:t>
            </a:r>
          </a:p>
          <a:p>
            <a:pPr lvl="2"/>
            <a:r>
              <a:rPr lang="es-ES_tradnl" noProof="0" dirty="0"/>
              <a:t>Roberto (niño), Rosa (madre), Blanca (vecina) y asistente social.</a:t>
            </a:r>
          </a:p>
          <a:p>
            <a:pPr lvl="1"/>
            <a:r>
              <a:rPr lang="es-ES_tradnl" noProof="0" dirty="0"/>
              <a:t>Intereses en común: </a:t>
            </a:r>
          </a:p>
          <a:p>
            <a:pPr lvl="2"/>
            <a:r>
              <a:rPr lang="es-ES_tradnl" noProof="0" dirty="0"/>
              <a:t>Rosa, Blanca y la asistente social se preocupan por el niño.</a:t>
            </a:r>
          </a:p>
          <a:p>
            <a:pPr lvl="2"/>
            <a:r>
              <a:rPr lang="es-ES_tradnl" noProof="0" dirty="0"/>
              <a:t>El interés superior del menor podría ser su interés común.</a:t>
            </a:r>
          </a:p>
          <a:p>
            <a:pPr lvl="1"/>
            <a:r>
              <a:rPr lang="es-ES_tradnl" noProof="0" dirty="0"/>
              <a:t>Conflicto de intereses: </a:t>
            </a:r>
          </a:p>
          <a:p>
            <a:pPr lvl="2"/>
            <a:r>
              <a:rPr lang="es-ES_tradnl" noProof="0" dirty="0"/>
              <a:t>Rosa no confía en Blanca ni en la asistente social.</a:t>
            </a:r>
          </a:p>
          <a:p>
            <a:pPr lvl="2"/>
            <a:r>
              <a:rPr lang="es-ES_tradnl" noProof="0" dirty="0"/>
              <a:t>Rosa preferiría que no la molestaran (aunque necesita ayuda)</a:t>
            </a:r>
          </a:p>
          <a:p>
            <a:pPr lvl="1"/>
            <a:r>
              <a:rPr lang="es-ES_tradnl" noProof="0" dirty="0"/>
              <a:t>Estrategia: </a:t>
            </a:r>
          </a:p>
          <a:p>
            <a:pPr lvl="2"/>
            <a:r>
              <a:rPr lang="es-ES_tradnl" b="1" noProof="0" dirty="0"/>
              <a:t>Cooperar</a:t>
            </a:r>
            <a:r>
              <a:rPr lang="es-ES_tradnl" noProof="0" dirty="0"/>
              <a:t> teniendo en cuenta que un interés común es el interés superior del menor e intentar encontrar una solución que sea positiva para todos.</a:t>
            </a:r>
          </a:p>
          <a:p>
            <a:r>
              <a:rPr lang="es-ES_tradnl" b="1" noProof="0" dirty="0"/>
              <a:t>Jolie </a:t>
            </a:r>
          </a:p>
          <a:p>
            <a:pPr lvl="1"/>
            <a:r>
              <a:rPr lang="es-ES_tradnl" noProof="0" dirty="0"/>
              <a:t>Implicados:</a:t>
            </a:r>
          </a:p>
          <a:p>
            <a:pPr lvl="2"/>
            <a:r>
              <a:rPr lang="es-ES_tradnl" noProof="0" dirty="0"/>
              <a:t>Jolie (niña), policía y </a:t>
            </a:r>
            <a:r>
              <a:rPr lang="es-ES_tradnl" noProof="0" dirty="0" err="1"/>
              <a:t>Tshala</a:t>
            </a:r>
            <a:r>
              <a:rPr lang="es-ES_tradnl" noProof="0" dirty="0"/>
              <a:t> (asistente social).</a:t>
            </a:r>
          </a:p>
          <a:p>
            <a:pPr lvl="1"/>
            <a:r>
              <a:rPr lang="es-ES_tradnl" noProof="0" dirty="0"/>
              <a:t>Interés común:</a:t>
            </a:r>
          </a:p>
          <a:p>
            <a:pPr lvl="2"/>
            <a:r>
              <a:rPr lang="es-ES_tradnl" noProof="0" dirty="0"/>
              <a:t>La seguridad de Jolie</a:t>
            </a:r>
          </a:p>
          <a:p>
            <a:pPr lvl="2"/>
            <a:r>
              <a:rPr lang="es-ES_tradnl" noProof="0" dirty="0"/>
              <a:t>Tanto Jolie como la policía y el asistente social están de acuerdo en el objetivo común.</a:t>
            </a:r>
          </a:p>
          <a:p>
            <a:pPr lvl="1"/>
            <a:r>
              <a:rPr lang="es-ES_tradnl" noProof="0" dirty="0"/>
              <a:t>Conflicto de intereses: </a:t>
            </a:r>
          </a:p>
          <a:p>
            <a:pPr lvl="2"/>
            <a:r>
              <a:rPr lang="es-ES_tradnl" noProof="0" dirty="0"/>
              <a:t>La policía quiere que se presente una denuncia, pero Jolie no quiere presentarla. </a:t>
            </a:r>
          </a:p>
          <a:p>
            <a:pPr lvl="1"/>
            <a:r>
              <a:rPr lang="es-ES_tradnl" noProof="0" dirty="0"/>
              <a:t>Estrategia: </a:t>
            </a:r>
          </a:p>
          <a:p>
            <a:pPr lvl="2"/>
            <a:r>
              <a:rPr lang="es-ES_tradnl" b="1" noProof="0" dirty="0"/>
              <a:t>Competencia con la policía.</a:t>
            </a:r>
          </a:p>
          <a:p>
            <a:pPr lvl="2"/>
            <a:r>
              <a:rPr lang="es-ES_tradnl" noProof="0" dirty="0"/>
              <a:t>Presentar una denuncia no es una prioridad. </a:t>
            </a:r>
          </a:p>
          <a:p>
            <a:pPr lvl="2"/>
            <a:r>
              <a:rPr lang="es-ES_tradnl" noProof="0" dirty="0"/>
              <a:t>La asistente social debe defender los intereses y el bienestar de Jolie y explicarle a la policía que no es posible hacer la denuncia, pues no redunda en el bienestar de la niña.</a:t>
            </a:r>
          </a:p>
          <a:p>
            <a:pPr lvl="1"/>
            <a:r>
              <a:rPr lang="es-ES_tradnl" noProof="0" dirty="0"/>
              <a:t>Interés común: </a:t>
            </a:r>
          </a:p>
          <a:p>
            <a:pPr lvl="2"/>
            <a:r>
              <a:rPr lang="es-ES_tradnl" noProof="0" dirty="0"/>
              <a:t>Proteger a Jolie y encontrar un lugar donde se sienta segura y cómoda.</a:t>
            </a:r>
          </a:p>
          <a:p>
            <a:pPr lvl="1"/>
            <a:r>
              <a:rPr lang="es-ES_tradnl" noProof="0" dirty="0"/>
              <a:t>Conflicto de intereses: </a:t>
            </a:r>
          </a:p>
          <a:p>
            <a:pPr lvl="2"/>
            <a:r>
              <a:rPr lang="es-ES_tradnl" noProof="0" dirty="0" err="1"/>
              <a:t>Tshala</a:t>
            </a:r>
            <a:r>
              <a:rPr lang="es-ES_tradnl" noProof="0" dirty="0"/>
              <a:t>, la asistente social, quiere convencer a Jolie de que reciba atención médica (SSR), pero Jolie se niega a ir al hospital. </a:t>
            </a:r>
          </a:p>
          <a:p>
            <a:pPr lvl="1"/>
            <a:r>
              <a:rPr lang="es-ES_tradnl" noProof="0" dirty="0"/>
              <a:t>Estrategia: </a:t>
            </a:r>
          </a:p>
          <a:p>
            <a:pPr lvl="2"/>
            <a:r>
              <a:rPr lang="es-ES_tradnl" b="1" noProof="0" dirty="0"/>
              <a:t>Compromiso con Jolie. </a:t>
            </a:r>
          </a:p>
          <a:p>
            <a:pPr lvl="2"/>
            <a:r>
              <a:rPr lang="es-ES_tradnl" noProof="0" dirty="0"/>
              <a:t>Jolie quiere regresar al centro de acogida, pero también necesita servicios de salud sexual y reproductiva urgentes. </a:t>
            </a:r>
          </a:p>
          <a:p>
            <a:pPr lvl="2"/>
            <a:r>
              <a:rPr lang="es-ES_tradnl" noProof="0" dirty="0" err="1"/>
              <a:t>Tshala</a:t>
            </a:r>
            <a:r>
              <a:rPr lang="es-ES_tradnl" noProof="0" dirty="0"/>
              <a:t> podría intentar llegar a un acuerdo, por ejemplo, comprometiéndose a ir primero al centro de acogida con Jolie y después al hospital. </a:t>
            </a:r>
          </a:p>
          <a:p>
            <a:pPr lvl="2"/>
            <a:r>
              <a:rPr lang="es-ES_tradnl" noProof="0" dirty="0"/>
              <a:t>En todo caso, ¡</a:t>
            </a:r>
            <a:r>
              <a:rPr lang="es-ES_tradnl" noProof="0" dirty="0" err="1"/>
              <a:t>Tshala</a:t>
            </a:r>
            <a:r>
              <a:rPr lang="es-ES_tradnl" noProof="0" dirty="0"/>
              <a:t> no debería forzar a Jolie!</a:t>
            </a:r>
          </a:p>
        </p:txBody>
      </p:sp>
      <p:sp>
        <p:nvSpPr>
          <p:cNvPr id="7" name="Google Shape;725;p48:notes">
            <a:extLst>
              <a:ext uri="{FF2B5EF4-FFF2-40B4-BE49-F238E27FC236}">
                <a16:creationId xmlns:a16="http://schemas.microsoft.com/office/drawing/2014/main" id="{7B08262D-E3E2-1A36-09C2-E8FC3C9E82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extLst>
      <p:ext uri="{BB962C8B-B14F-4D97-AF65-F5344CB8AC3E}">
        <p14:creationId xmlns:p14="http://schemas.microsoft.com/office/powerpoint/2010/main" val="1726738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5" name="Google Shape;725;p18: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p>
        </p:txBody>
      </p:sp>
      <p:sp>
        <p:nvSpPr>
          <p:cNvPr id="3" name="Slide Image Placeholder 2">
            <a:extLst>
              <a:ext uri="{FF2B5EF4-FFF2-40B4-BE49-F238E27FC236}">
                <a16:creationId xmlns:a16="http://schemas.microsoft.com/office/drawing/2014/main" id="{A553E08C-D203-3E60-57ED-B5BDFDB9AA3E}"/>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CA9C3A2-3759-F59B-480F-64461C21109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extLst>
      <p:ext uri="{BB962C8B-B14F-4D97-AF65-F5344CB8AC3E}">
        <p14:creationId xmlns:p14="http://schemas.microsoft.com/office/powerpoint/2010/main" val="40198221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SESIÓN 4 </a:t>
            </a:r>
            <a:br>
              <a:rPr lang="es-ES_tradnl" b="1" noProof="0" dirty="0"/>
            </a:br>
            <a:r>
              <a:rPr lang="es-ES_tradnl" b="1" noProof="0" dirty="0"/>
              <a:t>DURACIÓN: 2h</a:t>
            </a:r>
          </a:p>
          <a:p>
            <a:pPr mar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En esta sesión hablaremos sobre las distintas labores de coordinación que deben realizar los/as asistentes sociales para cubrir las necesidades de protección de niños, niñas y adolescentes.</a:t>
            </a:r>
          </a:p>
          <a:p>
            <a:r>
              <a:rPr lang="es-ES_tradnl" i="1" noProof="0" dirty="0"/>
              <a:t>En esta sesión no se incluye la coordinación sectorial, que está a cargo del Área de Responsabilidad de Protección de la Infancia (ARP) y el Grupo de Trabajo de Gestión de Casos (GTGC).</a:t>
            </a:r>
          </a:p>
        </p:txBody>
      </p:sp>
      <p:sp>
        <p:nvSpPr>
          <p:cNvPr id="6" name="Slide Image Placeholder 5">
            <a:extLst>
              <a:ext uri="{FF2B5EF4-FFF2-40B4-BE49-F238E27FC236}">
                <a16:creationId xmlns:a16="http://schemas.microsoft.com/office/drawing/2014/main" id="{A2AC0955-7BDA-833E-DF2F-EA8F3EA0199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7370A57-F8B8-D2F1-BB02-AB2544A8658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347525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50" name="Google Shape;250;p3: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p>
          <a:p>
            <a:r>
              <a:rPr lang="es-ES_tradnl" i="1" noProof="0" dirty="0">
                <a:sym typeface="Arial"/>
              </a:rPr>
              <a:t>En otras palabras, este módulo tiene como finalidad reforzar las experiencias y desarrollar las competencias para la resolución de problemas, negociación y coordinación que ustedes necesitan en su labor diaria como asistentes sociales.</a:t>
            </a:r>
          </a:p>
        </p:txBody>
      </p:sp>
      <p:sp>
        <p:nvSpPr>
          <p:cNvPr id="3" name="Slide Image Placeholder 2">
            <a:extLst>
              <a:ext uri="{FF2B5EF4-FFF2-40B4-BE49-F238E27FC236}">
                <a16:creationId xmlns:a16="http://schemas.microsoft.com/office/drawing/2014/main" id="{92280F19-A213-AE6A-BDED-17900616D98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FB3B88F-F811-05F2-5A65-B896759FF5E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r>
              <a:rPr lang="es-ES_tradnl" sz="1200" noProof="0" dirty="0"/>
              <a:t>Adapte el caso práctico al contexto en el que se encuentre.</a:t>
            </a:r>
            <a:endParaRPr lang="es-ES_tradnl" noProof="0" dirty="0"/>
          </a:p>
          <a:p>
            <a:pPr marL="0" lv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INTRODUCCIÓN</a:t>
            </a:r>
          </a:p>
          <a:p>
            <a:r>
              <a:rPr lang="es-ES_tradnl" i="1" noProof="0" dirty="0"/>
              <a:t>Ahora veremos en qué consiste la coordinación a través de un caso práctico.</a:t>
            </a:r>
          </a:p>
          <a:p>
            <a:r>
              <a:rPr lang="es-ES_tradnl" noProof="0" dirty="0"/>
              <a:t>Divida a los/as participantes en grupos de 3-5 personas.</a:t>
            </a:r>
          </a:p>
          <a:p>
            <a:r>
              <a:rPr lang="es-ES_tradnl" noProof="0" dirty="0"/>
              <a:t>Reparta entre los/as participantes hojas A4 blancas y cinta adhesiva.</a:t>
            </a:r>
          </a:p>
          <a:p>
            <a:r>
              <a:rPr lang="es-ES_tradnl" noProof="0" dirty="0"/>
              <a:t>Guíe a los/as participantes a las </a:t>
            </a:r>
            <a:r>
              <a:rPr lang="es-ES_tradnl" b="1" noProof="0" dirty="0"/>
              <a:t>páginas 46-49 del Cuaderno de ejercicios: La coordinación en la gestión de casos - estudio de caso</a:t>
            </a:r>
          </a:p>
          <a:p>
            <a:r>
              <a:rPr lang="es-ES_tradnl" i="1" noProof="0" dirty="0"/>
              <a:t>En sus grupos:</a:t>
            </a:r>
          </a:p>
          <a:p>
            <a:pPr lvl="1"/>
            <a:r>
              <a:rPr lang="es-ES_tradnl" i="1" noProof="0" dirty="0"/>
              <a:t>Revisen la primera evaluación que se le hizo a Teo y el mapa de servicios, actores y organismos. </a:t>
            </a:r>
          </a:p>
          <a:p>
            <a:pPr lvl="1"/>
            <a:r>
              <a:rPr lang="es-ES_tradnl" i="1" noProof="0" dirty="0"/>
              <a:t>Identifiquen las necesidades de Teo, decidan cuáles son prioritarias, cuáles van a abordar y con quién hay que coordinar.</a:t>
            </a:r>
          </a:p>
          <a:p>
            <a:pPr lvl="1"/>
            <a:r>
              <a:rPr lang="es-ES_tradnl" i="1" noProof="0" dirty="0"/>
              <a:t>En una de las hojas A4, escriban las necesidades que van a intentar resolver, el nombre de la agencia u organismo y la razón por la que hay que coordinar con esas organizaciones.</a:t>
            </a:r>
          </a:p>
          <a:p>
            <a:pPr lvl="1"/>
            <a:r>
              <a:rPr lang="es-ES_tradnl" i="1" noProof="0" dirty="0"/>
              <a:t>Formulen un cronograma que vaya desde la fase de respuesta urgente e inmediata a la coordinación a mediano o largo plazo. </a:t>
            </a:r>
          </a:p>
          <a:p>
            <a:endParaRPr lang="es-ES_tradnl" noProof="0" dirty="0"/>
          </a:p>
          <a:p>
            <a:pPr marL="0" indent="0">
              <a:buNone/>
            </a:pPr>
            <a:r>
              <a:rPr lang="es-ES_tradnl" b="1" noProof="0" dirty="0"/>
              <a:t>ACTIVIDAD EN GRUPO (30 minutos)</a:t>
            </a:r>
          </a:p>
          <a:p>
            <a:r>
              <a:rPr lang="es-ES_tradnl" noProof="0" dirty="0"/>
              <a:t>Dé 30 minutos a los/as participantes para hacer la actividad.</a:t>
            </a:r>
          </a:p>
          <a:p>
            <a:endParaRPr lang="es-ES_tradnl" noProof="0" dirty="0"/>
          </a:p>
          <a:p>
            <a:pPr marL="0" indent="0">
              <a:buNone/>
            </a:pPr>
            <a:r>
              <a:rPr lang="es-ES_tradnl" b="1" noProof="0" dirty="0"/>
              <a:t>DEBATE GENERAL (20 minutos)</a:t>
            </a:r>
          </a:p>
          <a:p>
            <a:r>
              <a:rPr lang="es-ES_tradnl" noProof="0" dirty="0"/>
              <a:t>Invite a un grupo voluntario a compartir sus respuestas.</a:t>
            </a:r>
          </a:p>
          <a:p>
            <a:r>
              <a:rPr lang="es-ES_tradnl" noProof="0" dirty="0"/>
              <a:t>Comente las respuestas y complemente a partir de la siguiente diapositiva.</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6" name="Slide Image Placeholder 5">
            <a:extLst>
              <a:ext uri="{FF2B5EF4-FFF2-40B4-BE49-F238E27FC236}">
                <a16:creationId xmlns:a16="http://schemas.microsoft.com/office/drawing/2014/main" id="{D7A6E2E4-CD8B-8AEA-3337-103A4047E4A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8940DAE-736F-52AE-64AD-EAE6330DDDD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887959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a16="http://schemas.microsoft.com/office/drawing/2014/main" id="{FB8185EB-AA37-E6AE-2A2B-73316B094BC1}"/>
              </a:ext>
            </a:extLst>
          </p:cNvPr>
          <p:cNvSpPr>
            <a:spLocks noGrp="1"/>
          </p:cNvSpPr>
          <p:nvPr>
            <p:ph type="body" idx="1"/>
          </p:nvPr>
        </p:nvSpPr>
        <p:spPr>
          <a:xfrm>
            <a:off x="477837" y="460376"/>
            <a:ext cx="6143625" cy="9211334"/>
          </a:xfrm>
        </p:spPr>
        <p:txBody>
          <a:bodyPr/>
          <a:lstStyle/>
          <a:p>
            <a:pPr marL="0" indent="0">
              <a:buNone/>
            </a:pPr>
            <a:r>
              <a:rPr lang="es-ES_tradnl" b="1" noProof="0" dirty="0"/>
              <a:t>POSIBLES RESPUESTAS</a:t>
            </a:r>
          </a:p>
          <a:p>
            <a:r>
              <a:rPr lang="es-ES_tradnl" b="1" noProof="0" dirty="0"/>
              <a:t>Cuidados y seguridad</a:t>
            </a:r>
          </a:p>
          <a:p>
            <a:pPr lvl="1"/>
            <a:r>
              <a:rPr lang="es-ES_tradnl" noProof="0" dirty="0"/>
              <a:t>Preguntarle a los tíos de Teo si pueden cuidar de él por un periodo corto.</a:t>
            </a:r>
          </a:p>
          <a:p>
            <a:pPr lvl="1"/>
            <a:r>
              <a:rPr lang="es-ES_tradnl" noProof="0" dirty="0"/>
              <a:t>Preguntarles cuánto tiempo podrían recibirlo, si se sienten capaces de cuidar de él durante este periodo, si tienen todo lo necesario para hacerlo y si hay comida para Teo, ya que debe ganar peso.</a:t>
            </a:r>
          </a:p>
          <a:p>
            <a:r>
              <a:rPr lang="es-ES_tradnl" b="1" noProof="0" dirty="0"/>
              <a:t>Salud física</a:t>
            </a:r>
          </a:p>
          <a:p>
            <a:pPr lvl="1"/>
            <a:r>
              <a:rPr lang="es-ES_tradnl" noProof="0" dirty="0"/>
              <a:t>Coordinar con el servicio móvil de salud (Salud para todos)</a:t>
            </a:r>
          </a:p>
          <a:p>
            <a:pPr lvl="2"/>
            <a:r>
              <a:rPr lang="es-ES_tradnl" noProof="0" dirty="0"/>
              <a:t>Consultar si pueden ir a casa del tío y ofrecerle servicios médicos a Teo.</a:t>
            </a:r>
          </a:p>
          <a:p>
            <a:pPr lvl="2"/>
            <a:r>
              <a:rPr lang="es-ES_tradnl" noProof="0" dirty="0"/>
              <a:t>Preguntar si pueden ofrecerle un servicio de atención médica domiciliaria en casa del tío para curar las heridas y quemaduras que tiene, y si ese servicio tiene algún costo adicional (p. ej., medicinas o vendas).</a:t>
            </a:r>
          </a:p>
          <a:p>
            <a:pPr lvl="1"/>
            <a:r>
              <a:rPr lang="es-ES_tradnl" noProof="0" dirty="0"/>
              <a:t>Si el servicio “Salud para Todos” no puede visitar a Teo en casa de su tío</a:t>
            </a:r>
          </a:p>
          <a:p>
            <a:pPr lvl="2"/>
            <a:r>
              <a:rPr lang="es-ES_tradnl" noProof="0" dirty="0"/>
              <a:t>Preguntarles si pueden proveer insumos médicos para que la tía, que es enfermera, pueda atender a Teo.</a:t>
            </a:r>
          </a:p>
          <a:p>
            <a:pPr lvl="2"/>
            <a:r>
              <a:rPr lang="es-ES_tradnl" noProof="0" dirty="0"/>
              <a:t>Confirmar con la tía se siente capacitada para brindar un servicio de atención médica si le proporcionan los insumos necesarios.</a:t>
            </a:r>
          </a:p>
          <a:p>
            <a:pPr lvl="1"/>
            <a:r>
              <a:rPr lang="es-ES_tradnl" noProof="0" dirty="0"/>
              <a:t>Si “Salud para Todos” no puede ofrecerle asistencia médica en casa del tío ni tampoco insumos médicos</a:t>
            </a:r>
          </a:p>
          <a:p>
            <a:pPr lvl="2"/>
            <a:r>
              <a:rPr lang="es-ES_tradnl" noProof="0" dirty="0"/>
              <a:t>Consultar con el Centro de Salud Asti para ver si pueden proporcionarles insumos médicos (gratis o pagados).</a:t>
            </a:r>
          </a:p>
          <a:p>
            <a:pPr lvl="1"/>
            <a:r>
              <a:rPr lang="es-ES_tradnl" noProof="0" dirty="0"/>
              <a:t>Si la atención médica o los insumos cuestan dinero</a:t>
            </a:r>
          </a:p>
          <a:p>
            <a:pPr lvl="2"/>
            <a:r>
              <a:rPr lang="es-ES_tradnl" noProof="0" dirty="0"/>
              <a:t>Verificar si los tíos o la madre pueden hacerse cargo de estos gastos.</a:t>
            </a:r>
          </a:p>
          <a:p>
            <a:pPr lvl="2"/>
            <a:r>
              <a:rPr lang="es-ES_tradnl" noProof="0" dirty="0"/>
              <a:t>Si no es así, consultar internamente si los costos pueden ser cubiertos a través de las ayudas asignadas al caso.</a:t>
            </a:r>
          </a:p>
          <a:p>
            <a:pPr lvl="2"/>
            <a:r>
              <a:rPr lang="es-ES_tradnl" noProof="0" dirty="0"/>
              <a:t>Si no es así, consultar con “Ley contra la violencia” para ver si estos gastos podrían ser cubiertos a través del programa ”Recursos económicos para la protección".</a:t>
            </a:r>
          </a:p>
          <a:p>
            <a:r>
              <a:rPr lang="es-ES_tradnl" b="1" noProof="0" dirty="0"/>
              <a:t>Seguridad y estabilidad</a:t>
            </a:r>
          </a:p>
          <a:p>
            <a:pPr lvl="1"/>
            <a:r>
              <a:rPr lang="es-ES_tradnl" noProof="0" dirty="0"/>
              <a:t>Comunicarse con el líder de la comunidad para explorar la posibilidad de cooperar para proteger a Teo del riesgo de reinserción en el grupo armado.</a:t>
            </a:r>
          </a:p>
          <a:p>
            <a:pPr lvl="1"/>
            <a:r>
              <a:rPr lang="es-ES_tradnl" noProof="0" dirty="0"/>
              <a:t>Consultar con el líder de la comunidad si se siente capaz de negociar con el líder del grupo armado para solicitar que no se reclute a Teo, ya que también lo conoce.</a:t>
            </a:r>
          </a:p>
          <a:p>
            <a:pPr lvl="1"/>
            <a:r>
              <a:rPr lang="es-ES_tradnl" noProof="0" dirty="0"/>
              <a:t>Evaluar los riesgos con Teo y el líder de la comunidad de contactar con el líder del grupo armado y negociar su liberación total (¡evitando mayores perjuicios!).</a:t>
            </a:r>
          </a:p>
          <a:p>
            <a:pPr lvl="1"/>
            <a:r>
              <a:rPr lang="es-ES_tradnl" noProof="0" dirty="0"/>
              <a:t>Esto solo sería posible con el consentimiento de Teo.</a:t>
            </a:r>
          </a:p>
          <a:p>
            <a:r>
              <a:rPr lang="es-ES_tradnl" b="1" noProof="0" dirty="0"/>
              <a:t>Plan de seguridad</a:t>
            </a:r>
          </a:p>
          <a:p>
            <a:pPr lvl="1"/>
            <a:r>
              <a:rPr lang="es-ES_tradnl" noProof="0" dirty="0"/>
              <a:t>En caso de que Teo estuviera en riesgo inminente de reinserción, explorar las opciones de ayuda disponibles.</a:t>
            </a:r>
          </a:p>
          <a:p>
            <a:pPr lvl="1"/>
            <a:r>
              <a:rPr lang="es-ES_tradnl" noProof="0" dirty="0"/>
              <a:t>Ponerse en contacto con la madre, y otros miembros de la familia si están disponibles, con el líder de la comunidad y, eventualmente, con Open </a:t>
            </a:r>
            <a:r>
              <a:rPr lang="es-ES_tradnl" noProof="0" dirty="0" err="1"/>
              <a:t>Vision</a:t>
            </a:r>
            <a:r>
              <a:rPr lang="es-ES_tradnl" noProof="0" dirty="0"/>
              <a:t> para estar al tanto de lo que puedan ofrecer en caso de que Teo necesite un refugio seguro fuera de esa población. </a:t>
            </a:r>
          </a:p>
          <a:p>
            <a:pPr lvl="1"/>
            <a:r>
              <a:rPr lang="es-ES_tradnl" noProof="0" dirty="0"/>
              <a:t>Dialogar con Teo y ofrecerle todas las opciones disponibles al formular el plan de seguridad.</a:t>
            </a:r>
          </a:p>
          <a:p>
            <a:pPr marL="0" indent="0">
              <a:buNone/>
            </a:pPr>
            <a:endParaRPr lang="es-ES_tradnl"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6" name="Google Shape;725;p48:notes">
            <a:extLst>
              <a:ext uri="{FF2B5EF4-FFF2-40B4-BE49-F238E27FC236}">
                <a16:creationId xmlns:a16="http://schemas.microsoft.com/office/drawing/2014/main" id="{AB979A0F-ACB1-8BEC-1D75-C6C2AE5CEE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extLst>
      <p:ext uri="{BB962C8B-B14F-4D97-AF65-F5344CB8AC3E}">
        <p14:creationId xmlns:p14="http://schemas.microsoft.com/office/powerpoint/2010/main" val="42790791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a16="http://schemas.microsoft.com/office/drawing/2014/main" id="{FB8185EB-AA37-E6AE-2A2B-73316B094BC1}"/>
              </a:ext>
            </a:extLst>
          </p:cNvPr>
          <p:cNvSpPr>
            <a:spLocks noGrp="1"/>
          </p:cNvSpPr>
          <p:nvPr>
            <p:ph type="body" idx="1"/>
          </p:nvPr>
        </p:nvSpPr>
        <p:spPr>
          <a:xfrm>
            <a:off x="477837" y="460376"/>
            <a:ext cx="6143625" cy="9211334"/>
          </a:xfrm>
        </p:spPr>
        <p:txBody>
          <a:bodyPr/>
          <a:lstStyle/>
          <a:p>
            <a:r>
              <a:rPr lang="es-ES_tradnl" b="1" noProof="0" dirty="0"/>
              <a:t>Salud mental y apoyo psicosocial</a:t>
            </a:r>
          </a:p>
          <a:p>
            <a:pPr lvl="1"/>
            <a:r>
              <a:rPr lang="es-ES_tradnl" noProof="0" dirty="0"/>
              <a:t>Si Teo da su consentimiento, coordinar con la Red de Fortalecimiento y Resiliencia.</a:t>
            </a:r>
          </a:p>
          <a:p>
            <a:pPr lvl="2"/>
            <a:r>
              <a:rPr lang="es-ES_tradnl" noProof="0" dirty="0"/>
              <a:t>Consultar si podrían prestarle apoyo especializado específico a Teo.</a:t>
            </a:r>
          </a:p>
          <a:p>
            <a:pPr lvl="2"/>
            <a:r>
              <a:rPr lang="es-ES_tradnl" noProof="0" dirty="0"/>
              <a:t>En caso afirmativo, verificar si lo haría un equipo móvil o si Teo tendría que desplazarse al centro. </a:t>
            </a:r>
          </a:p>
          <a:p>
            <a:pPr lvl="1"/>
            <a:r>
              <a:rPr lang="es-ES_tradnl" noProof="0" dirty="0"/>
              <a:t>Si Teo tuviera que ir al centro, coordinar el transporte y los costes con Teo, la tía y el tío, ya que el centro está a 20 km. </a:t>
            </a:r>
          </a:p>
          <a:p>
            <a:pPr lvl="1"/>
            <a:r>
              <a:rPr lang="es-ES_tradnl" noProof="0" dirty="0"/>
              <a:t>Nota: Antes de que Teo pueda recibir servicios de SMAPS específicos y especializados, es necesario cubrir algunas necesidades básicas, como la seguridad y la modalidad de acogida. Por esta razón, la atención en SMAPS no es la principal prioridad, aunque es muy importante que Teo reciba apoyo para poder sobrellevar el evento traumático. </a:t>
            </a:r>
          </a:p>
          <a:p>
            <a:r>
              <a:rPr lang="es-ES_tradnl" b="1" noProof="0" dirty="0"/>
              <a:t>Educación</a:t>
            </a:r>
          </a:p>
          <a:p>
            <a:pPr lvl="1"/>
            <a:r>
              <a:rPr lang="es-ES_tradnl" noProof="0" dirty="0"/>
              <a:t>Teniendo en cuenta la opinión de Teo, coordinar con las escuelas locales y la organización Aprender Trabajando para considerar la posibilidad de que Teo participe en un ciclo de formación profesional. </a:t>
            </a:r>
          </a:p>
          <a:p>
            <a:pPr lvl="1"/>
            <a:r>
              <a:rPr lang="es-ES_tradnl" noProof="0" dirty="0"/>
              <a:t>Coordinar con el líder de la comunidad para evaluar si la inscripción al programa educativo podría ser otro argumento para impedir que sea reclutado nuevamente.</a:t>
            </a:r>
          </a:p>
          <a:p>
            <a:r>
              <a:rPr lang="es-ES_tradnl" b="1" noProof="0" dirty="0"/>
              <a:t>Documentos</a:t>
            </a:r>
          </a:p>
          <a:p>
            <a:pPr lvl="1"/>
            <a:r>
              <a:rPr lang="es-ES_tradnl" noProof="0" dirty="0"/>
              <a:t>Teo forma parte de una minoría étnica cuyos miembros, en su mayoría, carecen de documentación civil debido a la discriminación estructural.</a:t>
            </a:r>
          </a:p>
          <a:p>
            <a:pPr lvl="1"/>
            <a:r>
              <a:rPr lang="es-ES_tradnl" noProof="0" dirty="0"/>
              <a:t>Es poco probable que Teo consiga los documentos, y podría ser un proceso largo.</a:t>
            </a:r>
          </a:p>
          <a:p>
            <a:pPr lvl="1"/>
            <a:r>
              <a:rPr lang="es-ES_tradnl" noProof="0" dirty="0"/>
              <a:t>Ponerse en contacto con los servicios de asistencia jurídica y coordinar con ellos para obtener información sobre cómo solicitar los documentos que requiere. </a:t>
            </a:r>
          </a:p>
          <a:p>
            <a:pPr lvl="2"/>
            <a:r>
              <a:rPr lang="es-ES_tradnl" noProof="0" dirty="0"/>
              <a:t>Como el Consejo Jurídico para los Refugiados está a 20 km, habría que coordinar por teléfono antes de acudir al centro para registrarlo. </a:t>
            </a:r>
          </a:p>
          <a:p>
            <a:pPr lvl="2"/>
            <a:r>
              <a:rPr lang="es-ES_tradnl" noProof="0" dirty="0"/>
              <a:t>Si es necesaria una visita, coordinar el transporte y los costos con Teo, el tío y la tía.</a:t>
            </a:r>
          </a:p>
        </p:txBody>
      </p:sp>
      <p:sp>
        <p:nvSpPr>
          <p:cNvPr id="6" name="Google Shape;725;p48:notes">
            <a:extLst>
              <a:ext uri="{FF2B5EF4-FFF2-40B4-BE49-F238E27FC236}">
                <a16:creationId xmlns:a16="http://schemas.microsoft.com/office/drawing/2014/main" id="{AB979A0F-ACB1-8BEC-1D75-C6C2AE5CEE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23398879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La coordinación hace posible:</a:t>
            </a:r>
          </a:p>
          <a:p>
            <a:pPr lvl="1"/>
            <a:r>
              <a:rPr lang="es-ES_tradnl" i="1" noProof="0" dirty="0"/>
              <a:t>Comprender las necesidades del menor y los riesgos de protección que enfrentan él/ella, su familia, padres o cuidadores.</a:t>
            </a:r>
          </a:p>
          <a:p>
            <a:pPr lvl="1"/>
            <a:r>
              <a:rPr lang="es-ES_tradnl" i="1" noProof="0" dirty="0"/>
              <a:t>Identificar otros servicios y ayudas a las que los menores y sus familias podrían acceder para cubrir sus necesidades.</a:t>
            </a:r>
          </a:p>
          <a:p>
            <a:pPr lvl="1"/>
            <a:r>
              <a:rPr lang="es-ES_tradnl" i="1" noProof="0" dirty="0"/>
              <a:t>Garantizar que los servicios se presten de forma oportuna y adecuada (fomentando la participación y en función de las necesidades del menor).</a:t>
            </a:r>
          </a:p>
          <a:p>
            <a:pPr lvl="1"/>
            <a:r>
              <a:rPr lang="es-ES_tradnl" i="1" noProof="0" dirty="0"/>
              <a:t>Tomar decisiones en el interés superior del menor.</a:t>
            </a:r>
          </a:p>
          <a:p>
            <a:r>
              <a:rPr lang="es-ES_tradnl" i="1" noProof="0" dirty="0"/>
              <a:t>En última instancia, el objetivo de las labores de coordinación es garantizar que la ayuda sea de calidad y mejorar los resultados en materia de protección de la infancia. </a:t>
            </a:r>
          </a:p>
        </p:txBody>
      </p:sp>
      <p:sp>
        <p:nvSpPr>
          <p:cNvPr id="6" name="Slide Image Placeholder 5">
            <a:extLst>
              <a:ext uri="{FF2B5EF4-FFF2-40B4-BE49-F238E27FC236}">
                <a16:creationId xmlns:a16="http://schemas.microsoft.com/office/drawing/2014/main" id="{72B31066-481A-962C-FDED-3B27DB4C9FC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43B1C87-322F-5146-AA01-F89D5D330F5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999344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8" name="Google Shape;658;p79:notes"/>
          <p:cNvSpPr txBox="1">
            <a:spLocks noGrp="1"/>
          </p:cNvSpPr>
          <p:nvPr>
            <p:ph type="body" idx="1"/>
          </p:nvPr>
        </p:nvSpPr>
        <p:spPr/>
        <p:txBody>
          <a:bodyPr/>
          <a:lstStyle/>
          <a:p>
            <a:pPr marL="0" indent="0">
              <a:buNone/>
            </a:pPr>
            <a:r>
              <a:rPr lang="es-ES_tradnl" b="1" noProof="0" dirty="0"/>
              <a:t>ADAPTAR AL CONTEXTO</a:t>
            </a:r>
          </a:p>
          <a:p>
            <a:r>
              <a:rPr lang="es-ES_tradnl" noProof="0" dirty="0"/>
              <a:t>Todos estos procesos y herramientas suelen establecerse a través de los procedimientos operativos estándares para la gestión de casos.</a:t>
            </a:r>
          </a:p>
          <a:p>
            <a:pPr marL="0" indent="0">
              <a:buNone/>
            </a:pPr>
            <a:r>
              <a:rPr lang="es-ES_tradnl" b="1" noProof="0" dirty="0"/>
              <a:t>______________________________________________________________________________</a:t>
            </a:r>
          </a:p>
          <a:p>
            <a:pPr marL="0" indent="0">
              <a:buNone/>
            </a:pPr>
            <a:endParaRPr lang="es-ES_tradnl" b="1" noProof="0" dirty="0"/>
          </a:p>
          <a:p>
            <a:pPr marL="0" indent="0">
              <a:buNone/>
            </a:pPr>
            <a:r>
              <a:rPr lang="es-ES_tradnl" b="1" noProof="0" dirty="0"/>
              <a:t>EXPLICAR</a:t>
            </a:r>
          </a:p>
          <a:p>
            <a:r>
              <a:rPr lang="es-ES_tradnl" noProof="0" dirty="0"/>
              <a:t>Presente el contenido de la diapositiva.</a:t>
            </a:r>
          </a:p>
          <a:p>
            <a:r>
              <a:rPr lang="es-ES_tradnl" i="1" noProof="0" dirty="0"/>
              <a:t>¿Alguien tiene algo que añadir?</a:t>
            </a:r>
          </a:p>
          <a:p>
            <a:r>
              <a:rPr lang="es-ES_tradnl" i="1" noProof="0" dirty="0"/>
              <a:t>¿Alguien tiene alguna pregunta o necesita alguna aclaración? </a:t>
            </a:r>
          </a:p>
        </p:txBody>
      </p:sp>
      <p:sp>
        <p:nvSpPr>
          <p:cNvPr id="3" name="Slide Image Placeholder 2">
            <a:extLst>
              <a:ext uri="{FF2B5EF4-FFF2-40B4-BE49-F238E27FC236}">
                <a16:creationId xmlns:a16="http://schemas.microsoft.com/office/drawing/2014/main" id="{17951D5E-94D6-2B19-855A-8E34FA5742D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314C89B-06C5-F642-74A2-BB1BC9D4B97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b="1" i="1" noProof="0" dirty="0"/>
              <a:t>Paso 1</a:t>
            </a:r>
          </a:p>
          <a:p>
            <a:pPr lvl="1"/>
            <a:r>
              <a:rPr lang="es-ES_tradnl" i="1" noProof="0" dirty="0"/>
              <a:t>Es necesario obtener el consentimiento antes de contactar a terceros y compartir información confidencial sobre el caso.</a:t>
            </a:r>
          </a:p>
          <a:p>
            <a:r>
              <a:rPr lang="es-ES_tradnl" b="1" i="1" noProof="0" dirty="0"/>
              <a:t>Paso 2</a:t>
            </a:r>
          </a:p>
          <a:p>
            <a:pPr lvl="1"/>
            <a:r>
              <a:rPr lang="es-ES_tradnl" i="1" noProof="0" dirty="0"/>
              <a:t>Hay que definir las funciones y responsabilidades de cada quién para evitar problemas. </a:t>
            </a:r>
          </a:p>
          <a:p>
            <a:pPr lvl="1"/>
            <a:r>
              <a:rPr lang="es-ES_tradnl" i="1" noProof="0" dirty="0"/>
              <a:t>Todos deben tener claro qué deben hacer.</a:t>
            </a:r>
          </a:p>
          <a:p>
            <a:pPr lvl="1"/>
            <a:r>
              <a:rPr lang="es-ES_tradnl" i="1" noProof="0" dirty="0"/>
              <a:t>Podría ser de gran ayuda definir un encargado de la coordinación entre las partes implicadas en el caso. Por lo general, los/as asistentes sociales están capacitados para asumir el rol de punto focal de coordinación.</a:t>
            </a:r>
          </a:p>
          <a:p>
            <a:r>
              <a:rPr lang="es-ES_tradnl" b="1" i="1" noProof="0" dirty="0"/>
              <a:t>Paso 3</a:t>
            </a:r>
          </a:p>
          <a:p>
            <a:pPr lvl="1"/>
            <a:r>
              <a:rPr lang="es-ES_tradnl" i="1" noProof="0" dirty="0"/>
              <a:t>Es imposible hacerlo todo a la vez. Intentarlo solo haría que el/la menor, los padres, cuidadores o adultos de confianza se sintieran abrumados.. </a:t>
            </a:r>
          </a:p>
          <a:p>
            <a:pPr lvl="1"/>
            <a:r>
              <a:rPr lang="es-ES_tradnl" i="1" noProof="0" dirty="0"/>
              <a:t>Por eso, al coordinar es importante que todas las partes implicadas lleguen a un acuerdo sobre las prioridades y establezcan un cronograma. </a:t>
            </a:r>
          </a:p>
          <a:p>
            <a:pPr lvl="1"/>
            <a:r>
              <a:rPr lang="es-ES_tradnl" i="1" noProof="0" dirty="0"/>
              <a:t>Todos deben tener claras las prioridades y momentos definidos en el plan de acción.</a:t>
            </a:r>
          </a:p>
          <a:p>
            <a:r>
              <a:rPr lang="es-ES_tradnl" b="1" i="1" noProof="0" dirty="0"/>
              <a:t>Paso 4</a:t>
            </a:r>
          </a:p>
          <a:p>
            <a:pPr lvl="1"/>
            <a:r>
              <a:rPr lang="es-ES_tradnl" i="1" noProof="0" dirty="0"/>
              <a:t>Parte de las funciones de coordinación es mantener informados a todos los implicados sobre el proceso. </a:t>
            </a:r>
          </a:p>
          <a:p>
            <a:pPr lvl="1"/>
            <a:r>
              <a:rPr lang="es-ES_tradnl" i="1" noProof="0" dirty="0"/>
              <a:t>El punto focal de coordinación, que suele ser el/la asistente social, debe informarles sobre los progresos y cualquier cambio relevante. </a:t>
            </a:r>
          </a:p>
          <a:p>
            <a:pPr lvl="1"/>
            <a:r>
              <a:rPr lang="es-ES_tradnl" i="1" noProof="0" dirty="0"/>
              <a:t>Se deben cumplir los principios de protección de datos personales en todo momento. Esto implica reducir al máximo la cantidad de datos que deban ser compartidos, es decir, se debe compartir únicamente la información que sea indispensable. </a:t>
            </a:r>
          </a:p>
          <a:p>
            <a:r>
              <a:rPr lang="es-ES_tradnl" b="1" i="1" noProof="0" dirty="0"/>
              <a:t>Paso 5</a:t>
            </a:r>
          </a:p>
          <a:p>
            <a:pPr lvl="1"/>
            <a:r>
              <a:rPr lang="es-ES_tradnl" i="1" noProof="0" dirty="0"/>
              <a:t>Otra importante función de la coordinación es establecer una estructura y formular un plan. </a:t>
            </a:r>
          </a:p>
          <a:p>
            <a:pPr lvl="1"/>
            <a:r>
              <a:rPr lang="es-ES_tradnl" i="1" noProof="0" dirty="0"/>
              <a:t>No obstante, también es importante que el/la asistente social y los demás implicados en el caso del menor sean flexibles. </a:t>
            </a:r>
          </a:p>
        </p:txBody>
      </p:sp>
      <p:sp>
        <p:nvSpPr>
          <p:cNvPr id="6" name="Slide Image Placeholder 5">
            <a:extLst>
              <a:ext uri="{FF2B5EF4-FFF2-40B4-BE49-F238E27FC236}">
                <a16:creationId xmlns:a16="http://schemas.microsoft.com/office/drawing/2014/main" id="{F2A850D8-6B1F-BBD1-7541-1478234E411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5D6480B-9185-A2F4-0C73-D394399441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1649194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r>
              <a:rPr lang="es-ES_tradnl" noProof="0" dirty="0"/>
              <a:t>Adaptar el contenido de la diapositiva a las prácticas locales y a los procedimientos operativos estándares para la gestión de casos.</a:t>
            </a:r>
          </a:p>
          <a:p>
            <a:pPr marL="0" lv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DEBATE GENERAL (10 minutos)</a:t>
            </a:r>
          </a:p>
          <a:p>
            <a:r>
              <a:rPr lang="es-ES_tradnl" i="1" noProof="0" dirty="0"/>
              <a:t>La conferencia de casos es una herramienta que busca promover la responsabilidad y facilitar la coordinación en la gestión de casos.</a:t>
            </a:r>
          </a:p>
          <a:p>
            <a:r>
              <a:rPr lang="es-ES_tradnl" noProof="0" dirty="0"/>
              <a:t>Presente el contenido de la diapositiva.</a:t>
            </a:r>
          </a:p>
          <a:p>
            <a:r>
              <a:rPr lang="es-ES_tradnl" i="1" noProof="0" dirty="0"/>
              <a:t>No hay duda de que el caso de Teo es muy complejo. Llevar a cabo una conferencia sobre su caso facilitaría las labores de coordinación.</a:t>
            </a:r>
          </a:p>
          <a:p>
            <a:r>
              <a:rPr lang="es-ES_tradnl" i="1" noProof="0" dirty="0"/>
              <a:t>¿A quién(es) invitaría a la conferencia sobre el caso de Teo? </a:t>
            </a:r>
          </a:p>
          <a:p>
            <a:r>
              <a:rPr lang="es-ES_tradnl" noProof="0" dirty="0"/>
              <a:t>Escriba las respuestas de los/as participantes en la pizarra o rotafolio.</a:t>
            </a:r>
          </a:p>
          <a:p>
            <a:r>
              <a:rPr lang="es-ES_tradnl" noProof="0" dirty="0"/>
              <a:t>Complemente a partir de las respuestas que se ofrecen abajo.</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POSIBLES RESPUESTAS</a:t>
            </a:r>
          </a:p>
          <a:p>
            <a:r>
              <a:rPr lang="es-ES_tradnl" noProof="0" dirty="0"/>
              <a:t>Asistente social </a:t>
            </a:r>
          </a:p>
          <a:p>
            <a:r>
              <a:rPr lang="es-ES_tradnl" noProof="0" dirty="0"/>
              <a:t>Tío, tía</a:t>
            </a:r>
          </a:p>
          <a:p>
            <a:r>
              <a:rPr lang="es-ES_tradnl" noProof="0" dirty="0"/>
              <a:t>Madre</a:t>
            </a:r>
          </a:p>
          <a:p>
            <a:r>
              <a:rPr lang="es-ES_tradnl" noProof="0" dirty="0"/>
              <a:t>Líder de la comunidad (si está dispuesto/a a ayudar para evitar que Teo sea reclutado nuevamente)</a:t>
            </a:r>
          </a:p>
          <a:p>
            <a:r>
              <a:rPr lang="es-ES_tradnl" noProof="0" dirty="0"/>
              <a:t>Personal médico (en caso de que el equipo ofrezca servicios de atención médica a domicilio)</a:t>
            </a:r>
          </a:p>
          <a:p>
            <a:r>
              <a:rPr lang="es-ES_tradnl" noProof="0" dirty="0"/>
              <a:t>Psicólogo (si Teo ya está recibiendo servicios de SMAPS especializados y específicos)</a:t>
            </a:r>
          </a:p>
          <a:p>
            <a:pPr marL="0" indent="0">
              <a:buNone/>
            </a:pPr>
            <a:endParaRPr lang="es-ES_tradnl" noProof="0" dirty="0"/>
          </a:p>
          <a:p>
            <a:endParaRPr lang="es-ES_tradnl" noProof="0" dirty="0"/>
          </a:p>
          <a:p>
            <a:endParaRPr lang="es-ES_tradnl" noProof="0" dirty="0"/>
          </a:p>
          <a:p>
            <a:endParaRPr lang="es-ES_tradnl" noProof="0" dirty="0"/>
          </a:p>
          <a:p>
            <a:endParaRPr lang="es-ES_tradnl" noProof="0" dirty="0"/>
          </a:p>
          <a:p>
            <a:endParaRPr lang="es-ES_tradnl" noProof="0" dirty="0"/>
          </a:p>
        </p:txBody>
      </p:sp>
      <p:sp>
        <p:nvSpPr>
          <p:cNvPr id="6" name="Slide Image Placeholder 5">
            <a:extLst>
              <a:ext uri="{FF2B5EF4-FFF2-40B4-BE49-F238E27FC236}">
                <a16:creationId xmlns:a16="http://schemas.microsoft.com/office/drawing/2014/main" id="{E47D4575-627F-E742-DFB3-905E4A80CBF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36C9AF9-B79A-E18C-D26C-E6E03A5F735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26977365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b="1" i="1" noProof="0" dirty="0"/>
              <a:t>Prepararse y planificar</a:t>
            </a:r>
          </a:p>
          <a:p>
            <a:pPr lvl="1"/>
            <a:r>
              <a:rPr lang="es-ES_tradnl" i="1" noProof="0" dirty="0"/>
              <a:t>Revisar los formularios de gestión de casos.</a:t>
            </a:r>
          </a:p>
          <a:p>
            <a:pPr lvl="1"/>
            <a:r>
              <a:rPr lang="es-ES_tradnl" i="1" noProof="0" dirty="0"/>
              <a:t>Escoger un espacio adecuado para la reunión.</a:t>
            </a:r>
          </a:p>
          <a:p>
            <a:pPr lvl="1"/>
            <a:r>
              <a:rPr lang="es-ES_tradnl" i="1" noProof="0" dirty="0"/>
              <a:t>Si es posible, invitar a los/as participantes con suficiente antelación.</a:t>
            </a:r>
          </a:p>
          <a:p>
            <a:r>
              <a:rPr lang="es-ES_tradnl" b="1" i="1" noProof="0" dirty="0"/>
              <a:t>Tener en cuenta los puntos de vista y opiniones del menor, padres o cuidadores</a:t>
            </a:r>
          </a:p>
          <a:p>
            <a:pPr lvl="1"/>
            <a:r>
              <a:rPr lang="es-ES_tradnl" i="1" noProof="0" dirty="0"/>
              <a:t>Es necesario evaluar las opiniones y puntos de vista del menor antes de la conferencia.</a:t>
            </a:r>
          </a:p>
          <a:p>
            <a:pPr lvl="1"/>
            <a:r>
              <a:rPr lang="es-ES_tradnl" i="1" noProof="0" dirty="0"/>
              <a:t>Se deben comunicar los deseos y opiniones del menor durante la conferencia sobre el caso.</a:t>
            </a:r>
          </a:p>
          <a:p>
            <a:pPr lvl="1"/>
            <a:r>
              <a:rPr lang="es-ES_tradnl" i="1" noProof="0" dirty="0"/>
              <a:t>En algunas ocasiones, los/as menores pueden participar en la conferencia, pero esto dependerá de la conveniencia, y de la edad, etapa de desarrollo, capacidades y madurez del menor.</a:t>
            </a:r>
          </a:p>
          <a:p>
            <a:r>
              <a:rPr lang="es-ES_tradnl" b="1" i="1" noProof="0" dirty="0"/>
              <a:t>Asistencia y participación por invitación</a:t>
            </a:r>
          </a:p>
          <a:p>
            <a:pPr lvl="1"/>
            <a:r>
              <a:rPr lang="es-ES_tradnl" i="1" noProof="0" dirty="0"/>
              <a:t>Se debe seleccionar con mucho cuidado quién(es) deben asistir y consultarlo con el/la menor, los padres, cuidadores o adulto de confianza.</a:t>
            </a:r>
          </a:p>
          <a:p>
            <a:r>
              <a:rPr lang="es-ES_tradnl" b="1" i="1" noProof="0" dirty="0"/>
              <a:t>Alguien tiene que liderar la reunión</a:t>
            </a:r>
          </a:p>
          <a:p>
            <a:pPr lvl="1"/>
            <a:r>
              <a:rPr lang="es-ES_tradnl" i="1" noProof="0" dirty="0"/>
              <a:t>Debe haber una persona encargada de dirigir el debate. </a:t>
            </a:r>
          </a:p>
          <a:p>
            <a:pPr lvl="1"/>
            <a:r>
              <a:rPr lang="es-ES_tradnl" i="1" noProof="0" dirty="0"/>
              <a:t>Por ejemplo, el/la asistente social o el/la supervisor/a del caso.</a:t>
            </a:r>
          </a:p>
          <a:p>
            <a:pPr lvl="1"/>
            <a:r>
              <a:rPr lang="es-ES_tradnl" i="1" noProof="0" dirty="0"/>
              <a:t>Esta persona debe garantizar que todos tengan la oportunidad de hablar y extraer conclusiones.</a:t>
            </a:r>
          </a:p>
          <a:p>
            <a:pPr lvl="1"/>
            <a:r>
              <a:rPr lang="es-ES_tradnl" i="1" noProof="0" dirty="0"/>
              <a:t>La participación debe ser valiosa, equilibrada y no suponer un riesgo para ninguno de los implicados.</a:t>
            </a:r>
          </a:p>
          <a:p>
            <a:r>
              <a:rPr lang="es-ES_tradnl" b="1" i="1" noProof="0" dirty="0"/>
              <a:t>Respetar los principios de protección de datos personales y los procedimientos de intercambio de información</a:t>
            </a:r>
          </a:p>
          <a:p>
            <a:pPr lvl="1"/>
            <a:r>
              <a:rPr lang="es-ES_tradnl" i="1" noProof="0" dirty="0"/>
              <a:t>Compartir datos e información solo si es estrictamente necesario.</a:t>
            </a:r>
          </a:p>
          <a:p>
            <a:pPr lvl="1"/>
            <a:r>
              <a:rPr lang="es-ES_tradnl" i="1" noProof="0" dirty="0"/>
              <a:t>Resaltar la importancia de cumplir con la confidencialidad desde el inicio de la reunión.</a:t>
            </a:r>
          </a:p>
          <a:p>
            <a:r>
              <a:rPr lang="es-ES_tradnl" b="1" i="1" noProof="0" dirty="0"/>
              <a:t>Documentar la conferencia sobre el caso (preparar informe)</a:t>
            </a:r>
          </a:p>
          <a:p>
            <a:pPr lvl="1"/>
            <a:r>
              <a:rPr lang="es-ES_tradnl" i="1" noProof="0" dirty="0"/>
              <a:t>Documentar la sesión es una forma de garantizar la responsabilidad y de hacer seguimiento a la toma de decisiones y acciones acordadas.</a:t>
            </a:r>
          </a:p>
          <a:p>
            <a:pPr lvl="1"/>
            <a:r>
              <a:rPr lang="es-ES_tradnl" i="1" noProof="0" dirty="0"/>
              <a:t>Informar al menor o a la familia (en caso de que alguno no participe) sobre la conferencia.</a:t>
            </a:r>
          </a:p>
        </p:txBody>
      </p:sp>
      <p:sp>
        <p:nvSpPr>
          <p:cNvPr id="6" name="Slide Image Placeholder 5">
            <a:extLst>
              <a:ext uri="{FF2B5EF4-FFF2-40B4-BE49-F238E27FC236}">
                <a16:creationId xmlns:a16="http://schemas.microsoft.com/office/drawing/2014/main" id="{A4B7078A-BC33-BA61-3ABF-349443E0B45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BE218FB-457F-9938-9D88-D966B868530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33101707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7" name="Google Shape;737;p82: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endParaRPr lang="es-ES_tradnl" noProof="0" dirty="0"/>
          </a:p>
        </p:txBody>
      </p:sp>
      <p:sp>
        <p:nvSpPr>
          <p:cNvPr id="3" name="Slide Image Placeholder 2">
            <a:extLst>
              <a:ext uri="{FF2B5EF4-FFF2-40B4-BE49-F238E27FC236}">
                <a16:creationId xmlns:a16="http://schemas.microsoft.com/office/drawing/2014/main" id="{10C0436D-AEDA-3881-1F1F-AC9BA33B938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458F44E-0A64-D5C3-4696-AADF1B84873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9" name="Google Shape;799;p34:notes"/>
          <p:cNvSpPr txBox="1">
            <a:spLocks noGrp="1"/>
          </p:cNvSpPr>
          <p:nvPr>
            <p:ph type="body" idx="1"/>
          </p:nvPr>
        </p:nvSpPr>
        <p:spPr/>
        <p:txBody>
          <a:bodyPr/>
          <a:lstStyle/>
          <a:p>
            <a:pPr marL="0" indent="0">
              <a:buNone/>
            </a:pPr>
            <a:r>
              <a:rPr lang="es-ES_tradnl" b="1" noProof="0" dirty="0"/>
              <a:t>SESIÓN 5 </a:t>
            </a:r>
            <a:br>
              <a:rPr lang="es-ES_tradnl" b="1" noProof="0" dirty="0"/>
            </a:br>
            <a:r>
              <a:rPr lang="es-ES_tradnl" b="1" noProof="0" dirty="0"/>
              <a:t>DURACIÓN: 0h30</a:t>
            </a:r>
          </a:p>
        </p:txBody>
      </p:sp>
      <p:sp>
        <p:nvSpPr>
          <p:cNvPr id="3" name="Slide Image Placeholder 2">
            <a:extLst>
              <a:ext uri="{FF2B5EF4-FFF2-40B4-BE49-F238E27FC236}">
                <a16:creationId xmlns:a16="http://schemas.microsoft.com/office/drawing/2014/main" id="{CD4694E0-84A4-B05C-F959-D6B448405A1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39DCAD4B-8C2D-1699-DCF1-925AC5E6EB8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4" name="Google Shape;264;p4:notes"/>
          <p:cNvSpPr txBox="1">
            <a:spLocks noGrp="1"/>
          </p:cNvSpPr>
          <p:nvPr>
            <p:ph type="body" idx="1"/>
          </p:nvPr>
        </p:nvSpPr>
        <p:spPr/>
        <p:txBody>
          <a:bodyPr/>
          <a:lstStyle/>
          <a:p>
            <a:pPr marL="0" indent="0">
              <a:buNone/>
            </a:pPr>
            <a:r>
              <a:rPr lang="en-US" b="1" dirty="0">
                <a:sym typeface="Arial"/>
              </a:rPr>
              <a:t>EXPLICAR</a:t>
            </a:r>
          </a:p>
          <a:p>
            <a:r>
              <a:rPr lang="es-ES_tradnl" dirty="0">
                <a:sym typeface="Arial"/>
              </a:rPr>
              <a:t>Presente el orden del día. </a:t>
            </a:r>
          </a:p>
          <a:p>
            <a:r>
              <a:rPr lang="es-ES_tradnl" dirty="0">
                <a:sym typeface="Arial"/>
              </a:rPr>
              <a:t>Recuérdele a los/as participantes:</a:t>
            </a:r>
          </a:p>
          <a:p>
            <a:pPr lvl="1"/>
            <a:r>
              <a:rPr lang="es-ES_tradnl" dirty="0">
                <a:sym typeface="Arial"/>
              </a:rPr>
              <a:t>Los acuerdos de aprendizaje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dirty="0">
                <a:sym typeface="Arial"/>
              </a:rPr>
              <a:t>Otros </a:t>
            </a:r>
            <a:r>
              <a:rPr lang="es-ES_tradnl" noProof="0" dirty="0">
                <a:sym typeface="Helvetica Neue"/>
              </a:rPr>
              <a:t>aspectos prácticos como, por ejemplo, horario de los descansos/pausas, ubicación de los baños, etc.).</a:t>
            </a:r>
            <a:endParaRPr lang="es-ES_tradnl" noProof="0" dirty="0"/>
          </a:p>
          <a:p>
            <a:endParaRPr lang="en-US" dirty="0">
              <a:sym typeface="Arial"/>
            </a:endParaRPr>
          </a:p>
          <a:p>
            <a:endParaRPr lang="en-US" dirty="0">
              <a:sym typeface="Arial"/>
            </a:endParaRPr>
          </a:p>
        </p:txBody>
      </p:sp>
      <p:sp>
        <p:nvSpPr>
          <p:cNvPr id="3" name="Slide Image Placeholder 2">
            <a:extLst>
              <a:ext uri="{FF2B5EF4-FFF2-40B4-BE49-F238E27FC236}">
                <a16:creationId xmlns:a16="http://schemas.microsoft.com/office/drawing/2014/main" id="{CF5EA7C6-B2FD-D8F5-11AD-CDADC49435E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BA92B64-7D1F-A541-8C99-B698A378F3D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3" name="Google Shape;323;p11: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p>
          <a:p>
            <a:r>
              <a:rPr lang="es-ES_tradnl" noProof="0" dirty="0">
                <a:sym typeface="Arial"/>
              </a:rPr>
              <a:t>Propicie una reflexión sobre la capacitación de hoy.</a:t>
            </a:r>
          </a:p>
        </p:txBody>
      </p:sp>
      <p:sp>
        <p:nvSpPr>
          <p:cNvPr id="3" name="Slide Image Placeholder 2">
            <a:extLst>
              <a:ext uri="{FF2B5EF4-FFF2-40B4-BE49-F238E27FC236}">
                <a16:creationId xmlns:a16="http://schemas.microsoft.com/office/drawing/2014/main" id="{0C14CBD2-0F09-841D-1533-C4C18D3A0FA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8F2C9140-FCA2-DCB7-6FD6-F140775B3C8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27102698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sym typeface="Arial"/>
              </a:rPr>
              <a:t>INTRODUCCIÓN</a:t>
            </a:r>
          </a:p>
          <a:p>
            <a:r>
              <a:rPr lang="es-ES_tradnl" dirty="0">
                <a:sym typeface="Arial"/>
              </a:rPr>
              <a:t>Guíe a los/as participantes a la </a:t>
            </a:r>
            <a:r>
              <a:rPr lang="es-ES_tradnl" b="1" dirty="0">
                <a:sym typeface="Arial"/>
              </a:rPr>
              <a:t>página 50 del Cuaderno de ejercicios: Objetivos de aprendizaje</a:t>
            </a:r>
          </a:p>
          <a:p>
            <a:r>
              <a:rPr lang="es-ES_tradnl" sz="1200" i="1" noProof="0" dirty="0">
                <a:sym typeface="Arial"/>
              </a:rPr>
              <a:t>Ahora nos dedicaremos a repasar los objetivos de aprendizaje (Consultar la </a:t>
            </a:r>
            <a:r>
              <a:rPr lang="es-ES_tradnl" sz="1200" b="1" i="1" noProof="0" dirty="0">
                <a:sym typeface="Arial"/>
              </a:rPr>
              <a:t>página 38 del</a:t>
            </a:r>
            <a:r>
              <a:rPr lang="es-ES_tradnl" sz="1200" i="1" noProof="0" dirty="0">
                <a:sym typeface="Arial"/>
              </a:rPr>
              <a:t> </a:t>
            </a:r>
            <a:r>
              <a:rPr lang="es-ES_tradnl" sz="1200" b="1" i="1" noProof="0" dirty="0">
                <a:sym typeface="Arial"/>
              </a:rPr>
              <a:t>Cuaderno de ejercicios</a:t>
            </a:r>
            <a:r>
              <a:rPr lang="es-ES_tradnl" sz="1200" i="1" noProof="0" dirty="0">
                <a:sym typeface="Arial"/>
              </a:rPr>
              <a:t>) y a reflexionar sobre los logros alcanzados al final de esta formación.</a:t>
            </a:r>
          </a:p>
          <a:p>
            <a:r>
              <a:rPr lang="es-ES_tradnl" sz="1200" i="1" noProof="0" dirty="0">
                <a:sym typeface="Arial"/>
              </a:rPr>
              <a:t>Es posible que para alcanzar todos los objetivos de aprendizaje necesitemos más información, más apoyo del supervisor o más tiempo para poner en práctica lo aprendido.</a:t>
            </a:r>
          </a:p>
          <a:p>
            <a:r>
              <a:rPr lang="es-ES_tradnl" sz="1200" i="1" noProof="0" dirty="0">
                <a:sym typeface="Arial"/>
              </a:rPr>
              <a:t>Piensen en la formación y respondan a las preguntas sobre los objetivos de aprendizaje en su cuaderno de ejercicios</a:t>
            </a:r>
            <a:r>
              <a:rPr lang="es-ES_tradnl" i="1" dirty="0">
                <a:sym typeface="Arial"/>
              </a:rPr>
              <a:t>. </a:t>
            </a:r>
          </a:p>
          <a:p>
            <a:pPr marL="0" indent="0">
              <a:buNone/>
            </a:pPr>
            <a:endParaRPr lang="es-ES_tradnl" b="1" dirty="0">
              <a:sym typeface="Arial"/>
            </a:endParaRPr>
          </a:p>
          <a:p>
            <a:pPr marL="0" indent="0">
              <a:buNone/>
            </a:pPr>
            <a:r>
              <a:rPr lang="es-ES_tradnl" b="1" dirty="0">
                <a:sym typeface="Arial"/>
              </a:rPr>
              <a:t>ACTIVIDAD INDIVIDUAL (5 minutos)</a:t>
            </a:r>
            <a:endParaRPr lang="es-ES_tradnl" i="1" dirty="0">
              <a:sym typeface="Arial"/>
            </a:endParaRPr>
          </a:p>
          <a:p>
            <a:pPr>
              <a:defRPr/>
            </a:pPr>
            <a:r>
              <a:rPr lang="es-ES_tradnl" dirty="0">
                <a:sym typeface="Arial"/>
              </a:rPr>
              <a:t>Dé 5 minutos a los/as participantes para hacer la actividad.</a:t>
            </a:r>
          </a:p>
          <a:p>
            <a:pPr marL="0" marR="0" lvl="0" indent="0" algn="l" defTabSz="914400" rtl="0" eaLnBrk="1" fontAlgn="auto" latinLnBrk="0" hangingPunct="1">
              <a:lnSpc>
                <a:spcPct val="100000"/>
              </a:lnSpc>
              <a:spcBef>
                <a:spcPts val="0"/>
              </a:spcBef>
              <a:spcAft>
                <a:spcPts val="0"/>
              </a:spcAft>
              <a:buClrTx/>
              <a:buSzTx/>
              <a:buNone/>
              <a:tabLst/>
              <a:defRPr/>
            </a:pPr>
            <a:endParaRPr lang="es-ES_tradnl"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s-ES_tradnl" b="1" dirty="0">
                <a:sym typeface="Arial"/>
              </a:rPr>
              <a:t>DEBATE GENERAL (5 minutos)</a:t>
            </a:r>
          </a:p>
          <a:p>
            <a:r>
              <a:rPr lang="es-ES_tradnl" dirty="0">
                <a:sym typeface="Arial"/>
              </a:rPr>
              <a:t>Invite a varios/as voluntarios/as a compartir su reflexión.</a:t>
            </a:r>
          </a:p>
          <a:p>
            <a:endParaRPr lang="es-ES_tradnl" i="1" dirty="0">
              <a:sym typeface="Arial"/>
            </a:endParaRPr>
          </a:p>
          <a:p>
            <a:pPr marL="0" indent="0">
              <a:buNone/>
            </a:pPr>
            <a:r>
              <a:rPr lang="es-ES_tradnl" b="1" dirty="0">
                <a:sym typeface="Arial"/>
              </a:rPr>
              <a:t>INTRODUCCIÓN</a:t>
            </a:r>
          </a:p>
          <a:p>
            <a:r>
              <a:rPr lang="es-ES_tradnl" dirty="0">
                <a:sym typeface="Arial"/>
              </a:rPr>
              <a:t>Continúe en la </a:t>
            </a:r>
            <a:r>
              <a:rPr lang="es-ES_tradnl" b="1" dirty="0">
                <a:sym typeface="Arial"/>
              </a:rPr>
              <a:t>página 50 del Cuaderno de ejercicios: Reflexión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i="1" noProof="0" dirty="0">
                <a:sym typeface="Arial"/>
              </a:rPr>
              <a:t>¿Qué ha llamado su atención</a:t>
            </a:r>
            <a:r>
              <a:rPr lang="es-ES_tradnl" i="1" dirty="0">
                <a:sym typeface="Arial"/>
              </a:rPr>
              <a:t>? ¿Qué ha sido difícil? ¿Sobre qué le gustaría aprender más?</a:t>
            </a:r>
          </a:p>
          <a:p>
            <a:r>
              <a:rPr lang="es-ES_tradnl" i="1" dirty="0">
                <a:sym typeface="Arial"/>
              </a:rPr>
              <a:t>Escriban sus reflexiones.</a:t>
            </a:r>
          </a:p>
          <a:p>
            <a:pPr marL="0" indent="0">
              <a:buNone/>
            </a:pPr>
            <a:endParaRPr lang="es-ES_tradnl" dirty="0">
              <a:sym typeface="Arial"/>
            </a:endParaRPr>
          </a:p>
          <a:p>
            <a:pPr marL="0" indent="0">
              <a:buNone/>
            </a:pPr>
            <a:r>
              <a:rPr lang="es-ES_tradnl" b="1" dirty="0">
                <a:sym typeface="Arial"/>
              </a:rPr>
              <a:t>ACTIVIDAD INDIVIDUAL (5 minutos)</a:t>
            </a:r>
          </a:p>
          <a:p>
            <a:r>
              <a:rPr lang="es-ES_tradnl" dirty="0">
                <a:sym typeface="Arial"/>
              </a:rPr>
              <a:t>Dé 5 minutos a los/as participantes para hacer la actividad.</a:t>
            </a:r>
            <a:endParaRPr lang="es-ES_tradnl" b="1" dirty="0">
              <a:sym typeface="Arial"/>
            </a:endParaRPr>
          </a:p>
          <a:p>
            <a:pPr marL="0" indent="0">
              <a:buNone/>
            </a:pPr>
            <a:endParaRPr lang="es-ES_tradnl" dirty="0">
              <a:sym typeface="Arial"/>
            </a:endParaRPr>
          </a:p>
          <a:p>
            <a:pPr marL="0" indent="0">
              <a:buNone/>
            </a:pPr>
            <a:r>
              <a:rPr lang="es-ES_tradnl" b="1" dirty="0">
                <a:sym typeface="Arial"/>
              </a:rPr>
              <a:t>DEBATE GENERAL (5 minutos)</a:t>
            </a:r>
          </a:p>
          <a:p>
            <a:r>
              <a:rPr lang="es-ES_tradnl" dirty="0">
                <a:sym typeface="Arial"/>
              </a:rPr>
              <a:t>Invite a varios/as voluntarios/as a compartir su reflexión.</a:t>
            </a:r>
          </a:p>
          <a:p>
            <a:r>
              <a:rPr lang="es-ES_tradnl" i="0" noProof="0" dirty="0">
                <a:sym typeface="Arial"/>
              </a:rPr>
              <a:t>Infórmeles cuándo iniciará el siguiente módulo de la formación.</a:t>
            </a:r>
          </a:p>
          <a:p>
            <a:r>
              <a:rPr lang="es-ES_tradnl" i="0" noProof="0" dirty="0">
                <a:sym typeface="Arial"/>
              </a:rPr>
              <a:t>Agradezca a los/as participantes su participación.</a:t>
            </a:r>
            <a:endParaRPr lang="es-ES_tradnl" sz="1100" noProof="0" dirty="0">
              <a:sym typeface="Arial"/>
            </a:endParaRPr>
          </a:p>
        </p:txBody>
      </p:sp>
      <p:sp>
        <p:nvSpPr>
          <p:cNvPr id="6" name="Slide Image Placeholder 5">
            <a:extLst>
              <a:ext uri="{FF2B5EF4-FFF2-40B4-BE49-F238E27FC236}">
                <a16:creationId xmlns:a16="http://schemas.microsoft.com/office/drawing/2014/main" id="{523CAEEF-C343-68AA-E186-49F228E39F3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D4B80B2-9BE0-32FF-7B46-95BE00378A6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2108023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PREPARACIÓN</a:t>
            </a:r>
            <a:endParaRPr lang="es-ES_tradnl" dirty="0"/>
          </a:p>
          <a:p>
            <a:r>
              <a:rPr lang="es-ES_tradnl" noProof="0" dirty="0"/>
              <a:t>Tenga suficientes notas adhesivas a la mano para cada participante.</a:t>
            </a:r>
          </a:p>
          <a:p>
            <a:r>
              <a:rPr lang="es-ES_tradnl" noProof="0" dirty="0"/>
              <a:t>Escriba las siguientes preguntas en las notas adhesivas (una por nota)</a:t>
            </a:r>
            <a:r>
              <a:rPr lang="es-ES_tradnl" dirty="0"/>
              <a:t>:</a:t>
            </a:r>
          </a:p>
          <a:p>
            <a:pPr lvl="1"/>
            <a:r>
              <a:rPr lang="es-ES_tradnl" dirty="0"/>
              <a:t>"¿Qué son las “anclas”?</a:t>
            </a:r>
          </a:p>
          <a:p>
            <a:pPr lvl="1"/>
            <a:r>
              <a:rPr lang="es-ES_tradnl" dirty="0"/>
              <a:t>”Mencionar varias barreras o obstáculos que dificultan la autoconciencia"</a:t>
            </a:r>
          </a:p>
          <a:p>
            <a:pPr lvl="1"/>
            <a:r>
              <a:rPr lang="es-ES_tradnl" dirty="0"/>
              <a:t>"Explicar qué es “inclusión”.</a:t>
            </a:r>
          </a:p>
          <a:p>
            <a:pPr lvl="1"/>
            <a:r>
              <a:rPr lang="es-ES_tradnl" dirty="0"/>
              <a:t>”Dar un ejemplo de uso del poder ético y responsable”.</a:t>
            </a:r>
          </a:p>
          <a:p>
            <a:pPr lvl="1"/>
            <a:r>
              <a:rPr lang="es-ES_tradnl" dirty="0"/>
              <a:t>"Explicar qué es el “agotamiento”.</a:t>
            </a:r>
          </a:p>
          <a:p>
            <a:pPr lvl="1"/>
            <a:r>
              <a:rPr lang="es-ES_tradnl" dirty="0"/>
              <a:t>"Explicar qué es la fatiga por compasión”.</a:t>
            </a:r>
          </a:p>
          <a:p>
            <a:r>
              <a:rPr lang="es-ES_tradnl" noProof="0" dirty="0"/>
              <a:t>En las notas adhesivas restantes, escriba “No hay pregunta para ti”..</a:t>
            </a:r>
            <a:r>
              <a:rPr lang="es-ES_tradnl" dirty="0"/>
              <a:t>.</a:t>
            </a:r>
          </a:p>
          <a:p>
            <a:pPr lvl="1"/>
            <a:r>
              <a:rPr lang="es-ES_tradnl" noProof="0" dirty="0"/>
              <a:t>Por ejemplo, si hay un total de 20 participantes</a:t>
            </a:r>
            <a:r>
              <a:rPr lang="es-ES_tradnl" dirty="0"/>
              <a:t>:</a:t>
            </a:r>
          </a:p>
          <a:p>
            <a:pPr lvl="2"/>
            <a:r>
              <a:rPr lang="es-ES_tradnl" noProof="0" dirty="0"/>
              <a:t>En 6 notas adhesivas, escribir las preguntas anteriores (una por nota adhesiva)</a:t>
            </a:r>
            <a:r>
              <a:rPr lang="es-ES_tradnl" dirty="0"/>
              <a:t>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noProof="0" dirty="0"/>
              <a:t>Escribir en 14 notas adhesivas: ”No hay pregunta para ti”.</a:t>
            </a:r>
            <a:endParaRPr lang="es-ES_tradnl"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noProof="0" dirty="0"/>
              <a:t>Ponga las 20 notas adhesivas en una bolsa o caja. </a:t>
            </a:r>
            <a:endParaRPr lang="es-ES_tradnl"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dirty="0"/>
              <a:t>______________________________________________________________________________</a:t>
            </a:r>
          </a:p>
          <a:p>
            <a:pPr marL="0" indent="0">
              <a:buNone/>
            </a:pPr>
            <a:endParaRPr lang="es-ES_tradnl" dirty="0"/>
          </a:p>
          <a:p>
            <a:pPr marL="0" indent="0">
              <a:buNone/>
            </a:pPr>
            <a:r>
              <a:rPr lang="es-ES_tradnl" b="1" noProof="0" dirty="0"/>
              <a:t>QUIZ (15 minutos)</a:t>
            </a:r>
          </a:p>
          <a:p>
            <a:r>
              <a:rPr lang="es-ES_tradnl" i="1" noProof="0" dirty="0"/>
              <a:t>Cada uno de ustedes debe tomar una nota adhesiva de la bolsa o caja.</a:t>
            </a:r>
          </a:p>
          <a:p>
            <a:r>
              <a:rPr lang="es-ES_tradnl" i="1" noProof="0" dirty="0"/>
              <a:t>Si en tu nota adhesiva hay una pregunta, debes responderla:</a:t>
            </a:r>
          </a:p>
          <a:p>
            <a:pPr lvl="1"/>
            <a:r>
              <a:rPr lang="es-ES_tradnl" i="1" noProof="0" dirty="0"/>
              <a:t>Los/as demás podrán ayudar si no sabemos la respuesta.</a:t>
            </a:r>
          </a:p>
          <a:p>
            <a:pPr lvl="0"/>
            <a:r>
              <a:rPr lang="es-ES_tradnl" noProof="0" dirty="0"/>
              <a:t>Asegúrese de que hayan respondido todas las preguntas.</a:t>
            </a:r>
          </a:p>
          <a:p>
            <a:pPr lvl="0"/>
            <a:r>
              <a:rPr lang="es-ES_tradnl" noProof="0" dirty="0"/>
              <a:t>Si es necesario, complemente con las respuestas que se ofrecen en la siguiente diapositiva.</a:t>
            </a:r>
          </a:p>
          <a:p>
            <a:r>
              <a:rPr lang="es-ES_tradnl" i="1" noProof="0" dirty="0"/>
              <a:t>¿Hay alguna pregunta o alguien necesita alguna aclaración?</a:t>
            </a:r>
          </a:p>
          <a:p>
            <a:r>
              <a:rPr lang="es-ES_tradnl" i="1" noProof="0" dirty="0"/>
              <a:t>Ahora que ya hemos hecho un repaso del módulo anterior, veremos los objetivos del módulo de hoy. </a:t>
            </a:r>
            <a:r>
              <a:rPr lang="es-ES_tradnl"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dirty="0"/>
              <a:t>______________________________________________________________________________</a:t>
            </a:r>
          </a:p>
          <a:p>
            <a:pPr marL="0" indent="0">
              <a:buNone/>
            </a:pPr>
            <a:endParaRPr lang="es-ES_tradnl" dirty="0"/>
          </a:p>
          <a:p>
            <a:pPr marL="0" indent="0">
              <a:buNone/>
            </a:pPr>
            <a:r>
              <a:rPr lang="es-ES_tradnl" b="1" dirty="0"/>
              <a:t>CONTINÚA EN LA SIGUIENTE DIAPOSITIVA </a:t>
            </a:r>
            <a:r>
              <a:rPr lang="es-ES_tradnl" b="1" dirty="0">
                <a:sym typeface="Wingdings" panose="05000000000000000000" pitchFamily="2" charset="2"/>
              </a:rPr>
              <a:t></a:t>
            </a:r>
            <a:endParaRPr lang="es-ES_tradnl" b="1" dirty="0"/>
          </a:p>
        </p:txBody>
      </p:sp>
      <p:sp>
        <p:nvSpPr>
          <p:cNvPr id="6" name="Slide Image Placeholder 5">
            <a:extLst>
              <a:ext uri="{FF2B5EF4-FFF2-40B4-BE49-F238E27FC236}">
                <a16:creationId xmlns:a16="http://schemas.microsoft.com/office/drawing/2014/main" id="{358B3EE3-EF1E-7A74-81D3-77183082876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8084DC2-E741-1701-AB00-D5DDEDD866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extLst>
      <p:ext uri="{BB962C8B-B14F-4D97-AF65-F5344CB8AC3E}">
        <p14:creationId xmlns:p14="http://schemas.microsoft.com/office/powerpoint/2010/main" val="1438292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pPr marL="0" indent="0">
              <a:buNone/>
            </a:pPr>
            <a:r>
              <a:rPr lang="es-ES_tradnl" b="1" dirty="0"/>
              <a:t>RESPUESTAS</a:t>
            </a:r>
          </a:p>
          <a:p>
            <a:r>
              <a:rPr lang="es-ES_tradnl" b="1" dirty="0"/>
              <a:t>¿Qué son las anclas? </a:t>
            </a:r>
            <a:r>
              <a:rPr lang="es-ES_tradnl" dirty="0"/>
              <a:t>Las anclas son palabras que utilizamos para describirnos en el pasado, el presente y el futuro. Son características personales que han sido constantes y que nos aportan estabilidad. </a:t>
            </a:r>
          </a:p>
          <a:p>
            <a:r>
              <a:rPr lang="es-ES_tradnl" b="1" dirty="0"/>
              <a:t>Mencionar varias barreras o obstáculos que dificultan la autoconciencia: </a:t>
            </a:r>
            <a:r>
              <a:rPr lang="es-ES_tradnl" dirty="0"/>
              <a:t>Evadir la crítica constructiva, ignorar nuestras emociones y sentimientos, prejuicios inconscientes. </a:t>
            </a:r>
          </a:p>
          <a:p>
            <a:r>
              <a:rPr lang="es-ES_tradnl" b="1" dirty="0"/>
              <a:t>Explicar qué es “inclusión”: </a:t>
            </a:r>
            <a:r>
              <a:rPr lang="es-ES_tradnl" dirty="0"/>
              <a:t>La inclusión es un enfoque basado en derechos, cuyo objetivo es </a:t>
            </a:r>
            <a:r>
              <a:rPr lang="es-ES_tradnl" noProof="0" dirty="0"/>
              <a:t>garantizar que todas las personas en riesgo de ser excluidas puedan participar y acceder en igualdad de condiciones a servicios básicos</a:t>
            </a:r>
            <a:r>
              <a:rPr lang="es-ES_tradnl" dirty="0"/>
              <a:t>. </a:t>
            </a:r>
          </a:p>
          <a:p>
            <a:r>
              <a:rPr lang="es-ES_tradnl" b="1" dirty="0"/>
              <a:t>Explicar qué es el “agotamiento”: El agotamiento </a:t>
            </a:r>
            <a:r>
              <a:rPr lang="es-ES_tradnl" sz="1200" dirty="0">
                <a:latin typeface="Arial" panose="020B0604020202020204" pitchFamily="34" charset="0"/>
                <a:cs typeface="Arial" panose="020B0604020202020204" pitchFamily="34" charset="0"/>
              </a:rPr>
              <a:t>es el resultado del </a:t>
            </a:r>
            <a:r>
              <a:rPr lang="es-ES_tradnl" sz="1200" b="0" dirty="0">
                <a:latin typeface="Arial" panose="020B0604020202020204" pitchFamily="34" charset="0"/>
                <a:cs typeface="Arial" panose="020B0604020202020204" pitchFamily="34" charset="0"/>
              </a:rPr>
              <a:t>estrés laboral crónico </a:t>
            </a:r>
            <a:r>
              <a:rPr lang="es-ES_tradnl" sz="1200" dirty="0">
                <a:latin typeface="Arial" panose="020B0604020202020204" pitchFamily="34" charset="0"/>
                <a:cs typeface="Arial" panose="020B0604020202020204" pitchFamily="34" charset="0"/>
              </a:rPr>
              <a:t>que no ha sido atendido de forma efectiva</a:t>
            </a:r>
            <a:r>
              <a:rPr lang="es-ES_tradnl" dirty="0"/>
              <a:t>. </a:t>
            </a:r>
          </a:p>
          <a:p>
            <a:r>
              <a:rPr lang="es-ES_tradnl" b="1" dirty="0"/>
              <a:t>Explicar qué es la fatiga por compasión: La fatiga por compasión es </a:t>
            </a:r>
            <a:r>
              <a:rPr lang="es-ES_tradnl" sz="1200" dirty="0">
                <a:latin typeface="Arial" panose="020B0604020202020204" pitchFamily="34" charset="0"/>
                <a:cs typeface="Arial" panose="020B0604020202020204" pitchFamily="34" charset="0"/>
              </a:rPr>
              <a:t>un trastorno que se caracteriza por el agotamiento emocional y físico que reduce la capacidad de empatizar o sentir compasión por los demás</a:t>
            </a:r>
            <a:r>
              <a:rPr lang="es-ES_tradnl" dirty="0"/>
              <a:t>, y que suele definirse como una consecuencia negativa de cuidar de otras personas.</a:t>
            </a:r>
          </a:p>
        </p:txBody>
      </p:sp>
      <p:sp>
        <p:nvSpPr>
          <p:cNvPr id="7" name="Google Shape;725;p48:notes">
            <a:extLst>
              <a:ext uri="{FF2B5EF4-FFF2-40B4-BE49-F238E27FC236}">
                <a16:creationId xmlns:a16="http://schemas.microsoft.com/office/drawing/2014/main" id="{A8084DC2-E741-1701-AB00-D5DDEDD866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2935375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3" name="Google Shape;323;p11:notes"/>
          <p:cNvSpPr txBox="1">
            <a:spLocks noGrp="1"/>
          </p:cNvSpPr>
          <p:nvPr>
            <p:ph type="body" idx="1"/>
          </p:nvPr>
        </p:nvSpPr>
        <p:spPr/>
        <p:txBody>
          <a:bodyPr/>
          <a:lstStyle/>
          <a:p>
            <a:pPr marL="0" indent="0">
              <a:buNone/>
            </a:pPr>
            <a:r>
              <a:rPr lang="es-ES_tradnl" b="1" dirty="0">
                <a:sym typeface="Arial"/>
              </a:rPr>
              <a:t>EXPLICAR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sym typeface="Arial"/>
              </a:rPr>
              <a:t>En este módulo hablaremos sobre las habilidades y competencias necesarias para </a:t>
            </a:r>
            <a:r>
              <a:rPr lang="es-ES_tradnl" i="1" dirty="0">
                <a:sym typeface="Arial"/>
              </a:rPr>
              <a:t>para la resolución de problemas, la negociación y la coordinación en la gestión de casos de protección de la infancia, partiendo de lo que aprendimos en el Nivel 1.</a:t>
            </a:r>
            <a:endParaRPr lang="es-ES_tradnl" i="1" dirty="0"/>
          </a:p>
          <a:p>
            <a:r>
              <a:rPr lang="es-ES_tradnl" dirty="0">
                <a:sym typeface="Arial"/>
              </a:rPr>
              <a:t>Presente el contenido de la diapositiva.</a:t>
            </a:r>
            <a:endParaRPr lang="es-ES_tradnl" dirty="0"/>
          </a:p>
          <a:p>
            <a:r>
              <a:rPr lang="es-ES_tradnl" i="1" dirty="0">
                <a:sym typeface="Arial"/>
              </a:rPr>
              <a:t>¿Alguien tiene alguna pregunta o necesita alguna aclaración?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Pueden consultar los objetivos de aprendizaje en</a:t>
            </a:r>
            <a:r>
              <a:rPr lang="es-ES_tradnl" i="1" dirty="0">
                <a:sym typeface="Arial"/>
              </a:rPr>
              <a:t> </a:t>
            </a:r>
            <a:r>
              <a:rPr lang="es-ES_tradnl" b="1" i="1" dirty="0">
                <a:sym typeface="Arial"/>
              </a:rPr>
              <a:t>la página 38 del Cuaderno de ejercicios: Objetivos de aprendizaje.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_tradnl" b="1" i="1" dirty="0">
              <a:sym typeface="Arial"/>
            </a:endParaRPr>
          </a:p>
        </p:txBody>
      </p:sp>
      <p:sp>
        <p:nvSpPr>
          <p:cNvPr id="3" name="Slide Image Placeholder 2">
            <a:extLst>
              <a:ext uri="{FF2B5EF4-FFF2-40B4-BE49-F238E27FC236}">
                <a16:creationId xmlns:a16="http://schemas.microsoft.com/office/drawing/2014/main" id="{23130470-5EF3-1D73-948F-931459E7AA4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4111253-CB64-723A-2A99-CDF5AEBB485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REPASO GENERAL</a:t>
            </a:r>
          </a:p>
          <a:p>
            <a:r>
              <a:rPr lang="es-ES_tradnl" noProof="0" dirty="0"/>
              <a:t>Haga referencia al marco de competencias que vieron durante el Módulo 1</a:t>
            </a:r>
            <a:r>
              <a:rPr lang="es-ES_tradnl" dirty="0"/>
              <a:t>.</a:t>
            </a:r>
          </a:p>
          <a:p>
            <a:r>
              <a:rPr lang="es-ES_tradnl" dirty="0"/>
              <a:t>Repase los indicadores asociados a la resolución de problemas, la negociación y la coordinación. </a:t>
            </a:r>
          </a:p>
        </p:txBody>
      </p:sp>
      <p:sp>
        <p:nvSpPr>
          <p:cNvPr id="6" name="Slide Image Placeholder 5">
            <a:extLst>
              <a:ext uri="{FF2B5EF4-FFF2-40B4-BE49-F238E27FC236}">
                <a16:creationId xmlns:a16="http://schemas.microsoft.com/office/drawing/2014/main" id="{67D1CB89-51E8-E4BC-D6DB-42783AB442A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7F24E28-1D65-9030-5FCD-84CAF02530B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extLst>
      <p:ext uri="{BB962C8B-B14F-4D97-AF65-F5344CB8AC3E}">
        <p14:creationId xmlns:p14="http://schemas.microsoft.com/office/powerpoint/2010/main" val="648834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6" name="Google Shape;396;p10:notes"/>
          <p:cNvSpPr txBox="1">
            <a:spLocks noGrp="1"/>
          </p:cNvSpPr>
          <p:nvPr>
            <p:ph type="body" idx="1"/>
          </p:nvPr>
        </p:nvSpPr>
        <p:spPr/>
        <p:txBody>
          <a:bodyPr/>
          <a:lstStyle/>
          <a:p>
            <a:pPr marL="0" indent="0">
              <a:buNone/>
            </a:pPr>
            <a:r>
              <a:rPr lang="es-ES_tradnl" b="1" noProof="0" dirty="0"/>
              <a:t>SESIÓN 2 </a:t>
            </a:r>
            <a:br>
              <a:rPr lang="es-ES_tradnl" b="1" noProof="0" dirty="0"/>
            </a:br>
            <a:r>
              <a:rPr lang="es-ES_tradnl" b="1" noProof="0" dirty="0"/>
              <a:t>DURACIÓN: 2h</a:t>
            </a:r>
          </a:p>
          <a:p>
            <a:pPr marL="0" indent="0">
              <a:buNone/>
            </a:pPr>
            <a:r>
              <a:rPr lang="es-ES_tradnl" noProof="0" dirty="0"/>
              <a:t>______________________________________________________________________________</a:t>
            </a:r>
          </a:p>
          <a:p>
            <a:endParaRPr lang="es-ES_tradnl" noProof="0" dirty="0">
              <a:sym typeface="Arial"/>
            </a:endParaRPr>
          </a:p>
          <a:p>
            <a:pPr marL="0" indent="0">
              <a:buNone/>
            </a:pPr>
            <a:r>
              <a:rPr lang="es-ES_tradnl" b="1" noProof="0" dirty="0">
                <a:sym typeface="Arial"/>
              </a:rPr>
              <a:t>EXPLICAR</a:t>
            </a:r>
          </a:p>
          <a:p>
            <a:r>
              <a:rPr lang="es-ES_tradnl" i="1" noProof="0" dirty="0">
                <a:sym typeface="Arial"/>
              </a:rPr>
              <a:t>Ahora nos dedicaremos a analizar:</a:t>
            </a:r>
          </a:p>
          <a:p>
            <a:pPr lvl="1"/>
            <a:r>
              <a:rPr lang="es-ES_tradnl" i="1" noProof="0" dirty="0">
                <a:sym typeface="Arial"/>
              </a:rPr>
              <a:t>Qué tipo de problemas y dificultades suelen enfrentar los/as asistentes sociales.</a:t>
            </a:r>
          </a:p>
          <a:p>
            <a:pPr lvl="1"/>
            <a:r>
              <a:rPr lang="es-ES_tradnl" i="1" noProof="0" dirty="0">
                <a:sym typeface="Arial"/>
              </a:rPr>
              <a:t>Qué problemas pueden resolver los/as asistentes sociales.</a:t>
            </a:r>
          </a:p>
          <a:p>
            <a:pPr lvl="1"/>
            <a:r>
              <a:rPr lang="es-ES_tradnl" i="1" noProof="0" dirty="0">
                <a:sym typeface="Arial"/>
              </a:rPr>
              <a:t>Qué pueden hacer los/as asistentes sociales para abordar estos problemas y dificultades.</a:t>
            </a:r>
          </a:p>
          <a:p>
            <a:r>
              <a:rPr lang="es-ES_tradnl" i="1" noProof="0" dirty="0">
                <a:sym typeface="Arial"/>
              </a:rPr>
              <a:t>También dedicaremos tiempo a reflexionar sobre:</a:t>
            </a:r>
          </a:p>
          <a:p>
            <a:pPr lvl="1"/>
            <a:r>
              <a:rPr lang="es-ES_tradnl" i="1" noProof="0" dirty="0">
                <a:sym typeface="Arial"/>
              </a:rPr>
              <a:t>Nuestras fortalezas y recursos personales.</a:t>
            </a:r>
          </a:p>
          <a:p>
            <a:pPr lvl="1"/>
            <a:r>
              <a:rPr lang="es-ES_tradnl" i="1" noProof="0" dirty="0">
                <a:sym typeface="Arial"/>
              </a:rPr>
              <a:t>Nuestras áreas de mejora.</a:t>
            </a:r>
          </a:p>
        </p:txBody>
      </p:sp>
      <p:sp>
        <p:nvSpPr>
          <p:cNvPr id="3" name="Slide Image Placeholder 2">
            <a:extLst>
              <a:ext uri="{FF2B5EF4-FFF2-40B4-BE49-F238E27FC236}">
                <a16:creationId xmlns:a16="http://schemas.microsoft.com/office/drawing/2014/main" id="{A18BE28F-138D-CD21-BB3A-6DEDFB4E411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DC042A3-A003-8442-2BED-D69335AFEF9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B8B2D-E934-12ED-407F-14F0C4108AC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D73848FD-FBB6-20BB-0BB0-099280BED5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164CC38D-527A-CCED-C1D4-3C46D336BE7D}"/>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5CDFB4CA-3AFF-6671-0F42-6CFCD57CAF3C}"/>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D31863ED-E942-0FA0-6B30-79E15631B6A0}"/>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374205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99E23-089A-6D1C-4332-5E6BC9119E32}"/>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99196B07-2C53-BCBE-1C0D-550AFCDD83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EF228A6F-4F97-6CCD-BE75-5BB925972519}"/>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D7730BD3-D96C-6876-F045-59CA493FD9DB}"/>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CAFE4359-15D1-4EC4-CB0B-3A4AD86E874C}"/>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1219146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AAAD38-24AC-B36D-CC67-5E4B44F1C1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4603B52D-7264-90CF-959C-2C4B6439DB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B8BA6EC0-FC64-1854-F709-4B010C077D3B}"/>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C66B36F4-9C6E-8C81-AD29-73A0F0DC3D7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EBC19AEC-C291-FE58-8EAD-764AB8615101}"/>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2341025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4"/>
        </a:solidFill>
        <a:effectLst/>
      </p:bgPr>
    </p:bg>
    <p:spTree>
      <p:nvGrpSpPr>
        <p:cNvPr id="1" name="Shape 13"/>
        <p:cNvGrpSpPr/>
        <p:nvPr/>
      </p:nvGrpSpPr>
      <p:grpSpPr>
        <a:xfrm>
          <a:off x="0" y="0"/>
          <a:ext cx="0" cy="0"/>
          <a:chOff x="0" y="0"/>
          <a:chExt cx="0" cy="0"/>
        </a:xfrm>
      </p:grpSpPr>
      <p:sp>
        <p:nvSpPr>
          <p:cNvPr id="14" name="Google Shape;14;p39"/>
          <p:cNvSpPr/>
          <p:nvPr/>
        </p:nvSpPr>
        <p:spPr>
          <a:xfrm rot="1782986">
            <a:off x="657418" y="1353464"/>
            <a:ext cx="4749573" cy="4094457"/>
          </a:xfrm>
          <a:prstGeom prst="hexagon">
            <a:avLst>
              <a:gd name="adj" fmla="val 28965"/>
              <a:gd name="vf" fmla="val 115470"/>
            </a:avLst>
          </a:prstGeom>
          <a:solidFill>
            <a:schemeClr val="accent4">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5" name="Google Shape;15;p39"/>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24090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accent4"/>
        </a:solidFill>
        <a:effectLst/>
      </p:bgPr>
    </p:bg>
    <p:spTree>
      <p:nvGrpSpPr>
        <p:cNvPr id="1" name="Shape 16"/>
        <p:cNvGrpSpPr/>
        <p:nvPr/>
      </p:nvGrpSpPr>
      <p:grpSpPr>
        <a:xfrm>
          <a:off x="0" y="0"/>
          <a:ext cx="0" cy="0"/>
          <a:chOff x="0" y="0"/>
          <a:chExt cx="0" cy="0"/>
        </a:xfrm>
      </p:grpSpPr>
      <p:sp>
        <p:nvSpPr>
          <p:cNvPr id="18" name="Google Shape;18;p40"/>
          <p:cNvSpPr txBox="1">
            <a:spLocks noGrp="1"/>
          </p:cNvSpPr>
          <p:nvPr>
            <p:ph type="title"/>
          </p:nvPr>
        </p:nvSpPr>
        <p:spPr>
          <a:xfrm>
            <a:off x="796385" y="3099692"/>
            <a:ext cx="10481215"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54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69530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9"/>
        <p:cNvGrpSpPr/>
        <p:nvPr/>
      </p:nvGrpSpPr>
      <p:grpSpPr>
        <a:xfrm>
          <a:off x="0" y="0"/>
          <a:ext cx="0" cy="0"/>
          <a:chOff x="0" y="0"/>
          <a:chExt cx="0" cy="0"/>
        </a:xfrm>
      </p:grpSpPr>
      <p:sp>
        <p:nvSpPr>
          <p:cNvPr id="20" name="Google Shape;20;p41"/>
          <p:cNvSpPr/>
          <p:nvPr/>
        </p:nvSpPr>
        <p:spPr>
          <a:xfrm>
            <a:off x="0" y="-1"/>
            <a:ext cx="12192000" cy="985520"/>
          </a:xfrm>
          <a:prstGeom prst="rect">
            <a:avLst/>
          </a:prstGeom>
          <a:solidFill>
            <a:schemeClr val="accent4">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 name="Google Shape;21;p41"/>
          <p:cNvSpPr/>
          <p:nvPr/>
        </p:nvSpPr>
        <p:spPr>
          <a:xfrm>
            <a:off x="335817" y="6230028"/>
            <a:ext cx="349714" cy="40260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 name="Google Shape;23;p4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8C5F7A"/>
              </a:buClr>
              <a:buSzPts val="3200"/>
              <a:buFont typeface="Arial"/>
              <a:buNone/>
              <a:defRPr sz="3200" b="1">
                <a:solidFill>
                  <a:schemeClr val="accent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 name="Picture 1">
            <a:extLst>
              <a:ext uri="{FF2B5EF4-FFF2-40B4-BE49-F238E27FC236}">
                <a16:creationId xmlns:a16="http://schemas.microsoft.com/office/drawing/2014/main" id="{4FB92780-5C94-219B-85AA-EEC8E0740EA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3" name="Rectangle 2">
            <a:extLst>
              <a:ext uri="{FF2B5EF4-FFF2-40B4-BE49-F238E27FC236}">
                <a16:creationId xmlns:a16="http://schemas.microsoft.com/office/drawing/2014/main" id="{9BBC6E12-F42C-D256-92A0-9E07EEA62F12}"/>
              </a:ext>
            </a:extLst>
          </p:cNvPr>
          <p:cNvSpPr/>
          <p:nvPr userDrawn="1"/>
        </p:nvSpPr>
        <p:spPr>
          <a:xfrm>
            <a:off x="766810" y="6277443"/>
            <a:ext cx="7828550"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Level 2 Module 2: </a:t>
            </a:r>
            <a:r>
              <a:rPr lang="en-US" sz="1400" b="1"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Personal Competencies (part 2)</a:t>
            </a:r>
          </a:p>
        </p:txBody>
      </p:sp>
    </p:spTree>
    <p:extLst>
      <p:ext uri="{BB962C8B-B14F-4D97-AF65-F5344CB8AC3E}">
        <p14:creationId xmlns:p14="http://schemas.microsoft.com/office/powerpoint/2010/main" val="3192749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68C15-658A-7630-2EAF-7B04FEA14333}"/>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06C6C1E2-774A-3DD8-0C0F-A6D4B7B2CA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3211CD38-BD80-26BF-7CDE-04BF2601D949}"/>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6D112077-E66E-1388-E593-9BF477E5AE2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08261A91-1681-184F-9ED1-5326AB5E6417}"/>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3542127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22B67-8BD0-D17C-3709-58015035C9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F53F43C3-4016-516E-8F54-6411E0BAE5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8D77D0-ED93-E8C9-C175-22C25436058D}"/>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7E36F8CE-0039-5945-F2A7-72EB25CC097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A7DA1AC5-FA9C-E77C-8F24-DA0351725DE9}"/>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87827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A2EB-0346-5DC1-4863-72D1C14EEA5B}"/>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38E2B93C-D7EC-A4A7-9090-928F428D84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463F24A8-78E9-4FD3-E92E-4E9A75B522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62E67C7A-82DD-FDED-E50C-185F24A62FC1}"/>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6" name="Footer Placeholder 5">
            <a:extLst>
              <a:ext uri="{FF2B5EF4-FFF2-40B4-BE49-F238E27FC236}">
                <a16:creationId xmlns:a16="http://schemas.microsoft.com/office/drawing/2014/main" id="{D51632DF-47A3-7585-DCF8-9BE097ACEE95}"/>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A0811AA4-F027-7996-040B-B3813DF54492}"/>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2603181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7DEDD-CC9E-9FE1-CF1D-687A8D51680F}"/>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AAFB0F18-E20D-D655-79D7-EF98429907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64D6AE-351E-1D9C-5D8F-66A877237F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1205E310-A3B3-3521-E1D5-3EAD4CC90F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F10B4D-2E0D-2CF4-173B-B5B07AEB2B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0324952B-C50C-91B3-E06F-508905D4C51B}"/>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8" name="Footer Placeholder 7">
            <a:extLst>
              <a:ext uri="{FF2B5EF4-FFF2-40B4-BE49-F238E27FC236}">
                <a16:creationId xmlns:a16="http://schemas.microsoft.com/office/drawing/2014/main" id="{5D4376CB-333A-AB54-91BB-C56E7BC4A821}"/>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4735757A-CA8C-D57F-D4A6-042C7EAE3269}"/>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3863305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7C6AA-2F11-2FB7-1946-27CE9A2448F6}"/>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39590D9C-F80B-B843-231E-2D721CAFE6AA}"/>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4" name="Footer Placeholder 3">
            <a:extLst>
              <a:ext uri="{FF2B5EF4-FFF2-40B4-BE49-F238E27FC236}">
                <a16:creationId xmlns:a16="http://schemas.microsoft.com/office/drawing/2014/main" id="{3DA29E45-D1FD-7F87-D345-1996C7B26731}"/>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93DC603C-6806-3F94-1ECF-0016CEE0EE0A}"/>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4077382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413EC3-DD80-A6F1-24AC-A05B5FAABD5C}"/>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3" name="Footer Placeholder 2">
            <a:extLst>
              <a:ext uri="{FF2B5EF4-FFF2-40B4-BE49-F238E27FC236}">
                <a16:creationId xmlns:a16="http://schemas.microsoft.com/office/drawing/2014/main" id="{DFA19CBD-A1A8-74E4-BA65-AC147DA819D1}"/>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93E08C5A-38B5-ED83-26AB-9A9FCECBB891}"/>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3345330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EC0D4-9028-294C-D68D-DCBD79E02C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B0DB7D4D-2FEB-9576-BB54-532CB18713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511BE948-336C-569C-1FD0-A04632CD18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E5C718-DD72-5643-6939-6417DBCAAF5A}"/>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6" name="Footer Placeholder 5">
            <a:extLst>
              <a:ext uri="{FF2B5EF4-FFF2-40B4-BE49-F238E27FC236}">
                <a16:creationId xmlns:a16="http://schemas.microsoft.com/office/drawing/2014/main" id="{3DC6AEF5-774C-4321-9575-83CCEDC12AC6}"/>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2239073F-C225-29A3-D45A-17B0A6809D9C}"/>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1447338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75D84-57DC-301A-6131-979BF2E2A1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1F590BAD-9CF2-BB7E-A6F6-3877B918AF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FD4E7382-DF25-9750-C6DB-4A131AE34C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A095DE-F7C8-A09A-B85A-B3A76A9A1977}"/>
              </a:ext>
            </a:extLst>
          </p:cNvPr>
          <p:cNvSpPr>
            <a:spLocks noGrp="1"/>
          </p:cNvSpPr>
          <p:nvPr>
            <p:ph type="dt" sz="half" idx="10"/>
          </p:nvPr>
        </p:nvSpPr>
        <p:spPr/>
        <p:txBody>
          <a:bodyPr/>
          <a:lstStyle/>
          <a:p>
            <a:fld id="{22F52C6E-6003-45A7-94C3-D50C9C89D591}" type="datetimeFigureOut">
              <a:rPr lang="en-BE" smtClean="0"/>
              <a:t>02/05/2023</a:t>
            </a:fld>
            <a:endParaRPr lang="en-BE"/>
          </a:p>
        </p:txBody>
      </p:sp>
      <p:sp>
        <p:nvSpPr>
          <p:cNvPr id="6" name="Footer Placeholder 5">
            <a:extLst>
              <a:ext uri="{FF2B5EF4-FFF2-40B4-BE49-F238E27FC236}">
                <a16:creationId xmlns:a16="http://schemas.microsoft.com/office/drawing/2014/main" id="{0E7277B0-7AA3-6BC3-778F-3F2868152C8B}"/>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9D20D790-6276-7BB3-B364-2732FBBCBD98}"/>
              </a:ext>
            </a:extLst>
          </p:cNvPr>
          <p:cNvSpPr>
            <a:spLocks noGrp="1"/>
          </p:cNvSpPr>
          <p:nvPr>
            <p:ph type="sldNum" sz="quarter" idx="12"/>
          </p:nvPr>
        </p:nvSpPr>
        <p:spPr/>
        <p:txBody>
          <a:bodyPr/>
          <a:lstStyle/>
          <a:p>
            <a:fld id="{51EB9E6B-5745-4F46-A6AB-98C52FBD75C0}" type="slidenum">
              <a:rPr lang="en-BE" smtClean="0"/>
              <a:t>‹#›</a:t>
            </a:fld>
            <a:endParaRPr lang="en-BE"/>
          </a:p>
        </p:txBody>
      </p:sp>
    </p:spTree>
    <p:extLst>
      <p:ext uri="{BB962C8B-B14F-4D97-AF65-F5344CB8AC3E}">
        <p14:creationId xmlns:p14="http://schemas.microsoft.com/office/powerpoint/2010/main" val="2715113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204321-4947-1A0F-33FC-9CE43D0D10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Haga clic para editar el estilo del título principal</a:t>
            </a:r>
            <a:endParaRPr lang="en-BE"/>
          </a:p>
        </p:txBody>
      </p:sp>
      <p:sp>
        <p:nvSpPr>
          <p:cNvPr id="3" name="Text Placeholder 2">
            <a:extLst>
              <a:ext uri="{FF2B5EF4-FFF2-40B4-BE49-F238E27FC236}">
                <a16:creationId xmlns:a16="http://schemas.microsoft.com/office/drawing/2014/main" id="{5773249B-94F4-4850-1B55-67E41F198A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endParaRPr lang="en-BE"/>
          </a:p>
        </p:txBody>
      </p:sp>
      <p:sp>
        <p:nvSpPr>
          <p:cNvPr id="4" name="Date Placeholder 3">
            <a:extLst>
              <a:ext uri="{FF2B5EF4-FFF2-40B4-BE49-F238E27FC236}">
                <a16:creationId xmlns:a16="http://schemas.microsoft.com/office/drawing/2014/main" id="{16CF16C4-68C7-B259-F24E-5E04A62122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F52C6E-6003-45A7-94C3-D50C9C89D591}" type="datetimeFigureOut">
              <a:rPr lang="en-BE" smtClean="0"/>
              <a:t>02/05/2023</a:t>
            </a:fld>
            <a:endParaRPr lang="en-BE"/>
          </a:p>
        </p:txBody>
      </p:sp>
      <p:sp>
        <p:nvSpPr>
          <p:cNvPr id="5" name="Footer Placeholder 4">
            <a:extLst>
              <a:ext uri="{FF2B5EF4-FFF2-40B4-BE49-F238E27FC236}">
                <a16:creationId xmlns:a16="http://schemas.microsoft.com/office/drawing/2014/main" id="{269FD9A9-C61C-56A5-5734-78E29B7A53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DAB827C9-AAA6-49EC-A4B9-018785C361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B9E6B-5745-4F46-A6AB-98C52FBD75C0}" type="slidenum">
              <a:rPr lang="en-BE" smtClean="0"/>
              <a:t>‹#›</a:t>
            </a:fld>
            <a:endParaRPr lang="en-BE"/>
          </a:p>
        </p:txBody>
      </p:sp>
    </p:spTree>
    <p:extLst>
      <p:ext uri="{BB962C8B-B14F-4D97-AF65-F5344CB8AC3E}">
        <p14:creationId xmlns:p14="http://schemas.microsoft.com/office/powerpoint/2010/main" val="940283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15.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comments" Target="../comments/comment1.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9" name="Google Shape;239;p1"/>
          <p:cNvSpPr/>
          <p:nvPr/>
        </p:nvSpPr>
        <p:spPr>
          <a:xfrm>
            <a:off x="1052195" y="5052138"/>
            <a:ext cx="2114099" cy="62630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 name="TextBox 2">
            <a:extLst>
              <a:ext uri="{FF2B5EF4-FFF2-40B4-BE49-F238E27FC236}">
                <a16:creationId xmlns:a16="http://schemas.microsoft.com/office/drawing/2014/main" id="{DD020BF6-73B8-4665-018E-04A87357FAEB}"/>
              </a:ext>
            </a:extLst>
          </p:cNvPr>
          <p:cNvSpPr txBox="1"/>
          <p:nvPr/>
        </p:nvSpPr>
        <p:spPr>
          <a:xfrm>
            <a:off x="1052196" y="1210278"/>
            <a:ext cx="4910068" cy="3908762"/>
          </a:xfrm>
          <a:prstGeom prst="rect">
            <a:avLst/>
          </a:prstGeom>
          <a:noFill/>
        </p:spPr>
        <p:txBody>
          <a:bodyPr wrap="square" rtlCol="0">
            <a:spAutoFit/>
          </a:bodyPr>
          <a:lstStyle/>
          <a:p>
            <a:r>
              <a:rPr lang="es-ES_tradnl" sz="5400" b="1" dirty="0">
                <a:solidFill>
                  <a:schemeClr val="accent4"/>
                </a:solidFill>
                <a:latin typeface="Garamond" panose="02020404030301010803" pitchFamily="18" charset="0"/>
              </a:rPr>
              <a:t>Habilidades personales</a:t>
            </a:r>
          </a:p>
          <a:p>
            <a:r>
              <a:rPr lang="es-ES_tradnl" sz="2800" b="1" dirty="0">
                <a:solidFill>
                  <a:schemeClr val="accent4"/>
                </a:solidFill>
                <a:latin typeface="Garamond" panose="02020404030301010803" pitchFamily="18" charset="0"/>
              </a:rPr>
              <a:t>Parte 2: Resolución de problemas, negociación y coordinación</a:t>
            </a:r>
          </a:p>
          <a:p>
            <a:endParaRPr lang="es-ES_tradnl" sz="2800" b="1" dirty="0">
              <a:solidFill>
                <a:schemeClr val="accent4"/>
              </a:solidFill>
              <a:latin typeface="Garamond" panose="02020404030301010803" pitchFamily="18" charset="0"/>
            </a:endParaRPr>
          </a:p>
          <a:p>
            <a:r>
              <a:rPr lang="es-ES_tradnl" sz="2800" b="1" spc="300" dirty="0">
                <a:solidFill>
                  <a:schemeClr val="accent4"/>
                </a:solidFill>
                <a:latin typeface="Garamond" panose="02020404030301010803" pitchFamily="18" charset="0"/>
              </a:rPr>
              <a:t>NIVEL 2 MÓDULO 3</a:t>
            </a:r>
          </a:p>
        </p:txBody>
      </p:sp>
      <p:pic>
        <p:nvPicPr>
          <p:cNvPr id="4" name="Picture 3" descr="Logo&#10;&#10;Description automatically generated">
            <a:extLst>
              <a:ext uri="{FF2B5EF4-FFF2-40B4-BE49-F238E27FC236}">
                <a16:creationId xmlns:a16="http://schemas.microsoft.com/office/drawing/2014/main" id="{A7B27442-8BAC-E8DE-C847-BBDEF571CC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7593" y="5213247"/>
            <a:ext cx="2405008" cy="923462"/>
          </a:xfrm>
          <a:prstGeom prst="rect">
            <a:avLst/>
          </a:prstGeom>
        </p:spPr>
      </p:pic>
      <p:pic>
        <p:nvPicPr>
          <p:cNvPr id="5" name="Picture 4" descr="Text&#10;&#10;Description automatically generated">
            <a:extLst>
              <a:ext uri="{FF2B5EF4-FFF2-40B4-BE49-F238E27FC236}">
                <a16:creationId xmlns:a16="http://schemas.microsoft.com/office/drawing/2014/main" id="{F8DF7601-60B9-D9E7-8900-720D94D4A9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406" y="5314888"/>
            <a:ext cx="2405009" cy="685884"/>
          </a:xfrm>
          <a:prstGeom prst="rect">
            <a:avLst/>
          </a:prstGeom>
        </p:spPr>
      </p:pic>
      <p:grpSp>
        <p:nvGrpSpPr>
          <p:cNvPr id="20" name="Group 19">
            <a:extLst>
              <a:ext uri="{FF2B5EF4-FFF2-40B4-BE49-F238E27FC236}">
                <a16:creationId xmlns:a16="http://schemas.microsoft.com/office/drawing/2014/main" id="{62F02A08-C3A5-21BA-908E-BE0F2C6940EF}"/>
              </a:ext>
            </a:extLst>
          </p:cNvPr>
          <p:cNvGrpSpPr/>
          <p:nvPr/>
        </p:nvGrpSpPr>
        <p:grpSpPr>
          <a:xfrm>
            <a:off x="6635901" y="1122143"/>
            <a:ext cx="4600037" cy="4441375"/>
            <a:chOff x="6235949" y="1506221"/>
            <a:chExt cx="1084680" cy="1047268"/>
          </a:xfrm>
        </p:grpSpPr>
        <p:sp>
          <p:nvSpPr>
            <p:cNvPr id="14" name="Hexagon 13">
              <a:extLst>
                <a:ext uri="{FF2B5EF4-FFF2-40B4-BE49-F238E27FC236}">
                  <a16:creationId xmlns:a16="http://schemas.microsoft.com/office/drawing/2014/main" id="{9372C97E-238D-4BF0-9EBC-E345EC49FB87}"/>
                </a:ext>
              </a:extLst>
            </p:cNvPr>
            <p:cNvSpPr/>
            <p:nvPr/>
          </p:nvSpPr>
          <p:spPr>
            <a:xfrm rot="1782986">
              <a:off x="6235949" y="1506221"/>
              <a:ext cx="1084680" cy="985264"/>
            </a:xfrm>
            <a:prstGeom prst="hexagon">
              <a:avLst>
                <a:gd name="adj" fmla="val 28965"/>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6" name="Group 15">
              <a:extLst>
                <a:ext uri="{FF2B5EF4-FFF2-40B4-BE49-F238E27FC236}">
                  <a16:creationId xmlns:a16="http://schemas.microsoft.com/office/drawing/2014/main" id="{E9CF7309-4164-EA91-9279-50675BB8F056}"/>
                </a:ext>
              </a:extLst>
            </p:cNvPr>
            <p:cNvGrpSpPr/>
            <p:nvPr/>
          </p:nvGrpSpPr>
          <p:grpSpPr>
            <a:xfrm>
              <a:off x="6537176" y="1699791"/>
              <a:ext cx="359797" cy="853698"/>
              <a:chOff x="2068313" y="2482622"/>
              <a:chExt cx="376359" cy="892995"/>
            </a:xfrm>
            <a:solidFill>
              <a:schemeClr val="bg1"/>
            </a:solidFill>
          </p:grpSpPr>
          <p:sp>
            <p:nvSpPr>
              <p:cNvPr id="18" name="Round Same Side Corner Rectangle 23">
                <a:extLst>
                  <a:ext uri="{FF2B5EF4-FFF2-40B4-BE49-F238E27FC236}">
                    <a16:creationId xmlns:a16="http://schemas.microsoft.com/office/drawing/2014/main" id="{13473A89-CBF3-681F-B930-181A117CFF15}"/>
                  </a:ext>
                </a:extLst>
              </p:cNvPr>
              <p:cNvSpPr/>
              <p:nvPr/>
            </p:nvSpPr>
            <p:spPr>
              <a:xfrm>
                <a:off x="2071073" y="2923619"/>
                <a:ext cx="372129" cy="45199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E63E0B9B-FCFB-6564-A964-2291FD620178}"/>
                  </a:ext>
                </a:extLst>
              </p:cNvPr>
              <p:cNvSpPr/>
              <p:nvPr/>
            </p:nvSpPr>
            <p:spPr>
              <a:xfrm>
                <a:off x="2068313" y="2482622"/>
                <a:ext cx="376359" cy="376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2" name="Star: 5 Points 1">
            <a:extLst>
              <a:ext uri="{FF2B5EF4-FFF2-40B4-BE49-F238E27FC236}">
                <a16:creationId xmlns:a16="http://schemas.microsoft.com/office/drawing/2014/main" id="{678659E3-FFDF-B791-B4A5-8D6B65FDC177}"/>
              </a:ext>
            </a:extLst>
          </p:cNvPr>
          <p:cNvSpPr/>
          <p:nvPr/>
        </p:nvSpPr>
        <p:spPr>
          <a:xfrm>
            <a:off x="9533147" y="3468922"/>
            <a:ext cx="675566" cy="675566"/>
          </a:xfrm>
          <a:prstGeom prst="star5">
            <a:avLst>
              <a:gd name="adj" fmla="val 2848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1D52A2-89CE-7765-A1F3-6C7FEA03B56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Debate general</a:t>
            </a:r>
            <a:endParaRPr lang="en-BE">
              <a:latin typeface="Arial" panose="020B0604020202020204" pitchFamily="34" charset="0"/>
              <a:cs typeface="Arial" panose="020B0604020202020204" pitchFamily="34" charset="0"/>
            </a:endParaRPr>
          </a:p>
        </p:txBody>
      </p:sp>
      <p:grpSp>
        <p:nvGrpSpPr>
          <p:cNvPr id="4" name="Google Shape;440;p21">
            <a:extLst>
              <a:ext uri="{FF2B5EF4-FFF2-40B4-BE49-F238E27FC236}">
                <a16:creationId xmlns:a16="http://schemas.microsoft.com/office/drawing/2014/main" id="{07282390-CD79-B632-D7B2-3236E58AA520}"/>
              </a:ext>
            </a:extLst>
          </p:cNvPr>
          <p:cNvGrpSpPr/>
          <p:nvPr/>
        </p:nvGrpSpPr>
        <p:grpSpPr>
          <a:xfrm>
            <a:off x="1155783" y="2184865"/>
            <a:ext cx="3415887" cy="2678824"/>
            <a:chOff x="1117683" y="2194390"/>
            <a:chExt cx="3415887" cy="2678824"/>
          </a:xfrm>
          <a:solidFill>
            <a:schemeClr val="accent4"/>
          </a:solidFill>
        </p:grpSpPr>
        <p:sp>
          <p:nvSpPr>
            <p:cNvPr id="5" name="Google Shape;441;p21">
              <a:extLst>
                <a:ext uri="{FF2B5EF4-FFF2-40B4-BE49-F238E27FC236}">
                  <a16:creationId xmlns:a16="http://schemas.microsoft.com/office/drawing/2014/main" id="{17955FD8-3F08-E7BE-27B5-0D1E2D3E83EF}"/>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6" name="Google Shape;442;p21">
              <a:extLst>
                <a:ext uri="{FF2B5EF4-FFF2-40B4-BE49-F238E27FC236}">
                  <a16:creationId xmlns:a16="http://schemas.microsoft.com/office/drawing/2014/main" id="{5B7A7F79-0ED9-D138-B4E8-8BD354A1FC20}"/>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7" name="Google Shape;443;p21">
              <a:extLst>
                <a:ext uri="{FF2B5EF4-FFF2-40B4-BE49-F238E27FC236}">
                  <a16:creationId xmlns:a16="http://schemas.microsoft.com/office/drawing/2014/main" id="{72FCF1F4-2FCC-68B6-782A-2F9DB1FC59F8}"/>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8" name="Google Shape;439;p21">
            <a:extLst>
              <a:ext uri="{FF2B5EF4-FFF2-40B4-BE49-F238E27FC236}">
                <a16:creationId xmlns:a16="http://schemas.microsoft.com/office/drawing/2014/main" id="{9D295F07-29A1-23C1-5169-77E3CD71E8F6}"/>
              </a:ext>
            </a:extLst>
          </p:cNvPr>
          <p:cNvSpPr/>
          <p:nvPr/>
        </p:nvSpPr>
        <p:spPr>
          <a:xfrm>
            <a:off x="5439419" y="1389549"/>
            <a:ext cx="5754114" cy="456329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400"/>
              <a:buFont typeface="Arial"/>
              <a:buNone/>
            </a:pPr>
            <a:r>
              <a:rPr lang="es-ES_tradnl" sz="4400" b="1" i="0" u="none" strike="noStrike" cap="none" dirty="0">
                <a:solidFill>
                  <a:schemeClr val="dk1"/>
                </a:solidFill>
                <a:latin typeface="Arial" panose="020B0604020202020204" pitchFamily="34" charset="0"/>
                <a:ea typeface="Arial"/>
                <a:cs typeface="Arial" panose="020B0604020202020204" pitchFamily="34" charset="0"/>
                <a:sym typeface="Arial"/>
              </a:rPr>
              <a:t>¿Qué problemas enfrentan los/as asistentes sociales?</a:t>
            </a:r>
            <a:endParaRPr lang="es-ES_tradnl" sz="4400" b="0" i="0" u="none" strike="noStrike" cap="none" dirty="0">
              <a:solidFill>
                <a:schemeClr val="dk1"/>
              </a:solidFill>
              <a:latin typeface="Arial" panose="020B0604020202020204" pitchFamily="34" charset="0"/>
              <a:ea typeface="Arial"/>
              <a:cs typeface="Arial" panose="020B0604020202020204" pitchFamily="34" charset="0"/>
              <a:sym typeface="Arial"/>
            </a:endParaRPr>
          </a:p>
        </p:txBody>
      </p:sp>
      <p:grpSp>
        <p:nvGrpSpPr>
          <p:cNvPr id="2" name="Group 1">
            <a:extLst>
              <a:ext uri="{FF2B5EF4-FFF2-40B4-BE49-F238E27FC236}">
                <a16:creationId xmlns:a16="http://schemas.microsoft.com/office/drawing/2014/main" id="{346B51F1-8D6C-C2FE-C8F7-6F4642B74D12}"/>
              </a:ext>
            </a:extLst>
          </p:cNvPr>
          <p:cNvGrpSpPr/>
          <p:nvPr/>
        </p:nvGrpSpPr>
        <p:grpSpPr>
          <a:xfrm>
            <a:off x="10288771" y="303551"/>
            <a:ext cx="1587872" cy="1368854"/>
            <a:chOff x="10288771" y="303551"/>
            <a:chExt cx="1587872" cy="1368854"/>
          </a:xfrm>
        </p:grpSpPr>
        <p:sp>
          <p:nvSpPr>
            <p:cNvPr id="9" name="Google Shape;501;p15">
              <a:extLst>
                <a:ext uri="{FF2B5EF4-FFF2-40B4-BE49-F238E27FC236}">
                  <a16:creationId xmlns:a16="http://schemas.microsoft.com/office/drawing/2014/main" id="{D5CD7C64-0B5B-2523-5247-4FC7F719A021}"/>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nvGrpSpPr>
            <p:cNvPr id="10" name="Google Shape;502;p15">
              <a:extLst>
                <a:ext uri="{FF2B5EF4-FFF2-40B4-BE49-F238E27FC236}">
                  <a16:creationId xmlns:a16="http://schemas.microsoft.com/office/drawing/2014/main" id="{A2FA1C64-6E6D-D23E-CD78-1EEFBB62CAB9}"/>
                </a:ext>
              </a:extLst>
            </p:cNvPr>
            <p:cNvGrpSpPr/>
            <p:nvPr/>
          </p:nvGrpSpPr>
          <p:grpSpPr>
            <a:xfrm>
              <a:off x="10681558" y="728782"/>
              <a:ext cx="562136" cy="634675"/>
              <a:chOff x="760175" y="830142"/>
              <a:chExt cx="867619" cy="979579"/>
            </a:xfrm>
          </p:grpSpPr>
          <p:sp>
            <p:nvSpPr>
              <p:cNvPr id="14" name="Google Shape;503;p15">
                <a:extLst>
                  <a:ext uri="{FF2B5EF4-FFF2-40B4-BE49-F238E27FC236}">
                    <a16:creationId xmlns:a16="http://schemas.microsoft.com/office/drawing/2014/main" id="{BD420E96-AC4A-75A5-BD46-609EEE3EF34F}"/>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39</a:t>
                </a:r>
                <a:endParaRPr dirty="0">
                  <a:latin typeface="Arial" panose="020B0604020202020204" pitchFamily="34" charset="0"/>
                  <a:cs typeface="Arial" panose="020B0604020202020204" pitchFamily="34" charset="0"/>
                </a:endParaRPr>
              </a:p>
            </p:txBody>
          </p:sp>
          <p:sp>
            <p:nvSpPr>
              <p:cNvPr id="15" name="Google Shape;504;p15">
                <a:extLst>
                  <a:ext uri="{FF2B5EF4-FFF2-40B4-BE49-F238E27FC236}">
                    <a16:creationId xmlns:a16="http://schemas.microsoft.com/office/drawing/2014/main" id="{C11ADB15-5366-232F-F0D4-AB1CA93E226B}"/>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1" name="Google Shape;505;p15">
              <a:extLst>
                <a:ext uri="{FF2B5EF4-FFF2-40B4-BE49-F238E27FC236}">
                  <a16:creationId xmlns:a16="http://schemas.microsoft.com/office/drawing/2014/main" id="{53EF4B0E-2425-25B9-C6C9-36C4479D4584}"/>
                </a:ext>
              </a:extLst>
            </p:cNvPr>
            <p:cNvGrpSpPr/>
            <p:nvPr/>
          </p:nvGrpSpPr>
          <p:grpSpPr>
            <a:xfrm>
              <a:off x="11353800" y="728782"/>
              <a:ext cx="182192" cy="634674"/>
              <a:chOff x="2121762" y="2323619"/>
              <a:chExt cx="200378" cy="825210"/>
            </a:xfrm>
          </p:grpSpPr>
          <p:sp>
            <p:nvSpPr>
              <p:cNvPr id="12" name="Google Shape;506;p15">
                <a:extLst>
                  <a:ext uri="{FF2B5EF4-FFF2-40B4-BE49-F238E27FC236}">
                    <a16:creationId xmlns:a16="http://schemas.microsoft.com/office/drawing/2014/main" id="{E53AADB7-4C27-C5E2-7E67-551A9958D4D5}"/>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13" name="Google Shape;507;p15">
                <a:extLst>
                  <a:ext uri="{FF2B5EF4-FFF2-40B4-BE49-F238E27FC236}">
                    <a16:creationId xmlns:a16="http://schemas.microsoft.com/office/drawing/2014/main" id="{F6925FEB-5376-A2B1-9EA7-45C47A668202}"/>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grpSp>
    </p:spTree>
    <p:extLst>
      <p:ext uri="{BB962C8B-B14F-4D97-AF65-F5344CB8AC3E}">
        <p14:creationId xmlns:p14="http://schemas.microsoft.com/office/powerpoint/2010/main" val="3333386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28A5AF-5F27-8B77-63FB-E3D59E697A61}"/>
              </a:ext>
            </a:extLst>
          </p:cNvPr>
          <p:cNvSpPr>
            <a:spLocks noGrp="1"/>
          </p:cNvSpPr>
          <p:nvPr>
            <p:ph type="title"/>
          </p:nvPr>
        </p:nvSpPr>
        <p:spPr/>
        <p:txBody>
          <a:bodyPr/>
          <a:lstStyle/>
          <a:p>
            <a:r>
              <a:rPr lang="es-ES_tradnl">
                <a:highlight>
                  <a:srgbClr val="FFFF00"/>
                </a:highlight>
                <a:latin typeface="Arial" panose="020B0604020202020204" pitchFamily="34" charset="0"/>
                <a:cs typeface="Arial" panose="020B0604020202020204" pitchFamily="34" charset="0"/>
              </a:rPr>
              <a:t>Problemas habituales en la gestión de casos</a:t>
            </a:r>
          </a:p>
        </p:txBody>
      </p:sp>
      <p:sp>
        <p:nvSpPr>
          <p:cNvPr id="5" name="Rectangle 4">
            <a:extLst>
              <a:ext uri="{FF2B5EF4-FFF2-40B4-BE49-F238E27FC236}">
                <a16:creationId xmlns:a16="http://schemas.microsoft.com/office/drawing/2014/main" id="{90D0124F-BA9C-9F44-A64F-F1A8706352A6}"/>
              </a:ext>
            </a:extLst>
          </p:cNvPr>
          <p:cNvSpPr/>
          <p:nvPr/>
        </p:nvSpPr>
        <p:spPr>
          <a:xfrm>
            <a:off x="923024" y="1522663"/>
            <a:ext cx="4878602" cy="1408671"/>
          </a:xfrm>
          <a:custGeom>
            <a:avLst/>
            <a:gdLst>
              <a:gd name="connsiteX0" fmla="*/ 0 w 4878602"/>
              <a:gd name="connsiteY0" fmla="*/ 0 h 1408671"/>
              <a:gd name="connsiteX1" fmla="*/ 745729 w 4878602"/>
              <a:gd name="connsiteY1" fmla="*/ 0 h 1408671"/>
              <a:gd name="connsiteX2" fmla="*/ 1491458 w 4878602"/>
              <a:gd name="connsiteY2" fmla="*/ 0 h 1408671"/>
              <a:gd name="connsiteX3" fmla="*/ 2042043 w 4878602"/>
              <a:gd name="connsiteY3" fmla="*/ 0 h 1408671"/>
              <a:gd name="connsiteX4" fmla="*/ 2836559 w 4878602"/>
              <a:gd name="connsiteY4" fmla="*/ 0 h 1408671"/>
              <a:gd name="connsiteX5" fmla="*/ 3582288 w 4878602"/>
              <a:gd name="connsiteY5" fmla="*/ 0 h 1408671"/>
              <a:gd name="connsiteX6" fmla="*/ 4181659 w 4878602"/>
              <a:gd name="connsiteY6" fmla="*/ 0 h 1408671"/>
              <a:gd name="connsiteX7" fmla="*/ 4878602 w 4878602"/>
              <a:gd name="connsiteY7" fmla="*/ 0 h 1408671"/>
              <a:gd name="connsiteX8" fmla="*/ 4878602 w 4878602"/>
              <a:gd name="connsiteY8" fmla="*/ 455470 h 1408671"/>
              <a:gd name="connsiteX9" fmla="*/ 4878602 w 4878602"/>
              <a:gd name="connsiteY9" fmla="*/ 896854 h 1408671"/>
              <a:gd name="connsiteX10" fmla="*/ 4878602 w 4878602"/>
              <a:gd name="connsiteY10" fmla="*/ 1408671 h 1408671"/>
              <a:gd name="connsiteX11" fmla="*/ 4328017 w 4878602"/>
              <a:gd name="connsiteY11" fmla="*/ 1408671 h 1408671"/>
              <a:gd name="connsiteX12" fmla="*/ 3533502 w 4878602"/>
              <a:gd name="connsiteY12" fmla="*/ 1408671 h 1408671"/>
              <a:gd name="connsiteX13" fmla="*/ 2982917 w 4878602"/>
              <a:gd name="connsiteY13" fmla="*/ 1408671 h 1408671"/>
              <a:gd name="connsiteX14" fmla="*/ 2285974 w 4878602"/>
              <a:gd name="connsiteY14" fmla="*/ 1408671 h 1408671"/>
              <a:gd name="connsiteX15" fmla="*/ 1735388 w 4878602"/>
              <a:gd name="connsiteY15" fmla="*/ 1408671 h 1408671"/>
              <a:gd name="connsiteX16" fmla="*/ 1136017 w 4878602"/>
              <a:gd name="connsiteY16" fmla="*/ 1408671 h 1408671"/>
              <a:gd name="connsiteX17" fmla="*/ 0 w 4878602"/>
              <a:gd name="connsiteY17" fmla="*/ 1408671 h 1408671"/>
              <a:gd name="connsiteX18" fmla="*/ 0 w 4878602"/>
              <a:gd name="connsiteY18" fmla="*/ 939114 h 1408671"/>
              <a:gd name="connsiteX19" fmla="*/ 0 w 4878602"/>
              <a:gd name="connsiteY19" fmla="*/ 497730 h 1408671"/>
              <a:gd name="connsiteX20" fmla="*/ 0 w 4878602"/>
              <a:gd name="connsiteY20" fmla="*/ 0 h 140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78602" h="1408671" extrusionOk="0">
                <a:moveTo>
                  <a:pt x="0" y="0"/>
                </a:moveTo>
                <a:cubicBezTo>
                  <a:pt x="167569" y="6429"/>
                  <a:pt x="517799" y="32859"/>
                  <a:pt x="745729" y="0"/>
                </a:cubicBezTo>
                <a:cubicBezTo>
                  <a:pt x="973659" y="-32859"/>
                  <a:pt x="1164588" y="20560"/>
                  <a:pt x="1491458" y="0"/>
                </a:cubicBezTo>
                <a:cubicBezTo>
                  <a:pt x="1818328" y="-20560"/>
                  <a:pt x="1769920" y="16494"/>
                  <a:pt x="2042043" y="0"/>
                </a:cubicBezTo>
                <a:cubicBezTo>
                  <a:pt x="2314166" y="-16494"/>
                  <a:pt x="2642446" y="-10388"/>
                  <a:pt x="2836559" y="0"/>
                </a:cubicBezTo>
                <a:cubicBezTo>
                  <a:pt x="3030672" y="10388"/>
                  <a:pt x="3336596" y="-85"/>
                  <a:pt x="3582288" y="0"/>
                </a:cubicBezTo>
                <a:cubicBezTo>
                  <a:pt x="3827980" y="85"/>
                  <a:pt x="3966373" y="-10018"/>
                  <a:pt x="4181659" y="0"/>
                </a:cubicBezTo>
                <a:cubicBezTo>
                  <a:pt x="4396945" y="10018"/>
                  <a:pt x="4722776" y="14200"/>
                  <a:pt x="4878602" y="0"/>
                </a:cubicBezTo>
                <a:cubicBezTo>
                  <a:pt x="4856828" y="106999"/>
                  <a:pt x="4891923" y="351520"/>
                  <a:pt x="4878602" y="455470"/>
                </a:cubicBezTo>
                <a:cubicBezTo>
                  <a:pt x="4865282" y="559420"/>
                  <a:pt x="4885794" y="738281"/>
                  <a:pt x="4878602" y="896854"/>
                </a:cubicBezTo>
                <a:cubicBezTo>
                  <a:pt x="4871410" y="1055427"/>
                  <a:pt x="4859037" y="1262613"/>
                  <a:pt x="4878602" y="1408671"/>
                </a:cubicBezTo>
                <a:cubicBezTo>
                  <a:pt x="4737548" y="1391273"/>
                  <a:pt x="4570513" y="1430279"/>
                  <a:pt x="4328017" y="1408671"/>
                </a:cubicBezTo>
                <a:cubicBezTo>
                  <a:pt x="4085521" y="1387063"/>
                  <a:pt x="3788673" y="1446277"/>
                  <a:pt x="3533502" y="1408671"/>
                </a:cubicBezTo>
                <a:cubicBezTo>
                  <a:pt x="3278331" y="1371065"/>
                  <a:pt x="3247260" y="1421936"/>
                  <a:pt x="2982917" y="1408671"/>
                </a:cubicBezTo>
                <a:cubicBezTo>
                  <a:pt x="2718574" y="1395406"/>
                  <a:pt x="2581088" y="1407899"/>
                  <a:pt x="2285974" y="1408671"/>
                </a:cubicBezTo>
                <a:cubicBezTo>
                  <a:pt x="1990860" y="1409443"/>
                  <a:pt x="1910301" y="1394524"/>
                  <a:pt x="1735388" y="1408671"/>
                </a:cubicBezTo>
                <a:cubicBezTo>
                  <a:pt x="1560475" y="1422818"/>
                  <a:pt x="1407276" y="1427385"/>
                  <a:pt x="1136017" y="1408671"/>
                </a:cubicBezTo>
                <a:cubicBezTo>
                  <a:pt x="864758" y="1389957"/>
                  <a:pt x="326780" y="1464273"/>
                  <a:pt x="0" y="1408671"/>
                </a:cubicBezTo>
                <a:cubicBezTo>
                  <a:pt x="-19681" y="1270191"/>
                  <a:pt x="13812" y="1134923"/>
                  <a:pt x="0" y="939114"/>
                </a:cubicBezTo>
                <a:cubicBezTo>
                  <a:pt x="-13812" y="743305"/>
                  <a:pt x="-495" y="597666"/>
                  <a:pt x="0" y="497730"/>
                </a:cubicBezTo>
                <a:cubicBezTo>
                  <a:pt x="495" y="397794"/>
                  <a:pt x="21248" y="194481"/>
                  <a:pt x="0" y="0"/>
                </a:cubicBezTo>
                <a:close/>
              </a:path>
            </a:pathLst>
          </a:custGeom>
          <a:noFill/>
          <a:ln w="57150">
            <a:solidFill>
              <a:schemeClr val="accent4"/>
            </a:solidFill>
            <a:extLst>
              <a:ext uri="{C807C97D-BFC1-408E-A445-0C87EB9F89A2}">
                <ask:lineSketchStyleProps xmlns:ask="http://schemas.microsoft.com/office/drawing/2018/sketchyshapes" sd="110033365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b="1" dirty="0">
                <a:solidFill>
                  <a:schemeClr val="tx1"/>
                </a:solidFill>
                <a:latin typeface="Arial" panose="020B0604020202020204" pitchFamily="34" charset="0"/>
                <a:cs typeface="Arial" panose="020B0604020202020204" pitchFamily="34" charset="0"/>
              </a:rPr>
              <a:t>Difíciles o que no se pueden resolver a través la gestión de casos</a:t>
            </a:r>
          </a:p>
        </p:txBody>
      </p:sp>
      <p:sp>
        <p:nvSpPr>
          <p:cNvPr id="6" name="Oval 5">
            <a:extLst>
              <a:ext uri="{FF2B5EF4-FFF2-40B4-BE49-F238E27FC236}">
                <a16:creationId xmlns:a16="http://schemas.microsoft.com/office/drawing/2014/main" id="{BFA213F8-B0D9-A94C-1F09-536CAD962A42}"/>
              </a:ext>
            </a:extLst>
          </p:cNvPr>
          <p:cNvSpPr/>
          <p:nvPr/>
        </p:nvSpPr>
        <p:spPr>
          <a:xfrm rot="16200000">
            <a:off x="8193625" y="-254716"/>
            <a:ext cx="1562871" cy="4963426"/>
          </a:xfrm>
          <a:custGeom>
            <a:avLst/>
            <a:gdLst>
              <a:gd name="connsiteX0" fmla="*/ 0 w 1562871"/>
              <a:gd name="connsiteY0" fmla="*/ 2481713 h 4963426"/>
              <a:gd name="connsiteX1" fmla="*/ 781436 w 1562871"/>
              <a:gd name="connsiteY1" fmla="*/ 0 h 4963426"/>
              <a:gd name="connsiteX2" fmla="*/ 1562872 w 1562871"/>
              <a:gd name="connsiteY2" fmla="*/ 2481713 h 4963426"/>
              <a:gd name="connsiteX3" fmla="*/ 781436 w 1562871"/>
              <a:gd name="connsiteY3" fmla="*/ 4963426 h 4963426"/>
              <a:gd name="connsiteX4" fmla="*/ 0 w 1562871"/>
              <a:gd name="connsiteY4" fmla="*/ 2481713 h 4963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871" h="4963426" extrusionOk="0">
                <a:moveTo>
                  <a:pt x="0" y="2481713"/>
                </a:moveTo>
                <a:cubicBezTo>
                  <a:pt x="14847" y="1120801"/>
                  <a:pt x="362656" y="35004"/>
                  <a:pt x="781436" y="0"/>
                </a:cubicBezTo>
                <a:cubicBezTo>
                  <a:pt x="992592" y="61547"/>
                  <a:pt x="1480587" y="1145500"/>
                  <a:pt x="1562872" y="2481713"/>
                </a:cubicBezTo>
                <a:cubicBezTo>
                  <a:pt x="1523320" y="3841574"/>
                  <a:pt x="1178912" y="5039530"/>
                  <a:pt x="781436" y="4963426"/>
                </a:cubicBezTo>
                <a:cubicBezTo>
                  <a:pt x="361070" y="4878203"/>
                  <a:pt x="-71303" y="3938375"/>
                  <a:pt x="0" y="2481713"/>
                </a:cubicBezTo>
                <a:close/>
              </a:path>
            </a:pathLst>
          </a:custGeom>
          <a:noFill/>
          <a:ln w="57150">
            <a:solidFill>
              <a:schemeClr val="accent4"/>
            </a:solidFill>
            <a:extLst>
              <a:ext uri="{C807C97D-BFC1-408E-A445-0C87EB9F89A2}">
                <ask:lineSketchStyleProps xmlns:ask="http://schemas.microsoft.com/office/drawing/2018/sketchyshapes" sd="3660166803">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400" b="1">
              <a:solidFill>
                <a:schemeClr val="accent4"/>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772E14B-4964-4745-847B-2F45D3E87CE2}"/>
              </a:ext>
            </a:extLst>
          </p:cNvPr>
          <p:cNvSpPr txBox="1"/>
          <p:nvPr/>
        </p:nvSpPr>
        <p:spPr>
          <a:xfrm>
            <a:off x="923024" y="3199632"/>
            <a:ext cx="4963426" cy="2862322"/>
          </a:xfrm>
          <a:prstGeom prst="rect">
            <a:avLst/>
          </a:prstGeom>
          <a:noFill/>
        </p:spPr>
        <p:txBody>
          <a:bodyPr wrap="square" rtlCol="0">
            <a:spAutoFit/>
          </a:bodyPr>
          <a:lstStyle/>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Normas sociales negativas, discriminación estructural y barreras institucionales</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Falta de servicios disponibles (por ejemplo, salud, educación)</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Legislación</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Conflictos a escala nacional o internacional</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Restricciones de acceso a las zonas afectadas por el conflicto</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Retos mundiales (por ejemplo, crisis económica, escasez de agua, pandemias)</a:t>
            </a:r>
          </a:p>
        </p:txBody>
      </p:sp>
      <p:sp>
        <p:nvSpPr>
          <p:cNvPr id="8" name="TextBox 7">
            <a:extLst>
              <a:ext uri="{FF2B5EF4-FFF2-40B4-BE49-F238E27FC236}">
                <a16:creationId xmlns:a16="http://schemas.microsoft.com/office/drawing/2014/main" id="{50432C95-7D1D-86FD-332C-5D7AC793E7C4}"/>
              </a:ext>
            </a:extLst>
          </p:cNvPr>
          <p:cNvSpPr txBox="1"/>
          <p:nvPr/>
        </p:nvSpPr>
        <p:spPr>
          <a:xfrm>
            <a:off x="6493347" y="3199632"/>
            <a:ext cx="4963426" cy="2308324"/>
          </a:xfrm>
          <a:prstGeom prst="rect">
            <a:avLst/>
          </a:prstGeom>
          <a:noFill/>
        </p:spPr>
        <p:txBody>
          <a:bodyPr wrap="square" rtlCol="0">
            <a:spAutoFit/>
          </a:bodyPr>
          <a:lstStyle/>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Preocupación por la salud, el bienestar o el desarrollo de un niño, niña o adolescente.</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Conflictos interpersonales, conflictos en las relaciones con los demás.</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Acceso a los recursos y servicios disponibles.</a:t>
            </a:r>
          </a:p>
          <a:p>
            <a:pPr marL="285750" indent="-285750">
              <a:buFont typeface="Arial" panose="020B0604020202020204" pitchFamily="34" charset="0"/>
              <a:buChar char="•"/>
            </a:pPr>
            <a:r>
              <a:rPr lang="es-ES_tradnl" dirty="0">
                <a:latin typeface="Arial" panose="020B0604020202020204" pitchFamily="34" charset="0"/>
                <a:cs typeface="Arial" panose="020B0604020202020204" pitchFamily="34" charset="0"/>
              </a:rPr>
              <a:t>Cuestiones socioeconómicas a nivel individual o familiar</a:t>
            </a:r>
          </a:p>
        </p:txBody>
      </p:sp>
      <p:sp>
        <p:nvSpPr>
          <p:cNvPr id="4" name="TextBox 3">
            <a:extLst>
              <a:ext uri="{FF2B5EF4-FFF2-40B4-BE49-F238E27FC236}">
                <a16:creationId xmlns:a16="http://schemas.microsoft.com/office/drawing/2014/main" id="{07F257B9-2FA6-E616-AFD8-4802DF25E225}"/>
              </a:ext>
            </a:extLst>
          </p:cNvPr>
          <p:cNvSpPr txBox="1"/>
          <p:nvPr/>
        </p:nvSpPr>
        <p:spPr>
          <a:xfrm>
            <a:off x="6879560" y="1811499"/>
            <a:ext cx="4191000" cy="1200329"/>
          </a:xfrm>
          <a:prstGeom prst="rect">
            <a:avLst/>
          </a:prstGeom>
          <a:noFill/>
        </p:spPr>
        <p:txBody>
          <a:bodyPr wrap="square">
            <a:spAutoFit/>
          </a:bodyPr>
          <a:lstStyle/>
          <a:p>
            <a:pPr algn="ctr"/>
            <a:r>
              <a:rPr lang="es-ES_tradnl" sz="2400" b="1" dirty="0">
                <a:latin typeface="Arial" panose="020B0604020202020204" pitchFamily="34" charset="0"/>
                <a:cs typeface="Arial" panose="020B0604020202020204" pitchFamily="34" charset="0"/>
              </a:rPr>
              <a:t>Se pueden resolver a través de la gestión de casos</a:t>
            </a:r>
          </a:p>
        </p:txBody>
      </p:sp>
    </p:spTree>
    <p:extLst>
      <p:ext uri="{BB962C8B-B14F-4D97-AF65-F5344CB8AC3E}">
        <p14:creationId xmlns:p14="http://schemas.microsoft.com/office/powerpoint/2010/main" val="2688146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CEACFC7F-ADF1-D62D-3569-ACD6F147AC6D}"/>
              </a:ext>
            </a:extLst>
          </p:cNvPr>
          <p:cNvSpPr/>
          <p:nvPr/>
        </p:nvSpPr>
        <p:spPr>
          <a:xfrm>
            <a:off x="3586172" y="1346805"/>
            <a:ext cx="7801386" cy="7801386"/>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TextBox 30">
            <a:extLst>
              <a:ext uri="{FF2B5EF4-FFF2-40B4-BE49-F238E27FC236}">
                <a16:creationId xmlns:a16="http://schemas.microsoft.com/office/drawing/2014/main" id="{73D2562B-B32D-16DD-CEAD-B608EE8DAF45}"/>
              </a:ext>
            </a:extLst>
          </p:cNvPr>
          <p:cNvSpPr txBox="1"/>
          <p:nvPr/>
        </p:nvSpPr>
        <p:spPr>
          <a:xfrm>
            <a:off x="811620" y="2485203"/>
            <a:ext cx="4935657" cy="586868"/>
          </a:xfrm>
          <a:prstGeom prst="rect">
            <a:avLst/>
          </a:prstGeom>
          <a:solidFill>
            <a:schemeClr val="accent4">
              <a:lumMod val="20000"/>
              <a:lumOff val="80000"/>
            </a:schemeClr>
          </a:solidFill>
          <a:ln>
            <a:solidFill>
              <a:schemeClr val="bg1"/>
            </a:solidFill>
          </a:ln>
        </p:spPr>
        <p:txBody>
          <a:bodyPr wrap="square" anchor="ctr" anchorCtr="0">
            <a:noAutofit/>
          </a:bodyPr>
          <a:lstStyle/>
          <a:p>
            <a:pPr lvl="0">
              <a:lnSpc>
                <a:spcPct val="107000"/>
              </a:lnSpc>
              <a:spcAft>
                <a:spcPts val="800"/>
              </a:spcAft>
            </a:pPr>
            <a:r>
              <a:rPr lang="es-ES_tradnl" sz="1600" b="1">
                <a:effectLst/>
                <a:latin typeface="Helvetica Neue"/>
                <a:ea typeface="Calibri" panose="020F0502020204030204" pitchFamily="34" charset="0"/>
                <a:cs typeface="Calibri" panose="020F0502020204030204" pitchFamily="34" charset="0"/>
              </a:rPr>
              <a:t>	Sociedad</a:t>
            </a:r>
          </a:p>
        </p:txBody>
      </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lstStyle/>
          <a:p>
            <a:r>
              <a:rPr lang="es-ES_tradnl" dirty="0"/>
              <a:t>Aplicar el enfoque </a:t>
            </a:r>
            <a:r>
              <a:rPr lang="es-ES_tradnl" dirty="0" err="1"/>
              <a:t>socioecológico</a:t>
            </a:r>
            <a:endParaRPr lang="es-ES_tradnl" dirty="0"/>
          </a:p>
        </p:txBody>
      </p:sp>
      <p:sp>
        <p:nvSpPr>
          <p:cNvPr id="17" name="Oval 16">
            <a:extLst>
              <a:ext uri="{FF2B5EF4-FFF2-40B4-BE49-F238E27FC236}">
                <a16:creationId xmlns:a16="http://schemas.microsoft.com/office/drawing/2014/main" id="{6698AA13-2506-F0AF-7B3C-DAAD3DBFB59E}"/>
              </a:ext>
            </a:extLst>
          </p:cNvPr>
          <p:cNvSpPr/>
          <p:nvPr/>
        </p:nvSpPr>
        <p:spPr>
          <a:xfrm>
            <a:off x="4184197" y="1956118"/>
            <a:ext cx="6574444" cy="6574444"/>
          </a:xfrm>
          <a:prstGeom prst="ellipse">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TextBox 26">
            <a:extLst>
              <a:ext uri="{FF2B5EF4-FFF2-40B4-BE49-F238E27FC236}">
                <a16:creationId xmlns:a16="http://schemas.microsoft.com/office/drawing/2014/main" id="{D5F810B0-826F-5C88-00C7-189AE4E9B82C}"/>
              </a:ext>
            </a:extLst>
          </p:cNvPr>
          <p:cNvSpPr txBox="1"/>
          <p:nvPr/>
        </p:nvSpPr>
        <p:spPr>
          <a:xfrm>
            <a:off x="577899" y="1643075"/>
            <a:ext cx="5507496" cy="586868"/>
          </a:xfrm>
          <a:prstGeom prst="rect">
            <a:avLst/>
          </a:prstGeom>
          <a:solidFill>
            <a:schemeClr val="accent4">
              <a:lumMod val="20000"/>
              <a:lumOff val="80000"/>
            </a:schemeClr>
          </a:solidFill>
        </p:spPr>
        <p:txBody>
          <a:bodyPr wrap="square" anchor="ctr" anchorCtr="0">
            <a:noAutofit/>
          </a:bodyPr>
          <a:lstStyle/>
          <a:p>
            <a:pPr lvl="0">
              <a:lnSpc>
                <a:spcPct val="107000"/>
              </a:lnSpc>
              <a:spcAft>
                <a:spcPts val="800"/>
              </a:spcAft>
            </a:pPr>
            <a:r>
              <a:rPr lang="es-ES_tradnl" sz="1600" b="1">
                <a:effectLst/>
                <a:latin typeface="Helvetica Neue"/>
                <a:ea typeface="Calibri" panose="020F0502020204030204" pitchFamily="34" charset="0"/>
                <a:cs typeface="Calibri" panose="020F0502020204030204" pitchFamily="34" charset="0"/>
              </a:rPr>
              <a:t>	Normas socioculturales</a:t>
            </a:r>
          </a:p>
        </p:txBody>
      </p:sp>
      <p:sp>
        <p:nvSpPr>
          <p:cNvPr id="34" name="TextBox 33">
            <a:extLst>
              <a:ext uri="{FF2B5EF4-FFF2-40B4-BE49-F238E27FC236}">
                <a16:creationId xmlns:a16="http://schemas.microsoft.com/office/drawing/2014/main" id="{E0F2FF7A-A7E9-BC34-316C-BEF5D3220BD1}"/>
              </a:ext>
            </a:extLst>
          </p:cNvPr>
          <p:cNvSpPr txBox="1"/>
          <p:nvPr/>
        </p:nvSpPr>
        <p:spPr>
          <a:xfrm>
            <a:off x="1135623" y="3331480"/>
            <a:ext cx="4611654" cy="586868"/>
          </a:xfrm>
          <a:prstGeom prst="rect">
            <a:avLst/>
          </a:prstGeom>
          <a:solidFill>
            <a:schemeClr val="accent4">
              <a:lumMod val="20000"/>
              <a:lumOff val="80000"/>
            </a:schemeClr>
          </a:solidFill>
          <a:ln>
            <a:solidFill>
              <a:schemeClr val="bg1"/>
            </a:solidFill>
          </a:ln>
        </p:spPr>
        <p:txBody>
          <a:bodyPr wrap="square" anchor="ctr" anchorCtr="0">
            <a:noAutofit/>
          </a:bodyPr>
          <a:lstStyle/>
          <a:p>
            <a:pPr lvl="0">
              <a:lnSpc>
                <a:spcPct val="107000"/>
              </a:lnSpc>
              <a:spcAft>
                <a:spcPts val="800"/>
              </a:spcAft>
            </a:pPr>
            <a:r>
              <a:rPr lang="es-ES_tradnl" sz="1600" b="1">
                <a:effectLst/>
                <a:latin typeface="Helvetica Neue"/>
                <a:ea typeface="Calibri" panose="020F0502020204030204" pitchFamily="34" charset="0"/>
                <a:cs typeface="Calibri" panose="020F0502020204030204" pitchFamily="34" charset="0"/>
              </a:rPr>
              <a:t>	Comunidad</a:t>
            </a:r>
          </a:p>
        </p:txBody>
      </p:sp>
      <p:sp>
        <p:nvSpPr>
          <p:cNvPr id="18" name="Oval 17">
            <a:extLst>
              <a:ext uri="{FF2B5EF4-FFF2-40B4-BE49-F238E27FC236}">
                <a16:creationId xmlns:a16="http://schemas.microsoft.com/office/drawing/2014/main" id="{7E000DB3-A1CC-D624-C4C3-9223ACA2A9EA}"/>
              </a:ext>
            </a:extLst>
          </p:cNvPr>
          <p:cNvSpPr/>
          <p:nvPr/>
        </p:nvSpPr>
        <p:spPr>
          <a:xfrm>
            <a:off x="4764241" y="2523285"/>
            <a:ext cx="5385038" cy="5385038"/>
          </a:xfrm>
          <a:prstGeom prst="ellipse">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5" name="TextBox 34">
            <a:extLst>
              <a:ext uri="{FF2B5EF4-FFF2-40B4-BE49-F238E27FC236}">
                <a16:creationId xmlns:a16="http://schemas.microsoft.com/office/drawing/2014/main" id="{C041BF45-DBD6-6B67-6C8D-37A09C773DAF}"/>
              </a:ext>
            </a:extLst>
          </p:cNvPr>
          <p:cNvSpPr txBox="1"/>
          <p:nvPr/>
        </p:nvSpPr>
        <p:spPr>
          <a:xfrm>
            <a:off x="1462108" y="4177757"/>
            <a:ext cx="4356191" cy="586868"/>
          </a:xfrm>
          <a:prstGeom prst="rect">
            <a:avLst/>
          </a:prstGeom>
          <a:solidFill>
            <a:schemeClr val="accent4"/>
          </a:solidFill>
          <a:ln>
            <a:solidFill>
              <a:schemeClr val="bg1"/>
            </a:solidFill>
          </a:ln>
        </p:spPr>
        <p:txBody>
          <a:bodyPr wrap="square" anchor="ctr" anchorCtr="0">
            <a:noAutofit/>
          </a:bodyPr>
          <a:lstStyle/>
          <a:p>
            <a:pPr lvl="0">
              <a:lnSpc>
                <a:spcPct val="107000"/>
              </a:lnSpc>
              <a:spcAft>
                <a:spcPts val="800"/>
              </a:spcAft>
            </a:pPr>
            <a:r>
              <a:rPr lang="es-ES_tradnl" sz="1600" b="1">
                <a:solidFill>
                  <a:schemeClr val="bg1"/>
                </a:solidFill>
                <a:effectLst/>
                <a:latin typeface="Helvetica Neue"/>
                <a:ea typeface="Calibri" panose="020F0502020204030204" pitchFamily="34" charset="0"/>
                <a:cs typeface="Calibri" panose="020F0502020204030204" pitchFamily="34" charset="0"/>
              </a:rPr>
              <a:t>	Familia</a:t>
            </a:r>
          </a:p>
        </p:txBody>
      </p:sp>
      <p:sp>
        <p:nvSpPr>
          <p:cNvPr id="19" name="Oval 18">
            <a:extLst>
              <a:ext uri="{FF2B5EF4-FFF2-40B4-BE49-F238E27FC236}">
                <a16:creationId xmlns:a16="http://schemas.microsoft.com/office/drawing/2014/main" id="{F05CEE29-A14D-4792-84E9-D7DB8477D7CB}"/>
              </a:ext>
            </a:extLst>
          </p:cNvPr>
          <p:cNvSpPr/>
          <p:nvPr/>
        </p:nvSpPr>
        <p:spPr>
          <a:xfrm>
            <a:off x="5383829" y="3105543"/>
            <a:ext cx="4145862" cy="4145862"/>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6" name="TextBox 35">
            <a:extLst>
              <a:ext uri="{FF2B5EF4-FFF2-40B4-BE49-F238E27FC236}">
                <a16:creationId xmlns:a16="http://schemas.microsoft.com/office/drawing/2014/main" id="{47C2E985-ABD3-E03B-E762-EDCBFEA3A127}"/>
              </a:ext>
            </a:extLst>
          </p:cNvPr>
          <p:cNvSpPr txBox="1"/>
          <p:nvPr/>
        </p:nvSpPr>
        <p:spPr>
          <a:xfrm>
            <a:off x="1867737" y="5024034"/>
            <a:ext cx="4554244" cy="586868"/>
          </a:xfrm>
          <a:prstGeom prst="rect">
            <a:avLst/>
          </a:prstGeom>
          <a:solidFill>
            <a:schemeClr val="accent4"/>
          </a:solidFill>
          <a:ln>
            <a:solidFill>
              <a:schemeClr val="bg1"/>
            </a:solidFill>
          </a:ln>
        </p:spPr>
        <p:txBody>
          <a:bodyPr wrap="square" anchor="ctr" anchorCtr="0">
            <a:noAutofit/>
          </a:bodyPr>
          <a:lstStyle/>
          <a:p>
            <a:pPr lvl="0">
              <a:lnSpc>
                <a:spcPct val="107000"/>
              </a:lnSpc>
              <a:spcAft>
                <a:spcPts val="800"/>
              </a:spcAft>
            </a:pPr>
            <a:r>
              <a:rPr lang="es-ES_tradnl" sz="1600" b="1">
                <a:solidFill>
                  <a:schemeClr val="bg1"/>
                </a:solidFill>
                <a:effectLst/>
                <a:latin typeface="Helvetica Neue"/>
                <a:ea typeface="Calibri" panose="020F0502020204030204" pitchFamily="34" charset="0"/>
                <a:cs typeface="Calibri" panose="020F0502020204030204" pitchFamily="34" charset="0"/>
              </a:rPr>
              <a:t>	Menor</a:t>
            </a:r>
          </a:p>
        </p:txBody>
      </p:sp>
      <p:sp>
        <p:nvSpPr>
          <p:cNvPr id="20" name="Oval 19">
            <a:extLst>
              <a:ext uri="{FF2B5EF4-FFF2-40B4-BE49-F238E27FC236}">
                <a16:creationId xmlns:a16="http://schemas.microsoft.com/office/drawing/2014/main" id="{F978874C-BB6C-8BB0-1CA0-E713B9EB4119}"/>
              </a:ext>
            </a:extLst>
          </p:cNvPr>
          <p:cNvSpPr/>
          <p:nvPr/>
        </p:nvSpPr>
        <p:spPr>
          <a:xfrm>
            <a:off x="6085395" y="3734452"/>
            <a:ext cx="2802940" cy="280294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1" name="Group 20">
            <a:extLst>
              <a:ext uri="{FF2B5EF4-FFF2-40B4-BE49-F238E27FC236}">
                <a16:creationId xmlns:a16="http://schemas.microsoft.com/office/drawing/2014/main" id="{6AA15690-2E22-62E1-170E-D7826A086AE3}"/>
              </a:ext>
            </a:extLst>
          </p:cNvPr>
          <p:cNvGrpSpPr/>
          <p:nvPr/>
        </p:nvGrpSpPr>
        <p:grpSpPr>
          <a:xfrm>
            <a:off x="7123547" y="4391502"/>
            <a:ext cx="671707" cy="1493118"/>
            <a:chOff x="3524508" y="2679091"/>
            <a:chExt cx="327409" cy="727787"/>
          </a:xfrm>
          <a:solidFill>
            <a:schemeClr val="bg1"/>
          </a:solidFill>
        </p:grpSpPr>
        <p:sp>
          <p:nvSpPr>
            <p:cNvPr id="22" name="Round Same Side Corner Rectangle 46">
              <a:extLst>
                <a:ext uri="{FF2B5EF4-FFF2-40B4-BE49-F238E27FC236}">
                  <a16:creationId xmlns:a16="http://schemas.microsoft.com/office/drawing/2014/main" id="{3E9C2B79-A42B-E55E-5873-9C67A8A33650}"/>
                </a:ext>
              </a:extLst>
            </p:cNvPr>
            <p:cNvSpPr/>
            <p:nvPr/>
          </p:nvSpPr>
          <p:spPr>
            <a:xfrm>
              <a:off x="3526909" y="3062732"/>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Oval 25">
              <a:extLst>
                <a:ext uri="{FF2B5EF4-FFF2-40B4-BE49-F238E27FC236}">
                  <a16:creationId xmlns:a16="http://schemas.microsoft.com/office/drawing/2014/main" id="{EF1CACDF-F360-8B09-109F-E780407C241E}"/>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821735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1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2"/>
              </a:buClr>
              <a:buSzPts val="3200"/>
              <a:buNone/>
            </a:pPr>
            <a:r>
              <a:rPr lang="en-GB" dirty="0"/>
              <a:t>Identificación de problemas y soluciones en la gestión de casos</a:t>
            </a:r>
            <a:endParaRPr dirty="0"/>
          </a:p>
        </p:txBody>
      </p:sp>
      <p:sp>
        <p:nvSpPr>
          <p:cNvPr id="12" name="Arrow: Pentagon 11">
            <a:extLst>
              <a:ext uri="{FF2B5EF4-FFF2-40B4-BE49-F238E27FC236}">
                <a16:creationId xmlns:a16="http://schemas.microsoft.com/office/drawing/2014/main" id="{0D1708E5-B0F0-7FD9-FC99-200A3F6D6731}"/>
              </a:ext>
            </a:extLst>
          </p:cNvPr>
          <p:cNvSpPr/>
          <p:nvPr/>
        </p:nvSpPr>
        <p:spPr>
          <a:xfrm>
            <a:off x="0" y="2257215"/>
            <a:ext cx="5753100" cy="3477575"/>
          </a:xfrm>
          <a:prstGeom prst="homePlate">
            <a:avLst>
              <a:gd name="adj" fmla="val 2662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493D238-1E94-8FFF-3EDE-F86C6C7EF637}"/>
              </a:ext>
            </a:extLst>
          </p:cNvPr>
          <p:cNvSpPr txBox="1"/>
          <p:nvPr/>
        </p:nvSpPr>
        <p:spPr>
          <a:xfrm>
            <a:off x="713190" y="1629373"/>
            <a:ext cx="4499517"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ELEMENTOS DE INTERÉS SUPERIOR</a:t>
            </a:r>
            <a:endParaRPr lang="en-BE" b="1">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2AB0421-AA12-043C-7E20-03151EDDC4F6}"/>
              </a:ext>
            </a:extLst>
          </p:cNvPr>
          <p:cNvSpPr txBox="1"/>
          <p:nvPr/>
        </p:nvSpPr>
        <p:spPr>
          <a:xfrm>
            <a:off x="5312105" y="1637449"/>
            <a:ext cx="2688895" cy="369332"/>
          </a:xfrm>
          <a:prstGeom prst="rect">
            <a:avLst/>
          </a:prstGeom>
          <a:noFill/>
        </p:spPr>
        <p:txBody>
          <a:bodyPr wrap="square" rtlCol="0">
            <a:spAutoFit/>
          </a:bodyPr>
          <a:lstStyle/>
          <a:p>
            <a:pPr algn="ctr"/>
            <a:r>
              <a:rPr lang="en-GB" b="1" dirty="0">
                <a:latin typeface="Arial" panose="020B0604020202020204" pitchFamily="34" charset="0"/>
                <a:cs typeface="Arial" panose="020B0604020202020204" pitchFamily="34" charset="0"/>
              </a:rPr>
              <a:t>FACTORES</a:t>
            </a:r>
            <a:endParaRPr lang="en-BE" b="1">
              <a:latin typeface="Arial" panose="020B0604020202020204" pitchFamily="34" charset="0"/>
              <a:cs typeface="Arial" panose="020B0604020202020204" pitchFamily="34" charset="0"/>
            </a:endParaRPr>
          </a:p>
        </p:txBody>
      </p:sp>
      <p:sp>
        <p:nvSpPr>
          <p:cNvPr id="17" name="Parallelogram 16">
            <a:extLst>
              <a:ext uri="{FF2B5EF4-FFF2-40B4-BE49-F238E27FC236}">
                <a16:creationId xmlns:a16="http://schemas.microsoft.com/office/drawing/2014/main" id="{F317E4F6-3515-259C-F98A-14D31D732005}"/>
              </a:ext>
            </a:extLst>
          </p:cNvPr>
          <p:cNvSpPr/>
          <p:nvPr/>
        </p:nvSpPr>
        <p:spPr>
          <a:xfrm>
            <a:off x="5348448" y="3989170"/>
            <a:ext cx="3583102" cy="1745620"/>
          </a:xfrm>
          <a:prstGeom prst="parallelogram">
            <a:avLst>
              <a:gd name="adj" fmla="val 5264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a:latin typeface="Arial" panose="020B0604020202020204" pitchFamily="34" charset="0"/>
                <a:cs typeface="Arial" panose="020B0604020202020204" pitchFamily="34" charset="0"/>
              </a:rPr>
              <a:t>Factores de protección (fortalezas)</a:t>
            </a:r>
          </a:p>
        </p:txBody>
      </p:sp>
      <p:sp>
        <p:nvSpPr>
          <p:cNvPr id="18" name="Parallelogram 17">
            <a:extLst>
              <a:ext uri="{FF2B5EF4-FFF2-40B4-BE49-F238E27FC236}">
                <a16:creationId xmlns:a16="http://schemas.microsoft.com/office/drawing/2014/main" id="{32C02F3B-A436-596A-2007-EBD98983910F}"/>
              </a:ext>
            </a:extLst>
          </p:cNvPr>
          <p:cNvSpPr/>
          <p:nvPr/>
        </p:nvSpPr>
        <p:spPr>
          <a:xfrm flipV="1">
            <a:off x="5361234" y="2260011"/>
            <a:ext cx="3583102" cy="1745620"/>
          </a:xfrm>
          <a:prstGeom prst="parallelogram">
            <a:avLst>
              <a:gd name="adj" fmla="val 52646"/>
            </a:avLst>
          </a:prstGeom>
          <a:solidFill>
            <a:srgbClr val="E05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sz="180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F89427CA-D33C-6358-1216-98A40F029904}"/>
              </a:ext>
            </a:extLst>
          </p:cNvPr>
          <p:cNvSpPr txBox="1"/>
          <p:nvPr/>
        </p:nvSpPr>
        <p:spPr>
          <a:xfrm>
            <a:off x="6381454" y="2948155"/>
            <a:ext cx="1750741" cy="338554"/>
          </a:xfrm>
          <a:prstGeom prst="rect">
            <a:avLst/>
          </a:prstGeom>
          <a:noFill/>
        </p:spPr>
        <p:txBody>
          <a:bodyPr wrap="square">
            <a:spAutoFit/>
          </a:bodyPr>
          <a:lstStyle/>
          <a:p>
            <a:pPr algn="ctr"/>
            <a:r>
              <a:rPr lang="en-GB" sz="1600" dirty="0">
                <a:solidFill>
                  <a:schemeClr val="bg1"/>
                </a:solidFill>
                <a:latin typeface="Arial" panose="020B0604020202020204" pitchFamily="34" charset="0"/>
                <a:cs typeface="Arial" panose="020B0604020202020204" pitchFamily="34" charset="0"/>
              </a:rPr>
              <a:t>Factores de riesgo</a:t>
            </a:r>
            <a:endParaRPr lang="en-BE" sz="1600">
              <a:solidFill>
                <a:schemeClr val="bg1"/>
              </a:solidFill>
              <a:latin typeface="Arial" panose="020B0604020202020204" pitchFamily="34" charset="0"/>
              <a:cs typeface="Arial" panose="020B0604020202020204" pitchFamily="34" charset="0"/>
            </a:endParaRPr>
          </a:p>
        </p:txBody>
      </p:sp>
      <p:sp>
        <p:nvSpPr>
          <p:cNvPr id="20" name="Arrow: Chevron 19">
            <a:extLst>
              <a:ext uri="{FF2B5EF4-FFF2-40B4-BE49-F238E27FC236}">
                <a16:creationId xmlns:a16="http://schemas.microsoft.com/office/drawing/2014/main" id="{7AE35FE3-223C-B077-FFAD-2788F07D6FD3}"/>
              </a:ext>
            </a:extLst>
          </p:cNvPr>
          <p:cNvSpPr/>
          <p:nvPr/>
        </p:nvSpPr>
        <p:spPr>
          <a:xfrm>
            <a:off x="8524535" y="2257215"/>
            <a:ext cx="3311865" cy="3477575"/>
          </a:xfrm>
          <a:prstGeom prst="chevron">
            <a:avLst>
              <a:gd name="adj" fmla="val 2758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6BE4FCFC-0841-19AD-BA5F-0631087DA88A}"/>
              </a:ext>
            </a:extLst>
          </p:cNvPr>
          <p:cNvSpPr txBox="1"/>
          <p:nvPr/>
        </p:nvSpPr>
        <p:spPr>
          <a:xfrm>
            <a:off x="9495121" y="3534337"/>
            <a:ext cx="1921389" cy="1477328"/>
          </a:xfrm>
          <a:prstGeom prst="rect">
            <a:avLst/>
          </a:prstGeom>
          <a:noFill/>
        </p:spPr>
        <p:txBody>
          <a:bodyPr wrap="square">
            <a:spAutoFit/>
          </a:bodyPr>
          <a:lstStyle/>
          <a:p>
            <a:pPr algn="ctr"/>
            <a:r>
              <a:rPr lang="en-GB" sz="1800" b="1" dirty="0">
                <a:solidFill>
                  <a:schemeClr val="bg1"/>
                </a:solidFill>
                <a:latin typeface="Arial" panose="020B0604020202020204" pitchFamily="34" charset="0"/>
                <a:cs typeface="Arial" panose="020B0604020202020204" pitchFamily="34" charset="0"/>
              </a:rPr>
              <a:t>NECESIDADES DE PROTECCIÓN DE LA INFANCIA</a:t>
            </a:r>
          </a:p>
        </p:txBody>
      </p:sp>
      <p:sp>
        <p:nvSpPr>
          <p:cNvPr id="2" name="TextBox 35">
            <a:extLst>
              <a:ext uri="{FF2B5EF4-FFF2-40B4-BE49-F238E27FC236}">
                <a16:creationId xmlns:a16="http://schemas.microsoft.com/office/drawing/2014/main" id="{B2969101-9BAE-42EB-A8A7-DD3799095E4C}"/>
              </a:ext>
            </a:extLst>
          </p:cNvPr>
          <p:cNvSpPr txBox="1"/>
          <p:nvPr/>
        </p:nvSpPr>
        <p:spPr>
          <a:xfrm>
            <a:off x="713190" y="2797679"/>
            <a:ext cx="2014265" cy="2554545"/>
          </a:xfrm>
          <a:prstGeom prst="rect">
            <a:avLst/>
          </a:prstGeom>
          <a:noFill/>
        </p:spPr>
        <p:txBody>
          <a:bodyPr wrap="square">
            <a:spAutoFit/>
          </a:bodyPr>
          <a:lstStyle/>
          <a:p>
            <a:r>
              <a:rPr lang="es-ES_tradnl" sz="1600" dirty="0">
                <a:latin typeface="Arial" panose="020B0604020202020204" pitchFamily="34" charset="0"/>
                <a:cs typeface="Arial" panose="020B0604020202020204" pitchFamily="34" charset="0"/>
              </a:rPr>
              <a:t>Salud y bienestar físico</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Bienestar emocional</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Relaciones sociales</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Educación, trabajo, tiempo libre</a:t>
            </a:r>
          </a:p>
        </p:txBody>
      </p:sp>
      <p:sp>
        <p:nvSpPr>
          <p:cNvPr id="3" name="TextBox 36">
            <a:extLst>
              <a:ext uri="{FF2B5EF4-FFF2-40B4-BE49-F238E27FC236}">
                <a16:creationId xmlns:a16="http://schemas.microsoft.com/office/drawing/2014/main" id="{75309C71-A275-D103-658B-A3FEF69B5CD1}"/>
              </a:ext>
            </a:extLst>
          </p:cNvPr>
          <p:cNvSpPr txBox="1"/>
          <p:nvPr/>
        </p:nvSpPr>
        <p:spPr>
          <a:xfrm>
            <a:off x="2796184" y="2797679"/>
            <a:ext cx="2014265" cy="2800767"/>
          </a:xfrm>
          <a:prstGeom prst="rect">
            <a:avLst/>
          </a:prstGeom>
          <a:noFill/>
        </p:spPr>
        <p:txBody>
          <a:bodyPr wrap="square">
            <a:spAutoFit/>
          </a:bodyPr>
          <a:lstStyle/>
          <a:p>
            <a:r>
              <a:rPr lang="es-ES_tradnl" sz="1600" dirty="0">
                <a:latin typeface="Arial" panose="020B0604020202020204" pitchFamily="34" charset="0"/>
                <a:cs typeface="Arial" panose="020B0604020202020204" pitchFamily="34" charset="0"/>
              </a:rPr>
              <a:t>Documentación</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Comunidad</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Modalidad de acogida, entorno de vida, familia</a:t>
            </a:r>
          </a:p>
          <a:p>
            <a:endParaRPr lang="es-ES_tradnl" sz="1600" dirty="0">
              <a:latin typeface="Arial" panose="020B0604020202020204" pitchFamily="34" charset="0"/>
              <a:cs typeface="Arial" panose="020B0604020202020204" pitchFamily="34" charset="0"/>
            </a:endParaRPr>
          </a:p>
          <a:p>
            <a:r>
              <a:rPr lang="es-ES_tradnl" sz="1600" dirty="0">
                <a:latin typeface="Arial" panose="020B0604020202020204" pitchFamily="34" charset="0"/>
                <a:cs typeface="Arial" panose="020B0604020202020204" pitchFamily="34" charset="0"/>
              </a:rPr>
              <a:t>Opiniones y deseos del menor</a:t>
            </a:r>
          </a:p>
          <a:p>
            <a:endParaRPr lang="es-ES_tradnl" sz="1600" dirty="0">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0BE10-F6D8-2FB7-DDFE-335CC331170D}"/>
              </a:ext>
            </a:extLst>
          </p:cNvPr>
          <p:cNvSpPr>
            <a:spLocks noGrp="1"/>
          </p:cNvSpPr>
          <p:nvPr>
            <p:ph type="title"/>
          </p:nvPr>
        </p:nvSpPr>
        <p:spPr/>
        <p:txBody>
          <a:bodyPr/>
          <a:lstStyle/>
          <a:p>
            <a:r>
              <a:rPr lang="es-ES_tradnl"/>
              <a:t>Análisis de riesgos de protección de la infancia</a:t>
            </a:r>
          </a:p>
        </p:txBody>
      </p:sp>
      <p:sp>
        <p:nvSpPr>
          <p:cNvPr id="3" name="TextBox 2">
            <a:extLst>
              <a:ext uri="{FF2B5EF4-FFF2-40B4-BE49-F238E27FC236}">
                <a16:creationId xmlns:a16="http://schemas.microsoft.com/office/drawing/2014/main" id="{36A08D4E-DA9E-B37E-3B22-556E47645560}"/>
              </a:ext>
            </a:extLst>
          </p:cNvPr>
          <p:cNvSpPr txBox="1"/>
          <p:nvPr/>
        </p:nvSpPr>
        <p:spPr>
          <a:xfrm>
            <a:off x="1163637" y="2022407"/>
            <a:ext cx="2008893" cy="707886"/>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FACTORES DE RIESGO</a:t>
            </a:r>
          </a:p>
        </p:txBody>
      </p:sp>
      <p:sp>
        <p:nvSpPr>
          <p:cNvPr id="4" name="TextBox 3">
            <a:extLst>
              <a:ext uri="{FF2B5EF4-FFF2-40B4-BE49-F238E27FC236}">
                <a16:creationId xmlns:a16="http://schemas.microsoft.com/office/drawing/2014/main" id="{6A584376-7FBA-402E-EDD1-E7747A094DE4}"/>
              </a:ext>
            </a:extLst>
          </p:cNvPr>
          <p:cNvSpPr txBox="1"/>
          <p:nvPr/>
        </p:nvSpPr>
        <p:spPr>
          <a:xfrm>
            <a:off x="1163637" y="3626841"/>
            <a:ext cx="2008893" cy="707886"/>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FACTORES DE PROTECCIÓN</a:t>
            </a:r>
          </a:p>
        </p:txBody>
      </p:sp>
      <p:sp>
        <p:nvSpPr>
          <p:cNvPr id="5" name="Rectangle: Rounded Corners 4">
            <a:extLst>
              <a:ext uri="{FF2B5EF4-FFF2-40B4-BE49-F238E27FC236}">
                <a16:creationId xmlns:a16="http://schemas.microsoft.com/office/drawing/2014/main" id="{CC08C4B4-5329-FD20-FF1E-183C8D5DC21E}"/>
              </a:ext>
            </a:extLst>
          </p:cNvPr>
          <p:cNvSpPr/>
          <p:nvPr/>
        </p:nvSpPr>
        <p:spPr>
          <a:xfrm>
            <a:off x="940280" y="3109314"/>
            <a:ext cx="9973445" cy="142471"/>
          </a:xfrm>
          <a:prstGeom prst="roundRect">
            <a:avLst/>
          </a:prstGeom>
          <a:solidFill>
            <a:schemeClr val="accent6">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400">
              <a:solidFill>
                <a:schemeClr val="bg1"/>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03C51831-D033-D595-149C-E7AD4E889AF5}"/>
              </a:ext>
            </a:extLst>
          </p:cNvPr>
          <p:cNvGrpSpPr/>
          <p:nvPr/>
        </p:nvGrpSpPr>
        <p:grpSpPr>
          <a:xfrm>
            <a:off x="6407601" y="3496466"/>
            <a:ext cx="1867715" cy="2765879"/>
            <a:chOff x="6542377" y="3389788"/>
            <a:chExt cx="1867715" cy="2765879"/>
          </a:xfrm>
          <a:solidFill>
            <a:schemeClr val="accent6">
              <a:lumMod val="60000"/>
              <a:lumOff val="40000"/>
            </a:schemeClr>
          </a:solidFill>
        </p:grpSpPr>
        <p:grpSp>
          <p:nvGrpSpPr>
            <p:cNvPr id="7" name="Group 6">
              <a:extLst>
                <a:ext uri="{FF2B5EF4-FFF2-40B4-BE49-F238E27FC236}">
                  <a16:creationId xmlns:a16="http://schemas.microsoft.com/office/drawing/2014/main" id="{98C3C25E-9F5F-4A05-89E2-19F9FE09DF22}"/>
                </a:ext>
              </a:extLst>
            </p:cNvPr>
            <p:cNvGrpSpPr/>
            <p:nvPr/>
          </p:nvGrpSpPr>
          <p:grpSpPr>
            <a:xfrm>
              <a:off x="6542377" y="3389788"/>
              <a:ext cx="1867715" cy="2765879"/>
              <a:chOff x="6275864" y="3222632"/>
              <a:chExt cx="2080765" cy="3081378"/>
            </a:xfrm>
            <a:grpFill/>
          </p:grpSpPr>
          <p:sp>
            <p:nvSpPr>
              <p:cNvPr id="9" name="Oval 8">
                <a:extLst>
                  <a:ext uri="{FF2B5EF4-FFF2-40B4-BE49-F238E27FC236}">
                    <a16:creationId xmlns:a16="http://schemas.microsoft.com/office/drawing/2014/main" id="{05C7E8D0-FA0D-7A0F-391F-61D43A85F687}"/>
                  </a:ext>
                </a:extLst>
              </p:cNvPr>
              <p:cNvSpPr/>
              <p:nvPr/>
            </p:nvSpPr>
            <p:spPr>
              <a:xfrm>
                <a:off x="6879614" y="3222632"/>
                <a:ext cx="868194" cy="86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EEA86F4-8242-1B86-AE3B-6A0FCC22691B}"/>
                  </a:ext>
                </a:extLst>
              </p:cNvPr>
              <p:cNvGrpSpPr/>
              <p:nvPr/>
            </p:nvGrpSpPr>
            <p:grpSpPr>
              <a:xfrm>
                <a:off x="6275864" y="3233777"/>
                <a:ext cx="2080765" cy="3070233"/>
                <a:chOff x="6131774" y="3095705"/>
                <a:chExt cx="2342385" cy="3456261"/>
              </a:xfrm>
              <a:grpFill/>
            </p:grpSpPr>
            <p:sp>
              <p:nvSpPr>
                <p:cNvPr id="11" name="Rectangle: Rounded Corners 10">
                  <a:extLst>
                    <a:ext uri="{FF2B5EF4-FFF2-40B4-BE49-F238E27FC236}">
                      <a16:creationId xmlns:a16="http://schemas.microsoft.com/office/drawing/2014/main" id="{48B62D18-5499-BEC4-19D8-CE4A41C73E01}"/>
                    </a:ext>
                  </a:extLst>
                </p:cNvPr>
                <p:cNvSpPr/>
                <p:nvPr/>
              </p:nvSpPr>
              <p:spPr>
                <a:xfrm>
                  <a:off x="6837950" y="4251503"/>
                  <a:ext cx="906678" cy="118900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2" name="Rectangle: Rounded Corners 11">
                  <a:extLst>
                    <a:ext uri="{FF2B5EF4-FFF2-40B4-BE49-F238E27FC236}">
                      <a16:creationId xmlns:a16="http://schemas.microsoft.com/office/drawing/2014/main" id="{169CD185-D7A3-B81B-B8F8-B592E01CFD5A}"/>
                    </a:ext>
                  </a:extLst>
                </p:cNvPr>
                <p:cNvSpPr/>
                <p:nvPr/>
              </p:nvSpPr>
              <p:spPr>
                <a:xfrm rot="2358309">
                  <a:off x="6683264" y="4857233"/>
                  <a:ext cx="417071" cy="11493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376D33D3-CE00-D742-942F-D8E1F2246654}"/>
                    </a:ext>
                  </a:extLst>
                </p:cNvPr>
                <p:cNvSpPr/>
                <p:nvPr/>
              </p:nvSpPr>
              <p:spPr>
                <a:xfrm rot="9538565">
                  <a:off x="7532715" y="5053814"/>
                  <a:ext cx="403525" cy="149815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BF252292-8242-5486-032F-BE969BE72B3B}"/>
                    </a:ext>
                  </a:extLst>
                </p:cNvPr>
                <p:cNvSpPr/>
                <p:nvPr/>
              </p:nvSpPr>
              <p:spPr>
                <a:xfrm rot="10441727">
                  <a:off x="6466525" y="5566826"/>
                  <a:ext cx="412721" cy="9660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D0CF316A-2490-B079-387E-96842D513769}"/>
                    </a:ext>
                  </a:extLst>
                </p:cNvPr>
                <p:cNvSpPr/>
                <p:nvPr/>
              </p:nvSpPr>
              <p:spPr>
                <a:xfrm rot="21202754">
                  <a:off x="7927941" y="3095705"/>
                  <a:ext cx="389349" cy="9705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4" name="Rectangle: Rounded Corners 23">
                  <a:extLst>
                    <a:ext uri="{FF2B5EF4-FFF2-40B4-BE49-F238E27FC236}">
                      <a16:creationId xmlns:a16="http://schemas.microsoft.com/office/drawing/2014/main" id="{CF5BC186-579D-4FFD-3C6D-A27038089BAE}"/>
                    </a:ext>
                  </a:extLst>
                </p:cNvPr>
                <p:cNvSpPr/>
                <p:nvPr/>
              </p:nvSpPr>
              <p:spPr>
                <a:xfrm rot="2846291">
                  <a:off x="7655283" y="3612100"/>
                  <a:ext cx="417128" cy="12206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358CB158-6272-840A-F84F-B21877BCF06A}"/>
                    </a:ext>
                  </a:extLst>
                </p:cNvPr>
                <p:cNvSpPr/>
                <p:nvPr/>
              </p:nvSpPr>
              <p:spPr>
                <a:xfrm rot="7497251">
                  <a:off x="6458770" y="3665817"/>
                  <a:ext cx="418716" cy="107270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AECD8E3F-9B8E-953A-9D00-35D130BEA931}"/>
                    </a:ext>
                  </a:extLst>
                </p:cNvPr>
                <p:cNvSpPr/>
                <p:nvPr/>
              </p:nvSpPr>
              <p:spPr>
                <a:xfrm rot="461185">
                  <a:off x="6232794" y="3158218"/>
                  <a:ext cx="397535" cy="10219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pic>
          <p:nvPicPr>
            <p:cNvPr id="8" name="Graphic 7" descr="Water with solid fill">
              <a:extLst>
                <a:ext uri="{FF2B5EF4-FFF2-40B4-BE49-F238E27FC236}">
                  <a16:creationId xmlns:a16="http://schemas.microsoft.com/office/drawing/2014/main" id="{A3E6E129-CDCE-83FF-D6DC-4156A88D8B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8170" y="3530974"/>
              <a:ext cx="200226" cy="200226"/>
            </a:xfrm>
            <a:prstGeom prst="rect">
              <a:avLst/>
            </a:prstGeom>
          </p:spPr>
        </p:pic>
      </p:grpSp>
      <p:grpSp>
        <p:nvGrpSpPr>
          <p:cNvPr id="27" name="Group 26">
            <a:extLst>
              <a:ext uri="{FF2B5EF4-FFF2-40B4-BE49-F238E27FC236}">
                <a16:creationId xmlns:a16="http://schemas.microsoft.com/office/drawing/2014/main" id="{C5B2344C-BDCB-A915-52CA-80D6757A5013}"/>
              </a:ext>
            </a:extLst>
          </p:cNvPr>
          <p:cNvGrpSpPr/>
          <p:nvPr/>
        </p:nvGrpSpPr>
        <p:grpSpPr>
          <a:xfrm>
            <a:off x="3885441" y="3656748"/>
            <a:ext cx="2178464" cy="1001631"/>
            <a:chOff x="5182484" y="4377092"/>
            <a:chExt cx="2934260" cy="1349137"/>
          </a:xfrm>
        </p:grpSpPr>
        <p:grpSp>
          <p:nvGrpSpPr>
            <p:cNvPr id="28" name="Group 27">
              <a:extLst>
                <a:ext uri="{FF2B5EF4-FFF2-40B4-BE49-F238E27FC236}">
                  <a16:creationId xmlns:a16="http://schemas.microsoft.com/office/drawing/2014/main" id="{DB854A4B-132F-F37F-3D84-DB6DA0146D2B}"/>
                </a:ext>
              </a:extLst>
            </p:cNvPr>
            <p:cNvGrpSpPr/>
            <p:nvPr/>
          </p:nvGrpSpPr>
          <p:grpSpPr>
            <a:xfrm>
              <a:off x="5182484" y="4377092"/>
              <a:ext cx="2934260" cy="1349137"/>
              <a:chOff x="2799225" y="1528989"/>
              <a:chExt cx="4843224" cy="991572"/>
            </a:xfrm>
            <a:solidFill>
              <a:schemeClr val="accent5"/>
            </a:solidFill>
          </p:grpSpPr>
          <p:sp>
            <p:nvSpPr>
              <p:cNvPr id="30" name="Rectangle 29">
                <a:extLst>
                  <a:ext uri="{FF2B5EF4-FFF2-40B4-BE49-F238E27FC236}">
                    <a16:creationId xmlns:a16="http://schemas.microsoft.com/office/drawing/2014/main" id="{0EC6DD66-3611-3EC9-2BEE-CA67ADFA237F}"/>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31" name="Parallelogram 30">
                <a:extLst>
                  <a:ext uri="{FF2B5EF4-FFF2-40B4-BE49-F238E27FC236}">
                    <a16:creationId xmlns:a16="http://schemas.microsoft.com/office/drawing/2014/main" id="{91C87110-E4F0-889F-D8FF-6985F2912D4D}"/>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33" name="Parallelogram 32">
                <a:extLst>
                  <a:ext uri="{FF2B5EF4-FFF2-40B4-BE49-F238E27FC236}">
                    <a16:creationId xmlns:a16="http://schemas.microsoft.com/office/drawing/2014/main" id="{140BD29E-8ED1-3F67-8B5C-1C08AB17359E}"/>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29" name="TextBox 28">
              <a:extLst>
                <a:ext uri="{FF2B5EF4-FFF2-40B4-BE49-F238E27FC236}">
                  <a16:creationId xmlns:a16="http://schemas.microsoft.com/office/drawing/2014/main" id="{85DFBB43-94E0-D0E4-BEC6-992F98CC750B}"/>
                </a:ext>
              </a:extLst>
            </p:cNvPr>
            <p:cNvSpPr txBox="1"/>
            <p:nvPr/>
          </p:nvSpPr>
          <p:spPr>
            <a:xfrm>
              <a:off x="5350143" y="4918847"/>
              <a:ext cx="2005010" cy="414557"/>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Fortalezas</a:t>
              </a:r>
            </a:p>
          </p:txBody>
        </p:sp>
      </p:grpSp>
      <p:grpSp>
        <p:nvGrpSpPr>
          <p:cNvPr id="34" name="Group 33">
            <a:extLst>
              <a:ext uri="{FF2B5EF4-FFF2-40B4-BE49-F238E27FC236}">
                <a16:creationId xmlns:a16="http://schemas.microsoft.com/office/drawing/2014/main" id="{2FD80FF5-9B4B-21B1-00ED-46B809E1B60C}"/>
              </a:ext>
            </a:extLst>
          </p:cNvPr>
          <p:cNvGrpSpPr/>
          <p:nvPr/>
        </p:nvGrpSpPr>
        <p:grpSpPr>
          <a:xfrm>
            <a:off x="8583849" y="3634021"/>
            <a:ext cx="2178464" cy="1001631"/>
            <a:chOff x="8583849" y="4353499"/>
            <a:chExt cx="2934260" cy="1349137"/>
          </a:xfrm>
        </p:grpSpPr>
        <p:grpSp>
          <p:nvGrpSpPr>
            <p:cNvPr id="35" name="Group 34">
              <a:extLst>
                <a:ext uri="{FF2B5EF4-FFF2-40B4-BE49-F238E27FC236}">
                  <a16:creationId xmlns:a16="http://schemas.microsoft.com/office/drawing/2014/main" id="{C123CCB2-D8B8-A313-918A-FF2E76EA0EF0}"/>
                </a:ext>
              </a:extLst>
            </p:cNvPr>
            <p:cNvGrpSpPr/>
            <p:nvPr/>
          </p:nvGrpSpPr>
          <p:grpSpPr>
            <a:xfrm>
              <a:off x="8583849" y="4353499"/>
              <a:ext cx="2934260" cy="1349137"/>
              <a:chOff x="2799225" y="1528989"/>
              <a:chExt cx="4843224" cy="991572"/>
            </a:xfrm>
            <a:solidFill>
              <a:schemeClr val="accent3"/>
            </a:solidFill>
          </p:grpSpPr>
          <p:sp>
            <p:nvSpPr>
              <p:cNvPr id="37" name="Rectangle 36">
                <a:extLst>
                  <a:ext uri="{FF2B5EF4-FFF2-40B4-BE49-F238E27FC236}">
                    <a16:creationId xmlns:a16="http://schemas.microsoft.com/office/drawing/2014/main" id="{E05E3166-19D0-C9E9-0105-D876285C8294}"/>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38" name="Parallelogram 37">
                <a:extLst>
                  <a:ext uri="{FF2B5EF4-FFF2-40B4-BE49-F238E27FC236}">
                    <a16:creationId xmlns:a16="http://schemas.microsoft.com/office/drawing/2014/main" id="{576D7E0C-4E4A-94F3-D75C-7914187AFD70}"/>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39" name="Parallelogram 38">
                <a:extLst>
                  <a:ext uri="{FF2B5EF4-FFF2-40B4-BE49-F238E27FC236}">
                    <a16:creationId xmlns:a16="http://schemas.microsoft.com/office/drawing/2014/main" id="{6867DD86-1A02-B5C4-18BF-12CDA1F60A3D}"/>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36" name="TextBox 35">
              <a:extLst>
                <a:ext uri="{FF2B5EF4-FFF2-40B4-BE49-F238E27FC236}">
                  <a16:creationId xmlns:a16="http://schemas.microsoft.com/office/drawing/2014/main" id="{DD501E9F-8284-467A-A0AD-78096FB2AAA1}"/>
                </a:ext>
              </a:extLst>
            </p:cNvPr>
            <p:cNvSpPr txBox="1"/>
            <p:nvPr/>
          </p:nvSpPr>
          <p:spPr>
            <a:xfrm>
              <a:off x="8787366" y="4820828"/>
              <a:ext cx="2005010" cy="704746"/>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Atención y apoyo</a:t>
              </a:r>
            </a:p>
          </p:txBody>
        </p:sp>
      </p:grpSp>
      <p:grpSp>
        <p:nvGrpSpPr>
          <p:cNvPr id="40" name="Group 39">
            <a:extLst>
              <a:ext uri="{FF2B5EF4-FFF2-40B4-BE49-F238E27FC236}">
                <a16:creationId xmlns:a16="http://schemas.microsoft.com/office/drawing/2014/main" id="{FA855B0B-BE4F-A84E-11AD-DFD569BA4973}"/>
              </a:ext>
            </a:extLst>
          </p:cNvPr>
          <p:cNvGrpSpPr/>
          <p:nvPr/>
        </p:nvGrpSpPr>
        <p:grpSpPr>
          <a:xfrm>
            <a:off x="3885441" y="1760027"/>
            <a:ext cx="2178464" cy="1001631"/>
            <a:chOff x="5182484" y="1929774"/>
            <a:chExt cx="2934260" cy="1349137"/>
          </a:xfrm>
        </p:grpSpPr>
        <p:grpSp>
          <p:nvGrpSpPr>
            <p:cNvPr id="41" name="Group 40">
              <a:extLst>
                <a:ext uri="{FF2B5EF4-FFF2-40B4-BE49-F238E27FC236}">
                  <a16:creationId xmlns:a16="http://schemas.microsoft.com/office/drawing/2014/main" id="{227AC625-7D02-040F-6E12-BC7E88F299E8}"/>
                </a:ext>
              </a:extLst>
            </p:cNvPr>
            <p:cNvGrpSpPr/>
            <p:nvPr/>
          </p:nvGrpSpPr>
          <p:grpSpPr>
            <a:xfrm>
              <a:off x="5182484" y="1929774"/>
              <a:ext cx="2934260" cy="1349137"/>
              <a:chOff x="2799225" y="1528989"/>
              <a:chExt cx="4843224" cy="991572"/>
            </a:xfrm>
            <a:solidFill>
              <a:schemeClr val="accent2"/>
            </a:solidFill>
          </p:grpSpPr>
          <p:sp>
            <p:nvSpPr>
              <p:cNvPr id="43" name="Rectangle 42">
                <a:extLst>
                  <a:ext uri="{FF2B5EF4-FFF2-40B4-BE49-F238E27FC236}">
                    <a16:creationId xmlns:a16="http://schemas.microsoft.com/office/drawing/2014/main" id="{5A32DAAE-EABB-3D2B-01AA-8FC08AB671F2}"/>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57" name="Parallelogram 56">
                <a:extLst>
                  <a:ext uri="{FF2B5EF4-FFF2-40B4-BE49-F238E27FC236}">
                    <a16:creationId xmlns:a16="http://schemas.microsoft.com/office/drawing/2014/main" id="{60D1F5E2-598A-7B85-A09F-CDE32D09B9D3}"/>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58" name="Parallelogram 57">
                <a:extLst>
                  <a:ext uri="{FF2B5EF4-FFF2-40B4-BE49-F238E27FC236}">
                    <a16:creationId xmlns:a16="http://schemas.microsoft.com/office/drawing/2014/main" id="{25E5884D-80C8-D71A-95AE-E7233CA4D4FA}"/>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42" name="TextBox 41">
              <a:extLst>
                <a:ext uri="{FF2B5EF4-FFF2-40B4-BE49-F238E27FC236}">
                  <a16:creationId xmlns:a16="http://schemas.microsoft.com/office/drawing/2014/main" id="{FC7ADD1B-0F9F-18E0-1F32-CF5FD8BD0231}"/>
                </a:ext>
              </a:extLst>
            </p:cNvPr>
            <p:cNvSpPr txBox="1"/>
            <p:nvPr/>
          </p:nvSpPr>
          <p:spPr>
            <a:xfrm>
              <a:off x="5350143" y="2207850"/>
              <a:ext cx="2005010" cy="994936"/>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Problemas de protección de la infancia</a:t>
              </a:r>
            </a:p>
          </p:txBody>
        </p:sp>
      </p:grpSp>
      <p:grpSp>
        <p:nvGrpSpPr>
          <p:cNvPr id="59" name="Group 58">
            <a:extLst>
              <a:ext uri="{FF2B5EF4-FFF2-40B4-BE49-F238E27FC236}">
                <a16:creationId xmlns:a16="http://schemas.microsoft.com/office/drawing/2014/main" id="{261240F6-A0D0-2174-3DC5-2511E3C95AC5}"/>
              </a:ext>
            </a:extLst>
          </p:cNvPr>
          <p:cNvGrpSpPr/>
          <p:nvPr/>
        </p:nvGrpSpPr>
        <p:grpSpPr>
          <a:xfrm>
            <a:off x="8583849" y="1757842"/>
            <a:ext cx="2178464" cy="1001631"/>
            <a:chOff x="8583849" y="1906181"/>
            <a:chExt cx="2934260" cy="1349137"/>
          </a:xfrm>
        </p:grpSpPr>
        <p:grpSp>
          <p:nvGrpSpPr>
            <p:cNvPr id="60" name="Group 59">
              <a:extLst>
                <a:ext uri="{FF2B5EF4-FFF2-40B4-BE49-F238E27FC236}">
                  <a16:creationId xmlns:a16="http://schemas.microsoft.com/office/drawing/2014/main" id="{30973472-3C92-8AD2-0AA4-BC064FAD0960}"/>
                </a:ext>
              </a:extLst>
            </p:cNvPr>
            <p:cNvGrpSpPr/>
            <p:nvPr/>
          </p:nvGrpSpPr>
          <p:grpSpPr>
            <a:xfrm>
              <a:off x="8583849" y="1906181"/>
              <a:ext cx="2934260" cy="1349137"/>
              <a:chOff x="2799225" y="1528989"/>
              <a:chExt cx="4843224" cy="991572"/>
            </a:xfrm>
            <a:solidFill>
              <a:schemeClr val="accent1"/>
            </a:solidFill>
          </p:grpSpPr>
          <p:sp>
            <p:nvSpPr>
              <p:cNvPr id="62" name="Rectangle 61">
                <a:extLst>
                  <a:ext uri="{FF2B5EF4-FFF2-40B4-BE49-F238E27FC236}">
                    <a16:creationId xmlns:a16="http://schemas.microsoft.com/office/drawing/2014/main" id="{CB003339-5765-5C8D-D73D-24054D968A74}"/>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63" name="Parallelogram 62">
                <a:extLst>
                  <a:ext uri="{FF2B5EF4-FFF2-40B4-BE49-F238E27FC236}">
                    <a16:creationId xmlns:a16="http://schemas.microsoft.com/office/drawing/2014/main" id="{A25E399D-2DDC-898B-982E-9C9C99E6810D}"/>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64" name="Parallelogram 63">
                <a:extLst>
                  <a:ext uri="{FF2B5EF4-FFF2-40B4-BE49-F238E27FC236}">
                    <a16:creationId xmlns:a16="http://schemas.microsoft.com/office/drawing/2014/main" id="{6468DDD5-3722-FC26-9D5B-8EE12B5EBE0C}"/>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61" name="TextBox 60">
              <a:extLst>
                <a:ext uri="{FF2B5EF4-FFF2-40B4-BE49-F238E27FC236}">
                  <a16:creationId xmlns:a16="http://schemas.microsoft.com/office/drawing/2014/main" id="{9E9E3060-234E-E2FA-73F6-2BD3D1599B19}"/>
                </a:ext>
              </a:extLst>
            </p:cNvPr>
            <p:cNvSpPr txBox="1"/>
            <p:nvPr/>
          </p:nvSpPr>
          <p:spPr>
            <a:xfrm>
              <a:off x="8787366" y="2503084"/>
              <a:ext cx="2208522" cy="414557"/>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Vulnerabilidades</a:t>
              </a:r>
            </a:p>
          </p:txBody>
        </p:sp>
      </p:grpSp>
      <p:grpSp>
        <p:nvGrpSpPr>
          <p:cNvPr id="65" name="Group 64">
            <a:extLst>
              <a:ext uri="{FF2B5EF4-FFF2-40B4-BE49-F238E27FC236}">
                <a16:creationId xmlns:a16="http://schemas.microsoft.com/office/drawing/2014/main" id="{6AE9634D-E9A8-BB87-DE2A-31C3243933CF}"/>
              </a:ext>
            </a:extLst>
          </p:cNvPr>
          <p:cNvGrpSpPr/>
          <p:nvPr/>
        </p:nvGrpSpPr>
        <p:grpSpPr>
          <a:xfrm>
            <a:off x="3885441" y="4755558"/>
            <a:ext cx="2178464" cy="1001631"/>
            <a:chOff x="5182484" y="4377092"/>
            <a:chExt cx="2934260" cy="1349137"/>
          </a:xfrm>
        </p:grpSpPr>
        <p:grpSp>
          <p:nvGrpSpPr>
            <p:cNvPr id="66" name="Group 65">
              <a:extLst>
                <a:ext uri="{FF2B5EF4-FFF2-40B4-BE49-F238E27FC236}">
                  <a16:creationId xmlns:a16="http://schemas.microsoft.com/office/drawing/2014/main" id="{E3C192F5-3FCD-2001-8F79-BEFC25652172}"/>
                </a:ext>
              </a:extLst>
            </p:cNvPr>
            <p:cNvGrpSpPr/>
            <p:nvPr/>
          </p:nvGrpSpPr>
          <p:grpSpPr>
            <a:xfrm>
              <a:off x="5182484" y="4377092"/>
              <a:ext cx="2934260" cy="1349137"/>
              <a:chOff x="2799225" y="1528989"/>
              <a:chExt cx="4843224" cy="991572"/>
            </a:xfrm>
            <a:solidFill>
              <a:schemeClr val="accent5"/>
            </a:solidFill>
          </p:grpSpPr>
          <p:sp>
            <p:nvSpPr>
              <p:cNvPr id="68" name="Rectangle 67">
                <a:extLst>
                  <a:ext uri="{FF2B5EF4-FFF2-40B4-BE49-F238E27FC236}">
                    <a16:creationId xmlns:a16="http://schemas.microsoft.com/office/drawing/2014/main" id="{4BD2AF85-97AC-3F61-5871-08DBE7262E02}"/>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69" name="Parallelogram 68">
                <a:extLst>
                  <a:ext uri="{FF2B5EF4-FFF2-40B4-BE49-F238E27FC236}">
                    <a16:creationId xmlns:a16="http://schemas.microsoft.com/office/drawing/2014/main" id="{43A56130-8D25-6695-19A9-5984192A82E2}"/>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70" name="Parallelogram 69">
                <a:extLst>
                  <a:ext uri="{FF2B5EF4-FFF2-40B4-BE49-F238E27FC236}">
                    <a16:creationId xmlns:a16="http://schemas.microsoft.com/office/drawing/2014/main" id="{A39C7FF3-429F-837D-8DFE-AD019135DF15}"/>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67" name="TextBox 66">
              <a:extLst>
                <a:ext uri="{FF2B5EF4-FFF2-40B4-BE49-F238E27FC236}">
                  <a16:creationId xmlns:a16="http://schemas.microsoft.com/office/drawing/2014/main" id="{5B8CC937-ED5B-BDF0-B03A-408C1A4D3E39}"/>
                </a:ext>
              </a:extLst>
            </p:cNvPr>
            <p:cNvSpPr txBox="1"/>
            <p:nvPr/>
          </p:nvSpPr>
          <p:spPr>
            <a:xfrm>
              <a:off x="5350143" y="4918847"/>
              <a:ext cx="2005010" cy="414557"/>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Fortalezas</a:t>
              </a:r>
            </a:p>
          </p:txBody>
        </p:sp>
      </p:grpSp>
      <p:grpSp>
        <p:nvGrpSpPr>
          <p:cNvPr id="71" name="Group 70">
            <a:extLst>
              <a:ext uri="{FF2B5EF4-FFF2-40B4-BE49-F238E27FC236}">
                <a16:creationId xmlns:a16="http://schemas.microsoft.com/office/drawing/2014/main" id="{00B109FE-9F93-0CC3-7C3A-81E076455804}"/>
              </a:ext>
            </a:extLst>
          </p:cNvPr>
          <p:cNvGrpSpPr/>
          <p:nvPr/>
        </p:nvGrpSpPr>
        <p:grpSpPr>
          <a:xfrm>
            <a:off x="8583849" y="4747271"/>
            <a:ext cx="2178464" cy="1001631"/>
            <a:chOff x="8583849" y="4353499"/>
            <a:chExt cx="2934260" cy="1349137"/>
          </a:xfrm>
        </p:grpSpPr>
        <p:grpSp>
          <p:nvGrpSpPr>
            <p:cNvPr id="72" name="Group 71">
              <a:extLst>
                <a:ext uri="{FF2B5EF4-FFF2-40B4-BE49-F238E27FC236}">
                  <a16:creationId xmlns:a16="http://schemas.microsoft.com/office/drawing/2014/main" id="{A76BD7CB-2FD8-8B47-E0F1-AE7D2595DA18}"/>
                </a:ext>
              </a:extLst>
            </p:cNvPr>
            <p:cNvGrpSpPr/>
            <p:nvPr/>
          </p:nvGrpSpPr>
          <p:grpSpPr>
            <a:xfrm>
              <a:off x="8583849" y="4353499"/>
              <a:ext cx="2934260" cy="1349137"/>
              <a:chOff x="2799225" y="1528989"/>
              <a:chExt cx="4843224" cy="991572"/>
            </a:xfrm>
            <a:solidFill>
              <a:schemeClr val="accent3"/>
            </a:solidFill>
          </p:grpSpPr>
          <p:sp>
            <p:nvSpPr>
              <p:cNvPr id="74" name="Rectangle 73">
                <a:extLst>
                  <a:ext uri="{FF2B5EF4-FFF2-40B4-BE49-F238E27FC236}">
                    <a16:creationId xmlns:a16="http://schemas.microsoft.com/office/drawing/2014/main" id="{80A24647-15B6-4B21-3237-DF8C65FB694F}"/>
                  </a:ext>
                </a:extLst>
              </p:cNvPr>
              <p:cNvSpPr/>
              <p:nvPr/>
            </p:nvSpPr>
            <p:spPr>
              <a:xfrm>
                <a:off x="2799233" y="1651593"/>
                <a:ext cx="398125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solidFill>
                    <a:schemeClr val="tx1"/>
                  </a:solidFill>
                </a:endParaRPr>
              </a:p>
            </p:txBody>
          </p:sp>
          <p:sp>
            <p:nvSpPr>
              <p:cNvPr id="75" name="Parallelogram 74">
                <a:extLst>
                  <a:ext uri="{FF2B5EF4-FFF2-40B4-BE49-F238E27FC236}">
                    <a16:creationId xmlns:a16="http://schemas.microsoft.com/office/drawing/2014/main" id="{6020A264-96A5-F0FB-00AA-B294AC5C59AF}"/>
                  </a:ext>
                </a:extLst>
              </p:cNvPr>
              <p:cNvSpPr/>
              <p:nvPr/>
            </p:nvSpPr>
            <p:spPr>
              <a:xfrm rot="16200000" flipH="1">
                <a:off x="6778251" y="1648160"/>
                <a:ext cx="941305" cy="787089"/>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sp>
            <p:nvSpPr>
              <p:cNvPr id="76" name="Parallelogram 75">
                <a:extLst>
                  <a:ext uri="{FF2B5EF4-FFF2-40B4-BE49-F238E27FC236}">
                    <a16:creationId xmlns:a16="http://schemas.microsoft.com/office/drawing/2014/main" id="{9B2DAEB0-6D7D-3045-1922-2CABFE8DBB88}"/>
                  </a:ext>
                </a:extLst>
              </p:cNvPr>
              <p:cNvSpPr/>
              <p:nvPr/>
            </p:nvSpPr>
            <p:spPr>
              <a:xfrm flipH="1" flipV="1">
                <a:off x="2799225" y="1528989"/>
                <a:ext cx="4843224" cy="88106"/>
              </a:xfrm>
              <a:prstGeom prst="parallelogram">
                <a:avLst>
                  <a:gd name="adj" fmla="val 4127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400"/>
              </a:p>
            </p:txBody>
          </p:sp>
        </p:grpSp>
        <p:sp>
          <p:nvSpPr>
            <p:cNvPr id="73" name="TextBox 72">
              <a:extLst>
                <a:ext uri="{FF2B5EF4-FFF2-40B4-BE49-F238E27FC236}">
                  <a16:creationId xmlns:a16="http://schemas.microsoft.com/office/drawing/2014/main" id="{19527579-1727-57F2-32FE-49373920EF6F}"/>
                </a:ext>
              </a:extLst>
            </p:cNvPr>
            <p:cNvSpPr txBox="1"/>
            <p:nvPr/>
          </p:nvSpPr>
          <p:spPr>
            <a:xfrm>
              <a:off x="8787366" y="4820828"/>
              <a:ext cx="2005010" cy="704746"/>
            </a:xfrm>
            <a:prstGeom prst="rect">
              <a:avLst/>
            </a:prstGeom>
            <a:noFill/>
          </p:spPr>
          <p:txBody>
            <a:bodyPr wrap="square" rtlCol="0">
              <a:spAutoFit/>
            </a:bodyPr>
            <a:lstStyle/>
            <a:p>
              <a:pPr algn="ctr"/>
              <a:r>
                <a:rPr lang="es-ES_tradnl" sz="1400" b="1">
                  <a:solidFill>
                    <a:schemeClr val="bg1"/>
                  </a:solidFill>
                  <a:latin typeface="Arial" panose="020B0604020202020204" pitchFamily="34" charset="0"/>
                  <a:cs typeface="Arial" panose="020B0604020202020204" pitchFamily="34" charset="0"/>
                </a:rPr>
                <a:t>Atención y apoyo</a:t>
              </a:r>
            </a:p>
          </p:txBody>
        </p:sp>
      </p:grpSp>
    </p:spTree>
    <p:extLst>
      <p:ext uri="{BB962C8B-B14F-4D97-AF65-F5344CB8AC3E}">
        <p14:creationId xmlns:p14="http://schemas.microsoft.com/office/powerpoint/2010/main" val="1513596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DB59-BFB6-B719-CBED-2C8683D1737D}"/>
              </a:ext>
            </a:extLst>
          </p:cNvPr>
          <p:cNvSpPr>
            <a:spLocks noGrp="1"/>
          </p:cNvSpPr>
          <p:nvPr>
            <p:ph type="title"/>
          </p:nvPr>
        </p:nvSpPr>
        <p:spPr/>
        <p:txBody>
          <a:bodyPr/>
          <a:lstStyle/>
          <a:p>
            <a:r>
              <a:rPr lang="es-ES_tradnl" dirty="0"/>
              <a:t>Pasos para la resolución de problemas</a:t>
            </a:r>
          </a:p>
        </p:txBody>
      </p:sp>
      <p:sp>
        <p:nvSpPr>
          <p:cNvPr id="2053" name="TextBox 2052">
            <a:extLst>
              <a:ext uri="{FF2B5EF4-FFF2-40B4-BE49-F238E27FC236}">
                <a16:creationId xmlns:a16="http://schemas.microsoft.com/office/drawing/2014/main" id="{378BF302-3248-1CA9-1CF8-080C6189ED53}"/>
              </a:ext>
            </a:extLst>
          </p:cNvPr>
          <p:cNvSpPr txBox="1"/>
          <p:nvPr/>
        </p:nvSpPr>
        <p:spPr>
          <a:xfrm>
            <a:off x="896944" y="1010067"/>
            <a:ext cx="1405797" cy="1631216"/>
          </a:xfrm>
          <a:prstGeom prst="rect">
            <a:avLst/>
          </a:prstGeom>
          <a:noFill/>
        </p:spPr>
        <p:txBody>
          <a:bodyPr wrap="square">
            <a:spAutoFit/>
          </a:bodyPr>
          <a:lstStyle/>
          <a:p>
            <a:pPr algn="ctr"/>
            <a:r>
              <a:rPr lang="es-ES_tradnl" sz="10000" b="1">
                <a:solidFill>
                  <a:schemeClr val="accent4">
                    <a:lumMod val="20000"/>
                    <a:lumOff val="80000"/>
                  </a:schemeClr>
                </a:solidFill>
                <a:latin typeface="Britannic Bold" panose="020B0903060703020204" pitchFamily="34" charset="0"/>
              </a:rPr>
              <a:t>¡!</a:t>
            </a:r>
            <a:endParaRPr lang="es-ES_tradnl" sz="10000">
              <a:solidFill>
                <a:schemeClr val="accent4">
                  <a:lumMod val="20000"/>
                  <a:lumOff val="80000"/>
                </a:schemeClr>
              </a:solidFill>
            </a:endParaRPr>
          </a:p>
        </p:txBody>
      </p:sp>
      <p:sp>
        <p:nvSpPr>
          <p:cNvPr id="43" name="TextBox 42">
            <a:extLst>
              <a:ext uri="{FF2B5EF4-FFF2-40B4-BE49-F238E27FC236}">
                <a16:creationId xmlns:a16="http://schemas.microsoft.com/office/drawing/2014/main" id="{B77D3003-241C-731F-6D6B-604CCF58AD84}"/>
              </a:ext>
            </a:extLst>
          </p:cNvPr>
          <p:cNvSpPr txBox="1"/>
          <p:nvPr/>
        </p:nvSpPr>
        <p:spPr>
          <a:xfrm>
            <a:off x="830539" y="2317090"/>
            <a:ext cx="3105747" cy="1015663"/>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Reconocer que </a:t>
            </a:r>
            <a:r>
              <a:rPr lang="es-ES_tradnl" sz="2000" dirty="0">
                <a:latin typeface="Arial" panose="020B0604020202020204" pitchFamily="34" charset="0"/>
                <a:cs typeface="Arial" panose="020B0604020202020204" pitchFamily="34" charset="0"/>
              </a:rPr>
              <a:t>hay un problema o preocupación y definirlo</a:t>
            </a:r>
          </a:p>
        </p:txBody>
      </p:sp>
      <p:sp>
        <p:nvSpPr>
          <p:cNvPr id="48" name="Oval 47">
            <a:extLst>
              <a:ext uri="{FF2B5EF4-FFF2-40B4-BE49-F238E27FC236}">
                <a16:creationId xmlns:a16="http://schemas.microsoft.com/office/drawing/2014/main" id="{8DFAD7D6-1D03-8251-3EAB-687546325268}"/>
              </a:ext>
            </a:extLst>
          </p:cNvPr>
          <p:cNvSpPr/>
          <p:nvPr/>
        </p:nvSpPr>
        <p:spPr>
          <a:xfrm>
            <a:off x="811968" y="146579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1</a:t>
            </a:r>
          </a:p>
        </p:txBody>
      </p:sp>
      <p:grpSp>
        <p:nvGrpSpPr>
          <p:cNvPr id="8" name="Group 7">
            <a:extLst>
              <a:ext uri="{FF2B5EF4-FFF2-40B4-BE49-F238E27FC236}">
                <a16:creationId xmlns:a16="http://schemas.microsoft.com/office/drawing/2014/main" id="{86BFB733-9808-29BD-15BA-CC4097CA6CDB}"/>
              </a:ext>
            </a:extLst>
          </p:cNvPr>
          <p:cNvGrpSpPr/>
          <p:nvPr/>
        </p:nvGrpSpPr>
        <p:grpSpPr>
          <a:xfrm>
            <a:off x="8717367" y="1402893"/>
            <a:ext cx="1257532" cy="868968"/>
            <a:chOff x="852526" y="2104351"/>
            <a:chExt cx="1871670" cy="1293344"/>
          </a:xfrm>
          <a:solidFill>
            <a:schemeClr val="accent4">
              <a:lumMod val="20000"/>
              <a:lumOff val="80000"/>
            </a:schemeClr>
          </a:solidFill>
        </p:grpSpPr>
        <p:grpSp>
          <p:nvGrpSpPr>
            <p:cNvPr id="9" name="Group 8">
              <a:extLst>
                <a:ext uri="{FF2B5EF4-FFF2-40B4-BE49-F238E27FC236}">
                  <a16:creationId xmlns:a16="http://schemas.microsoft.com/office/drawing/2014/main" id="{D0557AA7-C366-62B6-841B-3B5504EF43F6}"/>
                </a:ext>
              </a:extLst>
            </p:cNvPr>
            <p:cNvGrpSpPr/>
            <p:nvPr/>
          </p:nvGrpSpPr>
          <p:grpSpPr>
            <a:xfrm>
              <a:off x="1151503" y="2104351"/>
              <a:ext cx="1572693" cy="1128304"/>
              <a:chOff x="1151503" y="2104351"/>
              <a:chExt cx="1572693" cy="1128304"/>
            </a:xfrm>
            <a:grpFill/>
          </p:grpSpPr>
          <p:sp>
            <p:nvSpPr>
              <p:cNvPr id="12" name="Oval 11">
                <a:extLst>
                  <a:ext uri="{FF2B5EF4-FFF2-40B4-BE49-F238E27FC236}">
                    <a16:creationId xmlns:a16="http://schemas.microsoft.com/office/drawing/2014/main" id="{9E444396-1566-274F-5716-A26DC5072939}"/>
                  </a:ext>
                </a:extLst>
              </p:cNvPr>
              <p:cNvSpPr/>
              <p:nvPr/>
            </p:nvSpPr>
            <p:spPr>
              <a:xfrm>
                <a:off x="1151503" y="2170542"/>
                <a:ext cx="669253" cy="669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Oval 12">
                <a:extLst>
                  <a:ext uri="{FF2B5EF4-FFF2-40B4-BE49-F238E27FC236}">
                    <a16:creationId xmlns:a16="http://schemas.microsoft.com/office/drawing/2014/main" id="{659A90AF-4584-1E17-FF1C-BDC3CCF37B71}"/>
                  </a:ext>
                </a:extLst>
              </p:cNvPr>
              <p:cNvSpPr/>
              <p:nvPr/>
            </p:nvSpPr>
            <p:spPr>
              <a:xfrm>
                <a:off x="1389169" y="2361842"/>
                <a:ext cx="669253" cy="669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Oval 13">
                <a:extLst>
                  <a:ext uri="{FF2B5EF4-FFF2-40B4-BE49-F238E27FC236}">
                    <a16:creationId xmlns:a16="http://schemas.microsoft.com/office/drawing/2014/main" id="{5E0983FF-F566-061C-73CA-257CE78EDA3C}"/>
                  </a:ext>
                </a:extLst>
              </p:cNvPr>
              <p:cNvSpPr/>
              <p:nvPr/>
            </p:nvSpPr>
            <p:spPr>
              <a:xfrm>
                <a:off x="1597641" y="2104351"/>
                <a:ext cx="669253" cy="669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Oval 14">
                <a:extLst>
                  <a:ext uri="{FF2B5EF4-FFF2-40B4-BE49-F238E27FC236}">
                    <a16:creationId xmlns:a16="http://schemas.microsoft.com/office/drawing/2014/main" id="{491A8431-A8F6-A4AE-DBEE-FF499443831C}"/>
                  </a:ext>
                </a:extLst>
              </p:cNvPr>
              <p:cNvSpPr/>
              <p:nvPr/>
            </p:nvSpPr>
            <p:spPr>
              <a:xfrm>
                <a:off x="1748747" y="2257206"/>
                <a:ext cx="975449" cy="9754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10" name="Oval 9">
              <a:extLst>
                <a:ext uri="{FF2B5EF4-FFF2-40B4-BE49-F238E27FC236}">
                  <a16:creationId xmlns:a16="http://schemas.microsoft.com/office/drawing/2014/main" id="{BAF5EB7C-4C53-E9A5-45D2-5F58DB24E444}"/>
                </a:ext>
              </a:extLst>
            </p:cNvPr>
            <p:cNvSpPr/>
            <p:nvPr/>
          </p:nvSpPr>
          <p:spPr>
            <a:xfrm>
              <a:off x="1003687" y="2865927"/>
              <a:ext cx="282018" cy="28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Oval 10">
              <a:extLst>
                <a:ext uri="{FF2B5EF4-FFF2-40B4-BE49-F238E27FC236}">
                  <a16:creationId xmlns:a16="http://schemas.microsoft.com/office/drawing/2014/main" id="{BE1E6A76-E468-BD70-F522-8CF8C3940A3E}"/>
                </a:ext>
              </a:extLst>
            </p:cNvPr>
            <p:cNvSpPr/>
            <p:nvPr/>
          </p:nvSpPr>
          <p:spPr>
            <a:xfrm>
              <a:off x="852526" y="3174078"/>
              <a:ext cx="223617" cy="2236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5" name="TextBox 44">
            <a:extLst>
              <a:ext uri="{FF2B5EF4-FFF2-40B4-BE49-F238E27FC236}">
                <a16:creationId xmlns:a16="http://schemas.microsoft.com/office/drawing/2014/main" id="{5C9D2649-A932-7E32-073E-8D980F59B2FC}"/>
              </a:ext>
            </a:extLst>
          </p:cNvPr>
          <p:cNvSpPr txBox="1"/>
          <p:nvPr/>
        </p:nvSpPr>
        <p:spPr>
          <a:xfrm>
            <a:off x="8221319" y="2317090"/>
            <a:ext cx="3443403" cy="1323439"/>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Hacer una lluvia de ideas </a:t>
            </a:r>
            <a:r>
              <a:rPr lang="es-ES_tradnl" sz="2000" dirty="0">
                <a:latin typeface="Arial" panose="020B0604020202020204" pitchFamily="34" charset="0"/>
                <a:cs typeface="Arial" panose="020B0604020202020204" pitchFamily="34" charset="0"/>
              </a:rPr>
              <a:t>para encontrar posibles soluciones y estrategias para abordar los problemas</a:t>
            </a:r>
          </a:p>
        </p:txBody>
      </p:sp>
      <p:sp>
        <p:nvSpPr>
          <p:cNvPr id="50" name="Oval 49">
            <a:extLst>
              <a:ext uri="{FF2B5EF4-FFF2-40B4-BE49-F238E27FC236}">
                <a16:creationId xmlns:a16="http://schemas.microsoft.com/office/drawing/2014/main" id="{F549E9C2-C040-3122-3861-5D39A722BC54}"/>
              </a:ext>
            </a:extLst>
          </p:cNvPr>
          <p:cNvSpPr/>
          <p:nvPr/>
        </p:nvSpPr>
        <p:spPr>
          <a:xfrm>
            <a:off x="8255405" y="1497896"/>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3</a:t>
            </a:r>
          </a:p>
        </p:txBody>
      </p:sp>
      <p:grpSp>
        <p:nvGrpSpPr>
          <p:cNvPr id="24" name="Group 23">
            <a:extLst>
              <a:ext uri="{FF2B5EF4-FFF2-40B4-BE49-F238E27FC236}">
                <a16:creationId xmlns:a16="http://schemas.microsoft.com/office/drawing/2014/main" id="{9C31B007-81D1-16D6-20D8-B4351B0AFCC9}"/>
              </a:ext>
            </a:extLst>
          </p:cNvPr>
          <p:cNvGrpSpPr/>
          <p:nvPr/>
        </p:nvGrpSpPr>
        <p:grpSpPr>
          <a:xfrm>
            <a:off x="1016462" y="3746760"/>
            <a:ext cx="1137794" cy="1135727"/>
            <a:chOff x="6251161" y="1933448"/>
            <a:chExt cx="1407478" cy="1404920"/>
          </a:xfrm>
          <a:solidFill>
            <a:schemeClr val="accent4">
              <a:lumMod val="20000"/>
              <a:lumOff val="80000"/>
            </a:schemeClr>
          </a:solidFill>
        </p:grpSpPr>
        <p:sp>
          <p:nvSpPr>
            <p:cNvPr id="25" name="Oval 24">
              <a:extLst>
                <a:ext uri="{FF2B5EF4-FFF2-40B4-BE49-F238E27FC236}">
                  <a16:creationId xmlns:a16="http://schemas.microsoft.com/office/drawing/2014/main" id="{8C5DCB20-85E5-6ECD-A5FC-E3083BF8282F}"/>
                </a:ext>
              </a:extLst>
            </p:cNvPr>
            <p:cNvSpPr/>
            <p:nvPr/>
          </p:nvSpPr>
          <p:spPr>
            <a:xfrm>
              <a:off x="6566236" y="2245161"/>
              <a:ext cx="811065" cy="8333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Rectangle 25">
              <a:extLst>
                <a:ext uri="{FF2B5EF4-FFF2-40B4-BE49-F238E27FC236}">
                  <a16:creationId xmlns:a16="http://schemas.microsoft.com/office/drawing/2014/main" id="{8430CD2A-5AA2-F4B7-9F07-7F67F4E140DD}"/>
                </a:ext>
              </a:extLst>
            </p:cNvPr>
            <p:cNvSpPr/>
            <p:nvPr/>
          </p:nvSpPr>
          <p:spPr>
            <a:xfrm>
              <a:off x="6803455" y="3019984"/>
              <a:ext cx="320952" cy="1899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Rectangle: Top Corners Snipped 26">
              <a:extLst>
                <a:ext uri="{FF2B5EF4-FFF2-40B4-BE49-F238E27FC236}">
                  <a16:creationId xmlns:a16="http://schemas.microsoft.com/office/drawing/2014/main" id="{1CF622AF-8A22-0050-9060-6853BC185EA5}"/>
                </a:ext>
              </a:extLst>
            </p:cNvPr>
            <p:cNvSpPr/>
            <p:nvPr/>
          </p:nvSpPr>
          <p:spPr>
            <a:xfrm rot="10800000">
              <a:off x="6876864" y="3252447"/>
              <a:ext cx="189807" cy="85921"/>
            </a:xfrm>
            <a:prstGeom prst="snip2SameRect">
              <a:avLst>
                <a:gd name="adj1" fmla="val 34272"/>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Flowchart: Alternate Process 27">
              <a:extLst>
                <a:ext uri="{FF2B5EF4-FFF2-40B4-BE49-F238E27FC236}">
                  <a16:creationId xmlns:a16="http://schemas.microsoft.com/office/drawing/2014/main" id="{DDDD0495-781F-2972-DAEC-E50ADAC4BD64}"/>
                </a:ext>
              </a:extLst>
            </p:cNvPr>
            <p:cNvSpPr/>
            <p:nvPr/>
          </p:nvSpPr>
          <p:spPr>
            <a:xfrm rot="19777855">
              <a:off x="6683953" y="1934818"/>
              <a:ext cx="71120" cy="229989"/>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Flowchart: Alternate Process 28">
              <a:extLst>
                <a:ext uri="{FF2B5EF4-FFF2-40B4-BE49-F238E27FC236}">
                  <a16:creationId xmlns:a16="http://schemas.microsoft.com/office/drawing/2014/main" id="{FA4B7515-754A-746E-5730-17268190BCC7}"/>
                </a:ext>
              </a:extLst>
            </p:cNvPr>
            <p:cNvSpPr/>
            <p:nvPr/>
          </p:nvSpPr>
          <p:spPr>
            <a:xfrm rot="17681113">
              <a:off x="6330596" y="2271930"/>
              <a:ext cx="71120" cy="229989"/>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Flowchart: Alternate Process 29">
              <a:extLst>
                <a:ext uri="{FF2B5EF4-FFF2-40B4-BE49-F238E27FC236}">
                  <a16:creationId xmlns:a16="http://schemas.microsoft.com/office/drawing/2014/main" id="{D16363D1-B1FE-13EE-35FC-3C81578145CC}"/>
                </a:ext>
              </a:extLst>
            </p:cNvPr>
            <p:cNvSpPr/>
            <p:nvPr/>
          </p:nvSpPr>
          <p:spPr>
            <a:xfrm rot="1626751">
              <a:off x="7185288" y="1933448"/>
              <a:ext cx="71120" cy="229989"/>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Flowchart: Alternate Process 30">
              <a:extLst>
                <a:ext uri="{FF2B5EF4-FFF2-40B4-BE49-F238E27FC236}">
                  <a16:creationId xmlns:a16="http://schemas.microsoft.com/office/drawing/2014/main" id="{55D85832-CD22-0889-7EF8-D3EAC8929695}"/>
                </a:ext>
              </a:extLst>
            </p:cNvPr>
            <p:cNvSpPr/>
            <p:nvPr/>
          </p:nvSpPr>
          <p:spPr>
            <a:xfrm rot="3733764">
              <a:off x="7508085" y="2271929"/>
              <a:ext cx="71120" cy="229989"/>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4" name="TextBox 43">
            <a:extLst>
              <a:ext uri="{FF2B5EF4-FFF2-40B4-BE49-F238E27FC236}">
                <a16:creationId xmlns:a16="http://schemas.microsoft.com/office/drawing/2014/main" id="{D405DADB-D658-4C44-BC4D-D6B8DBC406C5}"/>
              </a:ext>
            </a:extLst>
          </p:cNvPr>
          <p:cNvSpPr txBox="1"/>
          <p:nvPr/>
        </p:nvSpPr>
        <p:spPr>
          <a:xfrm>
            <a:off x="926326" y="4992635"/>
            <a:ext cx="3039551" cy="1015663"/>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Evaluar </a:t>
            </a:r>
            <a:r>
              <a:rPr lang="es-ES_tradnl" sz="2000" dirty="0">
                <a:latin typeface="Arial" panose="020B0604020202020204" pitchFamily="34" charset="0"/>
                <a:cs typeface="Arial" panose="020B0604020202020204" pitchFamily="34" charset="0"/>
              </a:rPr>
              <a:t>las opciones disponibles y </a:t>
            </a:r>
            <a:r>
              <a:rPr lang="es-ES_tradnl" sz="2000" b="1" dirty="0">
                <a:latin typeface="Arial" panose="020B0604020202020204" pitchFamily="34" charset="0"/>
                <a:cs typeface="Arial" panose="020B0604020202020204" pitchFamily="34" charset="0"/>
              </a:rPr>
              <a:t>escoger </a:t>
            </a:r>
            <a:r>
              <a:rPr lang="es-ES_tradnl" sz="2000" dirty="0">
                <a:latin typeface="Arial" panose="020B0604020202020204" pitchFamily="34" charset="0"/>
                <a:cs typeface="Arial" panose="020B0604020202020204" pitchFamily="34" charset="0"/>
              </a:rPr>
              <a:t>posibles soluciones</a:t>
            </a:r>
          </a:p>
        </p:txBody>
      </p:sp>
      <p:sp>
        <p:nvSpPr>
          <p:cNvPr id="51" name="Oval 50">
            <a:extLst>
              <a:ext uri="{FF2B5EF4-FFF2-40B4-BE49-F238E27FC236}">
                <a16:creationId xmlns:a16="http://schemas.microsoft.com/office/drawing/2014/main" id="{29409D34-6A2F-763B-B3C5-1AA0AED76416}"/>
              </a:ext>
            </a:extLst>
          </p:cNvPr>
          <p:cNvSpPr/>
          <p:nvPr/>
        </p:nvSpPr>
        <p:spPr>
          <a:xfrm>
            <a:off x="838200" y="412211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4</a:t>
            </a:r>
          </a:p>
        </p:txBody>
      </p:sp>
      <p:grpSp>
        <p:nvGrpSpPr>
          <p:cNvPr id="38" name="Group 37">
            <a:extLst>
              <a:ext uri="{FF2B5EF4-FFF2-40B4-BE49-F238E27FC236}">
                <a16:creationId xmlns:a16="http://schemas.microsoft.com/office/drawing/2014/main" id="{CAC0109A-8A4D-7918-FC7F-36F1A92854A9}"/>
              </a:ext>
            </a:extLst>
          </p:cNvPr>
          <p:cNvGrpSpPr/>
          <p:nvPr/>
        </p:nvGrpSpPr>
        <p:grpSpPr>
          <a:xfrm>
            <a:off x="5173152" y="4133665"/>
            <a:ext cx="1350195" cy="737039"/>
            <a:chOff x="6518414" y="1492072"/>
            <a:chExt cx="1340915" cy="755005"/>
          </a:xfrm>
          <a:solidFill>
            <a:schemeClr val="accent2">
              <a:lumMod val="75000"/>
            </a:schemeClr>
          </a:solidFill>
        </p:grpSpPr>
        <p:cxnSp>
          <p:nvCxnSpPr>
            <p:cNvPr id="39" name="Connector: Elbow 38">
              <a:extLst>
                <a:ext uri="{FF2B5EF4-FFF2-40B4-BE49-F238E27FC236}">
                  <a16:creationId xmlns:a16="http://schemas.microsoft.com/office/drawing/2014/main" id="{AE9B4B86-2A83-1A10-458E-ED89B5FC98BB}"/>
                </a:ext>
              </a:extLst>
            </p:cNvPr>
            <p:cNvCxnSpPr>
              <a:cxnSpLocks/>
              <a:stCxn id="40" idx="6"/>
              <a:endCxn id="41" idx="2"/>
            </p:cNvCxnSpPr>
            <p:nvPr/>
          </p:nvCxnSpPr>
          <p:spPr>
            <a:xfrm flipV="1">
              <a:off x="6888479" y="1680824"/>
              <a:ext cx="600785" cy="377502"/>
            </a:xfrm>
            <a:prstGeom prst="bentConnector3">
              <a:avLst/>
            </a:prstGeom>
            <a:grpFill/>
            <a:ln w="57150">
              <a:solidFill>
                <a:schemeClr val="accent4">
                  <a:lumMod val="20000"/>
                  <a:lumOff val="8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7672CF48-B6CE-95A5-B09F-AB551081AFBD}"/>
                </a:ext>
              </a:extLst>
            </p:cNvPr>
            <p:cNvSpPr/>
            <p:nvPr/>
          </p:nvSpPr>
          <p:spPr>
            <a:xfrm>
              <a:off x="6518414" y="1869574"/>
              <a:ext cx="370065" cy="377503"/>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1" name="Oval 40">
              <a:extLst>
                <a:ext uri="{FF2B5EF4-FFF2-40B4-BE49-F238E27FC236}">
                  <a16:creationId xmlns:a16="http://schemas.microsoft.com/office/drawing/2014/main" id="{516CD4AA-74E3-B43B-1CE6-3AAED2BD3DC8}"/>
                </a:ext>
              </a:extLst>
            </p:cNvPr>
            <p:cNvSpPr/>
            <p:nvPr/>
          </p:nvSpPr>
          <p:spPr>
            <a:xfrm>
              <a:off x="7489264" y="1492072"/>
              <a:ext cx="370065" cy="377503"/>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6" name="TextBox 45">
            <a:extLst>
              <a:ext uri="{FF2B5EF4-FFF2-40B4-BE49-F238E27FC236}">
                <a16:creationId xmlns:a16="http://schemas.microsoft.com/office/drawing/2014/main" id="{86D81DC8-E0EA-D9BD-8FF9-688D57FF391A}"/>
              </a:ext>
            </a:extLst>
          </p:cNvPr>
          <p:cNvSpPr txBox="1"/>
          <p:nvPr/>
        </p:nvSpPr>
        <p:spPr>
          <a:xfrm>
            <a:off x="4620584" y="4992635"/>
            <a:ext cx="2981350" cy="707886"/>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Implementar </a:t>
            </a:r>
            <a:r>
              <a:rPr lang="es-ES_tradnl" sz="2000" dirty="0">
                <a:latin typeface="Arial" panose="020B0604020202020204" pitchFamily="34" charset="0"/>
                <a:cs typeface="Arial" panose="020B0604020202020204" pitchFamily="34" charset="0"/>
              </a:rPr>
              <a:t>un plan de acción para lograrlo</a:t>
            </a:r>
          </a:p>
        </p:txBody>
      </p:sp>
      <p:sp>
        <p:nvSpPr>
          <p:cNvPr id="52" name="Oval 51">
            <a:extLst>
              <a:ext uri="{FF2B5EF4-FFF2-40B4-BE49-F238E27FC236}">
                <a16:creationId xmlns:a16="http://schemas.microsoft.com/office/drawing/2014/main" id="{C4F97283-CCB9-2487-423A-683F2C52A370}"/>
              </a:ext>
            </a:extLst>
          </p:cNvPr>
          <p:cNvSpPr/>
          <p:nvPr/>
        </p:nvSpPr>
        <p:spPr>
          <a:xfrm>
            <a:off x="4720884" y="4123880"/>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5</a:t>
            </a:r>
          </a:p>
        </p:txBody>
      </p:sp>
      <p:grpSp>
        <p:nvGrpSpPr>
          <p:cNvPr id="2049" name="Group 2048">
            <a:extLst>
              <a:ext uri="{FF2B5EF4-FFF2-40B4-BE49-F238E27FC236}">
                <a16:creationId xmlns:a16="http://schemas.microsoft.com/office/drawing/2014/main" id="{6F48E4AD-9618-85FE-7D6F-5545C1A29B4C}"/>
              </a:ext>
            </a:extLst>
          </p:cNvPr>
          <p:cNvGrpSpPr/>
          <p:nvPr/>
        </p:nvGrpSpPr>
        <p:grpSpPr>
          <a:xfrm>
            <a:off x="8802851" y="4007546"/>
            <a:ext cx="1407652" cy="859158"/>
            <a:chOff x="4676861" y="5298332"/>
            <a:chExt cx="1548100" cy="944880"/>
          </a:xfrm>
        </p:grpSpPr>
        <p:grpSp>
          <p:nvGrpSpPr>
            <p:cNvPr id="35" name="Group 34">
              <a:extLst>
                <a:ext uri="{FF2B5EF4-FFF2-40B4-BE49-F238E27FC236}">
                  <a16:creationId xmlns:a16="http://schemas.microsoft.com/office/drawing/2014/main" id="{A62CC7AF-8431-001D-A647-9AB1D938C79E}"/>
                </a:ext>
              </a:extLst>
            </p:cNvPr>
            <p:cNvGrpSpPr/>
            <p:nvPr/>
          </p:nvGrpSpPr>
          <p:grpSpPr>
            <a:xfrm>
              <a:off x="5320721" y="5298332"/>
              <a:ext cx="904240" cy="944880"/>
              <a:chOff x="7090831" y="3731241"/>
              <a:chExt cx="904240" cy="944880"/>
            </a:xfrm>
            <a:solidFill>
              <a:schemeClr val="accent2">
                <a:lumMod val="75000"/>
              </a:schemeClr>
            </a:solidFill>
          </p:grpSpPr>
          <p:sp>
            <p:nvSpPr>
              <p:cNvPr id="36" name="Oval 35">
                <a:extLst>
                  <a:ext uri="{FF2B5EF4-FFF2-40B4-BE49-F238E27FC236}">
                    <a16:creationId xmlns:a16="http://schemas.microsoft.com/office/drawing/2014/main" id="{A9291555-A31E-A814-49A1-4B1EDE7D3C92}"/>
                  </a:ext>
                </a:extLst>
              </p:cNvPr>
              <p:cNvSpPr/>
              <p:nvPr/>
            </p:nvSpPr>
            <p:spPr>
              <a:xfrm>
                <a:off x="7090831" y="3731241"/>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7" name="Plus Sign 36">
                <a:extLst>
                  <a:ext uri="{FF2B5EF4-FFF2-40B4-BE49-F238E27FC236}">
                    <a16:creationId xmlns:a16="http://schemas.microsoft.com/office/drawing/2014/main" id="{B0F42ABD-0B69-06FE-63D3-9617E3199519}"/>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2" name="Group 31">
              <a:extLst>
                <a:ext uri="{FF2B5EF4-FFF2-40B4-BE49-F238E27FC236}">
                  <a16:creationId xmlns:a16="http://schemas.microsoft.com/office/drawing/2014/main" id="{BA128432-12F7-FA54-CC70-F98AEB5526DF}"/>
                </a:ext>
              </a:extLst>
            </p:cNvPr>
            <p:cNvGrpSpPr/>
            <p:nvPr/>
          </p:nvGrpSpPr>
          <p:grpSpPr>
            <a:xfrm>
              <a:off x="4676861" y="5298332"/>
              <a:ext cx="904240" cy="944880"/>
              <a:chOff x="7345680" y="2484120"/>
              <a:chExt cx="904240" cy="944880"/>
            </a:xfrm>
            <a:solidFill>
              <a:schemeClr val="accent2">
                <a:lumMod val="75000"/>
              </a:schemeClr>
            </a:solidFill>
          </p:grpSpPr>
          <p:sp>
            <p:nvSpPr>
              <p:cNvPr id="33" name="Oval 32">
                <a:extLst>
                  <a:ext uri="{FF2B5EF4-FFF2-40B4-BE49-F238E27FC236}">
                    <a16:creationId xmlns:a16="http://schemas.microsoft.com/office/drawing/2014/main" id="{429BAA03-A5DA-FDAE-3B7A-9D092B998DC3}"/>
                  </a:ext>
                </a:extLst>
              </p:cNvPr>
              <p:cNvSpPr/>
              <p:nvPr/>
            </p:nvSpPr>
            <p:spPr>
              <a:xfrm>
                <a:off x="7345680" y="2484120"/>
                <a:ext cx="904240" cy="94488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4" name="L-Shape 33">
                <a:extLst>
                  <a:ext uri="{FF2B5EF4-FFF2-40B4-BE49-F238E27FC236}">
                    <a16:creationId xmlns:a16="http://schemas.microsoft.com/office/drawing/2014/main" id="{018DE64F-9C62-0830-C345-538667419DE0}"/>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
        <p:nvSpPr>
          <p:cNvPr id="47" name="TextBox 46">
            <a:extLst>
              <a:ext uri="{FF2B5EF4-FFF2-40B4-BE49-F238E27FC236}">
                <a16:creationId xmlns:a16="http://schemas.microsoft.com/office/drawing/2014/main" id="{140D5D67-6A9B-11C9-C8AA-795ADF2A70AB}"/>
              </a:ext>
            </a:extLst>
          </p:cNvPr>
          <p:cNvSpPr txBox="1"/>
          <p:nvPr/>
        </p:nvSpPr>
        <p:spPr>
          <a:xfrm>
            <a:off x="8289770" y="4992635"/>
            <a:ext cx="3116726" cy="707886"/>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Evaluar la </a:t>
            </a:r>
            <a:r>
              <a:rPr lang="es-ES_tradnl" sz="2000" dirty="0">
                <a:latin typeface="Arial" panose="020B0604020202020204" pitchFamily="34" charset="0"/>
                <a:cs typeface="Arial" panose="020B0604020202020204" pitchFamily="34" charset="0"/>
              </a:rPr>
              <a:t>eficacia y los resultados</a:t>
            </a:r>
          </a:p>
        </p:txBody>
      </p:sp>
      <p:sp>
        <p:nvSpPr>
          <p:cNvPr id="60" name="Oval 59">
            <a:extLst>
              <a:ext uri="{FF2B5EF4-FFF2-40B4-BE49-F238E27FC236}">
                <a16:creationId xmlns:a16="http://schemas.microsoft.com/office/drawing/2014/main" id="{268A49B9-B286-9E99-2C97-AD25B0B45CF8}"/>
              </a:ext>
            </a:extLst>
          </p:cNvPr>
          <p:cNvSpPr/>
          <p:nvPr/>
        </p:nvSpPr>
        <p:spPr>
          <a:xfrm>
            <a:off x="8289769" y="4133665"/>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6</a:t>
            </a:r>
          </a:p>
        </p:txBody>
      </p:sp>
      <p:grpSp>
        <p:nvGrpSpPr>
          <p:cNvPr id="4" name="Group 3">
            <a:extLst>
              <a:ext uri="{FF2B5EF4-FFF2-40B4-BE49-F238E27FC236}">
                <a16:creationId xmlns:a16="http://schemas.microsoft.com/office/drawing/2014/main" id="{5F9BC0AE-DFDB-A553-1BA2-8E35E93C89BB}"/>
              </a:ext>
            </a:extLst>
          </p:cNvPr>
          <p:cNvGrpSpPr/>
          <p:nvPr/>
        </p:nvGrpSpPr>
        <p:grpSpPr>
          <a:xfrm>
            <a:off x="5241450" y="1351352"/>
            <a:ext cx="772885" cy="1129309"/>
            <a:chOff x="8661923" y="4758813"/>
            <a:chExt cx="825538" cy="1206243"/>
          </a:xfrm>
          <a:solidFill>
            <a:schemeClr val="accent4">
              <a:lumMod val="20000"/>
              <a:lumOff val="80000"/>
            </a:schemeClr>
          </a:solidFill>
        </p:grpSpPr>
        <p:sp>
          <p:nvSpPr>
            <p:cNvPr id="5" name="Circle: Hollow 4">
              <a:extLst>
                <a:ext uri="{FF2B5EF4-FFF2-40B4-BE49-F238E27FC236}">
                  <a16:creationId xmlns:a16="http://schemas.microsoft.com/office/drawing/2014/main" id="{70CF88E8-203B-866A-9212-B0B24BFEF4A5}"/>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6" name="Rectangle: Rounded Corners 5">
              <a:extLst>
                <a:ext uri="{FF2B5EF4-FFF2-40B4-BE49-F238E27FC236}">
                  <a16:creationId xmlns:a16="http://schemas.microsoft.com/office/drawing/2014/main" id="{90F27C5A-8FB7-4B7A-94F7-56967697010C}"/>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9" name="Oval 48">
            <a:extLst>
              <a:ext uri="{FF2B5EF4-FFF2-40B4-BE49-F238E27FC236}">
                <a16:creationId xmlns:a16="http://schemas.microsoft.com/office/drawing/2014/main" id="{D9AA9B35-6E63-BF90-14E5-AD230FF57572}"/>
              </a:ext>
            </a:extLst>
          </p:cNvPr>
          <p:cNvSpPr/>
          <p:nvPr/>
        </p:nvSpPr>
        <p:spPr>
          <a:xfrm>
            <a:off x="4656545" y="146579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2</a:t>
            </a:r>
          </a:p>
        </p:txBody>
      </p:sp>
      <p:sp>
        <p:nvSpPr>
          <p:cNvPr id="62" name="TextBox 61">
            <a:extLst>
              <a:ext uri="{FF2B5EF4-FFF2-40B4-BE49-F238E27FC236}">
                <a16:creationId xmlns:a16="http://schemas.microsoft.com/office/drawing/2014/main" id="{E0D6D3A0-5FFB-D4E1-17B4-AF8B2C47209E}"/>
              </a:ext>
            </a:extLst>
          </p:cNvPr>
          <p:cNvSpPr txBox="1"/>
          <p:nvPr/>
        </p:nvSpPr>
        <p:spPr>
          <a:xfrm>
            <a:off x="4586949" y="2317090"/>
            <a:ext cx="2981351" cy="1015663"/>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Analizar </a:t>
            </a:r>
            <a:r>
              <a:rPr lang="es-ES_tradnl" sz="2000" dirty="0">
                <a:latin typeface="Arial" panose="020B0604020202020204" pitchFamily="34" charset="0"/>
                <a:cs typeface="Arial" panose="020B0604020202020204" pitchFamily="34" charset="0"/>
              </a:rPr>
              <a:t>las causas del problema y definir el objetivo </a:t>
            </a:r>
          </a:p>
        </p:txBody>
      </p:sp>
    </p:spTree>
    <p:extLst>
      <p:ext uri="{BB962C8B-B14F-4D97-AF65-F5344CB8AC3E}">
        <p14:creationId xmlns:p14="http://schemas.microsoft.com/office/powerpoint/2010/main" val="3229644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72">
            <a:extLst>
              <a:ext uri="{FF2B5EF4-FFF2-40B4-BE49-F238E27FC236}">
                <a16:creationId xmlns:a16="http://schemas.microsoft.com/office/drawing/2014/main" id="{577A1911-9245-16E3-4729-999DA6D08AA7}"/>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3537025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Arrow: Pentagon 44">
            <a:extLst>
              <a:ext uri="{FF2B5EF4-FFF2-40B4-BE49-F238E27FC236}">
                <a16:creationId xmlns:a16="http://schemas.microsoft.com/office/drawing/2014/main" id="{7BC606B8-AC5D-BFDF-086F-5309814631EE}"/>
              </a:ext>
            </a:extLst>
          </p:cNvPr>
          <p:cNvSpPr/>
          <p:nvPr/>
        </p:nvSpPr>
        <p:spPr>
          <a:xfrm>
            <a:off x="708404" y="1685127"/>
            <a:ext cx="3161199" cy="64510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6" name="Arrow: Chevron 45">
            <a:extLst>
              <a:ext uri="{FF2B5EF4-FFF2-40B4-BE49-F238E27FC236}">
                <a16:creationId xmlns:a16="http://schemas.microsoft.com/office/drawing/2014/main" id="{EF78184C-943E-5148-F156-BE445311B1F2}"/>
              </a:ext>
            </a:extLst>
          </p:cNvPr>
          <p:cNvSpPr/>
          <p:nvPr/>
        </p:nvSpPr>
        <p:spPr>
          <a:xfrm>
            <a:off x="4348891" y="1685127"/>
            <a:ext cx="3161199" cy="645105"/>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47" name="Arrow: Chevron 46">
            <a:extLst>
              <a:ext uri="{FF2B5EF4-FFF2-40B4-BE49-F238E27FC236}">
                <a16:creationId xmlns:a16="http://schemas.microsoft.com/office/drawing/2014/main" id="{A6294A0A-16FD-37EF-CDA1-4D8B0EB9D65A}"/>
              </a:ext>
            </a:extLst>
          </p:cNvPr>
          <p:cNvSpPr/>
          <p:nvPr/>
        </p:nvSpPr>
        <p:spPr>
          <a:xfrm>
            <a:off x="7989379" y="1685127"/>
            <a:ext cx="3161199" cy="645105"/>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2" name="Title 1">
            <a:extLst>
              <a:ext uri="{FF2B5EF4-FFF2-40B4-BE49-F238E27FC236}">
                <a16:creationId xmlns:a16="http://schemas.microsoft.com/office/drawing/2014/main" id="{51967D86-D479-747A-E8EE-2D76E12191AF}"/>
              </a:ext>
            </a:extLst>
          </p:cNvPr>
          <p:cNvSpPr>
            <a:spLocks noGrp="1"/>
          </p:cNvSpPr>
          <p:nvPr>
            <p:ph type="title"/>
          </p:nvPr>
        </p:nvSpPr>
        <p:spPr/>
        <p:txBody>
          <a:bodyPr/>
          <a:lstStyle/>
          <a:p>
            <a:r>
              <a:rPr lang="es-ES_tradnl"/>
              <a:t>Práctica reflexiva </a:t>
            </a:r>
          </a:p>
        </p:txBody>
      </p:sp>
      <p:grpSp>
        <p:nvGrpSpPr>
          <p:cNvPr id="18" name="Group 17">
            <a:extLst>
              <a:ext uri="{FF2B5EF4-FFF2-40B4-BE49-F238E27FC236}">
                <a16:creationId xmlns:a16="http://schemas.microsoft.com/office/drawing/2014/main" id="{A922ED5A-8B10-01D7-09F9-A0D669958969}"/>
              </a:ext>
            </a:extLst>
          </p:cNvPr>
          <p:cNvGrpSpPr/>
          <p:nvPr/>
        </p:nvGrpSpPr>
        <p:grpSpPr>
          <a:xfrm>
            <a:off x="762069" y="3007942"/>
            <a:ext cx="3297817" cy="2615050"/>
            <a:chOff x="6355443" y="2768909"/>
            <a:chExt cx="4819103" cy="3821376"/>
          </a:xfrm>
          <a:solidFill>
            <a:schemeClr val="accent4">
              <a:lumMod val="20000"/>
              <a:lumOff val="80000"/>
            </a:schemeClr>
          </a:solidFill>
        </p:grpSpPr>
        <p:grpSp>
          <p:nvGrpSpPr>
            <p:cNvPr id="19" name="Group 18">
              <a:extLst>
                <a:ext uri="{FF2B5EF4-FFF2-40B4-BE49-F238E27FC236}">
                  <a16:creationId xmlns:a16="http://schemas.microsoft.com/office/drawing/2014/main" id="{F0600166-CD1E-371A-B1B3-8B8F07A7831C}"/>
                </a:ext>
              </a:extLst>
            </p:cNvPr>
            <p:cNvGrpSpPr/>
            <p:nvPr/>
          </p:nvGrpSpPr>
          <p:grpSpPr>
            <a:xfrm>
              <a:off x="6355443" y="2768909"/>
              <a:ext cx="4415537" cy="3381803"/>
              <a:chOff x="6250241" y="2615892"/>
              <a:chExt cx="4415537" cy="3381803"/>
            </a:xfrm>
            <a:grpFill/>
          </p:grpSpPr>
          <p:sp>
            <p:nvSpPr>
              <p:cNvPr id="22" name="Oval 21">
                <a:extLst>
                  <a:ext uri="{FF2B5EF4-FFF2-40B4-BE49-F238E27FC236}">
                    <a16:creationId xmlns:a16="http://schemas.microsoft.com/office/drawing/2014/main" id="{2E770258-4D7E-7AC1-4C50-DEAB89E9B954}"/>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Oval 22">
                <a:extLst>
                  <a:ext uri="{FF2B5EF4-FFF2-40B4-BE49-F238E27FC236}">
                    <a16:creationId xmlns:a16="http://schemas.microsoft.com/office/drawing/2014/main" id="{2D08FE4B-EB8D-73DA-8026-35C112516450}"/>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Oval 23">
                <a:extLst>
                  <a:ext uri="{FF2B5EF4-FFF2-40B4-BE49-F238E27FC236}">
                    <a16:creationId xmlns:a16="http://schemas.microsoft.com/office/drawing/2014/main" id="{360D4721-F1B8-987B-B505-A3A3ABA7AE14}"/>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Oval 24">
                <a:extLst>
                  <a:ext uri="{FF2B5EF4-FFF2-40B4-BE49-F238E27FC236}">
                    <a16:creationId xmlns:a16="http://schemas.microsoft.com/office/drawing/2014/main" id="{37B7F799-2014-19C7-ECC8-8CF4FEF5DA92}"/>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20" name="Oval 19">
              <a:extLst>
                <a:ext uri="{FF2B5EF4-FFF2-40B4-BE49-F238E27FC236}">
                  <a16:creationId xmlns:a16="http://schemas.microsoft.com/office/drawing/2014/main" id="{A122BDC2-0AFC-4E25-C4E3-9900837A59A1}"/>
                </a:ext>
              </a:extLst>
            </p:cNvPr>
            <p:cNvSpPr/>
            <p:nvPr/>
          </p:nvSpPr>
          <p:spPr>
            <a:xfrm>
              <a:off x="10489490" y="5535526"/>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 name="Oval 20">
              <a:extLst>
                <a:ext uri="{FF2B5EF4-FFF2-40B4-BE49-F238E27FC236}">
                  <a16:creationId xmlns:a16="http://schemas.microsoft.com/office/drawing/2014/main" id="{5A82F894-6CD4-0350-2BED-11CCC59E6849}"/>
                </a:ext>
              </a:extLst>
            </p:cNvPr>
            <p:cNvSpPr/>
            <p:nvPr/>
          </p:nvSpPr>
          <p:spPr>
            <a:xfrm>
              <a:off x="10150272" y="6247757"/>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7" name="Group 26">
            <a:extLst>
              <a:ext uri="{FF2B5EF4-FFF2-40B4-BE49-F238E27FC236}">
                <a16:creationId xmlns:a16="http://schemas.microsoft.com/office/drawing/2014/main" id="{D154C85D-3C32-675D-B050-01F83BA428F8}"/>
              </a:ext>
            </a:extLst>
          </p:cNvPr>
          <p:cNvGrpSpPr/>
          <p:nvPr/>
        </p:nvGrpSpPr>
        <p:grpSpPr>
          <a:xfrm>
            <a:off x="4392806" y="2936975"/>
            <a:ext cx="3138847" cy="2473806"/>
            <a:chOff x="6355443" y="2535736"/>
            <a:chExt cx="4586800" cy="3614976"/>
          </a:xfrm>
          <a:solidFill>
            <a:schemeClr val="accent4">
              <a:lumMod val="20000"/>
              <a:lumOff val="80000"/>
            </a:schemeClr>
          </a:solidFill>
        </p:grpSpPr>
        <p:grpSp>
          <p:nvGrpSpPr>
            <p:cNvPr id="28" name="Group 27">
              <a:extLst>
                <a:ext uri="{FF2B5EF4-FFF2-40B4-BE49-F238E27FC236}">
                  <a16:creationId xmlns:a16="http://schemas.microsoft.com/office/drawing/2014/main" id="{1AF1D70F-6CA0-5F04-BEC0-BCBF8B87402A}"/>
                </a:ext>
              </a:extLst>
            </p:cNvPr>
            <p:cNvGrpSpPr/>
            <p:nvPr/>
          </p:nvGrpSpPr>
          <p:grpSpPr>
            <a:xfrm>
              <a:off x="6355443" y="2768909"/>
              <a:ext cx="4415537" cy="3381803"/>
              <a:chOff x="6250241" y="2615892"/>
              <a:chExt cx="4415537" cy="3381803"/>
            </a:xfrm>
            <a:grpFill/>
          </p:grpSpPr>
          <p:sp>
            <p:nvSpPr>
              <p:cNvPr id="31" name="Oval 30">
                <a:extLst>
                  <a:ext uri="{FF2B5EF4-FFF2-40B4-BE49-F238E27FC236}">
                    <a16:creationId xmlns:a16="http://schemas.microsoft.com/office/drawing/2014/main" id="{62B1AD64-10DC-3727-1FA5-615E8954F430}"/>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2" name="Oval 31">
                <a:extLst>
                  <a:ext uri="{FF2B5EF4-FFF2-40B4-BE49-F238E27FC236}">
                    <a16:creationId xmlns:a16="http://schemas.microsoft.com/office/drawing/2014/main" id="{A19C919D-BD12-6A00-EEC5-6645FA68164F}"/>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3" name="Oval 32">
                <a:extLst>
                  <a:ext uri="{FF2B5EF4-FFF2-40B4-BE49-F238E27FC236}">
                    <a16:creationId xmlns:a16="http://schemas.microsoft.com/office/drawing/2014/main" id="{F4C2F7D0-4234-0A26-4820-11C20CE85C24}"/>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4" name="Oval 33">
                <a:extLst>
                  <a:ext uri="{FF2B5EF4-FFF2-40B4-BE49-F238E27FC236}">
                    <a16:creationId xmlns:a16="http://schemas.microsoft.com/office/drawing/2014/main" id="{BBF5F663-4D70-196C-6A90-390BEFC0F798}"/>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29" name="Oval 28">
              <a:extLst>
                <a:ext uri="{FF2B5EF4-FFF2-40B4-BE49-F238E27FC236}">
                  <a16:creationId xmlns:a16="http://schemas.microsoft.com/office/drawing/2014/main" id="{68F76372-68A8-B05B-B9BB-5FC51E23597B}"/>
                </a:ext>
              </a:extLst>
            </p:cNvPr>
            <p:cNvSpPr/>
            <p:nvPr/>
          </p:nvSpPr>
          <p:spPr>
            <a:xfrm>
              <a:off x="10053702" y="2979658"/>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Oval 29">
              <a:extLst>
                <a:ext uri="{FF2B5EF4-FFF2-40B4-BE49-F238E27FC236}">
                  <a16:creationId xmlns:a16="http://schemas.microsoft.com/office/drawing/2014/main" id="{0EC02DEC-5BCE-1A5E-DFCD-D9AE7B2E9A12}"/>
                </a:ext>
              </a:extLst>
            </p:cNvPr>
            <p:cNvSpPr/>
            <p:nvPr/>
          </p:nvSpPr>
          <p:spPr>
            <a:xfrm>
              <a:off x="10599716" y="2535736"/>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6" name="Group 35">
            <a:extLst>
              <a:ext uri="{FF2B5EF4-FFF2-40B4-BE49-F238E27FC236}">
                <a16:creationId xmlns:a16="http://schemas.microsoft.com/office/drawing/2014/main" id="{CE4ADD8D-3AF5-7844-708F-452460E518B4}"/>
              </a:ext>
            </a:extLst>
          </p:cNvPr>
          <p:cNvGrpSpPr/>
          <p:nvPr/>
        </p:nvGrpSpPr>
        <p:grpSpPr>
          <a:xfrm>
            <a:off x="8099734" y="3096541"/>
            <a:ext cx="3021648" cy="2694443"/>
            <a:chOff x="6355443" y="2768909"/>
            <a:chExt cx="4415537" cy="3937392"/>
          </a:xfrm>
          <a:solidFill>
            <a:schemeClr val="accent4">
              <a:lumMod val="20000"/>
              <a:lumOff val="80000"/>
            </a:schemeClr>
          </a:solidFill>
        </p:grpSpPr>
        <p:grpSp>
          <p:nvGrpSpPr>
            <p:cNvPr id="37" name="Group 36">
              <a:extLst>
                <a:ext uri="{FF2B5EF4-FFF2-40B4-BE49-F238E27FC236}">
                  <a16:creationId xmlns:a16="http://schemas.microsoft.com/office/drawing/2014/main" id="{0D673E2C-A3BB-5C59-44E1-8DAAAFAF19DF}"/>
                </a:ext>
              </a:extLst>
            </p:cNvPr>
            <p:cNvGrpSpPr/>
            <p:nvPr/>
          </p:nvGrpSpPr>
          <p:grpSpPr>
            <a:xfrm>
              <a:off x="6355443" y="2768909"/>
              <a:ext cx="4415537" cy="3381803"/>
              <a:chOff x="6250241" y="2615892"/>
              <a:chExt cx="4415537" cy="3381803"/>
            </a:xfrm>
            <a:grpFill/>
          </p:grpSpPr>
          <p:sp>
            <p:nvSpPr>
              <p:cNvPr id="40" name="Oval 39">
                <a:extLst>
                  <a:ext uri="{FF2B5EF4-FFF2-40B4-BE49-F238E27FC236}">
                    <a16:creationId xmlns:a16="http://schemas.microsoft.com/office/drawing/2014/main" id="{884841B2-6ECD-F5B2-7824-270EEE261066}"/>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1" name="Oval 40">
                <a:extLst>
                  <a:ext uri="{FF2B5EF4-FFF2-40B4-BE49-F238E27FC236}">
                    <a16:creationId xmlns:a16="http://schemas.microsoft.com/office/drawing/2014/main" id="{93A40CDD-E4EF-3383-D371-00BCA413DA30}"/>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2" name="Oval 41">
                <a:extLst>
                  <a:ext uri="{FF2B5EF4-FFF2-40B4-BE49-F238E27FC236}">
                    <a16:creationId xmlns:a16="http://schemas.microsoft.com/office/drawing/2014/main" id="{2F9C1D57-BBB5-B956-2D24-5BA0C24965B9}"/>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3" name="Oval 42">
                <a:extLst>
                  <a:ext uri="{FF2B5EF4-FFF2-40B4-BE49-F238E27FC236}">
                    <a16:creationId xmlns:a16="http://schemas.microsoft.com/office/drawing/2014/main" id="{FE861AF3-327A-E016-F1D5-0E4DE2627D91}"/>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8" name="Oval 37">
              <a:extLst>
                <a:ext uri="{FF2B5EF4-FFF2-40B4-BE49-F238E27FC236}">
                  <a16:creationId xmlns:a16="http://schemas.microsoft.com/office/drawing/2014/main" id="{DDBC7056-1427-E73D-D527-23F4BD0C8898}"/>
                </a:ext>
              </a:extLst>
            </p:cNvPr>
            <p:cNvSpPr/>
            <p:nvPr/>
          </p:nvSpPr>
          <p:spPr>
            <a:xfrm>
              <a:off x="9006719" y="6021244"/>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9" name="Oval 38">
              <a:extLst>
                <a:ext uri="{FF2B5EF4-FFF2-40B4-BE49-F238E27FC236}">
                  <a16:creationId xmlns:a16="http://schemas.microsoft.com/office/drawing/2014/main" id="{EA1DB97A-9DF9-EAFC-B0FC-CE6B86D6CC97}"/>
                </a:ext>
              </a:extLst>
            </p:cNvPr>
            <p:cNvSpPr/>
            <p:nvPr/>
          </p:nvSpPr>
          <p:spPr>
            <a:xfrm>
              <a:off x="9922970" y="6289551"/>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 name="Group 2">
            <a:extLst>
              <a:ext uri="{FF2B5EF4-FFF2-40B4-BE49-F238E27FC236}">
                <a16:creationId xmlns:a16="http://schemas.microsoft.com/office/drawing/2014/main" id="{2C74A87F-8D31-D95B-B0A2-94F2064A6A19}"/>
              </a:ext>
            </a:extLst>
          </p:cNvPr>
          <p:cNvGrpSpPr/>
          <p:nvPr/>
        </p:nvGrpSpPr>
        <p:grpSpPr>
          <a:xfrm>
            <a:off x="10288771" y="303551"/>
            <a:ext cx="1587872" cy="1368854"/>
            <a:chOff x="10288771" y="303551"/>
            <a:chExt cx="1587872" cy="1368854"/>
          </a:xfrm>
        </p:grpSpPr>
        <p:sp>
          <p:nvSpPr>
            <p:cNvPr id="4" name="Google Shape;501;p15">
              <a:extLst>
                <a:ext uri="{FF2B5EF4-FFF2-40B4-BE49-F238E27FC236}">
                  <a16:creationId xmlns:a16="http://schemas.microsoft.com/office/drawing/2014/main" id="{243D6A97-3FA8-8FE9-710B-D6CA3DDB5093}"/>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5" name="Google Shape;502;p15">
              <a:extLst>
                <a:ext uri="{FF2B5EF4-FFF2-40B4-BE49-F238E27FC236}">
                  <a16:creationId xmlns:a16="http://schemas.microsoft.com/office/drawing/2014/main" id="{D12B14CE-8F0B-4C0F-D1FC-1E4A2FCF6FE9}"/>
                </a:ext>
              </a:extLst>
            </p:cNvPr>
            <p:cNvGrpSpPr/>
            <p:nvPr/>
          </p:nvGrpSpPr>
          <p:grpSpPr>
            <a:xfrm>
              <a:off x="10681558" y="728782"/>
              <a:ext cx="562136" cy="634675"/>
              <a:chOff x="760175" y="830142"/>
              <a:chExt cx="867619" cy="979579"/>
            </a:xfrm>
          </p:grpSpPr>
          <p:sp>
            <p:nvSpPr>
              <p:cNvPr id="9" name="Google Shape;503;p15">
                <a:extLst>
                  <a:ext uri="{FF2B5EF4-FFF2-40B4-BE49-F238E27FC236}">
                    <a16:creationId xmlns:a16="http://schemas.microsoft.com/office/drawing/2014/main" id="{FE68C402-CE35-F783-FBE3-27E8E3068E49}"/>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40</a:t>
                </a:r>
                <a:endParaRPr lang="es-ES_tradnl">
                  <a:latin typeface="Arial" panose="020B0604020202020204" pitchFamily="34" charset="0"/>
                  <a:cs typeface="Arial" panose="020B0604020202020204" pitchFamily="34" charset="0"/>
                </a:endParaRPr>
              </a:p>
            </p:txBody>
          </p:sp>
          <p:sp>
            <p:nvSpPr>
              <p:cNvPr id="10" name="Google Shape;504;p15">
                <a:extLst>
                  <a:ext uri="{FF2B5EF4-FFF2-40B4-BE49-F238E27FC236}">
                    <a16:creationId xmlns:a16="http://schemas.microsoft.com/office/drawing/2014/main" id="{F2F49204-EFCD-F4E4-F78F-7A0D9302FC3E}"/>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6" name="Google Shape;505;p15">
              <a:extLst>
                <a:ext uri="{FF2B5EF4-FFF2-40B4-BE49-F238E27FC236}">
                  <a16:creationId xmlns:a16="http://schemas.microsoft.com/office/drawing/2014/main" id="{82D5D3E2-396B-C4C2-06BE-8C7F26ABDA5E}"/>
                </a:ext>
              </a:extLst>
            </p:cNvPr>
            <p:cNvGrpSpPr/>
            <p:nvPr/>
          </p:nvGrpSpPr>
          <p:grpSpPr>
            <a:xfrm>
              <a:off x="11353800" y="728782"/>
              <a:ext cx="182192" cy="634674"/>
              <a:chOff x="2121762" y="2323619"/>
              <a:chExt cx="200378" cy="825210"/>
            </a:xfrm>
          </p:grpSpPr>
          <p:sp>
            <p:nvSpPr>
              <p:cNvPr id="7" name="Google Shape;506;p15">
                <a:extLst>
                  <a:ext uri="{FF2B5EF4-FFF2-40B4-BE49-F238E27FC236}">
                    <a16:creationId xmlns:a16="http://schemas.microsoft.com/office/drawing/2014/main" id="{22B14168-1FAB-6710-D907-5536F85B0A2A}"/>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sp>
            <p:nvSpPr>
              <p:cNvPr id="8" name="Google Shape;507;p15">
                <a:extLst>
                  <a:ext uri="{FF2B5EF4-FFF2-40B4-BE49-F238E27FC236}">
                    <a16:creationId xmlns:a16="http://schemas.microsoft.com/office/drawing/2014/main" id="{1D0A73D5-A70D-3601-ECDE-C6B7B76E4121}"/>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sp>
        <p:nvSpPr>
          <p:cNvPr id="14" name="TextBox 7">
            <a:extLst>
              <a:ext uri="{FF2B5EF4-FFF2-40B4-BE49-F238E27FC236}">
                <a16:creationId xmlns:a16="http://schemas.microsoft.com/office/drawing/2014/main" id="{AFE952BF-39C0-CDF7-64B2-D1381E57149F}"/>
              </a:ext>
            </a:extLst>
          </p:cNvPr>
          <p:cNvSpPr txBox="1"/>
          <p:nvPr/>
        </p:nvSpPr>
        <p:spPr>
          <a:xfrm>
            <a:off x="782390" y="1799659"/>
            <a:ext cx="2777084" cy="461665"/>
          </a:xfrm>
          <a:prstGeom prst="rect">
            <a:avLst/>
          </a:prstGeom>
          <a:noFill/>
        </p:spPr>
        <p:txBody>
          <a:bodyPr wrap="square">
            <a:spAutoFit/>
          </a:bodyPr>
          <a:lstStyle/>
          <a:p>
            <a:pPr algn="ctr"/>
            <a:r>
              <a:rPr lang="es-ES_tradnl" sz="2400" b="1" dirty="0">
                <a:solidFill>
                  <a:schemeClr val="bg1"/>
                </a:solidFill>
                <a:latin typeface="Arial" panose="020B0604020202020204" pitchFamily="34" charset="0"/>
                <a:cs typeface="Arial" panose="020B0604020202020204" pitchFamily="34" charset="0"/>
              </a:rPr>
              <a:t>¿QUÉ SUCEDIÓ?</a:t>
            </a:r>
            <a:endParaRPr lang="es-ES_tradnl" sz="2400" dirty="0">
              <a:solidFill>
                <a:schemeClr val="bg1"/>
              </a:solidFill>
            </a:endParaRPr>
          </a:p>
        </p:txBody>
      </p:sp>
      <p:sp>
        <p:nvSpPr>
          <p:cNvPr id="48" name="TextBox 8">
            <a:extLst>
              <a:ext uri="{FF2B5EF4-FFF2-40B4-BE49-F238E27FC236}">
                <a16:creationId xmlns:a16="http://schemas.microsoft.com/office/drawing/2014/main" id="{420FA3A5-F995-C667-7D0B-1AE5FF3240DD}"/>
              </a:ext>
            </a:extLst>
          </p:cNvPr>
          <p:cNvSpPr txBox="1"/>
          <p:nvPr/>
        </p:nvSpPr>
        <p:spPr>
          <a:xfrm>
            <a:off x="4627940" y="1799659"/>
            <a:ext cx="2607003" cy="461665"/>
          </a:xfrm>
          <a:prstGeom prst="rect">
            <a:avLst/>
          </a:prstGeom>
          <a:noFill/>
        </p:spPr>
        <p:txBody>
          <a:bodyPr wrap="square">
            <a:spAutoFit/>
          </a:bodyPr>
          <a:lstStyle/>
          <a:p>
            <a:pPr algn="ctr"/>
            <a:r>
              <a:rPr lang="es-ES_tradnl" sz="2400" b="1">
                <a:solidFill>
                  <a:schemeClr val="bg1"/>
                </a:solidFill>
                <a:latin typeface="Arial" panose="020B0604020202020204" pitchFamily="34" charset="0"/>
                <a:cs typeface="Arial" panose="020B0604020202020204" pitchFamily="34" charset="0"/>
              </a:rPr>
              <a:t>¿Y ENTONCES?</a:t>
            </a:r>
            <a:endParaRPr lang="es-ES_tradnl" sz="2400">
              <a:solidFill>
                <a:schemeClr val="bg1"/>
              </a:solidFill>
            </a:endParaRPr>
          </a:p>
        </p:txBody>
      </p:sp>
      <p:sp>
        <p:nvSpPr>
          <p:cNvPr id="49" name="TextBox 9">
            <a:extLst>
              <a:ext uri="{FF2B5EF4-FFF2-40B4-BE49-F238E27FC236}">
                <a16:creationId xmlns:a16="http://schemas.microsoft.com/office/drawing/2014/main" id="{C2828935-1D3A-60C2-C17E-7F795B30A190}"/>
              </a:ext>
            </a:extLst>
          </p:cNvPr>
          <p:cNvSpPr txBox="1"/>
          <p:nvPr/>
        </p:nvSpPr>
        <p:spPr>
          <a:xfrm>
            <a:off x="8415024" y="1799659"/>
            <a:ext cx="2592863" cy="400110"/>
          </a:xfrm>
          <a:prstGeom prst="rect">
            <a:avLst/>
          </a:prstGeom>
          <a:noFill/>
        </p:spPr>
        <p:txBody>
          <a:bodyPr wrap="square">
            <a:spAutoFit/>
          </a:bodyPr>
          <a:lstStyle/>
          <a:p>
            <a:pPr algn="ctr"/>
            <a:r>
              <a:rPr lang="es-ES_tradnl" sz="2000" b="1" dirty="0">
                <a:solidFill>
                  <a:schemeClr val="bg1"/>
                </a:solidFill>
                <a:latin typeface="Arial" panose="020B0604020202020204" pitchFamily="34" charset="0"/>
                <a:cs typeface="Arial" panose="020B0604020202020204" pitchFamily="34" charset="0"/>
              </a:rPr>
              <a:t>¿Y AHORA QUÉ?</a:t>
            </a:r>
            <a:endParaRPr lang="es-ES_tradnl" sz="2000" dirty="0">
              <a:solidFill>
                <a:schemeClr val="bg1"/>
              </a:solidFill>
            </a:endParaRPr>
          </a:p>
        </p:txBody>
      </p:sp>
      <p:sp>
        <p:nvSpPr>
          <p:cNvPr id="50" name="TextBox 49">
            <a:extLst>
              <a:ext uri="{FF2B5EF4-FFF2-40B4-BE49-F238E27FC236}">
                <a16:creationId xmlns:a16="http://schemas.microsoft.com/office/drawing/2014/main" id="{D6EDC308-209E-48E9-05CF-ADA88B55C919}"/>
              </a:ext>
            </a:extLst>
          </p:cNvPr>
          <p:cNvSpPr txBox="1"/>
          <p:nvPr/>
        </p:nvSpPr>
        <p:spPr>
          <a:xfrm>
            <a:off x="1122966" y="3768957"/>
            <a:ext cx="2264888" cy="707886"/>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¿Qué sucedió? ¿Qué hice? </a:t>
            </a:r>
          </a:p>
        </p:txBody>
      </p:sp>
      <p:sp>
        <p:nvSpPr>
          <p:cNvPr id="51" name="TextBox 58">
            <a:extLst>
              <a:ext uri="{FF2B5EF4-FFF2-40B4-BE49-F238E27FC236}">
                <a16:creationId xmlns:a16="http://schemas.microsoft.com/office/drawing/2014/main" id="{59211AA3-F49E-89C4-6348-57FD4157417D}"/>
              </a:ext>
            </a:extLst>
          </p:cNvPr>
          <p:cNvSpPr txBox="1"/>
          <p:nvPr/>
        </p:nvSpPr>
        <p:spPr>
          <a:xfrm>
            <a:off x="4553055" y="3434755"/>
            <a:ext cx="2633406" cy="1631216"/>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¿Cuál fue el resultado? ¿Qué podría haber hecho? ¿Cuál es mi aprendizaje?</a:t>
            </a:r>
          </a:p>
        </p:txBody>
      </p:sp>
      <p:sp>
        <p:nvSpPr>
          <p:cNvPr id="52" name="TextBox 67">
            <a:extLst>
              <a:ext uri="{FF2B5EF4-FFF2-40B4-BE49-F238E27FC236}">
                <a16:creationId xmlns:a16="http://schemas.microsoft.com/office/drawing/2014/main" id="{7F5BD2B1-9E95-82DE-7EEC-2985E154E597}"/>
              </a:ext>
            </a:extLst>
          </p:cNvPr>
          <p:cNvSpPr txBox="1"/>
          <p:nvPr/>
        </p:nvSpPr>
        <p:spPr>
          <a:xfrm>
            <a:off x="8326596" y="3653510"/>
            <a:ext cx="2591564" cy="1323439"/>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¿Qué impacto tiene lo aprendido en lo que haremos a futuro?</a:t>
            </a:r>
          </a:p>
        </p:txBody>
      </p:sp>
    </p:spTree>
    <p:extLst>
      <p:ext uri="{BB962C8B-B14F-4D97-AF65-F5344CB8AC3E}">
        <p14:creationId xmlns:p14="http://schemas.microsoft.com/office/powerpoint/2010/main" val="2749244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084C-D288-911B-EEEE-12AB6B8E2FCC}"/>
              </a:ext>
            </a:extLst>
          </p:cNvPr>
          <p:cNvSpPr>
            <a:spLocks noGrp="1"/>
          </p:cNvSpPr>
          <p:nvPr>
            <p:ph type="title"/>
          </p:nvPr>
        </p:nvSpPr>
        <p:spPr/>
        <p:txBody>
          <a:bodyPr/>
          <a:lstStyle/>
          <a:p>
            <a:r>
              <a:rPr lang="es-ES_tradnl">
                <a:highlight>
                  <a:srgbClr val="FFFF00"/>
                </a:highlight>
                <a:latin typeface="Arial" panose="020B0604020202020204" pitchFamily="34" charset="0"/>
                <a:cs typeface="Arial" panose="020B0604020202020204" pitchFamily="34" charset="0"/>
              </a:rPr>
              <a:t>Estudio de caso</a:t>
            </a:r>
          </a:p>
        </p:txBody>
      </p:sp>
      <p:sp>
        <p:nvSpPr>
          <p:cNvPr id="4" name="Round Same Side Corner Rectangle 46">
            <a:extLst>
              <a:ext uri="{FF2B5EF4-FFF2-40B4-BE49-F238E27FC236}">
                <a16:creationId xmlns:a16="http://schemas.microsoft.com/office/drawing/2014/main" id="{384868C5-9237-D3CD-AF13-7C5A3526A2EC}"/>
              </a:ext>
            </a:extLst>
          </p:cNvPr>
          <p:cNvSpPr/>
          <p:nvPr/>
        </p:nvSpPr>
        <p:spPr>
          <a:xfrm>
            <a:off x="2188895" y="3185670"/>
            <a:ext cx="1010515" cy="133477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A4D28FED-2A0A-3B61-FACC-ACC6BA44E36A}"/>
              </a:ext>
            </a:extLst>
          </p:cNvPr>
          <p:cNvSpPr/>
          <p:nvPr/>
        </p:nvSpPr>
        <p:spPr>
          <a:xfrm>
            <a:off x="2181400" y="1975956"/>
            <a:ext cx="1022002" cy="10324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DED50E0-777B-1290-0F26-8A971FD3A3F3}"/>
              </a:ext>
            </a:extLst>
          </p:cNvPr>
          <p:cNvSpPr txBox="1"/>
          <p:nvPr/>
        </p:nvSpPr>
        <p:spPr>
          <a:xfrm>
            <a:off x="4274037" y="2312650"/>
            <a:ext cx="6038363" cy="3046988"/>
          </a:xfrm>
          <a:prstGeom prst="rect">
            <a:avLst/>
          </a:prstGeom>
          <a:noFill/>
        </p:spPr>
        <p:txBody>
          <a:bodyPr wrap="square">
            <a:spAutoFit/>
          </a:bodyPr>
          <a:lstStyle/>
          <a:p>
            <a:r>
              <a:rPr lang="es-ES_tradnl" sz="2400" dirty="0" err="1">
                <a:latin typeface="Arial" panose="020B0604020202020204" pitchFamily="34" charset="0"/>
                <a:cs typeface="Arial" panose="020B0604020202020204" pitchFamily="34" charset="0"/>
              </a:rPr>
              <a:t>Ze</a:t>
            </a:r>
            <a:r>
              <a:rPr lang="es-ES_tradnl" sz="2400" dirty="0">
                <a:latin typeface="Arial" panose="020B0604020202020204" pitchFamily="34" charset="0"/>
                <a:cs typeface="Arial" panose="020B0604020202020204" pitchFamily="34" charset="0"/>
              </a:rPr>
              <a:t> </a:t>
            </a:r>
            <a:r>
              <a:rPr lang="es-ES_tradnl" sz="2400" dirty="0" err="1">
                <a:latin typeface="Arial" panose="020B0604020202020204" pitchFamily="34" charset="0"/>
                <a:cs typeface="Arial" panose="020B0604020202020204" pitchFamily="34" charset="0"/>
              </a:rPr>
              <a:t>Naw</a:t>
            </a:r>
            <a:r>
              <a:rPr lang="es-ES_tradnl" sz="2400" dirty="0">
                <a:latin typeface="Arial" panose="020B0604020202020204" pitchFamily="34" charset="0"/>
                <a:cs typeface="Arial" panose="020B0604020202020204" pitchFamily="34" charset="0"/>
              </a:rPr>
              <a:t> es una niña de 7 años con una discapacidad física. Su lado derecho es más débil, lo que hace más difícil que pueda llevar a cabo actividades cotidianas como vestirse o comer. Para ser tan pequeña, </a:t>
            </a:r>
            <a:r>
              <a:rPr lang="es-ES_tradnl" sz="2400" dirty="0" err="1">
                <a:latin typeface="Arial" panose="020B0604020202020204" pitchFamily="34" charset="0"/>
                <a:cs typeface="Arial" panose="020B0604020202020204" pitchFamily="34" charset="0"/>
              </a:rPr>
              <a:t>Ze</a:t>
            </a:r>
            <a:r>
              <a:rPr lang="es-ES_tradnl" sz="2400" dirty="0">
                <a:latin typeface="Arial" panose="020B0604020202020204" pitchFamily="34" charset="0"/>
                <a:cs typeface="Arial" panose="020B0604020202020204" pitchFamily="34" charset="0"/>
              </a:rPr>
              <a:t> </a:t>
            </a:r>
            <a:r>
              <a:rPr lang="es-ES_tradnl" sz="2400" dirty="0" err="1">
                <a:latin typeface="Arial" panose="020B0604020202020204" pitchFamily="34" charset="0"/>
                <a:cs typeface="Arial" panose="020B0604020202020204" pitchFamily="34" charset="0"/>
              </a:rPr>
              <a:t>Naw</a:t>
            </a:r>
            <a:r>
              <a:rPr lang="es-ES_tradnl" sz="2400" dirty="0">
                <a:latin typeface="Arial" panose="020B0604020202020204" pitchFamily="34" charset="0"/>
                <a:cs typeface="Arial" panose="020B0604020202020204" pitchFamily="34" charset="0"/>
              </a:rPr>
              <a:t> es muy comunicativa e inteligente. Sabe leer y escribir, hacer cálculos básicos y decir la hora.</a:t>
            </a:r>
          </a:p>
        </p:txBody>
      </p:sp>
      <p:grpSp>
        <p:nvGrpSpPr>
          <p:cNvPr id="6" name="Group 5">
            <a:extLst>
              <a:ext uri="{FF2B5EF4-FFF2-40B4-BE49-F238E27FC236}">
                <a16:creationId xmlns:a16="http://schemas.microsoft.com/office/drawing/2014/main" id="{54B701D6-CCCA-34BF-4B23-E996BB25DFD6}"/>
              </a:ext>
            </a:extLst>
          </p:cNvPr>
          <p:cNvGrpSpPr/>
          <p:nvPr/>
        </p:nvGrpSpPr>
        <p:grpSpPr>
          <a:xfrm>
            <a:off x="10288771" y="303551"/>
            <a:ext cx="1587872" cy="1368854"/>
            <a:chOff x="10288771" y="303551"/>
            <a:chExt cx="1587872" cy="1368854"/>
          </a:xfrm>
        </p:grpSpPr>
        <p:sp>
          <p:nvSpPr>
            <p:cNvPr id="13" name="Google Shape;501;p15">
              <a:extLst>
                <a:ext uri="{FF2B5EF4-FFF2-40B4-BE49-F238E27FC236}">
                  <a16:creationId xmlns:a16="http://schemas.microsoft.com/office/drawing/2014/main" id="{71ACD4B9-87FE-CBC9-2FA3-0CF2B2E8754E}"/>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4" name="Google Shape;502;p15">
              <a:extLst>
                <a:ext uri="{FF2B5EF4-FFF2-40B4-BE49-F238E27FC236}">
                  <a16:creationId xmlns:a16="http://schemas.microsoft.com/office/drawing/2014/main" id="{7027C21F-7FA9-0638-C129-96798BA4944D}"/>
                </a:ext>
              </a:extLst>
            </p:cNvPr>
            <p:cNvGrpSpPr/>
            <p:nvPr/>
          </p:nvGrpSpPr>
          <p:grpSpPr>
            <a:xfrm>
              <a:off x="10681558" y="728782"/>
              <a:ext cx="562136" cy="634675"/>
              <a:chOff x="760175" y="830142"/>
              <a:chExt cx="867619" cy="979579"/>
            </a:xfrm>
          </p:grpSpPr>
          <p:sp>
            <p:nvSpPr>
              <p:cNvPr id="18" name="Google Shape;503;p15">
                <a:extLst>
                  <a:ext uri="{FF2B5EF4-FFF2-40B4-BE49-F238E27FC236}">
                    <a16:creationId xmlns:a16="http://schemas.microsoft.com/office/drawing/2014/main" id="{7EFC0564-83D2-E35D-475C-5542A1860FBA}"/>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41-</a:t>
                </a:r>
                <a:br>
                  <a:rPr lang="es-ES_tradnl" sz="1600" b="1">
                    <a:solidFill>
                      <a:schemeClr val="lt1"/>
                    </a:solidFill>
                    <a:latin typeface="Arial" panose="020B0604020202020204" pitchFamily="34" charset="0"/>
                    <a:ea typeface="Calibri"/>
                    <a:cs typeface="Arial" panose="020B0604020202020204" pitchFamily="34" charset="0"/>
                    <a:sym typeface="Calibri"/>
                  </a:rPr>
                </a:br>
                <a:r>
                  <a:rPr lang="es-ES_tradnl" sz="1600" b="1">
                    <a:solidFill>
                      <a:schemeClr val="lt1"/>
                    </a:solidFill>
                    <a:latin typeface="Arial" panose="020B0604020202020204" pitchFamily="34" charset="0"/>
                    <a:ea typeface="Calibri"/>
                    <a:cs typeface="Arial" panose="020B0604020202020204" pitchFamily="34" charset="0"/>
                    <a:sym typeface="Calibri"/>
                  </a:rPr>
                  <a:t>42</a:t>
                </a:r>
                <a:endParaRPr lang="es-ES_tradnl">
                  <a:latin typeface="Arial" panose="020B0604020202020204" pitchFamily="34" charset="0"/>
                  <a:cs typeface="Arial" panose="020B0604020202020204" pitchFamily="34" charset="0"/>
                </a:endParaRPr>
              </a:p>
            </p:txBody>
          </p:sp>
          <p:sp>
            <p:nvSpPr>
              <p:cNvPr id="19" name="Google Shape;504;p15">
                <a:extLst>
                  <a:ext uri="{FF2B5EF4-FFF2-40B4-BE49-F238E27FC236}">
                    <a16:creationId xmlns:a16="http://schemas.microsoft.com/office/drawing/2014/main" id="{C806834C-BE2D-E7D7-84B6-180E271AD41D}"/>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5" name="Google Shape;505;p15">
              <a:extLst>
                <a:ext uri="{FF2B5EF4-FFF2-40B4-BE49-F238E27FC236}">
                  <a16:creationId xmlns:a16="http://schemas.microsoft.com/office/drawing/2014/main" id="{88CF9D9A-DDFC-3468-7FD6-0169B4740A87}"/>
                </a:ext>
              </a:extLst>
            </p:cNvPr>
            <p:cNvGrpSpPr/>
            <p:nvPr/>
          </p:nvGrpSpPr>
          <p:grpSpPr>
            <a:xfrm>
              <a:off x="11353800" y="728782"/>
              <a:ext cx="182192" cy="634674"/>
              <a:chOff x="2121762" y="2323619"/>
              <a:chExt cx="200378" cy="825210"/>
            </a:xfrm>
          </p:grpSpPr>
          <p:sp>
            <p:nvSpPr>
              <p:cNvPr id="16" name="Google Shape;506;p15">
                <a:extLst>
                  <a:ext uri="{FF2B5EF4-FFF2-40B4-BE49-F238E27FC236}">
                    <a16:creationId xmlns:a16="http://schemas.microsoft.com/office/drawing/2014/main" id="{85B0EB62-73C4-4C80-D419-70F1EBA2C379}"/>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sp>
            <p:nvSpPr>
              <p:cNvPr id="17" name="Google Shape;507;p15">
                <a:extLst>
                  <a:ext uri="{FF2B5EF4-FFF2-40B4-BE49-F238E27FC236}">
                    <a16:creationId xmlns:a16="http://schemas.microsoft.com/office/drawing/2014/main" id="{87BB0F77-4CD2-8A6C-EFCD-27D7B82F527A}"/>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sp>
        <p:nvSpPr>
          <p:cNvPr id="20" name="Trapezoid 19">
            <a:extLst>
              <a:ext uri="{FF2B5EF4-FFF2-40B4-BE49-F238E27FC236}">
                <a16:creationId xmlns:a16="http://schemas.microsoft.com/office/drawing/2014/main" id="{9929FE00-C420-6CEA-4A9A-3EC613A73F93}"/>
              </a:ext>
            </a:extLst>
          </p:cNvPr>
          <p:cNvSpPr/>
          <p:nvPr/>
        </p:nvSpPr>
        <p:spPr>
          <a:xfrm>
            <a:off x="2054399" y="3651478"/>
            <a:ext cx="1276003" cy="868968"/>
          </a:xfrm>
          <a:prstGeom prst="trapezoid">
            <a:avLst>
              <a:gd name="adj" fmla="val 1668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 name="TextBox 21">
            <a:extLst>
              <a:ext uri="{FF2B5EF4-FFF2-40B4-BE49-F238E27FC236}">
                <a16:creationId xmlns:a16="http://schemas.microsoft.com/office/drawing/2014/main" id="{C8941FA6-574D-0134-E53F-E9C66C44A6F5}"/>
              </a:ext>
            </a:extLst>
          </p:cNvPr>
          <p:cNvSpPr txBox="1"/>
          <p:nvPr/>
        </p:nvSpPr>
        <p:spPr>
          <a:xfrm>
            <a:off x="1879600" y="4763456"/>
            <a:ext cx="1625600" cy="461665"/>
          </a:xfrm>
          <a:prstGeom prst="rect">
            <a:avLst/>
          </a:prstGeom>
          <a:noFill/>
        </p:spPr>
        <p:txBody>
          <a:bodyPr wrap="square">
            <a:spAutoFit/>
          </a:bodyPr>
          <a:lstStyle/>
          <a:p>
            <a:pPr algn="ctr"/>
            <a:r>
              <a:rPr lang="es-ES_tradnl" sz="2400" b="1">
                <a:solidFill>
                  <a:schemeClr val="accent4"/>
                </a:solidFill>
                <a:latin typeface="Arial" panose="020B0604020202020204" pitchFamily="34" charset="0"/>
                <a:cs typeface="Arial" panose="020B0604020202020204" pitchFamily="34" charset="0"/>
              </a:rPr>
              <a:t>ZE NAW</a:t>
            </a:r>
          </a:p>
        </p:txBody>
      </p:sp>
    </p:spTree>
    <p:extLst>
      <p:ext uri="{BB962C8B-B14F-4D97-AF65-F5344CB8AC3E}">
        <p14:creationId xmlns:p14="http://schemas.microsoft.com/office/powerpoint/2010/main" val="885369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72">
            <a:extLst>
              <a:ext uri="{FF2B5EF4-FFF2-40B4-BE49-F238E27FC236}">
                <a16:creationId xmlns:a16="http://schemas.microsoft.com/office/drawing/2014/main" id="{3EAACBFE-4F59-3389-2FEA-CC1029ACD4F7}"/>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2718858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3" name="Title 2">
            <a:extLst>
              <a:ext uri="{FF2B5EF4-FFF2-40B4-BE49-F238E27FC236}">
                <a16:creationId xmlns:a16="http://schemas.microsoft.com/office/drawing/2014/main" id="{0FDA90E9-C539-D985-B819-EDD338827122}"/>
              </a:ext>
            </a:extLst>
          </p:cNvPr>
          <p:cNvSpPr>
            <a:spLocks noGrp="1"/>
          </p:cNvSpPr>
          <p:nvPr>
            <p:ph type="title"/>
          </p:nvPr>
        </p:nvSpPr>
        <p:spPr/>
        <p:txBody>
          <a:bodyPr/>
          <a:lstStyle/>
          <a:p>
            <a:r>
              <a:rPr lang="es-ES_tradnl" sz="2400" b="1" dirty="0">
                <a:solidFill>
                  <a:schemeClr val="bg1"/>
                </a:solidFill>
                <a:latin typeface="Garamond"/>
              </a:rPr>
              <a:t>SESIÓN 1</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Inicio del módulo</a:t>
            </a:r>
            <a:endParaRPr lang="es-ES_tradnl"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latin typeface="Arial" panose="020B0604020202020204" pitchFamily="34" charset="0"/>
                <a:cs typeface="Arial" panose="020B0604020202020204" pitchFamily="34" charset="0"/>
                <a:sym typeface="Arial"/>
              </a:rPr>
              <a:t>Puntos clave de aprendizaje</a:t>
            </a:r>
            <a:endParaRPr lang="es-ES_tradnl">
              <a:latin typeface="Arial" panose="020B0604020202020204" pitchFamily="34" charset="0"/>
              <a:cs typeface="Arial" panose="020B0604020202020204" pitchFamily="34" charset="0"/>
            </a:endParaRPr>
          </a:p>
        </p:txBody>
      </p:sp>
      <p:sp>
        <p:nvSpPr>
          <p:cNvPr id="729" name="Google Shape;729;p18"/>
          <p:cNvSpPr/>
          <p:nvPr/>
        </p:nvSpPr>
        <p:spPr>
          <a:xfrm>
            <a:off x="5602422" y="1821644"/>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0" name="Google Shape;730;p18"/>
          <p:cNvSpPr/>
          <p:nvPr/>
        </p:nvSpPr>
        <p:spPr>
          <a:xfrm>
            <a:off x="9242272" y="1821644"/>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1" name="Google Shape;731;p18"/>
          <p:cNvSpPr/>
          <p:nvPr/>
        </p:nvSpPr>
        <p:spPr>
          <a:xfrm>
            <a:off x="1962573" y="1821644"/>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3" name="Google Shape;733;p18"/>
          <p:cNvSpPr txBox="1"/>
          <p:nvPr/>
        </p:nvSpPr>
        <p:spPr>
          <a:xfrm>
            <a:off x="838200" y="3268579"/>
            <a:ext cx="3300306"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000" b="0" i="0" u="none" strike="noStrike" cap="none" dirty="0">
                <a:solidFill>
                  <a:schemeClr val="dk1"/>
                </a:solidFill>
                <a:latin typeface="Arial" panose="020B0604020202020204" pitchFamily="34" charset="0"/>
                <a:cs typeface="Arial" panose="020B0604020202020204" pitchFamily="34" charset="0"/>
                <a:sym typeface="Arial"/>
              </a:rPr>
              <a:t>Conviene diferenciar entre los problemas que pueden ser abordados a través de la gestión de casos y los que requieren defensoría o apoyo de otros programas</a:t>
            </a:r>
          </a:p>
        </p:txBody>
      </p:sp>
      <p:sp>
        <p:nvSpPr>
          <p:cNvPr id="734" name="Google Shape;734;p18"/>
          <p:cNvSpPr txBox="1"/>
          <p:nvPr/>
        </p:nvSpPr>
        <p:spPr>
          <a:xfrm>
            <a:off x="8087018" y="3268579"/>
            <a:ext cx="3283543" cy="255450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000" b="0" i="0" u="none" strike="noStrike" cap="none" dirty="0">
                <a:solidFill>
                  <a:schemeClr val="dk1"/>
                </a:solidFill>
                <a:latin typeface="Arial" panose="020B0604020202020204" pitchFamily="34" charset="0"/>
                <a:cs typeface="Arial" panose="020B0604020202020204" pitchFamily="34" charset="0"/>
                <a:sym typeface="Arial"/>
              </a:rPr>
              <a:t>Los elementos del interés superior y el análisis de riesgos para la protección de la infancia ofrecen un marco clave para identificar problemas o factores y proponer soluciones</a:t>
            </a:r>
          </a:p>
        </p:txBody>
      </p:sp>
      <p:sp>
        <p:nvSpPr>
          <p:cNvPr id="2" name="Google Shape;734;p18">
            <a:extLst>
              <a:ext uri="{FF2B5EF4-FFF2-40B4-BE49-F238E27FC236}">
                <a16:creationId xmlns:a16="http://schemas.microsoft.com/office/drawing/2014/main" id="{09FD74AF-51ED-094E-0450-16B7D5E104CC}"/>
              </a:ext>
            </a:extLst>
          </p:cNvPr>
          <p:cNvSpPr txBox="1"/>
          <p:nvPr/>
        </p:nvSpPr>
        <p:spPr>
          <a:xfrm>
            <a:off x="4749770" y="3268579"/>
            <a:ext cx="2756864" cy="255450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000" b="0" u="none" dirty="0">
                <a:latin typeface="Arial" panose="020B0604020202020204" pitchFamily="34" charset="0"/>
                <a:cs typeface="Arial" panose="020B0604020202020204" pitchFamily="34" charset="0"/>
              </a:rPr>
              <a:t>Las necesidades no cubiertas y los factores de riesgo de los/as menores son los problemas que los/as asistentes sociales deben intentar resolver</a:t>
            </a:r>
            <a:endParaRPr lang="es-ES_tradnl" sz="2000" b="0" u="none" strike="noStrike" cap="none" dirty="0">
              <a:solidFill>
                <a:schemeClr val="dk1"/>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996566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4" name="Title 3">
            <a:extLst>
              <a:ext uri="{FF2B5EF4-FFF2-40B4-BE49-F238E27FC236}">
                <a16:creationId xmlns:a16="http://schemas.microsoft.com/office/drawing/2014/main" id="{E59FEE2F-6921-4DF6-8EF4-4DAE6E3E9729}"/>
              </a:ext>
            </a:extLst>
          </p:cNvPr>
          <p:cNvSpPr>
            <a:spLocks noGrp="1"/>
          </p:cNvSpPr>
          <p:nvPr>
            <p:ph type="title"/>
          </p:nvPr>
        </p:nvSpPr>
        <p:spPr/>
        <p:txBody>
          <a:bodyPr/>
          <a:lstStyle/>
          <a:p>
            <a:r>
              <a:rPr lang="es-ES_tradnl" sz="2400" b="1" dirty="0">
                <a:solidFill>
                  <a:schemeClr val="bg1"/>
                </a:solidFill>
                <a:latin typeface="Garamond"/>
              </a:rPr>
              <a:t>SESIÓN 3</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¿Cómo negociar y gestionar los conflictos?</a:t>
            </a:r>
            <a:endParaRPr lang="es-ES_tradnl" dirty="0"/>
          </a:p>
        </p:txBody>
      </p:sp>
    </p:spTree>
    <p:extLst>
      <p:ext uri="{BB962C8B-B14F-4D97-AF65-F5344CB8AC3E}">
        <p14:creationId xmlns:p14="http://schemas.microsoft.com/office/powerpoint/2010/main" val="3084363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1D52A2-89CE-7765-A1F3-6C7FEA03B56B}"/>
              </a:ext>
            </a:extLst>
          </p:cNvPr>
          <p:cNvSpPr>
            <a:spLocks noGrp="1"/>
          </p:cNvSpPr>
          <p:nvPr>
            <p:ph type="title"/>
          </p:nvPr>
        </p:nvSpPr>
        <p:spPr/>
        <p:txBody>
          <a:bodyPr/>
          <a:lstStyle/>
          <a:p>
            <a:r>
              <a:rPr lang="en-GB" dirty="0"/>
              <a:t>Debate general</a:t>
            </a:r>
            <a:endParaRPr lang="en-BE"/>
          </a:p>
        </p:txBody>
      </p:sp>
      <p:grpSp>
        <p:nvGrpSpPr>
          <p:cNvPr id="4" name="Google Shape;440;p21">
            <a:extLst>
              <a:ext uri="{FF2B5EF4-FFF2-40B4-BE49-F238E27FC236}">
                <a16:creationId xmlns:a16="http://schemas.microsoft.com/office/drawing/2014/main" id="{07282390-CD79-B632-D7B2-3236E58AA520}"/>
              </a:ext>
            </a:extLst>
          </p:cNvPr>
          <p:cNvGrpSpPr/>
          <p:nvPr/>
        </p:nvGrpSpPr>
        <p:grpSpPr>
          <a:xfrm>
            <a:off x="1877678" y="2322258"/>
            <a:ext cx="3415887" cy="2678824"/>
            <a:chOff x="1117683" y="2194390"/>
            <a:chExt cx="3415887" cy="2678824"/>
          </a:xfrm>
          <a:solidFill>
            <a:schemeClr val="accent4"/>
          </a:solidFill>
        </p:grpSpPr>
        <p:sp>
          <p:nvSpPr>
            <p:cNvPr id="5" name="Google Shape;441;p21">
              <a:extLst>
                <a:ext uri="{FF2B5EF4-FFF2-40B4-BE49-F238E27FC236}">
                  <a16:creationId xmlns:a16="http://schemas.microsoft.com/office/drawing/2014/main" id="{17955FD8-3F08-E7BE-27B5-0D1E2D3E83EF}"/>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 name="Google Shape;442;p21">
              <a:extLst>
                <a:ext uri="{FF2B5EF4-FFF2-40B4-BE49-F238E27FC236}">
                  <a16:creationId xmlns:a16="http://schemas.microsoft.com/office/drawing/2014/main" id="{5B7A7F79-0ED9-D138-B4E8-8BD354A1FC20}"/>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 name="Google Shape;443;p21">
              <a:extLst>
                <a:ext uri="{FF2B5EF4-FFF2-40B4-BE49-F238E27FC236}">
                  <a16:creationId xmlns:a16="http://schemas.microsoft.com/office/drawing/2014/main" id="{72FCF1F4-2FCC-68B6-782A-2F9DB1FC59F8}"/>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sp>
        <p:nvSpPr>
          <p:cNvPr id="8" name="Google Shape;439;p21">
            <a:extLst>
              <a:ext uri="{FF2B5EF4-FFF2-40B4-BE49-F238E27FC236}">
                <a16:creationId xmlns:a16="http://schemas.microsoft.com/office/drawing/2014/main" id="{9D295F07-29A1-23C1-5169-77E3CD71E8F6}"/>
              </a:ext>
            </a:extLst>
          </p:cNvPr>
          <p:cNvSpPr/>
          <p:nvPr/>
        </p:nvSpPr>
        <p:spPr>
          <a:xfrm>
            <a:off x="6096000" y="1956450"/>
            <a:ext cx="4458561" cy="341044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400"/>
              <a:buFont typeface="Arial"/>
              <a:buNone/>
            </a:pPr>
            <a:r>
              <a:rPr lang="es-ES_tradnl" sz="4400" b="1" i="0" u="none" strike="noStrike" cap="none" dirty="0">
                <a:solidFill>
                  <a:schemeClr val="dk1"/>
                </a:solidFill>
                <a:latin typeface="Arial"/>
                <a:ea typeface="Arial"/>
                <a:cs typeface="Arial"/>
                <a:sym typeface="Arial"/>
              </a:rPr>
              <a:t>¿Recuerdan algún caso en el que hayan tenido que negociar/llegar a un acuerdo? </a:t>
            </a:r>
            <a:endParaRPr lang="es-ES_tradnl" sz="44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00583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24B8982A-A3EA-9D01-D38D-6D3275D4F4D8}"/>
              </a:ext>
            </a:extLst>
          </p:cNvPr>
          <p:cNvSpPr/>
          <p:nvPr/>
        </p:nvSpPr>
        <p:spPr>
          <a:xfrm>
            <a:off x="1988457" y="1944914"/>
            <a:ext cx="10203543" cy="1226911"/>
          </a:xfrm>
          <a:custGeom>
            <a:avLst/>
            <a:gdLst>
              <a:gd name="connsiteX0" fmla="*/ 0 w 10755086"/>
              <a:gd name="connsiteY0" fmla="*/ 14515 h 1226911"/>
              <a:gd name="connsiteX1" fmla="*/ 2278743 w 10755086"/>
              <a:gd name="connsiteY1" fmla="*/ 1219200 h 1226911"/>
              <a:gd name="connsiteX2" fmla="*/ 5733143 w 10755086"/>
              <a:gd name="connsiteY2" fmla="*/ 537029 h 1226911"/>
              <a:gd name="connsiteX3" fmla="*/ 8810172 w 10755086"/>
              <a:gd name="connsiteY3" fmla="*/ 667657 h 1226911"/>
              <a:gd name="connsiteX4" fmla="*/ 10755086 w 10755086"/>
              <a:gd name="connsiteY4" fmla="*/ 0 h 1226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5086" h="1226911">
                <a:moveTo>
                  <a:pt x="0" y="14515"/>
                </a:moveTo>
                <a:cubicBezTo>
                  <a:pt x="661609" y="573314"/>
                  <a:pt x="1323219" y="1132114"/>
                  <a:pt x="2278743" y="1219200"/>
                </a:cubicBezTo>
                <a:cubicBezTo>
                  <a:pt x="3234267" y="1306286"/>
                  <a:pt x="4644572" y="628953"/>
                  <a:pt x="5733143" y="537029"/>
                </a:cubicBezTo>
                <a:cubicBezTo>
                  <a:pt x="6821714" y="445105"/>
                  <a:pt x="7973182" y="757162"/>
                  <a:pt x="8810172" y="667657"/>
                </a:cubicBezTo>
                <a:cubicBezTo>
                  <a:pt x="9647163" y="578152"/>
                  <a:pt x="10201124" y="289076"/>
                  <a:pt x="10755086" y="0"/>
                </a:cubicBezTo>
              </a:path>
            </a:pathLst>
          </a:cu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 name="Title 2">
            <a:extLst>
              <a:ext uri="{FF2B5EF4-FFF2-40B4-BE49-F238E27FC236}">
                <a16:creationId xmlns:a16="http://schemas.microsoft.com/office/drawing/2014/main" id="{18A951B7-6CBD-A299-73A1-91D6F3B8D3D2}"/>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Pasos en la negociación </a:t>
            </a:r>
          </a:p>
        </p:txBody>
      </p:sp>
      <p:sp>
        <p:nvSpPr>
          <p:cNvPr id="2" name="Oval 1">
            <a:extLst>
              <a:ext uri="{FF2B5EF4-FFF2-40B4-BE49-F238E27FC236}">
                <a16:creationId xmlns:a16="http://schemas.microsoft.com/office/drawing/2014/main" id="{723CBDEF-164B-AD08-79C5-C4263B7F48A4}"/>
              </a:ext>
            </a:extLst>
          </p:cNvPr>
          <p:cNvSpPr/>
          <p:nvPr/>
        </p:nvSpPr>
        <p:spPr>
          <a:xfrm>
            <a:off x="1230086" y="1501408"/>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C16BC711-E0F8-1819-2882-7A74A4986555}"/>
              </a:ext>
            </a:extLst>
          </p:cNvPr>
          <p:cNvSpPr txBox="1"/>
          <p:nvPr/>
        </p:nvSpPr>
        <p:spPr>
          <a:xfrm>
            <a:off x="1389743" y="2780797"/>
            <a:ext cx="2082881" cy="1477328"/>
          </a:xfrm>
          <a:prstGeom prst="rect">
            <a:avLst/>
          </a:prstGeom>
          <a:noFill/>
        </p:spPr>
        <p:txBody>
          <a:bodyPr wrap="square">
            <a:spAutoFit/>
          </a:bodyPr>
          <a:lstStyle/>
          <a:p>
            <a:r>
              <a:rPr lang="es-ES_tradnl" sz="1800">
                <a:latin typeface="Arial" panose="020B0604020202020204" pitchFamily="34" charset="0"/>
                <a:cs typeface="Arial" panose="020B0604020202020204" pitchFamily="34" charset="0"/>
              </a:rPr>
              <a:t>Determinar </a:t>
            </a:r>
            <a:r>
              <a:rPr lang="es-ES_tradnl" sz="1800" b="1">
                <a:latin typeface="Arial" panose="020B0604020202020204" pitchFamily="34" charset="0"/>
                <a:cs typeface="Arial" panose="020B0604020202020204" pitchFamily="34" charset="0"/>
              </a:rPr>
              <a:t>quién</a:t>
            </a:r>
            <a:r>
              <a:rPr lang="es-ES_tradnl" b="1">
                <a:latin typeface="Arial" panose="020B0604020202020204" pitchFamily="34" charset="0"/>
                <a:cs typeface="Arial" panose="020B0604020202020204" pitchFamily="34" charset="0"/>
              </a:rPr>
              <a:t>(es)</a:t>
            </a:r>
            <a:r>
              <a:rPr lang="es-ES_tradnl" sz="1800" b="1">
                <a:latin typeface="Arial" panose="020B0604020202020204" pitchFamily="34" charset="0"/>
                <a:cs typeface="Arial" panose="020B0604020202020204" pitchFamily="34" charset="0"/>
              </a:rPr>
              <a:t> </a:t>
            </a:r>
            <a:r>
              <a:rPr lang="es-ES_tradnl" sz="1800">
                <a:latin typeface="Arial" panose="020B0604020202020204" pitchFamily="34" charset="0"/>
                <a:cs typeface="Arial" panose="020B0604020202020204" pitchFamily="34" charset="0"/>
              </a:rPr>
              <a:t>está(n) implicado(s) y cuáles son sus intereses</a:t>
            </a:r>
          </a:p>
        </p:txBody>
      </p:sp>
      <p:sp>
        <p:nvSpPr>
          <p:cNvPr id="11" name="Speech Bubble: Rectangle with Corners Rounded 10">
            <a:extLst>
              <a:ext uri="{FF2B5EF4-FFF2-40B4-BE49-F238E27FC236}">
                <a16:creationId xmlns:a16="http://schemas.microsoft.com/office/drawing/2014/main" id="{26143F3A-4459-AA42-3DF0-1EDD5FB27970}"/>
              </a:ext>
            </a:extLst>
          </p:cNvPr>
          <p:cNvSpPr/>
          <p:nvPr/>
        </p:nvSpPr>
        <p:spPr>
          <a:xfrm>
            <a:off x="1389743" y="4269623"/>
            <a:ext cx="2532743" cy="923330"/>
          </a:xfrm>
          <a:prstGeom prst="wedgeRoundRectCallou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800" i="1">
                <a:solidFill>
                  <a:schemeClr val="tx1"/>
                </a:solidFill>
                <a:latin typeface="Arial" panose="020B0604020202020204" pitchFamily="34" charset="0"/>
                <a:cs typeface="Arial" panose="020B0604020202020204" pitchFamily="34" charset="0"/>
              </a:rPr>
              <a:t>¿Qué es lo que quieren?</a:t>
            </a:r>
          </a:p>
        </p:txBody>
      </p:sp>
      <p:sp>
        <p:nvSpPr>
          <p:cNvPr id="12" name="Oval 11">
            <a:extLst>
              <a:ext uri="{FF2B5EF4-FFF2-40B4-BE49-F238E27FC236}">
                <a16:creationId xmlns:a16="http://schemas.microsoft.com/office/drawing/2014/main" id="{297B2CA9-E7D7-D0F1-1E6E-964FA50A192D}"/>
              </a:ext>
            </a:extLst>
          </p:cNvPr>
          <p:cNvSpPr/>
          <p:nvPr/>
        </p:nvSpPr>
        <p:spPr>
          <a:xfrm>
            <a:off x="4152927" y="2750204"/>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2</a:t>
            </a:r>
          </a:p>
        </p:txBody>
      </p:sp>
      <p:sp>
        <p:nvSpPr>
          <p:cNvPr id="13" name="TextBox 12">
            <a:extLst>
              <a:ext uri="{FF2B5EF4-FFF2-40B4-BE49-F238E27FC236}">
                <a16:creationId xmlns:a16="http://schemas.microsoft.com/office/drawing/2014/main" id="{7C352962-AE70-4DDB-5455-96E293485945}"/>
              </a:ext>
            </a:extLst>
          </p:cNvPr>
          <p:cNvSpPr txBox="1"/>
          <p:nvPr/>
        </p:nvSpPr>
        <p:spPr>
          <a:xfrm>
            <a:off x="5221541" y="1688522"/>
            <a:ext cx="2532743" cy="646331"/>
          </a:xfrm>
          <a:prstGeom prst="rect">
            <a:avLst/>
          </a:prstGeom>
          <a:noFill/>
        </p:spPr>
        <p:txBody>
          <a:bodyPr wrap="square">
            <a:spAutoFit/>
          </a:bodyPr>
          <a:lstStyle/>
          <a:p>
            <a:r>
              <a:rPr lang="es-ES_tradnl" b="1">
                <a:latin typeface="Arial" panose="020B0604020202020204" pitchFamily="34" charset="0"/>
                <a:cs typeface="Arial" panose="020B0604020202020204" pitchFamily="34" charset="0"/>
              </a:rPr>
              <a:t>Considerar</a:t>
            </a:r>
            <a:r>
              <a:rPr lang="es-ES_tradnl" sz="1800" b="1">
                <a:latin typeface="Arial" panose="020B0604020202020204" pitchFamily="34" charset="0"/>
                <a:cs typeface="Arial" panose="020B0604020202020204" pitchFamily="34" charset="0"/>
              </a:rPr>
              <a:t> </a:t>
            </a:r>
            <a:r>
              <a:rPr lang="es-ES_tradnl">
                <a:latin typeface="Arial" panose="020B0604020202020204" pitchFamily="34" charset="0"/>
                <a:cs typeface="Arial" panose="020B0604020202020204" pitchFamily="34" charset="0"/>
              </a:rPr>
              <a:t>nuestra posición</a:t>
            </a:r>
            <a:endParaRPr lang="es-ES_tradnl" sz="1800">
              <a:latin typeface="Arial" panose="020B0604020202020204" pitchFamily="34" charset="0"/>
              <a:cs typeface="Arial" panose="020B0604020202020204" pitchFamily="34" charset="0"/>
            </a:endParaRPr>
          </a:p>
        </p:txBody>
      </p:sp>
      <p:sp>
        <p:nvSpPr>
          <p:cNvPr id="14" name="Speech Bubble: Rectangle with Corners Rounded 13">
            <a:extLst>
              <a:ext uri="{FF2B5EF4-FFF2-40B4-BE49-F238E27FC236}">
                <a16:creationId xmlns:a16="http://schemas.microsoft.com/office/drawing/2014/main" id="{BD152EA0-564A-C48D-0B35-BEA73B09512D}"/>
              </a:ext>
            </a:extLst>
          </p:cNvPr>
          <p:cNvSpPr/>
          <p:nvPr/>
        </p:nvSpPr>
        <p:spPr>
          <a:xfrm>
            <a:off x="5221541" y="3220068"/>
            <a:ext cx="2532743" cy="1655450"/>
          </a:xfrm>
          <a:prstGeom prst="wedgeRoundRectCallou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800" i="1">
                <a:solidFill>
                  <a:schemeClr val="tx1"/>
                </a:solidFill>
                <a:latin typeface="Arial" panose="020B0604020202020204" pitchFamily="34" charset="0"/>
                <a:cs typeface="Arial" panose="020B0604020202020204" pitchFamily="34" charset="0"/>
              </a:rPr>
              <a:t>¿Cuáles son mis objetivos? ¿En qué puedo ceder? ¿Qué tan flexible puedo ser?</a:t>
            </a:r>
          </a:p>
        </p:txBody>
      </p:sp>
      <p:sp>
        <p:nvSpPr>
          <p:cNvPr id="15" name="Oval 14">
            <a:extLst>
              <a:ext uri="{FF2B5EF4-FFF2-40B4-BE49-F238E27FC236}">
                <a16:creationId xmlns:a16="http://schemas.microsoft.com/office/drawing/2014/main" id="{AADB2878-1E27-10EC-88DA-2D6F2EBEAA4C}"/>
              </a:ext>
            </a:extLst>
          </p:cNvPr>
          <p:cNvSpPr/>
          <p:nvPr/>
        </p:nvSpPr>
        <p:spPr>
          <a:xfrm>
            <a:off x="8209697" y="2067971"/>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3</a:t>
            </a:r>
          </a:p>
        </p:txBody>
      </p:sp>
      <p:sp>
        <p:nvSpPr>
          <p:cNvPr id="16" name="TextBox 15">
            <a:extLst>
              <a:ext uri="{FF2B5EF4-FFF2-40B4-BE49-F238E27FC236}">
                <a16:creationId xmlns:a16="http://schemas.microsoft.com/office/drawing/2014/main" id="{592510D7-E76B-00CE-9804-57073E50C180}"/>
              </a:ext>
            </a:extLst>
          </p:cNvPr>
          <p:cNvSpPr txBox="1"/>
          <p:nvPr/>
        </p:nvSpPr>
        <p:spPr>
          <a:xfrm>
            <a:off x="8978954" y="2967335"/>
            <a:ext cx="2805155" cy="923330"/>
          </a:xfrm>
          <a:prstGeom prst="rect">
            <a:avLst/>
          </a:prstGeom>
          <a:noFill/>
        </p:spPr>
        <p:txBody>
          <a:bodyPr wrap="square">
            <a:spAutoFit/>
          </a:bodyPr>
          <a:lstStyle/>
          <a:p>
            <a:r>
              <a:rPr lang="es-ES_tradnl" sz="1800">
                <a:latin typeface="Arial" panose="020B0604020202020204" pitchFamily="34" charset="0"/>
                <a:cs typeface="Arial" panose="020B0604020202020204" pitchFamily="34" charset="0"/>
              </a:rPr>
              <a:t>Identificar los </a:t>
            </a:r>
            <a:r>
              <a:rPr lang="es-ES_tradnl" sz="1800" b="1">
                <a:latin typeface="Arial" panose="020B0604020202020204" pitchFamily="34" charset="0"/>
                <a:cs typeface="Arial" panose="020B0604020202020204" pitchFamily="34" charset="0"/>
              </a:rPr>
              <a:t>puntos en común </a:t>
            </a:r>
            <a:r>
              <a:rPr lang="es-ES_tradnl" sz="1800">
                <a:latin typeface="Arial" panose="020B0604020202020204" pitchFamily="34" charset="0"/>
                <a:cs typeface="Arial" panose="020B0604020202020204" pitchFamily="34" charset="0"/>
              </a:rPr>
              <a:t>y los </a:t>
            </a:r>
            <a:r>
              <a:rPr lang="es-ES_tradnl" sz="1800" b="1">
                <a:latin typeface="Arial" panose="020B0604020202020204" pitchFamily="34" charset="0"/>
                <a:cs typeface="Arial" panose="020B0604020202020204" pitchFamily="34" charset="0"/>
              </a:rPr>
              <a:t>intereses en el conflicto</a:t>
            </a:r>
          </a:p>
        </p:txBody>
      </p:sp>
      <p:sp>
        <p:nvSpPr>
          <p:cNvPr id="17" name="Speech Bubble: Rectangle with Corners Rounded 16">
            <a:extLst>
              <a:ext uri="{FF2B5EF4-FFF2-40B4-BE49-F238E27FC236}">
                <a16:creationId xmlns:a16="http://schemas.microsoft.com/office/drawing/2014/main" id="{1C6D989E-C415-FE01-1FE2-B832E5EDBA4E}"/>
              </a:ext>
            </a:extLst>
          </p:cNvPr>
          <p:cNvSpPr/>
          <p:nvPr/>
        </p:nvSpPr>
        <p:spPr>
          <a:xfrm>
            <a:off x="8978954" y="4107474"/>
            <a:ext cx="2532743" cy="1857828"/>
          </a:xfrm>
          <a:prstGeom prst="wedgeRoundRectCallou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800" i="1">
                <a:solidFill>
                  <a:schemeClr val="tx1"/>
                </a:solidFill>
                <a:latin typeface="Arial" panose="020B0604020202020204" pitchFamily="34" charset="0"/>
                <a:cs typeface="Arial" panose="020B0604020202020204" pitchFamily="34" charset="0"/>
              </a:rPr>
              <a:t>¿Hay algo que ambos queramos conseguir? ¿En qué no estamos de acuerdo?</a:t>
            </a:r>
          </a:p>
        </p:txBody>
      </p:sp>
      <p:grpSp>
        <p:nvGrpSpPr>
          <p:cNvPr id="19" name="Group 18">
            <a:extLst>
              <a:ext uri="{FF2B5EF4-FFF2-40B4-BE49-F238E27FC236}">
                <a16:creationId xmlns:a16="http://schemas.microsoft.com/office/drawing/2014/main" id="{41697DE1-4709-9C94-E312-B82534F6BBB0}"/>
              </a:ext>
            </a:extLst>
          </p:cNvPr>
          <p:cNvGrpSpPr/>
          <p:nvPr/>
        </p:nvGrpSpPr>
        <p:grpSpPr>
          <a:xfrm>
            <a:off x="9780868" y="419709"/>
            <a:ext cx="2003241" cy="868968"/>
            <a:chOff x="-11290" y="2336800"/>
            <a:chExt cx="4742947" cy="2057400"/>
          </a:xfrm>
        </p:grpSpPr>
        <p:sp>
          <p:nvSpPr>
            <p:cNvPr id="20" name="Speech Bubble: Rectangle with Corners Rounded 19">
              <a:extLst>
                <a:ext uri="{FF2B5EF4-FFF2-40B4-BE49-F238E27FC236}">
                  <a16:creationId xmlns:a16="http://schemas.microsoft.com/office/drawing/2014/main" id="{34408B94-8984-3DCD-CD5E-0AADF89D600F}"/>
                </a:ext>
              </a:extLst>
            </p:cNvPr>
            <p:cNvSpPr/>
            <p:nvPr/>
          </p:nvSpPr>
          <p:spPr>
            <a:xfrm>
              <a:off x="2046489" y="2336800"/>
              <a:ext cx="2685168" cy="2057400"/>
            </a:xfrm>
            <a:prstGeom prst="wedgeRoundRectCallout">
              <a:avLst>
                <a:gd name="adj1" fmla="val 22024"/>
                <a:gd name="adj2" fmla="val 63117"/>
                <a:gd name="adj3" fmla="val 16667"/>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1" name="Speech Bubble: Rectangle with Corners Rounded 20">
              <a:extLst>
                <a:ext uri="{FF2B5EF4-FFF2-40B4-BE49-F238E27FC236}">
                  <a16:creationId xmlns:a16="http://schemas.microsoft.com/office/drawing/2014/main" id="{046B979B-E882-B5DC-C016-6E692D54E3B6}"/>
                </a:ext>
              </a:extLst>
            </p:cNvPr>
            <p:cNvSpPr/>
            <p:nvPr/>
          </p:nvSpPr>
          <p:spPr>
            <a:xfrm>
              <a:off x="2280" y="2336800"/>
              <a:ext cx="2440681" cy="2057400"/>
            </a:xfrm>
            <a:prstGeom prst="wedgeRoundRectCallou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 name="Oval 21">
              <a:extLst>
                <a:ext uri="{FF2B5EF4-FFF2-40B4-BE49-F238E27FC236}">
                  <a16:creationId xmlns:a16="http://schemas.microsoft.com/office/drawing/2014/main" id="{E5B42830-E5B6-D4F0-102A-2DDA49FFCE1C}"/>
                </a:ext>
              </a:extLst>
            </p:cNvPr>
            <p:cNvSpPr/>
            <p:nvPr/>
          </p:nvSpPr>
          <p:spPr>
            <a:xfrm>
              <a:off x="2175769" y="2997200"/>
              <a:ext cx="863600" cy="8636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Speech Bubble: Rectangle with Corners Rounded 22">
              <a:extLst>
                <a:ext uri="{FF2B5EF4-FFF2-40B4-BE49-F238E27FC236}">
                  <a16:creationId xmlns:a16="http://schemas.microsoft.com/office/drawing/2014/main" id="{B4C6B038-0B5F-21BE-1A56-A6398F026785}"/>
                </a:ext>
              </a:extLst>
            </p:cNvPr>
            <p:cNvSpPr/>
            <p:nvPr/>
          </p:nvSpPr>
          <p:spPr>
            <a:xfrm>
              <a:off x="-11290" y="2336800"/>
              <a:ext cx="2440681" cy="2057400"/>
            </a:xfrm>
            <a:prstGeom prst="wedgeRoundRectCallout">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24" name="Straight Connector 23">
              <a:extLst>
                <a:ext uri="{FF2B5EF4-FFF2-40B4-BE49-F238E27FC236}">
                  <a16:creationId xmlns:a16="http://schemas.microsoft.com/office/drawing/2014/main" id="{9A5455C3-2E30-AB0B-982A-01E2EDBDADFB}"/>
                </a:ext>
              </a:extLst>
            </p:cNvPr>
            <p:cNvCxnSpPr/>
            <p:nvPr/>
          </p:nvCxnSpPr>
          <p:spPr>
            <a:xfrm>
              <a:off x="638629" y="29972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CF02E8C-0938-034E-420A-AE18BEA0D475}"/>
                </a:ext>
              </a:extLst>
            </p:cNvPr>
            <p:cNvCxnSpPr>
              <a:cxnSpLocks/>
            </p:cNvCxnSpPr>
            <p:nvPr/>
          </p:nvCxnSpPr>
          <p:spPr>
            <a:xfrm>
              <a:off x="638629" y="34290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8621242-B103-1E5D-5100-C70F89BE5D18}"/>
                </a:ext>
              </a:extLst>
            </p:cNvPr>
            <p:cNvCxnSpPr/>
            <p:nvPr/>
          </p:nvCxnSpPr>
          <p:spPr>
            <a:xfrm>
              <a:off x="638629" y="38608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0A17859-E8E0-6071-E0D7-8F1D85BA2511}"/>
                </a:ext>
              </a:extLst>
            </p:cNvPr>
            <p:cNvCxnSpPr/>
            <p:nvPr/>
          </p:nvCxnSpPr>
          <p:spPr>
            <a:xfrm>
              <a:off x="3039370" y="2997200"/>
              <a:ext cx="116114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6F3A3EB-03B1-385F-10B6-22D49550AAD2}"/>
                </a:ext>
              </a:extLst>
            </p:cNvPr>
            <p:cNvCxnSpPr>
              <a:cxnSpLocks/>
            </p:cNvCxnSpPr>
            <p:nvPr/>
          </p:nvCxnSpPr>
          <p:spPr>
            <a:xfrm>
              <a:off x="3381829" y="3429000"/>
              <a:ext cx="81868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918C40E-1EB6-A896-15CC-5BE6E6273B95}"/>
                </a:ext>
              </a:extLst>
            </p:cNvPr>
            <p:cNvCxnSpPr/>
            <p:nvPr/>
          </p:nvCxnSpPr>
          <p:spPr>
            <a:xfrm>
              <a:off x="3039370" y="3860800"/>
              <a:ext cx="116114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3174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C690C120-A5C0-7F4C-7DF2-E46A19065DC2}"/>
              </a:ext>
            </a:extLst>
          </p:cNvPr>
          <p:cNvSpPr/>
          <p:nvPr/>
        </p:nvSpPr>
        <p:spPr>
          <a:xfrm>
            <a:off x="-14514" y="1669134"/>
            <a:ext cx="10363200" cy="4093037"/>
          </a:xfrm>
          <a:custGeom>
            <a:avLst/>
            <a:gdLst>
              <a:gd name="connsiteX0" fmla="*/ 0 w 10363200"/>
              <a:gd name="connsiteY0" fmla="*/ 885380 h 4093037"/>
              <a:gd name="connsiteX1" fmla="*/ 2627085 w 10363200"/>
              <a:gd name="connsiteY1" fmla="*/ 9 h 4093037"/>
              <a:gd name="connsiteX2" fmla="*/ 5675085 w 10363200"/>
              <a:gd name="connsiteY2" fmla="*/ 899894 h 4093037"/>
              <a:gd name="connsiteX3" fmla="*/ 7518400 w 10363200"/>
              <a:gd name="connsiteY3" fmla="*/ 3497951 h 4093037"/>
              <a:gd name="connsiteX4" fmla="*/ 10363200 w 10363200"/>
              <a:gd name="connsiteY4" fmla="*/ 4093037 h 4093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0" h="4093037">
                <a:moveTo>
                  <a:pt x="0" y="885380"/>
                </a:moveTo>
                <a:cubicBezTo>
                  <a:pt x="840619" y="441485"/>
                  <a:pt x="1681238" y="-2410"/>
                  <a:pt x="2627085" y="9"/>
                </a:cubicBezTo>
                <a:cubicBezTo>
                  <a:pt x="3572932" y="2428"/>
                  <a:pt x="4859866" y="316904"/>
                  <a:pt x="5675085" y="899894"/>
                </a:cubicBezTo>
                <a:cubicBezTo>
                  <a:pt x="6490304" y="1482884"/>
                  <a:pt x="6737048" y="2965761"/>
                  <a:pt x="7518400" y="3497951"/>
                </a:cubicBezTo>
                <a:cubicBezTo>
                  <a:pt x="8299752" y="4030141"/>
                  <a:pt x="9331476" y="4061589"/>
                  <a:pt x="10363200" y="4093037"/>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 name="Title 2">
            <a:extLst>
              <a:ext uri="{FF2B5EF4-FFF2-40B4-BE49-F238E27FC236}">
                <a16:creationId xmlns:a16="http://schemas.microsoft.com/office/drawing/2014/main" id="{18A951B7-6CBD-A299-73A1-91D6F3B8D3D2}"/>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Pasos en la negociación </a:t>
            </a:r>
          </a:p>
        </p:txBody>
      </p:sp>
      <p:sp>
        <p:nvSpPr>
          <p:cNvPr id="19" name="Oval 18">
            <a:extLst>
              <a:ext uri="{FF2B5EF4-FFF2-40B4-BE49-F238E27FC236}">
                <a16:creationId xmlns:a16="http://schemas.microsoft.com/office/drawing/2014/main" id="{BA5A94E7-3CEF-01B4-907A-B6BCF2EA8E63}"/>
              </a:ext>
            </a:extLst>
          </p:cNvPr>
          <p:cNvSpPr/>
          <p:nvPr/>
        </p:nvSpPr>
        <p:spPr>
          <a:xfrm>
            <a:off x="678543" y="1671032"/>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4</a:t>
            </a:r>
          </a:p>
        </p:txBody>
      </p:sp>
      <p:sp>
        <p:nvSpPr>
          <p:cNvPr id="20" name="Oval 19">
            <a:extLst>
              <a:ext uri="{FF2B5EF4-FFF2-40B4-BE49-F238E27FC236}">
                <a16:creationId xmlns:a16="http://schemas.microsoft.com/office/drawing/2014/main" id="{33F04EEF-B99E-F4DE-3CA7-BE2261D13D68}"/>
              </a:ext>
            </a:extLst>
          </p:cNvPr>
          <p:cNvSpPr/>
          <p:nvPr/>
        </p:nvSpPr>
        <p:spPr>
          <a:xfrm>
            <a:off x="5645469" y="2471057"/>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5</a:t>
            </a:r>
          </a:p>
        </p:txBody>
      </p:sp>
      <p:sp>
        <p:nvSpPr>
          <p:cNvPr id="22" name="TextBox 21">
            <a:extLst>
              <a:ext uri="{FF2B5EF4-FFF2-40B4-BE49-F238E27FC236}">
                <a16:creationId xmlns:a16="http://schemas.microsoft.com/office/drawing/2014/main" id="{EE105A78-BEFD-E568-416B-99EA59F6C9B1}"/>
              </a:ext>
            </a:extLst>
          </p:cNvPr>
          <p:cNvSpPr txBox="1"/>
          <p:nvPr/>
        </p:nvSpPr>
        <p:spPr>
          <a:xfrm>
            <a:off x="838200" y="2765362"/>
            <a:ext cx="4807269" cy="3139321"/>
          </a:xfrm>
          <a:prstGeom prst="rect">
            <a:avLst/>
          </a:prstGeom>
          <a:noFill/>
        </p:spPr>
        <p:txBody>
          <a:bodyPr wrap="square">
            <a:spAutoFit/>
          </a:bodyPr>
          <a:lstStyle/>
          <a:p>
            <a:r>
              <a:rPr lang="es-ES_tradnl" dirty="0">
                <a:latin typeface="Arial" panose="020B0604020202020204" pitchFamily="34" charset="0"/>
                <a:cs typeface="Arial" panose="020B0604020202020204" pitchFamily="34" charset="0"/>
              </a:rPr>
              <a:t>Propiciar un </a:t>
            </a:r>
            <a:r>
              <a:rPr lang="es-ES_tradnl" b="1" dirty="0">
                <a:latin typeface="Arial" panose="020B0604020202020204" pitchFamily="34" charset="0"/>
                <a:cs typeface="Arial" panose="020B0604020202020204" pitchFamily="34" charset="0"/>
              </a:rPr>
              <a:t>diálogo abierto</a:t>
            </a:r>
            <a:r>
              <a:rPr lang="es-ES_tradnl" dirty="0">
                <a:latin typeface="Arial" panose="020B0604020202020204" pitchFamily="34" charset="0"/>
                <a:cs typeface="Arial" panose="020B0604020202020204" pitchFamily="34" charset="0"/>
              </a:rPr>
              <a:t>, hacer uso de las competencias comunicativas (comunicación no verbal, escucha activa y expresión oral eficaz) y las competencias  SMAPS (responder con empatía, enfocarse en el/la menor y apoyar la toma de decisiones).</a:t>
            </a:r>
          </a:p>
          <a:p>
            <a:endParaRPr lang="es-ES_tradnl" dirty="0">
              <a:latin typeface="Arial" panose="020B0604020202020204" pitchFamily="34" charset="0"/>
              <a:cs typeface="Arial" panose="020B0604020202020204" pitchFamily="34" charset="0"/>
            </a:endParaRPr>
          </a:p>
          <a:p>
            <a:r>
              <a:rPr lang="es-ES_tradnl" dirty="0">
                <a:latin typeface="Arial" panose="020B0604020202020204" pitchFamily="34" charset="0"/>
                <a:cs typeface="Arial" panose="020B0604020202020204" pitchFamily="34" charset="0"/>
              </a:rPr>
              <a:t>Condiciones para un diálogo abierto: </a:t>
            </a:r>
          </a:p>
          <a:p>
            <a:pPr marL="342900" lvl="8"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Respetarse mutuamente</a:t>
            </a:r>
          </a:p>
          <a:p>
            <a:pPr marL="342900" lvl="8"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Identificar intereses y objetivos en común</a:t>
            </a:r>
          </a:p>
        </p:txBody>
      </p:sp>
      <p:sp>
        <p:nvSpPr>
          <p:cNvPr id="23" name="TextBox 22">
            <a:extLst>
              <a:ext uri="{FF2B5EF4-FFF2-40B4-BE49-F238E27FC236}">
                <a16:creationId xmlns:a16="http://schemas.microsoft.com/office/drawing/2014/main" id="{FC5663CF-4E7A-89D2-3231-F989552BE5AE}"/>
              </a:ext>
            </a:extLst>
          </p:cNvPr>
          <p:cNvSpPr txBox="1"/>
          <p:nvPr/>
        </p:nvSpPr>
        <p:spPr>
          <a:xfrm>
            <a:off x="6829627" y="2092874"/>
            <a:ext cx="3016115" cy="1200329"/>
          </a:xfrm>
          <a:prstGeom prst="rect">
            <a:avLst/>
          </a:prstGeom>
          <a:noFill/>
        </p:spPr>
        <p:txBody>
          <a:bodyPr wrap="square">
            <a:spAutoFit/>
          </a:bodyPr>
          <a:lstStyle/>
          <a:p>
            <a:r>
              <a:rPr lang="es-ES_tradnl" b="1" dirty="0">
                <a:latin typeface="Arial" panose="020B0604020202020204" pitchFamily="34" charset="0"/>
                <a:cs typeface="Arial" panose="020B0604020202020204" pitchFamily="34" charset="0"/>
              </a:rPr>
              <a:t>Hacer una lluvia </a:t>
            </a:r>
            <a:r>
              <a:rPr lang="es-ES_tradnl" dirty="0">
                <a:latin typeface="Arial" panose="020B0604020202020204" pitchFamily="34" charset="0"/>
                <a:cs typeface="Arial" panose="020B0604020202020204" pitchFamily="34" charset="0"/>
              </a:rPr>
              <a:t>de ideas sobre posibles soluciones y caminos a seguir; proponer e intercambiar ideas.</a:t>
            </a:r>
          </a:p>
        </p:txBody>
      </p:sp>
      <p:sp>
        <p:nvSpPr>
          <p:cNvPr id="24" name="Oval 23">
            <a:extLst>
              <a:ext uri="{FF2B5EF4-FFF2-40B4-BE49-F238E27FC236}">
                <a16:creationId xmlns:a16="http://schemas.microsoft.com/office/drawing/2014/main" id="{45810594-162D-6DCD-BEB1-DA69A90E5811}"/>
              </a:ext>
            </a:extLst>
          </p:cNvPr>
          <p:cNvSpPr/>
          <p:nvPr/>
        </p:nvSpPr>
        <p:spPr>
          <a:xfrm>
            <a:off x="9819686" y="5377542"/>
            <a:ext cx="769257" cy="7692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200" b="1">
                <a:latin typeface="Arial" panose="020B0604020202020204" pitchFamily="34" charset="0"/>
                <a:cs typeface="Arial" panose="020B0604020202020204" pitchFamily="34" charset="0"/>
              </a:rPr>
              <a:t>6</a:t>
            </a:r>
          </a:p>
        </p:txBody>
      </p:sp>
      <p:sp>
        <p:nvSpPr>
          <p:cNvPr id="25" name="TextBox 24">
            <a:extLst>
              <a:ext uri="{FF2B5EF4-FFF2-40B4-BE49-F238E27FC236}">
                <a16:creationId xmlns:a16="http://schemas.microsoft.com/office/drawing/2014/main" id="{15B95F49-6565-EFB0-ACB6-F75B7D10F5EE}"/>
              </a:ext>
            </a:extLst>
          </p:cNvPr>
          <p:cNvSpPr txBox="1"/>
          <p:nvPr/>
        </p:nvSpPr>
        <p:spPr>
          <a:xfrm>
            <a:off x="8337685" y="4081589"/>
            <a:ext cx="3016115" cy="1200329"/>
          </a:xfrm>
          <a:prstGeom prst="rect">
            <a:avLst/>
          </a:prstGeom>
          <a:noFill/>
        </p:spPr>
        <p:txBody>
          <a:bodyPr wrap="square">
            <a:spAutoFit/>
          </a:bodyPr>
          <a:lstStyle/>
          <a:p>
            <a:r>
              <a:rPr lang="es-ES_tradnl" b="1" dirty="0">
                <a:latin typeface="Arial" panose="020B0604020202020204" pitchFamily="34" charset="0"/>
                <a:cs typeface="Arial" panose="020B0604020202020204" pitchFamily="34" charset="0"/>
              </a:rPr>
              <a:t>Encontrar un equilibrio </a:t>
            </a:r>
            <a:r>
              <a:rPr lang="es-ES_tradnl" dirty="0">
                <a:latin typeface="Arial" panose="020B0604020202020204" pitchFamily="34" charset="0"/>
                <a:cs typeface="Arial" panose="020B0604020202020204" pitchFamily="34" charset="0"/>
              </a:rPr>
              <a:t>entre un enfoque asertivo y y uno cooperativo al debatir y formular conclusiones</a:t>
            </a:r>
          </a:p>
        </p:txBody>
      </p:sp>
      <p:grpSp>
        <p:nvGrpSpPr>
          <p:cNvPr id="29" name="Group 28">
            <a:extLst>
              <a:ext uri="{FF2B5EF4-FFF2-40B4-BE49-F238E27FC236}">
                <a16:creationId xmlns:a16="http://schemas.microsoft.com/office/drawing/2014/main" id="{94376DB5-74BE-C020-DE61-D0A4F51E4D54}"/>
              </a:ext>
            </a:extLst>
          </p:cNvPr>
          <p:cNvGrpSpPr/>
          <p:nvPr/>
        </p:nvGrpSpPr>
        <p:grpSpPr>
          <a:xfrm>
            <a:off x="9780868" y="419709"/>
            <a:ext cx="2003241" cy="868968"/>
            <a:chOff x="-11290" y="2336800"/>
            <a:chExt cx="4742947" cy="2057400"/>
          </a:xfrm>
        </p:grpSpPr>
        <p:sp>
          <p:nvSpPr>
            <p:cNvPr id="30" name="Speech Bubble: Rectangle with Corners Rounded 29">
              <a:extLst>
                <a:ext uri="{FF2B5EF4-FFF2-40B4-BE49-F238E27FC236}">
                  <a16:creationId xmlns:a16="http://schemas.microsoft.com/office/drawing/2014/main" id="{255D0020-AEBA-94F3-4214-C86A2A991EB2}"/>
                </a:ext>
              </a:extLst>
            </p:cNvPr>
            <p:cNvSpPr/>
            <p:nvPr/>
          </p:nvSpPr>
          <p:spPr>
            <a:xfrm>
              <a:off x="2046489" y="2336800"/>
              <a:ext cx="2685168" cy="2057400"/>
            </a:xfrm>
            <a:prstGeom prst="wedgeRoundRectCallout">
              <a:avLst>
                <a:gd name="adj1" fmla="val 22024"/>
                <a:gd name="adj2" fmla="val 63117"/>
                <a:gd name="adj3" fmla="val 16667"/>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Speech Bubble: Rectangle with Corners Rounded 30">
              <a:extLst>
                <a:ext uri="{FF2B5EF4-FFF2-40B4-BE49-F238E27FC236}">
                  <a16:creationId xmlns:a16="http://schemas.microsoft.com/office/drawing/2014/main" id="{4C9D0065-3A40-B46E-AFD1-4BBA0D3E10F7}"/>
                </a:ext>
              </a:extLst>
            </p:cNvPr>
            <p:cNvSpPr/>
            <p:nvPr/>
          </p:nvSpPr>
          <p:spPr>
            <a:xfrm>
              <a:off x="2280" y="2336800"/>
              <a:ext cx="2440681" cy="2057400"/>
            </a:xfrm>
            <a:prstGeom prst="wedgeRoundRectCallou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2" name="Oval 31">
              <a:extLst>
                <a:ext uri="{FF2B5EF4-FFF2-40B4-BE49-F238E27FC236}">
                  <a16:creationId xmlns:a16="http://schemas.microsoft.com/office/drawing/2014/main" id="{8012CB04-0308-853B-F674-C5E74332BF9C}"/>
                </a:ext>
              </a:extLst>
            </p:cNvPr>
            <p:cNvSpPr/>
            <p:nvPr/>
          </p:nvSpPr>
          <p:spPr>
            <a:xfrm>
              <a:off x="2175769" y="2997200"/>
              <a:ext cx="863600" cy="8636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3" name="Speech Bubble: Rectangle with Corners Rounded 32">
              <a:extLst>
                <a:ext uri="{FF2B5EF4-FFF2-40B4-BE49-F238E27FC236}">
                  <a16:creationId xmlns:a16="http://schemas.microsoft.com/office/drawing/2014/main" id="{7034308F-8341-5080-2C19-29E89FAD8F99}"/>
                </a:ext>
              </a:extLst>
            </p:cNvPr>
            <p:cNvSpPr/>
            <p:nvPr/>
          </p:nvSpPr>
          <p:spPr>
            <a:xfrm>
              <a:off x="-11290" y="2336800"/>
              <a:ext cx="2440681" cy="2057400"/>
            </a:xfrm>
            <a:prstGeom prst="wedgeRoundRectCallout">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34" name="Straight Connector 33">
              <a:extLst>
                <a:ext uri="{FF2B5EF4-FFF2-40B4-BE49-F238E27FC236}">
                  <a16:creationId xmlns:a16="http://schemas.microsoft.com/office/drawing/2014/main" id="{ED0D7CB9-8BA1-AFB7-C4E6-F983A0346168}"/>
                </a:ext>
              </a:extLst>
            </p:cNvPr>
            <p:cNvCxnSpPr/>
            <p:nvPr/>
          </p:nvCxnSpPr>
          <p:spPr>
            <a:xfrm>
              <a:off x="638629" y="29972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56C361A-FA49-A86A-0D0E-DA3E686EDCE8}"/>
                </a:ext>
              </a:extLst>
            </p:cNvPr>
            <p:cNvCxnSpPr>
              <a:cxnSpLocks/>
            </p:cNvCxnSpPr>
            <p:nvPr/>
          </p:nvCxnSpPr>
          <p:spPr>
            <a:xfrm>
              <a:off x="638629" y="34290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0B7BBD2-2A58-9B43-15BB-F901F3958C02}"/>
                </a:ext>
              </a:extLst>
            </p:cNvPr>
            <p:cNvCxnSpPr/>
            <p:nvPr/>
          </p:nvCxnSpPr>
          <p:spPr>
            <a:xfrm>
              <a:off x="638629" y="3860800"/>
              <a:ext cx="116114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340E308-5B40-133D-29EC-CFAD07EB013C}"/>
                </a:ext>
              </a:extLst>
            </p:cNvPr>
            <p:cNvCxnSpPr/>
            <p:nvPr/>
          </p:nvCxnSpPr>
          <p:spPr>
            <a:xfrm>
              <a:off x="3039370" y="2997200"/>
              <a:ext cx="116114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E650386-E4C3-EA9F-7BEC-CA20FF0B093C}"/>
                </a:ext>
              </a:extLst>
            </p:cNvPr>
            <p:cNvCxnSpPr>
              <a:cxnSpLocks/>
            </p:cNvCxnSpPr>
            <p:nvPr/>
          </p:nvCxnSpPr>
          <p:spPr>
            <a:xfrm>
              <a:off x="3381829" y="3429000"/>
              <a:ext cx="81868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241115D-2BF0-74EF-270B-2F7FB3899DDC}"/>
                </a:ext>
              </a:extLst>
            </p:cNvPr>
            <p:cNvCxnSpPr/>
            <p:nvPr/>
          </p:nvCxnSpPr>
          <p:spPr>
            <a:xfrm>
              <a:off x="3039370" y="3860800"/>
              <a:ext cx="116114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4044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C32E7818-40B8-9B00-E790-2F295FA7912A}"/>
              </a:ext>
            </a:extLst>
          </p:cNvPr>
          <p:cNvSpPr/>
          <p:nvPr/>
        </p:nvSpPr>
        <p:spPr>
          <a:xfrm>
            <a:off x="8291858" y="2684321"/>
            <a:ext cx="1150329" cy="115032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72E5FDFF-9A5F-87D4-3B0C-A32DA630D0F7}"/>
              </a:ext>
            </a:extLst>
          </p:cNvPr>
          <p:cNvSpPr/>
          <p:nvPr/>
        </p:nvSpPr>
        <p:spPr>
          <a:xfrm>
            <a:off x="9616411" y="1590579"/>
            <a:ext cx="1150329" cy="115032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8A7526BD-7B66-571B-4958-F959B09A1232}"/>
              </a:ext>
            </a:extLst>
          </p:cNvPr>
          <p:cNvSpPr/>
          <p:nvPr/>
        </p:nvSpPr>
        <p:spPr>
          <a:xfrm>
            <a:off x="6973941" y="1590579"/>
            <a:ext cx="1150329" cy="1150329"/>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25386D0D-1717-1539-2900-0FAA344132BD}"/>
              </a:ext>
            </a:extLst>
          </p:cNvPr>
          <p:cNvSpPr/>
          <p:nvPr/>
        </p:nvSpPr>
        <p:spPr>
          <a:xfrm>
            <a:off x="6973941" y="3669680"/>
            <a:ext cx="1150329" cy="1150329"/>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1839BCD4-B369-068A-807E-6FE9BDAAD834}"/>
              </a:ext>
            </a:extLst>
          </p:cNvPr>
          <p:cNvSpPr/>
          <p:nvPr/>
        </p:nvSpPr>
        <p:spPr>
          <a:xfrm>
            <a:off x="9616410" y="3669680"/>
            <a:ext cx="1150329" cy="1150329"/>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extLst>
              <a:ext uri="{FF2B5EF4-FFF2-40B4-BE49-F238E27FC236}">
                <a16:creationId xmlns:a16="http://schemas.microsoft.com/office/drawing/2014/main" id="{307C66B9-51F7-261F-780A-F66E380A6DFC}"/>
              </a:ext>
            </a:extLst>
          </p:cNvPr>
          <p:cNvSpPr/>
          <p:nvPr/>
        </p:nvSpPr>
        <p:spPr>
          <a:xfrm>
            <a:off x="495299" y="1435100"/>
            <a:ext cx="5217615" cy="4572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0E00ABF-E7CC-B079-1D49-C37395413822}"/>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Estrategias de negociación</a:t>
            </a:r>
            <a:endParaRPr lang="en-BE">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FBA8472-FC30-145D-C582-2A497100FB3B}"/>
              </a:ext>
            </a:extLst>
          </p:cNvPr>
          <p:cNvSpPr txBox="1"/>
          <p:nvPr/>
        </p:nvSpPr>
        <p:spPr>
          <a:xfrm>
            <a:off x="950756" y="1866375"/>
            <a:ext cx="4553893" cy="4093428"/>
          </a:xfrm>
          <a:prstGeom prst="rect">
            <a:avLst/>
          </a:prstGeom>
          <a:noFill/>
        </p:spPr>
        <p:txBody>
          <a:bodyPr wrap="square" rtlCol="0">
            <a:spAutoFit/>
          </a:bodyPr>
          <a:lstStyle/>
          <a:p>
            <a:pPr>
              <a:spcAft>
                <a:spcPts val="1200"/>
              </a:spcAft>
            </a:pPr>
            <a:r>
              <a:rPr lang="es-ES_tradnl" sz="2000" b="1" dirty="0">
                <a:latin typeface="Arial" panose="020B0604020202020204" pitchFamily="34" charset="0"/>
                <a:cs typeface="Arial" panose="020B0604020202020204" pitchFamily="34" charset="0"/>
              </a:rPr>
              <a:t>Evadir</a:t>
            </a:r>
            <a:r>
              <a:rPr lang="es-ES_tradnl" sz="2000" dirty="0">
                <a:latin typeface="Arial" panose="020B0604020202020204" pitchFamily="34" charset="0"/>
                <a:cs typeface="Arial" panose="020B0604020202020204" pitchFamily="34" charset="0"/>
              </a:rPr>
              <a:t> </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Yo pierdo - tú pierdes</a:t>
            </a:r>
          </a:p>
          <a:p>
            <a:pPr>
              <a:spcAft>
                <a:spcPts val="1200"/>
              </a:spcAft>
            </a:pPr>
            <a:r>
              <a:rPr lang="es-ES_tradnl" sz="2000" b="1" dirty="0">
                <a:latin typeface="Arial" panose="020B0604020202020204" pitchFamily="34" charset="0"/>
                <a:cs typeface="Arial" panose="020B0604020202020204" pitchFamily="34" charset="0"/>
              </a:rPr>
              <a:t>Someterse</a:t>
            </a:r>
            <a:r>
              <a:rPr lang="es-ES_tradnl" sz="2000" dirty="0">
                <a:latin typeface="Arial" panose="020B0604020202020204" pitchFamily="34" charset="0"/>
                <a:cs typeface="Arial" panose="020B0604020202020204" pitchFamily="34" charset="0"/>
              </a:rPr>
              <a:t> </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Yo pierdo - tú ganas</a:t>
            </a:r>
          </a:p>
          <a:p>
            <a:pPr>
              <a:spcAft>
                <a:spcPts val="1200"/>
              </a:spcAft>
            </a:pPr>
            <a:r>
              <a:rPr lang="es-ES_tradnl" sz="2000" b="1" dirty="0">
                <a:latin typeface="Arial" panose="020B0604020202020204" pitchFamily="34" charset="0"/>
                <a:cs typeface="Arial" panose="020B0604020202020204" pitchFamily="34" charset="0"/>
              </a:rPr>
              <a:t>Cooperar</a:t>
            </a:r>
            <a:r>
              <a:rPr lang="es-ES_tradnl" sz="2000" dirty="0">
                <a:latin typeface="Arial" panose="020B0604020202020204" pitchFamily="34" charset="0"/>
                <a:cs typeface="Arial" panose="020B0604020202020204" pitchFamily="34" charset="0"/>
              </a:rPr>
              <a:t> </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Yo gano - tú ganas</a:t>
            </a:r>
          </a:p>
          <a:p>
            <a:pPr>
              <a:spcAft>
                <a:spcPts val="1200"/>
              </a:spcAft>
            </a:pPr>
            <a:r>
              <a:rPr lang="es-ES_tradnl" sz="2000" b="1" dirty="0">
                <a:latin typeface="Arial" panose="020B0604020202020204" pitchFamily="34" charset="0"/>
                <a:cs typeface="Arial" panose="020B0604020202020204" pitchFamily="34" charset="0"/>
              </a:rPr>
              <a:t>Competir</a:t>
            </a:r>
            <a:r>
              <a:rPr lang="es-ES_tradnl" sz="2000" dirty="0">
                <a:latin typeface="Arial" panose="020B0604020202020204" pitchFamily="34" charset="0"/>
                <a:cs typeface="Arial" panose="020B0604020202020204" pitchFamily="34" charset="0"/>
              </a:rPr>
              <a:t> </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Yo gano - tú pierdes</a:t>
            </a:r>
          </a:p>
          <a:p>
            <a:pPr>
              <a:spcAft>
                <a:spcPts val="1200"/>
              </a:spcAft>
            </a:pPr>
            <a:r>
              <a:rPr lang="es-ES_tradnl" sz="2000" b="1" dirty="0">
                <a:latin typeface="Arial" panose="020B0604020202020204" pitchFamily="34" charset="0"/>
                <a:cs typeface="Arial" panose="020B0604020202020204" pitchFamily="34" charset="0"/>
              </a:rPr>
              <a:t>Ceder</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Yo pierdo/gano algo - tú pierdes/ganas algo</a:t>
            </a:r>
          </a:p>
        </p:txBody>
      </p:sp>
      <p:sp>
        <p:nvSpPr>
          <p:cNvPr id="5" name="TextBox 4">
            <a:extLst>
              <a:ext uri="{FF2B5EF4-FFF2-40B4-BE49-F238E27FC236}">
                <a16:creationId xmlns:a16="http://schemas.microsoft.com/office/drawing/2014/main" id="{73C09459-FEAA-CE62-73F4-52DE0269B6F2}"/>
              </a:ext>
            </a:extLst>
          </p:cNvPr>
          <p:cNvSpPr txBox="1"/>
          <p:nvPr/>
        </p:nvSpPr>
        <p:spPr>
          <a:xfrm>
            <a:off x="6060870" y="5640398"/>
            <a:ext cx="5531370" cy="646331"/>
          </a:xfrm>
          <a:prstGeom prst="rect">
            <a:avLst/>
          </a:prstGeom>
          <a:noFill/>
        </p:spPr>
        <p:txBody>
          <a:bodyPr wrap="square" rtlCol="0">
            <a:spAutoFit/>
          </a:bodyPr>
          <a:lstStyle/>
          <a:p>
            <a:r>
              <a:rPr lang="en-US" sz="1200" dirty="0">
                <a:solidFill>
                  <a:schemeClr val="accent4"/>
                </a:solidFill>
                <a:latin typeface="Arial" panose="020B0604020202020204" pitchFamily="34" charset="0"/>
                <a:cs typeface="Arial" panose="020B0604020202020204" pitchFamily="34" charset="0"/>
              </a:rPr>
              <a:t>Fuente: Quinn et al., (2014). </a:t>
            </a:r>
            <a:r>
              <a:rPr lang="en-US" sz="1200" i="1" dirty="0">
                <a:solidFill>
                  <a:schemeClr val="accent4"/>
                </a:solidFill>
                <a:latin typeface="Arial" panose="020B0604020202020204" pitchFamily="34" charset="0"/>
                <a:cs typeface="Arial" panose="020B0604020202020204" pitchFamily="34" charset="0"/>
              </a:rPr>
              <a:t>Becoming a Master Manager: A Competing Values Approach. </a:t>
            </a:r>
            <a:r>
              <a:rPr lang="en-US" sz="1200" dirty="0">
                <a:solidFill>
                  <a:schemeClr val="accent4"/>
                </a:solidFill>
                <a:latin typeface="Arial" panose="020B0604020202020204" pitchFamily="34" charset="0"/>
                <a:cs typeface="Arial" panose="020B0604020202020204" pitchFamily="34" charset="0"/>
              </a:rPr>
              <a:t>(6ª edición). The Competing Values Approach to Management.</a:t>
            </a:r>
          </a:p>
        </p:txBody>
      </p:sp>
      <p:cxnSp>
        <p:nvCxnSpPr>
          <p:cNvPr id="8" name="Straight Connector 7">
            <a:extLst>
              <a:ext uri="{FF2B5EF4-FFF2-40B4-BE49-F238E27FC236}">
                <a16:creationId xmlns:a16="http://schemas.microsoft.com/office/drawing/2014/main" id="{6D4C5A0E-C919-5D16-315F-46B0DB2C8E8A}"/>
              </a:ext>
            </a:extLst>
          </p:cNvPr>
          <p:cNvCxnSpPr/>
          <p:nvPr/>
        </p:nvCxnSpPr>
        <p:spPr>
          <a:xfrm flipV="1">
            <a:off x="6753540" y="1748709"/>
            <a:ext cx="0" cy="323850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DD0702B-4EA1-D09C-ECC3-E393B829572F}"/>
              </a:ext>
            </a:extLst>
          </p:cNvPr>
          <p:cNvCxnSpPr>
            <a:cxnSpLocks/>
          </p:cNvCxnSpPr>
          <p:nvPr/>
        </p:nvCxnSpPr>
        <p:spPr>
          <a:xfrm>
            <a:off x="6753540" y="4987209"/>
            <a:ext cx="40132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DC9C3C9-1781-5255-28FB-99D0C13D78CE}"/>
              </a:ext>
            </a:extLst>
          </p:cNvPr>
          <p:cNvSpPr txBox="1"/>
          <p:nvPr/>
        </p:nvSpPr>
        <p:spPr>
          <a:xfrm rot="16200000">
            <a:off x="5948222" y="2111161"/>
            <a:ext cx="1047750" cy="307777"/>
          </a:xfrm>
          <a:prstGeom prst="rect">
            <a:avLst/>
          </a:prstGeom>
          <a:noFill/>
        </p:spPr>
        <p:txBody>
          <a:bodyPr wrap="square" rtlCol="0">
            <a:spAutoFit/>
          </a:bodyPr>
          <a:lstStyle/>
          <a:p>
            <a:pPr marL="0" indent="0" algn="r">
              <a:buNone/>
            </a:pPr>
            <a:r>
              <a:rPr lang="en-US" sz="1400" i="1" dirty="0">
                <a:latin typeface="Arial" panose="020B0604020202020204" pitchFamily="34" charset="0"/>
                <a:cs typeface="Arial" panose="020B0604020202020204" pitchFamily="34" charset="0"/>
              </a:rPr>
              <a:t>Asertivo</a:t>
            </a:r>
            <a:endParaRPr lang="en-BE" sz="140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086DF38-93C8-98A6-D3D7-DE3B00AFADEC}"/>
              </a:ext>
            </a:extLst>
          </p:cNvPr>
          <p:cNvSpPr txBox="1"/>
          <p:nvPr/>
        </p:nvSpPr>
        <p:spPr>
          <a:xfrm rot="16200000">
            <a:off x="5823806" y="4192564"/>
            <a:ext cx="1296583" cy="307777"/>
          </a:xfrm>
          <a:prstGeom prst="rect">
            <a:avLst/>
          </a:prstGeom>
          <a:noFill/>
        </p:spPr>
        <p:txBody>
          <a:bodyPr wrap="square" rtlCol="0">
            <a:spAutoFit/>
          </a:bodyPr>
          <a:lstStyle/>
          <a:p>
            <a:pPr marL="0" indent="0" algn="r">
              <a:buNone/>
            </a:pPr>
            <a:r>
              <a:rPr lang="en-US" sz="1400" i="1" dirty="0">
                <a:latin typeface="Arial" panose="020B0604020202020204" pitchFamily="34" charset="0"/>
                <a:cs typeface="Arial" panose="020B0604020202020204" pitchFamily="34" charset="0"/>
              </a:rPr>
              <a:t>Poco asertivo</a:t>
            </a:r>
            <a:endParaRPr lang="en-BE" sz="140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91DB6A4-79D8-A070-83AD-BD7E748E5C89}"/>
              </a:ext>
            </a:extLst>
          </p:cNvPr>
          <p:cNvSpPr txBox="1"/>
          <p:nvPr/>
        </p:nvSpPr>
        <p:spPr>
          <a:xfrm>
            <a:off x="6753540" y="5076315"/>
            <a:ext cx="1587500" cy="307777"/>
          </a:xfrm>
          <a:prstGeom prst="rect">
            <a:avLst/>
          </a:prstGeom>
          <a:noFill/>
        </p:spPr>
        <p:txBody>
          <a:bodyPr wrap="square" rtlCol="0">
            <a:spAutoFit/>
          </a:bodyPr>
          <a:lstStyle/>
          <a:p>
            <a:pPr marL="0" indent="0">
              <a:buNone/>
            </a:pPr>
            <a:r>
              <a:rPr lang="en-US" sz="1400" i="1" dirty="0">
                <a:latin typeface="Arial" panose="020B0604020202020204" pitchFamily="34" charset="0"/>
                <a:cs typeface="Arial" panose="020B0604020202020204" pitchFamily="34" charset="0"/>
              </a:rPr>
              <a:t>Poco </a:t>
            </a:r>
            <a:r>
              <a:rPr lang="en-US" sz="1400" i="1" dirty="0" err="1">
                <a:latin typeface="Arial" panose="020B0604020202020204" pitchFamily="34" charset="0"/>
                <a:cs typeface="Arial" panose="020B0604020202020204" pitchFamily="34" charset="0"/>
              </a:rPr>
              <a:t>cooperativo</a:t>
            </a:r>
            <a:endParaRPr lang="en-BE" sz="140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8571EA7F-26A4-9DF7-B554-0D181AB16099}"/>
              </a:ext>
            </a:extLst>
          </p:cNvPr>
          <p:cNvSpPr txBox="1"/>
          <p:nvPr/>
        </p:nvSpPr>
        <p:spPr>
          <a:xfrm>
            <a:off x="9179240" y="5076315"/>
            <a:ext cx="1587500" cy="307777"/>
          </a:xfrm>
          <a:prstGeom prst="rect">
            <a:avLst/>
          </a:prstGeom>
          <a:noFill/>
        </p:spPr>
        <p:txBody>
          <a:bodyPr wrap="square" rtlCol="0">
            <a:spAutoFit/>
          </a:bodyPr>
          <a:lstStyle/>
          <a:p>
            <a:pPr marL="0" indent="0" algn="r">
              <a:buNone/>
            </a:pPr>
            <a:r>
              <a:rPr lang="en-US" sz="1400" i="1" dirty="0" err="1">
                <a:latin typeface="Arial" panose="020B0604020202020204" pitchFamily="34" charset="0"/>
                <a:cs typeface="Arial" panose="020B0604020202020204" pitchFamily="34" charset="0"/>
              </a:rPr>
              <a:t>Cooperativo</a:t>
            </a:r>
            <a:endParaRPr lang="en-BE" sz="14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631798E-32F8-ADF4-1C30-6A053D1F2FCF}"/>
              </a:ext>
            </a:extLst>
          </p:cNvPr>
          <p:cNvSpPr txBox="1"/>
          <p:nvPr/>
        </p:nvSpPr>
        <p:spPr>
          <a:xfrm>
            <a:off x="8073272" y="3090330"/>
            <a:ext cx="1587500" cy="307777"/>
          </a:xfrm>
          <a:prstGeom prst="rect">
            <a:avLst/>
          </a:prstGeom>
          <a:noFill/>
        </p:spPr>
        <p:txBody>
          <a:bodyPr wrap="square" rtlCol="0">
            <a:spAutoFit/>
          </a:bodyPr>
          <a:lstStyle/>
          <a:p>
            <a:pPr marL="0" indent="0" algn="ctr">
              <a:buNone/>
            </a:pPr>
            <a:r>
              <a:rPr lang="en-US" sz="1400" b="1" dirty="0" err="1">
                <a:latin typeface="Arial" panose="020B0604020202020204" pitchFamily="34" charset="0"/>
                <a:cs typeface="Arial" panose="020B0604020202020204" pitchFamily="34" charset="0"/>
              </a:rPr>
              <a:t>Ceder</a:t>
            </a:r>
            <a:endParaRPr lang="en-BE" sz="1400" b="1">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B460AD7A-44B5-09A3-BCA3-F164EDAAB597}"/>
              </a:ext>
            </a:extLst>
          </p:cNvPr>
          <p:cNvSpPr txBox="1"/>
          <p:nvPr/>
        </p:nvSpPr>
        <p:spPr>
          <a:xfrm>
            <a:off x="6753540" y="1984976"/>
            <a:ext cx="1587500" cy="307777"/>
          </a:xfrm>
          <a:prstGeom prst="rect">
            <a:avLst/>
          </a:prstGeom>
          <a:noFill/>
        </p:spPr>
        <p:txBody>
          <a:bodyPr wrap="square" rtlCol="0">
            <a:spAutoFit/>
          </a:bodyPr>
          <a:lstStyle/>
          <a:p>
            <a:pPr marL="0" indent="0" algn="ctr">
              <a:buNone/>
            </a:pPr>
            <a:r>
              <a:rPr lang="en-US" sz="1400" b="1" dirty="0" err="1">
                <a:latin typeface="Arial" panose="020B0604020202020204" pitchFamily="34" charset="0"/>
                <a:cs typeface="Arial" panose="020B0604020202020204" pitchFamily="34" charset="0"/>
              </a:rPr>
              <a:t>Competir</a:t>
            </a:r>
            <a:endParaRPr lang="en-BE" sz="1400" b="1">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DF5D6523-7D4C-75DA-CADE-080979DCEFF6}"/>
              </a:ext>
            </a:extLst>
          </p:cNvPr>
          <p:cNvSpPr txBox="1"/>
          <p:nvPr/>
        </p:nvSpPr>
        <p:spPr>
          <a:xfrm>
            <a:off x="9376854" y="1984976"/>
            <a:ext cx="1587500" cy="307777"/>
          </a:xfrm>
          <a:prstGeom prst="rect">
            <a:avLst/>
          </a:prstGeom>
          <a:noFill/>
        </p:spPr>
        <p:txBody>
          <a:bodyPr wrap="square" rtlCol="0">
            <a:spAutoFit/>
          </a:bodyPr>
          <a:lstStyle/>
          <a:p>
            <a:pPr marL="0" indent="0" algn="ctr">
              <a:buNone/>
            </a:pPr>
            <a:r>
              <a:rPr lang="en-US" sz="1400" b="1" dirty="0" err="1">
                <a:latin typeface="Arial" panose="020B0604020202020204" pitchFamily="34" charset="0"/>
                <a:cs typeface="Arial" panose="020B0604020202020204" pitchFamily="34" charset="0"/>
              </a:rPr>
              <a:t>Cooperación</a:t>
            </a:r>
            <a:endParaRPr lang="en-BE" sz="1400" b="1">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9BBD0DA5-80BE-53BA-B16B-405A97987880}"/>
              </a:ext>
            </a:extLst>
          </p:cNvPr>
          <p:cNvSpPr txBox="1"/>
          <p:nvPr/>
        </p:nvSpPr>
        <p:spPr>
          <a:xfrm>
            <a:off x="6753540" y="4143770"/>
            <a:ext cx="1587500" cy="307777"/>
          </a:xfrm>
          <a:prstGeom prst="rect">
            <a:avLst/>
          </a:prstGeom>
          <a:noFill/>
        </p:spPr>
        <p:txBody>
          <a:bodyPr wrap="square" rtlCol="0">
            <a:spAutoFit/>
          </a:bodyPr>
          <a:lstStyle/>
          <a:p>
            <a:pPr marL="0" indent="0" algn="ctr">
              <a:buNone/>
            </a:pPr>
            <a:r>
              <a:rPr lang="en-US" sz="1400" b="1" dirty="0">
                <a:latin typeface="Arial" panose="020B0604020202020204" pitchFamily="34" charset="0"/>
                <a:cs typeface="Arial" panose="020B0604020202020204" pitchFamily="34" charset="0"/>
              </a:rPr>
              <a:t>No </a:t>
            </a:r>
            <a:r>
              <a:rPr lang="en-US" sz="1400" b="1" dirty="0" err="1">
                <a:latin typeface="Arial" panose="020B0604020202020204" pitchFamily="34" charset="0"/>
                <a:cs typeface="Arial" panose="020B0604020202020204" pitchFamily="34" charset="0"/>
              </a:rPr>
              <a:t>cooperar</a:t>
            </a:r>
            <a:endParaRPr lang="en-BE" sz="1400" b="1">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B3F96F08-AE48-B52A-71F1-77CA31B8E486}"/>
              </a:ext>
            </a:extLst>
          </p:cNvPr>
          <p:cNvSpPr txBox="1"/>
          <p:nvPr/>
        </p:nvSpPr>
        <p:spPr>
          <a:xfrm>
            <a:off x="9376854" y="4143770"/>
            <a:ext cx="1587500" cy="307777"/>
          </a:xfrm>
          <a:prstGeom prst="rect">
            <a:avLst/>
          </a:prstGeom>
          <a:noFill/>
        </p:spPr>
        <p:txBody>
          <a:bodyPr wrap="square" rtlCol="0">
            <a:spAutoFit/>
          </a:bodyPr>
          <a:lstStyle/>
          <a:p>
            <a:pPr marL="0" indent="0" algn="ctr">
              <a:buNone/>
            </a:pPr>
            <a:r>
              <a:rPr lang="en-US" sz="1400" b="1" dirty="0" err="1">
                <a:latin typeface="Arial" panose="020B0604020202020204" pitchFamily="34" charset="0"/>
                <a:cs typeface="Arial" panose="020B0604020202020204" pitchFamily="34" charset="0"/>
              </a:rPr>
              <a:t>Someterse</a:t>
            </a:r>
            <a:endParaRPr lang="en-BE" sz="1400" b="1">
              <a:latin typeface="Arial" panose="020B0604020202020204" pitchFamily="34" charset="0"/>
              <a:cs typeface="Arial" panose="020B0604020202020204" pitchFamily="34" charset="0"/>
            </a:endParaRPr>
          </a:p>
        </p:txBody>
      </p:sp>
      <p:sp>
        <p:nvSpPr>
          <p:cNvPr id="7" name="Google Shape;501;p15">
            <a:extLst>
              <a:ext uri="{FF2B5EF4-FFF2-40B4-BE49-F238E27FC236}">
                <a16:creationId xmlns:a16="http://schemas.microsoft.com/office/drawing/2014/main" id="{A06BD496-96CB-24B7-E07A-283A090DE431}"/>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nvGrpSpPr>
          <p:cNvPr id="10" name="Google Shape;502;p15">
            <a:extLst>
              <a:ext uri="{FF2B5EF4-FFF2-40B4-BE49-F238E27FC236}">
                <a16:creationId xmlns:a16="http://schemas.microsoft.com/office/drawing/2014/main" id="{E177FFBA-9B63-BEDF-4BA8-7DA43C1080B2}"/>
              </a:ext>
            </a:extLst>
          </p:cNvPr>
          <p:cNvGrpSpPr/>
          <p:nvPr/>
        </p:nvGrpSpPr>
        <p:grpSpPr>
          <a:xfrm>
            <a:off x="10791664" y="667193"/>
            <a:ext cx="562136" cy="634675"/>
            <a:chOff x="760175" y="830142"/>
            <a:chExt cx="867619" cy="979579"/>
          </a:xfrm>
        </p:grpSpPr>
        <p:sp>
          <p:nvSpPr>
            <p:cNvPr id="28" name="Google Shape;503;p15">
              <a:extLst>
                <a:ext uri="{FF2B5EF4-FFF2-40B4-BE49-F238E27FC236}">
                  <a16:creationId xmlns:a16="http://schemas.microsoft.com/office/drawing/2014/main" id="{0791676B-251C-7C0B-C553-E3039958BE03}"/>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n-GB" sz="1600" b="1" dirty="0">
                  <a:solidFill>
                    <a:schemeClr val="lt1"/>
                  </a:solidFill>
                  <a:latin typeface="Arial" panose="020B0604020202020204" pitchFamily="34" charset="0"/>
                  <a:ea typeface="Calibri"/>
                  <a:cs typeface="Arial" panose="020B0604020202020204" pitchFamily="34" charset="0"/>
                  <a:sym typeface="Calibri"/>
                </a:rPr>
                <a:t>43</a:t>
              </a:r>
              <a:endParaRPr dirty="0">
                <a:latin typeface="Arial" panose="020B0604020202020204" pitchFamily="34" charset="0"/>
                <a:cs typeface="Arial" panose="020B0604020202020204" pitchFamily="34" charset="0"/>
              </a:endParaRPr>
            </a:p>
          </p:txBody>
        </p:sp>
        <p:sp>
          <p:nvSpPr>
            <p:cNvPr id="29" name="Google Shape;504;p15">
              <a:extLst>
                <a:ext uri="{FF2B5EF4-FFF2-40B4-BE49-F238E27FC236}">
                  <a16:creationId xmlns:a16="http://schemas.microsoft.com/office/drawing/2014/main" id="{90F3357F-012F-21CD-D05B-218B1DF20717}"/>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grpSp>
    </p:spTree>
    <p:extLst>
      <p:ext uri="{BB962C8B-B14F-4D97-AF65-F5344CB8AC3E}">
        <p14:creationId xmlns:p14="http://schemas.microsoft.com/office/powerpoint/2010/main" val="2409673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084C-D288-911B-EEEE-12AB6B8E2FCC}"/>
              </a:ext>
            </a:extLst>
          </p:cNvPr>
          <p:cNvSpPr>
            <a:spLocks noGrp="1"/>
          </p:cNvSpPr>
          <p:nvPr>
            <p:ph type="title"/>
          </p:nvPr>
        </p:nvSpPr>
        <p:spPr/>
        <p:txBody>
          <a:bodyPr/>
          <a:lstStyle/>
          <a:p>
            <a:r>
              <a:rPr lang="es-ES_tradnl">
                <a:highlight>
                  <a:srgbClr val="FFFF00"/>
                </a:highlight>
                <a:latin typeface="Arial" panose="020B0604020202020204" pitchFamily="34" charset="0"/>
                <a:cs typeface="Arial" panose="020B0604020202020204" pitchFamily="34" charset="0"/>
              </a:rPr>
              <a:t>Estudio de caso</a:t>
            </a:r>
          </a:p>
        </p:txBody>
      </p:sp>
      <p:grpSp>
        <p:nvGrpSpPr>
          <p:cNvPr id="3" name="Group 2">
            <a:extLst>
              <a:ext uri="{FF2B5EF4-FFF2-40B4-BE49-F238E27FC236}">
                <a16:creationId xmlns:a16="http://schemas.microsoft.com/office/drawing/2014/main" id="{6EFB75A3-8B0C-992D-1C14-DD7263600938}"/>
              </a:ext>
            </a:extLst>
          </p:cNvPr>
          <p:cNvGrpSpPr/>
          <p:nvPr/>
        </p:nvGrpSpPr>
        <p:grpSpPr>
          <a:xfrm>
            <a:off x="1325414" y="3369957"/>
            <a:ext cx="607335" cy="1512088"/>
            <a:chOff x="3524508" y="2679091"/>
            <a:chExt cx="327409" cy="806943"/>
          </a:xfrm>
          <a:solidFill>
            <a:schemeClr val="accent4"/>
          </a:solidFill>
        </p:grpSpPr>
        <p:sp>
          <p:nvSpPr>
            <p:cNvPr id="4" name="Round Same Side Corner Rectangle 46">
              <a:extLst>
                <a:ext uri="{FF2B5EF4-FFF2-40B4-BE49-F238E27FC236}">
                  <a16:creationId xmlns:a16="http://schemas.microsoft.com/office/drawing/2014/main" id="{384868C5-9237-D3CD-AF13-7C5A3526A2EC}"/>
                </a:ext>
              </a:extLst>
            </p:cNvPr>
            <p:cNvSpPr/>
            <p:nvPr/>
          </p:nvSpPr>
          <p:spPr>
            <a:xfrm>
              <a:off x="3526909" y="3062732"/>
              <a:ext cx="323729" cy="423302"/>
            </a:xfrm>
            <a:prstGeom prst="round2SameRect">
              <a:avLst>
                <a:gd name="adj1" fmla="val 50000"/>
                <a:gd name="adj2" fmla="val 301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A4D28FED-2A0A-3B61-FACC-ACC6BA44E36A}"/>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sp>
        <p:nvSpPr>
          <p:cNvPr id="7" name="TextBox 6">
            <a:extLst>
              <a:ext uri="{FF2B5EF4-FFF2-40B4-BE49-F238E27FC236}">
                <a16:creationId xmlns:a16="http://schemas.microsoft.com/office/drawing/2014/main" id="{BDED50E0-777B-1290-0F26-8A971FD3A3F3}"/>
              </a:ext>
            </a:extLst>
          </p:cNvPr>
          <p:cNvSpPr txBox="1"/>
          <p:nvPr/>
        </p:nvSpPr>
        <p:spPr>
          <a:xfrm>
            <a:off x="2329543" y="2337556"/>
            <a:ext cx="2652377" cy="3416320"/>
          </a:xfrm>
          <a:prstGeom prst="rect">
            <a:avLst/>
          </a:prstGeom>
          <a:noFill/>
        </p:spPr>
        <p:txBody>
          <a:bodyPr wrap="square">
            <a:spAutoFit/>
          </a:bodyPr>
          <a:lstStyle/>
          <a:p>
            <a:r>
              <a:rPr lang="es-ES_tradnl" sz="2400" b="1">
                <a:latin typeface="Arial" panose="020B0604020202020204" pitchFamily="34" charset="0"/>
                <a:cs typeface="Arial" panose="020B0604020202020204" pitchFamily="34" charset="0"/>
              </a:rPr>
              <a:t>ROBERTO</a:t>
            </a:r>
          </a:p>
          <a:p>
            <a:r>
              <a:rPr lang="es-ES_tradnl" sz="2400">
                <a:latin typeface="Arial" panose="020B0604020202020204" pitchFamily="34" charset="0"/>
                <a:cs typeface="Arial" panose="020B0604020202020204" pitchFamily="34" charset="0"/>
              </a:rPr>
              <a:t>Tiene 1 año y vive con su madre en una habitación de un edificio abandonado con otras familias de desplazados internos.</a:t>
            </a:r>
          </a:p>
        </p:txBody>
      </p:sp>
      <p:sp>
        <p:nvSpPr>
          <p:cNvPr id="15" name="TextBox 14">
            <a:extLst>
              <a:ext uri="{FF2B5EF4-FFF2-40B4-BE49-F238E27FC236}">
                <a16:creationId xmlns:a16="http://schemas.microsoft.com/office/drawing/2014/main" id="{491CC3E1-F8D7-9827-2A9F-DEFDD60B2898}"/>
              </a:ext>
            </a:extLst>
          </p:cNvPr>
          <p:cNvSpPr txBox="1"/>
          <p:nvPr/>
        </p:nvSpPr>
        <p:spPr>
          <a:xfrm>
            <a:off x="7612689" y="2365674"/>
            <a:ext cx="3334711" cy="2677656"/>
          </a:xfrm>
          <a:prstGeom prst="rect">
            <a:avLst/>
          </a:prstGeom>
          <a:noFill/>
        </p:spPr>
        <p:txBody>
          <a:bodyPr wrap="square">
            <a:spAutoFit/>
          </a:bodyPr>
          <a:lstStyle/>
          <a:p>
            <a:r>
              <a:rPr lang="es-ES_tradnl" sz="2400" b="1">
                <a:latin typeface="Arial" panose="020B0604020202020204" pitchFamily="34" charset="0"/>
                <a:cs typeface="Arial" panose="020B0604020202020204" pitchFamily="34" charset="0"/>
              </a:rPr>
              <a:t>JOLIE</a:t>
            </a:r>
          </a:p>
          <a:p>
            <a:r>
              <a:rPr lang="es-ES_tradnl" sz="2400">
                <a:latin typeface="Arial" panose="020B0604020202020204" pitchFamily="34" charset="0"/>
                <a:cs typeface="Arial" panose="020B0604020202020204" pitchFamily="34" charset="0"/>
              </a:rPr>
              <a:t>Es una niña no acompañada de 13 años que se fugó del centro de acogida y sufrió malos tratos durante su fuga.</a:t>
            </a:r>
          </a:p>
        </p:txBody>
      </p:sp>
      <p:grpSp>
        <p:nvGrpSpPr>
          <p:cNvPr id="16" name="Group 15">
            <a:extLst>
              <a:ext uri="{FF2B5EF4-FFF2-40B4-BE49-F238E27FC236}">
                <a16:creationId xmlns:a16="http://schemas.microsoft.com/office/drawing/2014/main" id="{FE9A54AC-EDDF-4230-9081-503C97AF31AE}"/>
              </a:ext>
            </a:extLst>
          </p:cNvPr>
          <p:cNvGrpSpPr/>
          <p:nvPr/>
        </p:nvGrpSpPr>
        <p:grpSpPr>
          <a:xfrm>
            <a:off x="10288771" y="303551"/>
            <a:ext cx="1587872" cy="1368854"/>
            <a:chOff x="10288771" y="303551"/>
            <a:chExt cx="1587872" cy="1368854"/>
          </a:xfrm>
        </p:grpSpPr>
        <p:sp>
          <p:nvSpPr>
            <p:cNvPr id="17" name="Google Shape;501;p15">
              <a:extLst>
                <a:ext uri="{FF2B5EF4-FFF2-40B4-BE49-F238E27FC236}">
                  <a16:creationId xmlns:a16="http://schemas.microsoft.com/office/drawing/2014/main" id="{C4CF73A0-3DB8-4077-C9B5-ED0155BF6EC7}"/>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8" name="Google Shape;502;p15">
              <a:extLst>
                <a:ext uri="{FF2B5EF4-FFF2-40B4-BE49-F238E27FC236}">
                  <a16:creationId xmlns:a16="http://schemas.microsoft.com/office/drawing/2014/main" id="{154F79DE-E04E-5063-29BC-1E50AD362DF0}"/>
                </a:ext>
              </a:extLst>
            </p:cNvPr>
            <p:cNvGrpSpPr/>
            <p:nvPr/>
          </p:nvGrpSpPr>
          <p:grpSpPr>
            <a:xfrm>
              <a:off x="10681558" y="728782"/>
              <a:ext cx="562136" cy="634675"/>
              <a:chOff x="760175" y="830142"/>
              <a:chExt cx="867619" cy="979579"/>
            </a:xfrm>
          </p:grpSpPr>
          <p:sp>
            <p:nvSpPr>
              <p:cNvPr id="22" name="Google Shape;503;p15">
                <a:extLst>
                  <a:ext uri="{FF2B5EF4-FFF2-40B4-BE49-F238E27FC236}">
                    <a16:creationId xmlns:a16="http://schemas.microsoft.com/office/drawing/2014/main" id="{99E67DB1-5FBA-202E-1AA0-EAC6CB0FC54F}"/>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44-</a:t>
                </a:r>
              </a:p>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45</a:t>
                </a:r>
                <a:endParaRPr lang="es-ES_tradnl">
                  <a:latin typeface="Arial" panose="020B0604020202020204" pitchFamily="34" charset="0"/>
                  <a:cs typeface="Arial" panose="020B0604020202020204" pitchFamily="34" charset="0"/>
                </a:endParaRPr>
              </a:p>
            </p:txBody>
          </p:sp>
          <p:sp>
            <p:nvSpPr>
              <p:cNvPr id="23" name="Google Shape;504;p15">
                <a:extLst>
                  <a:ext uri="{FF2B5EF4-FFF2-40B4-BE49-F238E27FC236}">
                    <a16:creationId xmlns:a16="http://schemas.microsoft.com/office/drawing/2014/main" id="{D204229B-C264-32A3-5EFC-965D52F1178C}"/>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9" name="Google Shape;505;p15">
              <a:extLst>
                <a:ext uri="{FF2B5EF4-FFF2-40B4-BE49-F238E27FC236}">
                  <a16:creationId xmlns:a16="http://schemas.microsoft.com/office/drawing/2014/main" id="{E6B5C792-D75A-B602-95A8-D897DFBB6E5A}"/>
                </a:ext>
              </a:extLst>
            </p:cNvPr>
            <p:cNvGrpSpPr/>
            <p:nvPr/>
          </p:nvGrpSpPr>
          <p:grpSpPr>
            <a:xfrm>
              <a:off x="11353800" y="728782"/>
              <a:ext cx="182192" cy="634674"/>
              <a:chOff x="2121762" y="2323619"/>
              <a:chExt cx="200378" cy="825210"/>
            </a:xfrm>
          </p:grpSpPr>
          <p:sp>
            <p:nvSpPr>
              <p:cNvPr id="20" name="Google Shape;506;p15">
                <a:extLst>
                  <a:ext uri="{FF2B5EF4-FFF2-40B4-BE49-F238E27FC236}">
                    <a16:creationId xmlns:a16="http://schemas.microsoft.com/office/drawing/2014/main" id="{BAA0B9C5-7F93-435D-4709-7A333527AB71}"/>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sp>
            <p:nvSpPr>
              <p:cNvPr id="21" name="Google Shape;507;p15">
                <a:extLst>
                  <a:ext uri="{FF2B5EF4-FFF2-40B4-BE49-F238E27FC236}">
                    <a16:creationId xmlns:a16="http://schemas.microsoft.com/office/drawing/2014/main" id="{B8311FA9-BAB3-7090-8793-39AFE927E55E}"/>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grpSp>
        <p:nvGrpSpPr>
          <p:cNvPr id="25" name="Group 24">
            <a:extLst>
              <a:ext uri="{FF2B5EF4-FFF2-40B4-BE49-F238E27FC236}">
                <a16:creationId xmlns:a16="http://schemas.microsoft.com/office/drawing/2014/main" id="{5B867E86-6089-A4D9-3CC6-42AC84939157}"/>
              </a:ext>
            </a:extLst>
          </p:cNvPr>
          <p:cNvGrpSpPr/>
          <p:nvPr/>
        </p:nvGrpSpPr>
        <p:grpSpPr>
          <a:xfrm>
            <a:off x="5729323" y="2337556"/>
            <a:ext cx="1346200" cy="2549127"/>
            <a:chOff x="6034123" y="2556104"/>
            <a:chExt cx="1346200" cy="2549127"/>
          </a:xfrm>
        </p:grpSpPr>
        <p:grpSp>
          <p:nvGrpSpPr>
            <p:cNvPr id="6" name="Group 5">
              <a:extLst>
                <a:ext uri="{FF2B5EF4-FFF2-40B4-BE49-F238E27FC236}">
                  <a16:creationId xmlns:a16="http://schemas.microsoft.com/office/drawing/2014/main" id="{13054822-2D64-CBDD-0064-396DD9239BEC}"/>
                </a:ext>
              </a:extLst>
            </p:cNvPr>
            <p:cNvGrpSpPr/>
            <p:nvPr/>
          </p:nvGrpSpPr>
          <p:grpSpPr>
            <a:xfrm>
              <a:off x="6196222" y="2556104"/>
              <a:ext cx="1022002" cy="2544489"/>
              <a:chOff x="3524508" y="2679091"/>
              <a:chExt cx="327409" cy="806943"/>
            </a:xfrm>
            <a:solidFill>
              <a:schemeClr val="accent4"/>
            </a:solidFill>
          </p:grpSpPr>
          <p:sp>
            <p:nvSpPr>
              <p:cNvPr id="13" name="Round Same Side Corner Rectangle 46">
                <a:extLst>
                  <a:ext uri="{FF2B5EF4-FFF2-40B4-BE49-F238E27FC236}">
                    <a16:creationId xmlns:a16="http://schemas.microsoft.com/office/drawing/2014/main" id="{19994EE4-3129-A926-FCEB-F5E0AA514CE2}"/>
                  </a:ext>
                </a:extLst>
              </p:cNvPr>
              <p:cNvSpPr/>
              <p:nvPr/>
            </p:nvSpPr>
            <p:spPr>
              <a:xfrm>
                <a:off x="3526909" y="3062732"/>
                <a:ext cx="323729" cy="42330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C18F285D-31C5-99B4-5362-F48656518753}"/>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sp>
          <p:nvSpPr>
            <p:cNvPr id="24" name="Trapezoid 23">
              <a:extLst>
                <a:ext uri="{FF2B5EF4-FFF2-40B4-BE49-F238E27FC236}">
                  <a16:creationId xmlns:a16="http://schemas.microsoft.com/office/drawing/2014/main" id="{5212DEAA-B065-04F7-00A9-0BC109BBCC6E}"/>
                </a:ext>
              </a:extLst>
            </p:cNvPr>
            <p:cNvSpPr/>
            <p:nvPr/>
          </p:nvSpPr>
          <p:spPr>
            <a:xfrm>
              <a:off x="6034123" y="4202019"/>
              <a:ext cx="1346200" cy="903212"/>
            </a:xfrm>
            <a:prstGeom prst="trapezoid">
              <a:avLst>
                <a:gd name="adj" fmla="val 218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251378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72">
            <a:extLst>
              <a:ext uri="{FF2B5EF4-FFF2-40B4-BE49-F238E27FC236}">
                <a16:creationId xmlns:a16="http://schemas.microsoft.com/office/drawing/2014/main" id="{5B467751-BC33-0362-2F30-BDECD3CF2B8A}"/>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9607416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latin typeface="Arial" panose="020B0604020202020204" pitchFamily="34" charset="0"/>
                <a:cs typeface="Arial" panose="020B0604020202020204" pitchFamily="34" charset="0"/>
                <a:sym typeface="Arial"/>
              </a:rPr>
              <a:t>Puntos clave de aprendizaje</a:t>
            </a:r>
            <a:endParaRPr lang="es-ES_tradnl">
              <a:latin typeface="Arial" panose="020B0604020202020204" pitchFamily="34" charset="0"/>
              <a:cs typeface="Arial" panose="020B0604020202020204" pitchFamily="34" charset="0"/>
            </a:endParaRPr>
          </a:p>
        </p:txBody>
      </p:sp>
      <p:sp>
        <p:nvSpPr>
          <p:cNvPr id="729" name="Google Shape;729;p18"/>
          <p:cNvSpPr/>
          <p:nvPr/>
        </p:nvSpPr>
        <p:spPr>
          <a:xfrm>
            <a:off x="5819634" y="1982065"/>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0" name="Google Shape;730;p18"/>
          <p:cNvSpPr/>
          <p:nvPr/>
        </p:nvSpPr>
        <p:spPr>
          <a:xfrm>
            <a:off x="9178455" y="1982065"/>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1" name="Google Shape;731;p18"/>
          <p:cNvSpPr/>
          <p:nvPr/>
        </p:nvSpPr>
        <p:spPr>
          <a:xfrm>
            <a:off x="2220001" y="1982065"/>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34" name="Google Shape;734;p18"/>
          <p:cNvSpPr txBox="1"/>
          <p:nvPr/>
        </p:nvSpPr>
        <p:spPr>
          <a:xfrm>
            <a:off x="7991687" y="3429000"/>
            <a:ext cx="3427271" cy="21236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200" dirty="0">
                <a:solidFill>
                  <a:schemeClr val="dk1"/>
                </a:solidFill>
                <a:latin typeface="Arial" panose="020B0604020202020204" pitchFamily="34" charset="0"/>
                <a:cs typeface="Arial" panose="020B0604020202020204" pitchFamily="34" charset="0"/>
              </a:rPr>
              <a:t>En algunos casos, los/as asistentes sociales deberán actuar con firmeza para defender el interés superior del menor.</a:t>
            </a:r>
            <a:endParaRPr lang="es-ES_tradnl" sz="2200" b="0" i="0" u="none" strike="noStrike" cap="none" dirty="0">
              <a:solidFill>
                <a:schemeClr val="dk1"/>
              </a:solidFill>
              <a:latin typeface="Arial" panose="020B0604020202020204" pitchFamily="34" charset="0"/>
              <a:cs typeface="Arial" panose="020B0604020202020204" pitchFamily="34" charset="0"/>
              <a:sym typeface="Arial"/>
            </a:endParaRPr>
          </a:p>
        </p:txBody>
      </p:sp>
      <p:sp>
        <p:nvSpPr>
          <p:cNvPr id="2" name="Google Shape;734;p18">
            <a:extLst>
              <a:ext uri="{FF2B5EF4-FFF2-40B4-BE49-F238E27FC236}">
                <a16:creationId xmlns:a16="http://schemas.microsoft.com/office/drawing/2014/main" id="{09FD74AF-51ED-094E-0450-16B7D5E104CC}"/>
              </a:ext>
            </a:extLst>
          </p:cNvPr>
          <p:cNvSpPr txBox="1"/>
          <p:nvPr/>
        </p:nvSpPr>
        <p:spPr>
          <a:xfrm>
            <a:off x="4853200" y="3429000"/>
            <a:ext cx="2984429" cy="21236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200" u="none" dirty="0">
                <a:latin typeface="Arial" panose="020B0604020202020204" pitchFamily="34" charset="0"/>
                <a:cs typeface="Arial" panose="020B0604020202020204" pitchFamily="34" charset="0"/>
              </a:rPr>
              <a:t>Hay distintas estrategias para negociar dependiendo del nivel de cooperación y asertividad</a:t>
            </a:r>
            <a:endParaRPr lang="es-ES_tradnl" sz="2200" b="0" u="none" strike="noStrike" cap="none" dirty="0">
              <a:solidFill>
                <a:schemeClr val="dk1"/>
              </a:solidFill>
              <a:latin typeface="Arial" panose="020B0604020202020204" pitchFamily="34" charset="0"/>
              <a:cs typeface="Arial" panose="020B0604020202020204" pitchFamily="34" charset="0"/>
              <a:sym typeface="Arial"/>
            </a:endParaRPr>
          </a:p>
        </p:txBody>
      </p:sp>
      <p:sp>
        <p:nvSpPr>
          <p:cNvPr id="3" name="Google Shape;734;p18">
            <a:extLst>
              <a:ext uri="{FF2B5EF4-FFF2-40B4-BE49-F238E27FC236}">
                <a16:creationId xmlns:a16="http://schemas.microsoft.com/office/drawing/2014/main" id="{C8AAF956-3CC7-0835-DC8F-C85433756C47}"/>
              </a:ext>
            </a:extLst>
          </p:cNvPr>
          <p:cNvSpPr txBox="1"/>
          <p:nvPr/>
        </p:nvSpPr>
        <p:spPr>
          <a:xfrm>
            <a:off x="950947" y="3429000"/>
            <a:ext cx="3596311" cy="17850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200" b="0" strike="noStrike" cap="none" dirty="0">
                <a:solidFill>
                  <a:schemeClr val="dk1"/>
                </a:solidFill>
                <a:latin typeface="Arial" panose="020B0604020202020204" pitchFamily="34" charset="0"/>
                <a:cs typeface="Arial" panose="020B0604020202020204" pitchFamily="34" charset="0"/>
                <a:sym typeface="Arial"/>
              </a:rPr>
              <a:t>Es importante identificar interés en común al negociar, ya que pueden ser un punto de partida para llegar a un acuerdo</a:t>
            </a:r>
            <a:endParaRPr lang="es-ES_tradnl" sz="2200" b="0" u="none" strike="noStrike" cap="none" dirty="0">
              <a:solidFill>
                <a:schemeClr val="dk1"/>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3449875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AF8C93-C1E8-0564-19C5-B83793FE0C0A}"/>
              </a:ext>
            </a:extLst>
          </p:cNvPr>
          <p:cNvSpPr>
            <a:spLocks noGrp="1"/>
          </p:cNvSpPr>
          <p:nvPr>
            <p:ph type="title"/>
          </p:nvPr>
        </p:nvSpPr>
        <p:spPr/>
        <p:txBody>
          <a:bodyPr/>
          <a:lstStyle/>
          <a:p>
            <a:r>
              <a:rPr lang="es-ES_tradnl" sz="2400" b="1" dirty="0">
                <a:solidFill>
                  <a:schemeClr val="bg1"/>
                </a:solidFill>
                <a:latin typeface="Garamond"/>
              </a:rPr>
              <a:t>SESIÓN 4</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¿Cómo mejorar la coordinación y obtener mejores resultados en materia de protección de la infancia? </a:t>
            </a:r>
            <a:endParaRPr lang="es-ES_tradnl" dirty="0"/>
          </a:p>
        </p:txBody>
      </p:sp>
    </p:spTree>
    <p:extLst>
      <p:ext uri="{BB962C8B-B14F-4D97-AF65-F5344CB8AC3E}">
        <p14:creationId xmlns:p14="http://schemas.microsoft.com/office/powerpoint/2010/main" val="1461467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 name="Rectangle 1">
            <a:extLst>
              <a:ext uri="{FF2B5EF4-FFF2-40B4-BE49-F238E27FC236}">
                <a16:creationId xmlns:a16="http://schemas.microsoft.com/office/drawing/2014/main" id="{FFA10514-4DDD-2C15-C65F-973A1D73EBE7}"/>
              </a:ext>
            </a:extLst>
          </p:cNvPr>
          <p:cNvSpPr/>
          <p:nvPr/>
        </p:nvSpPr>
        <p:spPr>
          <a:xfrm>
            <a:off x="6298107" y="4354976"/>
            <a:ext cx="2477591" cy="4091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Rectangle 2">
            <a:extLst>
              <a:ext uri="{FF2B5EF4-FFF2-40B4-BE49-F238E27FC236}">
                <a16:creationId xmlns:a16="http://schemas.microsoft.com/office/drawing/2014/main" id="{E720A88C-7619-00D7-299F-041081659E7A}"/>
              </a:ext>
            </a:extLst>
          </p:cNvPr>
          <p:cNvSpPr/>
          <p:nvPr/>
        </p:nvSpPr>
        <p:spPr>
          <a:xfrm>
            <a:off x="7470449" y="3373483"/>
            <a:ext cx="3265868" cy="4091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8FED1DBC-62C4-576C-D6DE-A955C93E8605}"/>
              </a:ext>
            </a:extLst>
          </p:cNvPr>
          <p:cNvSpPr/>
          <p:nvPr/>
        </p:nvSpPr>
        <p:spPr>
          <a:xfrm>
            <a:off x="6298109" y="3833815"/>
            <a:ext cx="2477592" cy="4091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0" name="Google Shape;260;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GB" dirty="0"/>
              <a:t>Objetivo del módulo</a:t>
            </a:r>
            <a:endParaRPr dirty="0"/>
          </a:p>
        </p:txBody>
      </p:sp>
      <p:sp>
        <p:nvSpPr>
          <p:cNvPr id="261" name="Google Shape;261;p3"/>
          <p:cNvSpPr txBox="1"/>
          <p:nvPr/>
        </p:nvSpPr>
        <p:spPr>
          <a:xfrm>
            <a:off x="6288939" y="1454435"/>
            <a:ext cx="4675649" cy="424727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chemeClr val="lt1"/>
              </a:buClr>
              <a:buSzPts val="3000"/>
              <a:buFont typeface="Helvetica Neue"/>
              <a:buNone/>
            </a:pPr>
            <a:r>
              <a:rPr lang="es-ES_tradnl" sz="3000" b="1" dirty="0">
                <a:solidFill>
                  <a:schemeClr val="lt1"/>
                </a:solidFill>
                <a:latin typeface="Arial"/>
                <a:ea typeface="Arial"/>
                <a:cs typeface="Arial"/>
                <a:sym typeface="Arial"/>
              </a:rPr>
              <a:t>P</a:t>
            </a:r>
            <a:r>
              <a:rPr lang="es-ES_tradnl" sz="3000" b="1" i="0" u="none" strike="noStrike" cap="none" dirty="0">
                <a:solidFill>
                  <a:schemeClr val="lt1"/>
                </a:solidFill>
                <a:latin typeface="Arial"/>
                <a:ea typeface="Arial"/>
                <a:cs typeface="Arial"/>
                <a:sym typeface="Arial"/>
              </a:rPr>
              <a:t>rofundizar en la comprensión y dominio de los/as participantes de las habilidades</a:t>
            </a:r>
            <a:r>
              <a:rPr lang="es-ES_tradnl" sz="3000" b="1" i="0" u="none" strike="noStrike" cap="none" dirty="0">
                <a:solidFill>
                  <a:schemeClr val="lt1"/>
                </a:solidFill>
                <a:latin typeface="Arial" panose="020B0604020202020204" pitchFamily="34" charset="0"/>
                <a:cs typeface="Arial" panose="020B0604020202020204" pitchFamily="34" charset="0"/>
                <a:sym typeface="Arial"/>
              </a:rPr>
              <a:t> clave para la resolución eficaz de problemas y la coordinación en la gestión de casos de protección de la infancia</a:t>
            </a:r>
          </a:p>
        </p:txBody>
      </p:sp>
      <p:grpSp>
        <p:nvGrpSpPr>
          <p:cNvPr id="7" name="Group 6">
            <a:extLst>
              <a:ext uri="{FF2B5EF4-FFF2-40B4-BE49-F238E27FC236}">
                <a16:creationId xmlns:a16="http://schemas.microsoft.com/office/drawing/2014/main" id="{5D3D8C0C-2D30-0BC3-828C-B874162BD1AC}"/>
              </a:ext>
            </a:extLst>
          </p:cNvPr>
          <p:cNvGrpSpPr/>
          <p:nvPr/>
        </p:nvGrpSpPr>
        <p:grpSpPr>
          <a:xfrm>
            <a:off x="10964589" y="4961229"/>
            <a:ext cx="524294" cy="1497662"/>
            <a:chOff x="2068313" y="2482622"/>
            <a:chExt cx="376359" cy="1075080"/>
          </a:xfrm>
          <a:solidFill>
            <a:schemeClr val="bg1"/>
          </a:solidFill>
        </p:grpSpPr>
        <p:sp>
          <p:nvSpPr>
            <p:cNvPr id="9" name="Round Same Side Corner Rectangle 23">
              <a:extLst>
                <a:ext uri="{FF2B5EF4-FFF2-40B4-BE49-F238E27FC236}">
                  <a16:creationId xmlns:a16="http://schemas.microsoft.com/office/drawing/2014/main" id="{E174F6E6-279A-A665-9448-FA9DC7ADEF5A}"/>
                </a:ext>
              </a:extLst>
            </p:cNvPr>
            <p:cNvSpPr/>
            <p:nvPr/>
          </p:nvSpPr>
          <p:spPr>
            <a:xfrm>
              <a:off x="2071073" y="2923618"/>
              <a:ext cx="372129" cy="63408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EE3483BB-BB4A-FA10-20F4-F2A2E3316ACF}"/>
                </a:ext>
              </a:extLst>
            </p:cNvPr>
            <p:cNvSpPr/>
            <p:nvPr/>
          </p:nvSpPr>
          <p:spPr>
            <a:xfrm>
              <a:off x="2068313" y="2482622"/>
              <a:ext cx="376359" cy="376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 name="Star: 5 Points 4">
            <a:extLst>
              <a:ext uri="{FF2B5EF4-FFF2-40B4-BE49-F238E27FC236}">
                <a16:creationId xmlns:a16="http://schemas.microsoft.com/office/drawing/2014/main" id="{F68DE2A5-CEE4-7870-CD2D-2E984C57F2EE}"/>
              </a:ext>
            </a:extLst>
          </p:cNvPr>
          <p:cNvSpPr/>
          <p:nvPr/>
        </p:nvSpPr>
        <p:spPr>
          <a:xfrm>
            <a:off x="11530903" y="5521514"/>
            <a:ext cx="192938" cy="192938"/>
          </a:xfrm>
          <a:prstGeom prst="star5">
            <a:avLst>
              <a:gd name="adj" fmla="val 2848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1B265-E2CA-E3A7-21FE-8A207AB472DB}"/>
              </a:ext>
            </a:extLst>
          </p:cNvPr>
          <p:cNvSpPr>
            <a:spLocks noGrp="1"/>
          </p:cNvSpPr>
          <p:nvPr>
            <p:ph type="title"/>
          </p:nvPr>
        </p:nvSpPr>
        <p:spPr/>
        <p:txBody>
          <a:bodyPr/>
          <a:lstStyle/>
          <a:p>
            <a:r>
              <a:rPr lang="es-ES_tradnl">
                <a:highlight>
                  <a:srgbClr val="FFFF00"/>
                </a:highlight>
                <a:latin typeface="Arial" panose="020B0604020202020204" pitchFamily="34" charset="0"/>
                <a:cs typeface="Arial" panose="020B0604020202020204" pitchFamily="34" charset="0"/>
              </a:rPr>
              <a:t>Labores de coordinación  </a:t>
            </a:r>
          </a:p>
        </p:txBody>
      </p:sp>
      <p:sp>
        <p:nvSpPr>
          <p:cNvPr id="9" name="Round Same Side Corner Rectangle 46">
            <a:extLst>
              <a:ext uri="{FF2B5EF4-FFF2-40B4-BE49-F238E27FC236}">
                <a16:creationId xmlns:a16="http://schemas.microsoft.com/office/drawing/2014/main" id="{B53349C8-18F0-795D-4843-02A2ED01F90F}"/>
              </a:ext>
            </a:extLst>
          </p:cNvPr>
          <p:cNvSpPr/>
          <p:nvPr/>
        </p:nvSpPr>
        <p:spPr>
          <a:xfrm>
            <a:off x="2077813" y="2669469"/>
            <a:ext cx="1010515" cy="133477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338F7854-83AA-2AD8-7B8F-09E2922B0836}"/>
              </a:ext>
            </a:extLst>
          </p:cNvPr>
          <p:cNvSpPr/>
          <p:nvPr/>
        </p:nvSpPr>
        <p:spPr>
          <a:xfrm>
            <a:off x="2070318" y="1459755"/>
            <a:ext cx="1022002" cy="10324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4621B289-D32E-3ED5-AAA0-C96AB786A176}"/>
              </a:ext>
            </a:extLst>
          </p:cNvPr>
          <p:cNvSpPr txBox="1"/>
          <p:nvPr/>
        </p:nvSpPr>
        <p:spPr>
          <a:xfrm>
            <a:off x="3963877" y="1695920"/>
            <a:ext cx="6562946" cy="2677656"/>
          </a:xfrm>
          <a:prstGeom prst="rect">
            <a:avLst/>
          </a:prstGeom>
          <a:noFill/>
        </p:spPr>
        <p:txBody>
          <a:bodyPr wrap="square">
            <a:spAutoFit/>
          </a:bodyPr>
          <a:lstStyle/>
          <a:p>
            <a:r>
              <a:rPr lang="es-ES_tradnl" sz="2400" b="1" dirty="0">
                <a:solidFill>
                  <a:schemeClr val="accent4"/>
                </a:solidFill>
                <a:latin typeface="Arial" panose="020B0604020202020204" pitchFamily="34" charset="0"/>
                <a:cs typeface="Arial" panose="020B0604020202020204" pitchFamily="34" charset="0"/>
              </a:rPr>
              <a:t>TEO</a:t>
            </a:r>
          </a:p>
          <a:p>
            <a:r>
              <a:rPr lang="es-ES_tradnl" sz="2400" dirty="0">
                <a:latin typeface="Arial" panose="020B0604020202020204" pitchFamily="34" charset="0"/>
                <a:cs typeface="Arial" panose="020B0604020202020204" pitchFamily="34" charset="0"/>
              </a:rPr>
              <a:t>Es un chico de 15 años que fue reclutado por un grupo armado para fabricar explosivos. Durante un accidente, que provocó una explosión, Teo sufrió quemaduras graves. En la actualidad vive con unos parientes (núcleo familiar extenso)</a:t>
            </a:r>
          </a:p>
        </p:txBody>
      </p:sp>
      <p:grpSp>
        <p:nvGrpSpPr>
          <p:cNvPr id="12" name="Group 11">
            <a:extLst>
              <a:ext uri="{FF2B5EF4-FFF2-40B4-BE49-F238E27FC236}">
                <a16:creationId xmlns:a16="http://schemas.microsoft.com/office/drawing/2014/main" id="{C747DCE4-38ED-802F-0617-B46B0A04BCA1}"/>
              </a:ext>
            </a:extLst>
          </p:cNvPr>
          <p:cNvGrpSpPr/>
          <p:nvPr/>
        </p:nvGrpSpPr>
        <p:grpSpPr>
          <a:xfrm>
            <a:off x="10288771" y="303551"/>
            <a:ext cx="1587872" cy="1368854"/>
            <a:chOff x="10288771" y="303551"/>
            <a:chExt cx="1587872" cy="1368854"/>
          </a:xfrm>
        </p:grpSpPr>
        <p:sp>
          <p:nvSpPr>
            <p:cNvPr id="17" name="Google Shape;501;p15">
              <a:extLst>
                <a:ext uri="{FF2B5EF4-FFF2-40B4-BE49-F238E27FC236}">
                  <a16:creationId xmlns:a16="http://schemas.microsoft.com/office/drawing/2014/main" id="{DE335965-B0CF-342C-359E-7F09EE39BFA6}"/>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8" name="Google Shape;502;p15">
              <a:extLst>
                <a:ext uri="{FF2B5EF4-FFF2-40B4-BE49-F238E27FC236}">
                  <a16:creationId xmlns:a16="http://schemas.microsoft.com/office/drawing/2014/main" id="{81E3D678-5236-5E04-4AA0-EC32D147CAD8}"/>
                </a:ext>
              </a:extLst>
            </p:cNvPr>
            <p:cNvGrpSpPr/>
            <p:nvPr/>
          </p:nvGrpSpPr>
          <p:grpSpPr>
            <a:xfrm>
              <a:off x="10681558" y="728782"/>
              <a:ext cx="562136" cy="634675"/>
              <a:chOff x="760175" y="830142"/>
              <a:chExt cx="867619" cy="979579"/>
            </a:xfrm>
          </p:grpSpPr>
          <p:sp>
            <p:nvSpPr>
              <p:cNvPr id="26" name="Google Shape;503;p15">
                <a:extLst>
                  <a:ext uri="{FF2B5EF4-FFF2-40B4-BE49-F238E27FC236}">
                    <a16:creationId xmlns:a16="http://schemas.microsoft.com/office/drawing/2014/main" id="{E76B2295-5699-D642-6443-D55A776141AC}"/>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46-</a:t>
                </a:r>
              </a:p>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49</a:t>
                </a:r>
                <a:endParaRPr lang="es-ES_tradnl">
                  <a:latin typeface="Arial" panose="020B0604020202020204" pitchFamily="34" charset="0"/>
                  <a:cs typeface="Arial" panose="020B0604020202020204" pitchFamily="34" charset="0"/>
                </a:endParaRPr>
              </a:p>
            </p:txBody>
          </p:sp>
          <p:sp>
            <p:nvSpPr>
              <p:cNvPr id="27" name="Google Shape;504;p15">
                <a:extLst>
                  <a:ext uri="{FF2B5EF4-FFF2-40B4-BE49-F238E27FC236}">
                    <a16:creationId xmlns:a16="http://schemas.microsoft.com/office/drawing/2014/main" id="{7BA24DC8-5D04-1061-661F-0C87A2AA8494}"/>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9" name="Google Shape;505;p15">
              <a:extLst>
                <a:ext uri="{FF2B5EF4-FFF2-40B4-BE49-F238E27FC236}">
                  <a16:creationId xmlns:a16="http://schemas.microsoft.com/office/drawing/2014/main" id="{EA233A47-AF25-7B30-BF29-4A15F1F5672C}"/>
                </a:ext>
              </a:extLst>
            </p:cNvPr>
            <p:cNvGrpSpPr/>
            <p:nvPr/>
          </p:nvGrpSpPr>
          <p:grpSpPr>
            <a:xfrm>
              <a:off x="11353800" y="728782"/>
              <a:ext cx="182192" cy="634674"/>
              <a:chOff x="2121762" y="2323619"/>
              <a:chExt cx="200378" cy="825210"/>
            </a:xfrm>
          </p:grpSpPr>
          <p:sp>
            <p:nvSpPr>
              <p:cNvPr id="20" name="Google Shape;506;p15">
                <a:extLst>
                  <a:ext uri="{FF2B5EF4-FFF2-40B4-BE49-F238E27FC236}">
                    <a16:creationId xmlns:a16="http://schemas.microsoft.com/office/drawing/2014/main" id="{70363326-F9D9-5462-9286-131B24EFA30D}"/>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sp>
            <p:nvSpPr>
              <p:cNvPr id="25" name="Google Shape;507;p15">
                <a:extLst>
                  <a:ext uri="{FF2B5EF4-FFF2-40B4-BE49-F238E27FC236}">
                    <a16:creationId xmlns:a16="http://schemas.microsoft.com/office/drawing/2014/main" id="{8EDEA21B-DBB4-F2A2-FB23-00B17A9F669C}"/>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sp>
        <p:nvSpPr>
          <p:cNvPr id="29" name="Round Same Side Corner Rectangle 46">
            <a:extLst>
              <a:ext uri="{FF2B5EF4-FFF2-40B4-BE49-F238E27FC236}">
                <a16:creationId xmlns:a16="http://schemas.microsoft.com/office/drawing/2014/main" id="{690EBBC9-08ED-01D7-EE19-0251C586482B}"/>
              </a:ext>
            </a:extLst>
          </p:cNvPr>
          <p:cNvSpPr/>
          <p:nvPr/>
        </p:nvSpPr>
        <p:spPr>
          <a:xfrm>
            <a:off x="2452577" y="3524556"/>
            <a:ext cx="299637" cy="47968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cxnSp>
        <p:nvCxnSpPr>
          <p:cNvPr id="33" name="Straight Connector 32">
            <a:extLst>
              <a:ext uri="{FF2B5EF4-FFF2-40B4-BE49-F238E27FC236}">
                <a16:creationId xmlns:a16="http://schemas.microsoft.com/office/drawing/2014/main" id="{1CC6E0ED-8128-D243-02B8-15F4A228D860}"/>
              </a:ext>
            </a:extLst>
          </p:cNvPr>
          <p:cNvCxnSpPr/>
          <p:nvPr/>
        </p:nvCxnSpPr>
        <p:spPr>
          <a:xfrm>
            <a:off x="1603143" y="5226464"/>
            <a:ext cx="9094172" cy="0"/>
          </a:xfrm>
          <a:prstGeom prst="line">
            <a:avLst/>
          </a:prstGeom>
          <a:ln w="57150">
            <a:solidFill>
              <a:schemeClr val="accent4"/>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0D4311F-E641-A2FC-C9C8-44F2A5F0D6C1}"/>
              </a:ext>
            </a:extLst>
          </p:cNvPr>
          <p:cNvSpPr txBox="1"/>
          <p:nvPr/>
        </p:nvSpPr>
        <p:spPr>
          <a:xfrm rot="20436166">
            <a:off x="2401944" y="4724957"/>
            <a:ext cx="1207414" cy="1147698"/>
          </a:xfrm>
          <a:prstGeom prst="foldedCorner">
            <a:avLst/>
          </a:prstGeom>
          <a:solidFill>
            <a:schemeClr val="bg1"/>
          </a:solidFill>
          <a:ln>
            <a:solidFill>
              <a:schemeClr val="accent4"/>
            </a:solidFill>
          </a:ln>
        </p:spPr>
        <p:txBody>
          <a:bodyPr wrap="square" rtlCol="0">
            <a:noAutofit/>
          </a:bodyPr>
          <a:lstStyle/>
          <a:p>
            <a:r>
              <a:rPr lang="es-ES_tradnl" i="1" dirty="0">
                <a:solidFill>
                  <a:schemeClr val="accent4"/>
                </a:solidFill>
                <a:latin typeface="Arial" panose="020B0604020202020204" pitchFamily="34" charset="0"/>
                <a:cs typeface="Arial" panose="020B0604020202020204" pitchFamily="34" charset="0"/>
              </a:rPr>
              <a:t>Coordinar con quién + motivo</a:t>
            </a:r>
          </a:p>
        </p:txBody>
      </p:sp>
      <p:sp>
        <p:nvSpPr>
          <p:cNvPr id="34" name="TextBox 33">
            <a:extLst>
              <a:ext uri="{FF2B5EF4-FFF2-40B4-BE49-F238E27FC236}">
                <a16:creationId xmlns:a16="http://schemas.microsoft.com/office/drawing/2014/main" id="{FC768452-8D77-E579-8653-2ADBCC4F6B21}"/>
              </a:ext>
            </a:extLst>
          </p:cNvPr>
          <p:cNvSpPr txBox="1"/>
          <p:nvPr/>
        </p:nvSpPr>
        <p:spPr>
          <a:xfrm rot="301817">
            <a:off x="4214427" y="4706330"/>
            <a:ext cx="1188987" cy="1032400"/>
          </a:xfrm>
          <a:prstGeom prst="foldedCorner">
            <a:avLst/>
          </a:prstGeom>
          <a:solidFill>
            <a:schemeClr val="bg1"/>
          </a:solidFill>
          <a:ln>
            <a:solidFill>
              <a:schemeClr val="accent4"/>
            </a:solidFill>
          </a:ln>
        </p:spPr>
        <p:txBody>
          <a:bodyPr wrap="square" rtlCol="0">
            <a:noAutofit/>
          </a:bodyPr>
          <a:lstStyle/>
          <a:p>
            <a:r>
              <a:rPr lang="es-ES_tradnl" i="1" dirty="0">
                <a:solidFill>
                  <a:schemeClr val="accent4"/>
                </a:solidFill>
                <a:latin typeface="Arial" panose="020B0604020202020204" pitchFamily="34" charset="0"/>
                <a:cs typeface="Arial" panose="020B0604020202020204" pitchFamily="34" charset="0"/>
              </a:rPr>
              <a:t>Coordinar con quién + motivo</a:t>
            </a:r>
          </a:p>
        </p:txBody>
      </p:sp>
      <p:sp>
        <p:nvSpPr>
          <p:cNvPr id="37" name="TextBox 36">
            <a:extLst>
              <a:ext uri="{FF2B5EF4-FFF2-40B4-BE49-F238E27FC236}">
                <a16:creationId xmlns:a16="http://schemas.microsoft.com/office/drawing/2014/main" id="{AF6E1DC9-F384-C203-5B8D-CF8AD1F6E084}"/>
              </a:ext>
            </a:extLst>
          </p:cNvPr>
          <p:cNvSpPr txBox="1"/>
          <p:nvPr/>
        </p:nvSpPr>
        <p:spPr>
          <a:xfrm rot="20888083">
            <a:off x="6393241" y="4719492"/>
            <a:ext cx="1188987" cy="1032400"/>
          </a:xfrm>
          <a:prstGeom prst="foldedCorner">
            <a:avLst/>
          </a:prstGeom>
          <a:solidFill>
            <a:schemeClr val="bg1"/>
          </a:solidFill>
          <a:ln>
            <a:solidFill>
              <a:schemeClr val="accent4"/>
            </a:solidFill>
          </a:ln>
        </p:spPr>
        <p:txBody>
          <a:bodyPr wrap="square" rtlCol="0">
            <a:noAutofit/>
          </a:bodyPr>
          <a:lstStyle/>
          <a:p>
            <a:r>
              <a:rPr lang="es-ES_tradnl" i="1" dirty="0">
                <a:solidFill>
                  <a:schemeClr val="accent4"/>
                </a:solidFill>
                <a:latin typeface="Arial" panose="020B0604020202020204" pitchFamily="34" charset="0"/>
                <a:cs typeface="Arial" panose="020B0604020202020204" pitchFamily="34" charset="0"/>
              </a:rPr>
              <a:t>Coordinar con quién + motivo</a:t>
            </a:r>
          </a:p>
        </p:txBody>
      </p:sp>
      <p:sp>
        <p:nvSpPr>
          <p:cNvPr id="38" name="TextBox 37">
            <a:extLst>
              <a:ext uri="{FF2B5EF4-FFF2-40B4-BE49-F238E27FC236}">
                <a16:creationId xmlns:a16="http://schemas.microsoft.com/office/drawing/2014/main" id="{28C7DE4E-721D-7868-2E2D-586E90404A4B}"/>
              </a:ext>
            </a:extLst>
          </p:cNvPr>
          <p:cNvSpPr txBox="1"/>
          <p:nvPr/>
        </p:nvSpPr>
        <p:spPr>
          <a:xfrm rot="21315159">
            <a:off x="8335535" y="4706847"/>
            <a:ext cx="1188987" cy="1032400"/>
          </a:xfrm>
          <a:prstGeom prst="foldedCorner">
            <a:avLst/>
          </a:prstGeom>
          <a:solidFill>
            <a:schemeClr val="bg1"/>
          </a:solidFill>
          <a:ln>
            <a:solidFill>
              <a:schemeClr val="accent4"/>
            </a:solidFill>
          </a:ln>
        </p:spPr>
        <p:txBody>
          <a:bodyPr wrap="square" rtlCol="0">
            <a:noAutofit/>
          </a:bodyPr>
          <a:lstStyle/>
          <a:p>
            <a:r>
              <a:rPr lang="es-ES_tradnl" i="1" dirty="0">
                <a:solidFill>
                  <a:schemeClr val="accent4"/>
                </a:solidFill>
                <a:latin typeface="Arial" panose="020B0604020202020204" pitchFamily="34" charset="0"/>
                <a:cs typeface="Arial" panose="020B0604020202020204" pitchFamily="34" charset="0"/>
              </a:rPr>
              <a:t>Coordinar con quién + motivo</a:t>
            </a:r>
          </a:p>
        </p:txBody>
      </p:sp>
    </p:spTree>
    <p:extLst>
      <p:ext uri="{BB962C8B-B14F-4D97-AF65-F5344CB8AC3E}">
        <p14:creationId xmlns:p14="http://schemas.microsoft.com/office/powerpoint/2010/main" val="781345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72">
            <a:extLst>
              <a:ext uri="{FF2B5EF4-FFF2-40B4-BE49-F238E27FC236}">
                <a16:creationId xmlns:a16="http://schemas.microsoft.com/office/drawing/2014/main" id="{180B432E-5652-566C-272A-88DC63407194}"/>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751826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72">
            <a:extLst>
              <a:ext uri="{FF2B5EF4-FFF2-40B4-BE49-F238E27FC236}">
                <a16:creationId xmlns:a16="http://schemas.microsoft.com/office/drawing/2014/main" id="{180B432E-5652-566C-272A-88DC63407194}"/>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1691620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4111B-9AF5-F510-4545-B27E81AE9091}"/>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Coordinación en la gestión de casos</a:t>
            </a:r>
          </a:p>
        </p:txBody>
      </p:sp>
      <p:sp>
        <p:nvSpPr>
          <p:cNvPr id="4" name="TextBox 3">
            <a:extLst>
              <a:ext uri="{FF2B5EF4-FFF2-40B4-BE49-F238E27FC236}">
                <a16:creationId xmlns:a16="http://schemas.microsoft.com/office/drawing/2014/main" id="{C756BF5E-114D-6A70-CAEE-34D052AEAA55}"/>
              </a:ext>
            </a:extLst>
          </p:cNvPr>
          <p:cNvSpPr txBox="1"/>
          <p:nvPr/>
        </p:nvSpPr>
        <p:spPr>
          <a:xfrm>
            <a:off x="4550733" y="1487479"/>
            <a:ext cx="6693980" cy="3416320"/>
          </a:xfrm>
          <a:prstGeom prst="rect">
            <a:avLst/>
          </a:prstGeom>
          <a:noFill/>
        </p:spPr>
        <p:txBody>
          <a:bodyPr wrap="square">
            <a:spAutoFit/>
          </a:bodyPr>
          <a:lstStyle/>
          <a:p>
            <a:r>
              <a:rPr lang="es-ES_tradnl" sz="2400" b="0" i="0">
                <a:effectLst/>
                <a:latin typeface="Arial" panose="020B0604020202020204" pitchFamily="34" charset="0"/>
                <a:cs typeface="Arial" panose="020B0604020202020204" pitchFamily="34" charset="0"/>
              </a:rPr>
              <a:t>Una buena coordinación implica mantener una comunicación fluida, comprender las funciones y responsabilidades de cada implicado y la importancia de los vínculos entre servicios, así como resolver problemas de forma colectiva e intercambiar información, lo que siempre debe hacerse garantizando la seguridad y protección del menor y de acuerdo con los principios y protocolos de protección de datos personales</a:t>
            </a:r>
            <a:endParaRPr lang="es-ES_tradnl" sz="24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E3713D4C-EA79-124B-DB5C-74D1D5195B01}"/>
              </a:ext>
            </a:extLst>
          </p:cNvPr>
          <p:cNvSpPr txBox="1"/>
          <p:nvPr/>
        </p:nvSpPr>
        <p:spPr>
          <a:xfrm>
            <a:off x="4550734" y="4903799"/>
            <a:ext cx="6693979" cy="923330"/>
          </a:xfrm>
          <a:prstGeom prst="rect">
            <a:avLst/>
          </a:prstGeom>
          <a:noFill/>
        </p:spPr>
        <p:txBody>
          <a:bodyPr wrap="square" rtlCol="0">
            <a:spAutoFit/>
          </a:bodyPr>
          <a:lstStyle/>
          <a:p>
            <a:r>
              <a:rPr lang="es-ES_tradnl">
                <a:solidFill>
                  <a:schemeClr val="accent4"/>
                </a:solidFill>
                <a:latin typeface="Arial" panose="020B0604020202020204" pitchFamily="34" charset="0"/>
                <a:cs typeface="Arial" panose="020B0604020202020204" pitchFamily="34" charset="0"/>
              </a:rPr>
              <a:t>Fuente: Adaptación de GBVIMS Steering Committee. (2017). </a:t>
            </a:r>
            <a:r>
              <a:rPr lang="es-ES_tradnl" i="1">
                <a:solidFill>
                  <a:schemeClr val="accent4"/>
                </a:solidFill>
                <a:latin typeface="Arial" panose="020B0604020202020204" pitchFamily="34" charset="0"/>
                <a:cs typeface="Arial" panose="020B0604020202020204" pitchFamily="34" charset="0"/>
              </a:rPr>
              <a:t>Directrices interinstitucionales para la gestión de casos de violencia de género.</a:t>
            </a:r>
            <a:r>
              <a:rPr lang="es-ES_tradnl">
                <a:solidFill>
                  <a:schemeClr val="accent4"/>
                </a:solidFill>
                <a:latin typeface="Arial" panose="020B0604020202020204" pitchFamily="34" charset="0"/>
                <a:cs typeface="Arial" panose="020B0604020202020204" pitchFamily="34" charset="0"/>
              </a:rPr>
              <a:t> (Página 27).</a:t>
            </a:r>
          </a:p>
        </p:txBody>
      </p:sp>
      <p:grpSp>
        <p:nvGrpSpPr>
          <p:cNvPr id="6" name="Group 5">
            <a:extLst>
              <a:ext uri="{FF2B5EF4-FFF2-40B4-BE49-F238E27FC236}">
                <a16:creationId xmlns:a16="http://schemas.microsoft.com/office/drawing/2014/main" id="{EC2DEC70-9B2D-6328-AF2B-635466A2CC03}"/>
              </a:ext>
            </a:extLst>
          </p:cNvPr>
          <p:cNvGrpSpPr/>
          <p:nvPr/>
        </p:nvGrpSpPr>
        <p:grpSpPr>
          <a:xfrm>
            <a:off x="990409" y="1851677"/>
            <a:ext cx="2617711" cy="2836260"/>
            <a:chOff x="7892902" y="1235921"/>
            <a:chExt cx="1061882" cy="1131157"/>
          </a:xfrm>
          <a:solidFill>
            <a:schemeClr val="accent4"/>
          </a:solidFill>
        </p:grpSpPr>
        <p:sp>
          <p:nvSpPr>
            <p:cNvPr id="7" name="Arrow: Down 6">
              <a:extLst>
                <a:ext uri="{FF2B5EF4-FFF2-40B4-BE49-F238E27FC236}">
                  <a16:creationId xmlns:a16="http://schemas.microsoft.com/office/drawing/2014/main" id="{80029A72-8DA5-B2B8-A195-8FE0B5D0E832}"/>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8" name="Arrow: Bent 7">
              <a:extLst>
                <a:ext uri="{FF2B5EF4-FFF2-40B4-BE49-F238E27FC236}">
                  <a16:creationId xmlns:a16="http://schemas.microsoft.com/office/drawing/2014/main" id="{C732B1DA-897A-A8AC-0183-7D5FDE3EE90D}"/>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9" name="Arrow: Bent 8">
              <a:extLst>
                <a:ext uri="{FF2B5EF4-FFF2-40B4-BE49-F238E27FC236}">
                  <a16:creationId xmlns:a16="http://schemas.microsoft.com/office/drawing/2014/main" id="{80ECDC5B-A041-CB51-29BE-E8843013A154}"/>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sp>
          <p:nvSpPr>
            <p:cNvPr id="10" name="Plus Sign 9">
              <a:extLst>
                <a:ext uri="{FF2B5EF4-FFF2-40B4-BE49-F238E27FC236}">
                  <a16:creationId xmlns:a16="http://schemas.microsoft.com/office/drawing/2014/main" id="{94C537D7-F996-8D88-3652-ED1AC2C4ED08}"/>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1" name="Circle: Hollow 10">
              <a:extLst>
                <a:ext uri="{FF2B5EF4-FFF2-40B4-BE49-F238E27FC236}">
                  <a16:creationId xmlns:a16="http://schemas.microsoft.com/office/drawing/2014/main" id="{45AD3ED3-077A-EA5E-837F-EFF67EBE77CF}"/>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6367213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7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highlight>
                  <a:srgbClr val="FFFF00"/>
                </a:highlight>
                <a:latin typeface="Arial" panose="020B0604020202020204" pitchFamily="34" charset="0"/>
                <a:cs typeface="Arial" panose="020B0604020202020204" pitchFamily="34" charset="0"/>
              </a:rPr>
              <a:t>Con quién hay que coordinar en la gestión de casos</a:t>
            </a:r>
          </a:p>
        </p:txBody>
      </p:sp>
      <p:grpSp>
        <p:nvGrpSpPr>
          <p:cNvPr id="12" name="Group 11">
            <a:extLst>
              <a:ext uri="{FF2B5EF4-FFF2-40B4-BE49-F238E27FC236}">
                <a16:creationId xmlns:a16="http://schemas.microsoft.com/office/drawing/2014/main" id="{077C07C1-2D3A-77B0-AC0E-57BEAB060A6E}"/>
              </a:ext>
            </a:extLst>
          </p:cNvPr>
          <p:cNvGrpSpPr/>
          <p:nvPr/>
        </p:nvGrpSpPr>
        <p:grpSpPr>
          <a:xfrm>
            <a:off x="751944" y="1704277"/>
            <a:ext cx="3995728" cy="3995728"/>
            <a:chOff x="3943574" y="1346805"/>
            <a:chExt cx="7801386" cy="7801386"/>
          </a:xfrm>
        </p:grpSpPr>
        <p:sp>
          <p:nvSpPr>
            <p:cNvPr id="13" name="Oval 12">
              <a:extLst>
                <a:ext uri="{FF2B5EF4-FFF2-40B4-BE49-F238E27FC236}">
                  <a16:creationId xmlns:a16="http://schemas.microsoft.com/office/drawing/2014/main" id="{F70217D1-D688-47AF-299E-F33C363DB785}"/>
                </a:ext>
              </a:extLst>
            </p:cNvPr>
            <p:cNvSpPr/>
            <p:nvPr/>
          </p:nvSpPr>
          <p:spPr>
            <a:xfrm>
              <a:off x="3943574" y="1346805"/>
              <a:ext cx="7801386" cy="78013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Oval 13">
              <a:extLst>
                <a:ext uri="{FF2B5EF4-FFF2-40B4-BE49-F238E27FC236}">
                  <a16:creationId xmlns:a16="http://schemas.microsoft.com/office/drawing/2014/main" id="{EAA927C0-9369-D45F-B576-3A3671877A1F}"/>
                </a:ext>
              </a:extLst>
            </p:cNvPr>
            <p:cNvSpPr/>
            <p:nvPr/>
          </p:nvSpPr>
          <p:spPr>
            <a:xfrm>
              <a:off x="4541599" y="1956118"/>
              <a:ext cx="6574444" cy="6574444"/>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Oval 14">
              <a:extLst>
                <a:ext uri="{FF2B5EF4-FFF2-40B4-BE49-F238E27FC236}">
                  <a16:creationId xmlns:a16="http://schemas.microsoft.com/office/drawing/2014/main" id="{B72CEF64-9BD1-BEE2-0716-0EF68A969559}"/>
                </a:ext>
              </a:extLst>
            </p:cNvPr>
            <p:cNvSpPr/>
            <p:nvPr/>
          </p:nvSpPr>
          <p:spPr>
            <a:xfrm>
              <a:off x="5121643" y="2523285"/>
              <a:ext cx="5385038" cy="5385038"/>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 name="Oval 15">
              <a:extLst>
                <a:ext uri="{FF2B5EF4-FFF2-40B4-BE49-F238E27FC236}">
                  <a16:creationId xmlns:a16="http://schemas.microsoft.com/office/drawing/2014/main" id="{3D893F6C-3E1B-6645-1A04-BB34FB97E828}"/>
                </a:ext>
              </a:extLst>
            </p:cNvPr>
            <p:cNvSpPr/>
            <p:nvPr/>
          </p:nvSpPr>
          <p:spPr>
            <a:xfrm>
              <a:off x="5741231" y="3105543"/>
              <a:ext cx="4145862" cy="414586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 name="Oval 16">
              <a:extLst>
                <a:ext uri="{FF2B5EF4-FFF2-40B4-BE49-F238E27FC236}">
                  <a16:creationId xmlns:a16="http://schemas.microsoft.com/office/drawing/2014/main" id="{868885EA-73E9-82A0-DEF9-3B3D8CE16F88}"/>
                </a:ext>
              </a:extLst>
            </p:cNvPr>
            <p:cNvSpPr/>
            <p:nvPr/>
          </p:nvSpPr>
          <p:spPr>
            <a:xfrm>
              <a:off x="6442797" y="3734452"/>
              <a:ext cx="2802940" cy="28029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8" name="Group 17">
              <a:extLst>
                <a:ext uri="{FF2B5EF4-FFF2-40B4-BE49-F238E27FC236}">
                  <a16:creationId xmlns:a16="http://schemas.microsoft.com/office/drawing/2014/main" id="{A60E7414-451E-C4F8-BA7B-61B0BAB49157}"/>
                </a:ext>
              </a:extLst>
            </p:cNvPr>
            <p:cNvGrpSpPr/>
            <p:nvPr/>
          </p:nvGrpSpPr>
          <p:grpSpPr>
            <a:xfrm>
              <a:off x="7480949" y="4391502"/>
              <a:ext cx="671707" cy="1493118"/>
              <a:chOff x="3524508" y="2679091"/>
              <a:chExt cx="327409" cy="727787"/>
            </a:xfrm>
            <a:solidFill>
              <a:schemeClr val="accent2"/>
            </a:solidFill>
          </p:grpSpPr>
          <p:sp>
            <p:nvSpPr>
              <p:cNvPr id="19" name="Round Same Side Corner Rectangle 46">
                <a:extLst>
                  <a:ext uri="{FF2B5EF4-FFF2-40B4-BE49-F238E27FC236}">
                    <a16:creationId xmlns:a16="http://schemas.microsoft.com/office/drawing/2014/main" id="{8E0647C4-9696-0D8C-3394-E6348CF0B9A5}"/>
                  </a:ext>
                </a:extLst>
              </p:cNvPr>
              <p:cNvSpPr/>
              <p:nvPr/>
            </p:nvSpPr>
            <p:spPr>
              <a:xfrm>
                <a:off x="3526909" y="3062732"/>
                <a:ext cx="323729" cy="344146"/>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0" name="Oval 19">
                <a:extLst>
                  <a:ext uri="{FF2B5EF4-FFF2-40B4-BE49-F238E27FC236}">
                    <a16:creationId xmlns:a16="http://schemas.microsoft.com/office/drawing/2014/main" id="{76D6DFCC-ECCD-FF20-A8B3-CDF23AC9EFC1}"/>
                  </a:ext>
                </a:extLst>
              </p:cNvPr>
              <p:cNvSpPr/>
              <p:nvPr/>
            </p:nvSpPr>
            <p:spPr>
              <a:xfrm>
                <a:off x="3524508" y="2679091"/>
                <a:ext cx="327409" cy="3274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
        <p:nvSpPr>
          <p:cNvPr id="22" name="Rectangle: Rounded Corners 21">
            <a:extLst>
              <a:ext uri="{FF2B5EF4-FFF2-40B4-BE49-F238E27FC236}">
                <a16:creationId xmlns:a16="http://schemas.microsoft.com/office/drawing/2014/main" id="{6C382BC7-F938-655D-0151-9B7CCB6445B7}"/>
              </a:ext>
            </a:extLst>
          </p:cNvPr>
          <p:cNvSpPr/>
          <p:nvPr/>
        </p:nvSpPr>
        <p:spPr>
          <a:xfrm>
            <a:off x="5191656" y="4966373"/>
            <a:ext cx="6248400" cy="834588"/>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2000" b="1">
                <a:solidFill>
                  <a:schemeClr val="tx1"/>
                </a:solidFill>
                <a:latin typeface="Arial" panose="020B0604020202020204" pitchFamily="34" charset="0"/>
                <a:cs typeface="Arial" panose="020B0604020202020204" pitchFamily="34" charset="0"/>
              </a:rPr>
              <a:t>Herramientas: </a:t>
            </a:r>
            <a:r>
              <a:rPr lang="es-ES_tradnl" sz="2000">
                <a:solidFill>
                  <a:schemeClr val="tx1"/>
                </a:solidFill>
                <a:latin typeface="Arial" panose="020B0604020202020204" pitchFamily="34" charset="0"/>
                <a:cs typeface="Arial" panose="020B0604020202020204" pitchFamily="34" charset="0"/>
              </a:rPr>
              <a:t>Mapa de servicios, rutas de remisión, formularios de remisión y conferencias de casos.</a:t>
            </a:r>
          </a:p>
        </p:txBody>
      </p:sp>
      <p:sp>
        <p:nvSpPr>
          <p:cNvPr id="23" name="TextBox 22">
            <a:extLst>
              <a:ext uri="{FF2B5EF4-FFF2-40B4-BE49-F238E27FC236}">
                <a16:creationId xmlns:a16="http://schemas.microsoft.com/office/drawing/2014/main" id="{2E33C3AD-3700-C952-CFBB-30CEBC29B395}"/>
              </a:ext>
            </a:extLst>
          </p:cNvPr>
          <p:cNvSpPr txBox="1"/>
          <p:nvPr/>
        </p:nvSpPr>
        <p:spPr>
          <a:xfrm>
            <a:off x="5202399" y="1704277"/>
            <a:ext cx="2772845" cy="2862322"/>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Menor: </a:t>
            </a:r>
            <a:r>
              <a:rPr lang="es-ES_tradnl" sz="2000">
                <a:latin typeface="Arial" panose="020B0604020202020204" pitchFamily="34" charset="0"/>
                <a:cs typeface="Arial" panose="020B0604020202020204" pitchFamily="34" charset="0"/>
              </a:rPr>
              <a:t>en función de su edad, etapa de desarrollo y capacidades</a:t>
            </a:r>
          </a:p>
          <a:p>
            <a:endParaRPr lang="es-ES_tradnl" sz="2000" b="1">
              <a:latin typeface="Arial" panose="020B0604020202020204" pitchFamily="34" charset="0"/>
              <a:cs typeface="Arial" panose="020B0604020202020204" pitchFamily="34" charset="0"/>
            </a:endParaRPr>
          </a:p>
          <a:p>
            <a:r>
              <a:rPr lang="es-ES_tradnl" sz="2000" b="1">
                <a:latin typeface="Arial" panose="020B0604020202020204" pitchFamily="34" charset="0"/>
                <a:cs typeface="Arial" panose="020B0604020202020204" pitchFamily="34" charset="0"/>
              </a:rPr>
              <a:t>Familia:</a:t>
            </a:r>
            <a:r>
              <a:rPr lang="es-ES_tradnl" sz="2000">
                <a:latin typeface="Arial" panose="020B0604020202020204" pitchFamily="34" charset="0"/>
                <a:cs typeface="Arial" panose="020B0604020202020204" pitchFamily="34" charset="0"/>
              </a:rPr>
              <a:t> madres, padres, cuidadores, familiares y adultos de confianza</a:t>
            </a:r>
          </a:p>
        </p:txBody>
      </p:sp>
      <p:sp>
        <p:nvSpPr>
          <p:cNvPr id="25" name="TextBox 24">
            <a:extLst>
              <a:ext uri="{FF2B5EF4-FFF2-40B4-BE49-F238E27FC236}">
                <a16:creationId xmlns:a16="http://schemas.microsoft.com/office/drawing/2014/main" id="{02D1E749-25F2-A1C5-E3FB-5FC6D8694C8F}"/>
              </a:ext>
            </a:extLst>
          </p:cNvPr>
          <p:cNvSpPr txBox="1"/>
          <p:nvPr/>
        </p:nvSpPr>
        <p:spPr>
          <a:xfrm>
            <a:off x="8092440" y="1704277"/>
            <a:ext cx="3513405" cy="3170099"/>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Comunidad: </a:t>
            </a:r>
            <a:r>
              <a:rPr lang="es-ES_tradnl" sz="2000">
                <a:latin typeface="Arial" panose="020B0604020202020204" pitchFamily="34" charset="0"/>
                <a:cs typeface="Arial" panose="020B0604020202020204" pitchFamily="34" charset="0"/>
              </a:rPr>
              <a:t>Líderes y voluntarios comunitarios</a:t>
            </a:r>
          </a:p>
          <a:p>
            <a:endParaRPr lang="es-ES_tradnl" sz="2000" b="1">
              <a:latin typeface="Arial" panose="020B0604020202020204" pitchFamily="34" charset="0"/>
              <a:cs typeface="Arial" panose="020B0604020202020204" pitchFamily="34" charset="0"/>
            </a:endParaRPr>
          </a:p>
          <a:p>
            <a:r>
              <a:rPr lang="es-ES_tradnl" sz="2000" b="1">
                <a:latin typeface="Arial" panose="020B0604020202020204" pitchFamily="34" charset="0"/>
                <a:cs typeface="Arial" panose="020B0604020202020204" pitchFamily="34" charset="0"/>
              </a:rPr>
              <a:t>Sociedad: </a:t>
            </a:r>
            <a:r>
              <a:rPr lang="es-ES_tradnl" sz="2000">
                <a:latin typeface="Arial" panose="020B0604020202020204" pitchFamily="34" charset="0"/>
                <a:cs typeface="Arial" panose="020B0604020202020204" pitchFamily="34" charset="0"/>
              </a:rPr>
              <a:t>Autoridades locales, policía, organismos del gobierno, proveedores de servicios (p. ej., ONG locales e internacionales, organizaciones de la sociedad civil).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Pasos en la coordinación</a:t>
            </a:r>
          </a:p>
        </p:txBody>
      </p:sp>
      <p:sp>
        <p:nvSpPr>
          <p:cNvPr id="5" name="Freeform: Shape 4">
            <a:extLst>
              <a:ext uri="{FF2B5EF4-FFF2-40B4-BE49-F238E27FC236}">
                <a16:creationId xmlns:a16="http://schemas.microsoft.com/office/drawing/2014/main" id="{425A45F1-062A-B953-368A-C2D161FD8A09}"/>
              </a:ext>
            </a:extLst>
          </p:cNvPr>
          <p:cNvSpPr/>
          <p:nvPr/>
        </p:nvSpPr>
        <p:spPr>
          <a:xfrm>
            <a:off x="38100" y="1143000"/>
            <a:ext cx="11163300" cy="4991100"/>
          </a:xfrm>
          <a:custGeom>
            <a:avLst/>
            <a:gdLst>
              <a:gd name="connsiteX0" fmla="*/ 0 w 11163300"/>
              <a:gd name="connsiteY0" fmla="*/ 0 h 4991100"/>
              <a:gd name="connsiteX1" fmla="*/ 1123950 w 11163300"/>
              <a:gd name="connsiteY1" fmla="*/ 781050 h 4991100"/>
              <a:gd name="connsiteX2" fmla="*/ 3867150 w 11163300"/>
              <a:gd name="connsiteY2" fmla="*/ 2019300 h 4991100"/>
              <a:gd name="connsiteX3" fmla="*/ 6867525 w 11163300"/>
              <a:gd name="connsiteY3" fmla="*/ 1428750 h 4991100"/>
              <a:gd name="connsiteX4" fmla="*/ 9058275 w 11163300"/>
              <a:gd name="connsiteY4" fmla="*/ 2571750 h 4991100"/>
              <a:gd name="connsiteX5" fmla="*/ 9791700 w 11163300"/>
              <a:gd name="connsiteY5" fmla="*/ 4371975 h 4991100"/>
              <a:gd name="connsiteX6" fmla="*/ 11163300 w 11163300"/>
              <a:gd name="connsiteY6" fmla="*/ 4991100 h 49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3300" h="4991100">
                <a:moveTo>
                  <a:pt x="0" y="0"/>
                </a:moveTo>
                <a:cubicBezTo>
                  <a:pt x="239712" y="222250"/>
                  <a:pt x="479425" y="444500"/>
                  <a:pt x="1123950" y="781050"/>
                </a:cubicBezTo>
                <a:cubicBezTo>
                  <a:pt x="1768475" y="1117600"/>
                  <a:pt x="2909888" y="1911350"/>
                  <a:pt x="3867150" y="2019300"/>
                </a:cubicBezTo>
                <a:cubicBezTo>
                  <a:pt x="4824412" y="2127250"/>
                  <a:pt x="6002337" y="1336675"/>
                  <a:pt x="6867525" y="1428750"/>
                </a:cubicBezTo>
                <a:cubicBezTo>
                  <a:pt x="7732713" y="1520825"/>
                  <a:pt x="8570913" y="2081213"/>
                  <a:pt x="9058275" y="2571750"/>
                </a:cubicBezTo>
                <a:cubicBezTo>
                  <a:pt x="9545637" y="3062287"/>
                  <a:pt x="9440863" y="3968750"/>
                  <a:pt x="9791700" y="4371975"/>
                </a:cubicBezTo>
                <a:cubicBezTo>
                  <a:pt x="10142537" y="4775200"/>
                  <a:pt x="10652918" y="4883150"/>
                  <a:pt x="11163300" y="4991100"/>
                </a:cubicBezTo>
              </a:path>
            </a:pathLst>
          </a:cu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F8D8A21-1752-FD10-6537-DD7F2C14102C}"/>
              </a:ext>
            </a:extLst>
          </p:cNvPr>
          <p:cNvSpPr txBox="1"/>
          <p:nvPr/>
        </p:nvSpPr>
        <p:spPr>
          <a:xfrm>
            <a:off x="1754317" y="1323784"/>
            <a:ext cx="2615140" cy="707886"/>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Obtener </a:t>
            </a:r>
            <a:r>
              <a:rPr lang="es-ES_tradnl" sz="2000">
                <a:latin typeface="Arial" panose="020B0604020202020204" pitchFamily="34" charset="0"/>
                <a:cs typeface="Arial" panose="020B0604020202020204" pitchFamily="34" charset="0"/>
              </a:rPr>
              <a:t>el consentimiento</a:t>
            </a:r>
          </a:p>
        </p:txBody>
      </p:sp>
      <p:sp>
        <p:nvSpPr>
          <p:cNvPr id="12" name="TextBox 11">
            <a:extLst>
              <a:ext uri="{FF2B5EF4-FFF2-40B4-BE49-F238E27FC236}">
                <a16:creationId xmlns:a16="http://schemas.microsoft.com/office/drawing/2014/main" id="{6954394D-AE52-9EA4-E3BE-10CBED65F042}"/>
              </a:ext>
            </a:extLst>
          </p:cNvPr>
          <p:cNvSpPr txBox="1"/>
          <p:nvPr/>
        </p:nvSpPr>
        <p:spPr>
          <a:xfrm>
            <a:off x="7320972" y="1567323"/>
            <a:ext cx="1710810" cy="1015663"/>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Programar </a:t>
            </a:r>
            <a:r>
              <a:rPr lang="es-ES_tradnl" sz="2000">
                <a:latin typeface="Arial" panose="020B0604020202020204" pitchFamily="34" charset="0"/>
                <a:cs typeface="Arial" panose="020B0604020202020204" pitchFamily="34" charset="0"/>
              </a:rPr>
              <a:t>tareas y actividades</a:t>
            </a:r>
          </a:p>
        </p:txBody>
      </p:sp>
      <p:sp>
        <p:nvSpPr>
          <p:cNvPr id="13" name="TextBox 12">
            <a:extLst>
              <a:ext uri="{FF2B5EF4-FFF2-40B4-BE49-F238E27FC236}">
                <a16:creationId xmlns:a16="http://schemas.microsoft.com/office/drawing/2014/main" id="{56EB691E-9AE8-0CBD-0AFF-A5EBFEB61120}"/>
              </a:ext>
            </a:extLst>
          </p:cNvPr>
          <p:cNvSpPr txBox="1"/>
          <p:nvPr/>
        </p:nvSpPr>
        <p:spPr>
          <a:xfrm>
            <a:off x="3751646" y="1812361"/>
            <a:ext cx="2615140" cy="707886"/>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Definir </a:t>
            </a:r>
            <a:r>
              <a:rPr lang="es-ES_tradnl" sz="2000">
                <a:latin typeface="Arial" panose="020B0604020202020204" pitchFamily="34" charset="0"/>
                <a:cs typeface="Arial" panose="020B0604020202020204" pitchFamily="34" charset="0"/>
              </a:rPr>
              <a:t>funciones y responsabilidades</a:t>
            </a:r>
          </a:p>
        </p:txBody>
      </p:sp>
      <p:sp>
        <p:nvSpPr>
          <p:cNvPr id="14" name="TextBox 13">
            <a:extLst>
              <a:ext uri="{FF2B5EF4-FFF2-40B4-BE49-F238E27FC236}">
                <a16:creationId xmlns:a16="http://schemas.microsoft.com/office/drawing/2014/main" id="{5BF16815-0760-9595-ACBB-28EC7D17B85C}"/>
              </a:ext>
            </a:extLst>
          </p:cNvPr>
          <p:cNvSpPr txBox="1"/>
          <p:nvPr/>
        </p:nvSpPr>
        <p:spPr>
          <a:xfrm>
            <a:off x="9526929" y="2526875"/>
            <a:ext cx="2296886" cy="1015663"/>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Comunicar los </a:t>
            </a:r>
            <a:r>
              <a:rPr lang="es-ES_tradnl" sz="2000">
                <a:latin typeface="Arial" panose="020B0604020202020204" pitchFamily="34" charset="0"/>
                <a:cs typeface="Arial" panose="020B0604020202020204" pitchFamily="34" charset="0"/>
              </a:rPr>
              <a:t>progresos y cambios </a:t>
            </a:r>
          </a:p>
        </p:txBody>
      </p:sp>
      <p:sp>
        <p:nvSpPr>
          <p:cNvPr id="15" name="TextBox 14">
            <a:extLst>
              <a:ext uri="{FF2B5EF4-FFF2-40B4-BE49-F238E27FC236}">
                <a16:creationId xmlns:a16="http://schemas.microsoft.com/office/drawing/2014/main" id="{ACC30346-4783-8132-3EA5-EC78028CBD88}"/>
              </a:ext>
            </a:extLst>
          </p:cNvPr>
          <p:cNvSpPr txBox="1"/>
          <p:nvPr/>
        </p:nvSpPr>
        <p:spPr>
          <a:xfrm>
            <a:off x="10033541" y="4115898"/>
            <a:ext cx="1790274" cy="1323439"/>
          </a:xfrm>
          <a:prstGeom prst="rect">
            <a:avLst/>
          </a:prstGeom>
          <a:noFill/>
        </p:spPr>
        <p:txBody>
          <a:bodyPr wrap="square" rtlCol="0">
            <a:spAutoFit/>
          </a:bodyPr>
          <a:lstStyle/>
          <a:p>
            <a:r>
              <a:rPr lang="es-ES_tradnl" sz="2000" b="1" dirty="0">
                <a:latin typeface="Arial" panose="020B0604020202020204" pitchFamily="34" charset="0"/>
                <a:cs typeface="Arial" panose="020B0604020202020204" pitchFamily="34" charset="0"/>
              </a:rPr>
              <a:t>Evaluar </a:t>
            </a:r>
            <a:r>
              <a:rPr lang="es-ES_tradnl" sz="2000" dirty="0">
                <a:latin typeface="Arial" panose="020B0604020202020204" pitchFamily="34" charset="0"/>
                <a:cs typeface="Arial" panose="020B0604020202020204" pitchFamily="34" charset="0"/>
              </a:rPr>
              <a:t>y hacer adaptaciones en conjunto</a:t>
            </a:r>
          </a:p>
        </p:txBody>
      </p:sp>
      <p:sp>
        <p:nvSpPr>
          <p:cNvPr id="18" name="Oval 17">
            <a:extLst>
              <a:ext uri="{FF2B5EF4-FFF2-40B4-BE49-F238E27FC236}">
                <a16:creationId xmlns:a16="http://schemas.microsoft.com/office/drawing/2014/main" id="{1F4D398F-EF26-5960-E431-CDA7FFC3D946}"/>
              </a:ext>
            </a:extLst>
          </p:cNvPr>
          <p:cNvSpPr/>
          <p:nvPr/>
        </p:nvSpPr>
        <p:spPr>
          <a:xfrm>
            <a:off x="1031631" y="1677727"/>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1</a:t>
            </a:r>
          </a:p>
        </p:txBody>
      </p:sp>
      <p:sp>
        <p:nvSpPr>
          <p:cNvPr id="20" name="Oval 19">
            <a:extLst>
              <a:ext uri="{FF2B5EF4-FFF2-40B4-BE49-F238E27FC236}">
                <a16:creationId xmlns:a16="http://schemas.microsoft.com/office/drawing/2014/main" id="{6565BE7D-5B6D-1029-AD7A-2C183D5360B7}"/>
              </a:ext>
            </a:extLst>
          </p:cNvPr>
          <p:cNvSpPr/>
          <p:nvPr/>
        </p:nvSpPr>
        <p:spPr>
          <a:xfrm>
            <a:off x="4102432" y="2702108"/>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2</a:t>
            </a:r>
          </a:p>
        </p:txBody>
      </p:sp>
      <p:sp>
        <p:nvSpPr>
          <p:cNvPr id="21" name="Oval 20">
            <a:extLst>
              <a:ext uri="{FF2B5EF4-FFF2-40B4-BE49-F238E27FC236}">
                <a16:creationId xmlns:a16="http://schemas.microsoft.com/office/drawing/2014/main" id="{B52D03F9-1482-9E1C-0943-E966B652CA36}"/>
              </a:ext>
            </a:extLst>
          </p:cNvPr>
          <p:cNvSpPr/>
          <p:nvPr/>
        </p:nvSpPr>
        <p:spPr>
          <a:xfrm>
            <a:off x="6534403" y="221179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3</a:t>
            </a:r>
          </a:p>
        </p:txBody>
      </p:sp>
      <p:sp>
        <p:nvSpPr>
          <p:cNvPr id="22" name="Oval 21">
            <a:extLst>
              <a:ext uri="{FF2B5EF4-FFF2-40B4-BE49-F238E27FC236}">
                <a16:creationId xmlns:a16="http://schemas.microsoft.com/office/drawing/2014/main" id="{18AADBAC-F9F4-5B69-199E-1414D22D3F98}"/>
              </a:ext>
            </a:extLst>
          </p:cNvPr>
          <p:cNvSpPr/>
          <p:nvPr/>
        </p:nvSpPr>
        <p:spPr>
          <a:xfrm>
            <a:off x="8655153" y="3282994"/>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4</a:t>
            </a:r>
          </a:p>
        </p:txBody>
      </p:sp>
      <p:sp>
        <p:nvSpPr>
          <p:cNvPr id="23" name="Oval 22">
            <a:extLst>
              <a:ext uri="{FF2B5EF4-FFF2-40B4-BE49-F238E27FC236}">
                <a16:creationId xmlns:a16="http://schemas.microsoft.com/office/drawing/2014/main" id="{F970DDA7-AE68-A431-AC60-096C30F88421}"/>
              </a:ext>
            </a:extLst>
          </p:cNvPr>
          <p:cNvSpPr/>
          <p:nvPr/>
        </p:nvSpPr>
        <p:spPr>
          <a:xfrm>
            <a:off x="9416720" y="5042801"/>
            <a:ext cx="711112" cy="7111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a:solidFill>
                  <a:schemeClr val="bg1"/>
                </a:solidFill>
                <a:latin typeface="Arial" panose="020B0604020202020204" pitchFamily="34" charset="0"/>
                <a:cs typeface="Arial" panose="020B0604020202020204" pitchFamily="34" charset="0"/>
              </a:rPr>
              <a:t>5</a:t>
            </a:r>
          </a:p>
        </p:txBody>
      </p:sp>
      <p:sp>
        <p:nvSpPr>
          <p:cNvPr id="27" name="Speech Bubble: Rectangle with Corners Rounded 26">
            <a:extLst>
              <a:ext uri="{FF2B5EF4-FFF2-40B4-BE49-F238E27FC236}">
                <a16:creationId xmlns:a16="http://schemas.microsoft.com/office/drawing/2014/main" id="{F3DAD05B-8516-B0D3-DD78-BD600FD01839}"/>
              </a:ext>
            </a:extLst>
          </p:cNvPr>
          <p:cNvSpPr/>
          <p:nvPr/>
        </p:nvSpPr>
        <p:spPr>
          <a:xfrm>
            <a:off x="1731487" y="3882836"/>
            <a:ext cx="2615140" cy="1177665"/>
          </a:xfrm>
          <a:prstGeom prst="wedgeRoundRectCallout">
            <a:avLst>
              <a:gd name="adj1" fmla="val -27520"/>
              <a:gd name="adj2" fmla="val 61761"/>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800">
                <a:solidFill>
                  <a:schemeClr val="tx1"/>
                </a:solidFill>
                <a:latin typeface="Arial" panose="020B0604020202020204" pitchFamily="34" charset="0"/>
                <a:cs typeface="Arial" panose="020B0604020202020204" pitchFamily="34" charset="0"/>
              </a:rPr>
              <a:t>El/la menor y sus padres o cuidadores expresan sus necesidades</a:t>
            </a:r>
          </a:p>
        </p:txBody>
      </p:sp>
      <p:grpSp>
        <p:nvGrpSpPr>
          <p:cNvPr id="28" name="Group 27">
            <a:extLst>
              <a:ext uri="{FF2B5EF4-FFF2-40B4-BE49-F238E27FC236}">
                <a16:creationId xmlns:a16="http://schemas.microsoft.com/office/drawing/2014/main" id="{63606E12-C38A-1E79-604C-80240DDDA1B6}"/>
              </a:ext>
            </a:extLst>
          </p:cNvPr>
          <p:cNvGrpSpPr/>
          <p:nvPr/>
        </p:nvGrpSpPr>
        <p:grpSpPr>
          <a:xfrm>
            <a:off x="1779231" y="4902211"/>
            <a:ext cx="694684" cy="976316"/>
            <a:chOff x="2013347" y="1776810"/>
            <a:chExt cx="2306524" cy="3241614"/>
          </a:xfrm>
          <a:solidFill>
            <a:schemeClr val="accent4"/>
          </a:solidFill>
        </p:grpSpPr>
        <p:grpSp>
          <p:nvGrpSpPr>
            <p:cNvPr id="29" name="Group 28">
              <a:extLst>
                <a:ext uri="{FF2B5EF4-FFF2-40B4-BE49-F238E27FC236}">
                  <a16:creationId xmlns:a16="http://schemas.microsoft.com/office/drawing/2014/main" id="{2753289F-21F7-D914-22F3-3BEF25071D83}"/>
                </a:ext>
              </a:extLst>
            </p:cNvPr>
            <p:cNvGrpSpPr/>
            <p:nvPr/>
          </p:nvGrpSpPr>
          <p:grpSpPr>
            <a:xfrm>
              <a:off x="3594022" y="3229471"/>
              <a:ext cx="725849" cy="1788952"/>
              <a:chOff x="1047750" y="1929282"/>
              <a:chExt cx="679484" cy="1674679"/>
            </a:xfrm>
            <a:grpFill/>
          </p:grpSpPr>
          <p:sp>
            <p:nvSpPr>
              <p:cNvPr id="34" name="Round Same Side Corner Rectangle 46">
                <a:extLst>
                  <a:ext uri="{FF2B5EF4-FFF2-40B4-BE49-F238E27FC236}">
                    <a16:creationId xmlns:a16="http://schemas.microsoft.com/office/drawing/2014/main" id="{C4EF22A5-17B7-8347-0A3E-47A6BC2BF529}"/>
                  </a:ext>
                </a:extLst>
              </p:cNvPr>
              <p:cNvSpPr/>
              <p:nvPr/>
            </p:nvSpPr>
            <p:spPr>
              <a:xfrm>
                <a:off x="1052733" y="2725467"/>
                <a:ext cx="671847" cy="8784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6022439E-3990-FEB3-E450-6DA0A4C93973}"/>
                  </a:ext>
                </a:extLst>
              </p:cNvPr>
              <p:cNvSpPr/>
              <p:nvPr/>
            </p:nvSpPr>
            <p:spPr>
              <a:xfrm>
                <a:off x="1047750" y="1929282"/>
                <a:ext cx="679484" cy="6794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id="{4FAC5CF4-0A6B-7507-ABC6-29A103DB6505}"/>
                </a:ext>
              </a:extLst>
            </p:cNvPr>
            <p:cNvGrpSpPr/>
            <p:nvPr/>
          </p:nvGrpSpPr>
          <p:grpSpPr>
            <a:xfrm>
              <a:off x="2013347" y="1776810"/>
              <a:ext cx="888336" cy="3241614"/>
              <a:chOff x="1082512" y="1656618"/>
              <a:chExt cx="888336" cy="3241614"/>
            </a:xfrm>
            <a:grpFill/>
          </p:grpSpPr>
          <p:sp>
            <p:nvSpPr>
              <p:cNvPr id="31" name="Oval 30">
                <a:extLst>
                  <a:ext uri="{FF2B5EF4-FFF2-40B4-BE49-F238E27FC236}">
                    <a16:creationId xmlns:a16="http://schemas.microsoft.com/office/drawing/2014/main" id="{4143365E-4B24-226B-A075-61009B334FA1}"/>
                  </a:ext>
                </a:extLst>
              </p:cNvPr>
              <p:cNvSpPr/>
              <p:nvPr/>
            </p:nvSpPr>
            <p:spPr>
              <a:xfrm>
                <a:off x="1082512" y="1656618"/>
                <a:ext cx="888336" cy="8883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sp>
            <p:nvSpPr>
              <p:cNvPr id="33" name="Round Same Side Corner Rectangle 46">
                <a:extLst>
                  <a:ext uri="{FF2B5EF4-FFF2-40B4-BE49-F238E27FC236}">
                    <a16:creationId xmlns:a16="http://schemas.microsoft.com/office/drawing/2014/main" id="{7721F45B-647B-1DAE-16E1-8243C9D2E57C}"/>
                  </a:ext>
                </a:extLst>
              </p:cNvPr>
              <p:cNvSpPr/>
              <p:nvPr/>
            </p:nvSpPr>
            <p:spPr>
              <a:xfrm>
                <a:off x="1089026" y="2708811"/>
                <a:ext cx="878351" cy="218942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313747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30950-DF2D-F62F-98FC-E43FD4C291A8}"/>
              </a:ext>
            </a:extLst>
          </p:cNvPr>
          <p:cNvSpPr>
            <a:spLocks noGrp="1"/>
          </p:cNvSpPr>
          <p:nvPr>
            <p:ph type="title"/>
          </p:nvPr>
        </p:nvSpPr>
        <p:spPr/>
        <p:txBody>
          <a:bodyPr/>
          <a:lstStyle/>
          <a:p>
            <a:r>
              <a:rPr lang="es-ES_tradnl">
                <a:highlight>
                  <a:srgbClr val="FFFF00"/>
                </a:highlight>
                <a:latin typeface="Arial" panose="020B0604020202020204" pitchFamily="34" charset="0"/>
                <a:cs typeface="Arial" panose="020B0604020202020204" pitchFamily="34" charset="0"/>
              </a:rPr>
              <a:t>Conferencia de caso</a:t>
            </a:r>
          </a:p>
        </p:txBody>
      </p:sp>
      <p:sp>
        <p:nvSpPr>
          <p:cNvPr id="3" name="TextBox 2">
            <a:extLst>
              <a:ext uri="{FF2B5EF4-FFF2-40B4-BE49-F238E27FC236}">
                <a16:creationId xmlns:a16="http://schemas.microsoft.com/office/drawing/2014/main" id="{2617B115-D83C-B50E-7115-EB404F04E8EE}"/>
              </a:ext>
            </a:extLst>
          </p:cNvPr>
          <p:cNvSpPr txBox="1"/>
          <p:nvPr/>
        </p:nvSpPr>
        <p:spPr>
          <a:xfrm>
            <a:off x="4538392" y="1871801"/>
            <a:ext cx="6828451" cy="1107996"/>
          </a:xfrm>
          <a:prstGeom prst="rect">
            <a:avLst/>
          </a:prstGeom>
          <a:noFill/>
        </p:spPr>
        <p:txBody>
          <a:bodyPr wrap="square" rtlCol="0">
            <a:spAutoFit/>
          </a:bodyPr>
          <a:lstStyle/>
          <a:p>
            <a:r>
              <a:rPr lang="es-ES_tradnl" sz="2200">
                <a:latin typeface="Arial" panose="020B0604020202020204" pitchFamily="34" charset="0"/>
                <a:cs typeface="Arial" panose="020B0604020202020204" pitchFamily="34" charset="0"/>
              </a:rPr>
              <a:t>Una conferencia de caso es </a:t>
            </a:r>
            <a:r>
              <a:rPr lang="es-ES_tradnl" sz="2200" b="1">
                <a:latin typeface="Arial" panose="020B0604020202020204" pitchFamily="34" charset="0"/>
                <a:cs typeface="Arial" panose="020B0604020202020204" pitchFamily="34" charset="0"/>
              </a:rPr>
              <a:t>una reunión multisectorial e interinstitucional </a:t>
            </a:r>
            <a:r>
              <a:rPr lang="es-ES_tradnl" sz="2200">
                <a:latin typeface="Arial" panose="020B0604020202020204" pitchFamily="34" charset="0"/>
                <a:cs typeface="Arial" panose="020B0604020202020204" pitchFamily="34" charset="0"/>
              </a:rPr>
              <a:t>para analizar y decidir sobre </a:t>
            </a:r>
            <a:r>
              <a:rPr lang="es-ES_tradnl" sz="2200" b="1">
                <a:latin typeface="Arial" panose="020B0604020202020204" pitchFamily="34" charset="0"/>
                <a:cs typeface="Arial" panose="020B0604020202020204" pitchFamily="34" charset="0"/>
              </a:rPr>
              <a:t>casos complejos</a:t>
            </a:r>
            <a:r>
              <a:rPr lang="es-ES_tradnl" sz="2200">
                <a:latin typeface="Arial" panose="020B0604020202020204" pitchFamily="34" charset="0"/>
                <a:cs typeface="Arial" panose="020B0604020202020204" pitchFamily="34" charset="0"/>
              </a:rPr>
              <a:t>. </a:t>
            </a:r>
            <a:endParaRPr lang="es-ES_tradnl">
              <a:latin typeface="Arial" panose="020B0604020202020204" pitchFamily="34" charset="0"/>
              <a:cs typeface="Arial" panose="020B0604020202020204" pitchFamily="34" charset="0"/>
            </a:endParaRPr>
          </a:p>
        </p:txBody>
      </p:sp>
      <p:pic>
        <p:nvPicPr>
          <p:cNvPr id="10" name="Graphic 9" descr="Meeting with solid fill">
            <a:extLst>
              <a:ext uri="{FF2B5EF4-FFF2-40B4-BE49-F238E27FC236}">
                <a16:creationId xmlns:a16="http://schemas.microsoft.com/office/drawing/2014/main" id="{0DAAB541-77A0-6FD5-5F10-21F82008FD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8414" y="1307485"/>
            <a:ext cx="3525105" cy="3525105"/>
          </a:xfrm>
          <a:prstGeom prst="rect">
            <a:avLst/>
          </a:prstGeom>
        </p:spPr>
      </p:pic>
      <p:grpSp>
        <p:nvGrpSpPr>
          <p:cNvPr id="11" name="Group 10">
            <a:extLst>
              <a:ext uri="{FF2B5EF4-FFF2-40B4-BE49-F238E27FC236}">
                <a16:creationId xmlns:a16="http://schemas.microsoft.com/office/drawing/2014/main" id="{E348E778-09BA-46F4-2ED0-BF8273783215}"/>
              </a:ext>
            </a:extLst>
          </p:cNvPr>
          <p:cNvGrpSpPr/>
          <p:nvPr/>
        </p:nvGrpSpPr>
        <p:grpSpPr>
          <a:xfrm>
            <a:off x="1516910" y="3424597"/>
            <a:ext cx="1809716" cy="1736826"/>
            <a:chOff x="1744894" y="2192954"/>
            <a:chExt cx="2564275" cy="2460995"/>
          </a:xfrm>
        </p:grpSpPr>
        <p:grpSp>
          <p:nvGrpSpPr>
            <p:cNvPr id="12" name="Group 11">
              <a:extLst>
                <a:ext uri="{FF2B5EF4-FFF2-40B4-BE49-F238E27FC236}">
                  <a16:creationId xmlns:a16="http://schemas.microsoft.com/office/drawing/2014/main" id="{BE6BEDA4-CD18-C24A-623D-4CD538053371}"/>
                </a:ext>
              </a:extLst>
            </p:cNvPr>
            <p:cNvGrpSpPr/>
            <p:nvPr/>
          </p:nvGrpSpPr>
          <p:grpSpPr>
            <a:xfrm>
              <a:off x="1744894" y="2192954"/>
              <a:ext cx="2564275" cy="2460995"/>
              <a:chOff x="1459832" y="2812046"/>
              <a:chExt cx="1953652" cy="1874967"/>
            </a:xfrm>
          </p:grpSpPr>
          <p:sp>
            <p:nvSpPr>
              <p:cNvPr id="16" name="Rectangle: Single Corner Snipped 15">
                <a:extLst>
                  <a:ext uri="{FF2B5EF4-FFF2-40B4-BE49-F238E27FC236}">
                    <a16:creationId xmlns:a16="http://schemas.microsoft.com/office/drawing/2014/main" id="{BBDA622B-E5D7-564F-BE3B-6F9BABFD728D}"/>
                  </a:ext>
                </a:extLst>
              </p:cNvPr>
              <p:cNvSpPr/>
              <p:nvPr/>
            </p:nvSpPr>
            <p:spPr>
              <a:xfrm rot="20978324">
                <a:off x="1459832" y="2999874"/>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 name="Rectangle: Single Corner Snipped 16">
                <a:extLst>
                  <a:ext uri="{FF2B5EF4-FFF2-40B4-BE49-F238E27FC236}">
                    <a16:creationId xmlns:a16="http://schemas.microsoft.com/office/drawing/2014/main" id="{591B4EAD-F040-39A5-BC00-1F3CBE9739B5}"/>
                  </a:ext>
                </a:extLst>
              </p:cNvPr>
              <p:cNvSpPr/>
              <p:nvPr/>
            </p:nvSpPr>
            <p:spPr>
              <a:xfrm>
                <a:off x="1871174" y="2812046"/>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Rectangle: Single Corner Snipped 17">
                <a:extLst>
                  <a:ext uri="{FF2B5EF4-FFF2-40B4-BE49-F238E27FC236}">
                    <a16:creationId xmlns:a16="http://schemas.microsoft.com/office/drawing/2014/main" id="{8CBB40B3-370F-E1F2-B7D3-5F465A37BC99}"/>
                  </a:ext>
                </a:extLst>
              </p:cNvPr>
              <p:cNvSpPr/>
              <p:nvPr/>
            </p:nvSpPr>
            <p:spPr>
              <a:xfrm rot="582585">
                <a:off x="2130116" y="3130929"/>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3" name="Group 12">
              <a:extLst>
                <a:ext uri="{FF2B5EF4-FFF2-40B4-BE49-F238E27FC236}">
                  <a16:creationId xmlns:a16="http://schemas.microsoft.com/office/drawing/2014/main" id="{39403EF7-AE87-47B5-9CE9-5D6A7259A18F}"/>
                </a:ext>
              </a:extLst>
            </p:cNvPr>
            <p:cNvGrpSpPr/>
            <p:nvPr/>
          </p:nvGrpSpPr>
          <p:grpSpPr>
            <a:xfrm rot="619501">
              <a:off x="3224746" y="3087487"/>
              <a:ext cx="506112" cy="1135915"/>
              <a:chOff x="5960196" y="3632825"/>
              <a:chExt cx="324376" cy="728028"/>
            </a:xfrm>
            <a:solidFill>
              <a:schemeClr val="bg1"/>
            </a:solidFill>
          </p:grpSpPr>
          <p:sp>
            <p:nvSpPr>
              <p:cNvPr id="14" name="Round Same Side Corner Rectangle 46">
                <a:extLst>
                  <a:ext uri="{FF2B5EF4-FFF2-40B4-BE49-F238E27FC236}">
                    <a16:creationId xmlns:a16="http://schemas.microsoft.com/office/drawing/2014/main" id="{AAB83BD7-790D-6C03-6F65-8B63E5B01D62}"/>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Oval 14">
                <a:extLst>
                  <a:ext uri="{FF2B5EF4-FFF2-40B4-BE49-F238E27FC236}">
                    <a16:creationId xmlns:a16="http://schemas.microsoft.com/office/drawing/2014/main" id="{5B92ED84-946B-35AE-B801-182CCEFF795F}"/>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b="1">
                  <a:solidFill>
                    <a:schemeClr val="bg1"/>
                  </a:solidFill>
                  <a:latin typeface="Arial" panose="020B0604020202020204" pitchFamily="34" charset="0"/>
                  <a:cs typeface="Arial" panose="020B0604020202020204" pitchFamily="34" charset="0"/>
                </a:endParaRPr>
              </a:p>
            </p:txBody>
          </p:sp>
        </p:grpSp>
      </p:grpSp>
      <p:sp>
        <p:nvSpPr>
          <p:cNvPr id="19" name="TextBox 18">
            <a:extLst>
              <a:ext uri="{FF2B5EF4-FFF2-40B4-BE49-F238E27FC236}">
                <a16:creationId xmlns:a16="http://schemas.microsoft.com/office/drawing/2014/main" id="{A65F2AD4-3D78-B644-D1BB-792F7183A647}"/>
              </a:ext>
            </a:extLst>
          </p:cNvPr>
          <p:cNvSpPr txBox="1"/>
          <p:nvPr/>
        </p:nvSpPr>
        <p:spPr>
          <a:xfrm>
            <a:off x="4551435" y="3028259"/>
            <a:ext cx="3525105" cy="2462213"/>
          </a:xfrm>
          <a:prstGeom prst="rect">
            <a:avLst/>
          </a:prstGeom>
          <a:noFill/>
        </p:spPr>
        <p:txBody>
          <a:bodyPr wrap="square" rtlCol="0">
            <a:spAutoFit/>
          </a:bodyPr>
          <a:lstStyle/>
          <a:p>
            <a:r>
              <a:rPr lang="es-ES_tradnl" sz="2200" dirty="0">
                <a:latin typeface="Arial" panose="020B0604020202020204" pitchFamily="34" charset="0"/>
                <a:cs typeface="Arial" panose="020B0604020202020204" pitchFamily="34" charset="0"/>
              </a:rPr>
              <a:t>Sus principales objetivos son facilitar la coordinación, evaluar distintas opciones entre sectores y apoyar la toma de decisiones en el interés superior del menor.</a:t>
            </a:r>
            <a:endParaRPr lang="es-ES_tradnl" sz="2400" dirty="0">
              <a:latin typeface="Arial" panose="020B0604020202020204" pitchFamily="34" charset="0"/>
              <a:cs typeface="Arial" panose="020B0604020202020204" pitchFamily="34" charset="0"/>
            </a:endParaRPr>
          </a:p>
        </p:txBody>
      </p:sp>
      <p:sp>
        <p:nvSpPr>
          <p:cNvPr id="20" name="Speech Bubble: Rectangle with Corners Rounded 19">
            <a:extLst>
              <a:ext uri="{FF2B5EF4-FFF2-40B4-BE49-F238E27FC236}">
                <a16:creationId xmlns:a16="http://schemas.microsoft.com/office/drawing/2014/main" id="{FE97545F-2DAC-3E85-F4D8-2C3617C421BE}"/>
              </a:ext>
            </a:extLst>
          </p:cNvPr>
          <p:cNvSpPr/>
          <p:nvPr/>
        </p:nvSpPr>
        <p:spPr>
          <a:xfrm>
            <a:off x="8281813" y="3070038"/>
            <a:ext cx="2868787" cy="2265960"/>
          </a:xfrm>
          <a:prstGeom prst="wedgeRoundRectCallout">
            <a:avLst>
              <a:gd name="adj1" fmla="val 25775"/>
              <a:gd name="adj2" fmla="val 68855"/>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400">
                <a:solidFill>
                  <a:schemeClr val="tx1"/>
                </a:solidFill>
                <a:latin typeface="Arial" panose="020B0604020202020204" pitchFamily="34" charset="0"/>
                <a:cs typeface="Arial" panose="020B0604020202020204" pitchFamily="34" charset="0"/>
              </a:rPr>
              <a:t>¿Quiénes deberían participar en la conferencia sobre el caso de Teo?</a:t>
            </a:r>
          </a:p>
        </p:txBody>
      </p:sp>
    </p:spTree>
    <p:extLst>
      <p:ext uri="{BB962C8B-B14F-4D97-AF65-F5344CB8AC3E}">
        <p14:creationId xmlns:p14="http://schemas.microsoft.com/office/powerpoint/2010/main" val="29797733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F9297-A19C-FC21-24ED-C5279AA2CADE}"/>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Consejos para las conferencias de casos</a:t>
            </a:r>
          </a:p>
        </p:txBody>
      </p:sp>
      <p:sp>
        <p:nvSpPr>
          <p:cNvPr id="4" name="TextBox 3">
            <a:extLst>
              <a:ext uri="{FF2B5EF4-FFF2-40B4-BE49-F238E27FC236}">
                <a16:creationId xmlns:a16="http://schemas.microsoft.com/office/drawing/2014/main" id="{C5C57A8F-7CE4-0588-DEE7-595BB5180249}"/>
              </a:ext>
            </a:extLst>
          </p:cNvPr>
          <p:cNvSpPr txBox="1"/>
          <p:nvPr/>
        </p:nvSpPr>
        <p:spPr>
          <a:xfrm>
            <a:off x="1667710" y="1793716"/>
            <a:ext cx="4250487" cy="3416320"/>
          </a:xfrm>
          <a:prstGeom prst="rect">
            <a:avLst/>
          </a:prstGeom>
          <a:noFill/>
        </p:spPr>
        <p:txBody>
          <a:bodyPr wrap="square">
            <a:spAutoFit/>
          </a:bodyPr>
          <a:lstStyle/>
          <a:p>
            <a:r>
              <a:rPr lang="es-ES_tradnl" sz="2400">
                <a:latin typeface="Arial" panose="020B0604020202020204" pitchFamily="34" charset="0"/>
                <a:cs typeface="Arial" panose="020B0604020202020204" pitchFamily="34" charset="0"/>
              </a:rPr>
              <a:t>Prepararse y planificar </a:t>
            </a:r>
          </a:p>
          <a:p>
            <a:pPr marL="285750" indent="-285750">
              <a:buFont typeface="Arial" panose="020B0604020202020204" pitchFamily="34" charset="0"/>
              <a:buChar char="•"/>
            </a:pPr>
            <a:endParaRPr lang="es-ES_tradnl" sz="2400">
              <a:latin typeface="Arial" panose="020B0604020202020204" pitchFamily="34" charset="0"/>
              <a:cs typeface="Arial" panose="020B0604020202020204" pitchFamily="34" charset="0"/>
            </a:endParaRPr>
          </a:p>
          <a:p>
            <a:r>
              <a:rPr lang="es-ES_tradnl" sz="2400">
                <a:latin typeface="Arial" panose="020B0604020202020204" pitchFamily="34" charset="0"/>
                <a:cs typeface="Arial" panose="020B0604020202020204" pitchFamily="34" charset="0"/>
              </a:rPr>
              <a:t>Tener en cuenta los puntos de vista y opiniones del menor, padres o cuidadores</a:t>
            </a:r>
          </a:p>
          <a:p>
            <a:endParaRPr lang="es-ES_tradnl" sz="2400">
              <a:latin typeface="Arial" panose="020B0604020202020204" pitchFamily="34" charset="0"/>
              <a:cs typeface="Arial" panose="020B0604020202020204" pitchFamily="34" charset="0"/>
            </a:endParaRPr>
          </a:p>
          <a:p>
            <a:r>
              <a:rPr lang="es-ES_tradnl" sz="2400">
                <a:latin typeface="Arial" panose="020B0604020202020204" pitchFamily="34" charset="0"/>
                <a:cs typeface="Arial" panose="020B0604020202020204" pitchFamily="34" charset="0"/>
              </a:rPr>
              <a:t>Garantizar que la asistencia y participación sean solo por invitación</a:t>
            </a:r>
          </a:p>
        </p:txBody>
      </p:sp>
      <p:sp>
        <p:nvSpPr>
          <p:cNvPr id="3" name="TextBox 2">
            <a:extLst>
              <a:ext uri="{FF2B5EF4-FFF2-40B4-BE49-F238E27FC236}">
                <a16:creationId xmlns:a16="http://schemas.microsoft.com/office/drawing/2014/main" id="{3C49A125-292A-27EB-40F4-CF6DBE5D3644}"/>
              </a:ext>
            </a:extLst>
          </p:cNvPr>
          <p:cNvSpPr txBox="1"/>
          <p:nvPr/>
        </p:nvSpPr>
        <p:spPr>
          <a:xfrm>
            <a:off x="6629400" y="1793716"/>
            <a:ext cx="4724400" cy="4154984"/>
          </a:xfrm>
          <a:prstGeom prst="rect">
            <a:avLst/>
          </a:prstGeom>
          <a:noFill/>
        </p:spPr>
        <p:txBody>
          <a:bodyPr wrap="square">
            <a:spAutoFit/>
          </a:bodyPr>
          <a:lstStyle/>
          <a:p>
            <a:r>
              <a:rPr lang="es-ES_tradnl" sz="2400">
                <a:latin typeface="Arial" panose="020B0604020202020204" pitchFamily="34" charset="0"/>
                <a:cs typeface="Arial" panose="020B0604020202020204" pitchFamily="34" charset="0"/>
              </a:rPr>
              <a:t>Designar a una persona encargada de liderar la reunión, resumir y extraer conclusiones.</a:t>
            </a:r>
          </a:p>
          <a:p>
            <a:endParaRPr lang="es-ES_tradnl" sz="2400">
              <a:latin typeface="Arial" panose="020B0604020202020204" pitchFamily="34" charset="0"/>
              <a:cs typeface="Arial" panose="020B0604020202020204" pitchFamily="34" charset="0"/>
            </a:endParaRPr>
          </a:p>
          <a:p>
            <a:r>
              <a:rPr lang="es-ES_tradnl" sz="2400">
                <a:latin typeface="Arial" panose="020B0604020202020204" pitchFamily="34" charset="0"/>
                <a:cs typeface="Arial" panose="020B0604020202020204" pitchFamily="34" charset="0"/>
              </a:rPr>
              <a:t>Respetar los principios de protección de datos personales y los procedimientos de intercambio de información</a:t>
            </a:r>
          </a:p>
          <a:p>
            <a:endParaRPr lang="es-ES_tradnl" sz="2400" b="0" i="0" u="none" strike="noStrike" baseline="0">
              <a:latin typeface="Arial" panose="020B0604020202020204" pitchFamily="34" charset="0"/>
              <a:cs typeface="Arial" panose="020B0604020202020204" pitchFamily="34" charset="0"/>
            </a:endParaRPr>
          </a:p>
          <a:p>
            <a:r>
              <a:rPr lang="es-ES_tradnl" sz="2400" b="0" i="0" u="none" strike="noStrike" baseline="0">
                <a:latin typeface="Arial" panose="020B0604020202020204" pitchFamily="34" charset="0"/>
                <a:cs typeface="Arial" panose="020B0604020202020204" pitchFamily="34" charset="0"/>
              </a:rPr>
              <a:t>Preparar un informe y documentar la sesión</a:t>
            </a:r>
            <a:endParaRPr lang="es-ES_tradnl" sz="2400">
              <a:latin typeface="Arial" panose="020B0604020202020204" pitchFamily="34" charset="0"/>
              <a:cs typeface="Arial" panose="020B0604020202020204" pitchFamily="34" charset="0"/>
            </a:endParaRPr>
          </a:p>
        </p:txBody>
      </p:sp>
      <p:sp>
        <p:nvSpPr>
          <p:cNvPr id="7" name="L-Shape 6">
            <a:extLst>
              <a:ext uri="{FF2B5EF4-FFF2-40B4-BE49-F238E27FC236}">
                <a16:creationId xmlns:a16="http://schemas.microsoft.com/office/drawing/2014/main" id="{E1EAB486-B8B0-EAE0-CACE-B19D72C0F8C9}"/>
              </a:ext>
            </a:extLst>
          </p:cNvPr>
          <p:cNvSpPr/>
          <p:nvPr/>
        </p:nvSpPr>
        <p:spPr>
          <a:xfrm rot="18361091">
            <a:off x="986905" y="1830717"/>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L-Shape 7">
            <a:extLst>
              <a:ext uri="{FF2B5EF4-FFF2-40B4-BE49-F238E27FC236}">
                <a16:creationId xmlns:a16="http://schemas.microsoft.com/office/drawing/2014/main" id="{378DD144-5300-FCD6-A318-15025AF8E35D}"/>
              </a:ext>
            </a:extLst>
          </p:cNvPr>
          <p:cNvSpPr/>
          <p:nvPr/>
        </p:nvSpPr>
        <p:spPr>
          <a:xfrm rot="18361091">
            <a:off x="986905" y="2565811"/>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L-Shape 8">
            <a:extLst>
              <a:ext uri="{FF2B5EF4-FFF2-40B4-BE49-F238E27FC236}">
                <a16:creationId xmlns:a16="http://schemas.microsoft.com/office/drawing/2014/main" id="{C6A122BA-4C24-B176-DE56-81221BFAC8CE}"/>
              </a:ext>
            </a:extLst>
          </p:cNvPr>
          <p:cNvSpPr/>
          <p:nvPr/>
        </p:nvSpPr>
        <p:spPr>
          <a:xfrm rot="18361091">
            <a:off x="986904" y="4393303"/>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L-Shape 9">
            <a:extLst>
              <a:ext uri="{FF2B5EF4-FFF2-40B4-BE49-F238E27FC236}">
                <a16:creationId xmlns:a16="http://schemas.microsoft.com/office/drawing/2014/main" id="{DF4C3A17-E0F9-C860-9106-0539F5208A08}"/>
              </a:ext>
            </a:extLst>
          </p:cNvPr>
          <p:cNvSpPr/>
          <p:nvPr/>
        </p:nvSpPr>
        <p:spPr>
          <a:xfrm rot="18361091">
            <a:off x="6054265" y="1830717"/>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L-Shape 10">
            <a:extLst>
              <a:ext uri="{FF2B5EF4-FFF2-40B4-BE49-F238E27FC236}">
                <a16:creationId xmlns:a16="http://schemas.microsoft.com/office/drawing/2014/main" id="{5CE2D917-0527-C4C0-773F-EE5CA4D35AFA}"/>
              </a:ext>
            </a:extLst>
          </p:cNvPr>
          <p:cNvSpPr/>
          <p:nvPr/>
        </p:nvSpPr>
        <p:spPr>
          <a:xfrm rot="18361091">
            <a:off x="6054265" y="3267394"/>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L-Shape 11">
            <a:extLst>
              <a:ext uri="{FF2B5EF4-FFF2-40B4-BE49-F238E27FC236}">
                <a16:creationId xmlns:a16="http://schemas.microsoft.com/office/drawing/2014/main" id="{5AF2F135-2D19-5F12-4A42-60C07760AABD}"/>
              </a:ext>
            </a:extLst>
          </p:cNvPr>
          <p:cNvSpPr/>
          <p:nvPr/>
        </p:nvSpPr>
        <p:spPr>
          <a:xfrm rot="18361091">
            <a:off x="6054265" y="4753032"/>
            <a:ext cx="439067" cy="223452"/>
          </a:xfrm>
          <a:prstGeom prst="corner">
            <a:avLst>
              <a:gd name="adj1" fmla="val 42208"/>
              <a:gd name="adj2" fmla="val 43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1557388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sp>
        <p:nvSpPr>
          <p:cNvPr id="740" name="Google Shape;740;p8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latin typeface="Arial" panose="020B0604020202020204" pitchFamily="34" charset="0"/>
                <a:cs typeface="Arial" panose="020B0604020202020204" pitchFamily="34" charset="0"/>
                <a:sym typeface="Arial"/>
              </a:rPr>
              <a:t>Puntos clave de aprendizaje</a:t>
            </a:r>
            <a:endParaRPr lang="es-ES_tradnl">
              <a:latin typeface="Arial" panose="020B0604020202020204" pitchFamily="34" charset="0"/>
              <a:cs typeface="Arial" panose="020B0604020202020204" pitchFamily="34" charset="0"/>
            </a:endParaRPr>
          </a:p>
        </p:txBody>
      </p:sp>
      <p:sp>
        <p:nvSpPr>
          <p:cNvPr id="741" name="Google Shape;741;p82"/>
          <p:cNvSpPr/>
          <p:nvPr/>
        </p:nvSpPr>
        <p:spPr>
          <a:xfrm>
            <a:off x="5563255" y="179977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42" name="Google Shape;742;p82"/>
          <p:cNvSpPr/>
          <p:nvPr/>
        </p:nvSpPr>
        <p:spPr>
          <a:xfrm>
            <a:off x="9225511" y="179977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43" name="Google Shape;743;p82"/>
          <p:cNvSpPr/>
          <p:nvPr/>
        </p:nvSpPr>
        <p:spPr>
          <a:xfrm>
            <a:off x="1945812" y="1799773"/>
            <a:ext cx="1051560" cy="1051560"/>
          </a:xfrm>
          <a:prstGeom prst="star5">
            <a:avLst>
              <a:gd name="adj" fmla="val 28143"/>
              <a:gd name="hf" fmla="val 105146"/>
              <a:gd name="vf" fmla="val 110557"/>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744" name="Google Shape;744;p82"/>
          <p:cNvSpPr txBox="1"/>
          <p:nvPr/>
        </p:nvSpPr>
        <p:spPr>
          <a:xfrm>
            <a:off x="713474" y="3284621"/>
            <a:ext cx="3516235" cy="26776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dirty="0">
                <a:solidFill>
                  <a:srgbClr val="000000"/>
                </a:solidFill>
                <a:effectLst/>
                <a:latin typeface="Arial" panose="020B0604020202020204" pitchFamily="34" charset="0"/>
                <a:cs typeface="Arial" panose="020B0604020202020204" pitchFamily="34" charset="0"/>
              </a:rPr>
              <a:t>La coordinación permite que las ayudas y servicios que se proporcionen al menor contribuyan a incrementar su seguridad y bienestar</a:t>
            </a:r>
            <a:endParaRPr lang="es-ES_tradnl" sz="2400" b="0" i="0" u="none" strike="noStrike" cap="none" dirty="0">
              <a:solidFill>
                <a:schemeClr val="dk1"/>
              </a:solidFill>
              <a:latin typeface="Arial" panose="020B0604020202020204" pitchFamily="34" charset="0"/>
              <a:ea typeface="Arial"/>
              <a:cs typeface="Arial" panose="020B0604020202020204" pitchFamily="34" charset="0"/>
              <a:sym typeface="Arial"/>
            </a:endParaRPr>
          </a:p>
        </p:txBody>
      </p:sp>
      <p:sp>
        <p:nvSpPr>
          <p:cNvPr id="745" name="Google Shape;745;p82"/>
          <p:cNvSpPr txBox="1"/>
          <p:nvPr/>
        </p:nvSpPr>
        <p:spPr>
          <a:xfrm>
            <a:off x="4430131" y="3284621"/>
            <a:ext cx="3317807"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dirty="0">
                <a:solidFill>
                  <a:schemeClr val="dk1"/>
                </a:solidFill>
                <a:latin typeface="Arial" panose="020B0604020202020204" pitchFamily="34" charset="0"/>
                <a:ea typeface="Arial"/>
                <a:cs typeface="Arial" panose="020B0604020202020204" pitchFamily="34" charset="0"/>
                <a:sym typeface="Arial"/>
              </a:rPr>
              <a:t>Los/as asistentes sociales deben cumplir los principios de protección de datos personales</a:t>
            </a:r>
          </a:p>
        </p:txBody>
      </p:sp>
      <p:sp>
        <p:nvSpPr>
          <p:cNvPr id="746" name="Google Shape;746;p82"/>
          <p:cNvSpPr txBox="1"/>
          <p:nvPr/>
        </p:nvSpPr>
        <p:spPr>
          <a:xfrm>
            <a:off x="8048571" y="3284621"/>
            <a:ext cx="3405440" cy="304694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dirty="0">
                <a:solidFill>
                  <a:schemeClr val="dk1"/>
                </a:solidFill>
                <a:latin typeface="Arial" panose="020B0604020202020204" pitchFamily="34" charset="0"/>
                <a:ea typeface="Arial"/>
                <a:cs typeface="Arial" panose="020B0604020202020204" pitchFamily="34" charset="0"/>
                <a:sym typeface="Arial"/>
              </a:rPr>
              <a:t>Los/as asistentes sociales pueden emplear herramientas, como el mapa de servicios, y planificar las labores de coordinación, ¡sin dejar de ser flexibles!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3" name="Title 2">
            <a:extLst>
              <a:ext uri="{FF2B5EF4-FFF2-40B4-BE49-F238E27FC236}">
                <a16:creationId xmlns:a16="http://schemas.microsoft.com/office/drawing/2014/main" id="{0F985DC4-1D06-C910-875C-696871A5C61E}"/>
              </a:ext>
            </a:extLst>
          </p:cNvPr>
          <p:cNvSpPr>
            <a:spLocks noGrp="1"/>
          </p:cNvSpPr>
          <p:nvPr>
            <p:ph type="title"/>
          </p:nvPr>
        </p:nvSpPr>
        <p:spPr/>
        <p:txBody>
          <a:bodyPr/>
          <a:lstStyle/>
          <a:p>
            <a:r>
              <a:rPr lang="es-ES_tradnl" sz="2400" b="1" dirty="0">
                <a:solidFill>
                  <a:schemeClr val="bg1"/>
                </a:solidFill>
                <a:latin typeface="Garamond"/>
              </a:rPr>
              <a:t>SESIÓN 5</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Cierre del módulo</a:t>
            </a:r>
            <a:endParaRPr lang="es-ES_tradn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cxnSp>
        <p:nvCxnSpPr>
          <p:cNvPr id="267" name="Google Shape;267;p4"/>
          <p:cNvCxnSpPr>
            <a:cxnSpLocks/>
            <a:endCxn id="283" idx="4"/>
          </p:cNvCxnSpPr>
          <p:nvPr/>
        </p:nvCxnSpPr>
        <p:spPr>
          <a:xfrm flipH="1">
            <a:off x="7910517" y="570272"/>
            <a:ext cx="1247" cy="5214606"/>
          </a:xfrm>
          <a:prstGeom prst="straightConnector1">
            <a:avLst/>
          </a:prstGeom>
          <a:noFill/>
          <a:ln w="28575" cap="flat" cmpd="sng">
            <a:solidFill>
              <a:schemeClr val="lt1"/>
            </a:solidFill>
            <a:prstDash val="solid"/>
            <a:miter lim="800000"/>
            <a:headEnd type="none" w="sm" len="sm"/>
            <a:tailEnd type="none" w="sm" len="sm"/>
          </a:ln>
        </p:spPr>
      </p:cxnSp>
      <p:sp>
        <p:nvSpPr>
          <p:cNvPr id="268" name="Google Shape;268;p4"/>
          <p:cNvSpPr txBox="1"/>
          <p:nvPr/>
        </p:nvSpPr>
        <p:spPr>
          <a:xfrm>
            <a:off x="8144645" y="277885"/>
            <a:ext cx="3284729"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000"/>
              <a:buFont typeface="Helvetica Neue"/>
              <a:buNone/>
            </a:pPr>
            <a:r>
              <a:rPr lang="es-ES_tradnl" b="1" i="0" u="none" strike="noStrike" cap="none">
                <a:solidFill>
                  <a:schemeClr val="lt1"/>
                </a:solidFill>
                <a:latin typeface="Arial" panose="020B0604020202020204" pitchFamily="34" charset="0"/>
                <a:ea typeface="Arial"/>
                <a:cs typeface="Arial" panose="020B0604020202020204" pitchFamily="34" charset="0"/>
                <a:sym typeface="Arial"/>
              </a:rPr>
              <a:t>Inicio del módulo</a:t>
            </a:r>
            <a:endParaRPr lang="es-ES_tradnl" b="0" i="0" u="none" strike="noStrike" cap="none">
              <a:solidFill>
                <a:srgbClr val="000000"/>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Clr>
                <a:schemeClr val="lt1"/>
              </a:buClr>
              <a:buSzPts val="2000"/>
              <a:buFont typeface="Helvetica Neue"/>
              <a:buNone/>
            </a:pPr>
            <a:r>
              <a:rPr lang="es-ES_tradnl" b="0" i="1" u="none" strike="noStrike" cap="none">
                <a:solidFill>
                  <a:schemeClr val="lt1"/>
                </a:solidFill>
                <a:latin typeface="Arial" panose="020B0604020202020204" pitchFamily="34" charset="0"/>
                <a:ea typeface="Arial"/>
                <a:cs typeface="Arial" panose="020B0604020202020204" pitchFamily="34" charset="0"/>
                <a:sym typeface="Arial"/>
              </a:rPr>
              <a:t>30 minutos</a:t>
            </a:r>
          </a:p>
        </p:txBody>
      </p:sp>
      <p:sp>
        <p:nvSpPr>
          <p:cNvPr id="269" name="Google Shape;269;p4"/>
          <p:cNvSpPr txBox="1"/>
          <p:nvPr/>
        </p:nvSpPr>
        <p:spPr>
          <a:xfrm>
            <a:off x="8144645" y="1090094"/>
            <a:ext cx="3383603"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000"/>
              <a:buFont typeface="Helvetica Neue"/>
              <a:buNone/>
            </a:pPr>
            <a:r>
              <a:rPr lang="es-ES_tradnl" b="1" u="none" strike="noStrike" cap="none" dirty="0">
                <a:solidFill>
                  <a:schemeClr val="lt1"/>
                </a:solidFill>
                <a:latin typeface="Arial" panose="020B0604020202020204" pitchFamily="34" charset="0"/>
                <a:ea typeface="Arial"/>
                <a:cs typeface="Arial" panose="020B0604020202020204" pitchFamily="34" charset="0"/>
                <a:sym typeface="Arial"/>
              </a:rPr>
              <a:t>¿Cómo abordar los problemas o preocupaciones como asistentes sociales? </a:t>
            </a:r>
          </a:p>
          <a:p>
            <a:pPr marL="0" marR="0" lvl="0" indent="0" algn="l" rtl="0">
              <a:lnSpc>
                <a:spcPct val="100000"/>
              </a:lnSpc>
              <a:spcBef>
                <a:spcPts val="0"/>
              </a:spcBef>
              <a:spcAft>
                <a:spcPts val="0"/>
              </a:spcAft>
              <a:buClr>
                <a:schemeClr val="lt1"/>
              </a:buClr>
              <a:buSzPts val="2000"/>
              <a:buFont typeface="Helvetica Neue"/>
              <a:buNone/>
            </a:pPr>
            <a:r>
              <a:rPr lang="es-ES_tradnl" b="0" i="1" u="none" strike="noStrike" cap="none" dirty="0">
                <a:solidFill>
                  <a:schemeClr val="lt1"/>
                </a:solidFill>
                <a:latin typeface="Arial" panose="020B0604020202020204" pitchFamily="34" charset="0"/>
                <a:ea typeface="Arial"/>
                <a:cs typeface="Arial" panose="020B0604020202020204" pitchFamily="34" charset="0"/>
                <a:sym typeface="Arial"/>
              </a:rPr>
              <a:t>2 horas</a:t>
            </a:r>
          </a:p>
        </p:txBody>
      </p:sp>
      <p:sp>
        <p:nvSpPr>
          <p:cNvPr id="270" name="Google Shape;270;p4"/>
          <p:cNvSpPr txBox="1"/>
          <p:nvPr/>
        </p:nvSpPr>
        <p:spPr>
          <a:xfrm>
            <a:off x="6220286" y="2216027"/>
            <a:ext cx="1349407"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2000"/>
              <a:buFont typeface="Helvetica Neue"/>
              <a:buNone/>
            </a:pPr>
            <a:r>
              <a:rPr lang="es-ES_tradnl" b="1" i="0" u="none" strike="noStrike" cap="none">
                <a:solidFill>
                  <a:schemeClr val="lt1"/>
                </a:solidFill>
                <a:latin typeface="Arial" panose="020B0604020202020204" pitchFamily="34" charset="0"/>
                <a:ea typeface="Arial"/>
                <a:cs typeface="Arial" panose="020B0604020202020204" pitchFamily="34" charset="0"/>
                <a:sym typeface="Arial"/>
              </a:rPr>
              <a:t>Pausa</a:t>
            </a:r>
            <a:endParaRPr lang="es-ES_tradnl" b="1" i="1"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271" name="Google Shape;271;p4"/>
          <p:cNvSpPr txBox="1"/>
          <p:nvPr/>
        </p:nvSpPr>
        <p:spPr>
          <a:xfrm>
            <a:off x="8144645" y="2826896"/>
            <a:ext cx="3383603"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000"/>
              <a:buFont typeface="Helvetica Neue"/>
              <a:buNone/>
            </a:pPr>
            <a:r>
              <a:rPr lang="es-ES_tradnl" b="1" i="0" u="none" strike="noStrike" cap="none" dirty="0">
                <a:solidFill>
                  <a:schemeClr val="lt1"/>
                </a:solidFill>
                <a:latin typeface="Arial" panose="020B0604020202020204" pitchFamily="34" charset="0"/>
                <a:ea typeface="Arial"/>
                <a:cs typeface="Arial" panose="020B0604020202020204" pitchFamily="34" charset="0"/>
                <a:sym typeface="Arial"/>
              </a:rPr>
              <a:t>¿Cómo negociar y gestionar los conflictos?</a:t>
            </a:r>
            <a:endParaRPr lang="es-ES_tradnl"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Clr>
                <a:schemeClr val="lt1"/>
              </a:buClr>
              <a:buSzPts val="2000"/>
              <a:buFont typeface="Helvetica Neue"/>
              <a:buNone/>
            </a:pPr>
            <a:r>
              <a:rPr lang="es-ES_tradnl" b="0" i="1" u="none" strike="noStrike" cap="none" dirty="0">
                <a:solidFill>
                  <a:schemeClr val="lt1"/>
                </a:solidFill>
                <a:latin typeface="Arial" panose="020B0604020202020204" pitchFamily="34" charset="0"/>
                <a:ea typeface="Arial"/>
                <a:cs typeface="Arial" panose="020B0604020202020204" pitchFamily="34" charset="0"/>
                <a:sym typeface="Arial"/>
              </a:rPr>
              <a:t>1 hora y 15 minutos</a:t>
            </a:r>
            <a:endParaRPr lang="es-ES_tradnl" dirty="0">
              <a:latin typeface="Arial" panose="020B0604020202020204" pitchFamily="34" charset="0"/>
              <a:cs typeface="Arial" panose="020B0604020202020204" pitchFamily="34" charset="0"/>
            </a:endParaRPr>
          </a:p>
        </p:txBody>
      </p:sp>
      <p:sp>
        <p:nvSpPr>
          <p:cNvPr id="272" name="Google Shape;272;p4"/>
          <p:cNvSpPr txBox="1"/>
          <p:nvPr/>
        </p:nvSpPr>
        <p:spPr>
          <a:xfrm>
            <a:off x="6220286" y="3991763"/>
            <a:ext cx="1349407"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2000"/>
              <a:buFont typeface="Helvetica Neue"/>
              <a:buNone/>
            </a:pPr>
            <a:r>
              <a:rPr lang="es-ES_tradnl" b="1" i="0" u="none" strike="noStrike" cap="none">
                <a:solidFill>
                  <a:schemeClr val="lt1"/>
                </a:solidFill>
                <a:latin typeface="Arial" panose="020B0604020202020204" pitchFamily="34" charset="0"/>
                <a:ea typeface="Arial"/>
                <a:cs typeface="Arial" panose="020B0604020202020204" pitchFamily="34" charset="0"/>
                <a:sym typeface="Arial"/>
              </a:rPr>
              <a:t>Almuerzo</a:t>
            </a:r>
            <a:endParaRPr lang="es-ES_tradnl" b="1" i="1"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274" name="Google Shape;274;p4"/>
          <p:cNvSpPr txBox="1"/>
          <p:nvPr/>
        </p:nvSpPr>
        <p:spPr>
          <a:xfrm>
            <a:off x="8144645" y="5889401"/>
            <a:ext cx="3383603"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000"/>
              <a:buFont typeface="Helvetica Neue"/>
              <a:buNone/>
            </a:pPr>
            <a:r>
              <a:rPr lang="es-ES_tradnl" b="1" i="0" u="none" strike="noStrike" cap="none">
                <a:solidFill>
                  <a:schemeClr val="lt1"/>
                </a:solidFill>
                <a:latin typeface="Arial" panose="020B0604020202020204" pitchFamily="34" charset="0"/>
                <a:ea typeface="Arial"/>
                <a:cs typeface="Arial" panose="020B0604020202020204" pitchFamily="34" charset="0"/>
                <a:sym typeface="Arial"/>
              </a:rPr>
              <a:t>Cierre del módulo</a:t>
            </a:r>
            <a:endParaRPr lang="es-ES_tradnl" b="0" i="0" u="none" strike="noStrike" cap="none">
              <a:solidFill>
                <a:srgbClr val="000000"/>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Clr>
                <a:schemeClr val="lt1"/>
              </a:buClr>
              <a:buSzPts val="2000"/>
              <a:buFont typeface="Helvetica Neue"/>
              <a:buNone/>
            </a:pPr>
            <a:r>
              <a:rPr lang="es-ES_tradnl" i="1">
                <a:solidFill>
                  <a:schemeClr val="lt1"/>
                </a:solidFill>
                <a:latin typeface="Arial" panose="020B0604020202020204" pitchFamily="34" charset="0"/>
                <a:cs typeface="Arial" panose="020B0604020202020204" pitchFamily="34" charset="0"/>
              </a:rPr>
              <a:t>30 </a:t>
            </a:r>
            <a:r>
              <a:rPr lang="es-ES_tradnl" b="0" i="1" u="none" strike="noStrike" cap="none">
                <a:solidFill>
                  <a:schemeClr val="lt1"/>
                </a:solidFill>
                <a:latin typeface="Arial" panose="020B0604020202020204" pitchFamily="34" charset="0"/>
                <a:ea typeface="Arial"/>
                <a:cs typeface="Arial" panose="020B0604020202020204" pitchFamily="34" charset="0"/>
                <a:sym typeface="Arial"/>
              </a:rPr>
              <a:t>minutos</a:t>
            </a:r>
          </a:p>
        </p:txBody>
      </p:sp>
      <p:sp>
        <p:nvSpPr>
          <p:cNvPr id="275" name="Google Shape;275;p4"/>
          <p:cNvSpPr/>
          <p:nvPr/>
        </p:nvSpPr>
        <p:spPr>
          <a:xfrm rot="1782986">
            <a:off x="7743967" y="4802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6" name="Google Shape;276;p4"/>
          <p:cNvSpPr/>
          <p:nvPr/>
        </p:nvSpPr>
        <p:spPr>
          <a:xfrm rot="1782986">
            <a:off x="7739847" y="136815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7" name="Google Shape;277;p4"/>
          <p:cNvSpPr/>
          <p:nvPr/>
        </p:nvSpPr>
        <p:spPr>
          <a:xfrm rot="1782986">
            <a:off x="7743966" y="2256020"/>
            <a:ext cx="335595" cy="289306"/>
          </a:xfrm>
          <a:prstGeom prst="hexagon">
            <a:avLst>
              <a:gd name="adj" fmla="val 28965"/>
              <a:gd name="vf" fmla="val 115470"/>
            </a:avLst>
          </a:prstGeom>
          <a:solidFill>
            <a:schemeClr val="accent4">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9" name="Google Shape;279;p4"/>
          <p:cNvSpPr/>
          <p:nvPr/>
        </p:nvSpPr>
        <p:spPr>
          <a:xfrm rot="1782986">
            <a:off x="7743967" y="4031756"/>
            <a:ext cx="335595" cy="289306"/>
          </a:xfrm>
          <a:prstGeom prst="hexagon">
            <a:avLst>
              <a:gd name="adj" fmla="val 28965"/>
              <a:gd name="vf" fmla="val 115470"/>
            </a:avLst>
          </a:prstGeom>
          <a:solidFill>
            <a:schemeClr val="accent4">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80" name="Google Shape;280;p4"/>
          <p:cNvSpPr/>
          <p:nvPr/>
        </p:nvSpPr>
        <p:spPr>
          <a:xfrm rot="1782986">
            <a:off x="7743967" y="3143888"/>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83" name="Google Shape;283;p4"/>
          <p:cNvSpPr/>
          <p:nvPr/>
        </p:nvSpPr>
        <p:spPr>
          <a:xfrm rot="1782986">
            <a:off x="7743967" y="580749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84" name="Google Shape;284;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s-ES_tradnl"/>
              <a:t>Agenda</a:t>
            </a:r>
          </a:p>
        </p:txBody>
      </p:sp>
      <p:sp>
        <p:nvSpPr>
          <p:cNvPr id="4" name="Google Shape;271;p4">
            <a:extLst>
              <a:ext uri="{FF2B5EF4-FFF2-40B4-BE49-F238E27FC236}">
                <a16:creationId xmlns:a16="http://schemas.microsoft.com/office/drawing/2014/main" id="{D9EC08B9-1F54-6775-2046-83142DA550D2}"/>
              </a:ext>
            </a:extLst>
          </p:cNvPr>
          <p:cNvSpPr txBox="1"/>
          <p:nvPr/>
        </p:nvSpPr>
        <p:spPr>
          <a:xfrm>
            <a:off x="8132073" y="4361054"/>
            <a:ext cx="3881949" cy="1477287"/>
          </a:xfrm>
          <a:prstGeom prst="rect">
            <a:avLst/>
          </a:prstGeom>
          <a:noFill/>
          <a:ln>
            <a:noFill/>
          </a:ln>
        </p:spPr>
        <p:txBody>
          <a:bodyPr spcFirstLastPara="1" wrap="square" lIns="91425" tIns="45700" rIns="91425" bIns="45700" anchor="t" anchorCtr="0">
            <a:spAutoFit/>
          </a:bodyPr>
          <a:lstStyle/>
          <a:p>
            <a:r>
              <a:rPr lang="es-ES_tradnl" b="1" dirty="0">
                <a:solidFill>
                  <a:schemeClr val="bg1"/>
                </a:solidFill>
                <a:latin typeface="Arial" panose="020B0604020202020204" pitchFamily="34" charset="0"/>
                <a:cs typeface="Arial" panose="020B0604020202020204" pitchFamily="34" charset="0"/>
              </a:rPr>
              <a:t>¿Cómo mejorar la coordinación y obtener mejores resultados en materia de protección de la infancia? </a:t>
            </a:r>
          </a:p>
          <a:p>
            <a:pPr marL="0" marR="0" lvl="0" indent="0" algn="l" rtl="0">
              <a:lnSpc>
                <a:spcPct val="100000"/>
              </a:lnSpc>
              <a:spcBef>
                <a:spcPts val="0"/>
              </a:spcBef>
              <a:spcAft>
                <a:spcPts val="0"/>
              </a:spcAft>
              <a:buClr>
                <a:schemeClr val="lt1"/>
              </a:buClr>
              <a:buSzPts val="2000"/>
              <a:buFont typeface="Helvetica Neue"/>
              <a:buNone/>
            </a:pPr>
            <a:r>
              <a:rPr lang="es-ES_tradnl" b="0" i="1" u="none" strike="noStrike" cap="none" dirty="0">
                <a:solidFill>
                  <a:schemeClr val="lt1"/>
                </a:solidFill>
                <a:latin typeface="Arial" panose="020B0604020202020204" pitchFamily="34" charset="0"/>
                <a:ea typeface="Arial"/>
                <a:cs typeface="Arial" panose="020B0604020202020204" pitchFamily="34" charset="0"/>
                <a:sym typeface="Arial"/>
              </a:rPr>
              <a:t>2 horas</a:t>
            </a:r>
            <a:endParaRPr lang="es-ES_tradnl" dirty="0">
              <a:latin typeface="Arial" panose="020B0604020202020204" pitchFamily="34" charset="0"/>
              <a:cs typeface="Arial" panose="020B0604020202020204" pitchFamily="34" charset="0"/>
            </a:endParaRPr>
          </a:p>
        </p:txBody>
      </p:sp>
      <p:sp>
        <p:nvSpPr>
          <p:cNvPr id="2" name="Google Shape;280;p4">
            <a:extLst>
              <a:ext uri="{FF2B5EF4-FFF2-40B4-BE49-F238E27FC236}">
                <a16:creationId xmlns:a16="http://schemas.microsoft.com/office/drawing/2014/main" id="{637616DA-B4A2-ECCB-9831-6EADF6B356F4}"/>
              </a:ext>
            </a:extLst>
          </p:cNvPr>
          <p:cNvSpPr/>
          <p:nvPr/>
        </p:nvSpPr>
        <p:spPr>
          <a:xfrm rot="1782986">
            <a:off x="7743967" y="491962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latin typeface="Arial" panose="020B0604020202020204" pitchFamily="34" charset="0"/>
                <a:cs typeface="Arial" panose="020B0604020202020204" pitchFamily="34" charset="0"/>
              </a:rPr>
              <a:t>Objetivos de aprendizaje</a:t>
            </a:r>
          </a:p>
        </p:txBody>
      </p:sp>
      <p:sp>
        <p:nvSpPr>
          <p:cNvPr id="327" name="Google Shape;327;p11"/>
          <p:cNvSpPr txBox="1"/>
          <p:nvPr/>
        </p:nvSpPr>
        <p:spPr>
          <a:xfrm>
            <a:off x="1057373" y="3583262"/>
            <a:ext cx="2568289"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a:solidFill>
                  <a:schemeClr val="dk1"/>
                </a:solidFill>
                <a:latin typeface="Arial" panose="020B0604020202020204" pitchFamily="34" charset="0"/>
                <a:cs typeface="Arial" panose="020B0604020202020204" pitchFamily="34" charset="0"/>
                <a:sym typeface="Arial"/>
              </a:rPr>
              <a:t>Explicar y demostrar los pasos de la resolución de problemas</a:t>
            </a:r>
            <a:endParaRPr lang="es-ES_tradnl" sz="2400">
              <a:latin typeface="Arial" panose="020B0604020202020204" pitchFamily="34" charset="0"/>
              <a:cs typeface="Arial" panose="020B0604020202020204" pitchFamily="34" charset="0"/>
            </a:endParaRPr>
          </a:p>
        </p:txBody>
      </p:sp>
      <p:sp>
        <p:nvSpPr>
          <p:cNvPr id="329" name="Google Shape;329;p11"/>
          <p:cNvSpPr txBox="1"/>
          <p:nvPr/>
        </p:nvSpPr>
        <p:spPr>
          <a:xfrm>
            <a:off x="3934611" y="3583262"/>
            <a:ext cx="3398174"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a:solidFill>
                  <a:schemeClr val="dk1"/>
                </a:solidFill>
                <a:latin typeface="Arial" panose="020B0604020202020204" pitchFamily="34" charset="0"/>
                <a:cs typeface="Arial" panose="020B0604020202020204" pitchFamily="34" charset="0"/>
                <a:sym typeface="Arial"/>
              </a:rPr>
              <a:t>Identificar las estrategias de negociación adecuadas en función de los intereses y necesidades del niño.</a:t>
            </a:r>
            <a:endParaRPr lang="es-ES_tradnl" sz="1400" b="0" i="0" u="none" strike="noStrike" cap="none">
              <a:solidFill>
                <a:srgbClr val="000000"/>
              </a:solidFill>
              <a:latin typeface="Arial" panose="020B0604020202020204" pitchFamily="34" charset="0"/>
              <a:cs typeface="Arial" panose="020B0604020202020204" pitchFamily="34" charset="0"/>
              <a:sym typeface="Arial"/>
            </a:endParaRPr>
          </a:p>
        </p:txBody>
      </p:sp>
      <p:grpSp>
        <p:nvGrpSpPr>
          <p:cNvPr id="330" name="Google Shape;330;p11"/>
          <p:cNvGrpSpPr/>
          <p:nvPr/>
        </p:nvGrpSpPr>
        <p:grpSpPr>
          <a:xfrm>
            <a:off x="4953430" y="2345865"/>
            <a:ext cx="1196375" cy="868968"/>
            <a:chOff x="6878053" y="1156317"/>
            <a:chExt cx="1431178" cy="1039513"/>
          </a:xfrm>
          <a:solidFill>
            <a:schemeClr val="accent4"/>
          </a:solidFill>
        </p:grpSpPr>
        <p:grpSp>
          <p:nvGrpSpPr>
            <p:cNvPr id="331" name="Google Shape;331;p11"/>
            <p:cNvGrpSpPr/>
            <p:nvPr/>
          </p:nvGrpSpPr>
          <p:grpSpPr>
            <a:xfrm>
              <a:off x="7672978" y="1156317"/>
              <a:ext cx="412941" cy="436880"/>
              <a:chOff x="243840" y="1676400"/>
              <a:chExt cx="701040" cy="741680"/>
            </a:xfrm>
            <a:grpFill/>
          </p:grpSpPr>
          <p:sp>
            <p:nvSpPr>
              <p:cNvPr id="332" name="Google Shape;332;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3" name="Google Shape;333;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34" name="Google Shape;334;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5" name="Google Shape;335;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6" name="Google Shape;336;p11"/>
          <p:cNvGrpSpPr/>
          <p:nvPr/>
        </p:nvGrpSpPr>
        <p:grpSpPr>
          <a:xfrm>
            <a:off x="1727249" y="2345865"/>
            <a:ext cx="1196375" cy="868968"/>
            <a:chOff x="6878053" y="1156317"/>
            <a:chExt cx="1431178" cy="1039513"/>
          </a:xfrm>
          <a:solidFill>
            <a:schemeClr val="accent4"/>
          </a:solidFill>
        </p:grpSpPr>
        <p:grpSp>
          <p:nvGrpSpPr>
            <p:cNvPr id="337" name="Google Shape;337;p11"/>
            <p:cNvGrpSpPr/>
            <p:nvPr/>
          </p:nvGrpSpPr>
          <p:grpSpPr>
            <a:xfrm>
              <a:off x="7672978" y="1156317"/>
              <a:ext cx="412941" cy="436880"/>
              <a:chOff x="243840" y="1676400"/>
              <a:chExt cx="701040" cy="741680"/>
            </a:xfrm>
            <a:grpFill/>
          </p:grpSpPr>
          <p:sp>
            <p:nvSpPr>
              <p:cNvPr id="338" name="Google Shape;338;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9" name="Google Shape;339;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0" name="Google Shape;340;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1" name="Google Shape;341;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42" name="Google Shape;342;p11"/>
          <p:cNvGrpSpPr/>
          <p:nvPr/>
        </p:nvGrpSpPr>
        <p:grpSpPr>
          <a:xfrm>
            <a:off x="8883537" y="2303264"/>
            <a:ext cx="1196375" cy="868968"/>
            <a:chOff x="6878053" y="1156317"/>
            <a:chExt cx="1431178" cy="1039513"/>
          </a:xfrm>
          <a:solidFill>
            <a:schemeClr val="accent4"/>
          </a:solidFill>
        </p:grpSpPr>
        <p:grpSp>
          <p:nvGrpSpPr>
            <p:cNvPr id="343" name="Google Shape;343;p11"/>
            <p:cNvGrpSpPr/>
            <p:nvPr/>
          </p:nvGrpSpPr>
          <p:grpSpPr>
            <a:xfrm>
              <a:off x="7672978" y="1156317"/>
              <a:ext cx="412941" cy="436880"/>
              <a:chOff x="243840" y="1676400"/>
              <a:chExt cx="701040" cy="741680"/>
            </a:xfrm>
            <a:grpFill/>
          </p:grpSpPr>
          <p:sp>
            <p:nvSpPr>
              <p:cNvPr id="344" name="Google Shape;344;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5" name="Google Shape;345;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6" name="Google Shape;346;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7" name="Google Shape;347;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8" name="Google Shape;348;p11"/>
          <p:cNvSpPr txBox="1"/>
          <p:nvPr/>
        </p:nvSpPr>
        <p:spPr>
          <a:xfrm>
            <a:off x="7528493" y="3583262"/>
            <a:ext cx="3999233" cy="1938952"/>
          </a:xfrm>
          <a:prstGeom prst="rect">
            <a:avLst/>
          </a:prstGeom>
          <a:noFill/>
          <a:ln>
            <a:noFill/>
          </a:ln>
        </p:spPr>
        <p:txBody>
          <a:bodyPr spcFirstLastPara="1" wrap="square" lIns="91425" tIns="45700" rIns="91425" bIns="45700" anchor="t" anchorCtr="0">
            <a:spAutoFit/>
          </a:bodyPr>
          <a:lstStyle/>
          <a:p>
            <a:pPr algn="ctr">
              <a:buSzPts val="2400"/>
            </a:pPr>
            <a:r>
              <a:rPr lang="es-ES_tradnl" sz="2400">
                <a:latin typeface="Arial" panose="020B0604020202020204" pitchFamily="34" charset="0"/>
                <a:cs typeface="Arial" panose="020B0604020202020204" pitchFamily="34" charset="0"/>
              </a:rPr>
              <a:t>Promover la coordinación entre actores y organismos en función de las necesidades más urgentes del menor.</a:t>
            </a:r>
            <a:endParaRPr lang="es-ES_tradnl" sz="2400" b="0" i="0" u="none" strike="noStrike" cap="none">
              <a:solidFill>
                <a:srgbClr val="000000"/>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5531507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CFE94-8837-47DD-B69B-6BA207F449F6}"/>
              </a:ext>
            </a:extLst>
          </p:cNvPr>
          <p:cNvSpPr>
            <a:spLocks noGrp="1"/>
          </p:cNvSpPr>
          <p:nvPr>
            <p:ph type="title"/>
          </p:nvPr>
        </p:nvSpPr>
        <p:spPr/>
        <p:txBody>
          <a:bodyPr/>
          <a:lstStyle/>
          <a:p>
            <a:r>
              <a:rPr lang="es-ES_tradnl"/>
              <a:t>Cierre del módulo</a:t>
            </a:r>
          </a:p>
        </p:txBody>
      </p:sp>
      <p:grpSp>
        <p:nvGrpSpPr>
          <p:cNvPr id="16" name="Group 15">
            <a:extLst>
              <a:ext uri="{FF2B5EF4-FFF2-40B4-BE49-F238E27FC236}">
                <a16:creationId xmlns:a16="http://schemas.microsoft.com/office/drawing/2014/main" id="{3689AB3D-9DF6-8558-D466-59EAC7EE9FAF}"/>
              </a:ext>
            </a:extLst>
          </p:cNvPr>
          <p:cNvGrpSpPr/>
          <p:nvPr/>
        </p:nvGrpSpPr>
        <p:grpSpPr>
          <a:xfrm>
            <a:off x="10288771" y="303551"/>
            <a:ext cx="1587872" cy="1368854"/>
            <a:chOff x="10288771" y="303551"/>
            <a:chExt cx="1587872" cy="1368854"/>
          </a:xfrm>
        </p:grpSpPr>
        <p:sp>
          <p:nvSpPr>
            <p:cNvPr id="17" name="Google Shape;501;p15">
              <a:extLst>
                <a:ext uri="{FF2B5EF4-FFF2-40B4-BE49-F238E27FC236}">
                  <a16:creationId xmlns:a16="http://schemas.microsoft.com/office/drawing/2014/main" id="{8CB4E00E-C3D2-EC88-20B5-4BCEAC7F2934}"/>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rgbClr val="9BD3F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18" name="Google Shape;502;p15">
              <a:extLst>
                <a:ext uri="{FF2B5EF4-FFF2-40B4-BE49-F238E27FC236}">
                  <a16:creationId xmlns:a16="http://schemas.microsoft.com/office/drawing/2014/main" id="{06AD9491-8CF0-76F2-092C-B7D1E693AF4E}"/>
                </a:ext>
              </a:extLst>
            </p:cNvPr>
            <p:cNvGrpSpPr/>
            <p:nvPr/>
          </p:nvGrpSpPr>
          <p:grpSpPr>
            <a:xfrm>
              <a:off x="10681558" y="728782"/>
              <a:ext cx="562136" cy="634675"/>
              <a:chOff x="760175" y="830142"/>
              <a:chExt cx="867619" cy="979579"/>
            </a:xfrm>
          </p:grpSpPr>
          <p:sp>
            <p:nvSpPr>
              <p:cNvPr id="22" name="Google Shape;503;p15">
                <a:extLst>
                  <a:ext uri="{FF2B5EF4-FFF2-40B4-BE49-F238E27FC236}">
                    <a16:creationId xmlns:a16="http://schemas.microsoft.com/office/drawing/2014/main" id="{72BBC9E4-96F8-7101-D45C-E501C1707698}"/>
                  </a:ext>
                </a:extLst>
              </p:cNvPr>
              <p:cNvSpPr/>
              <p:nvPr/>
            </p:nvSpPr>
            <p:spPr>
              <a:xfrm>
                <a:off x="864636" y="830142"/>
                <a:ext cx="763158" cy="979577"/>
              </a:xfrm>
              <a:prstGeom prst="rect">
                <a:avLst/>
              </a:prstGeom>
              <a:solidFill>
                <a:schemeClr val="accent4"/>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50</a:t>
                </a:r>
                <a:endParaRPr lang="es-ES_tradnl">
                  <a:latin typeface="Arial" panose="020B0604020202020204" pitchFamily="34" charset="0"/>
                  <a:cs typeface="Arial" panose="020B0604020202020204" pitchFamily="34" charset="0"/>
                </a:endParaRPr>
              </a:p>
            </p:txBody>
          </p:sp>
          <p:sp>
            <p:nvSpPr>
              <p:cNvPr id="23" name="Google Shape;504;p15">
                <a:extLst>
                  <a:ext uri="{FF2B5EF4-FFF2-40B4-BE49-F238E27FC236}">
                    <a16:creationId xmlns:a16="http://schemas.microsoft.com/office/drawing/2014/main" id="{B0C72365-D92F-61E2-F78C-9BA776FA1E8E}"/>
                  </a:ext>
                </a:extLst>
              </p:cNvPr>
              <p:cNvSpPr/>
              <p:nvPr/>
            </p:nvSpPr>
            <p:spPr>
              <a:xfrm>
                <a:off x="760175" y="830144"/>
                <a:ext cx="149292" cy="979577"/>
              </a:xfrm>
              <a:prstGeom prst="rect">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9" name="Google Shape;505;p15">
              <a:extLst>
                <a:ext uri="{FF2B5EF4-FFF2-40B4-BE49-F238E27FC236}">
                  <a16:creationId xmlns:a16="http://schemas.microsoft.com/office/drawing/2014/main" id="{43185C3E-385D-B709-8633-A4E67A099770}"/>
                </a:ext>
              </a:extLst>
            </p:cNvPr>
            <p:cNvGrpSpPr/>
            <p:nvPr/>
          </p:nvGrpSpPr>
          <p:grpSpPr>
            <a:xfrm>
              <a:off x="11353800" y="728782"/>
              <a:ext cx="182192" cy="634674"/>
              <a:chOff x="2121762" y="2323619"/>
              <a:chExt cx="200378" cy="825210"/>
            </a:xfrm>
          </p:grpSpPr>
          <p:sp>
            <p:nvSpPr>
              <p:cNvPr id="20" name="Google Shape;506;p15">
                <a:extLst>
                  <a:ext uri="{FF2B5EF4-FFF2-40B4-BE49-F238E27FC236}">
                    <a16:creationId xmlns:a16="http://schemas.microsoft.com/office/drawing/2014/main" id="{F7B740D8-085D-14F6-62F9-D3AB0DDF366D}"/>
                  </a:ext>
                </a:extLst>
              </p:cNvPr>
              <p:cNvSpPr/>
              <p:nvPr/>
            </p:nvSpPr>
            <p:spPr>
              <a:xfrm>
                <a:off x="2121763" y="2323619"/>
                <a:ext cx="200377" cy="172739"/>
              </a:xfrm>
              <a:prstGeom prst="triangle">
                <a:avLst>
                  <a:gd name="adj" fmla="val 50000"/>
                </a:avLst>
              </a:prstGeom>
              <a:solidFill>
                <a:srgbClr val="15699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sp>
            <p:nvSpPr>
              <p:cNvPr id="21" name="Google Shape;507;p15">
                <a:extLst>
                  <a:ext uri="{FF2B5EF4-FFF2-40B4-BE49-F238E27FC236}">
                    <a16:creationId xmlns:a16="http://schemas.microsoft.com/office/drawing/2014/main" id="{9F16E861-1FFD-4F50-81AA-C2A9E2422557}"/>
                  </a:ext>
                </a:extLst>
              </p:cNvPr>
              <p:cNvSpPr/>
              <p:nvPr/>
            </p:nvSpPr>
            <p:spPr>
              <a:xfrm>
                <a:off x="2121762" y="2496169"/>
                <a:ext cx="200377" cy="6526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grpSp>
      <p:sp>
        <p:nvSpPr>
          <p:cNvPr id="24" name="Speech Bubble: Rectangle with Corners Rounded 23">
            <a:extLst>
              <a:ext uri="{FF2B5EF4-FFF2-40B4-BE49-F238E27FC236}">
                <a16:creationId xmlns:a16="http://schemas.microsoft.com/office/drawing/2014/main" id="{3C058265-AC55-E0E4-D1FD-10F263CA0162}"/>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Repaso de los objetivos de aprendizaje</a:t>
            </a:r>
          </a:p>
        </p:txBody>
      </p:sp>
      <p:sp>
        <p:nvSpPr>
          <p:cNvPr id="25" name="Speech Bubble: Rectangle with Corners Rounded 24">
            <a:extLst>
              <a:ext uri="{FF2B5EF4-FFF2-40B4-BE49-F238E27FC236}">
                <a16:creationId xmlns:a16="http://schemas.microsoft.com/office/drawing/2014/main" id="{B10F6869-963E-1291-D8B0-DE4C659D0080}"/>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Reflexión y comentarios </a:t>
            </a:r>
          </a:p>
        </p:txBody>
      </p:sp>
      <p:sp>
        <p:nvSpPr>
          <p:cNvPr id="26" name="Speech Bubble: Rectangle with Corners Rounded 25">
            <a:extLst>
              <a:ext uri="{FF2B5EF4-FFF2-40B4-BE49-F238E27FC236}">
                <a16:creationId xmlns:a16="http://schemas.microsoft.com/office/drawing/2014/main" id="{584C58E9-BBAD-318E-48F4-8D242B22B3D2}"/>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effectLst/>
                <a:latin typeface="Arial" panose="020B0604020202020204" pitchFamily="34" charset="0"/>
                <a:ea typeface="Calibri" panose="020F0502020204030204" pitchFamily="34" charset="0"/>
                <a:cs typeface="Arial" panose="020B0604020202020204" pitchFamily="34" charset="0"/>
              </a:rPr>
              <a:t>Cierre</a:t>
            </a:r>
          </a:p>
        </p:txBody>
      </p:sp>
    </p:spTree>
    <p:extLst>
      <p:ext uri="{BB962C8B-B14F-4D97-AF65-F5344CB8AC3E}">
        <p14:creationId xmlns:p14="http://schemas.microsoft.com/office/powerpoint/2010/main" val="1221736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018DEDA9-988A-4F70-B2DE-A423BE94BAA4}"/>
              </a:ext>
            </a:extLst>
          </p:cNvPr>
          <p:cNvSpPr>
            <a:spLocks noGrp="1"/>
          </p:cNvSpPr>
          <p:nvPr>
            <p:ph type="title"/>
          </p:nvPr>
        </p:nvSpPr>
        <p:spPr>
          <a:xfrm>
            <a:off x="838200" y="120516"/>
            <a:ext cx="10515600" cy="868968"/>
          </a:xfrm>
        </p:spPr>
        <p:txBody>
          <a:bodyPr/>
          <a:lstStyle/>
          <a:p>
            <a:r>
              <a:rPr lang="es-ES_tradnl" dirty="0">
                <a:latin typeface="Arial" panose="020B0604020202020204" pitchFamily="34" charset="0"/>
                <a:cs typeface="Arial" panose="020B0604020202020204" pitchFamily="34" charset="0"/>
              </a:rPr>
              <a:t>Repaso: ¡Sorteo de la suerte!</a:t>
            </a:r>
            <a:endParaRPr lang="en-CA" dirty="0">
              <a:latin typeface="Arial" panose="020B0604020202020204" pitchFamily="34" charset="0"/>
              <a:cs typeface="Arial" panose="020B0604020202020204" pitchFamily="34" charset="0"/>
            </a:endParaRPr>
          </a:p>
        </p:txBody>
      </p:sp>
      <p:pic>
        <p:nvPicPr>
          <p:cNvPr id="2" name="Graphic 1" descr="Handbag with solid fill">
            <a:extLst>
              <a:ext uri="{FF2B5EF4-FFF2-40B4-BE49-F238E27FC236}">
                <a16:creationId xmlns:a16="http://schemas.microsoft.com/office/drawing/2014/main" id="{F7DC4756-DC75-BC6D-D10D-D68174E390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31637" y="882797"/>
            <a:ext cx="5641046" cy="5641046"/>
          </a:xfrm>
          <a:prstGeom prst="rect">
            <a:avLst/>
          </a:prstGeom>
        </p:spPr>
      </p:pic>
      <p:sp>
        <p:nvSpPr>
          <p:cNvPr id="4" name="Rectangle: Single Corner Snipped 3">
            <a:extLst>
              <a:ext uri="{FF2B5EF4-FFF2-40B4-BE49-F238E27FC236}">
                <a16:creationId xmlns:a16="http://schemas.microsoft.com/office/drawing/2014/main" id="{6F0663B7-EF0A-4342-3801-88F174EB48DA}"/>
              </a:ext>
            </a:extLst>
          </p:cNvPr>
          <p:cNvSpPr/>
          <p:nvPr/>
        </p:nvSpPr>
        <p:spPr>
          <a:xfrm rot="20938185">
            <a:off x="4815840" y="3829665"/>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5" name="Rectangle: Single Corner Snipped 4">
            <a:extLst>
              <a:ext uri="{FF2B5EF4-FFF2-40B4-BE49-F238E27FC236}">
                <a16:creationId xmlns:a16="http://schemas.microsoft.com/office/drawing/2014/main" id="{ACCEF4D4-07BA-506F-BB16-5AD6579A8E1E}"/>
              </a:ext>
            </a:extLst>
          </p:cNvPr>
          <p:cNvSpPr/>
          <p:nvPr/>
        </p:nvSpPr>
        <p:spPr>
          <a:xfrm rot="864021">
            <a:off x="5449750" y="4532852"/>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6" name="Rectangle: Single Corner Snipped 5">
            <a:extLst>
              <a:ext uri="{FF2B5EF4-FFF2-40B4-BE49-F238E27FC236}">
                <a16:creationId xmlns:a16="http://schemas.microsoft.com/office/drawing/2014/main" id="{E4E04487-0CAB-DD7C-BC19-8671D7AB09F0}"/>
              </a:ext>
            </a:extLst>
          </p:cNvPr>
          <p:cNvSpPr/>
          <p:nvPr/>
        </p:nvSpPr>
        <p:spPr>
          <a:xfrm rot="19848324">
            <a:off x="6231462" y="4043006"/>
            <a:ext cx="804821" cy="804821"/>
          </a:xfrm>
          <a:prstGeom prst="snip1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
        <p:nvSpPr>
          <p:cNvPr id="7" name="Rectangle: Single Corner Snipped 6">
            <a:extLst>
              <a:ext uri="{FF2B5EF4-FFF2-40B4-BE49-F238E27FC236}">
                <a16:creationId xmlns:a16="http://schemas.microsoft.com/office/drawing/2014/main" id="{EF8846A1-D42C-75A5-4636-18C8A3D3F979}"/>
              </a:ext>
            </a:extLst>
          </p:cNvPr>
          <p:cNvSpPr/>
          <p:nvPr/>
        </p:nvSpPr>
        <p:spPr>
          <a:xfrm rot="1928386">
            <a:off x="7792776" y="1904173"/>
            <a:ext cx="804821" cy="804821"/>
          </a:xfrm>
          <a:prstGeom prst="snip1Rect">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600" b="1" dirty="0">
                <a:solidFill>
                  <a:schemeClr val="accent4"/>
                </a:solidFill>
                <a:latin typeface="Arial" panose="020B0604020202020204" pitchFamily="34" charset="0"/>
                <a:cs typeface="Arial" panose="020B0604020202020204" pitchFamily="34" charset="0"/>
              </a:rPr>
              <a:t>?</a:t>
            </a:r>
            <a:endParaRPr lang="en-US" sz="3600" b="1"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702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C38EDEDE-9CB2-762F-A153-D7D698DDD093}"/>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501714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a:latin typeface="Arial" panose="020B0604020202020204" pitchFamily="34" charset="0"/>
                <a:cs typeface="Arial" panose="020B0604020202020204" pitchFamily="34" charset="0"/>
              </a:rPr>
              <a:t>Objetivos de aprendizaje</a:t>
            </a:r>
          </a:p>
        </p:txBody>
      </p:sp>
      <p:sp>
        <p:nvSpPr>
          <p:cNvPr id="327" name="Google Shape;327;p11"/>
          <p:cNvSpPr txBox="1"/>
          <p:nvPr/>
        </p:nvSpPr>
        <p:spPr>
          <a:xfrm>
            <a:off x="1206262" y="3587177"/>
            <a:ext cx="2568289"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dirty="0">
                <a:solidFill>
                  <a:schemeClr val="dk1"/>
                </a:solidFill>
                <a:latin typeface="Arial" panose="020B0604020202020204" pitchFamily="34" charset="0"/>
                <a:cs typeface="Arial" panose="020B0604020202020204" pitchFamily="34" charset="0"/>
                <a:sym typeface="Arial"/>
              </a:rPr>
              <a:t>Explicar y poner en práctica los pasos de la resolución de problemas</a:t>
            </a:r>
            <a:endParaRPr lang="es-ES_tradnl" sz="2400" dirty="0">
              <a:latin typeface="Arial" panose="020B0604020202020204" pitchFamily="34" charset="0"/>
              <a:cs typeface="Arial" panose="020B0604020202020204" pitchFamily="34" charset="0"/>
            </a:endParaRPr>
          </a:p>
        </p:txBody>
      </p:sp>
      <p:sp>
        <p:nvSpPr>
          <p:cNvPr id="329" name="Google Shape;329;p11"/>
          <p:cNvSpPr txBox="1"/>
          <p:nvPr/>
        </p:nvSpPr>
        <p:spPr>
          <a:xfrm>
            <a:off x="4394492" y="3509522"/>
            <a:ext cx="3121661" cy="26776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_tradnl" sz="2400" b="0" i="0" u="none" strike="noStrike" cap="none" dirty="0">
                <a:solidFill>
                  <a:schemeClr val="dk1"/>
                </a:solidFill>
                <a:latin typeface="Arial" panose="020B0604020202020204" pitchFamily="34" charset="0"/>
                <a:cs typeface="Arial" panose="020B0604020202020204" pitchFamily="34" charset="0"/>
                <a:sym typeface="Arial"/>
              </a:rPr>
              <a:t>Identificar estrategias de negociación adecuadas en función de los intereses y necesidades del menor</a:t>
            </a:r>
            <a:endParaRPr lang="es-ES_tradnl" sz="1400" b="0" i="0" u="none" strike="noStrike" cap="none" dirty="0">
              <a:solidFill>
                <a:srgbClr val="000000"/>
              </a:solidFill>
              <a:latin typeface="Arial" panose="020B0604020202020204" pitchFamily="34" charset="0"/>
              <a:cs typeface="Arial" panose="020B0604020202020204" pitchFamily="34" charset="0"/>
              <a:sym typeface="Arial"/>
            </a:endParaRPr>
          </a:p>
        </p:txBody>
      </p:sp>
      <p:grpSp>
        <p:nvGrpSpPr>
          <p:cNvPr id="330" name="Google Shape;330;p11"/>
          <p:cNvGrpSpPr/>
          <p:nvPr/>
        </p:nvGrpSpPr>
        <p:grpSpPr>
          <a:xfrm>
            <a:off x="5528931" y="2139073"/>
            <a:ext cx="1196375" cy="868968"/>
            <a:chOff x="6878053" y="1156317"/>
            <a:chExt cx="1431178" cy="1039513"/>
          </a:xfrm>
          <a:solidFill>
            <a:schemeClr val="accent4"/>
          </a:solidFill>
        </p:grpSpPr>
        <p:grpSp>
          <p:nvGrpSpPr>
            <p:cNvPr id="331" name="Google Shape;331;p11"/>
            <p:cNvGrpSpPr/>
            <p:nvPr/>
          </p:nvGrpSpPr>
          <p:grpSpPr>
            <a:xfrm>
              <a:off x="7672978" y="1156317"/>
              <a:ext cx="412941" cy="436880"/>
              <a:chOff x="243840" y="1676400"/>
              <a:chExt cx="701040" cy="741680"/>
            </a:xfrm>
            <a:grpFill/>
          </p:grpSpPr>
          <p:sp>
            <p:nvSpPr>
              <p:cNvPr id="332" name="Google Shape;332;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3" name="Google Shape;333;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34" name="Google Shape;334;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5" name="Google Shape;335;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6" name="Google Shape;336;p11"/>
          <p:cNvGrpSpPr/>
          <p:nvPr/>
        </p:nvGrpSpPr>
        <p:grpSpPr>
          <a:xfrm>
            <a:off x="1825900" y="2139073"/>
            <a:ext cx="1196375" cy="868968"/>
            <a:chOff x="6878053" y="1156317"/>
            <a:chExt cx="1431178" cy="1039513"/>
          </a:xfrm>
          <a:solidFill>
            <a:schemeClr val="accent4"/>
          </a:solidFill>
        </p:grpSpPr>
        <p:grpSp>
          <p:nvGrpSpPr>
            <p:cNvPr id="337" name="Google Shape;337;p11"/>
            <p:cNvGrpSpPr/>
            <p:nvPr/>
          </p:nvGrpSpPr>
          <p:grpSpPr>
            <a:xfrm>
              <a:off x="7672978" y="1156317"/>
              <a:ext cx="412941" cy="436880"/>
              <a:chOff x="243840" y="1676400"/>
              <a:chExt cx="701040" cy="741680"/>
            </a:xfrm>
            <a:grpFill/>
          </p:grpSpPr>
          <p:sp>
            <p:nvSpPr>
              <p:cNvPr id="338" name="Google Shape;338;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9" name="Google Shape;339;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0" name="Google Shape;340;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1" name="Google Shape;341;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42" name="Google Shape;342;p11"/>
          <p:cNvGrpSpPr/>
          <p:nvPr/>
        </p:nvGrpSpPr>
        <p:grpSpPr>
          <a:xfrm>
            <a:off x="8983995" y="2096472"/>
            <a:ext cx="1196375" cy="868968"/>
            <a:chOff x="6878053" y="1156317"/>
            <a:chExt cx="1431178" cy="1039513"/>
          </a:xfrm>
          <a:solidFill>
            <a:schemeClr val="accent4"/>
          </a:solidFill>
        </p:grpSpPr>
        <p:grpSp>
          <p:nvGrpSpPr>
            <p:cNvPr id="343" name="Google Shape;343;p11"/>
            <p:cNvGrpSpPr/>
            <p:nvPr/>
          </p:nvGrpSpPr>
          <p:grpSpPr>
            <a:xfrm>
              <a:off x="7672978" y="1156317"/>
              <a:ext cx="412941" cy="436880"/>
              <a:chOff x="243840" y="1676400"/>
              <a:chExt cx="701040" cy="741680"/>
            </a:xfrm>
            <a:grpFill/>
          </p:grpSpPr>
          <p:sp>
            <p:nvSpPr>
              <p:cNvPr id="344" name="Google Shape;344;p11"/>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5" name="Google Shape;345;p11"/>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6" name="Google Shape;346;p11"/>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7" name="Google Shape;347;p11"/>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8" name="Google Shape;348;p11"/>
          <p:cNvSpPr txBox="1"/>
          <p:nvPr/>
        </p:nvSpPr>
        <p:spPr>
          <a:xfrm>
            <a:off x="7977980" y="3412298"/>
            <a:ext cx="3121661" cy="2677616"/>
          </a:xfrm>
          <a:prstGeom prst="rect">
            <a:avLst/>
          </a:prstGeom>
          <a:noFill/>
          <a:ln>
            <a:noFill/>
          </a:ln>
        </p:spPr>
        <p:txBody>
          <a:bodyPr spcFirstLastPara="1" wrap="square" lIns="91425" tIns="45700" rIns="91425" bIns="45700" anchor="t" anchorCtr="0">
            <a:spAutoFit/>
          </a:bodyPr>
          <a:lstStyle/>
          <a:p>
            <a:pPr algn="ctr">
              <a:buSzPts val="2400"/>
            </a:pPr>
            <a:r>
              <a:rPr lang="es-ES_tradnl" sz="2400" dirty="0">
                <a:latin typeface="Arial" panose="020B0604020202020204" pitchFamily="34" charset="0"/>
                <a:cs typeface="Arial" panose="020B0604020202020204" pitchFamily="34" charset="0"/>
              </a:rPr>
              <a:t>Explicar en qué consiste la coordinación entre actores y organismos en función de las necesidades básicas de los/as menores</a:t>
            </a:r>
            <a:endParaRPr lang="es-ES_tradnl" sz="2400" b="0" i="0" u="none" strike="noStrike" cap="none" dirty="0">
              <a:solidFill>
                <a:srgbClr val="000000"/>
              </a:solidFill>
              <a:latin typeface="Arial" panose="020B0604020202020204" pitchFamily="34" charset="0"/>
              <a:cs typeface="Arial" panose="020B0604020202020204" pitchFamily="34" charset="0"/>
              <a:sym typeface="Arial"/>
            </a:endParaRPr>
          </a:p>
        </p:txBody>
      </p:sp>
      <p:grpSp>
        <p:nvGrpSpPr>
          <p:cNvPr id="2" name="Group 1">
            <a:extLst>
              <a:ext uri="{FF2B5EF4-FFF2-40B4-BE49-F238E27FC236}">
                <a16:creationId xmlns:a16="http://schemas.microsoft.com/office/drawing/2014/main" id="{F8C512C5-2047-99C8-6BC0-7731F36286E8}"/>
              </a:ext>
            </a:extLst>
          </p:cNvPr>
          <p:cNvGrpSpPr/>
          <p:nvPr/>
        </p:nvGrpSpPr>
        <p:grpSpPr>
          <a:xfrm>
            <a:off x="10228983" y="284714"/>
            <a:ext cx="1587872" cy="1368854"/>
            <a:chOff x="10228983" y="337468"/>
            <a:chExt cx="1587872" cy="1368854"/>
          </a:xfrm>
        </p:grpSpPr>
        <p:sp>
          <p:nvSpPr>
            <p:cNvPr id="3" name="Hexagon 2">
              <a:extLst>
                <a:ext uri="{FF2B5EF4-FFF2-40B4-BE49-F238E27FC236}">
                  <a16:creationId xmlns:a16="http://schemas.microsoft.com/office/drawing/2014/main" id="{D3C7B0D2-364C-5881-42DC-47CE17A4742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FC14C57B-9982-3128-849E-5CF5799B7E96}"/>
                </a:ext>
              </a:extLst>
            </p:cNvPr>
            <p:cNvGrpSpPr/>
            <p:nvPr/>
          </p:nvGrpSpPr>
          <p:grpSpPr>
            <a:xfrm>
              <a:off x="10741851" y="747986"/>
              <a:ext cx="562136" cy="634675"/>
              <a:chOff x="760175" y="830142"/>
              <a:chExt cx="867619" cy="979579"/>
            </a:xfrm>
          </p:grpSpPr>
          <p:sp>
            <p:nvSpPr>
              <p:cNvPr id="5" name="Rectangle 4">
                <a:extLst>
                  <a:ext uri="{FF2B5EF4-FFF2-40B4-BE49-F238E27FC236}">
                    <a16:creationId xmlns:a16="http://schemas.microsoft.com/office/drawing/2014/main" id="{45FF5E80-5AF6-D03B-1552-B746D9B74B1C}"/>
                  </a:ext>
                </a:extLst>
              </p:cNvPr>
              <p:cNvSpPr/>
              <p:nvPr/>
            </p:nvSpPr>
            <p:spPr>
              <a:xfrm>
                <a:off x="864636" y="830142"/>
                <a:ext cx="763158" cy="9795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a:latin typeface="Arial" panose="020B0604020202020204" pitchFamily="34" charset="0"/>
                    <a:cs typeface="Arial" panose="020B0604020202020204" pitchFamily="34" charset="0"/>
                  </a:rPr>
                  <a:t>38</a:t>
                </a:r>
              </a:p>
            </p:txBody>
          </p:sp>
          <p:sp>
            <p:nvSpPr>
              <p:cNvPr id="6" name="Rectangle 5">
                <a:extLst>
                  <a:ext uri="{FF2B5EF4-FFF2-40B4-BE49-F238E27FC236}">
                    <a16:creationId xmlns:a16="http://schemas.microsoft.com/office/drawing/2014/main" id="{BA521F27-76EE-D890-225C-4FD74EA8AE53}"/>
                  </a:ext>
                </a:extLst>
              </p:cNvPr>
              <p:cNvSpPr/>
              <p:nvPr/>
            </p:nvSpPr>
            <p:spPr>
              <a:xfrm>
                <a:off x="760175" y="830144"/>
                <a:ext cx="149292" cy="979577"/>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F72F3B-1500-3B23-6881-879A32E5DF2B}"/>
              </a:ext>
            </a:extLst>
          </p:cNvPr>
          <p:cNvSpPr>
            <a:spLocks noGrp="1"/>
          </p:cNvSpPr>
          <p:nvPr>
            <p:ph type="title"/>
          </p:nvPr>
        </p:nvSpPr>
        <p:spPr/>
        <p:txBody>
          <a:bodyPr/>
          <a:lstStyle/>
          <a:p>
            <a:r>
              <a:rPr lang="en-US" dirty="0" err="1"/>
              <a:t>Repaso</a:t>
            </a:r>
            <a:r>
              <a:rPr lang="en-US" dirty="0"/>
              <a:t> del marco de competencias</a:t>
            </a:r>
            <a:endParaRPr lang="en-BE"/>
          </a:p>
        </p:txBody>
      </p:sp>
      <p:sp>
        <p:nvSpPr>
          <p:cNvPr id="4" name="TextBox 3">
            <a:extLst>
              <a:ext uri="{FF2B5EF4-FFF2-40B4-BE49-F238E27FC236}">
                <a16:creationId xmlns:a16="http://schemas.microsoft.com/office/drawing/2014/main" id="{D92C8CEB-8325-4DFF-8A75-65DD32B913DB}"/>
              </a:ext>
            </a:extLst>
          </p:cNvPr>
          <p:cNvSpPr txBox="1"/>
          <p:nvPr/>
        </p:nvSpPr>
        <p:spPr>
          <a:xfrm>
            <a:off x="1690345" y="4893070"/>
            <a:ext cx="1710725" cy="461665"/>
          </a:xfrm>
          <a:prstGeom prst="rect">
            <a:avLst/>
          </a:prstGeom>
          <a:noFill/>
        </p:spPr>
        <p:txBody>
          <a:bodyPr wrap="none" rtlCol="0">
            <a:spAutoFit/>
          </a:bodyPr>
          <a:lstStyle/>
          <a:p>
            <a:pPr algn="ctr"/>
            <a:r>
              <a:rPr lang="en-GB" sz="2400" dirty="0">
                <a:latin typeface="Arial" panose="020B0604020202020204" pitchFamily="34" charset="0"/>
                <a:cs typeface="Arial" panose="020B0604020202020204" pitchFamily="34" charset="0"/>
              </a:rPr>
              <a:t>Conocimientos</a:t>
            </a:r>
            <a:endParaRPr lang="en-BE" sz="2400"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C9586DE5-9673-E82F-4E68-417EF595B5B8}"/>
              </a:ext>
            </a:extLst>
          </p:cNvPr>
          <p:cNvSpPr txBox="1"/>
          <p:nvPr/>
        </p:nvSpPr>
        <p:spPr>
          <a:xfrm>
            <a:off x="4617072" y="4893070"/>
            <a:ext cx="2957861" cy="461665"/>
          </a:xfrm>
          <a:prstGeom prst="rect">
            <a:avLst/>
          </a:prstGeom>
          <a:noFill/>
        </p:spPr>
        <p:txBody>
          <a:bodyPr wrap="none" rtlCol="0">
            <a:spAutoFit/>
          </a:bodyPr>
          <a:lstStyle/>
          <a:p>
            <a:pPr algn="ctr"/>
            <a:r>
              <a:rPr lang="en-GB" sz="2400" dirty="0">
                <a:latin typeface="Arial" panose="020B0604020202020204" pitchFamily="34" charset="0"/>
                <a:cs typeface="Arial" panose="020B0604020202020204" pitchFamily="34" charset="0"/>
              </a:rPr>
              <a:t>Actitudes y valores</a:t>
            </a:r>
            <a:endParaRPr lang="en-BE" sz="24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5DA270CA-7B99-E5E5-F17E-224056A4FDF0}"/>
              </a:ext>
            </a:extLst>
          </p:cNvPr>
          <p:cNvSpPr txBox="1"/>
          <p:nvPr/>
        </p:nvSpPr>
        <p:spPr>
          <a:xfrm>
            <a:off x="8498605" y="4893070"/>
            <a:ext cx="2101359"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Aptitudes</a:t>
            </a:r>
            <a:endParaRPr lang="en-BE" sz="2400" dirty="0">
              <a:latin typeface="Arial" panose="020B0604020202020204" pitchFamily="34" charset="0"/>
              <a:cs typeface="Arial" panose="020B0604020202020204" pitchFamily="34" charset="0"/>
            </a:endParaRPr>
          </a:p>
        </p:txBody>
      </p:sp>
      <p:pic>
        <p:nvPicPr>
          <p:cNvPr id="22" name="Graphic 21" descr="Left Brain with solid fill">
            <a:extLst>
              <a:ext uri="{FF2B5EF4-FFF2-40B4-BE49-F238E27FC236}">
                <a16:creationId xmlns:a16="http://schemas.microsoft.com/office/drawing/2014/main" id="{ADE1F042-E04D-6250-0C77-528A58A9C9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0729" y="2009873"/>
            <a:ext cx="2664771" cy="2664771"/>
          </a:xfrm>
          <a:prstGeom prst="rect">
            <a:avLst/>
          </a:prstGeom>
        </p:spPr>
      </p:pic>
      <p:pic>
        <p:nvPicPr>
          <p:cNvPr id="23" name="Graphic 22" descr="Sign language with solid fill">
            <a:extLst>
              <a:ext uri="{FF2B5EF4-FFF2-40B4-BE49-F238E27FC236}">
                <a16:creationId xmlns:a16="http://schemas.microsoft.com/office/drawing/2014/main" id="{074C6A88-0DE7-949E-D406-43EC6BC27B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00296" y="2248613"/>
            <a:ext cx="2297978" cy="2297978"/>
          </a:xfrm>
          <a:prstGeom prst="rect">
            <a:avLst/>
          </a:prstGeom>
        </p:spPr>
      </p:pic>
      <p:grpSp>
        <p:nvGrpSpPr>
          <p:cNvPr id="24" name="Group 23">
            <a:extLst>
              <a:ext uri="{FF2B5EF4-FFF2-40B4-BE49-F238E27FC236}">
                <a16:creationId xmlns:a16="http://schemas.microsoft.com/office/drawing/2014/main" id="{D6294E99-F2BE-7309-6DFB-AE54CA2A3CF8}"/>
              </a:ext>
            </a:extLst>
          </p:cNvPr>
          <p:cNvGrpSpPr/>
          <p:nvPr/>
        </p:nvGrpSpPr>
        <p:grpSpPr>
          <a:xfrm>
            <a:off x="4702156" y="2017093"/>
            <a:ext cx="2787687" cy="2761018"/>
            <a:chOff x="4799269" y="2120257"/>
            <a:chExt cx="2494414" cy="2470551"/>
          </a:xfrm>
        </p:grpSpPr>
        <p:pic>
          <p:nvPicPr>
            <p:cNvPr id="25" name="Graphic 24" descr="Right Brain with solid fill">
              <a:extLst>
                <a:ext uri="{FF2B5EF4-FFF2-40B4-BE49-F238E27FC236}">
                  <a16:creationId xmlns:a16="http://schemas.microsoft.com/office/drawing/2014/main" id="{96908E1E-13D6-6D9E-B851-1C8BE9A9F18A}"/>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r="50597"/>
            <a:stretch/>
          </p:blipFill>
          <p:spPr>
            <a:xfrm>
              <a:off x="4799269" y="2120257"/>
              <a:ext cx="1220531" cy="2470551"/>
            </a:xfrm>
            <a:prstGeom prst="rect">
              <a:avLst/>
            </a:prstGeom>
          </p:spPr>
        </p:pic>
        <p:pic>
          <p:nvPicPr>
            <p:cNvPr id="26" name="Graphic 25" descr="Left Brain with solid fill">
              <a:extLst>
                <a:ext uri="{FF2B5EF4-FFF2-40B4-BE49-F238E27FC236}">
                  <a16:creationId xmlns:a16="http://schemas.microsoft.com/office/drawing/2014/main" id="{93AA71B4-F0DA-B552-6DDE-2E576D99399E}"/>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51522"/>
            <a:stretch/>
          </p:blipFill>
          <p:spPr>
            <a:xfrm>
              <a:off x="6096000" y="2120257"/>
              <a:ext cx="1197683" cy="2470551"/>
            </a:xfrm>
            <a:prstGeom prst="rect">
              <a:avLst/>
            </a:prstGeom>
          </p:spPr>
        </p:pic>
        <p:sp>
          <p:nvSpPr>
            <p:cNvPr id="27" name="Plus Sign 26">
              <a:extLst>
                <a:ext uri="{FF2B5EF4-FFF2-40B4-BE49-F238E27FC236}">
                  <a16:creationId xmlns:a16="http://schemas.microsoft.com/office/drawing/2014/main" id="{3A6B6F95-2BA9-240F-3662-B902382873B5}"/>
                </a:ext>
              </a:extLst>
            </p:cNvPr>
            <p:cNvSpPr/>
            <p:nvPr/>
          </p:nvSpPr>
          <p:spPr>
            <a:xfrm>
              <a:off x="5387091" y="3102772"/>
              <a:ext cx="478972" cy="47897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Minus Sign 27">
              <a:extLst>
                <a:ext uri="{FF2B5EF4-FFF2-40B4-BE49-F238E27FC236}">
                  <a16:creationId xmlns:a16="http://schemas.microsoft.com/office/drawing/2014/main" id="{5EA25F4A-2260-B034-4E58-DD61241C211A}"/>
                </a:ext>
              </a:extLst>
            </p:cNvPr>
            <p:cNvSpPr/>
            <p:nvPr/>
          </p:nvSpPr>
          <p:spPr>
            <a:xfrm>
              <a:off x="6233621" y="3118356"/>
              <a:ext cx="440528" cy="440528"/>
            </a:xfrm>
            <a:prstGeom prst="mathMinus">
              <a:avLst>
                <a:gd name="adj1" fmla="val 30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65523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4" name="Title 3">
            <a:extLst>
              <a:ext uri="{FF2B5EF4-FFF2-40B4-BE49-F238E27FC236}">
                <a16:creationId xmlns:a16="http://schemas.microsoft.com/office/drawing/2014/main" id="{578EA6CA-F8EB-694C-E10A-8854CC88A83E}"/>
              </a:ext>
            </a:extLst>
          </p:cNvPr>
          <p:cNvSpPr>
            <a:spLocks noGrp="1"/>
          </p:cNvSpPr>
          <p:nvPr>
            <p:ph type="title"/>
          </p:nvPr>
        </p:nvSpPr>
        <p:spPr/>
        <p:txBody>
          <a:bodyPr/>
          <a:lstStyle/>
          <a:p>
            <a:r>
              <a:rPr lang="es-ES_tradnl" sz="2400" b="1" dirty="0">
                <a:solidFill>
                  <a:schemeClr val="bg1"/>
                </a:solidFill>
                <a:latin typeface="Garamond"/>
              </a:rPr>
              <a:t>SESIÓN 2</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¿Cómo abordar los problemas o preocupaciones como asistentes sociales?</a:t>
            </a:r>
            <a:endParaRPr lang="es-ES_tradnl" dirty="0"/>
          </a:p>
        </p:txBody>
      </p:sp>
    </p:spTree>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925</TotalTime>
  <Words>7954</Words>
  <Application>Microsoft Office PowerPoint</Application>
  <PresentationFormat>Widescreen</PresentationFormat>
  <Paragraphs>762</Paragraphs>
  <Slides>41</Slides>
  <Notes>41</Notes>
  <HiddenSlides>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Britannic Bold</vt:lpstr>
      <vt:lpstr>Calibri</vt:lpstr>
      <vt:lpstr>Calibri Light</vt:lpstr>
      <vt:lpstr>Garamond</vt:lpstr>
      <vt:lpstr>Helvetica Neue</vt:lpstr>
      <vt:lpstr>Office Theme</vt:lpstr>
      <vt:lpstr>PowerPoint Presentation</vt:lpstr>
      <vt:lpstr>SESIÓN 1  Inicio del módulo</vt:lpstr>
      <vt:lpstr>Objetivo del módulo</vt:lpstr>
      <vt:lpstr>Agenda</vt:lpstr>
      <vt:lpstr>Repaso: ¡Sorteo de la suerte!</vt:lpstr>
      <vt:lpstr>PowerPoint Presentation</vt:lpstr>
      <vt:lpstr>Objetivos de aprendizaje</vt:lpstr>
      <vt:lpstr>Repaso del marco de competencias</vt:lpstr>
      <vt:lpstr>SESIÓN 2  ¿Cómo abordar los problemas o preocupaciones como asistentes sociales?</vt:lpstr>
      <vt:lpstr>Debate general</vt:lpstr>
      <vt:lpstr>Problemas habituales en la gestión de casos</vt:lpstr>
      <vt:lpstr>Aplicar el enfoque socioecológico</vt:lpstr>
      <vt:lpstr>Identificación de problemas y soluciones en la gestión de casos</vt:lpstr>
      <vt:lpstr>Análisis de riesgos de protección de la infancia</vt:lpstr>
      <vt:lpstr>Pasos para la resolución de problemas</vt:lpstr>
      <vt:lpstr>PowerPoint Presentation</vt:lpstr>
      <vt:lpstr>Práctica reflexiva </vt:lpstr>
      <vt:lpstr>Estudio de caso</vt:lpstr>
      <vt:lpstr>PowerPoint Presentation</vt:lpstr>
      <vt:lpstr>Puntos clave de aprendizaje</vt:lpstr>
      <vt:lpstr>SESIÓN 3  ¿Cómo negociar y gestionar los conflictos?</vt:lpstr>
      <vt:lpstr>Debate general</vt:lpstr>
      <vt:lpstr>Pasos en la negociación </vt:lpstr>
      <vt:lpstr>Pasos en la negociación </vt:lpstr>
      <vt:lpstr>Estrategias de negociación</vt:lpstr>
      <vt:lpstr>Estudio de caso</vt:lpstr>
      <vt:lpstr>PowerPoint Presentation</vt:lpstr>
      <vt:lpstr>Puntos clave de aprendizaje</vt:lpstr>
      <vt:lpstr>SESIÓN 4  ¿Cómo mejorar la coordinación y obtener mejores resultados en materia de protección de la infancia? </vt:lpstr>
      <vt:lpstr>Labores de coordinación  </vt:lpstr>
      <vt:lpstr>PowerPoint Presentation</vt:lpstr>
      <vt:lpstr>PowerPoint Presentation</vt:lpstr>
      <vt:lpstr>Coordinación en la gestión de casos</vt:lpstr>
      <vt:lpstr>Con quién hay que coordinar en la gestión de casos</vt:lpstr>
      <vt:lpstr>Pasos en la coordinación</vt:lpstr>
      <vt:lpstr>Conferencia de caso</vt:lpstr>
      <vt:lpstr>Consejos para las conferencias de casos</vt:lpstr>
      <vt:lpstr>Puntos clave de aprendizaje</vt:lpstr>
      <vt:lpstr>SESIÓN 5  Cierre del módulo</vt:lpstr>
      <vt:lpstr>Objetivos de aprendizaje</vt:lpstr>
      <vt:lpstr>Cierre del módulo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docId:31658C3EC6B84586A43443D54BFA40E6</cp:keywords>
  <cp:lastModifiedBy>Ilse Van der Straeten</cp:lastModifiedBy>
  <cp:revision>13</cp:revision>
  <dcterms:created xsi:type="dcterms:W3CDTF">2023-02-08T15:06:31Z</dcterms:created>
  <dcterms:modified xsi:type="dcterms:W3CDTF">2023-05-02T10:38:57Z</dcterms:modified>
</cp:coreProperties>
</file>