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7"/>
  </p:notesMasterIdLst>
  <p:handoutMasterIdLst>
    <p:handoutMasterId r:id="rId118"/>
  </p:handoutMasterIdLst>
  <p:sldIdLst>
    <p:sldId id="256" r:id="rId2"/>
    <p:sldId id="257" r:id="rId3"/>
    <p:sldId id="860" r:id="rId4"/>
    <p:sldId id="861" r:id="rId5"/>
    <p:sldId id="856" r:id="rId6"/>
    <p:sldId id="258" r:id="rId7"/>
    <p:sldId id="262" r:id="rId8"/>
    <p:sldId id="259" r:id="rId9"/>
    <p:sldId id="855" r:id="rId10"/>
    <p:sldId id="810" r:id="rId11"/>
    <p:sldId id="811" r:id="rId12"/>
    <p:sldId id="281" r:id="rId13"/>
    <p:sldId id="301" r:id="rId14"/>
    <p:sldId id="819" r:id="rId15"/>
    <p:sldId id="821" r:id="rId16"/>
    <p:sldId id="822" r:id="rId17"/>
    <p:sldId id="823" r:id="rId18"/>
    <p:sldId id="824" r:id="rId19"/>
    <p:sldId id="839" r:id="rId20"/>
    <p:sldId id="840" r:id="rId21"/>
    <p:sldId id="862" r:id="rId22"/>
    <p:sldId id="829" r:id="rId23"/>
    <p:sldId id="841" r:id="rId24"/>
    <p:sldId id="746" r:id="rId25"/>
    <p:sldId id="766" r:id="rId26"/>
    <p:sldId id="767" r:id="rId27"/>
    <p:sldId id="770" r:id="rId28"/>
    <p:sldId id="768" r:id="rId29"/>
    <p:sldId id="771" r:id="rId30"/>
    <p:sldId id="772" r:id="rId31"/>
    <p:sldId id="773" r:id="rId32"/>
    <p:sldId id="863" r:id="rId33"/>
    <p:sldId id="776" r:id="rId34"/>
    <p:sldId id="774" r:id="rId35"/>
    <p:sldId id="775" r:id="rId36"/>
    <p:sldId id="864" r:id="rId37"/>
    <p:sldId id="826" r:id="rId38"/>
    <p:sldId id="842" r:id="rId39"/>
    <p:sldId id="813" r:id="rId40"/>
    <p:sldId id="827" r:id="rId41"/>
    <p:sldId id="831" r:id="rId42"/>
    <p:sldId id="747" r:id="rId43"/>
    <p:sldId id="843" r:id="rId44"/>
    <p:sldId id="778" r:id="rId45"/>
    <p:sldId id="844" r:id="rId46"/>
    <p:sldId id="781" r:id="rId47"/>
    <p:sldId id="865" r:id="rId48"/>
    <p:sldId id="782" r:id="rId49"/>
    <p:sldId id="784" r:id="rId50"/>
    <p:sldId id="783" r:id="rId51"/>
    <p:sldId id="858" r:id="rId52"/>
    <p:sldId id="830" r:id="rId53"/>
    <p:sldId id="748" r:id="rId54"/>
    <p:sldId id="796" r:id="rId55"/>
    <p:sldId id="806" r:id="rId56"/>
    <p:sldId id="797" r:id="rId57"/>
    <p:sldId id="799" r:id="rId58"/>
    <p:sldId id="868" r:id="rId59"/>
    <p:sldId id="798" r:id="rId60"/>
    <p:sldId id="846" r:id="rId61"/>
    <p:sldId id="801" r:id="rId62"/>
    <p:sldId id="800" r:id="rId63"/>
    <p:sldId id="803" r:id="rId64"/>
    <p:sldId id="804" r:id="rId65"/>
    <p:sldId id="805" r:id="rId66"/>
    <p:sldId id="845" r:id="rId67"/>
    <p:sldId id="807" r:id="rId68"/>
    <p:sldId id="749" r:id="rId69"/>
    <p:sldId id="795" r:id="rId70"/>
    <p:sldId id="785" r:id="rId71"/>
    <p:sldId id="787" r:id="rId72"/>
    <p:sldId id="789" r:id="rId73"/>
    <p:sldId id="790" r:id="rId74"/>
    <p:sldId id="791" r:id="rId75"/>
    <p:sldId id="792" r:id="rId76"/>
    <p:sldId id="793" r:id="rId77"/>
    <p:sldId id="794" r:id="rId78"/>
    <p:sldId id="808" r:id="rId79"/>
    <p:sldId id="848" r:id="rId80"/>
    <p:sldId id="833" r:id="rId81"/>
    <p:sldId id="834" r:id="rId82"/>
    <p:sldId id="818" r:id="rId83"/>
    <p:sldId id="835" r:id="rId84"/>
    <p:sldId id="820" r:id="rId85"/>
    <p:sldId id="837" r:id="rId86"/>
    <p:sldId id="847" r:id="rId87"/>
    <p:sldId id="849" r:id="rId88"/>
    <p:sldId id="745" r:id="rId89"/>
    <p:sldId id="809" r:id="rId90"/>
    <p:sldId id="751" r:id="rId91"/>
    <p:sldId id="752" r:id="rId92"/>
    <p:sldId id="750" r:id="rId93"/>
    <p:sldId id="812" r:id="rId94"/>
    <p:sldId id="859" r:id="rId95"/>
    <p:sldId id="870" r:id="rId96"/>
    <p:sldId id="753" r:id="rId97"/>
    <p:sldId id="754" r:id="rId98"/>
    <p:sldId id="755" r:id="rId99"/>
    <p:sldId id="761" r:id="rId100"/>
    <p:sldId id="762" r:id="rId101"/>
    <p:sldId id="763" r:id="rId102"/>
    <p:sldId id="764" r:id="rId103"/>
    <p:sldId id="871" r:id="rId104"/>
    <p:sldId id="765" r:id="rId105"/>
    <p:sldId id="850" r:id="rId106"/>
    <p:sldId id="744" r:id="rId107"/>
    <p:sldId id="851" r:id="rId108"/>
    <p:sldId id="852" r:id="rId109"/>
    <p:sldId id="853" r:id="rId110"/>
    <p:sldId id="854" r:id="rId111"/>
    <p:sldId id="757" r:id="rId112"/>
    <p:sldId id="760" r:id="rId113"/>
    <p:sldId id="273" r:id="rId114"/>
    <p:sldId id="857" r:id="rId115"/>
    <p:sldId id="280" r:id="rId116"/>
  </p:sldIdLst>
  <p:sldSz cx="12192000" cy="6858000"/>
  <p:notesSz cx="7099300" cy="10234613"/>
  <p:embeddedFontLst>
    <p:embeddedFont>
      <p:font typeface="Britannic Bold" panose="020B0903060703020204" pitchFamily="34" charset="0"/>
      <p:regular r:id="rId119"/>
    </p:embeddedFont>
    <p:embeddedFont>
      <p:font typeface="Calibri" panose="020F0502020204030204" pitchFamily="34" charset="0"/>
      <p:regular r:id="rId120"/>
      <p:bold r:id="rId121"/>
      <p:italic r:id="rId122"/>
      <p:boldItalic r:id="rId123"/>
    </p:embeddedFont>
    <p:embeddedFont>
      <p:font typeface="Garamond" panose="02020404030301010803" pitchFamily="18" charset="0"/>
      <p:regular r:id="rId124"/>
      <p:bold r:id="rId125"/>
      <p:italic r:id="rId126"/>
      <p:boldItalic r:id="rId127"/>
    </p:embeddedFont>
    <p:embeddedFont>
      <p:font typeface="Helvetica Neue" panose="020B0604020202020204" charset="0"/>
      <p:regular r:id="rId128"/>
      <p:bold r:id="rId129"/>
      <p:italic r:id="rId130"/>
      <p:boldItalic r:id="rId1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Title" id="{15380DDA-6747-4F77-92B1-12A89DAEB4B8}">
          <p14:sldIdLst>
            <p14:sldId id="256"/>
            <p14:sldId id="257"/>
            <p14:sldId id="860"/>
            <p14:sldId id="861"/>
          </p14:sldIdLst>
        </p14:section>
        <p14:section name="Session 1" id="{77F4C328-2E2D-4548-A3B5-1120AA1CB339}">
          <p14:sldIdLst>
            <p14:sldId id="856"/>
            <p14:sldId id="258"/>
            <p14:sldId id="262"/>
            <p14:sldId id="259"/>
            <p14:sldId id="855"/>
          </p14:sldIdLst>
        </p14:section>
        <p14:section name="Session 2" id="{CC3D140F-1037-4AE4-A577-95BDD4697745}">
          <p14:sldIdLst>
            <p14:sldId id="810"/>
            <p14:sldId id="811"/>
            <p14:sldId id="281"/>
            <p14:sldId id="301"/>
            <p14:sldId id="819"/>
            <p14:sldId id="821"/>
            <p14:sldId id="822"/>
            <p14:sldId id="823"/>
            <p14:sldId id="824"/>
            <p14:sldId id="839"/>
            <p14:sldId id="840"/>
            <p14:sldId id="862"/>
            <p14:sldId id="829"/>
            <p14:sldId id="841"/>
          </p14:sldIdLst>
        </p14:section>
        <p14:section name="Session 3" id="{74979632-A0C1-494F-BD11-E2D911B69E0A}">
          <p14:sldIdLst>
            <p14:sldId id="746"/>
            <p14:sldId id="766"/>
            <p14:sldId id="767"/>
            <p14:sldId id="770"/>
            <p14:sldId id="768"/>
            <p14:sldId id="771"/>
            <p14:sldId id="772"/>
            <p14:sldId id="773"/>
            <p14:sldId id="863"/>
            <p14:sldId id="776"/>
            <p14:sldId id="774"/>
            <p14:sldId id="775"/>
            <p14:sldId id="864"/>
            <p14:sldId id="826"/>
            <p14:sldId id="842"/>
            <p14:sldId id="813"/>
            <p14:sldId id="827"/>
            <p14:sldId id="831"/>
          </p14:sldIdLst>
        </p14:section>
        <p14:section name="Session 4" id="{B44181C2-0732-4522-AE88-7482D21311E8}">
          <p14:sldIdLst>
            <p14:sldId id="747"/>
            <p14:sldId id="843"/>
            <p14:sldId id="778"/>
            <p14:sldId id="844"/>
            <p14:sldId id="781"/>
            <p14:sldId id="865"/>
            <p14:sldId id="782"/>
            <p14:sldId id="784"/>
            <p14:sldId id="783"/>
            <p14:sldId id="858"/>
            <p14:sldId id="830"/>
          </p14:sldIdLst>
        </p14:section>
        <p14:section name="Session 5" id="{FB7764B8-E99B-4228-BD78-B1F3AC6BF174}">
          <p14:sldIdLst>
            <p14:sldId id="748"/>
            <p14:sldId id="796"/>
            <p14:sldId id="806"/>
            <p14:sldId id="797"/>
            <p14:sldId id="799"/>
            <p14:sldId id="868"/>
            <p14:sldId id="798"/>
            <p14:sldId id="846"/>
            <p14:sldId id="801"/>
            <p14:sldId id="800"/>
            <p14:sldId id="803"/>
            <p14:sldId id="804"/>
            <p14:sldId id="805"/>
            <p14:sldId id="845"/>
            <p14:sldId id="807"/>
          </p14:sldIdLst>
        </p14:section>
        <p14:section name="Session 6" id="{2CD13B3E-DA6F-4796-84BE-2E27A148076E}">
          <p14:sldIdLst>
            <p14:sldId id="749"/>
            <p14:sldId id="795"/>
            <p14:sldId id="785"/>
            <p14:sldId id="787"/>
            <p14:sldId id="789"/>
            <p14:sldId id="790"/>
            <p14:sldId id="791"/>
            <p14:sldId id="792"/>
            <p14:sldId id="793"/>
            <p14:sldId id="794"/>
            <p14:sldId id="808"/>
            <p14:sldId id="848"/>
          </p14:sldIdLst>
        </p14:section>
        <p14:section name="Session 7" id="{4E242E42-4307-4EAE-A2B6-19D25DF5B8DF}">
          <p14:sldIdLst>
            <p14:sldId id="833"/>
            <p14:sldId id="834"/>
            <p14:sldId id="818"/>
            <p14:sldId id="835"/>
            <p14:sldId id="820"/>
            <p14:sldId id="837"/>
            <p14:sldId id="847"/>
            <p14:sldId id="849"/>
          </p14:sldIdLst>
        </p14:section>
        <p14:section name="Session 8" id="{F6A94B07-8CF1-4529-8BB9-F4BA71BBAE1A}">
          <p14:sldIdLst>
            <p14:sldId id="745"/>
            <p14:sldId id="809"/>
            <p14:sldId id="751"/>
            <p14:sldId id="752"/>
            <p14:sldId id="750"/>
            <p14:sldId id="812"/>
            <p14:sldId id="859"/>
            <p14:sldId id="870"/>
            <p14:sldId id="753"/>
            <p14:sldId id="754"/>
            <p14:sldId id="755"/>
            <p14:sldId id="761"/>
            <p14:sldId id="762"/>
            <p14:sldId id="763"/>
            <p14:sldId id="764"/>
            <p14:sldId id="871"/>
            <p14:sldId id="765"/>
            <p14:sldId id="850"/>
          </p14:sldIdLst>
        </p14:section>
        <p14:section name="Session 9" id="{152CF19B-EC8C-48DA-8F31-61F7F1C33AE1}">
          <p14:sldIdLst>
            <p14:sldId id="744"/>
            <p14:sldId id="851"/>
            <p14:sldId id="852"/>
            <p14:sldId id="853"/>
            <p14:sldId id="854"/>
            <p14:sldId id="757"/>
            <p14:sldId id="760"/>
            <p14:sldId id="273"/>
          </p14:sldIdLst>
        </p14:section>
        <p14:section name="Session 10" id="{9DF9ECD0-0AFD-42BA-A0F8-26D6999DBE1E}">
          <p14:sldIdLst>
            <p14:sldId id="857"/>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35" roundtripDataSignature="AMtx7mh6qvjhOvG99ulgLzKiQ1j+NXrJw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AEC1317-ED4B-3651-3741-C9C6FC8C0C6C}" name="Justina Ojom" initials="JO" userId="S::justina.ojom@little-fish.co::cbdaed7d-8d45-4372-a16a-f3f8900c2f45" providerId="AD"/>
  <p188:author id="{0027B4F2-1383-E369-CA03-AA29E1613B29}" name="Clare Back" initials="CB" userId="7ca9c63e0bec638d"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M Training" initials="" lastIdx="9" clrIdx="0"/>
  <p:cmAuthor id="1" name="Case Management Task Force" initials="" lastIdx="3" clrIdx="1"/>
  <p:cmAuthor id="2" name="Elena Giannini" initials=""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A62024-7AD7-412F-9226-13D92B83C7F1}">
  <a:tblStyle styleId="{91A62024-7AD7-412F-9226-13D92B83C7F1}"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EE8EC"/>
          </a:solidFill>
        </a:fill>
      </a:tcStyle>
    </a:wholeTbl>
    <a:band1H>
      <a:tcTxStyle/>
      <a:tcStyle>
        <a:tcBdr/>
        <a:fill>
          <a:solidFill>
            <a:srgbClr val="DCCFD8"/>
          </a:solidFill>
        </a:fill>
      </a:tcStyle>
    </a:band1H>
    <a:band2H>
      <a:tcTxStyle/>
      <a:tcStyle>
        <a:tcBdr/>
      </a:tcStyle>
    </a:band2H>
    <a:band1V>
      <a:tcTxStyle/>
      <a:tcStyle>
        <a:tcBdr/>
        <a:fill>
          <a:solidFill>
            <a:srgbClr val="DCCFD8"/>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8912" autoAdjust="0"/>
    <p:restoredTop sz="83268" autoAdjust="0"/>
  </p:normalViewPr>
  <p:slideViewPr>
    <p:cSldViewPr snapToGrid="0">
      <p:cViewPr varScale="1">
        <p:scale>
          <a:sx n="58" d="100"/>
          <a:sy n="58" d="100"/>
        </p:scale>
        <p:origin x="837" y="36"/>
      </p:cViewPr>
      <p:guideLst/>
    </p:cSldViewPr>
  </p:slideViewPr>
  <p:outlineViewPr>
    <p:cViewPr>
      <p:scale>
        <a:sx n="33" d="100"/>
        <a:sy n="33" d="100"/>
      </p:scale>
      <p:origin x="0" y="-12466"/>
    </p:cViewPr>
  </p:outlineViewPr>
  <p:notesTextViewPr>
    <p:cViewPr>
      <p:scale>
        <a:sx n="80" d="100"/>
        <a:sy n="80" d="100"/>
      </p:scale>
      <p:origin x="0" y="0"/>
    </p:cViewPr>
  </p:notesTextViewPr>
  <p:sorterViewPr>
    <p:cViewPr>
      <p:scale>
        <a:sx n="66" d="100"/>
        <a:sy n="66" d="100"/>
      </p:scale>
      <p:origin x="0" y="-19440"/>
    </p:cViewPr>
  </p:sorterViewPr>
  <p:notesViewPr>
    <p:cSldViewPr snapToGrid="0">
      <p:cViewPr varScale="1">
        <p:scale>
          <a:sx n="47" d="100"/>
          <a:sy n="47" d="100"/>
        </p:scale>
        <p:origin x="2742" y="4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notesMaster" Target="notesMasters/notesMaster1.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5.fntdata"/><Relationship Id="rId128" Type="http://schemas.openxmlformats.org/officeDocument/2006/relationships/font" Target="fonts/font10.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handoutMaster" Target="handoutMasters/handoutMaster1.xml"/><Relationship Id="rId139"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font" Target="fonts/font6.fntdata"/><Relationship Id="rId129" Type="http://schemas.openxmlformats.org/officeDocument/2006/relationships/font" Target="fonts/font11.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font" Target="fonts/font1.fntdata"/><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font" Target="fonts/font12.fntdata"/><Relationship Id="rId135" Type="http://customschemas.google.com/relationships/presentationmetadata" Target="meta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2.fntdata"/><Relationship Id="rId125" Type="http://schemas.openxmlformats.org/officeDocument/2006/relationships/font" Target="fonts/font7.fntdata"/><Relationship Id="rId141"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13.fntdata"/><Relationship Id="rId136"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3.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A501BC7-7035-FD2E-62C1-019EE8475232}"/>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B5786B4-5CD4-5A05-74C3-1B12698C797E}"/>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3404DACD-0188-416F-9EA4-044490BC8A0A}" type="datetimeFigureOut">
              <a:rPr lang="en-US" smtClean="0"/>
              <a:t>5/4/2023</a:t>
            </a:fld>
            <a:endParaRPr lang="en-US" dirty="0"/>
          </a:p>
        </p:txBody>
      </p:sp>
      <p:sp>
        <p:nvSpPr>
          <p:cNvPr id="4" name="Footer Placeholder 3">
            <a:extLst>
              <a:ext uri="{FF2B5EF4-FFF2-40B4-BE49-F238E27FC236}">
                <a16:creationId xmlns:a16="http://schemas.microsoft.com/office/drawing/2014/main" id="{20C2DFD7-F240-3C8F-FA4F-C63F19A65040}"/>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37C8A65-F6C2-1AB5-53B4-AED7BB3C82CF}"/>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2179632D-5ED6-4666-BD3B-E53DDF09FEFC}" type="slidenum">
              <a:rPr lang="en-US" smtClean="0"/>
              <a:t>‹#›</a:t>
            </a:fld>
            <a:endParaRPr lang="en-US" dirty="0"/>
          </a:p>
        </p:txBody>
      </p:sp>
    </p:spTree>
    <p:extLst>
      <p:ext uri="{BB962C8B-B14F-4D97-AF65-F5344CB8AC3E}">
        <p14:creationId xmlns:p14="http://schemas.microsoft.com/office/powerpoint/2010/main" val="2021937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12" name="Slide Image Placeholder 4">
            <a:extLst>
              <a:ext uri="{FF2B5EF4-FFF2-40B4-BE49-F238E27FC236}">
                <a16:creationId xmlns:a16="http://schemas.microsoft.com/office/drawing/2014/main" id="{1B62C902-BD5E-4236-A347-2A3480C8F4D6}"/>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
        <p:nvSpPr>
          <p:cNvPr id="21" name="Notes Placeholder 4">
            <a:extLst>
              <a:ext uri="{FF2B5EF4-FFF2-40B4-BE49-F238E27FC236}">
                <a16:creationId xmlns:a16="http://schemas.microsoft.com/office/drawing/2014/main" id="{39134334-3222-C45E-CAA7-E14DB029EAB0}"/>
              </a:ext>
            </a:extLst>
          </p:cNvPr>
          <p:cNvSpPr>
            <a:spLocks noGrp="1"/>
          </p:cNvSpPr>
          <p:nvPr>
            <p:ph type="body" sz="quarter" idx="3"/>
          </p:nvPr>
        </p:nvSpPr>
        <p:spPr>
          <a:xfrm>
            <a:off x="477839" y="4229101"/>
            <a:ext cx="6143624" cy="5442607"/>
          </a:xfrm>
          <a:prstGeom prst="rect">
            <a:avLst/>
          </a:prstGeom>
        </p:spPr>
        <p:txBody>
          <a:bodyPr vert="horz" lIns="94640" tIns="47320" rIns="94640" bIns="473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171450" marR="0" lvl="0"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rial"/>
        <a:cs typeface="Arial"/>
        <a:sym typeface="Arial"/>
      </a:defRPr>
    </a:lvl1pPr>
    <a:lvl2pPr marL="625475" marR="0" lvl="1"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rial"/>
        <a:cs typeface="Arial"/>
        <a:sym typeface="Arial"/>
      </a:defRPr>
    </a:lvl2pPr>
    <a:lvl3pPr marL="1082675" marR="0" lvl="2"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rial"/>
        <a:cs typeface="Arial"/>
        <a:sym typeface="Arial"/>
      </a:defRPr>
    </a:lvl3pPr>
    <a:lvl4pPr marL="1524000" marR="0" lvl="3"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rial"/>
        <a:cs typeface="Arial"/>
        <a:sym typeface="Arial"/>
      </a:defRPr>
    </a:lvl4pPr>
    <a:lvl5pPr marL="1965325" marR="0" lvl="4"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s://resourcecentre.savethechildren.net/pdf/Money-Matters-Toolkit-Word.docx/" TargetMode="External"/><Relationship Id="rId2" Type="http://schemas.openxmlformats.org/officeDocument/2006/relationships/slide" Target="../slides/slide100.xml"/><Relationship Id="rId1" Type="http://schemas.openxmlformats.org/officeDocument/2006/relationships/notesMaster" Target="../notesMasters/notesMaster1.xml"/><Relationship Id="rId4" Type="http://schemas.openxmlformats.org/officeDocument/2006/relationships/hyperlink" Target="https://resourcecentre.savethechildren.net/document/money-matters-toolkit-caseworkers-support-adult-and-adolescent-clients-basic-money/" TargetMode="Externa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resourcecentre.savethechildren.net/pdf/Money-Matters-Toolkit-Word.docx/" TargetMode="External"/><Relationship Id="rId2" Type="http://schemas.openxmlformats.org/officeDocument/2006/relationships/slide" Target="../slides/slide101.xml"/><Relationship Id="rId1" Type="http://schemas.openxmlformats.org/officeDocument/2006/relationships/notesMaster" Target="../notesMasters/notesMaster1.xml"/><Relationship Id="rId4" Type="http://schemas.openxmlformats.org/officeDocument/2006/relationships/hyperlink" Target="https://resourcecentre.savethechildren.net/document/money-matters-toolkit-caseworkers-support-adult-and-adolescent-clients-basic-money/" TargetMode="Externa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s://resourcecentre.savethechildren.net/pdf/Money-Matters-Toolkit-Word.docx/" TargetMode="External"/><Relationship Id="rId2" Type="http://schemas.openxmlformats.org/officeDocument/2006/relationships/slide" Target="../slides/slide102.xml"/><Relationship Id="rId1" Type="http://schemas.openxmlformats.org/officeDocument/2006/relationships/notesMaster" Target="../notesMasters/notesMaster1.xml"/><Relationship Id="rId4" Type="http://schemas.openxmlformats.org/officeDocument/2006/relationships/hyperlink" Target="https://resourcecentre.savethechildren.net/document/money-matters-toolkit-caseworkers-support-adult-and-adolescent-clients-basic-money/" TargetMode="Externa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youtube.com/watch?v=KNrnZag17Ek&amp;t=1s"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resourcecentre.savethechildren.net/document/money-matters-toolkit-caseworkers-support-adult-and-adolescent-clients-basic-money/"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s://www.youtube.com/watch?v=xTjrkFneXr8"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s://resourcecentre.savethechildren.net/pdf/Money-Matters-Toolkit-Word.docx/" TargetMode="External"/><Relationship Id="rId2" Type="http://schemas.openxmlformats.org/officeDocument/2006/relationships/slide" Target="../slides/slide99.xml"/><Relationship Id="rId1" Type="http://schemas.openxmlformats.org/officeDocument/2006/relationships/notesMaster" Target="../notesMasters/notesMaster1.xml"/><Relationship Id="rId4" Type="http://schemas.openxmlformats.org/officeDocument/2006/relationships/hyperlink" Target="https://resourcecentre.savethechildren.net/document/money-matters-toolkit-caseworkers-support-adult-and-adolescent-clients-basic-money/"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5" name="Slide Image Placeholder 4">
            <a:extLst>
              <a:ext uri="{FF2B5EF4-FFF2-40B4-BE49-F238E27FC236}">
                <a16:creationId xmlns:a16="http://schemas.microsoft.com/office/drawing/2014/main" id="{B9401A10-21E0-8023-1C8B-96455A4626E6}"/>
              </a:ext>
            </a:extLst>
          </p:cNvPr>
          <p:cNvSpPr>
            <a:spLocks noGrp="1" noRot="1" noChangeAspect="1"/>
          </p:cNvSpPr>
          <p:nvPr>
            <p:ph type="sldImg"/>
          </p:nvPr>
        </p:nvSpPr>
        <p:spPr/>
      </p:sp>
      <p:sp>
        <p:nvSpPr>
          <p:cNvPr id="6" name="Notes Placeholder 5">
            <a:extLst>
              <a:ext uri="{FF2B5EF4-FFF2-40B4-BE49-F238E27FC236}">
                <a16:creationId xmlns:a16="http://schemas.microsoft.com/office/drawing/2014/main" id="{36711948-7941-EEBF-9D97-2CF6853D7743}"/>
              </a:ext>
            </a:extLst>
          </p:cNvPr>
          <p:cNvSpPr>
            <a:spLocks noGrp="1"/>
          </p:cNvSpPr>
          <p:nvPr>
            <p:ph type="body" idx="1"/>
          </p:nvPr>
        </p:nvSpPr>
        <p:spPr>
          <a:xfrm>
            <a:off x="477838" y="4229101"/>
            <a:ext cx="6143625" cy="5442607"/>
          </a:xfrm>
          <a:prstGeom prst="rect">
            <a:avLst/>
          </a:prstGeom>
        </p:spPr>
        <p:txBody>
          <a:bodyPr/>
          <a:lstStyle/>
          <a:p>
            <a:pPr marL="0" indent="0" algn="r" rtl="1">
              <a:buNone/>
            </a:pPr>
            <a:r>
              <a:rPr lang="en-US" b="1" dirty="0"/>
              <a:t>مرحباً</a:t>
            </a:r>
          </a:p>
          <a:p>
            <a:pPr algn="r" rtl="1"/>
            <a:r>
              <a:rPr lang="ar-SA" dirty="0"/>
              <a:t>الت</a:t>
            </a:r>
            <a:r>
              <a:rPr lang="en-US" dirty="0"/>
              <a:t>رح</a:t>
            </a:r>
            <a:r>
              <a:rPr lang="ar-SA" dirty="0"/>
              <a:t>ي</a:t>
            </a:r>
            <a:r>
              <a:rPr lang="en-US" dirty="0"/>
              <a:t>ب بالمشاركين</a:t>
            </a:r>
            <a:r>
              <a:rPr lang="ar-SA" dirty="0"/>
              <a:t>/المشاركات</a:t>
            </a:r>
            <a:r>
              <a:rPr lang="en-US" dirty="0"/>
              <a:t> في التدريب</a:t>
            </a:r>
            <a:endParaRPr lang="en-US" b="1" dirty="0"/>
          </a:p>
          <a:p>
            <a:pPr algn="r" rtl="1"/>
            <a:endParaRPr lang="en-US" dirty="0"/>
          </a:p>
        </p:txBody>
      </p:sp>
      <p:sp>
        <p:nvSpPr>
          <p:cNvPr id="7" name="Google Shape;725;p48:notes">
            <a:extLst>
              <a:ext uri="{FF2B5EF4-FFF2-40B4-BE49-F238E27FC236}">
                <a16:creationId xmlns:a16="http://schemas.microsoft.com/office/drawing/2014/main" id="{DACBE91B-60DE-84C7-DFC3-F1EFCA238AD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CA" b="1" dirty="0"/>
              <a:t>مدة الجلسة الثانية: </a:t>
            </a:r>
            <a:r>
              <a:rPr lang="ar-SA" b="1" dirty="0"/>
              <a:t>  ساعة و ٣٠ دقيقة</a:t>
            </a:r>
            <a:endParaRPr lang="en-US" b="1" dirty="0"/>
          </a:p>
          <a:p>
            <a:pPr marL="0" indent="0" algn="r" rtl="1">
              <a:buNone/>
            </a:pPr>
            <a:r>
              <a:rPr lang="en-US" dirty="0"/>
              <a:t>______________________________________________________________________________</a:t>
            </a:r>
          </a:p>
          <a:p>
            <a:pPr marL="0" indent="0" algn="r" rtl="1">
              <a:buNone/>
            </a:pPr>
            <a:endParaRPr lang="en-US" b="1" dirty="0"/>
          </a:p>
          <a:p>
            <a:pPr marL="0" indent="0" algn="r" rtl="1">
              <a:buNone/>
            </a:pPr>
            <a:r>
              <a:rPr lang="ar-SA" b="1" dirty="0"/>
              <a:t>الشرح</a:t>
            </a:r>
            <a:endParaRPr lang="en-US" dirty="0"/>
          </a:p>
          <a:p>
            <a:pPr algn="r" rtl="1"/>
            <a:r>
              <a:rPr lang="en-US" i="1" dirty="0"/>
              <a:t>خلال هذه الجلسة</a:t>
            </a:r>
            <a:r>
              <a:rPr lang="ar-SA" i="1" dirty="0"/>
              <a:t>، </a:t>
            </a:r>
            <a:r>
              <a:rPr lang="en-US" i="1" dirty="0"/>
              <a:t>سننظر في كيفية دعم مقدمي الرعاية والرضع / الأطفال الصغار في عملية بناء ارتباطهم وترابطهم.</a:t>
            </a:r>
          </a:p>
          <a:p>
            <a:pPr algn="r" rtl="1"/>
            <a:r>
              <a:rPr lang="en-US" i="1" dirty="0"/>
              <a:t>يمكن أن يؤدي هذا إلى تعزيز عاملين من عوامل الحماية التي نظرنا إليها خلال الوحدة </a:t>
            </a:r>
            <a:r>
              <a:rPr lang="ar-SA" i="1" dirty="0"/>
              <a:t>الأولى</a:t>
            </a:r>
            <a:r>
              <a:rPr lang="en-US" i="1" dirty="0"/>
              <a:t>:</a:t>
            </a:r>
          </a:p>
          <a:p>
            <a:pPr lvl="1" algn="r" rtl="1"/>
            <a:r>
              <a:rPr lang="en-US" i="1" dirty="0"/>
              <a:t>العلاقات الصحية بين مقدم الرعاية والطفل</a:t>
            </a:r>
          </a:p>
          <a:p>
            <a:pPr lvl="1" algn="r" rtl="1"/>
            <a:r>
              <a:rPr lang="en-US" i="1" dirty="0"/>
              <a:t>مقدمي الرعاية المستجي</a:t>
            </a:r>
            <a:r>
              <a:rPr lang="ar-SA" i="1" dirty="0"/>
              <a:t>بون</a:t>
            </a:r>
            <a:r>
              <a:rPr lang="en-US" i="1" dirty="0"/>
              <a:t> والداعم</a:t>
            </a:r>
            <a:r>
              <a:rPr lang="ar-SA" i="1" dirty="0"/>
              <a:t>ون</a:t>
            </a:r>
            <a:endParaRPr lang="en-US" i="1" dirty="0"/>
          </a:p>
        </p:txBody>
      </p:sp>
      <p:sp>
        <p:nvSpPr>
          <p:cNvPr id="3" name="Slide Image Placeholder 2">
            <a:extLst>
              <a:ext uri="{FF2B5EF4-FFF2-40B4-BE49-F238E27FC236}">
                <a16:creationId xmlns:a16="http://schemas.microsoft.com/office/drawing/2014/main" id="{68431F7A-E06B-359E-0CD6-DF6545C6DFE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CAEED4E-D29E-D679-A165-A3518AEE9F9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a:t>
            </a:fld>
            <a:endParaRPr lang="en-US" sz="1200" dirty="0">
              <a:latin typeface="+mn-lt"/>
            </a:endParaRPr>
          </a:p>
        </p:txBody>
      </p:sp>
    </p:spTree>
    <p:extLst>
      <p:ext uri="{BB962C8B-B14F-4D97-AF65-F5344CB8AC3E}">
        <p14:creationId xmlns:p14="http://schemas.microsoft.com/office/powerpoint/2010/main" val="380306276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التكي</a:t>
            </a:r>
            <a:r>
              <a:rPr lang="ar-SA" b="1" noProof="0" dirty="0"/>
              <a:t>ي</a:t>
            </a:r>
            <a:r>
              <a:rPr lang="en-US" b="1" noProof="0" dirty="0"/>
              <a:t>ف مع السياق</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للترجمة ، يمكن تحرير الصورة في إصدار Word من مجموعة أدوات ال</a:t>
            </a:r>
            <a:r>
              <a:rPr lang="ar-SA" dirty="0">
                <a:effectLst/>
              </a:rPr>
              <a:t>مسائل</a:t>
            </a:r>
            <a:r>
              <a:rPr lang="en-US" dirty="0">
                <a:effectLst/>
              </a:rPr>
              <a:t> المالية ونقلها مرة أخرى </a:t>
            </a:r>
            <a:r>
              <a:rPr lang="ar-SA" dirty="0">
                <a:effectLst/>
              </a:rPr>
              <a:t>إلى العرض التقديمي.</a:t>
            </a:r>
            <a:endParaRPr lang="en-US" dirty="0">
              <a:effectLst/>
            </a:endParaRP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انظر الصفحة </a:t>
            </a:r>
            <a:r>
              <a:rPr lang="ar-SA" dirty="0">
                <a:effectLst/>
              </a:rPr>
              <a:t>٣١</a:t>
            </a:r>
            <a:r>
              <a:rPr lang="en-US" dirty="0">
                <a:effectLst/>
              </a:rPr>
              <a:t> هنا:</a:t>
            </a:r>
            <a:r>
              <a:rPr lang="en-US" dirty="0">
                <a:effectLst/>
                <a:hlinkClick r:id="rId3"/>
              </a:rPr>
              <a:t>https://resourcecentre.savethechildren.net/pdf/Money-Matters-Toolkit-Word.docx/</a:t>
            </a:r>
            <a:r>
              <a:rPr lang="en-US" dirty="0">
                <a:effectLst/>
              </a:rPr>
              <a:t> </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النسخ</a:t>
            </a:r>
            <a:r>
              <a:rPr lang="ar-SA" dirty="0">
                <a:effectLst/>
              </a:rPr>
              <a:t> باللغات</a:t>
            </a:r>
            <a:r>
              <a:rPr lang="en-US" dirty="0">
                <a:effectLst/>
              </a:rPr>
              <a:t> العربية والإسبانية والفرنسية والأوكرانية موجودة هنا</a:t>
            </a:r>
            <a:r>
              <a:rPr lang="ar-SA" dirty="0">
                <a:effectLst/>
              </a:rPr>
              <a:t> مسبقاً:</a:t>
            </a:r>
            <a:br>
              <a:rPr lang="en-US" dirty="0">
                <a:effectLst/>
              </a:rPr>
            </a:br>
            <a:r>
              <a:rPr lang="en-US" dirty="0">
                <a:effectLst/>
                <a:hlinkClick r:id="rId4"/>
              </a:rPr>
              <a:t>https://resourcecentre.savethechildren.net/document/money-matters-toolkit-caseworkers-support-adult-and-adolescent-clients-basic-money/</a:t>
            </a:r>
            <a:r>
              <a:rPr lang="en-US" dirty="0">
                <a:effectLst/>
              </a:rPr>
              <a:t> </a:t>
            </a:r>
            <a:endParaRPr lang="en-US" b="0" dirty="0">
              <a:effectLst/>
            </a:endParaRP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تساعد الأداة </a:t>
            </a:r>
            <a:r>
              <a:rPr lang="ar-SA" i="1" dirty="0"/>
              <a:t>٢ </a:t>
            </a:r>
            <a:r>
              <a:rPr lang="en-US" i="1" dirty="0"/>
              <a:t> </a:t>
            </a:r>
            <a:r>
              <a:rPr lang="ar-SA" i="1" dirty="0"/>
              <a:t>أخصائي الحالة</a:t>
            </a:r>
            <a:r>
              <a:rPr lang="en-US" i="1" dirty="0"/>
              <a:t> والعميل على إدراك المصاريف المختلفة التي ت</a:t>
            </a:r>
            <a:r>
              <a:rPr lang="ar-SA" i="1" dirty="0"/>
              <a:t>تحملها</a:t>
            </a:r>
            <a:r>
              <a:rPr lang="en-US" i="1" dirty="0"/>
              <a:t> الأسرة بمرور الوقت.</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0" dirty="0"/>
              <a:t>توجيه المشاركين إلى</a:t>
            </a:r>
            <a:r>
              <a:rPr lang="ar-SA" i="0" dirty="0"/>
              <a:t> </a:t>
            </a:r>
            <a:r>
              <a:rPr lang="ar-SA" b="1" i="0" dirty="0"/>
              <a:t>دليل العمل ال</a:t>
            </a:r>
            <a:r>
              <a:rPr lang="en-US" b="1" i="0" dirty="0"/>
              <a:t>صفحة </a:t>
            </a:r>
            <a:r>
              <a:rPr lang="ar-SA" b="1" i="0" dirty="0"/>
              <a:t>٥٠-٥١</a:t>
            </a:r>
            <a:r>
              <a:rPr lang="en-US" b="1" i="0" dirty="0"/>
              <a:t>: الأداة </a:t>
            </a:r>
            <a:r>
              <a:rPr lang="ar-SA" b="1" i="0" dirty="0"/>
              <a:t>٢</a:t>
            </a:r>
            <a:r>
              <a:rPr lang="en-US" b="1" i="0" dirty="0"/>
              <a:t> - تحديد أولويات إنفاق الأسرة</a:t>
            </a:r>
            <a:endParaRPr lang="en-US" i="1" dirty="0"/>
          </a:p>
          <a:p>
            <a:pPr algn="r" rtl="1"/>
            <a:r>
              <a:rPr lang="ar-SA" i="1" dirty="0"/>
              <a:t>ت</a:t>
            </a:r>
            <a:r>
              <a:rPr lang="en-US" i="1" dirty="0"/>
              <a:t>ساعد في عملية تحديد الأولويات.</a:t>
            </a:r>
          </a:p>
          <a:p>
            <a:pPr algn="r" rtl="1"/>
            <a:r>
              <a:rPr lang="en-US" i="1" dirty="0"/>
              <a:t>مستويات الأولوية</a:t>
            </a:r>
          </a:p>
          <a:p>
            <a:pPr lvl="1" algn="r" rtl="1"/>
            <a:r>
              <a:rPr lang="ar-SA" b="1" i="1" dirty="0"/>
              <a:t>١- </a:t>
            </a:r>
            <a:r>
              <a:rPr lang="en-US" b="1" i="1" dirty="0"/>
              <a:t>اساسي</a:t>
            </a:r>
            <a:r>
              <a:rPr lang="ar-SA" b="1" i="1" dirty="0"/>
              <a:t>ة</a:t>
            </a:r>
            <a:r>
              <a:rPr lang="en-US" b="1" i="1" dirty="0"/>
              <a:t> جدا:</a:t>
            </a:r>
            <a:r>
              <a:rPr lang="en-US" i="1" dirty="0"/>
              <a:t>ال</a:t>
            </a:r>
            <a:r>
              <a:rPr lang="ar-SA" i="1" dirty="0"/>
              <a:t>مواد </a:t>
            </a:r>
            <a:r>
              <a:rPr lang="en-US" i="1" dirty="0"/>
              <a:t> </a:t>
            </a:r>
            <a:r>
              <a:rPr lang="ar-SA" i="1" dirty="0"/>
              <a:t>ال</a:t>
            </a:r>
            <a:r>
              <a:rPr lang="en-US" i="1" dirty="0"/>
              <a:t>ضروري</a:t>
            </a:r>
            <a:r>
              <a:rPr lang="ar-SA" i="1" dirty="0"/>
              <a:t>ة </a:t>
            </a:r>
            <a:r>
              <a:rPr lang="en-US" i="1" dirty="0"/>
              <a:t> لتنمية ورفاهية وصحة الأفراد في الأسرة.</a:t>
            </a:r>
          </a:p>
          <a:p>
            <a:pPr lvl="1" algn="r" rtl="1"/>
            <a:r>
              <a:rPr lang="ar-SA" b="1" i="1" dirty="0"/>
              <a:t>٢- </a:t>
            </a:r>
            <a:r>
              <a:rPr lang="en-US" b="1" i="1" dirty="0"/>
              <a:t> أساسي</a:t>
            </a:r>
            <a:r>
              <a:rPr lang="ar-SA" b="1" i="1" dirty="0"/>
              <a:t>ة</a:t>
            </a:r>
            <a:endParaRPr lang="en-US" b="1" i="1" dirty="0"/>
          </a:p>
          <a:p>
            <a:pPr lvl="1" algn="r" rtl="1"/>
            <a:r>
              <a:rPr lang="ar-SA" b="1" i="1" dirty="0"/>
              <a:t>٣- </a:t>
            </a:r>
            <a:r>
              <a:rPr lang="en-US" b="1" i="1" dirty="0"/>
              <a:t> مفيد</a:t>
            </a:r>
            <a:r>
              <a:rPr lang="ar-SA" b="1" i="1" dirty="0"/>
              <a:t>ة</a:t>
            </a:r>
            <a:r>
              <a:rPr lang="en-US" b="1" i="1" dirty="0"/>
              <a:t> / </a:t>
            </a:r>
            <a:r>
              <a:rPr lang="ar-SA" b="1" i="1" dirty="0"/>
              <a:t>من ال</a:t>
            </a:r>
            <a:r>
              <a:rPr lang="en-US" b="1" i="1" dirty="0"/>
              <a:t>جيد</a:t>
            </a:r>
            <a:r>
              <a:rPr lang="ar-SA" b="1" i="1" dirty="0"/>
              <a:t> </a:t>
            </a:r>
            <a:r>
              <a:rPr lang="en-US" b="1" i="1" dirty="0"/>
              <a:t>أن </a:t>
            </a:r>
            <a:r>
              <a:rPr lang="ar-SA" b="1" i="1" dirty="0"/>
              <a:t>ت</a:t>
            </a:r>
            <a:r>
              <a:rPr lang="en-US" b="1" i="1" dirty="0"/>
              <a:t>كون لديك</a:t>
            </a:r>
          </a:p>
          <a:p>
            <a:pPr lvl="1" algn="r" rtl="1"/>
            <a:r>
              <a:rPr lang="ar-SA" b="1" i="1" dirty="0"/>
              <a:t>٤- </a:t>
            </a:r>
            <a:r>
              <a:rPr lang="en-US" b="1" i="1" dirty="0"/>
              <a:t> من الجيد أن </a:t>
            </a:r>
            <a:r>
              <a:rPr lang="ar-SA" b="1" i="1" dirty="0"/>
              <a:t>ت</a:t>
            </a:r>
            <a:r>
              <a:rPr lang="en-US" b="1" i="1" dirty="0"/>
              <a:t>كون لديك ولكن ليس هناك حاجة فورية:</a:t>
            </a:r>
            <a:r>
              <a:rPr lang="en-US" i="1" dirty="0"/>
              <a:t>يمكن أن يتأخر شراء ال</a:t>
            </a:r>
            <a:r>
              <a:rPr lang="ar-SA" i="1" dirty="0"/>
              <a:t>مواد</a:t>
            </a:r>
            <a:r>
              <a:rPr lang="en-US" i="1" dirty="0"/>
              <a:t>.</a:t>
            </a:r>
          </a:p>
          <a:p>
            <a:pPr lvl="1" algn="r" rtl="1"/>
            <a:r>
              <a:rPr lang="ar-SA" b="1" i="1" dirty="0"/>
              <a:t>٥- </a:t>
            </a:r>
            <a:r>
              <a:rPr lang="en-US" b="1" i="1" dirty="0"/>
              <a:t>غير ضروري</a:t>
            </a:r>
            <a:r>
              <a:rPr lang="ar-SA" b="1" i="1" dirty="0"/>
              <a:t>ة </a:t>
            </a:r>
            <a:r>
              <a:rPr lang="en-US" b="1" i="1" dirty="0"/>
              <a:t>:</a:t>
            </a:r>
            <a:r>
              <a:rPr lang="ar-SA" b="1" i="1" dirty="0"/>
              <a:t>مواد</a:t>
            </a:r>
            <a:r>
              <a:rPr lang="en-US" i="1" dirty="0"/>
              <a:t> مرغوب فيه</a:t>
            </a:r>
            <a:r>
              <a:rPr lang="ar-SA" i="1" dirty="0"/>
              <a:t>ا</a:t>
            </a:r>
            <a:r>
              <a:rPr lang="en-US" i="1" dirty="0"/>
              <a:t> أو مطلوب</a:t>
            </a:r>
            <a:r>
              <a:rPr lang="ar-SA" i="1" dirty="0"/>
              <a:t>ة</a:t>
            </a:r>
            <a:r>
              <a:rPr lang="en-US" i="1" dirty="0"/>
              <a:t> ولكنه</a:t>
            </a:r>
            <a:r>
              <a:rPr lang="ar-SA" i="1" dirty="0"/>
              <a:t>ا</a:t>
            </a:r>
            <a:r>
              <a:rPr lang="en-US" i="1" dirty="0"/>
              <a:t> ليس</a:t>
            </a:r>
            <a:r>
              <a:rPr lang="ar-SA" i="1" dirty="0"/>
              <a:t>ت</a:t>
            </a:r>
            <a:r>
              <a:rPr lang="en-US" i="1" dirty="0"/>
              <a:t> ضروري</a:t>
            </a:r>
            <a:r>
              <a:rPr lang="ar-SA" i="1" dirty="0"/>
              <a:t>ة</a:t>
            </a:r>
            <a:r>
              <a:rPr lang="en-US" i="1" dirty="0"/>
              <a:t> لتنمية أو رفاهية أو صحة أي فرد من أفراد الأسرة.</a:t>
            </a:r>
          </a:p>
        </p:txBody>
      </p:sp>
      <p:sp>
        <p:nvSpPr>
          <p:cNvPr id="6" name="Slide Image Placeholder 5">
            <a:extLst>
              <a:ext uri="{FF2B5EF4-FFF2-40B4-BE49-F238E27FC236}">
                <a16:creationId xmlns:a16="http://schemas.microsoft.com/office/drawing/2014/main" id="{647726E3-4BDD-19AB-E426-9F959055902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ED1CD04-4D73-6CA0-3831-6DD708D106F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100</a:t>
            </a:fld>
            <a:endParaRPr lang="en-US" sz="1200" dirty="0">
              <a:latin typeface="+mn-lt"/>
            </a:endParaRPr>
          </a:p>
        </p:txBody>
      </p:sp>
    </p:spTree>
    <p:extLst>
      <p:ext uri="{BB962C8B-B14F-4D97-AF65-F5344CB8AC3E}">
        <p14:creationId xmlns:p14="http://schemas.microsoft.com/office/powerpoint/2010/main" val="401885511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التكي</a:t>
            </a:r>
            <a:r>
              <a:rPr lang="ar-SA" b="1" noProof="0" dirty="0"/>
              <a:t>ي</a:t>
            </a:r>
            <a:r>
              <a:rPr lang="en-US" b="1" noProof="0" dirty="0"/>
              <a:t>ف مع السياق</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للترجمة ، يمكن تحرير الصورة في إصدار Word من مجموعة أدوات ال</a:t>
            </a:r>
            <a:r>
              <a:rPr lang="ar-SA" dirty="0">
                <a:effectLst/>
              </a:rPr>
              <a:t>مسائل</a:t>
            </a:r>
            <a:r>
              <a:rPr lang="en-US" dirty="0">
                <a:effectLst/>
              </a:rPr>
              <a:t> المالية ونقلها مرة أخرى </a:t>
            </a:r>
            <a:r>
              <a:rPr lang="ar-SA" dirty="0">
                <a:effectLst/>
              </a:rPr>
              <a:t>إلى العرض التقديمي</a:t>
            </a:r>
            <a:r>
              <a:rPr lang="en-US" dirty="0">
                <a:effectLst/>
              </a:rPr>
              <a:t>.</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انظر الصفحة </a:t>
            </a:r>
            <a:r>
              <a:rPr lang="ar-SA" dirty="0">
                <a:effectLst/>
              </a:rPr>
              <a:t>٣٣</a:t>
            </a:r>
            <a:r>
              <a:rPr lang="en-US" dirty="0">
                <a:effectLst/>
              </a:rPr>
              <a:t> هنا:</a:t>
            </a:r>
            <a:r>
              <a:rPr lang="en-US" dirty="0">
                <a:effectLst/>
                <a:hlinkClick r:id="rId3"/>
              </a:rPr>
              <a:t>https://resourcecentre.savethechildren.net/pdf/Money-Matters-Toolkit-Word.docx/</a:t>
            </a:r>
            <a:r>
              <a:rPr lang="en-US" dirty="0">
                <a:effectLst/>
              </a:rPr>
              <a:t> </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النسخ</a:t>
            </a:r>
            <a:r>
              <a:rPr lang="ar-SA" dirty="0">
                <a:effectLst/>
              </a:rPr>
              <a:t> باللغات</a:t>
            </a:r>
            <a:r>
              <a:rPr lang="en-US" dirty="0">
                <a:effectLst/>
              </a:rPr>
              <a:t> العربية والإسبانية والفرنسية والأوكرانية موجودة هنا</a:t>
            </a:r>
            <a:r>
              <a:rPr lang="ar-SA" dirty="0">
                <a:effectLst/>
              </a:rPr>
              <a:t> مسبقاً</a:t>
            </a:r>
            <a:r>
              <a:rPr lang="en-US" dirty="0">
                <a:effectLst/>
              </a:rPr>
              <a:t>:</a:t>
            </a:r>
            <a:br>
              <a:rPr lang="en-US" dirty="0">
                <a:effectLst/>
              </a:rPr>
            </a:br>
            <a:r>
              <a:rPr lang="en-US" dirty="0">
                <a:effectLst/>
                <a:hlinkClick r:id="rId4"/>
              </a:rPr>
              <a:t>https://resourcecentre.savethechildren.net/document/money-matters-toolkit-caseworkers-support-adult-and-adolescent-clients-basic-money/</a:t>
            </a:r>
            <a:r>
              <a:rPr lang="en-US" dirty="0">
                <a:effectLst/>
              </a:rPr>
              <a:t> </a:t>
            </a:r>
            <a:endParaRPr lang="en-US" b="0" dirty="0">
              <a:effectLst/>
            </a:endParaRP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b="1" noProof="0" dirty="0"/>
          </a:p>
          <a:p>
            <a:pPr algn="r" rtl="1"/>
            <a:r>
              <a:rPr lang="en-US" i="1" dirty="0"/>
              <a:t>سيمكنك إكمال هذا الجدول في الأداة </a:t>
            </a:r>
            <a:r>
              <a:rPr lang="ar-SA" i="1" dirty="0"/>
              <a:t>٣</a:t>
            </a:r>
            <a:r>
              <a:rPr lang="en-US" i="1" dirty="0"/>
              <a:t> من معرفة مقدار الأموال التي يتلقاها العميل وأسرته على مدار يوم وأسبوع وشهر.</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0" dirty="0"/>
              <a:t>توجيه المشاركين إلى</a:t>
            </a:r>
            <a:r>
              <a:rPr lang="ar-SA" i="0" dirty="0"/>
              <a:t> </a:t>
            </a:r>
            <a:r>
              <a:rPr lang="en-US" b="1" i="0" dirty="0"/>
              <a:t>صفحة </a:t>
            </a:r>
            <a:r>
              <a:rPr lang="ar-SA" b="1" i="0" dirty="0"/>
              <a:t>دليل العمل ٥٢</a:t>
            </a:r>
            <a:r>
              <a:rPr lang="en-US" b="1" i="0" dirty="0"/>
              <a:t>: الأداة </a:t>
            </a:r>
            <a:r>
              <a:rPr lang="ar-SA" b="1" i="0" dirty="0"/>
              <a:t>٣</a:t>
            </a:r>
            <a:r>
              <a:rPr lang="en-US" b="1" i="0" dirty="0"/>
              <a:t> - جدول </a:t>
            </a:r>
            <a:r>
              <a:rPr lang="ar-SA" b="1" i="0" dirty="0"/>
              <a:t>متابعة</a:t>
            </a:r>
            <a:r>
              <a:rPr lang="en-US" b="1" i="0" dirty="0"/>
              <a:t> الدخل</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سيساعد هذا العميل على معرفة ما إذا كان بإمكانه تغطية جميع تكاليفه.</a:t>
            </a:r>
          </a:p>
          <a:p>
            <a:pPr algn="r" rtl="1"/>
            <a:r>
              <a:rPr lang="en-US" i="1" dirty="0"/>
              <a:t>اسأل العميل:</a:t>
            </a:r>
          </a:p>
          <a:p>
            <a:pPr lvl="1" algn="r" rtl="1"/>
            <a:r>
              <a:rPr lang="en-US" i="1" dirty="0"/>
              <a:t>"ما هو دخلك أنت وأسرتك؟"</a:t>
            </a:r>
          </a:p>
          <a:p>
            <a:pPr lvl="1" algn="r" rtl="1"/>
            <a:r>
              <a:rPr lang="en-US" i="1" dirty="0"/>
              <a:t>"هل كان لديك أي مصادر دخل جديدة منذ آخر لقاء لنا؟"</a:t>
            </a:r>
          </a:p>
          <a:p>
            <a:pPr lvl="1" algn="r" rtl="1"/>
            <a:r>
              <a:rPr lang="en-US" i="1" dirty="0"/>
              <a:t>أكمل الجدول بينما يجيب العميل على الأسئلة أو اجعل العميل يكمل الجدول إذا شعر بالراحة في الكتابة.</a:t>
            </a:r>
          </a:p>
          <a:p>
            <a:pPr algn="r" rtl="1"/>
            <a:r>
              <a:rPr lang="en-US" i="1" dirty="0"/>
              <a:t>كيفية استكمال جدول </a:t>
            </a:r>
            <a:r>
              <a:rPr lang="ar-SA" i="1" dirty="0"/>
              <a:t>متابعة</a:t>
            </a:r>
            <a:r>
              <a:rPr lang="en-US" i="1" dirty="0"/>
              <a:t> الدخل</a:t>
            </a:r>
          </a:p>
          <a:p>
            <a:pPr lvl="1" algn="r" rtl="1"/>
            <a:r>
              <a:rPr lang="en-US" i="1" dirty="0"/>
              <a:t>بالنسبة ل</a:t>
            </a:r>
            <a:r>
              <a:rPr lang="ar-SA" i="1" dirty="0"/>
              <a:t>لسطر</a:t>
            </a:r>
            <a:r>
              <a:rPr lang="en-US" i="1" dirty="0"/>
              <a:t> أ وال</a:t>
            </a:r>
            <a:r>
              <a:rPr lang="ar-SA" i="1" dirty="0"/>
              <a:t>سطر</a:t>
            </a:r>
            <a:r>
              <a:rPr lang="en-US" i="1" dirty="0"/>
              <a:t> ب وال</a:t>
            </a:r>
            <a:r>
              <a:rPr lang="ar-SA" i="1" dirty="0"/>
              <a:t>سطر</a:t>
            </a:r>
            <a:r>
              <a:rPr lang="en-US" i="1" dirty="0"/>
              <a:t> ج وما إلى ذلك ... أكمل كل </a:t>
            </a:r>
            <a:r>
              <a:rPr lang="ar-SA" i="1" dirty="0"/>
              <a:t>سطر</a:t>
            </a:r>
            <a:r>
              <a:rPr lang="en-US" i="1" dirty="0"/>
              <a:t> بمصدر دخل مختلف.</a:t>
            </a:r>
          </a:p>
          <a:p>
            <a:pPr lvl="1" algn="r" rtl="1"/>
            <a:r>
              <a:rPr lang="en-US" i="1" dirty="0"/>
              <a:t>اشرح للعميل كل عمود واحدًا تلو الآخر.</a:t>
            </a:r>
          </a:p>
          <a:p>
            <a:pPr lvl="1" algn="r" rtl="1"/>
            <a:r>
              <a:rPr lang="en-US" i="1" dirty="0"/>
              <a:t>"مصدر الدخل": من أين يأتي المال</a:t>
            </a:r>
          </a:p>
          <a:p>
            <a:pPr lvl="1" algn="r" rtl="1"/>
            <a:r>
              <a:rPr lang="en-US" i="1" dirty="0"/>
              <a:t>"تاريخ استلام الدخل": تاريخ استلام الدخل </a:t>
            </a:r>
            <a:r>
              <a:rPr lang="ar-SA" i="1" dirty="0"/>
              <a:t>مسبقاً</a:t>
            </a:r>
            <a:r>
              <a:rPr lang="en-US" i="1" dirty="0"/>
              <a:t> أو تاريخ استلامه في المستقبل.</a:t>
            </a:r>
          </a:p>
          <a:p>
            <a:pPr lvl="1" algn="r" rtl="1"/>
            <a:r>
              <a:rPr lang="en-US" i="1" dirty="0"/>
              <a:t>"تواتر الدخل": عدد المرات التي يتوقع فيها أن تحصل الأسرة على هذا الدخل. هل هو يومي أو أسبوعي أو شهري أو سنوي أو غير معروف الت</a:t>
            </a:r>
            <a:r>
              <a:rPr lang="ar-SA" i="1" dirty="0"/>
              <a:t>واتر</a:t>
            </a:r>
            <a:r>
              <a:rPr lang="en-US" i="1" dirty="0"/>
              <a:t>.</a:t>
            </a:r>
          </a:p>
          <a:p>
            <a:pPr lvl="1" algn="r" rtl="1"/>
            <a:r>
              <a:rPr lang="en-US" i="1" dirty="0"/>
              <a:t>"أي شروط": تفاصيل أي شروط تتعلق بكيفية إنفاق الدخل.</a:t>
            </a:r>
          </a:p>
        </p:txBody>
      </p:sp>
      <p:sp>
        <p:nvSpPr>
          <p:cNvPr id="6" name="Slide Image Placeholder 5">
            <a:extLst>
              <a:ext uri="{FF2B5EF4-FFF2-40B4-BE49-F238E27FC236}">
                <a16:creationId xmlns:a16="http://schemas.microsoft.com/office/drawing/2014/main" id="{E5F6C9F6-97B7-5EA7-DEFF-7CEED8C6A8C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E9FBDA2-C89E-B53A-D852-18604ADC38A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101</a:t>
            </a:fld>
            <a:endParaRPr lang="en-US" sz="1200" dirty="0">
              <a:latin typeface="+mn-lt"/>
            </a:endParaRPr>
          </a:p>
        </p:txBody>
      </p:sp>
    </p:spTree>
    <p:extLst>
      <p:ext uri="{BB962C8B-B14F-4D97-AF65-F5344CB8AC3E}">
        <p14:creationId xmlns:p14="http://schemas.microsoft.com/office/powerpoint/2010/main" val="22510502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التك</a:t>
            </a:r>
            <a:r>
              <a:rPr lang="ar-SA" b="1" noProof="0" dirty="0"/>
              <a:t>ي</a:t>
            </a:r>
            <a:r>
              <a:rPr lang="en-US" b="1" noProof="0" dirty="0"/>
              <a:t>يف مع السياق</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للترجمة ، يمكن تحرير الصورة في إصدار Word من مجموعة أدوات ال</a:t>
            </a:r>
            <a:r>
              <a:rPr lang="ar-SA" dirty="0">
                <a:effectLst/>
              </a:rPr>
              <a:t>مسائل</a:t>
            </a:r>
            <a:r>
              <a:rPr lang="en-US" dirty="0">
                <a:effectLst/>
              </a:rPr>
              <a:t> المالية ونقلها مرة أخرى </a:t>
            </a:r>
            <a:r>
              <a:rPr lang="ar-SA" dirty="0">
                <a:effectLst/>
              </a:rPr>
              <a:t>إلى العرض التقديمي</a:t>
            </a:r>
            <a:r>
              <a:rPr lang="en-US" dirty="0">
                <a:effectLst/>
              </a:rPr>
              <a:t>.</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انظر الصفحة 34 هنا:</a:t>
            </a:r>
            <a:r>
              <a:rPr lang="en-US" dirty="0">
                <a:effectLst/>
                <a:hlinkClick r:id="rId3"/>
              </a:rPr>
              <a:t>https://resourcecentre.savethechildren.net/pdf/Money-Matters-Toolkit-Word.docx/</a:t>
            </a:r>
            <a:r>
              <a:rPr lang="en-US" dirty="0">
                <a:effectLst/>
              </a:rPr>
              <a:t> </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النسخ</a:t>
            </a:r>
            <a:r>
              <a:rPr lang="ar-SA" dirty="0">
                <a:effectLst/>
              </a:rPr>
              <a:t> باللغات</a:t>
            </a:r>
            <a:r>
              <a:rPr lang="en-US" dirty="0">
                <a:effectLst/>
              </a:rPr>
              <a:t> العربية والإسبانية والفرنسية والأوكرانية موجودة ب</a:t>
            </a:r>
            <a:r>
              <a:rPr lang="ar-SA" dirty="0">
                <a:effectLst/>
              </a:rPr>
              <a:t>مسبقاً</a:t>
            </a:r>
            <a:r>
              <a:rPr lang="en-US" dirty="0">
                <a:effectLst/>
              </a:rPr>
              <a:t> هنا:</a:t>
            </a:r>
            <a:br>
              <a:rPr lang="en-US" dirty="0">
                <a:effectLst/>
              </a:rPr>
            </a:br>
            <a:r>
              <a:rPr lang="en-US" dirty="0">
                <a:effectLst/>
                <a:hlinkClick r:id="rId4"/>
              </a:rPr>
              <a:t>https://resourcecentre.savethechildren.net/document/money-matters-toolkit-caseworkers-support-adult-and-adolescent-clients-basic-money/</a:t>
            </a:r>
            <a:r>
              <a:rPr lang="en-US" dirty="0">
                <a:effectLst/>
              </a:rPr>
              <a:t> </a:t>
            </a:r>
            <a:endParaRPr lang="en-US" b="0" dirty="0">
              <a:effectLst/>
            </a:endParaRP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0" dirty="0"/>
              <a:t>توجيه المشاركين إلى</a:t>
            </a:r>
            <a:r>
              <a:rPr lang="ar-SA" i="0" dirty="0"/>
              <a:t> </a:t>
            </a:r>
            <a:r>
              <a:rPr lang="en-US" b="1" i="0" dirty="0"/>
              <a:t>صفحة </a:t>
            </a:r>
            <a:r>
              <a:rPr lang="ar-SA" b="1" i="0" dirty="0"/>
              <a:t>دليل العمل ٥٢</a:t>
            </a:r>
            <a:r>
              <a:rPr lang="en-US" b="1" i="0" dirty="0"/>
              <a:t>: الأداة </a:t>
            </a:r>
            <a:r>
              <a:rPr lang="ar-SA" b="1" i="0" dirty="0"/>
              <a:t>٤</a:t>
            </a:r>
            <a:r>
              <a:rPr lang="en-US" b="1" i="0" dirty="0"/>
              <a:t>: جدول </a:t>
            </a:r>
            <a:r>
              <a:rPr lang="ar-SA" b="1" i="0" dirty="0"/>
              <a:t>متابعة المصاريف</a:t>
            </a:r>
            <a:endParaRPr lang="en-US" b="1" i="0"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سيؤدي إكمال هذا الجدول في الأداة </a:t>
            </a:r>
            <a:r>
              <a:rPr lang="ar-SA" i="1" dirty="0"/>
              <a:t>٤</a:t>
            </a:r>
            <a:r>
              <a:rPr lang="en-US" i="1" dirty="0"/>
              <a:t> إلى:</a:t>
            </a:r>
          </a:p>
          <a:p>
            <a:pPr lvl="1" algn="r" rtl="1"/>
            <a:r>
              <a:rPr lang="ar-SA" i="1" dirty="0"/>
              <a:t>الم</a:t>
            </a:r>
            <a:r>
              <a:rPr lang="en-US" i="1" dirty="0"/>
              <a:t>ساعد</a:t>
            </a:r>
            <a:r>
              <a:rPr lang="ar-SA" i="1" dirty="0"/>
              <a:t>ة</a:t>
            </a:r>
            <a:r>
              <a:rPr lang="en-US" i="1" dirty="0"/>
              <a:t> على معرفة مقدار الأموال التي ينفقها العميل على مدار يوم وأسبوع وشهر معًا</a:t>
            </a:r>
          </a:p>
          <a:p>
            <a:pPr lvl="1" algn="r" rtl="1"/>
            <a:r>
              <a:rPr lang="ar-SA" i="1" dirty="0"/>
              <a:t>م</a:t>
            </a:r>
            <a:r>
              <a:rPr lang="en-US" i="1" dirty="0"/>
              <a:t>ساعد</a:t>
            </a:r>
            <a:r>
              <a:rPr lang="ar-SA" i="1" dirty="0"/>
              <a:t>ة</a:t>
            </a:r>
            <a:r>
              <a:rPr lang="en-US" i="1" dirty="0"/>
              <a:t> العميل في معرفة أين تذهب معظم أمواله.</a:t>
            </a:r>
          </a:p>
          <a:p>
            <a:pPr algn="r" rtl="1"/>
            <a:r>
              <a:rPr lang="en-US" i="1" dirty="0"/>
              <a:t>اشرح للعميل:</a:t>
            </a:r>
          </a:p>
          <a:p>
            <a:pPr lvl="1" algn="r" rtl="1"/>
            <a:r>
              <a:rPr lang="en-US" i="1" dirty="0"/>
              <a:t>لن يتم ملء النموذج الآن معًا</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بدلاً من ذلك</a:t>
            </a:r>
            <a:r>
              <a:rPr lang="ar-SA" i="1" dirty="0"/>
              <a:t>، </a:t>
            </a:r>
            <a:r>
              <a:rPr lang="en-US" i="1" dirty="0"/>
              <a:t>يجب </a:t>
            </a:r>
            <a:r>
              <a:rPr lang="ar-SA" i="1" dirty="0"/>
              <a:t>أن يتم ملؤها</a:t>
            </a:r>
            <a:r>
              <a:rPr lang="en-US" i="1" dirty="0"/>
              <a:t> بمرور الوقت</a:t>
            </a:r>
            <a:r>
              <a:rPr lang="ar-SA" i="1" dirty="0"/>
              <a:t> مع إنفاق</a:t>
            </a:r>
            <a:r>
              <a:rPr lang="en-US" i="1" dirty="0"/>
              <a:t> العميل</a:t>
            </a:r>
            <a:r>
              <a:rPr lang="ar-SA" i="1" dirty="0"/>
              <a:t> للمال</a:t>
            </a:r>
            <a:r>
              <a:rPr lang="en-US" i="1" dirty="0"/>
              <a:t> </a:t>
            </a:r>
          </a:p>
          <a:p>
            <a:pPr lvl="1" algn="r" rtl="1"/>
            <a:r>
              <a:rPr lang="en-US" i="1" dirty="0"/>
              <a:t>سيتم بعد ذلك مراجعة التفاصيل معًا في الاجتماع التالي</a:t>
            </a:r>
          </a:p>
          <a:p>
            <a:pPr marL="0" indent="0" algn="r" rtl="1">
              <a:buNone/>
            </a:pPr>
            <a:endParaRPr lang="en-US" b="1" dirty="0"/>
          </a:p>
          <a:p>
            <a:pPr marL="0" indent="0" algn="r" rtl="1">
              <a:buNone/>
            </a:pPr>
            <a:r>
              <a:rPr lang="ar-SA" b="1" dirty="0"/>
              <a:t>يتبع</a:t>
            </a:r>
            <a:r>
              <a:rPr lang="en-US" b="1" dirty="0">
                <a:sym typeface="Wingdings" panose="05000000000000000000" pitchFamily="2" charset="2"/>
              </a:rPr>
              <a:t></a:t>
            </a:r>
            <a:endParaRPr lang="en-US" b="1" dirty="0"/>
          </a:p>
        </p:txBody>
      </p:sp>
      <p:sp>
        <p:nvSpPr>
          <p:cNvPr id="6" name="Slide Image Placeholder 5">
            <a:extLst>
              <a:ext uri="{FF2B5EF4-FFF2-40B4-BE49-F238E27FC236}">
                <a16:creationId xmlns:a16="http://schemas.microsoft.com/office/drawing/2014/main" id="{C94F6009-573E-20D9-129B-E4C62381530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DECE7C8-5987-3138-7C3E-976359A598D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102</a:t>
            </a:fld>
            <a:endParaRPr lang="en-US" sz="1200" dirty="0">
              <a:latin typeface="+mn-lt"/>
            </a:endParaRPr>
          </a:p>
        </p:txBody>
      </p:sp>
    </p:spTree>
    <p:extLst>
      <p:ext uri="{BB962C8B-B14F-4D97-AF65-F5344CB8AC3E}">
        <p14:creationId xmlns:p14="http://schemas.microsoft.com/office/powerpoint/2010/main" val="32159211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algn="r" rtl="1"/>
            <a:r>
              <a:rPr lang="en-US" i="1" dirty="0"/>
              <a:t>اشرح للعميل جدول </a:t>
            </a:r>
            <a:r>
              <a:rPr lang="ar-SA" i="1" dirty="0"/>
              <a:t>متابعة</a:t>
            </a:r>
            <a:r>
              <a:rPr lang="en-US" i="1" dirty="0"/>
              <a:t> النفقات واحدا تلو الآخر</a:t>
            </a:r>
          </a:p>
          <a:p>
            <a:pPr lvl="1" algn="r" rtl="1"/>
            <a:r>
              <a:rPr lang="en-US" b="1" i="1" dirty="0"/>
              <a:t>"العمود أ: التاريخ":</a:t>
            </a:r>
            <a:r>
              <a:rPr lang="ar-SA" b="0" i="1" dirty="0"/>
              <a:t>وضع ملاحظة</a:t>
            </a:r>
            <a:r>
              <a:rPr lang="en-US" i="1" dirty="0"/>
              <a:t> </a:t>
            </a:r>
            <a:r>
              <a:rPr lang="ar-SA" i="1" dirty="0"/>
              <a:t>لل</a:t>
            </a:r>
            <a:r>
              <a:rPr lang="en-US" i="1" dirty="0"/>
              <a:t>يوم أو التاريخ الذي أنفقوا فيه المال.</a:t>
            </a:r>
          </a:p>
          <a:p>
            <a:pPr lvl="1" algn="r" rtl="1"/>
            <a:r>
              <a:rPr lang="en-US" b="1" i="1" dirty="0"/>
              <a:t>"العمود ب: العنصر الذي تم شراؤه":</a:t>
            </a:r>
            <a:r>
              <a:rPr lang="ar-SA" b="1" i="1" dirty="0"/>
              <a:t> </a:t>
            </a:r>
            <a:r>
              <a:rPr lang="ar-SA" b="0" i="1" dirty="0"/>
              <a:t>تسمية </a:t>
            </a:r>
            <a:r>
              <a:rPr lang="en-US" i="1" dirty="0"/>
              <a:t>العنصر الذي تم شراؤه.</a:t>
            </a:r>
          </a:p>
          <a:p>
            <a:pPr lvl="1" algn="r" rtl="1"/>
            <a:r>
              <a:rPr lang="en-US" b="1" i="1" dirty="0"/>
              <a:t>"العمود ج: المبلغ ال</a:t>
            </a:r>
            <a:r>
              <a:rPr lang="ar-SA" b="1" i="1" dirty="0"/>
              <a:t>ذي تم دفعه</a:t>
            </a:r>
            <a:r>
              <a:rPr lang="en-US" b="1" i="1" dirty="0"/>
              <a:t> للعنصر":</a:t>
            </a:r>
            <a:r>
              <a:rPr lang="en-US" i="1" dirty="0"/>
              <a:t>اكتب التكلفة الكاملة للعنصر.</a:t>
            </a:r>
          </a:p>
          <a:p>
            <a:pPr lvl="1" algn="r" rtl="1"/>
            <a:r>
              <a:rPr lang="en-US" b="1" i="1" dirty="0"/>
              <a:t>"العمود </a:t>
            </a:r>
            <a:r>
              <a:rPr lang="ar-SA" b="1" i="1" dirty="0"/>
              <a:t>د</a:t>
            </a:r>
            <a:r>
              <a:rPr lang="en-US" b="1" i="1" dirty="0"/>
              <a:t>: الموقع </a:t>
            </a:r>
            <a:r>
              <a:rPr lang="ar-SA" b="1" i="1" dirty="0"/>
              <a:t>حيث</a:t>
            </a:r>
            <a:r>
              <a:rPr lang="en-US" b="1" i="1" dirty="0"/>
              <a:t> تم شراؤه (اختياري)":</a:t>
            </a:r>
            <a:r>
              <a:rPr lang="en-US" i="1" dirty="0"/>
              <a:t>هذا اختياري. لاحظ اسم المتجر الذي </a:t>
            </a:r>
            <a:r>
              <a:rPr lang="ar-SA" i="1" dirty="0"/>
              <a:t>قاموا </a:t>
            </a:r>
            <a:r>
              <a:rPr lang="en-US" i="1" dirty="0"/>
              <a:t>منه</a:t>
            </a:r>
            <a:r>
              <a:rPr lang="ar-SA" i="1" dirty="0"/>
              <a:t> بشراء</a:t>
            </a:r>
            <a:r>
              <a:rPr lang="en-US" i="1" dirty="0"/>
              <a:t> العنصر. قد يساعد هذا في معرفة ما إذا كانت بعض الأماكن تفرض أسعارًا أعلى باستمرار من غيرها.</a:t>
            </a:r>
          </a:p>
          <a:p>
            <a:pPr lvl="1" algn="r" rtl="1"/>
            <a:r>
              <a:rPr lang="en-US" b="1" i="1" dirty="0"/>
              <a:t>"العمود هـ: من يستفيد من هذا العنصر في الأسرة؟":</a:t>
            </a:r>
            <a:r>
              <a:rPr lang="en-US" i="1" dirty="0"/>
              <a:t>يمكن أن يساعد ذلك في تحديد من تعتبر احتياجاته أولوية داخل الأسرة.</a:t>
            </a:r>
          </a:p>
          <a:p>
            <a:pPr algn="r" rtl="1"/>
            <a:r>
              <a:rPr lang="en-US" i="1" dirty="0"/>
              <a:t>اشرح للعميل ما سيحدث في الجلسة التالية:</a:t>
            </a:r>
          </a:p>
          <a:p>
            <a:pPr lvl="1" algn="r" rtl="1"/>
            <a:r>
              <a:rPr lang="en-US" i="1" dirty="0"/>
              <a:t>خلال الجلسة التالية سوف تقومون بمراجعة الجدول معًا.</a:t>
            </a:r>
          </a:p>
          <a:p>
            <a:pPr lvl="1" algn="r" rtl="1"/>
            <a:r>
              <a:rPr lang="en-US" i="1" dirty="0"/>
              <a:t>إذا أدرك العميل أنه ليس لديه دخل كافٍ</a:t>
            </a:r>
            <a:r>
              <a:rPr lang="ar-SA" i="1" dirty="0"/>
              <a:t>، </a:t>
            </a:r>
            <a:r>
              <a:rPr lang="en-US" i="1" dirty="0"/>
              <a:t>فيمكنكما تحديد ما يلي معًا:</a:t>
            </a:r>
          </a:p>
          <a:p>
            <a:pPr lvl="2" algn="r" rtl="1"/>
            <a:r>
              <a:rPr lang="ar-SA" i="1" dirty="0"/>
              <a:t>أين</a:t>
            </a:r>
            <a:r>
              <a:rPr lang="en-US" i="1" dirty="0"/>
              <a:t> يمكن توفير المال</a:t>
            </a:r>
          </a:p>
          <a:p>
            <a:pPr lvl="2" algn="r" rtl="1"/>
            <a:r>
              <a:rPr lang="en-US" i="1" dirty="0"/>
              <a:t>ما هي التكاليف التي يمكن أن ت</a:t>
            </a:r>
            <a:r>
              <a:rPr lang="ar-SA" i="1" dirty="0"/>
              <a:t>أخيرها</a:t>
            </a:r>
            <a:endParaRPr lang="en-US" i="1" dirty="0"/>
          </a:p>
          <a:p>
            <a:pPr lvl="2" algn="r" rtl="1"/>
            <a:r>
              <a:rPr lang="en-US" i="1" dirty="0"/>
              <a:t>ما هي النفقات التي يمكن تحديد أولوياتها</a:t>
            </a:r>
          </a:p>
          <a:p>
            <a:pPr lvl="0" algn="r" rtl="1"/>
            <a:r>
              <a:rPr lang="en-US" i="1" dirty="0"/>
              <a:t>اطلب من العميل العودة إلى المنزل مع ال</a:t>
            </a:r>
            <a:r>
              <a:rPr lang="ar-SA" i="1" dirty="0"/>
              <a:t>جدول</a:t>
            </a:r>
            <a:endParaRPr lang="en-US" i="1" dirty="0"/>
          </a:p>
          <a:p>
            <a:pPr lvl="1" algn="r" rtl="1"/>
            <a:r>
              <a:rPr lang="en-US" i="1" dirty="0"/>
              <a:t>اطلب من العميل ملء أكبر عدد ممكن من التفاصيل قدر الإمكان في جدول ال</a:t>
            </a:r>
            <a:r>
              <a:rPr lang="ar-SA" i="1" dirty="0"/>
              <a:t>متابعة</a:t>
            </a:r>
            <a:r>
              <a:rPr lang="en-US" i="1" dirty="0"/>
              <a:t>.</a:t>
            </a:r>
          </a:p>
          <a:p>
            <a:pPr lvl="1" algn="r" rtl="1"/>
            <a:r>
              <a:rPr lang="en-US" i="1" dirty="0"/>
              <a:t>أخبر العميل بأنه يجب عليه سرد الإنفاق الذي تم باستخدام </a:t>
            </a:r>
            <a:r>
              <a:rPr lang="ar-SA" i="1" dirty="0"/>
              <a:t>المساعدة النقدية و القسائم</a:t>
            </a:r>
            <a:r>
              <a:rPr lang="en-US" i="1" dirty="0"/>
              <a:t> وجميع مصادر الدخل الأخرى التي يتلقاها.</a:t>
            </a:r>
          </a:p>
          <a:p>
            <a:pPr lvl="1" algn="r" rtl="1"/>
            <a:r>
              <a:rPr lang="en-US" i="1" dirty="0"/>
              <a:t>اسمح للعميل بطرح أسئلة حول ملء النموذج.</a:t>
            </a:r>
          </a:p>
        </p:txBody>
      </p:sp>
      <p:sp>
        <p:nvSpPr>
          <p:cNvPr id="7" name="Google Shape;725;p48:notes">
            <a:extLst>
              <a:ext uri="{FF2B5EF4-FFF2-40B4-BE49-F238E27FC236}">
                <a16:creationId xmlns:a16="http://schemas.microsoft.com/office/drawing/2014/main" id="{CDECE7C8-5987-3138-7C3E-976359A598D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103</a:t>
            </a:fld>
            <a:endParaRPr lang="en-US" sz="1200" dirty="0">
              <a:latin typeface="+mn-lt"/>
            </a:endParaRPr>
          </a:p>
        </p:txBody>
      </p:sp>
    </p:spTree>
    <p:extLst>
      <p:ext uri="{BB962C8B-B14F-4D97-AF65-F5344CB8AC3E}">
        <p14:creationId xmlns:p14="http://schemas.microsoft.com/office/powerpoint/2010/main" val="2886869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قم بتحديث المبالغ في السيناريو بناءً على ما قد يكون واقعيًا في السياق (لا يلزم أن تكون دقيقة للغاية ؛ يمكن أن تكون تقديرات تقريبية)</a:t>
            </a:r>
          </a:p>
          <a:p>
            <a:pPr marL="0" indent="0" algn="r" rtl="1">
              <a:buNone/>
            </a:pPr>
            <a:r>
              <a:rPr lang="en-US" dirty="0"/>
              <a:t>______________________________________________________________________________</a:t>
            </a:r>
          </a:p>
          <a:p>
            <a:pPr algn="r" rtl="1"/>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مقدمة</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i="1" dirty="0"/>
              <a:t>الآن سوف نتدرب على استخدام ثلاث</a:t>
            </a:r>
            <a:r>
              <a:rPr lang="ar-SA" i="1" dirty="0"/>
              <a:t> </a:t>
            </a:r>
            <a:r>
              <a:rPr lang="en-US" i="1" dirty="0"/>
              <a:t>أدوات.</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b="0" noProof="0" dirty="0"/>
              <a:t>قسّم المشاركين إلى مجموعات من </a:t>
            </a:r>
            <a:r>
              <a:rPr lang="ar-SA" b="0" noProof="0" dirty="0"/>
              <a:t>٢-٣</a:t>
            </a:r>
            <a:r>
              <a:rPr lang="en-US" b="0" noProof="0" dirty="0"/>
              <a:t> أشخاص</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b="0" noProof="0" dirty="0"/>
              <a:t>توجيه المشاركين إلى:</a:t>
            </a:r>
          </a:p>
          <a:p>
            <a:pPr marL="625475" marR="0" lvl="1" indent="-171450" algn="r" defTabSz="914400" rtl="1" eaLnBrk="1" fontAlgn="auto" latinLnBrk="0" hangingPunct="1">
              <a:lnSpc>
                <a:spcPct val="100000"/>
              </a:lnSpc>
              <a:spcBef>
                <a:spcPts val="0"/>
              </a:spcBef>
              <a:spcAft>
                <a:spcPts val="0"/>
              </a:spcAft>
              <a:buClr>
                <a:srgbClr val="000000"/>
              </a:buClr>
              <a:buSzTx/>
              <a:tabLst/>
              <a:defRPr/>
            </a:pPr>
            <a:r>
              <a:rPr lang="ar-SA" b="1" i="0" dirty="0"/>
              <a:t>دليل العمل </a:t>
            </a:r>
            <a:r>
              <a:rPr lang="en-US" b="1" i="0" dirty="0"/>
              <a:t>صفحة </a:t>
            </a:r>
            <a:r>
              <a:rPr lang="ar-SA" b="1" i="0" dirty="0"/>
              <a:t>٥٠-٥١</a:t>
            </a:r>
            <a:r>
              <a:rPr lang="en-US" b="1" i="0" dirty="0"/>
              <a:t>: الأداة </a:t>
            </a:r>
            <a:r>
              <a:rPr lang="ar-SA" b="1" i="0" dirty="0"/>
              <a:t>٢</a:t>
            </a:r>
            <a:r>
              <a:rPr lang="en-US" b="1" i="0" dirty="0"/>
              <a:t> - تحديد أولويات إنفاق الأسرة</a:t>
            </a:r>
            <a:r>
              <a:rPr lang="ar-SA" b="1" i="0" dirty="0"/>
              <a:t>. </a:t>
            </a:r>
            <a:r>
              <a:rPr lang="en-US" b="0" i="1" noProof="0" dirty="0"/>
              <a:t>في مجموعاتك</a:t>
            </a:r>
            <a:r>
              <a:rPr lang="ar-SA" b="0" i="1" noProof="0" dirty="0"/>
              <a:t>، </a:t>
            </a:r>
            <a:r>
              <a:rPr lang="en-US" b="0" i="1" noProof="0" dirty="0"/>
              <a:t>تدرب على ملء الأدوات </a:t>
            </a:r>
            <a:r>
              <a:rPr lang="ar-SA" b="0" i="1" noProof="0" dirty="0"/>
              <a:t>٢-٤</a:t>
            </a:r>
            <a:endParaRPr lang="en-US" b="0" i="1" noProof="0" dirty="0"/>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b="1" i="0" dirty="0"/>
              <a:t>دليل العمل٬ ٥٢ </a:t>
            </a:r>
            <a:r>
              <a:rPr lang="en-US" b="1" i="0" dirty="0"/>
              <a:t>الأداة </a:t>
            </a:r>
            <a:r>
              <a:rPr lang="ar-SA" b="1" i="0" dirty="0"/>
              <a:t>٣</a:t>
            </a:r>
            <a:r>
              <a:rPr lang="en-US" b="1" i="0" dirty="0"/>
              <a:t> - جدول </a:t>
            </a:r>
            <a:r>
              <a:rPr lang="ar-SA" b="1" i="0" dirty="0"/>
              <a:t>متابعة</a:t>
            </a:r>
            <a:r>
              <a:rPr lang="en-US" b="1" i="0" dirty="0"/>
              <a:t> الدخل</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b="1" i="0" dirty="0"/>
              <a:t>صف</a:t>
            </a:r>
            <a:r>
              <a:rPr lang="ar-SA" b="1" i="0" dirty="0"/>
              <a:t>دليل العمل٥٢: </a:t>
            </a:r>
            <a:r>
              <a:rPr lang="en-US" b="1" i="0" dirty="0"/>
              <a:t>: الأداة </a:t>
            </a:r>
            <a:r>
              <a:rPr lang="ar-SA" b="1" i="0" dirty="0"/>
              <a:t>٤</a:t>
            </a:r>
            <a:r>
              <a:rPr lang="en-US" b="1" i="0" dirty="0"/>
              <a:t>: جدول </a:t>
            </a:r>
            <a:r>
              <a:rPr lang="ar-SA" b="1" i="0" dirty="0"/>
              <a:t>متابعة </a:t>
            </a:r>
            <a:r>
              <a:rPr lang="en-US" b="1" i="0" dirty="0"/>
              <a:t>المص</a:t>
            </a:r>
            <a:r>
              <a:rPr lang="ar-SA" b="1" i="0" dirty="0"/>
              <a:t>اريف</a:t>
            </a:r>
            <a:endParaRPr lang="en-US" b="1" i="0" dirty="0"/>
          </a:p>
          <a:p>
            <a:pPr marL="454025" marR="0" lvl="1" indent="0" algn="r" defTabSz="914400" rtl="1" eaLnBrk="1" fontAlgn="auto" latinLnBrk="0" hangingPunct="1">
              <a:lnSpc>
                <a:spcPct val="100000"/>
              </a:lnSpc>
              <a:spcBef>
                <a:spcPts val="0"/>
              </a:spcBef>
              <a:spcAft>
                <a:spcPts val="0"/>
              </a:spcAft>
              <a:buClr>
                <a:srgbClr val="000000"/>
              </a:buClr>
              <a:buSzTx/>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العمل الجماعي (20 دقيقة)</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b="0" noProof="0" dirty="0"/>
              <a:t>امنح المشاركين </a:t>
            </a:r>
            <a:r>
              <a:rPr lang="ar-SA" b="0" noProof="0" dirty="0"/>
              <a:t>٢٠</a:t>
            </a:r>
            <a:r>
              <a:rPr lang="en-US" b="0" noProof="0" dirty="0"/>
              <a:t> دقيقة لإكمال</a:t>
            </a:r>
            <a:r>
              <a:rPr lang="ar-SA" b="0" noProof="0" dirty="0"/>
              <a:t> التمرين</a:t>
            </a:r>
            <a:endParaRPr lang="en-US" b="0"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مناقشة عامة</a:t>
            </a:r>
            <a:endParaRPr lang="en-US" dirty="0"/>
          </a:p>
          <a:p>
            <a:pPr algn="r" rtl="1"/>
            <a:r>
              <a:rPr lang="en-US" i="1" dirty="0"/>
              <a:t>كيف وجدت التمرين؟</a:t>
            </a:r>
          </a:p>
          <a:p>
            <a:pPr algn="r" rtl="1"/>
            <a:r>
              <a:rPr lang="en-US" i="1" dirty="0"/>
              <a:t>هل تعتقد أن هذه الأدوات يمكن أن تكون مفيدة مع العملاء؟</a:t>
            </a:r>
          </a:p>
        </p:txBody>
      </p:sp>
      <p:sp>
        <p:nvSpPr>
          <p:cNvPr id="6" name="Slide Image Placeholder 5">
            <a:extLst>
              <a:ext uri="{FF2B5EF4-FFF2-40B4-BE49-F238E27FC236}">
                <a16:creationId xmlns:a16="http://schemas.microsoft.com/office/drawing/2014/main" id="{8B47AA70-D9F6-2917-00BC-6774AC26227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A92A978-9B0E-046E-57AF-9DA55AB7F8B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104</a:t>
            </a:fld>
            <a:endParaRPr lang="en-US" sz="1200" dirty="0">
              <a:latin typeface="+mn-lt"/>
            </a:endParaRPr>
          </a:p>
        </p:txBody>
      </p:sp>
    </p:spTree>
    <p:extLst>
      <p:ext uri="{BB962C8B-B14F-4D97-AF65-F5344CB8AC3E}">
        <p14:creationId xmlns:p14="http://schemas.microsoft.com/office/powerpoint/2010/main" val="371440853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b="1" noProof="0" dirty="0"/>
          </a:p>
          <a:p>
            <a:pPr marL="171450" indent="-171450" algn="r" rtl="1"/>
            <a:r>
              <a:rPr lang="en-US" noProof="0" dirty="0"/>
              <a:t>عرض الشريحة</a:t>
            </a:r>
          </a:p>
        </p:txBody>
      </p:sp>
      <p:sp>
        <p:nvSpPr>
          <p:cNvPr id="3" name="Slide Image Placeholder 2">
            <a:extLst>
              <a:ext uri="{FF2B5EF4-FFF2-40B4-BE49-F238E27FC236}">
                <a16:creationId xmlns:a16="http://schemas.microsoft.com/office/drawing/2014/main" id="{3D5184D2-757F-297F-3F4E-BEBCCEA1F95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C1D1E2D-21D9-275A-B5ED-4B72700D1E4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105</a:t>
            </a:fld>
            <a:endParaRPr lang="en-US" sz="1200" dirty="0">
              <a:latin typeface="+mn-lt"/>
            </a:endParaRPr>
          </a:p>
        </p:txBody>
      </p:sp>
    </p:spTree>
    <p:extLst>
      <p:ext uri="{BB962C8B-B14F-4D97-AF65-F5344CB8AC3E}">
        <p14:creationId xmlns:p14="http://schemas.microsoft.com/office/powerpoint/2010/main" val="215660733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 </a:t>
            </a:r>
            <a:r>
              <a:rPr lang="ar-SA" b="1" dirty="0"/>
              <a:t>التاسعة: ساعة و ٢٠ دقيقة</a:t>
            </a:r>
            <a:endParaRPr lang="en-US" b="1" dirty="0"/>
          </a:p>
          <a:p>
            <a:pPr marL="0" indent="0" algn="r" rtl="1">
              <a:buNone/>
            </a:pPr>
            <a:r>
              <a:rPr lang="en-US" dirty="0"/>
              <a:t>______________________________________________________________________________</a:t>
            </a:r>
          </a:p>
          <a:p>
            <a:pPr marL="0" indent="0" algn="r" rtl="1">
              <a:buNone/>
            </a:pPr>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سنبدأ الآن جلستنا الأخيرة</a:t>
            </a:r>
            <a:r>
              <a:rPr lang="ar-SA" i="1" dirty="0"/>
              <a:t>، </a:t>
            </a:r>
            <a:r>
              <a:rPr lang="en-US" i="1" dirty="0"/>
              <a:t>والتي تركز على تقنيات الرعاية الذاتية والاسترخاء لدعم ال</a:t>
            </a:r>
            <a:r>
              <a:rPr lang="ar-SA" i="1" dirty="0"/>
              <a:t>والدين</a:t>
            </a:r>
            <a:r>
              <a:rPr lang="en-US" i="1" dirty="0"/>
              <a:t>/ مقدمي الرعاية.</a:t>
            </a:r>
            <a:endParaRPr lang="en-US" i="1" noProof="0" dirty="0"/>
          </a:p>
          <a:p>
            <a:pPr algn="r" rtl="1"/>
            <a:endParaRPr lang="en-US" noProof="0" dirty="0"/>
          </a:p>
        </p:txBody>
      </p:sp>
      <p:sp>
        <p:nvSpPr>
          <p:cNvPr id="3" name="Slide Image Placeholder 2">
            <a:extLst>
              <a:ext uri="{FF2B5EF4-FFF2-40B4-BE49-F238E27FC236}">
                <a16:creationId xmlns:a16="http://schemas.microsoft.com/office/drawing/2014/main" id="{60E38F30-DC87-030E-6771-223E8ECE850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271596A8-599C-1E3B-464D-B533A7C1262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106</a:t>
            </a:fld>
            <a:endParaRPr lang="en-US" sz="1200" dirty="0">
              <a:latin typeface="+mn-lt"/>
            </a:endParaRPr>
          </a:p>
        </p:txBody>
      </p:sp>
    </p:spTree>
    <p:extLst>
      <p:ext uri="{BB962C8B-B14F-4D97-AF65-F5344CB8AC3E}">
        <p14:creationId xmlns:p14="http://schemas.microsoft.com/office/powerpoint/2010/main" val="52612916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p>
          <a:p>
            <a:pPr algn="r" rtl="1"/>
            <a:r>
              <a:rPr lang="en-US" dirty="0"/>
              <a:t>يمكن تكييف هذه القصة مع السياق.</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مناقشة عامة</a:t>
            </a:r>
          </a:p>
          <a:p>
            <a:pPr algn="r" rtl="1"/>
            <a:r>
              <a:rPr lang="en-US" dirty="0"/>
              <a:t>اطلب من أحد المشاركين قراءة القصة على الشريحة.</a:t>
            </a:r>
          </a:p>
          <a:p>
            <a:pPr algn="r" rtl="1"/>
            <a:r>
              <a:rPr lang="ar-SA" i="1" dirty="0"/>
              <a:t>ما رأيك بما يشعر به</a:t>
            </a:r>
            <a:r>
              <a:rPr lang="en-US" i="1" dirty="0"/>
              <a:t> أن</a:t>
            </a:r>
            <a:r>
              <a:rPr lang="ar-SA" i="1" dirty="0"/>
              <a:t>س</a:t>
            </a:r>
            <a:r>
              <a:rPr lang="en-US" i="1" dirty="0"/>
              <a:t> ؟</a:t>
            </a:r>
          </a:p>
          <a:p>
            <a:pPr lvl="1" algn="r" rtl="1"/>
            <a:r>
              <a:rPr lang="en-US" i="1" dirty="0"/>
              <a:t>ما هي المشاعر التي ربما يشعر بها؟</a:t>
            </a:r>
          </a:p>
          <a:p>
            <a:pPr lvl="1" algn="r" rtl="1"/>
            <a:r>
              <a:rPr lang="en-US" i="1" dirty="0"/>
              <a:t>لماذا اخترت هذه العاطفة؟ ما الذي </a:t>
            </a:r>
            <a:r>
              <a:rPr lang="ar-SA" i="1" dirty="0"/>
              <a:t>جعلك تفكر بأن أنس يشعر بذلك</a:t>
            </a:r>
            <a:r>
              <a:rPr lang="en-US" i="1" dirty="0"/>
              <a:t> ؟</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في أي المواقف الأخرى يمكن أن ي</a:t>
            </a:r>
            <a:r>
              <a:rPr lang="ar-SA" i="1" dirty="0"/>
              <a:t>شعر الشخص بمشاعر مماثلة؟</a:t>
            </a:r>
            <a:endParaRPr lang="en-US" dirty="0"/>
          </a:p>
          <a:p>
            <a:pPr lvl="1" algn="r" rtl="1"/>
            <a:endParaRPr lang="en-US" i="1" dirty="0"/>
          </a:p>
          <a:p>
            <a:pPr algn="r" rtl="1"/>
            <a:r>
              <a:rPr lang="en-US" dirty="0"/>
              <a:t>اكتب المشاعر على اللوح ال</a:t>
            </a:r>
            <a:r>
              <a:rPr lang="ar-SA" dirty="0"/>
              <a:t>ورقي</a:t>
            </a:r>
            <a:endParaRPr lang="en-US" dirty="0"/>
          </a:p>
          <a:p>
            <a:pPr marL="0" indent="0" algn="r" rtl="1">
              <a:buNone/>
            </a:pPr>
            <a:r>
              <a:rPr lang="en-US" b="1" dirty="0"/>
              <a:t>خاتمة</a:t>
            </a:r>
          </a:p>
          <a:p>
            <a:pPr algn="r" rtl="1"/>
            <a:r>
              <a:rPr lang="en-US" i="1" dirty="0"/>
              <a:t>ربما يشعر أن</a:t>
            </a:r>
            <a:r>
              <a:rPr lang="ar-SA" i="1" dirty="0"/>
              <a:t>س</a:t>
            </a:r>
            <a:r>
              <a:rPr lang="en-US" i="1" dirty="0"/>
              <a:t> بمجموعة من المشاعر المختلفة</a:t>
            </a:r>
          </a:p>
          <a:p>
            <a:pPr lvl="1" algn="r" rtl="1"/>
            <a:r>
              <a:rPr lang="en-US" i="1" dirty="0"/>
              <a:t>في بعض الأيام قد يشعر بالغضب</a:t>
            </a:r>
          </a:p>
          <a:p>
            <a:pPr lvl="1" algn="r" rtl="1"/>
            <a:r>
              <a:rPr lang="en-US" i="1" dirty="0"/>
              <a:t>في أيام أخرى</a:t>
            </a:r>
            <a:r>
              <a:rPr lang="ar-SA" i="1" dirty="0"/>
              <a:t>، </a:t>
            </a:r>
            <a:r>
              <a:rPr lang="en-US" i="1" dirty="0"/>
              <a:t>قد يشعر بمزيد من التوتر أو بعدم الأمان</a:t>
            </a:r>
          </a:p>
          <a:p>
            <a:pPr lvl="1" algn="r" rtl="1"/>
            <a:r>
              <a:rPr lang="en-US" i="1" dirty="0"/>
              <a:t>في أحيان أخرى قد يكون سعيدًا على الرغم من ال</a:t>
            </a:r>
            <a:r>
              <a:rPr lang="ar-SA" i="1" dirty="0"/>
              <a:t>وضع</a:t>
            </a:r>
            <a:r>
              <a:rPr lang="en-US" i="1" dirty="0"/>
              <a:t>.</a:t>
            </a:r>
          </a:p>
          <a:p>
            <a:pPr algn="r" rtl="1"/>
            <a:r>
              <a:rPr lang="en-US" i="1" dirty="0"/>
              <a:t>في بعض الأحيان قد ي</a:t>
            </a:r>
            <a:r>
              <a:rPr lang="ar-SA" i="1" dirty="0"/>
              <a:t>عاني </a:t>
            </a:r>
            <a:r>
              <a:rPr lang="en-US" i="1" dirty="0"/>
              <a:t>لمعرفة ما يشعر به.</a:t>
            </a:r>
          </a:p>
          <a:p>
            <a:pPr algn="r" rtl="1"/>
            <a:r>
              <a:rPr lang="en-US" i="1" dirty="0"/>
              <a:t>هذا طبيعي تمامًا!</a:t>
            </a:r>
          </a:p>
        </p:txBody>
      </p:sp>
      <p:sp>
        <p:nvSpPr>
          <p:cNvPr id="6" name="Slide Image Placeholder 5">
            <a:extLst>
              <a:ext uri="{FF2B5EF4-FFF2-40B4-BE49-F238E27FC236}">
                <a16:creationId xmlns:a16="http://schemas.microsoft.com/office/drawing/2014/main" id="{0C582EF1-BD4E-26B1-1FFC-1D3FD616EB1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6855673-2153-894E-C510-97692BE97B1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107</a:t>
            </a:fld>
            <a:endParaRPr lang="en-US" sz="1200" dirty="0">
              <a:latin typeface="+mn-lt"/>
            </a:endParaRPr>
          </a:p>
        </p:txBody>
      </p:sp>
    </p:spTree>
    <p:extLst>
      <p:ext uri="{BB962C8B-B14F-4D97-AF65-F5344CB8AC3E}">
        <p14:creationId xmlns:p14="http://schemas.microsoft.com/office/powerpoint/2010/main" val="93418619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endParaRPr lang="en-US" dirty="0"/>
          </a:p>
          <a:p>
            <a:pPr algn="r" rtl="1"/>
            <a:r>
              <a:rPr lang="en-US" i="1" dirty="0"/>
              <a:t>ما هي العواقب التي تعتقد أن ا</a:t>
            </a:r>
            <a:r>
              <a:rPr lang="ar-SA" i="1" dirty="0"/>
              <a:t>لوضع </a:t>
            </a:r>
            <a:r>
              <a:rPr lang="en-US" i="1" dirty="0"/>
              <a:t> الذي يمر </a:t>
            </a:r>
            <a:r>
              <a:rPr lang="ar-SA" i="1" dirty="0"/>
              <a:t>فيه أنس تؤثر</a:t>
            </a:r>
            <a:r>
              <a:rPr lang="en-US" i="1" dirty="0"/>
              <a:t> على صحته؟</a:t>
            </a:r>
          </a:p>
          <a:p>
            <a:pPr lvl="1" algn="r" rtl="1"/>
            <a:r>
              <a:rPr lang="ar-SA" i="1" dirty="0"/>
              <a:t>هل</a:t>
            </a:r>
            <a:r>
              <a:rPr lang="en-US" i="1" dirty="0"/>
              <a:t> ينام جيدا؟</a:t>
            </a:r>
          </a:p>
          <a:p>
            <a:pPr lvl="1" algn="r" rtl="1"/>
            <a:r>
              <a:rPr lang="ar-SA" i="1" dirty="0"/>
              <a:t>هل</a:t>
            </a:r>
            <a:r>
              <a:rPr lang="en-US" i="1" dirty="0"/>
              <a:t> يأكل جيدا؟</a:t>
            </a:r>
          </a:p>
          <a:p>
            <a:pPr lvl="1" algn="r" rtl="1"/>
            <a:r>
              <a:rPr lang="en-US" i="1" dirty="0"/>
              <a:t>ماذا يفعل خلال النهار؟</a:t>
            </a:r>
          </a:p>
          <a:p>
            <a:pPr marL="0" lvl="0" indent="0" algn="r" rtl="1">
              <a:buNone/>
            </a:pPr>
            <a:endParaRPr lang="en-US" i="1" dirty="0"/>
          </a:p>
          <a:p>
            <a:pPr marL="0" lvl="0" indent="0" algn="r" rtl="1">
              <a:buNone/>
            </a:pPr>
            <a:r>
              <a:rPr lang="ar-SA" b="1" i="0" dirty="0"/>
              <a:t>الشرح</a:t>
            </a:r>
            <a:endParaRPr lang="en-US" b="1" i="0" dirty="0"/>
          </a:p>
          <a:p>
            <a:pPr algn="r" rtl="1"/>
            <a:r>
              <a:rPr lang="ar-SA" i="1" dirty="0"/>
              <a:t>إن الحالات</a:t>
            </a:r>
            <a:r>
              <a:rPr lang="en-US" i="1" dirty="0"/>
              <a:t> مثل تلك التي يجد أن</a:t>
            </a:r>
            <a:r>
              <a:rPr lang="ar-SA" i="1" dirty="0"/>
              <a:t>س </a:t>
            </a:r>
            <a:r>
              <a:rPr lang="en-US" i="1" dirty="0"/>
              <a:t>نفسه فيها يمكن أن تسبب الكثير من التوتر</a:t>
            </a:r>
            <a:r>
              <a:rPr lang="ar-SA" i="1" dirty="0"/>
              <a:t>/ الإجهاد</a:t>
            </a:r>
            <a:r>
              <a:rPr lang="en-US" i="1" dirty="0"/>
              <a:t> ويمكن أن يكون لها عواقب طويلة الأمد على رفاه الشخص.</a:t>
            </a:r>
          </a:p>
          <a:p>
            <a:pPr algn="r" rtl="1"/>
            <a:r>
              <a:rPr lang="en-US" i="1" dirty="0"/>
              <a:t>أن تكون والدًا أمرًا صعبًا للغاية وهناك العديد من الحالات التي قد يشعر فيها ال</a:t>
            </a:r>
            <a:r>
              <a:rPr lang="ar-SA" i="1" dirty="0"/>
              <a:t>والدين</a:t>
            </a:r>
            <a:r>
              <a:rPr lang="en-US" i="1" dirty="0"/>
              <a:t> / مقدمو الرعاية بالإرهاق وعدم الأمان.</a:t>
            </a:r>
          </a:p>
          <a:p>
            <a:pPr algn="r" rtl="1"/>
            <a:r>
              <a:rPr lang="en-US" i="1" dirty="0"/>
              <a:t>قد تضيف البيئة الخارجية ضغطًا إضافيًا عليهم تمامًا كما في حالة أن</a:t>
            </a:r>
            <a:r>
              <a:rPr lang="ar-SA" i="1" dirty="0"/>
              <a:t>س</a:t>
            </a:r>
            <a:r>
              <a:rPr lang="en-US" i="1" dirty="0"/>
              <a:t>. على سبيل المثال:</a:t>
            </a:r>
          </a:p>
          <a:p>
            <a:pPr lvl="1" algn="r" rtl="1"/>
            <a:r>
              <a:rPr lang="en-US" i="1" dirty="0"/>
              <a:t>التحديات الاقتصادية</a:t>
            </a:r>
          </a:p>
          <a:p>
            <a:pPr lvl="1" algn="r" rtl="1"/>
            <a:r>
              <a:rPr lang="en-US" i="1" dirty="0"/>
              <a:t>بيئة غير مستقرة</a:t>
            </a:r>
          </a:p>
          <a:p>
            <a:pPr lvl="1" algn="r" rtl="1"/>
            <a:r>
              <a:rPr lang="ar-SA" i="1" dirty="0"/>
              <a:t>ال</a:t>
            </a:r>
            <a:r>
              <a:rPr lang="en-US" i="1" dirty="0"/>
              <a:t>حرب</a:t>
            </a:r>
          </a:p>
          <a:p>
            <a:pPr lvl="1" algn="r" rtl="1"/>
            <a:r>
              <a:rPr lang="en-US" i="1" dirty="0"/>
              <a:t>التوترات الأسرية</a:t>
            </a:r>
          </a:p>
          <a:p>
            <a:pPr algn="r" rtl="1"/>
            <a:r>
              <a:rPr lang="en-US" i="1" dirty="0"/>
              <a:t>يمكن أن تولد هذه العوامل الخارجية الإجهاد ويتفاعل الجسم مع الاستجابات الجسدية وال</a:t>
            </a:r>
            <a:r>
              <a:rPr lang="ar-SA" i="1" dirty="0"/>
              <a:t>نفس</a:t>
            </a:r>
            <a:r>
              <a:rPr lang="en-US" i="1" dirty="0"/>
              <a:t>ية والعاطفية.</a:t>
            </a:r>
          </a:p>
          <a:p>
            <a:pPr lvl="0" algn="r" rtl="1"/>
            <a:r>
              <a:rPr lang="en-US" i="1" dirty="0"/>
              <a:t>الإجهاد جزء طبيعي من الحياة لكنه يكون خطيرًا عندما يستمر دون راحة.</a:t>
            </a:r>
          </a:p>
          <a:p>
            <a:pPr lvl="0" algn="r" rtl="1"/>
            <a:r>
              <a:rPr lang="en-US" i="1" dirty="0"/>
              <a:t>في بعض الحالات </a:t>
            </a:r>
            <a:r>
              <a:rPr lang="ar-SA" i="1" dirty="0"/>
              <a:t>، </a:t>
            </a:r>
            <a:r>
              <a:rPr lang="en-US" i="1" dirty="0"/>
              <a:t>يمكن أن يصبح التوتر جزءًا كبيرًا من حياتنا بحيث نتوقف عن إدراك أنه موجود.</a:t>
            </a:r>
          </a:p>
        </p:txBody>
      </p:sp>
      <p:sp>
        <p:nvSpPr>
          <p:cNvPr id="6" name="Slide Image Placeholder 5">
            <a:extLst>
              <a:ext uri="{FF2B5EF4-FFF2-40B4-BE49-F238E27FC236}">
                <a16:creationId xmlns:a16="http://schemas.microsoft.com/office/drawing/2014/main" id="{28B4A963-C38B-2EF0-5436-AEC2BA948276}"/>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A2C4668-E7CA-5211-8FD5-AB4A38C0CF8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108</a:t>
            </a:fld>
            <a:endParaRPr lang="en-US" sz="1200" dirty="0">
              <a:latin typeface="+mn-lt"/>
            </a:endParaRPr>
          </a:p>
        </p:txBody>
      </p:sp>
    </p:spTree>
    <p:extLst>
      <p:ext uri="{BB962C8B-B14F-4D97-AF65-F5344CB8AC3E}">
        <p14:creationId xmlns:p14="http://schemas.microsoft.com/office/powerpoint/2010/main" val="419431777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en-US" dirty="0"/>
              <a:t>قم بتوجيه مناقشة بناءً على الأسئلة الموجودة على الشريحة</a:t>
            </a:r>
          </a:p>
          <a:p>
            <a:pPr algn="r" rtl="1"/>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عندما يشعر مقدمو الرعاية / ال</a:t>
            </a:r>
            <a:r>
              <a:rPr lang="ar-SA" i="1" dirty="0"/>
              <a:t>والدين </a:t>
            </a:r>
            <a:r>
              <a:rPr lang="en-US" i="1" dirty="0"/>
              <a:t> بالقلق أو التوتر فإن</a:t>
            </a:r>
            <a:r>
              <a:rPr lang="ar-SA" i="1" dirty="0"/>
              <a:t> ذلك </a:t>
            </a:r>
            <a:r>
              <a:rPr lang="en-US" i="1" dirty="0"/>
              <a:t>يؤثر على الأطفال.</a:t>
            </a:r>
          </a:p>
          <a:p>
            <a:pPr lvl="1" algn="r" rtl="1"/>
            <a:r>
              <a:rPr lang="en-US" i="1" dirty="0"/>
              <a:t>الأطفال وخاصة ال</a:t>
            </a:r>
            <a:r>
              <a:rPr lang="ar-SA" i="1" dirty="0"/>
              <a:t>صغار</a:t>
            </a:r>
            <a:r>
              <a:rPr lang="en-US" i="1" dirty="0"/>
              <a:t> منهم يعكسون مشاعر الوالدين. إذا كان الوالد</a:t>
            </a:r>
            <a:r>
              <a:rPr lang="ar-SA" i="1" dirty="0"/>
              <a:t>ي</a:t>
            </a:r>
            <a:r>
              <a:rPr lang="en-US" i="1" dirty="0"/>
              <a:t>ن متوترين ويتصرفان بعدوانية</a:t>
            </a:r>
            <a:r>
              <a:rPr lang="ar-SA" i="1" dirty="0"/>
              <a:t>، </a:t>
            </a:r>
            <a:r>
              <a:rPr lang="en-US" i="1" dirty="0"/>
              <a:t>يمكن أن يكون</a:t>
            </a:r>
            <a:r>
              <a:rPr lang="ar-SA" i="1" dirty="0"/>
              <a:t> الأطفال</a:t>
            </a:r>
            <a:r>
              <a:rPr lang="en-US" i="1" dirty="0"/>
              <a:t> عدوانيين.</a:t>
            </a:r>
          </a:p>
          <a:p>
            <a:pPr lvl="1" algn="r" rtl="1"/>
            <a:r>
              <a:rPr lang="en-US" i="1" dirty="0"/>
              <a:t>عندما يشعر مقدمو الرعاية / ال</a:t>
            </a:r>
            <a:r>
              <a:rPr lang="ar-SA" i="1" dirty="0"/>
              <a:t>والدين</a:t>
            </a:r>
            <a:r>
              <a:rPr lang="en-US" i="1" dirty="0"/>
              <a:t> بالقلق أو التوتر</a:t>
            </a:r>
            <a:r>
              <a:rPr lang="ar-SA" i="1" dirty="0"/>
              <a:t>، </a:t>
            </a:r>
            <a:r>
              <a:rPr lang="en-US" i="1" dirty="0"/>
              <a:t>فقد يتبنى الأطفال سلوكيات غير مرغوب فيها أو يفعلون أشياء يعتقدون أنها ستساعد ال</a:t>
            </a:r>
            <a:r>
              <a:rPr lang="ar-SA" i="1" dirty="0"/>
              <a:t>وضع </a:t>
            </a:r>
            <a:r>
              <a:rPr lang="en-US" i="1" dirty="0"/>
              <a:t>مما قد يكون له عواقب سلبية.</a:t>
            </a:r>
          </a:p>
          <a:p>
            <a:pPr lvl="1" algn="r" rtl="1"/>
            <a:r>
              <a:rPr lang="en-US" i="1" dirty="0"/>
              <a:t>حتى عندما لا يصرخ مقدمو الرعاية / ال</a:t>
            </a:r>
            <a:r>
              <a:rPr lang="ar-SA" i="1" dirty="0"/>
              <a:t>والدين</a:t>
            </a:r>
            <a:r>
              <a:rPr lang="en-US" i="1" dirty="0"/>
              <a:t> عند</a:t>
            </a:r>
            <a:r>
              <a:rPr lang="ar-SA" i="1" dirty="0"/>
              <a:t>ما يكونوا متوترين، </a:t>
            </a:r>
            <a:r>
              <a:rPr lang="en-US" i="1" dirty="0"/>
              <a:t>يشعر الأطفال بالتوتر مما قد يعرضهم لشعور دائم بالخطر. هذا غير صحي للغاية لنمو </a:t>
            </a:r>
            <a:r>
              <a:rPr lang="ar-SA" i="1" dirty="0"/>
              <a:t>دماغه</a:t>
            </a:r>
            <a:r>
              <a:rPr lang="en-US" i="1" dirty="0"/>
              <a:t>م.</a:t>
            </a:r>
          </a:p>
          <a:p>
            <a:pPr algn="r" rtl="1"/>
            <a:r>
              <a:rPr lang="en-US" i="1" dirty="0"/>
              <a:t>لذلك</a:t>
            </a:r>
            <a:r>
              <a:rPr lang="ar-SA" i="1" dirty="0"/>
              <a:t>، </a:t>
            </a:r>
            <a:r>
              <a:rPr lang="en-US" i="1" dirty="0"/>
              <a:t>فإن تعلم كيفية التعامل مع التوتر مهم من أجل:</a:t>
            </a:r>
          </a:p>
          <a:p>
            <a:pPr lvl="1" algn="r" rtl="1"/>
            <a:r>
              <a:rPr lang="en-US" i="1" dirty="0"/>
              <a:t>رفاهيتنا</a:t>
            </a:r>
          </a:p>
          <a:p>
            <a:pPr lvl="1" algn="r" rtl="1"/>
            <a:r>
              <a:rPr lang="en-US" i="1" dirty="0"/>
              <a:t>خلق بيئة أسرية إيجابية ومستقرة</a:t>
            </a:r>
          </a:p>
          <a:p>
            <a:pPr lvl="0" algn="r" rtl="1"/>
            <a:r>
              <a:rPr lang="en-US" i="1" dirty="0"/>
              <a:t>يجب أن يكون ال</a:t>
            </a:r>
            <a:r>
              <a:rPr lang="ar-SA" i="1" dirty="0"/>
              <a:t>والدين</a:t>
            </a:r>
            <a:r>
              <a:rPr lang="en-US" i="1" dirty="0"/>
              <a:t> / مقدمو الرعاية قادرين على رعاية أنفسهم من أجل رعاية الآخرين</a:t>
            </a:r>
          </a:p>
        </p:txBody>
      </p:sp>
      <p:sp>
        <p:nvSpPr>
          <p:cNvPr id="6" name="Slide Image Placeholder 5">
            <a:extLst>
              <a:ext uri="{FF2B5EF4-FFF2-40B4-BE49-F238E27FC236}">
                <a16:creationId xmlns:a16="http://schemas.microsoft.com/office/drawing/2014/main" id="{C6773533-8389-037D-2B84-559A7F8B20E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5F679D6-09DD-2722-9FCA-6FA7FA14634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109</a:t>
            </a:fld>
            <a:endParaRPr lang="en-US" sz="1200" dirty="0">
              <a:latin typeface="+mn-lt"/>
            </a:endParaRPr>
          </a:p>
        </p:txBody>
      </p:sp>
    </p:spTree>
    <p:extLst>
      <p:ext uri="{BB962C8B-B14F-4D97-AF65-F5344CB8AC3E}">
        <p14:creationId xmlns:p14="http://schemas.microsoft.com/office/powerpoint/2010/main" val="1219729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noProof="0" dirty="0"/>
          </a:p>
          <a:p>
            <a:pPr algn="r" rtl="1"/>
            <a:r>
              <a:rPr lang="en-US" i="1" noProof="0" dirty="0"/>
              <a:t>تم ذكر ال</a:t>
            </a:r>
            <a:r>
              <a:rPr lang="ar-SA" i="1" noProof="0" dirty="0"/>
              <a:t>ارتباط </a:t>
            </a:r>
            <a:r>
              <a:rPr lang="en-US" i="1" noProof="0" dirty="0"/>
              <a:t> في بداية المعايير الدنيا لحماية الطفل في العمل الإنساني في الجملة الأولى من المبدأ الأول.</a:t>
            </a:r>
          </a:p>
          <a:p>
            <a:pPr algn="r" rtl="1"/>
            <a:r>
              <a:rPr lang="en-US" noProof="0" dirty="0"/>
              <a:t>عرض الشريحة</a:t>
            </a:r>
          </a:p>
          <a:p>
            <a:pPr algn="r" rtl="1"/>
            <a:r>
              <a:rPr lang="ar-SA" i="1" noProof="0" dirty="0"/>
              <a:t>هل </a:t>
            </a:r>
            <a:r>
              <a:rPr lang="en-US" i="1" noProof="0" dirty="0"/>
              <a:t>يمكن لأي شخص أن يشرح ما نعنيه بال</a:t>
            </a:r>
            <a:r>
              <a:rPr lang="ar-SA" i="1" noProof="0" dirty="0"/>
              <a:t>ارتباط</a:t>
            </a:r>
            <a:r>
              <a:rPr lang="en-US" i="1" noProof="0" dirty="0"/>
              <a:t>؟</a:t>
            </a:r>
          </a:p>
        </p:txBody>
      </p:sp>
      <p:sp>
        <p:nvSpPr>
          <p:cNvPr id="6" name="Slide Image Placeholder 5">
            <a:extLst>
              <a:ext uri="{FF2B5EF4-FFF2-40B4-BE49-F238E27FC236}">
                <a16:creationId xmlns:a16="http://schemas.microsoft.com/office/drawing/2014/main" id="{9CF97EF3-BD12-5A71-2EFA-74626F29824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EF65B98-1B24-6899-5F6E-64CC8A2B9AA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a:t>
            </a:fld>
            <a:endParaRPr lang="en-US" sz="1200" dirty="0">
              <a:latin typeface="+mn-lt"/>
            </a:endParaRPr>
          </a:p>
        </p:txBody>
      </p:sp>
    </p:spTree>
    <p:extLst>
      <p:ext uri="{BB962C8B-B14F-4D97-AF65-F5344CB8AC3E}">
        <p14:creationId xmlns:p14="http://schemas.microsoft.com/office/powerpoint/2010/main" val="388892574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يمكن تكييف </a:t>
            </a:r>
            <a:r>
              <a:rPr lang="ar-SA" dirty="0"/>
              <a:t>ذلك </a:t>
            </a:r>
            <a:r>
              <a:rPr lang="en-US" dirty="0"/>
              <a:t>بناءً على الأعراف والممارسات المحلية.</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مناقشة عامة</a:t>
            </a:r>
          </a:p>
          <a:p>
            <a:pPr algn="r" rtl="1"/>
            <a:r>
              <a:rPr lang="en-US" i="1" dirty="0"/>
              <a:t>يمكن للناس استخدام استراتيجيات إيجابية أو سلبية للتعامل مع التوتر.</a:t>
            </a:r>
          </a:p>
          <a:p>
            <a:pPr algn="r" rtl="1"/>
            <a:r>
              <a:rPr lang="en-US" i="1" dirty="0"/>
              <a:t>ما رأيك ببعض الاستراتيجيات السلبية التي يمكن أن يستخدمها أن</a:t>
            </a:r>
            <a:r>
              <a:rPr lang="ar-SA" i="1" dirty="0"/>
              <a:t>س</a:t>
            </a:r>
            <a:r>
              <a:rPr lang="en-US" i="1" dirty="0"/>
              <a:t> للتعامل مع التوتر؟</a:t>
            </a:r>
          </a:p>
          <a:p>
            <a:pPr lvl="1" algn="r" rtl="1"/>
            <a:r>
              <a:rPr lang="en-US" dirty="0"/>
              <a:t>يمكنه أن يضرب أطفاله أو يصرخ عليهم لي</a:t>
            </a:r>
            <a:r>
              <a:rPr lang="ar-SA" dirty="0"/>
              <a:t>قوم بتأديبهم</a:t>
            </a:r>
            <a:r>
              <a:rPr lang="en-US" dirty="0"/>
              <a:t>.</a:t>
            </a:r>
          </a:p>
          <a:p>
            <a:pPr lvl="1" algn="r" rtl="1"/>
            <a:r>
              <a:rPr lang="en-US" dirty="0"/>
              <a:t>يمكنه </a:t>
            </a:r>
            <a:r>
              <a:rPr lang="ar-SA" dirty="0"/>
              <a:t>التدخين</a:t>
            </a:r>
            <a:endParaRPr lang="en-US" dirty="0"/>
          </a:p>
          <a:p>
            <a:pPr lvl="0" algn="r" rtl="1"/>
            <a:r>
              <a:rPr lang="en-US" i="1" dirty="0"/>
              <a:t>ماذا يمكن أن تكون بعض استراتيجيات التأقلم الإيجابية؟</a:t>
            </a:r>
          </a:p>
          <a:p>
            <a:pPr lvl="1" algn="r" rtl="1"/>
            <a:r>
              <a:rPr lang="en-US" dirty="0"/>
              <a:t>انقر لإظهار الشريحة</a:t>
            </a:r>
          </a:p>
          <a:p>
            <a:pPr lvl="1" algn="r" rtl="1"/>
            <a:r>
              <a:rPr lang="en-US" dirty="0"/>
              <a:t>اعرض الشريحة</a:t>
            </a:r>
          </a:p>
          <a:p>
            <a:pPr lvl="0" algn="r" rtl="1"/>
            <a:r>
              <a:rPr lang="en-US" i="1" dirty="0"/>
              <a:t>كيف تساعد استراتيجيات التأقلم الإيجابية أن</a:t>
            </a:r>
            <a:r>
              <a:rPr lang="ar-SA" i="1" dirty="0"/>
              <a:t>س</a:t>
            </a:r>
            <a:r>
              <a:rPr lang="en-US" i="1" dirty="0"/>
              <a:t>؟</a:t>
            </a:r>
          </a:p>
          <a:p>
            <a:pPr lvl="1" algn="r" rtl="1"/>
            <a:r>
              <a:rPr lang="en-US" dirty="0"/>
              <a:t>لن تغير استراتيجيات ال</a:t>
            </a:r>
            <a:r>
              <a:rPr lang="ar-SA" dirty="0"/>
              <a:t>تكيف</a:t>
            </a:r>
            <a:r>
              <a:rPr lang="en-US" dirty="0"/>
              <a:t> وضع أن</a:t>
            </a:r>
            <a:r>
              <a:rPr lang="ar-SA" dirty="0"/>
              <a:t>س</a:t>
            </a:r>
            <a:r>
              <a:rPr lang="en-US" dirty="0"/>
              <a:t>: المشاكل التي تسبب التوتر لا تختفي ، لكن هذه الاستراتيجيات يمكن أن تساعده على البقاء هادئًا.</a:t>
            </a:r>
          </a:p>
          <a:p>
            <a:pPr lvl="1" algn="r" rtl="1"/>
            <a:r>
              <a:rPr lang="en-US" dirty="0"/>
              <a:t>عندما نتحلى بالهدوء ، نتفاعل بشكل أفضل مع ال</a:t>
            </a:r>
            <a:r>
              <a:rPr lang="ar-SA" dirty="0"/>
              <a:t>مشاكل</a:t>
            </a:r>
            <a:r>
              <a:rPr lang="en-US" dirty="0"/>
              <a:t> التي تسبب توترنا ، ويمكننا اتخاذ قرارات أفضل.</a:t>
            </a:r>
          </a:p>
          <a:p>
            <a:pPr lvl="1" algn="r" rtl="1"/>
            <a:r>
              <a:rPr lang="en-US" dirty="0"/>
              <a:t>يمكننا التفكير بشكل أفضل في أسباب ضغوطنا ومحاولة إيجاد طرق لحلها ، أو طلب المساعدة من العائلة أو الأصدقاء أو الوكالات المتخصصة عند الحاجة.</a:t>
            </a:r>
          </a:p>
          <a:p>
            <a:pPr lvl="0" algn="r" rtl="1"/>
            <a:r>
              <a:rPr lang="en-US" i="1" dirty="0"/>
              <a:t>ما هي استراتيجيات ال</a:t>
            </a:r>
            <a:r>
              <a:rPr lang="ar-SA" i="1" dirty="0"/>
              <a:t>تكيف/ التأقلم </a:t>
            </a:r>
            <a:r>
              <a:rPr lang="en-US" i="1" dirty="0"/>
              <a:t> التي تستخدمها لتهدئة نفسك عندما تشعر بالتوتر أو الإرهاق؟</a:t>
            </a:r>
          </a:p>
          <a:p>
            <a:pPr algn="r" rtl="1"/>
            <a:endParaRPr lang="en-US" dirty="0"/>
          </a:p>
          <a:p>
            <a:pPr algn="r" rtl="1"/>
            <a:endParaRPr lang="en-US" dirty="0"/>
          </a:p>
        </p:txBody>
      </p:sp>
      <p:sp>
        <p:nvSpPr>
          <p:cNvPr id="6" name="Slide Image Placeholder 5">
            <a:extLst>
              <a:ext uri="{FF2B5EF4-FFF2-40B4-BE49-F238E27FC236}">
                <a16:creationId xmlns:a16="http://schemas.microsoft.com/office/drawing/2014/main" id="{2508AB30-1A65-B4A5-9AB9-127EA319217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297A3EE-A69E-6CEC-B33B-97AC9019EE4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110</a:t>
            </a:fld>
            <a:endParaRPr lang="en-US" sz="1200" dirty="0">
              <a:latin typeface="+mn-lt"/>
            </a:endParaRPr>
          </a:p>
        </p:txBody>
      </p:sp>
    </p:spTree>
    <p:extLst>
      <p:ext uri="{BB962C8B-B14F-4D97-AF65-F5344CB8AC3E}">
        <p14:creationId xmlns:p14="http://schemas.microsoft.com/office/powerpoint/2010/main" val="134878199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سننظر الآن في الاسترخاء وبعض تقنيات الاسترخاء / الرعاية الذاتية التي يمكننا مشاركتها مع ال</a:t>
            </a:r>
            <a:r>
              <a:rPr lang="ar-SA" i="1" dirty="0"/>
              <a:t>والدين</a:t>
            </a:r>
            <a:r>
              <a:rPr lang="en-US" i="1" dirty="0"/>
              <a:t> / مقدمي الرعاية.</a:t>
            </a:r>
          </a:p>
          <a:p>
            <a:pPr algn="r" rtl="1"/>
            <a:r>
              <a:rPr lang="en-US" i="0" dirty="0"/>
              <a:t>عرض الشريحة</a:t>
            </a:r>
          </a:p>
          <a:p>
            <a:pPr lvl="1" algn="r" rtl="1"/>
            <a:r>
              <a:rPr lang="en-US" i="1" dirty="0"/>
              <a:t>إن الوصول إلى حالة الاسترخاء يعني إعادة عواطفنا إلى حالة أكثر هدوءًا وسلامًا.</a:t>
            </a:r>
          </a:p>
          <a:p>
            <a:pPr lvl="1" algn="r" rtl="1"/>
            <a:r>
              <a:rPr lang="en-US" i="1" dirty="0"/>
              <a:t>عندما يؤثر الإجهاد على الأداء الطبيعي للشخص</a:t>
            </a:r>
            <a:r>
              <a:rPr lang="ar-SA" i="1" dirty="0"/>
              <a:t>، </a:t>
            </a:r>
            <a:r>
              <a:rPr lang="en-US" i="1" dirty="0"/>
              <a:t>فقد ثبت أن الاسترخاء فعال في تقليل التوتر.</a:t>
            </a:r>
          </a:p>
          <a:p>
            <a:pPr lvl="0" algn="r" rtl="1"/>
            <a:r>
              <a:rPr lang="en-US" i="1" dirty="0"/>
              <a:t>سنقوم بتجربة بعض تمارين الاسترخاء التي يمكنك تعليم</a:t>
            </a:r>
            <a:r>
              <a:rPr lang="ar-SA" i="1" dirty="0"/>
              <a:t>ها</a:t>
            </a:r>
            <a:r>
              <a:rPr lang="en-US" i="1" dirty="0"/>
              <a:t> </a:t>
            </a:r>
            <a:r>
              <a:rPr lang="ar-SA" i="1" dirty="0"/>
              <a:t>للوالدين</a:t>
            </a:r>
            <a:r>
              <a:rPr lang="en-US" i="1" dirty="0"/>
              <a:t> ومقدمي الرعاية.</a:t>
            </a:r>
          </a:p>
        </p:txBody>
      </p:sp>
      <p:sp>
        <p:nvSpPr>
          <p:cNvPr id="6" name="Slide Image Placeholder 5">
            <a:extLst>
              <a:ext uri="{FF2B5EF4-FFF2-40B4-BE49-F238E27FC236}">
                <a16:creationId xmlns:a16="http://schemas.microsoft.com/office/drawing/2014/main" id="{7C957D9D-96A2-BB9E-EECE-10AE6D947BC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7D2FB71-359A-2B59-6C2B-B6C3AA8712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111</a:t>
            </a:fld>
            <a:endParaRPr lang="en-US" sz="1200" dirty="0">
              <a:latin typeface="+mn-lt"/>
            </a:endParaRPr>
          </a:p>
        </p:txBody>
      </p:sp>
    </p:spTree>
    <p:extLst>
      <p:ext uri="{BB962C8B-B14F-4D97-AF65-F5344CB8AC3E}">
        <p14:creationId xmlns:p14="http://schemas.microsoft.com/office/powerpoint/2010/main" val="380672578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يجب أن تتكيف الأساليب الموجودة في </a:t>
            </a:r>
            <a:r>
              <a:rPr lang="ar-SA" dirty="0"/>
              <a:t>دليل</a:t>
            </a:r>
            <a:r>
              <a:rPr lang="en-US" dirty="0"/>
              <a:t> عمل المشارك مع السياق.</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مقدمة</a:t>
            </a:r>
          </a:p>
          <a:p>
            <a:pPr marL="171450" indent="-171450" algn="r" rtl="1"/>
            <a:r>
              <a:rPr lang="en-US" b="0" dirty="0"/>
              <a:t>قسّم المشاركين إلى مجموعات من</a:t>
            </a:r>
            <a:r>
              <a:rPr lang="ar-SA" b="0" dirty="0"/>
              <a:t>٣ </a:t>
            </a:r>
            <a:r>
              <a:rPr lang="en-US" b="0" dirty="0"/>
              <a:t>أشخاص</a:t>
            </a:r>
          </a:p>
          <a:p>
            <a:pPr marL="171450" indent="-171450" algn="r" rtl="1"/>
            <a:r>
              <a:rPr lang="en-US" b="0" dirty="0"/>
              <a:t>توجيه المشاركين إلى</a:t>
            </a:r>
            <a:r>
              <a:rPr lang="ar-SA" b="0" dirty="0"/>
              <a:t> </a:t>
            </a:r>
            <a:r>
              <a:rPr lang="ar-SA" b="1" dirty="0"/>
              <a:t>دليل العمل </a:t>
            </a:r>
            <a:r>
              <a:rPr lang="en-US" b="1" dirty="0"/>
              <a:t>صفحة </a:t>
            </a:r>
            <a:r>
              <a:rPr lang="ar-SA" b="1" dirty="0"/>
              <a:t>٥٣-٥٧</a:t>
            </a:r>
            <a:r>
              <a:rPr lang="en-US" b="1" dirty="0"/>
              <a:t>: مجموعة أدوات تقنيات الاسترخاء والعناية الذاتية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هذه "مجموعة أدوات" لتقنيات الاسترخاء والعناية الذاتية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يمكنك مشاركة</a:t>
            </a:r>
            <a:r>
              <a:rPr lang="ar-SA" i="1" dirty="0"/>
              <a:t>  ذلك</a:t>
            </a:r>
            <a:r>
              <a:rPr lang="en-US" i="1" dirty="0"/>
              <a:t> مع الوالدين ومقدمي الرعاية.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i="1" dirty="0"/>
              <a:t>يمكن أن تكون</a:t>
            </a:r>
            <a:r>
              <a:rPr lang="en-US" i="1" dirty="0"/>
              <a:t> على</a:t>
            </a:r>
            <a:r>
              <a:rPr lang="ar-SA" i="1" dirty="0"/>
              <a:t> دراية</a:t>
            </a:r>
            <a:r>
              <a:rPr lang="en-US" i="1" dirty="0"/>
              <a:t> </a:t>
            </a:r>
            <a:r>
              <a:rPr lang="ar-SA" i="1" dirty="0"/>
              <a:t>ب</a:t>
            </a:r>
            <a:r>
              <a:rPr lang="en-US" i="1" dirty="0"/>
              <a:t>هذه</a:t>
            </a:r>
            <a:r>
              <a:rPr lang="ar-SA" i="1" dirty="0"/>
              <a:t> التقنيات</a:t>
            </a:r>
            <a:r>
              <a:rPr lang="en-US" i="1" dirty="0"/>
              <a:t> لأن الكثير منها كانت أيضًا تقنيات رعاية ذاتية لأخصائيي الحالة التي تمت مشاركتها خلال وحدات التدريب على إدارة الحالة من المستوى</a:t>
            </a:r>
            <a:r>
              <a:rPr lang="ar-SA" i="1" dirty="0"/>
              <a:t> ١ </a:t>
            </a:r>
            <a:r>
              <a:rPr lang="en-US" i="1" dirty="0"/>
              <a:t> والمستوى</a:t>
            </a:r>
            <a:r>
              <a:rPr lang="ar-SA" i="1" dirty="0"/>
              <a:t> ٢  </a:t>
            </a:r>
            <a:r>
              <a:rPr lang="en-US" i="1" dirty="0"/>
              <a:t>.</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في مجموعاتك:</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اختر </a:t>
            </a:r>
            <a:r>
              <a:rPr lang="ar-SA" i="1" dirty="0"/>
              <a:t>تقنية </a:t>
            </a:r>
            <a:r>
              <a:rPr lang="en-US" i="1" dirty="0"/>
              <a:t>أو </a:t>
            </a:r>
            <a:r>
              <a:rPr lang="ar-SA" i="1" dirty="0"/>
              <a:t>اثنتين</a:t>
            </a:r>
            <a:r>
              <a:rPr lang="en-US" i="1" dirty="0"/>
              <a:t> من </a:t>
            </a:r>
            <a:r>
              <a:rPr lang="ar-SA" i="1" dirty="0"/>
              <a:t>تقنيات</a:t>
            </a:r>
            <a:r>
              <a:rPr lang="en-US" i="1" dirty="0"/>
              <a:t> الاسترخاء لتعليم بعضكما البعض</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تبادل الأدوار في تعليم التقنيات لأعضاء فريقك</a:t>
            </a:r>
            <a:r>
              <a:rPr lang="ar-SA" i="1" dirty="0"/>
              <a:t>، </a:t>
            </a:r>
            <a:r>
              <a:rPr lang="en-US" i="1" dirty="0"/>
              <a:t>الذين سي</a:t>
            </a:r>
            <a:r>
              <a:rPr lang="ar-SA" i="1" dirty="0"/>
              <a:t>وؤدون دور</a:t>
            </a:r>
            <a:r>
              <a:rPr lang="en-US" i="1" dirty="0"/>
              <a:t> مقدم</a:t>
            </a:r>
            <a:r>
              <a:rPr lang="ar-SA" i="1" dirty="0"/>
              <a:t>ي ال</a:t>
            </a:r>
            <a:r>
              <a:rPr lang="en-US" i="1" dirty="0"/>
              <a:t>رعاية</a:t>
            </a:r>
            <a:endParaRPr lang="en-US" b="1" dirty="0"/>
          </a:p>
          <a:p>
            <a:pPr marL="0" indent="0" algn="r" rtl="1">
              <a:buNone/>
            </a:pPr>
            <a:endParaRPr lang="en-US" b="1" dirty="0"/>
          </a:p>
          <a:p>
            <a:pPr marL="0" indent="0" algn="r" rtl="1">
              <a:buNone/>
            </a:pPr>
            <a:r>
              <a:rPr lang="en-US" b="1" dirty="0"/>
              <a:t>العمل الجماعي (15 دقيقة)</a:t>
            </a:r>
          </a:p>
          <a:p>
            <a:pPr marL="171450" indent="-171450" algn="r" rtl="1"/>
            <a:r>
              <a:rPr lang="en-US" b="0" dirty="0"/>
              <a:t>امنح المشاركين </a:t>
            </a:r>
            <a:r>
              <a:rPr lang="ar-SA" b="0" dirty="0"/>
              <a:t>١٥</a:t>
            </a:r>
            <a:r>
              <a:rPr lang="en-US" b="0" dirty="0"/>
              <a:t> دقيقة لإكمال</a:t>
            </a:r>
            <a:r>
              <a:rPr lang="ar-SA" b="0" dirty="0"/>
              <a:t> النشاط</a:t>
            </a:r>
            <a:endParaRPr lang="en-US" b="0" dirty="0"/>
          </a:p>
          <a:p>
            <a:pPr marL="0" indent="0" algn="r" rtl="1">
              <a:buNone/>
            </a:pPr>
            <a:endParaRPr lang="en-US" b="1" dirty="0"/>
          </a:p>
          <a:p>
            <a:pPr marL="0" indent="0" algn="r" rtl="1">
              <a:buNone/>
            </a:pPr>
            <a:r>
              <a:rPr lang="en-US" b="1" dirty="0"/>
              <a:t>مناقشة عامة</a:t>
            </a:r>
          </a:p>
          <a:p>
            <a:pPr algn="r" rtl="1"/>
            <a:r>
              <a:rPr lang="en-US" i="1" dirty="0"/>
              <a:t>ما رأيك في تقنيات الاسترخاء والعناية الذاتية؟</a:t>
            </a:r>
          </a:p>
          <a:p>
            <a:pPr algn="r" rtl="1"/>
            <a:r>
              <a:rPr lang="en-US" i="1" dirty="0"/>
              <a:t>هل وجدت </a:t>
            </a:r>
            <a:r>
              <a:rPr lang="ar-SA" i="1" dirty="0"/>
              <a:t>ال</a:t>
            </a:r>
            <a:r>
              <a:rPr lang="en-US" i="1" dirty="0"/>
              <a:t>بع</a:t>
            </a:r>
            <a:r>
              <a:rPr lang="ar-SA" i="1" dirty="0"/>
              <a:t>ض منها التي </a:t>
            </a:r>
            <a:r>
              <a:rPr lang="en-US" i="1" dirty="0"/>
              <a:t>تعتقد أنه</a:t>
            </a:r>
            <a:r>
              <a:rPr lang="ar-SA" i="1" dirty="0"/>
              <a:t>ا</a:t>
            </a:r>
            <a:r>
              <a:rPr lang="en-US" i="1" dirty="0"/>
              <a:t> س</a:t>
            </a:r>
            <a:r>
              <a:rPr lang="ar-SA" i="1" dirty="0"/>
              <a:t>ت</a:t>
            </a:r>
            <a:r>
              <a:rPr lang="en-US" i="1" dirty="0"/>
              <a:t>كون مفيد</a:t>
            </a:r>
            <a:r>
              <a:rPr lang="ar-SA" i="1" dirty="0"/>
              <a:t>ة </a:t>
            </a:r>
            <a:r>
              <a:rPr lang="en-US" i="1" dirty="0"/>
              <a:t> لمقدمي الرعاية؟</a:t>
            </a:r>
          </a:p>
          <a:p>
            <a:pPr algn="r" rtl="1"/>
            <a:r>
              <a:rPr lang="en-US" i="1" dirty="0"/>
              <a:t>هل يعرف أي </a:t>
            </a:r>
            <a:r>
              <a:rPr lang="ar-SA" i="1" dirty="0"/>
              <a:t>أحد تقتية أخرى غير موجودة هنا</a:t>
            </a:r>
            <a:r>
              <a:rPr lang="en-US" i="1" dirty="0"/>
              <a:t>؟</a:t>
            </a:r>
          </a:p>
        </p:txBody>
      </p:sp>
      <p:sp>
        <p:nvSpPr>
          <p:cNvPr id="6" name="Slide Image Placeholder 5">
            <a:extLst>
              <a:ext uri="{FF2B5EF4-FFF2-40B4-BE49-F238E27FC236}">
                <a16:creationId xmlns:a16="http://schemas.microsoft.com/office/drawing/2014/main" id="{6FAE88F8-AF80-6876-3F28-C67FC9E7D276}"/>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EE7EE62-F4EF-54D8-A59F-24CC89F9A59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112</a:t>
            </a:fld>
            <a:endParaRPr lang="en-US" sz="1200" dirty="0">
              <a:latin typeface="+mn-lt"/>
            </a:endParaRPr>
          </a:p>
        </p:txBody>
      </p:sp>
    </p:spTree>
    <p:extLst>
      <p:ext uri="{BB962C8B-B14F-4D97-AF65-F5344CB8AC3E}">
        <p14:creationId xmlns:p14="http://schemas.microsoft.com/office/powerpoint/2010/main" val="17338601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noProof="0" dirty="0"/>
              <a:t>عرض الشريحة</a:t>
            </a:r>
          </a:p>
          <a:p>
            <a:pPr algn="r" rtl="1"/>
            <a:r>
              <a:rPr lang="en-US" i="1" dirty="0">
                <a:sym typeface="Helvetica Neue"/>
              </a:rPr>
              <a:t>هل لدى أي شخص أي أسئلة أو بحاجة إلى توضيح؟</a:t>
            </a:r>
            <a:endParaRPr lang="en-US" i="1" dirty="0"/>
          </a:p>
        </p:txBody>
      </p:sp>
      <p:sp>
        <p:nvSpPr>
          <p:cNvPr id="3" name="Slide Image Placeholder 2">
            <a:extLst>
              <a:ext uri="{FF2B5EF4-FFF2-40B4-BE49-F238E27FC236}">
                <a16:creationId xmlns:a16="http://schemas.microsoft.com/office/drawing/2014/main" id="{D2EDA585-B4DA-7579-913C-918DB5A8434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74B5D49B-40F9-A3C4-B903-A11F903C29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113</a:t>
            </a:fld>
            <a:endParaRPr lang="en-US" sz="1200" dirty="0">
              <a:latin typeface="+mn-lt"/>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 العاشرة</a:t>
            </a:r>
            <a:r>
              <a:rPr lang="ar-SA" b="1" dirty="0"/>
              <a:t>: ٣٠ دقيقة</a:t>
            </a:r>
            <a:endParaRPr lang="en-US" b="1" dirty="0"/>
          </a:p>
        </p:txBody>
      </p:sp>
      <p:sp>
        <p:nvSpPr>
          <p:cNvPr id="4" name="Google Shape;725;p48:notes">
            <a:extLst>
              <a:ext uri="{FF2B5EF4-FFF2-40B4-BE49-F238E27FC236}">
                <a16:creationId xmlns:a16="http://schemas.microsoft.com/office/drawing/2014/main" id="{6E06DDCC-98AC-3E83-FA27-D70FE56E92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114</a:t>
            </a:fld>
            <a:endParaRPr lang="en-US" sz="1200" dirty="0">
              <a:latin typeface="+mn-lt"/>
            </a:endParaRPr>
          </a:p>
        </p:txBody>
      </p:sp>
    </p:spTree>
    <p:extLst>
      <p:ext uri="{BB962C8B-B14F-4D97-AF65-F5344CB8AC3E}">
        <p14:creationId xmlns:p14="http://schemas.microsoft.com/office/powerpoint/2010/main" val="219146670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9" name="Google Shape;639;p25:notes"/>
          <p:cNvSpPr txBox="1">
            <a:spLocks noGrp="1"/>
          </p:cNvSpPr>
          <p:nvPr>
            <p:ph type="body" idx="1"/>
          </p:nvPr>
        </p:nvSpPr>
        <p:spPr/>
        <p:txBody>
          <a:bodyPr/>
          <a:lstStyle/>
          <a:p>
            <a:pPr marL="0" indent="0" algn="r" rtl="1">
              <a:buNone/>
            </a:pPr>
            <a:r>
              <a:rPr lang="en-GB" b="1" dirty="0">
                <a:sym typeface="Arial"/>
              </a:rPr>
              <a:t>مقدمة</a:t>
            </a:r>
          </a:p>
          <a:p>
            <a:pPr algn="r" rtl="1"/>
            <a:r>
              <a:rPr lang="en-GB" dirty="0">
                <a:sym typeface="Arial"/>
              </a:rPr>
              <a:t>توجيه المشاركين إلى</a:t>
            </a:r>
            <a:r>
              <a:rPr lang="ar-SA" dirty="0">
                <a:sym typeface="Arial"/>
              </a:rPr>
              <a:t> </a:t>
            </a:r>
            <a:r>
              <a:rPr lang="ar-SA" b="1" dirty="0">
                <a:sym typeface="Arial"/>
              </a:rPr>
              <a:t>دليل العمل</a:t>
            </a:r>
            <a:r>
              <a:rPr lang="en-GB" b="1" dirty="0">
                <a:sym typeface="Arial"/>
              </a:rPr>
              <a:t> الصفحة </a:t>
            </a:r>
            <a:r>
              <a:rPr lang="ar-SA" b="1" dirty="0">
                <a:sym typeface="Arial"/>
              </a:rPr>
              <a:t>٥٨</a:t>
            </a:r>
            <a:r>
              <a:rPr lang="en-GB" b="1" dirty="0">
                <a:sym typeface="Arial"/>
              </a:rPr>
              <a:t>: أهداف التعلم</a:t>
            </a:r>
          </a:p>
          <a:p>
            <a:pPr algn="r" rtl="1"/>
            <a:r>
              <a:rPr lang="en-GB" i="1" dirty="0">
                <a:sym typeface="Arial"/>
              </a:rPr>
              <a:t>من المهم أن تأخذ الوقت الكافي لمراجعة أهداف التعلم</a:t>
            </a:r>
            <a:r>
              <a:rPr lang="ar-SA" i="1" dirty="0">
                <a:sym typeface="Arial"/>
              </a:rPr>
              <a:t> (</a:t>
            </a:r>
            <a:r>
              <a:rPr lang="en-GB" b="1" i="1" dirty="0">
                <a:sym typeface="Arial"/>
              </a:rPr>
              <a:t>صفحة</a:t>
            </a:r>
            <a:r>
              <a:rPr lang="ar-SA" b="1" i="1" dirty="0">
                <a:sym typeface="Arial"/>
              </a:rPr>
              <a:t> دليل العمل ٣٨</a:t>
            </a:r>
            <a:r>
              <a:rPr lang="ar-SA" i="1" dirty="0">
                <a:sym typeface="Arial"/>
              </a:rPr>
              <a:t>) </a:t>
            </a:r>
            <a:r>
              <a:rPr lang="en-GB" i="1" dirty="0">
                <a:sym typeface="Arial"/>
              </a:rPr>
              <a:t> والتفكير في إنجازاتك في نهاية هذا التدريب.</a:t>
            </a:r>
          </a:p>
          <a:p>
            <a:pPr algn="r" rtl="1"/>
            <a:r>
              <a:rPr lang="en-GB" i="1" dirty="0">
                <a:sym typeface="Arial"/>
              </a:rPr>
              <a:t>قد تتطلب بعض أهداف التعلم بعض المعلومات أو الممارسة أو الدعم من المشرف لتحقيقها بالكامل.</a:t>
            </a:r>
          </a:p>
          <a:p>
            <a:pPr algn="r" rtl="1"/>
            <a:r>
              <a:rPr lang="en-GB" i="1" dirty="0">
                <a:sym typeface="Arial"/>
              </a:rPr>
              <a:t>انظر إلى تدريب اليوم وأجب عن الأسئلة المتعلقة بأهداف التعلم في </a:t>
            </a:r>
            <a:r>
              <a:rPr lang="ar-SA" i="1" dirty="0">
                <a:sym typeface="Arial"/>
              </a:rPr>
              <a:t>دليل العمل</a:t>
            </a:r>
            <a:r>
              <a:rPr lang="en-GB" i="1" dirty="0">
                <a:sym typeface="Arial"/>
              </a:rPr>
              <a:t> التدريبي.</a:t>
            </a:r>
          </a:p>
          <a:p>
            <a:pPr marL="0" indent="0" algn="r" rtl="1">
              <a:buNone/>
            </a:pPr>
            <a:endParaRPr lang="en-GB" b="1" dirty="0">
              <a:sym typeface="Arial"/>
            </a:endParaRPr>
          </a:p>
          <a:p>
            <a:pPr marL="0" indent="0" algn="r" rtl="1">
              <a:buNone/>
            </a:pPr>
            <a:r>
              <a:rPr lang="en-GB" b="1" dirty="0">
                <a:sym typeface="Arial"/>
              </a:rPr>
              <a:t>العمل الفردي (5 دقائق)</a:t>
            </a:r>
            <a:endParaRPr lang="en-GB" i="1" dirty="0">
              <a:sym typeface="Arial"/>
            </a:endParaRPr>
          </a:p>
          <a:p>
            <a:pPr algn="r" rtl="1">
              <a:defRPr/>
            </a:pPr>
            <a:r>
              <a:rPr lang="en-GB" dirty="0">
                <a:sym typeface="Arial"/>
              </a:rPr>
              <a:t>امنح المشاركين </a:t>
            </a:r>
            <a:r>
              <a:rPr lang="ar-SA" dirty="0">
                <a:sym typeface="Arial"/>
              </a:rPr>
              <a:t>٥</a:t>
            </a:r>
            <a:r>
              <a:rPr lang="en-GB" dirty="0">
                <a:sym typeface="Arial"/>
              </a:rPr>
              <a:t> دقائق لإكمال</a:t>
            </a:r>
            <a:r>
              <a:rPr lang="ar-SA" dirty="0">
                <a:sym typeface="Arial"/>
              </a:rPr>
              <a:t> النشاط</a:t>
            </a:r>
            <a:endParaRPr lang="en-GB" dirty="0">
              <a:sym typeface="Arial"/>
            </a:endParaRPr>
          </a:p>
          <a:p>
            <a:pPr marL="0" marR="0" lvl="0" indent="0" algn="r" defTabSz="914400" rtl="1" eaLnBrk="1" fontAlgn="auto" latinLnBrk="0" hangingPunct="1">
              <a:lnSpc>
                <a:spcPct val="100000"/>
              </a:lnSpc>
              <a:spcBef>
                <a:spcPts val="0"/>
              </a:spcBef>
              <a:spcAft>
                <a:spcPts val="0"/>
              </a:spcAft>
              <a:buClrTx/>
              <a:buSzTx/>
              <a:buNone/>
              <a:tabLst/>
              <a:defRPr/>
            </a:pPr>
            <a:endParaRPr lang="en-GB" dirty="0">
              <a:sym typeface="Arial"/>
            </a:endParaRPr>
          </a:p>
          <a:p>
            <a:pPr marL="0" marR="0" lvl="0" indent="0" algn="r" defTabSz="914400" rtl="1" eaLnBrk="1" fontAlgn="auto" latinLnBrk="0" hangingPunct="1">
              <a:lnSpc>
                <a:spcPct val="100000"/>
              </a:lnSpc>
              <a:spcBef>
                <a:spcPts val="0"/>
              </a:spcBef>
              <a:spcAft>
                <a:spcPts val="0"/>
              </a:spcAft>
              <a:buClrTx/>
              <a:buSzTx/>
              <a:buNone/>
              <a:tabLst/>
              <a:defRPr/>
            </a:pPr>
            <a:r>
              <a:rPr lang="en-GB" b="1" dirty="0">
                <a:sym typeface="Arial"/>
              </a:rPr>
              <a:t>مناقشة عامة (5 دقائق)</a:t>
            </a:r>
          </a:p>
          <a:p>
            <a:pPr algn="r" rtl="1"/>
            <a:r>
              <a:rPr lang="en-GB" dirty="0">
                <a:sym typeface="Arial"/>
              </a:rPr>
              <a:t>ادعُ المتطوعين لمشاركة أفكارهم</a:t>
            </a:r>
          </a:p>
          <a:p>
            <a:pPr algn="r" rtl="1"/>
            <a:endParaRPr lang="en-GB" i="1" dirty="0">
              <a:sym typeface="Arial"/>
            </a:endParaRPr>
          </a:p>
          <a:p>
            <a:pPr marL="0" indent="0" algn="r" rtl="1">
              <a:buNone/>
            </a:pPr>
            <a:r>
              <a:rPr lang="en-GB" b="1" dirty="0">
                <a:sym typeface="Arial"/>
              </a:rPr>
              <a:t>مقدمة</a:t>
            </a:r>
          </a:p>
          <a:p>
            <a:pPr algn="r" rtl="1"/>
            <a:r>
              <a:rPr lang="en-GB" dirty="0">
                <a:sym typeface="Arial"/>
              </a:rPr>
              <a:t>اكمل في</a:t>
            </a:r>
            <a:r>
              <a:rPr lang="ar-SA" dirty="0">
                <a:sym typeface="Arial"/>
              </a:rPr>
              <a:t> </a:t>
            </a:r>
            <a:r>
              <a:rPr lang="en-GB" b="1" dirty="0">
                <a:sym typeface="Arial"/>
              </a:rPr>
              <a:t>صفحة </a:t>
            </a:r>
            <a:r>
              <a:rPr lang="ar-SA" b="1" dirty="0">
                <a:sym typeface="Arial"/>
              </a:rPr>
              <a:t>دليل العمل ٥٨: التأمل</a:t>
            </a:r>
            <a:endParaRPr lang="en-GB" b="1" dirty="0">
              <a:sym typeface="Arial"/>
            </a:endParaRPr>
          </a:p>
          <a:p>
            <a:pPr algn="r" rtl="1"/>
            <a:r>
              <a:rPr lang="en-GB" i="1" dirty="0">
                <a:sym typeface="Arial"/>
              </a:rPr>
              <a:t>ما الذي فاجأك؟ ما هو التحدي</a:t>
            </a:r>
            <a:r>
              <a:rPr lang="ar-SA" i="1" dirty="0">
                <a:sym typeface="Arial"/>
              </a:rPr>
              <a:t> بالنسبة لك</a:t>
            </a:r>
            <a:r>
              <a:rPr lang="en-GB" i="1" dirty="0">
                <a:sym typeface="Arial"/>
              </a:rPr>
              <a:t>؟ ماذا كنت ترغب في معرفة المزيد عنه؟</a:t>
            </a:r>
          </a:p>
          <a:p>
            <a:pPr algn="r" rtl="1"/>
            <a:r>
              <a:rPr lang="en-GB" i="1" dirty="0">
                <a:sym typeface="Arial"/>
              </a:rPr>
              <a:t>اكتب تأملاتك.</a:t>
            </a:r>
          </a:p>
          <a:p>
            <a:pPr marL="0" indent="0" algn="r" rtl="1">
              <a:buNone/>
            </a:pPr>
            <a:endParaRPr lang="en-GB" dirty="0">
              <a:sym typeface="Arial"/>
            </a:endParaRPr>
          </a:p>
          <a:p>
            <a:pPr marL="0" indent="0" algn="r" rtl="1">
              <a:buNone/>
            </a:pPr>
            <a:r>
              <a:rPr lang="en-GB" b="1" dirty="0">
                <a:sym typeface="Arial"/>
              </a:rPr>
              <a:t>العمل الفردي (5 دقائق)</a:t>
            </a:r>
          </a:p>
          <a:p>
            <a:pPr algn="r" rtl="1"/>
            <a:r>
              <a:rPr lang="en-GB" dirty="0">
                <a:sym typeface="Arial"/>
              </a:rPr>
              <a:t>امنح المشاركين </a:t>
            </a:r>
            <a:r>
              <a:rPr lang="ar-SA" dirty="0">
                <a:sym typeface="Arial"/>
              </a:rPr>
              <a:t>٥</a:t>
            </a:r>
            <a:r>
              <a:rPr lang="en-GB" dirty="0">
                <a:sym typeface="Arial"/>
              </a:rPr>
              <a:t> دقائق لإكمال</a:t>
            </a:r>
            <a:r>
              <a:rPr lang="ar-SA" dirty="0">
                <a:sym typeface="Arial"/>
              </a:rPr>
              <a:t> النشاط</a:t>
            </a:r>
            <a:endParaRPr lang="en-GB" b="1" dirty="0">
              <a:sym typeface="Arial"/>
            </a:endParaRPr>
          </a:p>
          <a:p>
            <a:pPr marL="0" indent="0" algn="r" rtl="1">
              <a:buNone/>
            </a:pPr>
            <a:endParaRPr lang="en-GB" dirty="0">
              <a:sym typeface="Arial"/>
            </a:endParaRPr>
          </a:p>
          <a:p>
            <a:pPr marL="0" indent="0" algn="r" rtl="1">
              <a:buNone/>
            </a:pPr>
            <a:r>
              <a:rPr lang="en-GB" b="1" dirty="0">
                <a:sym typeface="Arial"/>
              </a:rPr>
              <a:t>مناقشة عامة (5 دقائق)</a:t>
            </a:r>
          </a:p>
          <a:p>
            <a:pPr algn="r" rtl="1"/>
            <a:r>
              <a:rPr lang="en-GB" dirty="0">
                <a:sym typeface="Arial"/>
              </a:rPr>
              <a:t>ادعُ متطوعين لمشاركة أفكارهم</a:t>
            </a:r>
          </a:p>
          <a:p>
            <a:pPr algn="r" rtl="1"/>
            <a:r>
              <a:rPr lang="en-GB" i="0" dirty="0">
                <a:sym typeface="Arial"/>
              </a:rPr>
              <a:t>اشكر المشاركين على مشاركتهم</a:t>
            </a:r>
            <a:endParaRPr lang="en-GB" dirty="0">
              <a:sym typeface="Arial"/>
            </a:endParaRPr>
          </a:p>
        </p:txBody>
      </p:sp>
      <p:sp>
        <p:nvSpPr>
          <p:cNvPr id="3" name="Slide Image Placeholder 2">
            <a:extLst>
              <a:ext uri="{FF2B5EF4-FFF2-40B4-BE49-F238E27FC236}">
                <a16:creationId xmlns:a16="http://schemas.microsoft.com/office/drawing/2014/main" id="{02FF7F51-1FCD-6553-7D37-5CF756E73A9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E417C75-9115-B0AE-FE9B-D7AC80FFDE1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115</a:t>
            </a:fld>
            <a:endParaRPr lang="en-US" sz="1200" dirty="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solidFill>
                  <a:schemeClr val="tx1"/>
                </a:solidFill>
              </a:rPr>
              <a:t>الشرح</a:t>
            </a:r>
            <a:endParaRPr lang="en-US" noProof="0" dirty="0">
              <a:solidFill>
                <a:schemeClr val="tx1"/>
              </a:solidFill>
            </a:endParaRP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200" dirty="0">
                <a:solidFill>
                  <a:schemeClr val="tx1"/>
                </a:solidFill>
                <a:latin typeface="+mj-lt"/>
                <a:cs typeface="Calibri" panose="020F0502020204030204" pitchFamily="34" charset="0"/>
              </a:rPr>
              <a:t>العلاقة العاطفية القوية والدائمة بين الرضيع ومقدم</a:t>
            </a:r>
            <a:r>
              <a:rPr lang="ar-SA" sz="1200" dirty="0">
                <a:solidFill>
                  <a:schemeClr val="tx1"/>
                </a:solidFill>
                <a:latin typeface="+mj-lt"/>
                <a:cs typeface="Calibri" panose="020F0502020204030204" pitchFamily="34" charset="0"/>
              </a:rPr>
              <a:t>/ة </a:t>
            </a:r>
            <a:r>
              <a:rPr lang="en-US" sz="1200" dirty="0">
                <a:solidFill>
                  <a:schemeClr val="tx1"/>
                </a:solidFill>
                <a:latin typeface="+mj-lt"/>
                <a:cs typeface="Calibri" panose="020F0502020204030204" pitchFamily="34" charset="0"/>
              </a:rPr>
              <a:t>الرعاية خلال السنوات الأولى من عمر الرضيع</a:t>
            </a:r>
            <a:r>
              <a:rPr lang="en-AU" i="1" dirty="0">
                <a:solidFill>
                  <a:schemeClr val="tx1"/>
                </a:solidFill>
                <a:latin typeface="Calibri" panose="020F0502020204030204" pitchFamily="34" charset="0"/>
                <a:cs typeface="Calibri" panose="020F0502020204030204" pitchFamily="34" charset="0"/>
              </a:rPr>
              <a:t>.</a:t>
            </a:r>
          </a:p>
          <a:p>
            <a:pPr algn="r" rtl="1">
              <a:lnSpc>
                <a:spcPct val="100000"/>
              </a:lnSpc>
            </a:pPr>
            <a:r>
              <a:rPr lang="en-AU" i="1" dirty="0">
                <a:solidFill>
                  <a:schemeClr val="tx1"/>
                </a:solidFill>
                <a:latin typeface="Calibri" panose="020F0502020204030204" pitchFamily="34" charset="0"/>
                <a:cs typeface="Calibri" panose="020F0502020204030204" pitchFamily="34" charset="0"/>
              </a:rPr>
              <a:t>يتميز ال</a:t>
            </a:r>
            <a:r>
              <a:rPr lang="ar-SA" i="1" dirty="0">
                <a:solidFill>
                  <a:schemeClr val="tx1"/>
                </a:solidFill>
                <a:latin typeface="Calibri" panose="020F0502020204030204" pitchFamily="34" charset="0"/>
                <a:cs typeface="Calibri" panose="020F0502020204030204" pitchFamily="34" charset="0"/>
              </a:rPr>
              <a:t>ارتباط</a:t>
            </a:r>
            <a:r>
              <a:rPr lang="en-AU" i="1" dirty="0">
                <a:solidFill>
                  <a:schemeClr val="tx1"/>
                </a:solidFill>
                <a:latin typeface="Calibri" panose="020F0502020204030204" pitchFamily="34" charset="0"/>
                <a:cs typeface="Calibri" panose="020F0502020204030204" pitchFamily="34" charset="0"/>
              </a:rPr>
              <a:t> بالعاطفة المتبادلة وميل الأطفال الصغار إلى البحث عن </a:t>
            </a:r>
            <a:r>
              <a:rPr lang="ar-SA" i="1" dirty="0">
                <a:solidFill>
                  <a:schemeClr val="tx1"/>
                </a:solidFill>
                <a:latin typeface="Calibri" panose="020F0502020204030204" pitchFamily="34" charset="0"/>
                <a:cs typeface="Calibri" panose="020F0502020204030204" pitchFamily="34" charset="0"/>
              </a:rPr>
              <a:t>ال</a:t>
            </a:r>
            <a:r>
              <a:rPr lang="en-AU" i="1" dirty="0">
                <a:solidFill>
                  <a:schemeClr val="tx1"/>
                </a:solidFill>
                <a:latin typeface="Calibri" panose="020F0502020204030204" pitchFamily="34" charset="0"/>
                <a:cs typeface="Calibri" panose="020F0502020204030204" pitchFamily="34" charset="0"/>
              </a:rPr>
              <a:t>قرب </a:t>
            </a:r>
            <a:r>
              <a:rPr lang="ar-SA" i="1" dirty="0">
                <a:solidFill>
                  <a:schemeClr val="tx1"/>
                </a:solidFill>
                <a:latin typeface="Calibri" panose="020F0502020204030204" pitchFamily="34" charset="0"/>
                <a:cs typeface="Calibri" panose="020F0502020204030204" pitchFamily="34" charset="0"/>
              </a:rPr>
              <a:t>ال</a:t>
            </a:r>
            <a:r>
              <a:rPr lang="en-AU" i="1" dirty="0">
                <a:solidFill>
                  <a:schemeClr val="tx1"/>
                </a:solidFill>
                <a:latin typeface="Calibri" panose="020F0502020204030204" pitchFamily="34" charset="0"/>
                <a:cs typeface="Calibri" panose="020F0502020204030204" pitchFamily="34" charset="0"/>
              </a:rPr>
              <a:t>جسدي من مقدم</a:t>
            </a:r>
            <a:r>
              <a:rPr lang="ar-SA" i="1" dirty="0">
                <a:solidFill>
                  <a:schemeClr val="tx1"/>
                </a:solidFill>
                <a:latin typeface="Calibri" panose="020F0502020204030204" pitchFamily="34" charset="0"/>
                <a:cs typeface="Calibri" panose="020F0502020204030204" pitchFamily="34" charset="0"/>
              </a:rPr>
              <a:t>/ة</a:t>
            </a:r>
            <a:r>
              <a:rPr lang="en-AU" i="1" dirty="0">
                <a:solidFill>
                  <a:schemeClr val="tx1"/>
                </a:solidFill>
                <a:latin typeface="Calibri" panose="020F0502020204030204" pitchFamily="34" charset="0"/>
                <a:cs typeface="Calibri" panose="020F0502020204030204" pitchFamily="34" charset="0"/>
              </a:rPr>
              <a:t> الرعاية الأساسي.</a:t>
            </a:r>
            <a:r>
              <a:rPr lang="ar-SA" i="1" dirty="0">
                <a:solidFill>
                  <a:schemeClr val="tx1"/>
                </a:solidFill>
                <a:latin typeface="Calibri" panose="020F0502020204030204" pitchFamily="34" charset="0"/>
                <a:cs typeface="Calibri" panose="020F0502020204030204" pitchFamily="34" charset="0"/>
              </a:rPr>
              <a:t>/ة</a:t>
            </a:r>
            <a:endParaRPr lang="en-AU" i="1" dirty="0">
              <a:solidFill>
                <a:schemeClr val="tx1"/>
              </a:solidFill>
              <a:latin typeface="Calibri" panose="020F0502020204030204" pitchFamily="34" charset="0"/>
              <a:cs typeface="Calibri" panose="020F0502020204030204" pitchFamily="34" charset="0"/>
            </a:endParaRPr>
          </a:p>
        </p:txBody>
      </p:sp>
      <p:sp>
        <p:nvSpPr>
          <p:cNvPr id="3" name="Slide Image Placeholder 2">
            <a:extLst>
              <a:ext uri="{FF2B5EF4-FFF2-40B4-BE49-F238E27FC236}">
                <a16:creationId xmlns:a16="http://schemas.microsoft.com/office/drawing/2014/main" id="{3F84E4A9-ECF8-6DA2-99B3-15E191EAA4DE}"/>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252E7441-8BF4-68E1-7A76-72993F47C8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12</a:t>
            </a:fld>
            <a:endParaRPr lang="en-US" sz="1200" dirty="0">
              <a:latin typeface="+mn-l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noProof="0" dirty="0"/>
          </a:p>
          <a:p>
            <a:pPr algn="r" rtl="1"/>
            <a:r>
              <a:rPr lang="en-US" i="1" noProof="0" dirty="0"/>
              <a:t>هل يمكن لأي شخص </a:t>
            </a:r>
            <a:r>
              <a:rPr lang="ar-SA" i="1" noProof="0" dirty="0"/>
              <a:t>إخباري </a:t>
            </a:r>
            <a:r>
              <a:rPr lang="en-US" i="1" noProof="0" dirty="0"/>
              <a:t>لماذا</a:t>
            </a:r>
            <a:r>
              <a:rPr lang="ar-SA" i="1" noProof="0" dirty="0"/>
              <a:t> يعد ارتباط و ترابط</a:t>
            </a:r>
            <a:r>
              <a:rPr lang="en-US" i="1" noProof="0" dirty="0"/>
              <a:t>  مقدم الرعاية مع الأطفال الصغار</a:t>
            </a:r>
            <a:r>
              <a:rPr lang="ar-SA" i="1" noProof="0" dirty="0"/>
              <a:t> ذو صلة بح</a:t>
            </a:r>
            <a:r>
              <a:rPr lang="en-US" i="1" noProof="0" dirty="0">
                <a:solidFill>
                  <a:schemeClr val="tx1"/>
                </a:solidFill>
                <a:latin typeface="+mn-lt"/>
              </a:rPr>
              <a:t>ماية</a:t>
            </a:r>
            <a:r>
              <a:rPr lang="ar-SA" i="1" noProof="0" dirty="0">
                <a:solidFill>
                  <a:schemeClr val="tx1"/>
                </a:solidFill>
                <a:latin typeface="+mn-lt"/>
              </a:rPr>
              <a:t> الطفل</a:t>
            </a:r>
            <a:r>
              <a:rPr lang="en-US" i="1" noProof="0" dirty="0">
                <a:solidFill>
                  <a:schemeClr val="tx1"/>
                </a:solidFill>
                <a:latin typeface="+mn-lt"/>
              </a:rPr>
              <a:t>؟</a:t>
            </a:r>
          </a:p>
          <a:p>
            <a:pPr lvl="1" algn="r" rtl="1"/>
            <a:r>
              <a:rPr lang="en-AU" i="1" dirty="0">
                <a:solidFill>
                  <a:schemeClr val="tx1"/>
                </a:solidFill>
                <a:latin typeface="+mn-lt"/>
                <a:cs typeface="Calibri" panose="020F0502020204030204" pitchFamily="34" charset="0"/>
              </a:rPr>
              <a:t>يوفر لنا ال</a:t>
            </a:r>
            <a:r>
              <a:rPr lang="ar-SA" i="1" dirty="0">
                <a:solidFill>
                  <a:schemeClr val="tx1"/>
                </a:solidFill>
                <a:latin typeface="+mn-lt"/>
                <a:cs typeface="Calibri" panose="020F0502020204030204" pitchFamily="34" charset="0"/>
              </a:rPr>
              <a:t>ارتباط</a:t>
            </a:r>
            <a:r>
              <a:rPr lang="en-AU" i="1" dirty="0">
                <a:solidFill>
                  <a:schemeClr val="tx1"/>
                </a:solidFill>
                <a:latin typeface="+mn-lt"/>
                <a:cs typeface="Calibri" panose="020F0502020204030204" pitchFamily="34" charset="0"/>
              </a:rPr>
              <a:t> استراتيجيات مدى الحياة لنكون قادرين على الاستجابة للتهديدات والمخاطر</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i="1" dirty="0">
                <a:solidFill>
                  <a:schemeClr val="tx1"/>
                </a:solidFill>
                <a:latin typeface="+mn-lt"/>
                <a:cs typeface="Calibri" panose="020F0502020204030204" pitchFamily="34" charset="0"/>
                <a:sym typeface="Arial"/>
              </a:rPr>
              <a:t>ال</a:t>
            </a:r>
            <a:r>
              <a:rPr lang="ar-SA" i="1" dirty="0">
                <a:solidFill>
                  <a:schemeClr val="tx1"/>
                </a:solidFill>
                <a:latin typeface="+mn-lt"/>
                <a:cs typeface="Calibri" panose="020F0502020204030204" pitchFamily="34" charset="0"/>
                <a:sym typeface="Arial"/>
              </a:rPr>
              <a:t>ارتباط</a:t>
            </a:r>
            <a:r>
              <a:rPr lang="en-GB" i="1" dirty="0">
                <a:solidFill>
                  <a:schemeClr val="tx1"/>
                </a:solidFill>
                <a:latin typeface="+mn-lt"/>
                <a:cs typeface="Calibri" panose="020F0502020204030204" pitchFamily="34" charset="0"/>
                <a:sym typeface="Arial"/>
              </a:rPr>
              <a:t> هو أحد الجوانب المحددة والمقيدة للعلاقة بين الطفل ومقدم الرعاية التي تشارك في جعل الطفل آمنًا ومحميًا</a:t>
            </a:r>
            <a:endParaRPr lang="en-AU" i="1" dirty="0">
              <a:solidFill>
                <a:schemeClr val="tx1"/>
              </a:solidFill>
              <a:latin typeface="+mn-lt"/>
              <a:cs typeface="Calibri" panose="020F0502020204030204" pitchFamily="34" charset="0"/>
            </a:endParaRPr>
          </a:p>
          <a:p>
            <a:pPr lvl="0" algn="r" rtl="1"/>
            <a:r>
              <a:rPr lang="en-US" i="1" noProof="0" dirty="0">
                <a:solidFill>
                  <a:schemeClr val="tx1"/>
                </a:solidFill>
                <a:latin typeface="+mn-lt"/>
              </a:rPr>
              <a:t>يمكن أن يكون لل</a:t>
            </a:r>
            <a:r>
              <a:rPr lang="ar-SA" i="1" noProof="0" dirty="0">
                <a:solidFill>
                  <a:schemeClr val="tx1"/>
                </a:solidFill>
                <a:latin typeface="+mn-lt"/>
              </a:rPr>
              <a:t>ارتباط </a:t>
            </a:r>
            <a:r>
              <a:rPr lang="en-US" i="1" noProof="0" dirty="0">
                <a:solidFill>
                  <a:schemeClr val="tx1"/>
                </a:solidFill>
                <a:latin typeface="+mn-lt"/>
              </a:rPr>
              <a:t> تأثير طويل الأمد على رفاه الطفل ونموه وعلاقته بمقدمي الرعاية </a:t>
            </a:r>
          </a:p>
          <a:p>
            <a:pPr algn="r" rtl="1"/>
            <a:r>
              <a:rPr lang="en-US" i="1" noProof="0" dirty="0"/>
              <a:t>لذلك</a:t>
            </a:r>
            <a:r>
              <a:rPr lang="ar-SA" i="1" noProof="0" dirty="0"/>
              <a:t>، </a:t>
            </a:r>
            <a:r>
              <a:rPr lang="en-US" i="1" noProof="0" dirty="0"/>
              <a:t>فإن العمل على ال</a:t>
            </a:r>
            <a:r>
              <a:rPr lang="ar-SA" i="1" noProof="0" dirty="0"/>
              <a:t>ارتباط </a:t>
            </a:r>
            <a:r>
              <a:rPr lang="en-US" i="1" noProof="0" dirty="0"/>
              <a:t> بالرضع وضع الأسس لتقوية الأسرة على المدى الطويل وحماية الطفل في المستقبل</a:t>
            </a:r>
          </a:p>
        </p:txBody>
      </p:sp>
      <p:sp>
        <p:nvSpPr>
          <p:cNvPr id="6" name="Slide Image Placeholder 5">
            <a:extLst>
              <a:ext uri="{FF2B5EF4-FFF2-40B4-BE49-F238E27FC236}">
                <a16:creationId xmlns:a16="http://schemas.microsoft.com/office/drawing/2014/main" id="{56AB1A69-CBCF-7999-BB10-74738F852AA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AA632D9-D531-4575-C0B3-D333B7F39D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13</a:t>
            </a:fld>
            <a:endParaRPr lang="en-US" sz="1200" dirty="0">
              <a:latin typeface="+mn-lt"/>
            </a:endParaRPr>
          </a:p>
        </p:txBody>
      </p:sp>
    </p:spTree>
    <p:extLst>
      <p:ext uri="{BB962C8B-B14F-4D97-AF65-F5344CB8AC3E}">
        <p14:creationId xmlns:p14="http://schemas.microsoft.com/office/powerpoint/2010/main" val="800591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dirty="0"/>
              <a:t>يمكن ل</a:t>
            </a:r>
            <a:r>
              <a:rPr lang="ar-SA" i="1" dirty="0"/>
              <a:t>لرضع</a:t>
            </a:r>
            <a:r>
              <a:rPr lang="en-US" i="1" dirty="0"/>
              <a:t> والأطفال الصغار تطوير علاقات مختلفة مع الأشخاص المهمين في حياتهم بما في ذلك آبائهم</a:t>
            </a:r>
          </a:p>
          <a:p>
            <a:pPr algn="r" rtl="1"/>
            <a:r>
              <a:rPr lang="en-US" i="1" dirty="0"/>
              <a:t>يؤثر أمان هذه ال</a:t>
            </a:r>
            <a:r>
              <a:rPr lang="ar-SA" i="1" dirty="0"/>
              <a:t>ارتباطات</a:t>
            </a:r>
            <a:r>
              <a:rPr lang="en-US" i="1" dirty="0"/>
              <a:t> على ال</a:t>
            </a:r>
            <a:r>
              <a:rPr lang="ar-SA" i="1" dirty="0"/>
              <a:t>رضيع</a:t>
            </a:r>
            <a:r>
              <a:rPr lang="en-US" i="1" dirty="0"/>
              <a:t> أو الطفل في وقت واحد: ال</a:t>
            </a:r>
            <a:r>
              <a:rPr lang="ar-SA" i="1" dirty="0"/>
              <a:t>ارتباطات</a:t>
            </a:r>
            <a:r>
              <a:rPr lang="en-US" i="1" dirty="0"/>
              <a:t> الآمنة تولد الفرح ؛ ال</a:t>
            </a:r>
            <a:r>
              <a:rPr lang="ar-SA" i="1" dirty="0"/>
              <a:t>ارتباطات</a:t>
            </a:r>
            <a:r>
              <a:rPr lang="en-US" i="1" dirty="0"/>
              <a:t> غير الآمنة تولد الضيق. على سبيل المثال</a:t>
            </a:r>
            <a:r>
              <a:rPr lang="ar-SA" i="1" dirty="0"/>
              <a:t>، </a:t>
            </a:r>
            <a:r>
              <a:rPr lang="en-US" i="1" dirty="0"/>
              <a:t>تم ا</a:t>
            </a:r>
            <a:r>
              <a:rPr lang="ar-SA" i="1" dirty="0"/>
              <a:t>كتشاف أن ال</a:t>
            </a:r>
            <a:r>
              <a:rPr lang="en-US" i="1" dirty="0"/>
              <a:t>تفاعلات </a:t>
            </a:r>
            <a:r>
              <a:rPr lang="ar-SA" i="1" dirty="0"/>
              <a:t>ال</a:t>
            </a:r>
            <a:r>
              <a:rPr lang="en-US" i="1" dirty="0"/>
              <a:t>غير م</a:t>
            </a:r>
            <a:r>
              <a:rPr lang="ar-SA" i="1" dirty="0"/>
              <a:t>نخرطة</a:t>
            </a:r>
            <a:r>
              <a:rPr lang="en-US" i="1" dirty="0"/>
              <a:t> و</a:t>
            </a:r>
            <a:r>
              <a:rPr lang="ar-SA" i="1" dirty="0"/>
              <a:t>ال</a:t>
            </a:r>
            <a:r>
              <a:rPr lang="en-US" i="1" dirty="0"/>
              <a:t>بعيدة بين الأب والطفل في وقت مبكر من الشهر الثالث من العمر </a:t>
            </a:r>
            <a:r>
              <a:rPr lang="ar-SA" i="1" dirty="0"/>
              <a:t>تُنبئ</a:t>
            </a:r>
            <a:r>
              <a:rPr lang="en-US" i="1" dirty="0"/>
              <a:t> بمشاكل السلوك لدى الأطفال عندما يكبرون</a:t>
            </a:r>
          </a:p>
          <a:p>
            <a:pPr algn="r" rtl="1"/>
            <a:r>
              <a:rPr lang="en-US" i="1" dirty="0"/>
              <a:t>غالبًا ما يكون الطفل مرتبطًا بشكل آمن بأحد الوالدين دون الآخر. في بعض الظروف</a:t>
            </a:r>
            <a:r>
              <a:rPr lang="ar-SA" i="1" dirty="0"/>
              <a:t>، </a:t>
            </a:r>
            <a:r>
              <a:rPr lang="en-US" i="1" dirty="0"/>
              <a:t>يمكن أن يؤدي الارتباط الآمن مع أحد الوالدين إلى "حماية" الطفل من الارتباط غير الآمن بالآخر ؛ وفي حين أن الأطفال الذين يعانون من ارتباطات غير آمنة لكلا الوالدين هم أسوأ حالًا</a:t>
            </a:r>
            <a:r>
              <a:rPr lang="ar-SA" i="1" dirty="0"/>
              <a:t>، </a:t>
            </a:r>
            <a:r>
              <a:rPr lang="en-US" i="1" dirty="0"/>
              <a:t>فإن الأطفال الذين لديهم </a:t>
            </a:r>
            <a:r>
              <a:rPr lang="ar-SA" i="1" dirty="0"/>
              <a:t>ارتباطان</a:t>
            </a:r>
            <a:r>
              <a:rPr lang="en-US" i="1" dirty="0"/>
              <a:t> آم</a:t>
            </a:r>
            <a:r>
              <a:rPr lang="ar-SA" i="1" dirty="0"/>
              <a:t>ني</a:t>
            </a:r>
            <a:r>
              <a:rPr lang="en-US" i="1" dirty="0"/>
              <a:t>ن هم الأفضل.</a:t>
            </a:r>
          </a:p>
          <a:p>
            <a:pPr algn="r" rtl="1"/>
            <a:endParaRPr lang="en-US" noProof="0" dirty="0"/>
          </a:p>
        </p:txBody>
      </p:sp>
      <p:sp>
        <p:nvSpPr>
          <p:cNvPr id="6" name="Slide Image Placeholder 5">
            <a:extLst>
              <a:ext uri="{FF2B5EF4-FFF2-40B4-BE49-F238E27FC236}">
                <a16:creationId xmlns:a16="http://schemas.microsoft.com/office/drawing/2014/main" id="{A10173E6-56D7-EFEC-DA9C-FCFE30AE3CB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81F72BC-E9BF-48B4-0E40-6CD149C804F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14</a:t>
            </a:fld>
            <a:endParaRPr lang="en-US" sz="1200" dirty="0">
              <a:latin typeface="+mn-lt"/>
            </a:endParaRPr>
          </a:p>
        </p:txBody>
      </p:sp>
    </p:spTree>
    <p:extLst>
      <p:ext uri="{BB962C8B-B14F-4D97-AF65-F5344CB8AC3E}">
        <p14:creationId xmlns:p14="http://schemas.microsoft.com/office/powerpoint/2010/main" val="42897706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8" y="4229100"/>
            <a:ext cx="6143625" cy="5441950"/>
          </a:xfrm>
          <a:prstGeom prst="rect">
            <a:avLst/>
          </a:prstGeom>
        </p:spPr>
        <p:txBody>
          <a:bodyPr/>
          <a:lstStyle/>
          <a:p>
            <a:pPr marL="0" indent="0" algn="r" rtl="1">
              <a:buNone/>
            </a:pPr>
            <a:r>
              <a:rPr lang="en-US" b="1" noProof="0" dirty="0"/>
              <a:t>مقدمة</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noProof="0" dirty="0"/>
              <a:t>سننظر الآن في ال</a:t>
            </a:r>
            <a:r>
              <a:rPr lang="ar-SA" i="1" noProof="0" dirty="0"/>
              <a:t>تعلق </a:t>
            </a:r>
            <a:r>
              <a:rPr lang="en-US" i="1" noProof="0" dirty="0"/>
              <a:t>والترابط في سياق العائلات التي تعمل</a:t>
            </a:r>
            <a:r>
              <a:rPr lang="ar-SA" i="1" noProof="0" dirty="0"/>
              <a:t>ون</a:t>
            </a:r>
            <a:r>
              <a:rPr lang="en-US" i="1" noProof="0" dirty="0"/>
              <a:t> معها.</a:t>
            </a:r>
          </a:p>
          <a:p>
            <a:pPr algn="r" rtl="1"/>
            <a:r>
              <a:rPr lang="en-US" i="0" noProof="0" dirty="0"/>
              <a:t>قسّم المشاركين إلى مجموعات من </a:t>
            </a:r>
            <a:r>
              <a:rPr lang="ar-SA" i="0" noProof="0" dirty="0"/>
              <a:t>٣-٥ أ</a:t>
            </a:r>
            <a:r>
              <a:rPr lang="en-US" i="0" noProof="0" dirty="0"/>
              <a:t>شخاص</a:t>
            </a:r>
          </a:p>
          <a:p>
            <a:pPr algn="r" rtl="1"/>
            <a:r>
              <a:rPr lang="en-US" i="1" noProof="0" dirty="0"/>
              <a:t>في مجموعاتك</a:t>
            </a:r>
            <a:r>
              <a:rPr lang="ar-SA" i="1" noProof="0" dirty="0"/>
              <a:t>، </a:t>
            </a:r>
            <a:r>
              <a:rPr lang="en-US" i="1" noProof="0" dirty="0"/>
              <a:t>ناقش الأسئلة الموجودة على الشريحة.</a:t>
            </a:r>
          </a:p>
          <a:p>
            <a:pPr algn="r" rtl="1"/>
            <a:endParaRPr lang="en-US" i="0" noProof="0" dirty="0"/>
          </a:p>
          <a:p>
            <a:pPr marL="0" indent="0" algn="r" rtl="1">
              <a:buNone/>
            </a:pPr>
            <a:r>
              <a:rPr lang="en-US" b="1" noProof="0" dirty="0"/>
              <a:t>مناقشة جماعية </a:t>
            </a:r>
            <a:r>
              <a:rPr lang="ar-SA" b="1" noProof="0" dirty="0"/>
              <a:t>(١٠-١٥ دقيقة)</a:t>
            </a:r>
            <a:endParaRPr lang="en-US" b="1" noProof="0" dirty="0"/>
          </a:p>
          <a:p>
            <a:pPr marL="171450" indent="-171450" algn="r" rtl="1"/>
            <a:r>
              <a:rPr lang="en-US" b="0" noProof="0" dirty="0"/>
              <a:t>امنح المشاركين </a:t>
            </a:r>
            <a:r>
              <a:rPr lang="ar-SA" b="0" noProof="0" dirty="0"/>
              <a:t>١٠-١٥ </a:t>
            </a:r>
            <a:r>
              <a:rPr lang="en-US" b="0" noProof="0" dirty="0"/>
              <a:t> دقيقة لإكمال</a:t>
            </a:r>
            <a:r>
              <a:rPr lang="ar-SA" b="0" noProof="0" dirty="0"/>
              <a:t> النشاط</a:t>
            </a:r>
            <a:endParaRPr lang="en-US" b="0" noProof="0" dirty="0"/>
          </a:p>
          <a:p>
            <a:pPr marL="0" indent="0" algn="r" rtl="1">
              <a:buNone/>
            </a:pPr>
            <a:endParaRPr lang="en-US" b="1" noProof="0" dirty="0"/>
          </a:p>
          <a:p>
            <a:pPr marL="0" indent="0" algn="r" rtl="1">
              <a:buNone/>
            </a:pPr>
            <a:r>
              <a:rPr lang="en-US" b="1" noProof="0" dirty="0"/>
              <a:t>مناقشة عامة</a:t>
            </a:r>
          </a:p>
          <a:p>
            <a:pPr lvl="0" algn="r" rtl="1"/>
            <a:r>
              <a:rPr lang="en-US" i="0" dirty="0"/>
              <a:t>اطلب من متطوعين مشاركة إجاباتهم</a:t>
            </a:r>
          </a:p>
          <a:p>
            <a:pPr lvl="0" algn="r" rtl="1"/>
            <a:r>
              <a:rPr lang="ar-SA" i="0" dirty="0"/>
              <a:t>قم بتدوين ملاحظات للإجابات</a:t>
            </a:r>
            <a:r>
              <a:rPr lang="en-US" i="0" dirty="0"/>
              <a:t> على اللوح الورقي</a:t>
            </a:r>
          </a:p>
          <a:p>
            <a:pPr lvl="0" algn="r" rtl="1"/>
            <a:r>
              <a:rPr lang="en-US" i="1" dirty="0"/>
              <a:t>سننظر الآن في بعض الطرق التي يمكننا من خلالها تعزيز الترابط والتعلق بمزيد من التفصيل.</a:t>
            </a:r>
            <a:endParaRPr lang="en-US" i="1" noProof="0" dirty="0"/>
          </a:p>
        </p:txBody>
      </p:sp>
      <p:sp>
        <p:nvSpPr>
          <p:cNvPr id="6" name="Slide Image Placeholder 5">
            <a:extLst>
              <a:ext uri="{FF2B5EF4-FFF2-40B4-BE49-F238E27FC236}">
                <a16:creationId xmlns:a16="http://schemas.microsoft.com/office/drawing/2014/main" id="{20B4A16F-8D19-8621-A2E2-A25CC35E70D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06EA855-4DD9-193B-C36E-5371CB6D483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15</a:t>
            </a:fld>
            <a:endParaRPr lang="en-US" sz="1200" dirty="0">
              <a:latin typeface="+mn-lt"/>
            </a:endParaRPr>
          </a:p>
        </p:txBody>
      </p:sp>
    </p:spTree>
    <p:extLst>
      <p:ext uri="{BB962C8B-B14F-4D97-AF65-F5344CB8AC3E}">
        <p14:creationId xmlns:p14="http://schemas.microsoft.com/office/powerpoint/2010/main" val="40992190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sz="1150" b="1" dirty="0"/>
              <a:t>التكي</a:t>
            </a:r>
            <a:r>
              <a:rPr lang="ar-SA" sz="1150" b="1" dirty="0"/>
              <a:t>ي</a:t>
            </a:r>
            <a:r>
              <a:rPr lang="en-US" sz="1150" b="1" dirty="0"/>
              <a:t>ف مع السياق</a:t>
            </a:r>
          </a:p>
          <a:p>
            <a:pPr algn="r" rtl="1"/>
            <a:r>
              <a:rPr lang="en-US" sz="1150" dirty="0"/>
              <a:t>يمكن إضافة الممارسات المحلية والثقافية إلى هذه الشريحة عند الاقتضاء.</a:t>
            </a:r>
          </a:p>
          <a:p>
            <a:pPr marL="0" indent="0" algn="r" rtl="1">
              <a:buNone/>
            </a:pPr>
            <a:r>
              <a:rPr lang="en-US" sz="1150" dirty="0"/>
              <a:t>______________________________________________________________________________</a:t>
            </a:r>
          </a:p>
          <a:p>
            <a:pPr marL="0" indent="0" algn="r" rtl="1">
              <a:buNone/>
            </a:pPr>
            <a:endParaRPr lang="en-US" sz="115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sz="1150" b="1" dirty="0"/>
              <a:t>الشرح</a:t>
            </a:r>
            <a:endParaRPr lang="en-US" sz="1150" dirty="0"/>
          </a:p>
          <a:p>
            <a:pPr algn="r" rtl="1"/>
            <a:r>
              <a:rPr lang="en-US" sz="1150" i="1" dirty="0"/>
              <a:t>قد تجد نفسك تعمل مع النساء الحوامل و</a:t>
            </a:r>
            <a:r>
              <a:rPr lang="ar-SA" sz="1150" i="1" dirty="0"/>
              <a:t>أزواجهن، </a:t>
            </a:r>
            <a:r>
              <a:rPr lang="en-US" sz="1150" i="1" dirty="0"/>
              <a:t>بما في ذلك أولئك الذين قد يكونون أكثر عرضة للخطر (مثل الفتيات المراهقات)</a:t>
            </a:r>
          </a:p>
          <a:p>
            <a:pPr algn="r" rtl="1"/>
            <a:r>
              <a:rPr lang="en-US" sz="1150" i="1" dirty="0"/>
              <a:t>يمكنك مشاركة بعض النصائح الأساسية للمساعدة في بناء بعض أسس الت</a:t>
            </a:r>
            <a:r>
              <a:rPr lang="ar-SA" sz="1150" i="1" dirty="0"/>
              <a:t>رابط</a:t>
            </a:r>
            <a:r>
              <a:rPr lang="en-US" sz="1150" i="1" dirty="0"/>
              <a:t> أثناء الحمل</a:t>
            </a:r>
          </a:p>
          <a:p>
            <a:pPr algn="r" rtl="1"/>
            <a:r>
              <a:rPr lang="en-US" sz="1150" i="0" dirty="0"/>
              <a:t>عرض الشريحة</a:t>
            </a:r>
          </a:p>
          <a:p>
            <a:pPr lvl="1" algn="r" rtl="1"/>
            <a:r>
              <a:rPr lang="en-US" sz="1150" i="1" dirty="0"/>
              <a:t>تحدث وغني للطفل</a:t>
            </a:r>
          </a:p>
          <a:p>
            <a:pPr lvl="2" algn="r" rtl="1"/>
            <a:r>
              <a:rPr lang="en-US" sz="1150" i="1" dirty="0"/>
              <a:t>يبدأ الأطفال في الاستماع إلى الأصوات في الرحم ويمكنهم التعرف على صوت</a:t>
            </a:r>
            <a:r>
              <a:rPr lang="ar-SA" sz="1150" i="1" dirty="0"/>
              <a:t> الأمهات</a:t>
            </a:r>
            <a:r>
              <a:rPr lang="en-US" sz="1150" i="1" dirty="0"/>
              <a:t> </a:t>
            </a:r>
            <a:r>
              <a:rPr lang="ar-SA" sz="1150" i="1" dirty="0"/>
              <a:t>و الآباء</a:t>
            </a:r>
            <a:r>
              <a:rPr lang="en-US" sz="1150" i="1" dirty="0"/>
              <a:t>.</a:t>
            </a:r>
          </a:p>
          <a:p>
            <a:pPr lvl="1" algn="r" rtl="1"/>
            <a:r>
              <a:rPr lang="ar-SA" sz="1150" i="1" dirty="0"/>
              <a:t>تلامس البشرة</a:t>
            </a:r>
            <a:r>
              <a:rPr lang="en-US" sz="1150" i="1" dirty="0"/>
              <a:t> </a:t>
            </a:r>
          </a:p>
          <a:p>
            <a:pPr lvl="2" algn="r" rtl="1"/>
            <a:r>
              <a:rPr lang="en-US" sz="1150" i="1" dirty="0"/>
              <a:t>ملامسة ال</a:t>
            </a:r>
            <a:r>
              <a:rPr lang="ar-SA" sz="1150" i="1" dirty="0"/>
              <a:t>بشرة</a:t>
            </a:r>
            <a:r>
              <a:rPr lang="en-US" sz="1150" i="1" dirty="0"/>
              <a:t> هي الممارسة التي يتم فيها تجفيف الطفل ووضعه مباشرة على صدر الأم العاري بعد الولادة وكلاهما مغطى ببطانية دافئة ويترك لمدة ساعة على الأقل أو حتى بعد الوجبة الأولى.</a:t>
            </a:r>
          </a:p>
          <a:p>
            <a:pPr lvl="2" algn="r" rtl="1"/>
            <a:r>
              <a:rPr lang="en-US" sz="1150" i="1" dirty="0"/>
              <a:t>يمكن أن يحدث التلامس الجلدي أيضًا في أي وقت يحتاج فيه الطفل إلى الراحة أو التهدئة</a:t>
            </a:r>
          </a:p>
          <a:p>
            <a:pPr lvl="2" algn="r" rtl="1"/>
            <a:r>
              <a:rPr lang="en-US" sz="1150" i="1" dirty="0"/>
              <a:t>يهدئ</a:t>
            </a:r>
            <a:r>
              <a:rPr lang="ar-SA" sz="1150" i="1" dirty="0"/>
              <a:t> تلامس</a:t>
            </a:r>
            <a:r>
              <a:rPr lang="en-US" sz="1150" i="1" dirty="0"/>
              <a:t> ال</a:t>
            </a:r>
            <a:r>
              <a:rPr lang="ar-SA" sz="1150" i="1" dirty="0"/>
              <a:t>بشرة</a:t>
            </a:r>
            <a:r>
              <a:rPr lang="en-US" sz="1150" i="1" dirty="0"/>
              <a:t> الأم والطفل ويريحهما وينظم معدل ضربات قلب الطفل وتنفسه ويحفز إفراز الهرمونات لدعم الرضاعة الطبيعية ويساعد الطفل على التكيف بشكل أفضل مع الحياة خارج الرحم.</a:t>
            </a:r>
          </a:p>
          <a:p>
            <a:pPr lvl="2" algn="r" rtl="1"/>
            <a:r>
              <a:rPr lang="en-US" sz="1150" i="1" dirty="0"/>
              <a:t>يمكن أيضًا أن يعزز</a:t>
            </a:r>
            <a:r>
              <a:rPr lang="ar-SA" sz="1150" i="1" dirty="0"/>
              <a:t>تلامس </a:t>
            </a:r>
            <a:r>
              <a:rPr lang="en-US" sz="1150" i="1" dirty="0"/>
              <a:t>ال</a:t>
            </a:r>
            <a:r>
              <a:rPr lang="ar-SA" sz="1150" i="1" dirty="0"/>
              <a:t>بشرة</a:t>
            </a:r>
            <a:r>
              <a:rPr lang="en-US" sz="1150" i="1" dirty="0"/>
              <a:t> مع الآباء أو غيرهم من مقدمي الرعاية المباشرين الترابط وله نفس الفوائد في تنظيم درجة حرارة الطفل ونبضات القلب.</a:t>
            </a:r>
          </a:p>
          <a:p>
            <a:pPr marL="0" lvl="0" indent="0" algn="r" rtl="1">
              <a:buNone/>
            </a:pPr>
            <a:endParaRPr lang="en-US" sz="1150" i="1" dirty="0"/>
          </a:p>
          <a:p>
            <a:pPr marL="0" lvl="0" indent="0" algn="r" rtl="1">
              <a:buNone/>
            </a:pPr>
            <a:r>
              <a:rPr lang="en-US" sz="1150" b="1" i="0" dirty="0"/>
              <a:t>مناقشة عامة</a:t>
            </a:r>
          </a:p>
          <a:p>
            <a:pPr lvl="0" algn="r" rtl="1"/>
            <a:r>
              <a:rPr lang="en-US" sz="1150" i="1" dirty="0"/>
              <a:t>ما رأيك في هذه النصائح؟</a:t>
            </a:r>
          </a:p>
          <a:p>
            <a:pPr lvl="0" algn="r" rtl="1"/>
            <a:r>
              <a:rPr lang="en-US" sz="1150" i="1" dirty="0"/>
              <a:t>هل هذه الأشياء يمكن أن تشاركها مع الأمهات الحوامل و</a:t>
            </a:r>
            <a:r>
              <a:rPr lang="ar-SA" sz="1150" i="1" dirty="0"/>
              <a:t>أزواجهن</a:t>
            </a:r>
            <a:r>
              <a:rPr lang="en-US" sz="1150" i="1" dirty="0"/>
              <a:t>؟</a:t>
            </a:r>
          </a:p>
          <a:p>
            <a:pPr lvl="0" algn="r" rtl="1"/>
            <a:r>
              <a:rPr lang="en-US" sz="1150" i="1" dirty="0"/>
              <a:t>هل يمكنك</a:t>
            </a:r>
            <a:r>
              <a:rPr lang="ar-SA" sz="1150" i="1" dirty="0"/>
              <a:t>م</a:t>
            </a:r>
            <a:r>
              <a:rPr lang="en-US" sz="1150" i="1" dirty="0"/>
              <a:t> التفكير في أي ش</a:t>
            </a:r>
            <a:r>
              <a:rPr lang="ar-SA" sz="1150" i="1" dirty="0"/>
              <a:t>يء</a:t>
            </a:r>
            <a:r>
              <a:rPr lang="en-US" sz="1150" i="1" dirty="0"/>
              <a:t> آخر </a:t>
            </a:r>
            <a:r>
              <a:rPr lang="ar-SA" sz="1150" i="1" dirty="0"/>
              <a:t>للإضافة</a:t>
            </a:r>
            <a:r>
              <a:rPr lang="en-US" sz="1150" i="1" dirty="0"/>
              <a:t>؟</a:t>
            </a:r>
          </a:p>
        </p:txBody>
      </p:sp>
      <p:sp>
        <p:nvSpPr>
          <p:cNvPr id="12" name="Slide Image Placeholder 11">
            <a:extLst>
              <a:ext uri="{FF2B5EF4-FFF2-40B4-BE49-F238E27FC236}">
                <a16:creationId xmlns:a16="http://schemas.microsoft.com/office/drawing/2014/main" id="{05341A34-9BE4-B83D-6044-CE55FA479B30}"/>
              </a:ext>
            </a:extLst>
          </p:cNvPr>
          <p:cNvSpPr>
            <a:spLocks noGrp="1" noRot="1" noChangeAspect="1"/>
          </p:cNvSpPr>
          <p:nvPr>
            <p:ph type="sldImg"/>
          </p:nvPr>
        </p:nvSpPr>
        <p:spPr/>
      </p:sp>
      <p:sp>
        <p:nvSpPr>
          <p:cNvPr id="13" name="Google Shape;725;p48:notes">
            <a:extLst>
              <a:ext uri="{FF2B5EF4-FFF2-40B4-BE49-F238E27FC236}">
                <a16:creationId xmlns:a16="http://schemas.microsoft.com/office/drawing/2014/main" id="{76606506-E339-B087-8F95-EA28F8044A6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16</a:t>
            </a:fld>
            <a:endParaRPr lang="en-US" sz="1200" dirty="0">
              <a:latin typeface="+mn-lt"/>
            </a:endParaRPr>
          </a:p>
        </p:txBody>
      </p:sp>
    </p:spTree>
    <p:extLst>
      <p:ext uri="{BB962C8B-B14F-4D97-AF65-F5344CB8AC3E}">
        <p14:creationId xmlns:p14="http://schemas.microsoft.com/office/powerpoint/2010/main" val="4066556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التكي</a:t>
            </a:r>
            <a:r>
              <a:rPr lang="ar-SA" b="1" noProof="0" dirty="0"/>
              <a:t>ي</a:t>
            </a:r>
            <a:r>
              <a:rPr lang="en-US" b="1" noProof="0" dirty="0"/>
              <a:t>ف مع السياق</a:t>
            </a:r>
          </a:p>
          <a:p>
            <a:pPr algn="r" rtl="1"/>
            <a:r>
              <a:rPr lang="en-US" noProof="0" dirty="0"/>
              <a:t>يمكن إضافة الممارسات المحلية والثقافية إلى هذه الشريحة عند الاقتضاء.</a:t>
            </a:r>
          </a:p>
          <a:p>
            <a:pPr marL="0" indent="0" algn="r" rtl="1">
              <a:buNone/>
            </a:pPr>
            <a:r>
              <a:rPr lang="en-US" dirty="0"/>
              <a:t>______________________________________________________________________________</a:t>
            </a:r>
          </a:p>
          <a:p>
            <a:pPr marL="0" indent="0" algn="r" rtl="1">
              <a:buNone/>
            </a:pPr>
            <a:endParaRPr lang="en-US"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noProof="0" dirty="0"/>
          </a:p>
          <a:p>
            <a:pPr algn="r" rtl="1"/>
            <a:r>
              <a:rPr lang="en-US" i="1" noProof="0" dirty="0"/>
              <a:t>يمكنك مشاركة هذه النصائح </a:t>
            </a:r>
            <a:r>
              <a:rPr lang="ar-SA" i="1" noProof="0" dirty="0"/>
              <a:t>مع </a:t>
            </a:r>
            <a:r>
              <a:rPr lang="en-US" i="1" noProof="0" dirty="0"/>
              <a:t>مقدمي الرعاية ال</a:t>
            </a:r>
            <a:r>
              <a:rPr lang="ar-SA" i="1" noProof="0" dirty="0"/>
              <a:t>تي</a:t>
            </a:r>
            <a:r>
              <a:rPr lang="en-US" i="1" noProof="0" dirty="0"/>
              <a:t> يمكنه</a:t>
            </a:r>
            <a:r>
              <a:rPr lang="ar-SA" i="1" noProof="0" dirty="0"/>
              <a:t>ا</a:t>
            </a:r>
            <a:r>
              <a:rPr lang="en-US" i="1" noProof="0" dirty="0"/>
              <a:t> دعم ا</a:t>
            </a:r>
            <a:r>
              <a:rPr lang="ar-SA" i="1" noProof="0" dirty="0"/>
              <a:t>لترابط </a:t>
            </a:r>
            <a:r>
              <a:rPr lang="en-US" i="1" noProof="0" dirty="0"/>
              <a:t>بأطفالهم عند </a:t>
            </a:r>
            <a:r>
              <a:rPr lang="ar-SA" i="1" noProof="0" dirty="0"/>
              <a:t>ال</a:t>
            </a:r>
            <a:r>
              <a:rPr lang="en-US" i="1" noProof="0" dirty="0"/>
              <a:t>ولاد</a:t>
            </a:r>
            <a:r>
              <a:rPr lang="ar-SA" i="1" noProof="0" dirty="0"/>
              <a:t>ة</a:t>
            </a:r>
            <a:endParaRPr lang="en-US" i="1" noProof="0" dirty="0"/>
          </a:p>
          <a:p>
            <a:pPr algn="r" rtl="1"/>
            <a:r>
              <a:rPr lang="en-US" i="0" noProof="0" dirty="0"/>
              <a:t>عرض الشريحة</a:t>
            </a:r>
          </a:p>
          <a:p>
            <a:pPr lvl="1" algn="r" rtl="1"/>
            <a:r>
              <a:rPr lang="en-US" i="1" dirty="0"/>
              <a:t>التحدث والثرثرة</a:t>
            </a:r>
            <a:r>
              <a:rPr lang="ar-SA" i="1" dirty="0"/>
              <a:t> مع ا</a:t>
            </a:r>
            <a:r>
              <a:rPr lang="en-US" i="1" dirty="0"/>
              <a:t>لطفل</a:t>
            </a:r>
          </a:p>
          <a:p>
            <a:pPr lvl="2" algn="r" rtl="1"/>
            <a:r>
              <a:rPr lang="en-US" i="1" dirty="0"/>
              <a:t>استخدم مجموعة متنوعة من النغمات العالية والمنخفضة والنغمات الخفيفة إلى العالية.</a:t>
            </a:r>
          </a:p>
          <a:p>
            <a:pPr lvl="1" algn="r" rtl="1"/>
            <a:r>
              <a:rPr lang="en-US" i="1" dirty="0"/>
              <a:t>استخدام تعابير وجه مختلفة</a:t>
            </a:r>
          </a:p>
          <a:p>
            <a:pPr lvl="2" algn="r" rtl="1"/>
            <a:r>
              <a:rPr lang="en-US" i="1" dirty="0"/>
              <a:t>قم بتعبيرات الوجه أثناء التحدث والثرثرة</a:t>
            </a:r>
          </a:p>
          <a:p>
            <a:pPr lvl="2" algn="r" rtl="1"/>
            <a:r>
              <a:rPr lang="ar-SA" i="1" dirty="0"/>
              <a:t>تقليد</a:t>
            </a:r>
            <a:r>
              <a:rPr lang="en-US" i="1" dirty="0"/>
              <a:t> تعابير وجهه</a:t>
            </a:r>
            <a:r>
              <a:rPr lang="ar-SA" i="1" dirty="0"/>
              <a:t>/ها</a:t>
            </a:r>
            <a:endParaRPr lang="en-US" i="1" dirty="0"/>
          </a:p>
          <a:p>
            <a:pPr lvl="1" algn="r" rtl="1"/>
            <a:r>
              <a:rPr lang="en-US" i="1" dirty="0"/>
              <a:t>لمس أو تدليك الطفل</a:t>
            </a:r>
          </a:p>
          <a:p>
            <a:pPr lvl="2" algn="r" rtl="1"/>
            <a:r>
              <a:rPr lang="en-US" i="1" dirty="0"/>
              <a:t>استخدم اللمس اللطيف مع إخباره بما تفعله.</a:t>
            </a:r>
          </a:p>
          <a:p>
            <a:pPr algn="r" rtl="1"/>
            <a:r>
              <a:rPr lang="en-US" i="1" dirty="0"/>
              <a:t>من المهم طمأنة الوالدين / مقدمي الرعاية أن الترابط يمكن أن يستغرق وقتًا ولا بأس في عدم الشعور باتصال فوري.</a:t>
            </a:r>
          </a:p>
          <a:p>
            <a:pPr algn="r" rtl="1"/>
            <a:r>
              <a:rPr lang="en-US" i="1" dirty="0"/>
              <a:t>ستساعد هذه الأنشطة على تطوير تلك الرابطة والتعلق.</a:t>
            </a:r>
          </a:p>
        </p:txBody>
      </p:sp>
      <p:sp>
        <p:nvSpPr>
          <p:cNvPr id="8" name="Slide Image Placeholder 7">
            <a:extLst>
              <a:ext uri="{FF2B5EF4-FFF2-40B4-BE49-F238E27FC236}">
                <a16:creationId xmlns:a16="http://schemas.microsoft.com/office/drawing/2014/main" id="{30C466EE-C297-306B-3C99-B10E8D3DDBBE}"/>
              </a:ext>
            </a:extLst>
          </p:cNvPr>
          <p:cNvSpPr>
            <a:spLocks noGrp="1" noRot="1" noChangeAspect="1"/>
          </p:cNvSpPr>
          <p:nvPr>
            <p:ph type="sldImg"/>
          </p:nvPr>
        </p:nvSpPr>
        <p:spPr/>
      </p:sp>
      <p:sp>
        <p:nvSpPr>
          <p:cNvPr id="9" name="Google Shape;725;p48:notes">
            <a:extLst>
              <a:ext uri="{FF2B5EF4-FFF2-40B4-BE49-F238E27FC236}">
                <a16:creationId xmlns:a16="http://schemas.microsoft.com/office/drawing/2014/main" id="{63470638-B3DD-B5DC-D442-D206DD108F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17</a:t>
            </a:fld>
            <a:endParaRPr lang="en-US" sz="1200" dirty="0">
              <a:latin typeface="+mn-lt"/>
            </a:endParaRPr>
          </a:p>
        </p:txBody>
      </p:sp>
    </p:spTree>
    <p:extLst>
      <p:ext uri="{BB962C8B-B14F-4D97-AF65-F5344CB8AC3E}">
        <p14:creationId xmlns:p14="http://schemas.microsoft.com/office/powerpoint/2010/main" val="16912593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التكي</a:t>
            </a:r>
            <a:r>
              <a:rPr lang="ar-SA" b="1" noProof="0" dirty="0"/>
              <a:t>ي</a:t>
            </a:r>
            <a:r>
              <a:rPr lang="en-US" b="1" noProof="0" dirty="0"/>
              <a:t>ف مع السياق</a:t>
            </a:r>
          </a:p>
          <a:p>
            <a:pPr algn="r" rtl="1"/>
            <a:r>
              <a:rPr lang="en-US" noProof="0" dirty="0"/>
              <a:t>أضف الألعاب المحلية إلى </a:t>
            </a:r>
            <a:r>
              <a:rPr lang="ar-SA" noProof="0" dirty="0"/>
              <a:t>دليل عمل</a:t>
            </a:r>
            <a:r>
              <a:rPr lang="en-US" noProof="0" dirty="0"/>
              <a:t> المشارك حيثما كان ذلك مناسبًا.</a:t>
            </a:r>
          </a:p>
          <a:p>
            <a:pPr marL="0" indent="0" algn="r" rtl="1">
              <a:buNone/>
            </a:pPr>
            <a:r>
              <a:rPr lang="en-US" dirty="0"/>
              <a:t>______________________________________________________________________________</a:t>
            </a:r>
            <a:endParaRPr lang="en-US"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noProof="0" dirty="0"/>
              <a:t>الشرح</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noProof="0" dirty="0"/>
          </a:p>
          <a:p>
            <a:pPr algn="r" rtl="1"/>
            <a:r>
              <a:rPr lang="en-US" i="1" dirty="0"/>
              <a:t>عندما يكبر الطفل</a:t>
            </a:r>
            <a:r>
              <a:rPr lang="ar-SA" i="1" dirty="0"/>
              <a:t>، </a:t>
            </a:r>
            <a:r>
              <a:rPr lang="en-US" i="1" dirty="0"/>
              <a:t>يمكن للوالدين / مقدمي الرعاية البدء في لعب المزيد من الألعاب.</a:t>
            </a:r>
          </a:p>
          <a:p>
            <a:pPr algn="r" rtl="1"/>
            <a:r>
              <a:rPr lang="en-US" i="1" dirty="0"/>
              <a:t>هذا يدعم نمو روابطهم ودماغ الطفل</a:t>
            </a:r>
          </a:p>
          <a:p>
            <a:pPr algn="r" rtl="1"/>
            <a:r>
              <a:rPr lang="en-US" dirty="0"/>
              <a:t>توجيه المشاركين إلى</a:t>
            </a:r>
            <a:r>
              <a:rPr lang="ar-SA" dirty="0"/>
              <a:t> </a:t>
            </a:r>
            <a:r>
              <a:rPr lang="ar-SA" b="1" dirty="0"/>
              <a:t>دليل العمل ال</a:t>
            </a:r>
            <a:r>
              <a:rPr lang="en-US" b="1" dirty="0"/>
              <a:t>صفحة </a:t>
            </a:r>
            <a:r>
              <a:rPr lang="ar-SA" b="1" dirty="0"/>
              <a:t>٣٩-٤٢</a:t>
            </a:r>
            <a:r>
              <a:rPr lang="en-US" b="1" dirty="0"/>
              <a:t>: ألعاب للرضع والأطفال الصغار</a:t>
            </a:r>
          </a:p>
          <a:p>
            <a:pPr lvl="0" algn="r" rtl="1"/>
            <a:r>
              <a:rPr lang="en-US" i="0" dirty="0"/>
              <a:t>قسّم المشاركين إلى أزواج</a:t>
            </a:r>
          </a:p>
          <a:p>
            <a:pPr lvl="0" algn="r" rtl="1"/>
            <a:r>
              <a:rPr lang="en-US" i="1" dirty="0"/>
              <a:t>مع </a:t>
            </a:r>
            <a:r>
              <a:rPr lang="ar-SA" i="1" dirty="0"/>
              <a:t>زميل</a:t>
            </a:r>
            <a:r>
              <a:rPr lang="en-US" i="1" dirty="0"/>
              <a:t>ك:</a:t>
            </a:r>
          </a:p>
          <a:p>
            <a:pPr lvl="1" algn="r" rtl="1"/>
            <a:r>
              <a:rPr lang="en-US" i="1" dirty="0"/>
              <a:t>اختر لعبة واحدة لتعليم بعضكما البعض</a:t>
            </a:r>
          </a:p>
          <a:p>
            <a:pPr lvl="1" algn="r" rtl="1"/>
            <a:r>
              <a:rPr lang="ar-SA" i="1" dirty="0"/>
              <a:t>قم بت</a:t>
            </a:r>
            <a:r>
              <a:rPr lang="en-US" i="1" dirty="0"/>
              <a:t>عل</a:t>
            </a:r>
            <a:r>
              <a:rPr lang="ar-SA" i="1" dirty="0"/>
              <a:t>ي</a:t>
            </a:r>
            <a:r>
              <a:rPr lang="en-US" i="1" dirty="0"/>
              <a:t>م الشخص الآخر كما لو كنت تعلم اللعبة لمقدم الرعاي</a:t>
            </a:r>
            <a:r>
              <a:rPr lang="ar-SA" i="1" dirty="0"/>
              <a:t>ة</a:t>
            </a:r>
            <a:r>
              <a:rPr lang="en-US" i="1" dirty="0"/>
              <a:t>.</a:t>
            </a:r>
            <a:r>
              <a:rPr lang="ar-SA" i="1" dirty="0"/>
              <a:t>(١٠ </a:t>
            </a:r>
            <a:r>
              <a:rPr lang="en-US" i="1" dirty="0"/>
              <a:t>دقائق</a:t>
            </a:r>
            <a:r>
              <a:rPr lang="ar-SA" i="1" dirty="0"/>
              <a:t>)</a:t>
            </a:r>
            <a:endParaRPr lang="en-US" i="1" dirty="0"/>
          </a:p>
          <a:p>
            <a:pPr lvl="1" algn="r" rtl="1"/>
            <a:r>
              <a:rPr lang="ar-SA" i="1" dirty="0"/>
              <a:t>ت</a:t>
            </a:r>
            <a:r>
              <a:rPr lang="en-US" i="1" dirty="0"/>
              <a:t>قد</a:t>
            </a:r>
            <a:r>
              <a:rPr lang="ar-SA" i="1" dirty="0"/>
              <a:t>ي</a:t>
            </a:r>
            <a:r>
              <a:rPr lang="en-US" i="1" dirty="0"/>
              <a:t>م </a:t>
            </a:r>
            <a:r>
              <a:rPr lang="ar-SA" i="1" dirty="0"/>
              <a:t>ال</a:t>
            </a:r>
            <a:r>
              <a:rPr lang="en-US" i="1" dirty="0"/>
              <a:t>ملاحظات لبعضكما البعض حول ما إذا كان الأمر يسير على ما يرام وما إذا كان من السهل فهمه وأي طريقة لتحسينه.</a:t>
            </a:r>
          </a:p>
          <a:p>
            <a:pPr marL="0" indent="0" algn="r" rtl="1">
              <a:buNone/>
            </a:pPr>
            <a:endParaRPr lang="en-US" dirty="0"/>
          </a:p>
          <a:p>
            <a:pPr marL="0" indent="0" algn="r" rtl="1">
              <a:buNone/>
            </a:pPr>
            <a:r>
              <a:rPr lang="en-US" b="1" dirty="0"/>
              <a:t>عمل ال</a:t>
            </a:r>
            <a:r>
              <a:rPr lang="ar-SA" b="1" dirty="0"/>
              <a:t>أزواج (١٠ </a:t>
            </a:r>
            <a:r>
              <a:rPr lang="en-US" b="1" dirty="0"/>
              <a:t>دقائق</a:t>
            </a:r>
            <a:r>
              <a:rPr lang="ar-SA" b="1" dirty="0"/>
              <a:t>)</a:t>
            </a:r>
            <a:endParaRPr lang="en-US" b="1" dirty="0"/>
          </a:p>
          <a:p>
            <a:pPr marL="171450" indent="-171450" algn="r" rtl="1"/>
            <a:r>
              <a:rPr lang="en-US" dirty="0"/>
              <a:t>امنح المشاركين </a:t>
            </a:r>
            <a:r>
              <a:rPr lang="ar-SA" dirty="0"/>
              <a:t>١٠</a:t>
            </a:r>
            <a:r>
              <a:rPr lang="en-US" dirty="0"/>
              <a:t> دقائق لإكمال</a:t>
            </a:r>
            <a:r>
              <a:rPr lang="ar-SA" dirty="0"/>
              <a:t> النشاط</a:t>
            </a:r>
            <a:endParaRPr lang="en-US" dirty="0"/>
          </a:p>
          <a:p>
            <a:pPr marL="171450" indent="-171450" algn="r" rtl="1"/>
            <a:endParaRPr lang="en-US" dirty="0"/>
          </a:p>
          <a:p>
            <a:pPr marL="0" indent="0" algn="r" rtl="1">
              <a:buNone/>
            </a:pPr>
            <a:r>
              <a:rPr lang="en-US" b="1" dirty="0"/>
              <a:t>مناقشة عامة</a:t>
            </a:r>
          </a:p>
          <a:p>
            <a:pPr algn="r" rtl="1"/>
            <a:r>
              <a:rPr lang="en-US" i="1" dirty="0"/>
              <a:t>ما رأيك في الألعاب التي قرأتها؟</a:t>
            </a:r>
          </a:p>
          <a:p>
            <a:pPr algn="r" rtl="1"/>
            <a:r>
              <a:rPr lang="en-US" i="1" dirty="0"/>
              <a:t>هل هناك ألعاب محلية أخرى تعتقد أنها يمكن أن تدعم علاقة مقدم الرعاية بالرضع والأطفال الصغار؟ ماذا عن الأغاني المحلية أو القوافي؟</a:t>
            </a:r>
          </a:p>
          <a:p>
            <a:pPr algn="r" rtl="1"/>
            <a:r>
              <a:rPr lang="en-US" i="1" dirty="0"/>
              <a:t>يمكنك الرجوع إلى قائمة الألعاب هذه في أي وقت تعمل فيه مع مقدم رعاية لطفل صغير</a:t>
            </a:r>
          </a:p>
          <a:p>
            <a:pPr algn="r" rtl="1"/>
            <a:r>
              <a:rPr lang="en-US" i="1" dirty="0"/>
              <a:t>يمكن أن يكون هذا مفيدًا بشكل خاص في الحالات التي قد يستفيد فيها مقدم الرعاية والطفل من دعم إضافي للترابط و</a:t>
            </a:r>
            <a:r>
              <a:rPr lang="ar-SA" i="1" dirty="0"/>
              <a:t>التعلق</a:t>
            </a:r>
            <a:endParaRPr lang="en-US" i="1" dirty="0"/>
          </a:p>
        </p:txBody>
      </p:sp>
      <p:sp>
        <p:nvSpPr>
          <p:cNvPr id="6" name="Slide Image Placeholder 5">
            <a:extLst>
              <a:ext uri="{FF2B5EF4-FFF2-40B4-BE49-F238E27FC236}">
                <a16:creationId xmlns:a16="http://schemas.microsoft.com/office/drawing/2014/main" id="{55C2C192-2579-7C97-39FF-7B2107E4709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B80F588-405F-CE38-57FE-313AEEF0736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18</a:t>
            </a:fld>
            <a:endParaRPr lang="en-US" sz="1200" dirty="0">
              <a:latin typeface="+mn-lt"/>
            </a:endParaRPr>
          </a:p>
        </p:txBody>
      </p:sp>
    </p:spTree>
    <p:extLst>
      <p:ext uri="{BB962C8B-B14F-4D97-AF65-F5344CB8AC3E}">
        <p14:creationId xmlns:p14="http://schemas.microsoft.com/office/powerpoint/2010/main" val="1737154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ملاحظة </a:t>
            </a:r>
            <a:r>
              <a:rPr lang="ar-SA" b="1" noProof="0" dirty="0"/>
              <a:t>لل</a:t>
            </a:r>
            <a:r>
              <a:rPr lang="en-US" b="1" noProof="0" dirty="0"/>
              <a:t>ميسر</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noProof="0" dirty="0"/>
              <a:t>يمكن تشغيل الفيديو بترجمات مترجمة تلقائيًا ، أو يمكن تنزيل نص الفيديو وترجمته وقراءته مع الفيديو.</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noProof="0" dirty="0"/>
              <a:t>في الحالات التي يتعذر فيها </a:t>
            </a:r>
            <a:r>
              <a:rPr lang="ar-SA" noProof="0" dirty="0"/>
              <a:t>تشفيل الفيديو</a:t>
            </a:r>
            <a:r>
              <a:rPr lang="en-US" noProof="0" dirty="0"/>
              <a:t> ، يمكنك شرح ذلك باستخدام الشريحة التالية.</a:t>
            </a:r>
          </a:p>
          <a:p>
            <a:pPr marL="0" indent="0" algn="r" rtl="1">
              <a:buNone/>
            </a:pPr>
            <a:r>
              <a:rPr lang="en-US" dirty="0"/>
              <a:t>______________________________________________________________________________</a:t>
            </a:r>
          </a:p>
          <a:p>
            <a:pPr marL="0" indent="0" algn="r" rtl="1">
              <a:buNone/>
            </a:pPr>
            <a:endParaRPr lang="en-US" b="1" noProof="0" dirty="0"/>
          </a:p>
          <a:p>
            <a:pPr marL="0" indent="0" algn="r" rtl="1">
              <a:buNone/>
            </a:pPr>
            <a:r>
              <a:rPr lang="ar-SA" b="1" noProof="0" dirty="0"/>
              <a:t>ال</a:t>
            </a:r>
            <a:r>
              <a:rPr lang="en-US" b="1" noProof="0" dirty="0"/>
              <a:t>فيديو</a:t>
            </a:r>
          </a:p>
          <a:p>
            <a:pPr algn="r" rtl="1"/>
            <a:r>
              <a:rPr lang="en-US" i="1" noProof="0" dirty="0"/>
              <a:t>سننظر الآن في تقنية للتفاعل مع الأطفال تسمى</a:t>
            </a:r>
            <a:r>
              <a:rPr lang="ar-SA" i="1" noProof="0" dirty="0"/>
              <a:t> </a:t>
            </a:r>
            <a:r>
              <a:rPr lang="en-US" i="1" noProof="0" dirty="0"/>
              <a:t> </a:t>
            </a:r>
            <a:r>
              <a:rPr lang="ar-SA" i="1" noProof="0" dirty="0"/>
              <a:t>الإرسال و الاستجابة</a:t>
            </a:r>
            <a:r>
              <a:rPr lang="en-US" i="1" noProof="0" dirty="0"/>
              <a:t>.</a:t>
            </a:r>
          </a:p>
          <a:p>
            <a:pPr algn="r" rtl="1"/>
            <a:r>
              <a:rPr lang="en-US" noProof="0" dirty="0"/>
              <a:t>قم بتشغيل الفيديو:</a:t>
            </a:r>
            <a:r>
              <a:rPr lang="en-US" noProof="0" dirty="0">
                <a:hlinkClick r:id="rId3"/>
              </a:rPr>
              <a:t>https://www.youtube.com/watch؟v=KNrnZag17Ek&amp;t=1s</a:t>
            </a:r>
            <a:r>
              <a:rPr lang="en-US" noProof="0" dirty="0"/>
              <a:t> </a:t>
            </a:r>
          </a:p>
        </p:txBody>
      </p:sp>
      <p:sp>
        <p:nvSpPr>
          <p:cNvPr id="6" name="Slide Image Placeholder 5">
            <a:extLst>
              <a:ext uri="{FF2B5EF4-FFF2-40B4-BE49-F238E27FC236}">
                <a16:creationId xmlns:a16="http://schemas.microsoft.com/office/drawing/2014/main" id="{D451E9AB-7254-B90F-38CD-D0FF4B981F3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87D0F85-9EEC-4535-E5ED-F255972F975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19</a:t>
            </a:fld>
            <a:endParaRPr lang="en-US" sz="1200" dirty="0">
              <a:latin typeface="+mn-lt"/>
            </a:endParaRPr>
          </a:p>
        </p:txBody>
      </p:sp>
    </p:spTree>
    <p:extLst>
      <p:ext uri="{BB962C8B-B14F-4D97-AF65-F5344CB8AC3E}">
        <p14:creationId xmlns:p14="http://schemas.microsoft.com/office/powerpoint/2010/main" val="1776515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2" name="Google Shape;242;p2:notes"/>
          <p:cNvSpPr txBox="1">
            <a:spLocks noGrp="1"/>
          </p:cNvSpPr>
          <p:nvPr>
            <p:ph type="body" idx="1"/>
          </p:nvPr>
        </p:nvSpPr>
        <p:spPr>
          <a:xfrm>
            <a:off x="477838" y="460375"/>
            <a:ext cx="6143625" cy="9210675"/>
          </a:xfrm>
          <a:prstGeom prst="rect">
            <a:avLst/>
          </a:prstGeom>
        </p:spPr>
        <p:txBody>
          <a:bodyPr/>
          <a:lstStyle/>
          <a:p>
            <a:pPr marL="0" indent="0" algn="r" rtl="1">
              <a:buNone/>
            </a:pPr>
            <a:r>
              <a:rPr lang="en-US" b="1" dirty="0">
                <a:sym typeface="Arial"/>
              </a:rPr>
              <a:t>مقدمة</a:t>
            </a:r>
          </a:p>
          <a:p>
            <a:pPr algn="r" rtl="1"/>
            <a:r>
              <a:rPr lang="en-US" dirty="0">
                <a:sym typeface="Arial"/>
              </a:rPr>
              <a:t>تركز هذه الوحدة على الأدوات والتقنيات التي يمكن لأخصائيي الحال</a:t>
            </a:r>
            <a:r>
              <a:rPr lang="ar-SA" dirty="0">
                <a:sym typeface="Arial"/>
              </a:rPr>
              <a:t>ة </a:t>
            </a:r>
            <a:r>
              <a:rPr lang="en-US" dirty="0">
                <a:sym typeface="Arial"/>
              </a:rPr>
              <a:t>استخدامها ل</a:t>
            </a:r>
            <a:r>
              <a:rPr lang="ar-SA" dirty="0">
                <a:sym typeface="Arial"/>
              </a:rPr>
              <a:t>ل</a:t>
            </a:r>
            <a:r>
              <a:rPr lang="en-US" dirty="0">
                <a:sym typeface="Arial"/>
              </a:rPr>
              <a:t>دعم الأسر</a:t>
            </a:r>
            <a:r>
              <a:rPr lang="ar-SA" dirty="0">
                <a:sym typeface="Arial"/>
              </a:rPr>
              <a:t>ي</a:t>
            </a:r>
            <a:r>
              <a:rPr lang="en-US" dirty="0">
                <a:sym typeface="Arial"/>
              </a:rPr>
              <a:t> ، وهي الوحدة الثالثة من ثلاث</a:t>
            </a:r>
            <a:r>
              <a:rPr lang="ar-SA" dirty="0">
                <a:sym typeface="Arial"/>
              </a:rPr>
              <a:t> وحدات من تدريب الدعم</a:t>
            </a:r>
            <a:r>
              <a:rPr lang="en-US" dirty="0">
                <a:sym typeface="Arial"/>
              </a:rPr>
              <a:t> الأس</a:t>
            </a:r>
            <a:r>
              <a:rPr lang="ar-SA" dirty="0">
                <a:sym typeface="Arial"/>
              </a:rPr>
              <a:t>ري</a:t>
            </a:r>
            <a:r>
              <a:rPr lang="en-US" dirty="0">
                <a:sym typeface="Arial"/>
              </a:rPr>
              <a:t> في إدارة الحالة. هذا التدريب هو جزء من تدريبات المستوى </a:t>
            </a:r>
            <a:r>
              <a:rPr lang="ar-SA" dirty="0">
                <a:sym typeface="Arial"/>
              </a:rPr>
              <a:t>الثالث</a:t>
            </a:r>
            <a:r>
              <a:rPr lang="en-US" dirty="0">
                <a:sym typeface="Arial"/>
              </a:rPr>
              <a:t> </a:t>
            </a:r>
            <a:r>
              <a:rPr lang="ar-SA" dirty="0">
                <a:sym typeface="Arial"/>
              </a:rPr>
              <a:t>من</a:t>
            </a:r>
            <a:r>
              <a:rPr lang="en-US" dirty="0">
                <a:sym typeface="Arial"/>
              </a:rPr>
              <a:t> التدريب المشترك بين الوكالات لإدارة حال</a:t>
            </a:r>
            <a:r>
              <a:rPr lang="ar-SA" dirty="0">
                <a:sym typeface="Arial"/>
              </a:rPr>
              <a:t>ة</a:t>
            </a:r>
            <a:r>
              <a:rPr lang="en-US" dirty="0">
                <a:sym typeface="Arial"/>
              </a:rPr>
              <a:t> حماية الطفل. قبل المشاركة في هذا التدريب ، يجب أن يكون المشاركو</a:t>
            </a:r>
            <a:r>
              <a:rPr lang="ar-SA" dirty="0">
                <a:sym typeface="Arial"/>
              </a:rPr>
              <a:t>/ات </a:t>
            </a:r>
            <a:r>
              <a:rPr lang="en-US" dirty="0">
                <a:sym typeface="Arial"/>
              </a:rPr>
              <a:t>ن قد أكملوا وحدات المستوى </a:t>
            </a:r>
            <a:r>
              <a:rPr lang="ar-SA" dirty="0">
                <a:sym typeface="Arial"/>
              </a:rPr>
              <a:t>الأول</a:t>
            </a:r>
            <a:r>
              <a:rPr lang="en-US" dirty="0">
                <a:sym typeface="Arial"/>
              </a:rPr>
              <a:t> والمستوى </a:t>
            </a:r>
            <a:r>
              <a:rPr lang="ar-SA" dirty="0">
                <a:sym typeface="Arial"/>
              </a:rPr>
              <a:t>الثاني.</a:t>
            </a:r>
            <a:endParaRPr lang="en-US" dirty="0">
              <a:sym typeface="Arial"/>
            </a:endParaRPr>
          </a:p>
          <a:p>
            <a:pPr algn="r" rtl="1"/>
            <a:r>
              <a:rPr lang="en-US" dirty="0">
                <a:sym typeface="Arial"/>
              </a:rPr>
              <a:t>تستكشف هذه الوحدة الموضوعات الرئيسية التالية:</a:t>
            </a:r>
          </a:p>
          <a:p>
            <a:pPr lvl="1" algn="r" rtl="1"/>
            <a:r>
              <a:rPr lang="en-US" dirty="0">
                <a:sym typeface="Arial"/>
              </a:rPr>
              <a:t>دعم الارتباط والترابط مع الأطفال الصغار</a:t>
            </a:r>
          </a:p>
          <a:p>
            <a:pPr lvl="1" algn="r" rtl="1"/>
            <a:r>
              <a:rPr lang="en-US" dirty="0">
                <a:sym typeface="Arial"/>
              </a:rPr>
              <a:t>بناء علاقات إيجابية مع الأطفال</a:t>
            </a:r>
          </a:p>
          <a:p>
            <a:pPr lvl="1" algn="r" rtl="1"/>
            <a:r>
              <a:rPr lang="en-US" dirty="0">
                <a:sym typeface="Arial"/>
              </a:rPr>
              <a:t>بناء مهارات الوالدين / مقدمي الرعاية العاطفية والتعاطفية</a:t>
            </a:r>
          </a:p>
          <a:p>
            <a:pPr lvl="1" algn="r" rtl="1"/>
            <a:r>
              <a:rPr lang="ar-SA" dirty="0">
                <a:sym typeface="Arial"/>
              </a:rPr>
              <a:t>تهيئة بيئة آمنة ويمكن التنبؤ بها من خلال القواعد والإجراءات الأسرية</a:t>
            </a:r>
            <a:endParaRPr lang="en-US" dirty="0">
              <a:sym typeface="Arial"/>
            </a:endParaRPr>
          </a:p>
          <a:p>
            <a:pPr lvl="1" algn="r" rtl="1"/>
            <a:r>
              <a:rPr lang="en-US" dirty="0">
                <a:sym typeface="Arial"/>
              </a:rPr>
              <a:t>ت</a:t>
            </a:r>
            <a:r>
              <a:rPr lang="ar-SA" dirty="0">
                <a:sym typeface="Arial"/>
              </a:rPr>
              <a:t>عزيز</a:t>
            </a:r>
            <a:r>
              <a:rPr lang="en-US" dirty="0">
                <a:sym typeface="Arial"/>
              </a:rPr>
              <a:t> شبكات الدعم الاجتماعي</a:t>
            </a:r>
            <a:r>
              <a:rPr lang="ar-SA" dirty="0">
                <a:sym typeface="Arial"/>
              </a:rPr>
              <a:t>ة</a:t>
            </a:r>
            <a:endParaRPr lang="en-US" dirty="0">
              <a:sym typeface="Arial"/>
            </a:endParaRPr>
          </a:p>
          <a:p>
            <a:pPr lvl="1" algn="r" rtl="1"/>
            <a:r>
              <a:rPr lang="ar-SA" dirty="0">
                <a:sym typeface="Arial"/>
              </a:rPr>
              <a:t>ال</a:t>
            </a:r>
            <a:r>
              <a:rPr lang="en-US" dirty="0">
                <a:sym typeface="Arial"/>
              </a:rPr>
              <a:t>أدوات</a:t>
            </a:r>
            <a:r>
              <a:rPr lang="ar-SA" dirty="0">
                <a:sym typeface="Arial"/>
              </a:rPr>
              <a:t> الأساسية</a:t>
            </a:r>
            <a:r>
              <a:rPr lang="en-US" dirty="0">
                <a:sym typeface="Arial"/>
              </a:rPr>
              <a:t> </a:t>
            </a:r>
            <a:r>
              <a:rPr lang="ar-SA" dirty="0">
                <a:sym typeface="Arial"/>
              </a:rPr>
              <a:t>ل</a:t>
            </a:r>
            <a:r>
              <a:rPr lang="en-US" dirty="0">
                <a:sym typeface="Arial"/>
              </a:rPr>
              <a:t>إدارة ال</a:t>
            </a:r>
            <a:r>
              <a:rPr lang="ar-SA" dirty="0">
                <a:sym typeface="Arial"/>
              </a:rPr>
              <a:t>مال</a:t>
            </a:r>
            <a:endParaRPr lang="en-US" dirty="0">
              <a:sym typeface="Arial"/>
            </a:endParaRPr>
          </a:p>
          <a:p>
            <a:pPr lvl="1" algn="r" rtl="1"/>
            <a:r>
              <a:rPr lang="en-US" dirty="0">
                <a:sym typeface="Arial"/>
              </a:rPr>
              <a:t>تقنيات الاسترخاء والرعاية الذاتية لدعم مقدمي الرعاية</a:t>
            </a:r>
          </a:p>
          <a:p>
            <a:pPr lvl="0" algn="r" rtl="1"/>
            <a:r>
              <a:rPr lang="en-US" dirty="0">
                <a:sym typeface="Arial"/>
              </a:rPr>
              <a:t>يمكن ال</a:t>
            </a:r>
            <a:r>
              <a:rPr lang="ar-SA" dirty="0">
                <a:sym typeface="Arial"/>
              </a:rPr>
              <a:t>اطلاع</a:t>
            </a:r>
            <a:r>
              <a:rPr lang="en-US" dirty="0">
                <a:sym typeface="Arial"/>
              </a:rPr>
              <a:t> على إرشادات التيسير في ملاحظات كل شريحة.</a:t>
            </a:r>
          </a:p>
          <a:p>
            <a:pPr marL="0" indent="0" algn="r" rtl="1">
              <a:buNone/>
            </a:pPr>
            <a:endParaRPr lang="en-US" b="0" dirty="0">
              <a:sym typeface="Arial"/>
            </a:endParaRPr>
          </a:p>
          <a:p>
            <a:pPr marL="0" indent="0" algn="r" rtl="1">
              <a:buNone/>
            </a:pPr>
            <a:r>
              <a:rPr lang="en-US" b="1" dirty="0">
                <a:sym typeface="Arial"/>
              </a:rPr>
              <a:t>ال</a:t>
            </a:r>
            <a:r>
              <a:rPr lang="ar-SA" b="1" dirty="0">
                <a:sym typeface="Arial"/>
              </a:rPr>
              <a:t>تكييف بحسب</a:t>
            </a:r>
            <a:r>
              <a:rPr lang="en-US" b="1" dirty="0">
                <a:sym typeface="Arial"/>
              </a:rPr>
              <a:t> السياق</a:t>
            </a:r>
          </a:p>
          <a:p>
            <a:pPr algn="r" rtl="1"/>
            <a:r>
              <a:rPr lang="en-US" dirty="0">
                <a:sym typeface="Arial"/>
              </a:rPr>
              <a:t>من المهم اتخاذ الخطوات التالية ل</a:t>
            </a:r>
            <a:r>
              <a:rPr lang="ar-SA" dirty="0">
                <a:sym typeface="Arial"/>
              </a:rPr>
              <a:t>تكييف </a:t>
            </a:r>
            <a:r>
              <a:rPr lang="en-US" dirty="0">
                <a:sym typeface="Arial"/>
              </a:rPr>
              <a:t>هذه الوحدة </a:t>
            </a:r>
            <a:r>
              <a:rPr lang="ar-SA" dirty="0">
                <a:sym typeface="Arial"/>
              </a:rPr>
              <a:t>بحسب ال</a:t>
            </a:r>
            <a:r>
              <a:rPr lang="en-US" dirty="0">
                <a:sym typeface="Arial"/>
              </a:rPr>
              <a:t>سياق</a:t>
            </a:r>
            <a:r>
              <a:rPr lang="ar-SA" dirty="0">
                <a:sym typeface="Arial"/>
              </a:rPr>
              <a:t> </a:t>
            </a:r>
            <a:r>
              <a:rPr lang="en-US" dirty="0">
                <a:sym typeface="Arial"/>
              </a:rPr>
              <a:t>قبل تقديمها:</a:t>
            </a:r>
          </a:p>
          <a:p>
            <a:pPr lvl="1" algn="r" rtl="1"/>
            <a:r>
              <a:rPr lang="en-US" dirty="0">
                <a:sym typeface="Arial"/>
              </a:rPr>
              <a:t>الجلسة </a:t>
            </a:r>
            <a:r>
              <a:rPr lang="ar-SA" dirty="0">
                <a:sym typeface="Arial"/>
              </a:rPr>
              <a:t>٢</a:t>
            </a:r>
            <a:r>
              <a:rPr lang="en-US" dirty="0">
                <a:sym typeface="Arial"/>
              </a:rPr>
              <a:t> ، الشريحة </a:t>
            </a:r>
            <a:r>
              <a:rPr lang="ar-SA" dirty="0">
                <a:sym typeface="Arial"/>
              </a:rPr>
              <a:t>١٦</a:t>
            </a:r>
            <a:r>
              <a:rPr lang="en-US" dirty="0">
                <a:sym typeface="Arial"/>
              </a:rPr>
              <a:t> "طرق تعزيز الارتباط قبل ولادة الطفل" - يمكن إضافة الممارسات المحلية والثقافية إلى هذه الشريحة عند الاقتضاء.</a:t>
            </a:r>
          </a:p>
          <a:p>
            <a:pPr lvl="1" algn="r" rtl="1"/>
            <a:r>
              <a:rPr lang="en-US" dirty="0">
                <a:sym typeface="Arial"/>
              </a:rPr>
              <a:t>الجلسة </a:t>
            </a:r>
            <a:r>
              <a:rPr lang="ar-SA" dirty="0">
                <a:sym typeface="Arial"/>
              </a:rPr>
              <a:t>٢</a:t>
            </a:r>
            <a:r>
              <a:rPr lang="en-US" dirty="0">
                <a:sym typeface="Arial"/>
              </a:rPr>
              <a:t> ، الشريحة </a:t>
            </a:r>
            <a:r>
              <a:rPr lang="ar-SA" dirty="0">
                <a:sym typeface="Arial"/>
              </a:rPr>
              <a:t>١٧</a:t>
            </a:r>
            <a:r>
              <a:rPr lang="en-US" dirty="0">
                <a:sym typeface="Arial"/>
              </a:rPr>
              <a:t> "طرق تعزيز ال</a:t>
            </a:r>
            <a:r>
              <a:rPr lang="ar-SA" dirty="0">
                <a:sym typeface="Arial"/>
              </a:rPr>
              <a:t>ارتباط</a:t>
            </a:r>
            <a:r>
              <a:rPr lang="en-US" dirty="0">
                <a:sym typeface="Arial"/>
              </a:rPr>
              <a:t> بمجرد ولادة الطفل" - يمكن إضافة الممارسات المحلية والثقافية إلى هذه الشريحة عند الاقتضاء.</a:t>
            </a:r>
          </a:p>
          <a:p>
            <a:pPr lvl="1" algn="r" rtl="1"/>
            <a:r>
              <a:rPr lang="en-US" dirty="0">
                <a:sym typeface="Arial"/>
              </a:rPr>
              <a:t>الجلسة </a:t>
            </a:r>
            <a:r>
              <a:rPr lang="ar-SA" dirty="0">
                <a:sym typeface="Arial"/>
              </a:rPr>
              <a:t>٢</a:t>
            </a:r>
            <a:r>
              <a:rPr lang="en-US" dirty="0">
                <a:sym typeface="Arial"/>
              </a:rPr>
              <a:t> الشريحة</a:t>
            </a:r>
            <a:r>
              <a:rPr lang="ar-SA" dirty="0">
                <a:sym typeface="Arial"/>
              </a:rPr>
              <a:t> </a:t>
            </a:r>
            <a:r>
              <a:rPr lang="en-US" dirty="0">
                <a:sym typeface="Arial"/>
              </a:rPr>
              <a:t> </a:t>
            </a:r>
            <a:r>
              <a:rPr lang="ar-SA" dirty="0">
                <a:sym typeface="Arial"/>
              </a:rPr>
              <a:t>١٨</a:t>
            </a:r>
            <a:r>
              <a:rPr lang="en-US" dirty="0">
                <a:sym typeface="Arial"/>
              </a:rPr>
              <a:t> "ألعاب</a:t>
            </a:r>
            <a:r>
              <a:rPr lang="ar-SA" dirty="0">
                <a:sym typeface="Arial"/>
              </a:rPr>
              <a:t> للرضع و</a:t>
            </a:r>
            <a:r>
              <a:rPr lang="en-US" dirty="0">
                <a:sym typeface="Arial"/>
              </a:rPr>
              <a:t> </a:t>
            </a:r>
            <a:r>
              <a:rPr lang="ar-SA" dirty="0">
                <a:sym typeface="Arial"/>
              </a:rPr>
              <a:t>الأ</a:t>
            </a:r>
            <a:r>
              <a:rPr lang="en-US" dirty="0">
                <a:sym typeface="Arial"/>
              </a:rPr>
              <a:t>طفال الصغار" - أضف ألعابًا محلية إلى </a:t>
            </a:r>
            <a:r>
              <a:rPr lang="ar-SA" dirty="0">
                <a:sym typeface="Arial"/>
              </a:rPr>
              <a:t>دليل عمل</a:t>
            </a:r>
            <a:r>
              <a:rPr lang="en-US" dirty="0">
                <a:sym typeface="Arial"/>
              </a:rPr>
              <a:t> المشارك حيثما كان ذلك مناسبًا.</a:t>
            </a:r>
          </a:p>
          <a:p>
            <a:pPr lvl="1" algn="r" rtl="1"/>
            <a:r>
              <a:rPr lang="en-US" dirty="0">
                <a:sym typeface="Arial"/>
              </a:rPr>
              <a:t>الجلسة </a:t>
            </a:r>
            <a:r>
              <a:rPr lang="ar-SA" dirty="0">
                <a:sym typeface="Arial"/>
              </a:rPr>
              <a:t>٢</a:t>
            </a:r>
            <a:r>
              <a:rPr lang="en-US" dirty="0">
                <a:sym typeface="Arial"/>
              </a:rPr>
              <a:t> الشريحة </a:t>
            </a:r>
            <a:r>
              <a:rPr lang="ar-SA" dirty="0">
                <a:sym typeface="Arial"/>
              </a:rPr>
              <a:t>٢٢ </a:t>
            </a:r>
            <a:r>
              <a:rPr lang="en-US" dirty="0">
                <a:sym typeface="Arial"/>
              </a:rPr>
              <a:t> "متى يجب ال</a:t>
            </a:r>
            <a:r>
              <a:rPr lang="ar-SA" dirty="0">
                <a:sym typeface="Arial"/>
              </a:rPr>
              <a:t>إحالة</a:t>
            </a:r>
            <a:r>
              <a:rPr lang="en-US" dirty="0">
                <a:sym typeface="Arial"/>
              </a:rPr>
              <a:t>" - قم بتحديث الملاحظات بناءً على مسارات الإحالة المحلية وإجراءات التشغيل الموحدة.</a:t>
            </a:r>
          </a:p>
          <a:p>
            <a:pPr lvl="1" algn="r" rtl="1"/>
            <a:r>
              <a:rPr lang="en-US" dirty="0">
                <a:sym typeface="Arial"/>
              </a:rPr>
              <a:t>الجلسة </a:t>
            </a:r>
            <a:r>
              <a:rPr lang="ar-SA" dirty="0">
                <a:sym typeface="Arial"/>
              </a:rPr>
              <a:t>٣</a:t>
            </a:r>
            <a:r>
              <a:rPr lang="en-US" dirty="0">
                <a:sym typeface="Arial"/>
              </a:rPr>
              <a:t> الشريحة</a:t>
            </a:r>
            <a:r>
              <a:rPr lang="ar-SA" dirty="0">
                <a:sym typeface="Arial"/>
              </a:rPr>
              <a:t> ٢٦  </a:t>
            </a:r>
            <a:r>
              <a:rPr lang="en-US" dirty="0">
                <a:sym typeface="Arial"/>
              </a:rPr>
              <a:t>"الاهتمام الإيجابي" - يمكن إضافة الأنشطة المحلية إلى الملاحظات.</a:t>
            </a:r>
          </a:p>
          <a:p>
            <a:pPr lvl="1" algn="r" rtl="1"/>
            <a:r>
              <a:rPr lang="en-US" dirty="0">
                <a:sym typeface="Arial"/>
              </a:rPr>
              <a:t>الجلسة </a:t>
            </a:r>
            <a:r>
              <a:rPr lang="ar-SA" dirty="0">
                <a:sym typeface="Arial"/>
              </a:rPr>
              <a:t>٣</a:t>
            </a:r>
            <a:r>
              <a:rPr lang="en-US" dirty="0">
                <a:sym typeface="Arial"/>
              </a:rPr>
              <a:t> الشريحة </a:t>
            </a:r>
            <a:r>
              <a:rPr lang="ar-SA" dirty="0">
                <a:sym typeface="Arial"/>
              </a:rPr>
              <a:t>٣١</a:t>
            </a:r>
            <a:r>
              <a:rPr lang="en-US" dirty="0">
                <a:sym typeface="Arial"/>
              </a:rPr>
              <a:t> "لعب الأدوار: </a:t>
            </a:r>
            <a:r>
              <a:rPr lang="ar-SA" dirty="0">
                <a:sym typeface="Arial"/>
              </a:rPr>
              <a:t>ال</a:t>
            </a:r>
            <a:r>
              <a:rPr lang="en-US" dirty="0">
                <a:sym typeface="Arial"/>
              </a:rPr>
              <a:t>لعب بقيادة الأطفال" - يمكن تكييف النص مع السياق.</a:t>
            </a:r>
          </a:p>
          <a:p>
            <a:pPr lvl="1" algn="r" rtl="1"/>
            <a:r>
              <a:rPr lang="en-US" dirty="0">
                <a:sym typeface="Arial"/>
              </a:rPr>
              <a:t>الجلسة </a:t>
            </a:r>
            <a:r>
              <a:rPr lang="ar-SA" dirty="0">
                <a:sym typeface="Arial"/>
              </a:rPr>
              <a:t>٤</a:t>
            </a:r>
            <a:r>
              <a:rPr lang="en-US" dirty="0">
                <a:sym typeface="Arial"/>
              </a:rPr>
              <a:t> الشريحة </a:t>
            </a:r>
            <a:r>
              <a:rPr lang="ar-SA" dirty="0">
                <a:sym typeface="Arial"/>
              </a:rPr>
              <a:t>٤٣</a:t>
            </a:r>
            <a:r>
              <a:rPr lang="en-US" dirty="0">
                <a:sym typeface="Arial"/>
              </a:rPr>
              <a:t> "مناقشة عامة" قم بإزالة صورة واحدة - أيهما أقل تمثيلاً لسياقك.</a:t>
            </a:r>
          </a:p>
          <a:p>
            <a:pPr lvl="1" algn="r" rtl="1"/>
            <a:r>
              <a:rPr lang="en-US" dirty="0">
                <a:sym typeface="Arial"/>
              </a:rPr>
              <a:t>الجلسة</a:t>
            </a:r>
            <a:r>
              <a:rPr lang="ar-SA" dirty="0">
                <a:sym typeface="Arial"/>
              </a:rPr>
              <a:t> </a:t>
            </a:r>
            <a:r>
              <a:rPr lang="en-US" dirty="0">
                <a:sym typeface="Arial"/>
              </a:rPr>
              <a:t> </a:t>
            </a:r>
            <a:r>
              <a:rPr lang="ar-SA" dirty="0">
                <a:sym typeface="Arial"/>
              </a:rPr>
              <a:t>٤ </a:t>
            </a:r>
            <a:r>
              <a:rPr lang="en-US" dirty="0">
                <a:sym typeface="Arial"/>
              </a:rPr>
              <a:t>الشريحة</a:t>
            </a:r>
            <a:r>
              <a:rPr lang="ar-SA" dirty="0">
                <a:sym typeface="Arial"/>
              </a:rPr>
              <a:t> </a:t>
            </a:r>
            <a:r>
              <a:rPr lang="en-US" dirty="0">
                <a:sym typeface="Arial"/>
              </a:rPr>
              <a:t> </a:t>
            </a:r>
            <a:r>
              <a:rPr lang="ar-SA" dirty="0">
                <a:sym typeface="Arial"/>
              </a:rPr>
              <a:t>٤٨</a:t>
            </a:r>
            <a:r>
              <a:rPr lang="en-US" dirty="0">
                <a:sym typeface="Arial"/>
              </a:rPr>
              <a:t> </a:t>
            </a:r>
            <a:r>
              <a:rPr lang="ar-SA" dirty="0">
                <a:sym typeface="Arial"/>
              </a:rPr>
              <a:t>" أربع </a:t>
            </a:r>
            <a:r>
              <a:rPr lang="en-US" dirty="0">
                <a:sym typeface="Arial"/>
              </a:rPr>
              <a:t>خطوات للعب </a:t>
            </a:r>
            <a:r>
              <a:rPr lang="ar-SA" dirty="0">
                <a:sym typeface="Arial"/>
              </a:rPr>
              <a:t>أ</a:t>
            </a:r>
            <a:r>
              <a:rPr lang="en-US" dirty="0">
                <a:sym typeface="Arial"/>
              </a:rPr>
              <a:t>دو</a:t>
            </a:r>
            <a:r>
              <a:rPr lang="ar-SA" dirty="0">
                <a:sym typeface="Arial"/>
              </a:rPr>
              <a:t>ا</a:t>
            </a:r>
            <a:r>
              <a:rPr lang="en-US" dirty="0">
                <a:sym typeface="Arial"/>
              </a:rPr>
              <a:t>ر التعاطف" - يمكن تكييف السيناريو مع السياق.</a:t>
            </a:r>
          </a:p>
          <a:p>
            <a:pPr lvl="1" algn="r" rtl="1"/>
            <a:r>
              <a:rPr lang="en-US" dirty="0">
                <a:sym typeface="Arial"/>
              </a:rPr>
              <a:t>الجلسة </a:t>
            </a:r>
            <a:r>
              <a:rPr lang="ar-SA" dirty="0">
                <a:sym typeface="Arial"/>
              </a:rPr>
              <a:t>٤</a:t>
            </a:r>
            <a:r>
              <a:rPr lang="en-US" dirty="0">
                <a:sym typeface="Arial"/>
              </a:rPr>
              <a:t> الشريحة </a:t>
            </a:r>
            <a:r>
              <a:rPr lang="ar-SA" dirty="0">
                <a:sym typeface="Arial"/>
              </a:rPr>
              <a:t>٤٩</a:t>
            </a:r>
            <a:r>
              <a:rPr lang="en-US" dirty="0">
                <a:sym typeface="Arial"/>
              </a:rPr>
              <a:t> "فكر وشارك" - قم بتكييف المواقف المقترحة في ملاحظات الميسر مع السياق.</a:t>
            </a:r>
          </a:p>
          <a:p>
            <a:pPr lvl="1" algn="r" rtl="1"/>
            <a:r>
              <a:rPr lang="en-US" dirty="0">
                <a:sym typeface="Arial"/>
              </a:rPr>
              <a:t>الجلسة </a:t>
            </a:r>
            <a:r>
              <a:rPr lang="ar-SA" dirty="0">
                <a:sym typeface="Arial"/>
              </a:rPr>
              <a:t>٤</a:t>
            </a:r>
            <a:r>
              <a:rPr lang="en-US" dirty="0">
                <a:sym typeface="Arial"/>
              </a:rPr>
              <a:t> الشريحة </a:t>
            </a:r>
            <a:r>
              <a:rPr lang="ar-SA" dirty="0">
                <a:sym typeface="Arial"/>
              </a:rPr>
              <a:t>٥١</a:t>
            </a:r>
            <a:r>
              <a:rPr lang="en-US" dirty="0">
                <a:sym typeface="Arial"/>
              </a:rPr>
              <a:t> "التعاطف مع جميع الأطفال" - يمكن تكييف النص مع السياق.</a:t>
            </a:r>
          </a:p>
          <a:p>
            <a:pPr lvl="1" algn="r" rtl="1"/>
            <a:r>
              <a:rPr lang="en-US" dirty="0">
                <a:sym typeface="Arial"/>
              </a:rPr>
              <a:t>الجلسة </a:t>
            </a:r>
            <a:r>
              <a:rPr lang="ar-SA" dirty="0">
                <a:sym typeface="Arial"/>
              </a:rPr>
              <a:t>٧</a:t>
            </a:r>
            <a:r>
              <a:rPr lang="en-US" dirty="0">
                <a:sym typeface="Arial"/>
              </a:rPr>
              <a:t> ، الشريحة </a:t>
            </a:r>
            <a:r>
              <a:rPr lang="ar-SA" dirty="0">
                <a:sym typeface="Arial"/>
              </a:rPr>
              <a:t>٨٤ </a:t>
            </a:r>
            <a:r>
              <a:rPr lang="en-US" dirty="0">
                <a:sym typeface="Arial"/>
              </a:rPr>
              <a:t> "الأداة: </a:t>
            </a:r>
            <a:r>
              <a:rPr lang="ar-SA" dirty="0">
                <a:sym typeface="Arial"/>
              </a:rPr>
              <a:t>خريطة المسح لبيئة الطفل</a:t>
            </a:r>
            <a:r>
              <a:rPr lang="en-US" dirty="0">
                <a:sym typeface="Arial"/>
              </a:rPr>
              <a:t>" - قم بت</a:t>
            </a:r>
            <a:r>
              <a:rPr lang="ar-SA" dirty="0">
                <a:sym typeface="Arial"/>
              </a:rPr>
              <a:t>عديل</a:t>
            </a:r>
            <a:r>
              <a:rPr lang="en-US" dirty="0">
                <a:sym typeface="Arial"/>
              </a:rPr>
              <a:t> الأسماء والأدوار في خريطة </a:t>
            </a:r>
            <a:r>
              <a:rPr lang="ar-SA" dirty="0">
                <a:sym typeface="Arial"/>
              </a:rPr>
              <a:t>المسح</a:t>
            </a:r>
            <a:r>
              <a:rPr lang="en-US" dirty="0">
                <a:sym typeface="Arial"/>
              </a:rPr>
              <a:t> بناءً على السياق.</a:t>
            </a:r>
          </a:p>
          <a:p>
            <a:pPr lvl="1" algn="r" rtl="1"/>
            <a:r>
              <a:rPr lang="en-US" dirty="0">
                <a:sym typeface="Arial"/>
              </a:rPr>
              <a:t>الجلسة </a:t>
            </a:r>
            <a:r>
              <a:rPr lang="ar-SA" dirty="0">
                <a:sym typeface="Arial"/>
              </a:rPr>
              <a:t>٧</a:t>
            </a:r>
            <a:r>
              <a:rPr lang="en-US" dirty="0">
                <a:sym typeface="Arial"/>
              </a:rPr>
              <a:t> ، الشريحة </a:t>
            </a:r>
            <a:r>
              <a:rPr lang="ar-SA" dirty="0">
                <a:sym typeface="Arial"/>
              </a:rPr>
              <a:t>٨٦</a:t>
            </a:r>
            <a:r>
              <a:rPr lang="en-US" dirty="0">
                <a:sym typeface="Arial"/>
              </a:rPr>
              <a:t> "مجموعات الدعم" - التك</a:t>
            </a:r>
            <a:r>
              <a:rPr lang="ar-SA" dirty="0">
                <a:sym typeface="Arial"/>
              </a:rPr>
              <a:t>ي</a:t>
            </a:r>
            <a:r>
              <a:rPr lang="en-US" dirty="0">
                <a:sym typeface="Arial"/>
              </a:rPr>
              <a:t>يف بناءً على ما إذا كانت هناك مجموعات دعم أو ما يعادلها في السياق الخاص بك</a:t>
            </a:r>
            <a:r>
              <a:rPr lang="ar-SA" dirty="0">
                <a:sym typeface="Arial"/>
              </a:rPr>
              <a:t>م.</a:t>
            </a:r>
            <a:endParaRPr lang="en-US" dirty="0">
              <a:sym typeface="Arial"/>
            </a:endParaRPr>
          </a:p>
          <a:p>
            <a:pPr marL="0" indent="0" algn="r" rtl="1">
              <a:buNone/>
            </a:pPr>
            <a:endParaRPr lang="en-US" dirty="0">
              <a:sym typeface="Arial"/>
            </a:endParaRPr>
          </a:p>
          <a:p>
            <a:pPr marL="0" indent="0" algn="r" rtl="1">
              <a:buNone/>
            </a:pPr>
            <a:r>
              <a:rPr lang="ar-SA" b="1" dirty="0"/>
              <a:t>يتبع</a:t>
            </a:r>
            <a:r>
              <a:rPr lang="en-US" b="1" dirty="0">
                <a:sym typeface="Wingdings" panose="05000000000000000000" pitchFamily="2" charset="2"/>
              </a:rPr>
              <a:t></a:t>
            </a:r>
            <a:endParaRPr lang="en-US" b="1" dirty="0">
              <a:sym typeface="Arial"/>
            </a:endParaRPr>
          </a:p>
        </p:txBody>
      </p:sp>
      <p:sp>
        <p:nvSpPr>
          <p:cNvPr id="4" name="Google Shape;725;p48:notes">
            <a:extLst>
              <a:ext uri="{FF2B5EF4-FFF2-40B4-BE49-F238E27FC236}">
                <a16:creationId xmlns:a16="http://schemas.microsoft.com/office/drawing/2014/main" id="{A2DD463F-97B8-B432-4E99-247F6391A5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b="1" dirty="0"/>
          </a:p>
          <a:p>
            <a:pPr lvl="0" algn="r" rtl="1"/>
            <a:r>
              <a:rPr lang="en-US" i="1" noProof="0" dirty="0"/>
              <a:t>لاحظ ال</a:t>
            </a:r>
            <a:r>
              <a:rPr lang="ar-SA" i="1" noProof="0" dirty="0"/>
              <a:t>إرسال </a:t>
            </a:r>
            <a:r>
              <a:rPr lang="en-US" i="1" noProof="0" dirty="0"/>
              <a:t>وشارك الطفل في تركيز انتباهه</a:t>
            </a:r>
          </a:p>
          <a:p>
            <a:pPr lvl="1" algn="r" rtl="1"/>
            <a:r>
              <a:rPr lang="en-US" i="1" noProof="0" dirty="0"/>
              <a:t>هل ينظر الطفل أو يشير إلى شيء ما؟ </a:t>
            </a:r>
            <a:r>
              <a:rPr lang="ar-SA" i="1" noProof="0" dirty="0"/>
              <a:t> هل يقوم بإصدار</a:t>
            </a:r>
            <a:r>
              <a:rPr lang="en-US" i="1" noProof="0" dirty="0"/>
              <a:t> صوت أم</a:t>
            </a:r>
            <a:r>
              <a:rPr lang="ar-SA" i="1" noProof="0" dirty="0"/>
              <a:t> </a:t>
            </a:r>
            <a:r>
              <a:rPr lang="en-US" i="1" noProof="0" dirty="0"/>
              <a:t> </a:t>
            </a:r>
            <a:r>
              <a:rPr lang="ar-SA" i="1" noProof="0" dirty="0"/>
              <a:t>ب</a:t>
            </a:r>
            <a:r>
              <a:rPr lang="en-US" i="1" noProof="0" dirty="0"/>
              <a:t>تعابير وجه؟ </a:t>
            </a:r>
            <a:r>
              <a:rPr lang="ar-SA" i="1" noProof="0" dirty="0"/>
              <a:t>ي</a:t>
            </a:r>
            <a:r>
              <a:rPr lang="en-US" i="1" noProof="0" dirty="0"/>
              <a:t>حرك تلك الذراعين والساقين الصغيرتين؟ هذا</a:t>
            </a:r>
            <a:r>
              <a:rPr lang="ar-SA" i="1" noProof="0" dirty="0"/>
              <a:t> هو الإرسال.</a:t>
            </a:r>
            <a:endParaRPr lang="en-US" i="1" noProof="0" dirty="0"/>
          </a:p>
          <a:p>
            <a:pPr lvl="1" algn="r" rtl="1"/>
            <a:r>
              <a:rPr lang="en-US" i="1" noProof="0" dirty="0"/>
              <a:t>ال</a:t>
            </a:r>
            <a:r>
              <a:rPr lang="ar-SA" i="1" noProof="0" dirty="0"/>
              <a:t>شىء الأساسي </a:t>
            </a:r>
            <a:r>
              <a:rPr lang="en-US" i="1" noProof="0" dirty="0"/>
              <a:t>هو الانتباه إلى ما يركز عليه الطفل.</a:t>
            </a:r>
          </a:p>
          <a:p>
            <a:pPr lvl="1" algn="r" rtl="1"/>
            <a:r>
              <a:rPr lang="en-US" i="1" noProof="0" dirty="0"/>
              <a:t>لا يمكنك قضاء كل وقتك في القيام بذلك لذا ابحث عن الفرص الصغيرة على مدار اليوم - مثل أثناء ارتدائ</a:t>
            </a:r>
            <a:r>
              <a:rPr lang="ar-SA" i="1" noProof="0" dirty="0"/>
              <a:t>هم</a:t>
            </a:r>
            <a:r>
              <a:rPr lang="en-US" i="1" noProof="0" dirty="0"/>
              <a:t> ملابسهم أو الانتظار في طابور في المتجر.</a:t>
            </a:r>
          </a:p>
          <a:p>
            <a:pPr lvl="0" algn="r" rtl="1"/>
            <a:r>
              <a:rPr lang="ar-SA" i="1" noProof="0" dirty="0"/>
              <a:t>استجب للإرسال </a:t>
            </a:r>
            <a:r>
              <a:rPr lang="en-US" i="1" noProof="0" dirty="0"/>
              <a:t> بالدعم والتشجيع.</a:t>
            </a:r>
          </a:p>
          <a:p>
            <a:pPr lvl="1" algn="r" rtl="1"/>
            <a:r>
              <a:rPr lang="en-US" i="1" noProof="0" dirty="0"/>
              <a:t>يمكنك أن تمنح الأطفال الراحة من خلال العناق والكلمات اللطيفة أو مساعدتهم أو اللعب معهم أو </a:t>
            </a:r>
            <a:r>
              <a:rPr lang="ar-SA" i="1" noProof="0" dirty="0"/>
              <a:t>تقديرهم</a:t>
            </a:r>
            <a:r>
              <a:rPr lang="en-US" i="1" noProof="0" dirty="0"/>
              <a:t> </a:t>
            </a:r>
            <a:r>
              <a:rPr lang="ar-SA" i="1" noProof="0" dirty="0"/>
              <a:t>.</a:t>
            </a:r>
            <a:endParaRPr lang="en-US" i="1" noProof="0" dirty="0"/>
          </a:p>
          <a:p>
            <a:pPr lvl="1" algn="r" rtl="1"/>
            <a:r>
              <a:rPr lang="en-US" i="1" noProof="0" dirty="0"/>
              <a:t>يمكنك إصدار صوت أو تعبير وجه - مثل قول "أنا أرى!" أو تبتسم وتومئ برأسك لتخبر الطفل أنك تلاحظ نفس الشيء.</a:t>
            </a:r>
          </a:p>
          <a:p>
            <a:pPr lvl="1" algn="r" rtl="1"/>
            <a:r>
              <a:rPr lang="en-US" i="1" noProof="0" dirty="0"/>
              <a:t>أو يمكنك التقاط شيء يشير إليه الطفل وتقريبه.</a:t>
            </a:r>
          </a:p>
          <a:p>
            <a:pPr lvl="0" algn="r" rtl="1"/>
            <a:r>
              <a:rPr lang="en-US" i="1" noProof="0" dirty="0"/>
              <a:t>أعطه</a:t>
            </a:r>
            <a:r>
              <a:rPr lang="ar-SA" i="1" noProof="0" dirty="0"/>
              <a:t>ا</a:t>
            </a:r>
            <a:r>
              <a:rPr lang="en-US" i="1" noProof="0" dirty="0"/>
              <a:t> إسما!</a:t>
            </a:r>
          </a:p>
          <a:p>
            <a:pPr lvl="1" algn="r" rtl="1"/>
            <a:r>
              <a:rPr lang="en-US" i="1" noProof="0" dirty="0"/>
              <a:t>عندما ت</a:t>
            </a:r>
            <a:r>
              <a:rPr lang="ar-SA" i="1" noProof="0" dirty="0"/>
              <a:t>ستجيب</a:t>
            </a:r>
            <a:r>
              <a:rPr lang="en-US" i="1" noProof="0" dirty="0"/>
              <a:t> </a:t>
            </a:r>
            <a:r>
              <a:rPr lang="ar-SA" i="1" noProof="0" dirty="0"/>
              <a:t>لإرسال</a:t>
            </a:r>
            <a:r>
              <a:rPr lang="en-US" i="1" noProof="0" dirty="0"/>
              <a:t> عن طريق تسمية ما يراه الطفل أو يفعله أو يشعر به</a:t>
            </a:r>
            <a:r>
              <a:rPr lang="ar-SA" i="1" noProof="0" dirty="0"/>
              <a:t>، </a:t>
            </a:r>
            <a:r>
              <a:rPr lang="en-US" i="1" noProof="0" dirty="0"/>
              <a:t>فإنك تنشئ روابط لغوية مهمة في دماغه حتى قبل أن يتمكن الطفل من التحدث أو فهم كلماتك.</a:t>
            </a:r>
          </a:p>
          <a:p>
            <a:pPr lvl="1" algn="r" rtl="1"/>
            <a:r>
              <a:rPr lang="en-US" i="1" noProof="0" dirty="0"/>
              <a:t>يمكنك تسمية أي شيء - شخص أو شيء أو فعل أو شعور أو مزيج.</a:t>
            </a:r>
          </a:p>
          <a:p>
            <a:pPr lvl="1" algn="r" rtl="1"/>
            <a:r>
              <a:rPr lang="en-US" i="1" noProof="0" dirty="0"/>
              <a:t>إذا أشار الطفل إلى أقدامه يمكنك أيضًا أن تشير إليه</a:t>
            </a:r>
            <a:r>
              <a:rPr lang="ar-SA" i="1" noProof="0" dirty="0"/>
              <a:t>م </a:t>
            </a:r>
            <a:r>
              <a:rPr lang="en-US" i="1" noProof="0" dirty="0"/>
              <a:t> وتقول "نعم </a:t>
            </a:r>
            <a:r>
              <a:rPr lang="ar-SA" i="1" noProof="0" dirty="0"/>
              <a:t>، </a:t>
            </a:r>
            <a:r>
              <a:rPr lang="en-US" i="1" noProof="0" dirty="0"/>
              <a:t>تلك هي قدميك!"</a:t>
            </a:r>
          </a:p>
          <a:p>
            <a:pPr lvl="0" algn="r" rtl="1"/>
            <a:r>
              <a:rPr lang="en-US" i="1" noProof="0" dirty="0"/>
              <a:t>تناوبوا ... وانتظروا.</a:t>
            </a:r>
          </a:p>
          <a:p>
            <a:pPr lvl="1" algn="r" rtl="1"/>
            <a:r>
              <a:rPr lang="en-US" i="1" noProof="0" dirty="0"/>
              <a:t>استمر في التفاعل ذهابًا وإيابًا.</a:t>
            </a:r>
          </a:p>
          <a:p>
            <a:pPr lvl="1" algn="r" rtl="1"/>
            <a:r>
              <a:rPr lang="en-US" i="1" noProof="0" dirty="0"/>
              <a:t>في كل مرة ت</a:t>
            </a:r>
            <a:r>
              <a:rPr lang="ar-SA" i="1" noProof="0" dirty="0"/>
              <a:t>ستجيب</a:t>
            </a:r>
            <a:r>
              <a:rPr lang="en-US" i="1" noProof="0" dirty="0"/>
              <a:t> </a:t>
            </a:r>
            <a:r>
              <a:rPr lang="ar-SA" i="1" noProof="0" dirty="0"/>
              <a:t>لإرسال، </a:t>
            </a:r>
            <a:r>
              <a:rPr lang="en-US" i="1" noProof="0" dirty="0"/>
              <a:t>امنح الطفل فرصة للرد.</a:t>
            </a:r>
          </a:p>
          <a:p>
            <a:pPr lvl="1" algn="r" rtl="1"/>
            <a:r>
              <a:rPr lang="en-US" i="1" noProof="0" dirty="0"/>
              <a:t>يمكن أن يكون التناوب سريعًا (من الطفل إليك والعودة مرة أخرى) أو الاستمرار في العديد من ال</a:t>
            </a:r>
            <a:r>
              <a:rPr lang="ar-SA" i="1" noProof="0" dirty="0"/>
              <a:t>تناوبات</a:t>
            </a:r>
            <a:r>
              <a:rPr lang="en-US" i="1" noProof="0" dirty="0"/>
              <a:t>.</a:t>
            </a:r>
          </a:p>
          <a:p>
            <a:pPr lvl="1" algn="r" rtl="1"/>
            <a:r>
              <a:rPr lang="en-US" i="1" noProof="0" dirty="0"/>
              <a:t>الانتظار أمر بالغ الأهمية. يحتاج الأطفال إلى وقت لتشكيل ردودهم خاصةً عندما يتعلمون الكثير من الأشياء في وقت واحد. الانتظار يساعد على استمرار المنعطفات.</a:t>
            </a:r>
          </a:p>
          <a:p>
            <a:pPr marL="0" indent="0" algn="r" rtl="1">
              <a:buNone/>
            </a:pPr>
            <a:r>
              <a:rPr lang="ar-SA" i="1" dirty="0"/>
              <a:t>يتبع</a:t>
            </a:r>
            <a:r>
              <a:rPr lang="en-US" b="1" noProof="0" dirty="0">
                <a:sym typeface="Wingdings" panose="05000000000000000000" pitchFamily="2" charset="2"/>
              </a:rPr>
              <a:t></a:t>
            </a:r>
            <a:endParaRPr lang="en-US" b="1" noProof="0" dirty="0"/>
          </a:p>
        </p:txBody>
      </p:sp>
      <p:sp>
        <p:nvSpPr>
          <p:cNvPr id="6" name="Slide Image Placeholder 5">
            <a:extLst>
              <a:ext uri="{FF2B5EF4-FFF2-40B4-BE49-F238E27FC236}">
                <a16:creationId xmlns:a16="http://schemas.microsoft.com/office/drawing/2014/main" id="{5E28BB97-2DF0-0923-90A5-5B4EE001E7B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98173D4-14E3-63D5-1F58-D756ECF16E0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20</a:t>
            </a:fld>
            <a:endParaRPr lang="en-US" sz="1200" dirty="0">
              <a:latin typeface="+mn-lt"/>
            </a:endParaRPr>
          </a:p>
        </p:txBody>
      </p:sp>
    </p:spTree>
    <p:extLst>
      <p:ext uri="{BB962C8B-B14F-4D97-AF65-F5344CB8AC3E}">
        <p14:creationId xmlns:p14="http://schemas.microsoft.com/office/powerpoint/2010/main" val="29860100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lvl="0" algn="r" rtl="1"/>
            <a:r>
              <a:rPr lang="en-US" i="1" noProof="0" dirty="0"/>
              <a:t>تمرن على النهايات والبدايات.</a:t>
            </a:r>
          </a:p>
          <a:p>
            <a:pPr lvl="1" algn="r" rtl="1"/>
            <a:r>
              <a:rPr lang="en-US" i="1" noProof="0" dirty="0"/>
              <a:t>يشير الأطفال عند الانتهاء أو استعدادهم للانتقال إلى نشاط جديد.</a:t>
            </a:r>
          </a:p>
          <a:p>
            <a:pPr lvl="1" algn="r" rtl="1"/>
            <a:r>
              <a:rPr lang="en-US" i="1" noProof="0" dirty="0"/>
              <a:t>قد يتركون لعبة أو يلتقطون لعبة جديدة أو يستديرون للنظر إلى شيء آخر.</a:t>
            </a:r>
          </a:p>
          <a:p>
            <a:pPr lvl="1" algn="r" rtl="1"/>
            <a:r>
              <a:rPr lang="en-US" i="1" noProof="0" dirty="0"/>
              <a:t>أو قد يبتعدون أو يبدأون في إثارة الضجة أو</a:t>
            </a:r>
            <a:r>
              <a:rPr lang="ar-SA" i="1" noProof="0" dirty="0"/>
              <a:t>قل"انتهينا</a:t>
            </a:r>
            <a:r>
              <a:rPr lang="en-US" i="1" noProof="0" dirty="0"/>
              <a:t>"</a:t>
            </a:r>
          </a:p>
          <a:p>
            <a:pPr lvl="1" algn="r" rtl="1"/>
            <a:r>
              <a:rPr lang="en-US" i="1" noProof="0" dirty="0"/>
              <a:t>عندما تشارك تركيز الطفل, ستلاحظ عندما يكون مستعدًا لإنهاء النشاط وبدء شيء جديد.</a:t>
            </a:r>
          </a:p>
          <a:p>
            <a:pPr algn="r" rtl="1"/>
            <a:endParaRPr lang="en-US" noProof="0" dirty="0"/>
          </a:p>
          <a:p>
            <a:pPr marL="0" indent="0" algn="r" rtl="1">
              <a:buNone/>
            </a:pPr>
            <a:r>
              <a:rPr lang="en-US" b="1" noProof="0" dirty="0"/>
              <a:t>مناقشة عامة</a:t>
            </a:r>
          </a:p>
          <a:p>
            <a:pPr algn="r" rtl="1"/>
            <a:r>
              <a:rPr lang="en-US" i="1" noProof="0" dirty="0"/>
              <a:t>اسأل ما رأيك في هذه التقنية؟</a:t>
            </a:r>
          </a:p>
          <a:p>
            <a:pPr algn="r" rtl="1"/>
            <a:r>
              <a:rPr lang="en-US" i="1" noProof="0" dirty="0"/>
              <a:t>هل ستشعر بالثقة في شرحها لمقدمي الرعاية؟</a:t>
            </a:r>
          </a:p>
        </p:txBody>
      </p:sp>
      <p:sp>
        <p:nvSpPr>
          <p:cNvPr id="7" name="Google Shape;725;p48:notes">
            <a:extLst>
              <a:ext uri="{FF2B5EF4-FFF2-40B4-BE49-F238E27FC236}">
                <a16:creationId xmlns:a16="http://schemas.microsoft.com/office/drawing/2014/main" id="{C98173D4-14E3-63D5-1F58-D756ECF16E0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21</a:t>
            </a:fld>
            <a:endParaRPr lang="en-US" sz="1200" dirty="0">
              <a:latin typeface="+mn-lt"/>
            </a:endParaRPr>
          </a:p>
        </p:txBody>
      </p:sp>
    </p:spTree>
    <p:extLst>
      <p:ext uri="{BB962C8B-B14F-4D97-AF65-F5344CB8AC3E}">
        <p14:creationId xmlns:p14="http://schemas.microsoft.com/office/powerpoint/2010/main" val="393467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التك</a:t>
            </a:r>
            <a:r>
              <a:rPr lang="ar-SA" b="1" noProof="0" dirty="0"/>
              <a:t>ي</a:t>
            </a:r>
            <a:r>
              <a:rPr lang="en-US" b="1" noProof="0" dirty="0"/>
              <a:t>يف مع السياق</a:t>
            </a:r>
          </a:p>
          <a:p>
            <a:pPr algn="r" rtl="1"/>
            <a:r>
              <a:rPr lang="en-US" noProof="0" dirty="0"/>
              <a:t>قم بتحديث الملاحظات بناءً على مسارات الإحالة المحلية وإجراءات التشغيل الموحدة.</a:t>
            </a:r>
          </a:p>
          <a:p>
            <a:pPr marL="0" indent="0" algn="r" rtl="1">
              <a:buNone/>
            </a:pPr>
            <a:r>
              <a:rPr lang="en-US" dirty="0"/>
              <a:t>______________________________________________________________________________</a:t>
            </a:r>
          </a:p>
          <a:p>
            <a:pPr marL="0" indent="0" algn="r" rtl="1">
              <a:buNone/>
            </a:pPr>
            <a:endParaRPr lang="en-US"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dirty="0"/>
              <a:t>في بعض الحالات</a:t>
            </a:r>
            <a:r>
              <a:rPr lang="ar-SA" i="1" dirty="0"/>
              <a:t>، </a:t>
            </a:r>
            <a:r>
              <a:rPr lang="en-US" i="1" dirty="0"/>
              <a:t>قد تعمل مع ال</a:t>
            </a:r>
            <a:r>
              <a:rPr lang="ar-SA" i="1" dirty="0"/>
              <a:t>والدين</a:t>
            </a:r>
            <a:r>
              <a:rPr lang="en-US" i="1" dirty="0"/>
              <a:t> / مقدمي الرعاية الجدد الذين ي</a:t>
            </a:r>
            <a:r>
              <a:rPr lang="ar-SA" i="1" dirty="0"/>
              <a:t>عانون</a:t>
            </a:r>
            <a:r>
              <a:rPr lang="en-US" i="1" dirty="0"/>
              <a:t> من أجل ال</a:t>
            </a:r>
            <a:r>
              <a:rPr lang="ar-SA" i="1" dirty="0"/>
              <a:t>ترابط مع ال</a:t>
            </a:r>
            <a:r>
              <a:rPr lang="en-US" i="1" dirty="0"/>
              <a:t>أطفال </a:t>
            </a:r>
            <a:r>
              <a:rPr lang="ar-SA" i="1" dirty="0"/>
              <a:t>ال</a:t>
            </a:r>
            <a:r>
              <a:rPr lang="en-US" i="1" dirty="0"/>
              <a:t>صغار أو الذين تظهر عليهم علامات مخاوف تتعلق بالصحة ال</a:t>
            </a:r>
            <a:r>
              <a:rPr lang="ar-SA" i="1" dirty="0"/>
              <a:t>نفس</a:t>
            </a:r>
            <a:r>
              <a:rPr lang="en-US" i="1" dirty="0"/>
              <a:t>ية مثل اكتئاب ما بعد الولادة أو القلق.</a:t>
            </a:r>
          </a:p>
          <a:p>
            <a:pPr algn="r" rtl="1"/>
            <a:r>
              <a:rPr lang="en-US" i="1" dirty="0"/>
              <a:t>في الحالات التي تشعر فيها بالقلق</a:t>
            </a:r>
            <a:r>
              <a:rPr lang="ar-SA" i="1" dirty="0"/>
              <a:t>، </a:t>
            </a:r>
            <a:r>
              <a:rPr lang="en-US" i="1" dirty="0"/>
              <a:t>من المهم البحث عن دعم أكثر تخصصًا إما من خلال </a:t>
            </a:r>
            <a:r>
              <a:rPr lang="ar-SA" i="1" dirty="0"/>
              <a:t>الصحة النفسية و الدعم النفسي الاجتماعي </a:t>
            </a:r>
            <a:r>
              <a:rPr lang="en-US" i="1" dirty="0"/>
              <a:t>أو الخدمات الطبية. هذا الأمر أكثر إلحاحًا إذا كنت تعتقد أن الطفل في خطر.</a:t>
            </a:r>
          </a:p>
          <a:p>
            <a:pPr marL="0" indent="0" algn="r" rtl="1">
              <a:buNone/>
            </a:pPr>
            <a:endParaRPr lang="en-US" dirty="0"/>
          </a:p>
          <a:p>
            <a:pPr marL="0" indent="0" algn="r" rtl="1">
              <a:buNone/>
            </a:pPr>
            <a:r>
              <a:rPr lang="en-US" b="1" dirty="0"/>
              <a:t>مناقشة عامة</a:t>
            </a:r>
          </a:p>
          <a:p>
            <a:pPr algn="r" rtl="1"/>
            <a:r>
              <a:rPr lang="en-US" i="1" dirty="0"/>
              <a:t>ما نوع العلامات التي تعتقد أنها تشير إلى وجود مشكلة؟</a:t>
            </a:r>
          </a:p>
          <a:p>
            <a:pPr algn="r" rtl="1"/>
            <a:r>
              <a:rPr lang="en-US" i="1" dirty="0"/>
              <a:t>قد تشمل أعراض ضعف الصحة ال</a:t>
            </a:r>
            <a:r>
              <a:rPr lang="ar-SA" i="1" dirty="0"/>
              <a:t>نفس</a:t>
            </a:r>
            <a:r>
              <a:rPr lang="en-US" i="1" dirty="0"/>
              <a:t>ية خلال فترة ما حول الولادة ...</a:t>
            </a:r>
          </a:p>
          <a:p>
            <a:pPr lvl="1" algn="r" rtl="1"/>
            <a:r>
              <a:rPr lang="en-US" i="0" dirty="0"/>
              <a:t>انقر للكشف عن الشريحة</a:t>
            </a:r>
          </a:p>
          <a:p>
            <a:pPr lvl="1" algn="r" rtl="1"/>
            <a:r>
              <a:rPr lang="en-US" i="0" dirty="0"/>
              <a:t>عرض الشريحة</a:t>
            </a:r>
          </a:p>
          <a:p>
            <a:pPr lvl="0" algn="r" rtl="1"/>
            <a:r>
              <a:rPr lang="en-US" i="1" dirty="0"/>
              <a:t>في الحالات التي تتعرف فيها على هذه العلامات</a:t>
            </a:r>
            <a:r>
              <a:rPr lang="ar-SA" i="1" dirty="0"/>
              <a:t>، </a:t>
            </a:r>
            <a:r>
              <a:rPr lang="en-US" i="1" dirty="0"/>
              <a:t>من الأفضل التحدث إلى مشرفك و / أو التحدث إلى مقدم الرعاية حول مخاوفك </a:t>
            </a:r>
            <a:r>
              <a:rPr lang="ar-SA" i="1" dirty="0"/>
              <a:t>(</a:t>
            </a:r>
            <a:r>
              <a:rPr lang="en-US" i="1" dirty="0"/>
              <a:t>إذا كان</a:t>
            </a:r>
            <a:r>
              <a:rPr lang="ar-SA" i="1" dirty="0"/>
              <a:t> ذلك</a:t>
            </a:r>
            <a:r>
              <a:rPr lang="en-US" i="1" dirty="0"/>
              <a:t> آمن</a:t>
            </a:r>
            <a:r>
              <a:rPr lang="ar-SA" i="1" dirty="0"/>
              <a:t>اً</a:t>
            </a:r>
            <a:r>
              <a:rPr lang="en-US" i="1" dirty="0"/>
              <a:t> ومناسب</a:t>
            </a:r>
            <a:r>
              <a:rPr lang="ar-SA" i="1" dirty="0"/>
              <a:t>اً)</a:t>
            </a:r>
            <a:r>
              <a:rPr lang="en-US" i="1" dirty="0"/>
              <a:t> ثم ال</a:t>
            </a:r>
            <a:r>
              <a:rPr lang="ar-SA" i="1" dirty="0"/>
              <a:t>إحالة</a:t>
            </a:r>
            <a:r>
              <a:rPr lang="en-US" i="1" dirty="0"/>
              <a:t> إلى أخصائي الصحة </a:t>
            </a:r>
            <a:r>
              <a:rPr lang="ar-SA" i="1" dirty="0"/>
              <a:t>النفس</a:t>
            </a:r>
            <a:r>
              <a:rPr lang="en-US" i="1" dirty="0"/>
              <a:t>ية حيثما كان ذلك متاحًا.</a:t>
            </a:r>
          </a:p>
        </p:txBody>
      </p:sp>
      <p:sp>
        <p:nvSpPr>
          <p:cNvPr id="6" name="Slide Image Placeholder 5">
            <a:extLst>
              <a:ext uri="{FF2B5EF4-FFF2-40B4-BE49-F238E27FC236}">
                <a16:creationId xmlns:a16="http://schemas.microsoft.com/office/drawing/2014/main" id="{5A2F6D0D-1923-E021-5D9F-D2369B37638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7411843-7657-069E-0060-3ADFBD02113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22</a:t>
            </a:fld>
            <a:endParaRPr lang="en-US" sz="1200" dirty="0">
              <a:latin typeface="+mn-lt"/>
            </a:endParaRPr>
          </a:p>
        </p:txBody>
      </p:sp>
    </p:spTree>
    <p:extLst>
      <p:ext uri="{BB962C8B-B14F-4D97-AF65-F5344CB8AC3E}">
        <p14:creationId xmlns:p14="http://schemas.microsoft.com/office/powerpoint/2010/main" val="788317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noProof="0" dirty="0"/>
          </a:p>
          <a:p>
            <a:pPr algn="r" rtl="1"/>
            <a:r>
              <a:rPr lang="en-US" noProof="0" dirty="0"/>
              <a:t>عرض الشريحة</a:t>
            </a:r>
          </a:p>
          <a:p>
            <a:pPr algn="r" rtl="1"/>
            <a:r>
              <a:rPr lang="en-US" i="1" dirty="0">
                <a:sym typeface="Helvetica Neue"/>
              </a:rPr>
              <a:t>هل لدى أي شخص أي أسئلة أو بحاجة إلى توضيح؟</a:t>
            </a:r>
            <a:endParaRPr lang="en-US" i="1" dirty="0"/>
          </a:p>
        </p:txBody>
      </p:sp>
      <p:sp>
        <p:nvSpPr>
          <p:cNvPr id="3" name="Slide Image Placeholder 2">
            <a:extLst>
              <a:ext uri="{FF2B5EF4-FFF2-40B4-BE49-F238E27FC236}">
                <a16:creationId xmlns:a16="http://schemas.microsoft.com/office/drawing/2014/main" id="{4C303BCF-D3B2-363A-31D1-BE77F1A760B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AA0F9E9-6F8B-0203-943E-419FA4110B2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23</a:t>
            </a:fld>
            <a:endParaRPr lang="en-US" sz="1200" dirty="0">
              <a:latin typeface="+mn-lt"/>
            </a:endParaRPr>
          </a:p>
        </p:txBody>
      </p:sp>
    </p:spTree>
    <p:extLst>
      <p:ext uri="{BB962C8B-B14F-4D97-AF65-F5344CB8AC3E}">
        <p14:creationId xmlns:p14="http://schemas.microsoft.com/office/powerpoint/2010/main" val="1851832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a:t>
            </a:r>
            <a:r>
              <a:rPr lang="ar-SA" b="1" dirty="0"/>
              <a:t> الثالثة: ساعتيتن</a:t>
            </a:r>
            <a:r>
              <a:rPr lang="en-CA" b="1" dirty="0"/>
              <a:t> </a:t>
            </a:r>
            <a:endParaRPr lang="ar-SA" b="1"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dirty="0"/>
              <a:t>______________________________________________________________________________</a:t>
            </a:r>
          </a:p>
          <a:p>
            <a:pPr marL="0" indent="0" algn="r" rtl="1">
              <a:buNone/>
            </a:pPr>
            <a:endParaRPr lang="en-US"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noProof="0" dirty="0"/>
          </a:p>
          <a:p>
            <a:pPr algn="r" rtl="1"/>
            <a:r>
              <a:rPr lang="en-US" i="1" noProof="0" dirty="0"/>
              <a:t>تدور هذه الوحدة حول بناء علاقات إيجابية مع الأطفال بشكل أساسي من خلال استخدام أدوات</a:t>
            </a:r>
            <a:r>
              <a:rPr lang="ar-SA" i="1" noProof="0" dirty="0"/>
              <a:t> ال</a:t>
            </a:r>
            <a:r>
              <a:rPr lang="en-US" i="1" noProof="0" dirty="0"/>
              <a:t>تربية</a:t>
            </a:r>
            <a:r>
              <a:rPr lang="ar-SA" i="1" noProof="0" dirty="0"/>
              <a:t> الثلاث</a:t>
            </a:r>
            <a:r>
              <a:rPr lang="en-US" i="1" noProof="0" dirty="0"/>
              <a:t>.</a:t>
            </a:r>
          </a:p>
          <a:p>
            <a:pPr algn="r" rtl="1"/>
            <a:r>
              <a:rPr lang="en-US" i="1" noProof="0" dirty="0"/>
              <a:t>بينما ركزت الجلسة السابقة بشكل أساسي على الرضع والأطفال الصغار</a:t>
            </a:r>
            <a:r>
              <a:rPr lang="ar-SA" i="1" noProof="0" dirty="0"/>
              <a:t>، </a:t>
            </a:r>
            <a:r>
              <a:rPr lang="en-US" i="1" noProof="0" dirty="0"/>
              <a:t>ت</a:t>
            </a:r>
            <a:r>
              <a:rPr lang="ar-SA" i="1" noProof="0" dirty="0"/>
              <a:t>نظر </a:t>
            </a:r>
            <a:r>
              <a:rPr lang="en-US" i="1" noProof="0" dirty="0"/>
              <a:t>هذه الجلسة </a:t>
            </a:r>
            <a:r>
              <a:rPr lang="ar-SA" i="1" noProof="0" dirty="0"/>
              <a:t>في ا</a:t>
            </a:r>
            <a:r>
              <a:rPr lang="en-US" i="1" noProof="0" dirty="0"/>
              <a:t>لأطفال من جميع الأعمار.</a:t>
            </a:r>
          </a:p>
          <a:p>
            <a:pPr algn="r" rtl="1"/>
            <a:r>
              <a:rPr lang="en-US" i="1" noProof="0" dirty="0"/>
              <a:t>تدعم هذه الجلسة أيضًا عاملين من</a:t>
            </a:r>
            <a:r>
              <a:rPr lang="ar-SA" i="1" noProof="0" dirty="0"/>
              <a:t> </a:t>
            </a:r>
            <a:r>
              <a:rPr lang="en-US" i="1" noProof="0" dirty="0"/>
              <a:t>عوامل ال</a:t>
            </a:r>
            <a:r>
              <a:rPr lang="ar-SA" i="1" noProof="0" dirty="0"/>
              <a:t>حماية </a:t>
            </a:r>
            <a:r>
              <a:rPr lang="en-US" i="1" noProof="0" dirty="0"/>
              <a:t> التي ناقشناها في الوحدة </a:t>
            </a:r>
            <a:r>
              <a:rPr lang="ar-SA" i="1" noProof="0" dirty="0"/>
              <a:t>الأولى </a:t>
            </a:r>
            <a:r>
              <a:rPr lang="en-US" i="1" noProof="0" dirty="0"/>
              <a:t>:</a:t>
            </a:r>
          </a:p>
          <a:p>
            <a:pPr lvl="1" algn="r" rtl="1"/>
            <a:r>
              <a:rPr lang="en-US" i="1" noProof="0" dirty="0"/>
              <a:t>العلاقات الصحية بين مقدم الرعاية والطفل</a:t>
            </a:r>
          </a:p>
          <a:p>
            <a:pPr lvl="1" algn="r" rtl="1"/>
            <a:r>
              <a:rPr lang="en-US" i="1" noProof="0" dirty="0"/>
              <a:t>مقدمي الرعاية المستجيب</a:t>
            </a:r>
            <a:r>
              <a:rPr lang="ar-SA" i="1" noProof="0" dirty="0"/>
              <a:t>ين</a:t>
            </a:r>
            <a:r>
              <a:rPr lang="en-US" i="1" noProof="0" dirty="0"/>
              <a:t> والداعم</a:t>
            </a:r>
            <a:r>
              <a:rPr lang="ar-SA" i="1" noProof="0" dirty="0"/>
              <a:t>ين </a:t>
            </a:r>
            <a:endParaRPr lang="en-US" i="1" noProof="0" dirty="0"/>
          </a:p>
        </p:txBody>
      </p:sp>
      <p:sp>
        <p:nvSpPr>
          <p:cNvPr id="3" name="Slide Image Placeholder 2">
            <a:extLst>
              <a:ext uri="{FF2B5EF4-FFF2-40B4-BE49-F238E27FC236}">
                <a16:creationId xmlns:a16="http://schemas.microsoft.com/office/drawing/2014/main" id="{0E64714C-3916-6476-3BE8-C2F12FD9391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CFBD39B-A7CC-E6D8-9C77-2959F02AC31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24</a:t>
            </a:fld>
            <a:endParaRPr lang="en-US" sz="1200" dirty="0">
              <a:latin typeface="+mn-lt"/>
            </a:endParaRPr>
          </a:p>
        </p:txBody>
      </p:sp>
    </p:spTree>
    <p:extLst>
      <p:ext uri="{BB962C8B-B14F-4D97-AF65-F5344CB8AC3E}">
        <p14:creationId xmlns:p14="http://schemas.microsoft.com/office/powerpoint/2010/main" val="2874091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dirty="0"/>
              <a:t>يرغب جميع الأطفال في </a:t>
            </a:r>
            <a:r>
              <a:rPr lang="ar-SA" i="1" dirty="0"/>
              <a:t> الحصول على </a:t>
            </a:r>
            <a:r>
              <a:rPr lang="en-US" i="1" dirty="0"/>
              <a:t>الاهتمام من </a:t>
            </a:r>
            <a:r>
              <a:rPr lang="ar-SA" i="1" dirty="0"/>
              <a:t>والديهم </a:t>
            </a:r>
            <a:r>
              <a:rPr lang="en-US" i="1" dirty="0"/>
              <a:t>ومن البالغين الآخرين الذين يحبونهم ويحترمونهم.</a:t>
            </a:r>
          </a:p>
          <a:p>
            <a:pPr algn="r" rtl="1"/>
            <a:r>
              <a:rPr lang="en-US" i="1" dirty="0"/>
              <a:t>يمكن للأطفال تعلم جذب الانتباه بطرق إيجابية وسلبية على حد سواء ويمكن للانتباه أن يعزز السلوكيات الإيجابية والسلبية.</a:t>
            </a:r>
          </a:p>
          <a:p>
            <a:pPr lvl="1" algn="r" rtl="1"/>
            <a:r>
              <a:rPr lang="en-US" i="1" dirty="0"/>
              <a:t>عندما يمدح أحد الوالدين الطفل لسلوكه الجيد - مثل المشاركة - يتم تشجيع هذا السلوك من قبل الوالدين.</a:t>
            </a:r>
          </a:p>
          <a:p>
            <a:pPr lvl="1" algn="r" rtl="1"/>
            <a:r>
              <a:rPr lang="en-US" i="1" dirty="0"/>
              <a:t>يمكن أيضًا تعزيز السلوكيات السلبية - مثل الضرب - من خلال الانتباه (سواء كان سلبيًا أو إيجابيًا).</a:t>
            </a:r>
          </a:p>
          <a:p>
            <a:pPr lvl="1" algn="r" rtl="1"/>
            <a:r>
              <a:rPr lang="en-US" i="1" dirty="0"/>
              <a:t>إذا أعطى أحد الوالدين مزيدًا من الاهتمام عندما يسيء الأطفال التصرف</a:t>
            </a:r>
            <a:r>
              <a:rPr lang="ar-SA" i="1" dirty="0"/>
              <a:t>، </a:t>
            </a:r>
            <a:r>
              <a:rPr lang="en-US" i="1" dirty="0"/>
              <a:t>فإن السلوكيات السلبية هي التي يتم تعزيزها.</a:t>
            </a:r>
          </a:p>
          <a:p>
            <a:pPr lvl="1" algn="r" rtl="1"/>
            <a:r>
              <a:rPr lang="en-US" i="1" dirty="0"/>
              <a:t>إذا اشتكى الطفل وبكى لأن الوالد لن يشتري له حلوى وظل الوالد يتجادل مع الطفل فهذا اهتمام سلبي وي</a:t>
            </a:r>
            <a:r>
              <a:rPr lang="ar-SA" i="1" dirty="0"/>
              <a:t>عزز</a:t>
            </a:r>
            <a:r>
              <a:rPr lang="en-US" i="1" dirty="0"/>
              <a:t> </a:t>
            </a:r>
            <a:r>
              <a:rPr lang="ar-SA" i="1" dirty="0"/>
              <a:t>تذمر</a:t>
            </a:r>
            <a:r>
              <a:rPr lang="en-US" i="1" dirty="0"/>
              <a:t> الطفل!</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كلما زاد الاهتمام الإيجابي الذي يوليه ال</a:t>
            </a:r>
            <a:r>
              <a:rPr lang="ar-SA" i="1" dirty="0"/>
              <a:t>والدين</a:t>
            </a:r>
            <a:r>
              <a:rPr lang="en-US" i="1" dirty="0"/>
              <a:t> للسلوكيات الإيجابية</a:t>
            </a:r>
            <a:r>
              <a:rPr lang="ar-SA" i="1" dirty="0"/>
              <a:t>، كلما </a:t>
            </a:r>
            <a:r>
              <a:rPr lang="en-US" i="1" dirty="0"/>
              <a:t>قل اهتمام الأطفال </a:t>
            </a:r>
            <a:r>
              <a:rPr lang="ar-SA" i="1" dirty="0"/>
              <a:t>لل</a:t>
            </a:r>
            <a:r>
              <a:rPr lang="en-US" i="1" dirty="0"/>
              <a:t>سلوكيات السلبية.</a:t>
            </a:r>
          </a:p>
          <a:p>
            <a:pPr lvl="0" algn="r" rtl="1"/>
            <a:r>
              <a:rPr lang="en-US" i="1" dirty="0"/>
              <a:t>يجب على ال</a:t>
            </a:r>
            <a:r>
              <a:rPr lang="ar-SA" i="1" dirty="0"/>
              <a:t>والدين</a:t>
            </a:r>
            <a:r>
              <a:rPr lang="en-US" i="1" dirty="0"/>
              <a:t> أن يكونوا استراتيجيين بشأن السلوكيات التي يهتمون بها.</a:t>
            </a:r>
          </a:p>
          <a:p>
            <a:pPr algn="r" rtl="1"/>
            <a:endParaRPr lang="en-US" dirty="0"/>
          </a:p>
          <a:p>
            <a:pPr algn="r" rtl="1"/>
            <a:endParaRPr lang="en-US" dirty="0"/>
          </a:p>
        </p:txBody>
      </p:sp>
      <p:sp>
        <p:nvSpPr>
          <p:cNvPr id="6" name="Slide Image Placeholder 5">
            <a:extLst>
              <a:ext uri="{FF2B5EF4-FFF2-40B4-BE49-F238E27FC236}">
                <a16:creationId xmlns:a16="http://schemas.microsoft.com/office/drawing/2014/main" id="{3481D110-A857-42FF-9978-4E1B0154C7D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78DC896-5F51-D86D-A7AB-688D2F0C7DB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25</a:t>
            </a:fld>
            <a:endParaRPr lang="en-US" sz="1200" dirty="0">
              <a:latin typeface="+mn-lt"/>
            </a:endParaRPr>
          </a:p>
        </p:txBody>
      </p:sp>
    </p:spTree>
    <p:extLst>
      <p:ext uri="{BB962C8B-B14F-4D97-AF65-F5344CB8AC3E}">
        <p14:creationId xmlns:p14="http://schemas.microsoft.com/office/powerpoint/2010/main" val="207610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p>
          <a:p>
            <a:pPr algn="r" rtl="1"/>
            <a:r>
              <a:rPr lang="en-US" dirty="0"/>
              <a:t>يمكن إضافة الأنشطة المحلية إلى الملاحظات.</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مناقشة عامة</a:t>
            </a:r>
          </a:p>
          <a:p>
            <a:pPr algn="r" rtl="1"/>
            <a:r>
              <a:rPr lang="en-US" dirty="0"/>
              <a:t>ت</a:t>
            </a:r>
            <a:r>
              <a:rPr lang="ar-SA" dirty="0"/>
              <a:t>يسير</a:t>
            </a:r>
            <a:r>
              <a:rPr lang="en-US" dirty="0"/>
              <a:t> المناقشة مع الأسئلة الموجودة على الشريحة</a:t>
            </a:r>
          </a:p>
          <a:p>
            <a:pPr algn="r" rtl="1"/>
            <a:r>
              <a:rPr lang="en-US" dirty="0"/>
              <a:t>استكمل الردود بالأمثلة التالية:</a:t>
            </a:r>
          </a:p>
          <a:p>
            <a:pPr lvl="1" algn="r" rtl="1"/>
            <a:r>
              <a:rPr lang="en-US" dirty="0"/>
              <a:t>اللعب مع أطفالهم</a:t>
            </a:r>
          </a:p>
          <a:p>
            <a:pPr lvl="1" algn="r" rtl="1"/>
            <a:r>
              <a:rPr lang="en-US" dirty="0"/>
              <a:t>تناول العشاء أو الإفطار معًا</a:t>
            </a:r>
          </a:p>
          <a:p>
            <a:pPr lvl="1" algn="r" rtl="1"/>
            <a:r>
              <a:rPr lang="ar-SA" dirty="0"/>
              <a:t>الثناء</a:t>
            </a:r>
            <a:r>
              <a:rPr lang="en-US" dirty="0"/>
              <a:t> لإ</a:t>
            </a:r>
            <a:r>
              <a:rPr lang="ar-SA" dirty="0"/>
              <a:t>كمالهم</a:t>
            </a:r>
            <a:r>
              <a:rPr lang="en-US" dirty="0"/>
              <a:t> أعمالهم المنزلية أو واجباتهم المدرسية</a:t>
            </a:r>
          </a:p>
          <a:p>
            <a:pPr lvl="1" algn="r" rtl="1"/>
            <a:r>
              <a:rPr lang="en-US" dirty="0"/>
              <a:t>المشي والتحدث معًا</a:t>
            </a:r>
          </a:p>
          <a:p>
            <a:pPr algn="r" rtl="1"/>
            <a:r>
              <a:rPr lang="en-US" dirty="0"/>
              <a:t>هذه أسئلة يمكنك أيضًا مناقشتها مع مقدمي الرعاية.</a:t>
            </a:r>
          </a:p>
          <a:p>
            <a:pPr algn="r" rtl="1"/>
            <a:r>
              <a:rPr lang="en-US" i="1" dirty="0"/>
              <a:t>يجب على ال</a:t>
            </a:r>
            <a:r>
              <a:rPr lang="ar-SA" i="1" dirty="0"/>
              <a:t>والدين</a:t>
            </a:r>
            <a:r>
              <a:rPr lang="en-US" i="1" dirty="0"/>
              <a:t> أيضًا أن يكونوا استراتيجيين بشأن الاهتمام!</a:t>
            </a:r>
          </a:p>
          <a:p>
            <a:pPr lvl="1" algn="r" rtl="1"/>
            <a:r>
              <a:rPr lang="en-US" i="1" dirty="0"/>
              <a:t>عندما يسيء الأطفال التصرف بطرق مزعجة ولكنها ليست ضارة لأنفسهم أو بالآخرين</a:t>
            </a:r>
            <a:r>
              <a:rPr lang="ar-SA" i="1" dirty="0"/>
              <a:t>، </a:t>
            </a:r>
            <a:r>
              <a:rPr lang="en-US" i="1" dirty="0"/>
              <a:t>يمكن للوالدين تجاهل هذا السلوك السيئ.</a:t>
            </a:r>
          </a:p>
          <a:p>
            <a:pPr lvl="1" algn="r" rtl="1"/>
            <a:r>
              <a:rPr lang="en-US" i="1" dirty="0"/>
              <a:t>إذا لم يستمع أحد لطفل يتذمر فلا فائدة من أن يستمر الطفل في النحيب.</a:t>
            </a:r>
          </a:p>
          <a:p>
            <a:pPr lvl="1" algn="r" rtl="1"/>
            <a:r>
              <a:rPr lang="en-US" i="1" dirty="0"/>
              <a:t>عندما يصرخ ال</a:t>
            </a:r>
            <a:r>
              <a:rPr lang="ar-SA" i="1" dirty="0"/>
              <a:t>والدين </a:t>
            </a:r>
            <a:r>
              <a:rPr lang="en-US" i="1" dirty="0"/>
              <a:t>على الأطفال الذين يتذمرون أو يضربونهم </a:t>
            </a:r>
            <a:r>
              <a:rPr lang="ar-SA" i="1" dirty="0"/>
              <a:t> </a:t>
            </a:r>
            <a:r>
              <a:rPr lang="en-US" i="1" dirty="0"/>
              <a:t>فإنهم ي</a:t>
            </a:r>
            <a:r>
              <a:rPr lang="ar-SA" i="1" dirty="0"/>
              <a:t>قومون بمنحهم</a:t>
            </a:r>
            <a:r>
              <a:rPr lang="en-US" i="1" dirty="0"/>
              <a:t> اهتمامًا سلبيًا وبالتالي يعززون هذا السلوك السلبي.</a:t>
            </a:r>
          </a:p>
          <a:p>
            <a:pPr algn="r" rtl="1"/>
            <a:r>
              <a:rPr lang="en-US" i="1" dirty="0"/>
              <a:t>سوف ننظر إلى هذا أكثر في الجلسة الخاصة باستراتيجيات الانضباط</a:t>
            </a:r>
            <a:r>
              <a:rPr lang="ar-SA" i="1" dirty="0"/>
              <a:t>/ التأديب</a:t>
            </a:r>
            <a:endParaRPr lang="en-US" i="1" dirty="0"/>
          </a:p>
        </p:txBody>
      </p:sp>
      <p:sp>
        <p:nvSpPr>
          <p:cNvPr id="6" name="Slide Image Placeholder 5">
            <a:extLst>
              <a:ext uri="{FF2B5EF4-FFF2-40B4-BE49-F238E27FC236}">
                <a16:creationId xmlns:a16="http://schemas.microsoft.com/office/drawing/2014/main" id="{496F1ACA-221C-25AC-75FE-284F95A59FE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3DD00E4-28AC-69A6-70A5-515092EA15C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26</a:t>
            </a:fld>
            <a:endParaRPr lang="en-US" sz="1200" dirty="0">
              <a:latin typeface="+mn-lt"/>
            </a:endParaRPr>
          </a:p>
        </p:txBody>
      </p:sp>
    </p:spTree>
    <p:extLst>
      <p:ext uri="{BB962C8B-B14F-4D97-AF65-F5344CB8AC3E}">
        <p14:creationId xmlns:p14="http://schemas.microsoft.com/office/powerpoint/2010/main" val="2124745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dirty="0"/>
              <a:t>سنتحدث عن </a:t>
            </a:r>
            <a:r>
              <a:rPr lang="ar-SA" i="1" dirty="0"/>
              <a:t>٣</a:t>
            </a:r>
            <a:r>
              <a:rPr lang="en-US" i="1" dirty="0"/>
              <a:t> أدوات تربية مختلفة يمكنك مشاركتها مع </a:t>
            </a:r>
            <a:r>
              <a:rPr lang="ar-SA" i="1" dirty="0"/>
              <a:t>الوالدين</a:t>
            </a:r>
            <a:r>
              <a:rPr lang="en-US" i="1" dirty="0"/>
              <a:t> و</a:t>
            </a:r>
            <a:r>
              <a:rPr lang="en-US" i="1" dirty="0">
                <a:latin typeface="+mn-lt"/>
              </a:rPr>
              <a:t>مقدمي الرعاية</a:t>
            </a:r>
          </a:p>
          <a:p>
            <a:pPr algn="r" rtl="1"/>
            <a:r>
              <a:rPr lang="en-US" i="1" dirty="0">
                <a:latin typeface="+mn-lt"/>
              </a:rPr>
              <a:t>يمكن أن يساعدهم هذا في تشجيع المزيد من السلوكيات الإيجابية لدى أطفالهم وتقليل السلوكيات السلبية.</a:t>
            </a:r>
          </a:p>
          <a:p>
            <a:pPr algn="r" rtl="1"/>
            <a:r>
              <a:rPr lang="en-US" i="1" dirty="0">
                <a:latin typeface="+mn-lt"/>
              </a:rPr>
              <a:t>الأدوات</a:t>
            </a:r>
            <a:r>
              <a:rPr lang="ar-SA" i="1" dirty="0">
                <a:latin typeface="+mn-lt"/>
              </a:rPr>
              <a:t> هي</a:t>
            </a:r>
            <a:r>
              <a:rPr lang="en-US" i="1" dirty="0">
                <a:latin typeface="+mn-lt"/>
              </a:rPr>
              <a:t> ...</a:t>
            </a:r>
          </a:p>
          <a:p>
            <a:pPr lvl="1" algn="r" rtl="1"/>
            <a:r>
              <a:rPr lang="en-US" dirty="0">
                <a:latin typeface="+mn-lt"/>
              </a:rPr>
              <a:t>عرض الشريحة</a:t>
            </a:r>
          </a:p>
        </p:txBody>
      </p:sp>
      <p:sp>
        <p:nvSpPr>
          <p:cNvPr id="6" name="Slide Image Placeholder 5">
            <a:extLst>
              <a:ext uri="{FF2B5EF4-FFF2-40B4-BE49-F238E27FC236}">
                <a16:creationId xmlns:a16="http://schemas.microsoft.com/office/drawing/2014/main" id="{14CEFF91-3780-7859-9781-3DB4E8A847E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73F9E51-9FC6-1096-CBAB-5BCC4A6F9A6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27</a:t>
            </a:fld>
            <a:endParaRPr lang="en-US" sz="1200" dirty="0">
              <a:latin typeface="+mn-lt"/>
            </a:endParaRPr>
          </a:p>
        </p:txBody>
      </p:sp>
    </p:spTree>
    <p:extLst>
      <p:ext uri="{BB962C8B-B14F-4D97-AF65-F5344CB8AC3E}">
        <p14:creationId xmlns:p14="http://schemas.microsoft.com/office/powerpoint/2010/main" val="1624225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endParaRPr lang="en-US" dirty="0"/>
          </a:p>
          <a:p>
            <a:pPr algn="r" rtl="1"/>
            <a:r>
              <a:rPr lang="en-US" i="1" dirty="0"/>
              <a:t>كيف يمكن للعب مع الأطفال أن يشجع تطورهم وسلوكهم الإيجابي؟</a:t>
            </a:r>
          </a:p>
          <a:p>
            <a:pPr algn="r" rtl="1"/>
            <a:r>
              <a:rPr lang="en-US" dirty="0"/>
              <a:t>استكمل الردود بالشريحة التالية</a:t>
            </a:r>
          </a:p>
        </p:txBody>
      </p:sp>
      <p:sp>
        <p:nvSpPr>
          <p:cNvPr id="6" name="Slide Image Placeholder 5">
            <a:extLst>
              <a:ext uri="{FF2B5EF4-FFF2-40B4-BE49-F238E27FC236}">
                <a16:creationId xmlns:a16="http://schemas.microsoft.com/office/drawing/2014/main" id="{9B81751D-EFA5-D764-D06D-0D9A7E96FB3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675C52A-6FC5-D818-A577-17A4A82DE2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28</a:t>
            </a:fld>
            <a:endParaRPr lang="en-US" sz="1200" dirty="0">
              <a:latin typeface="+mn-lt"/>
            </a:endParaRPr>
          </a:p>
        </p:txBody>
      </p:sp>
    </p:spTree>
    <p:extLst>
      <p:ext uri="{BB962C8B-B14F-4D97-AF65-F5344CB8AC3E}">
        <p14:creationId xmlns:p14="http://schemas.microsoft.com/office/powerpoint/2010/main" val="1445665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dirty="0"/>
              <a:t>عرض الشريحة</a:t>
            </a:r>
          </a:p>
        </p:txBody>
      </p:sp>
      <p:sp>
        <p:nvSpPr>
          <p:cNvPr id="6" name="Slide Image Placeholder 5">
            <a:extLst>
              <a:ext uri="{FF2B5EF4-FFF2-40B4-BE49-F238E27FC236}">
                <a16:creationId xmlns:a16="http://schemas.microsoft.com/office/drawing/2014/main" id="{BCD80F47-4A20-E0FB-5E2F-176503F9CA6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18673847-B614-E2AA-D5BD-78125BB5F16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29</a:t>
            </a:fld>
            <a:endParaRPr lang="en-US" sz="1200" dirty="0">
              <a:latin typeface="+mn-lt"/>
            </a:endParaRPr>
          </a:p>
        </p:txBody>
      </p:sp>
    </p:spTree>
    <p:extLst>
      <p:ext uri="{BB962C8B-B14F-4D97-AF65-F5344CB8AC3E}">
        <p14:creationId xmlns:p14="http://schemas.microsoft.com/office/powerpoint/2010/main" val="1847010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2" name="Google Shape;242;p2:notes"/>
          <p:cNvSpPr txBox="1">
            <a:spLocks noGrp="1"/>
          </p:cNvSpPr>
          <p:nvPr>
            <p:ph type="body" idx="1"/>
          </p:nvPr>
        </p:nvSpPr>
        <p:spPr>
          <a:xfrm>
            <a:off x="477838" y="460375"/>
            <a:ext cx="6143625" cy="9210675"/>
          </a:xfrm>
          <a:prstGeom prst="rect">
            <a:avLst/>
          </a:prstGeom>
        </p:spPr>
        <p:txBody>
          <a:bodyPr/>
          <a:lstStyle/>
          <a:p>
            <a:pPr lvl="1" algn="r" rtl="1"/>
            <a:r>
              <a:rPr lang="en-US" dirty="0">
                <a:sym typeface="Arial"/>
              </a:rPr>
              <a:t>الجلسة </a:t>
            </a:r>
            <a:r>
              <a:rPr lang="ar-SA" dirty="0">
                <a:sym typeface="Arial"/>
              </a:rPr>
              <a:t>٨ </a:t>
            </a:r>
            <a:r>
              <a:rPr lang="en-US" dirty="0">
                <a:sym typeface="Arial"/>
              </a:rPr>
              <a:t>: </a:t>
            </a:r>
            <a:r>
              <a:rPr lang="ar-SA" dirty="0">
                <a:sym typeface="Arial"/>
              </a:rPr>
              <a:t>الأدوات الأساساية ل</a:t>
            </a:r>
            <a:r>
              <a:rPr lang="en-US" dirty="0">
                <a:sym typeface="Arial"/>
              </a:rPr>
              <a:t>إدارة ال</a:t>
            </a:r>
            <a:r>
              <a:rPr lang="ar-SA" dirty="0">
                <a:sym typeface="Arial"/>
              </a:rPr>
              <a:t>مال</a:t>
            </a:r>
            <a:r>
              <a:rPr lang="en-US" dirty="0">
                <a:sym typeface="Arial"/>
              </a:rPr>
              <a:t> - يجب </a:t>
            </a:r>
            <a:r>
              <a:rPr lang="ar-SA" dirty="0">
                <a:sym typeface="Arial"/>
              </a:rPr>
              <a:t>تكييف </a:t>
            </a:r>
            <a:r>
              <a:rPr lang="en-US" dirty="0">
                <a:sym typeface="Arial"/>
              </a:rPr>
              <a:t>هذه الجلسة بناءً على ما إذا كانت المساعدة النقدية والقسائم متاحة في سياقك</a:t>
            </a:r>
            <a:r>
              <a:rPr lang="ar-SA" dirty="0">
                <a:sym typeface="Arial"/>
              </a:rPr>
              <a:t>م</a:t>
            </a:r>
            <a:r>
              <a:rPr lang="en-US" dirty="0">
                <a:sym typeface="Arial"/>
              </a:rPr>
              <a:t> أم لا ، حيث يجب استخدام الأدوات بما يتماشى مع عمليات المساعدة النقدية والقسائم  والجداول الزمنية في السياقات التي يكون فيها هذا هو </a:t>
            </a:r>
            <a:r>
              <a:rPr lang="ar-SA" dirty="0">
                <a:sym typeface="Arial"/>
              </a:rPr>
              <a:t>الوضع </a:t>
            </a:r>
            <a:r>
              <a:rPr lang="en-US" dirty="0">
                <a:sym typeface="Arial"/>
              </a:rPr>
              <a:t>أو يمكن استخدامها بشكل أكثر مرونة في السياقات التي يتم فيها استخدام أدوات إدارة الأموال لدعم العائلات في إدارة ال</a:t>
            </a:r>
            <a:r>
              <a:rPr lang="ar-SA" dirty="0">
                <a:sym typeface="Arial"/>
              </a:rPr>
              <a:t>مال</a:t>
            </a:r>
            <a:r>
              <a:rPr lang="en-US" dirty="0">
                <a:sym typeface="Arial"/>
              </a:rPr>
              <a:t> </a:t>
            </a:r>
            <a:r>
              <a:rPr lang="ar-SA" dirty="0">
                <a:sym typeface="Arial"/>
              </a:rPr>
              <a:t>من </a:t>
            </a:r>
            <a:r>
              <a:rPr lang="en-US" dirty="0">
                <a:sym typeface="Arial"/>
              </a:rPr>
              <a:t>دون المساعدة النقدية والقسائم .</a:t>
            </a:r>
          </a:p>
          <a:p>
            <a:pPr lvl="1" algn="r" rtl="1"/>
            <a:r>
              <a:rPr lang="en-US" dirty="0">
                <a:sym typeface="Arial"/>
              </a:rPr>
              <a:t>الجلسة </a:t>
            </a:r>
            <a:r>
              <a:rPr lang="ar-SA" dirty="0">
                <a:sym typeface="Arial"/>
              </a:rPr>
              <a:t>٨</a:t>
            </a:r>
            <a:r>
              <a:rPr lang="en-US" dirty="0">
                <a:sym typeface="Arial"/>
              </a:rPr>
              <a:t> الشريحة </a:t>
            </a:r>
            <a:r>
              <a:rPr lang="ar-SA" dirty="0">
                <a:sym typeface="Arial"/>
              </a:rPr>
              <a:t>٩٢</a:t>
            </a:r>
            <a:r>
              <a:rPr lang="en-US" dirty="0">
                <a:sym typeface="Arial"/>
              </a:rPr>
              <a:t> "أنواع النفقات المنزلية" - يجب </a:t>
            </a:r>
            <a:r>
              <a:rPr lang="ar-SA" dirty="0">
                <a:sym typeface="Arial"/>
              </a:rPr>
              <a:t>تكييف ا</a:t>
            </a:r>
            <a:r>
              <a:rPr lang="en-US" dirty="0">
                <a:sym typeface="Arial"/>
              </a:rPr>
              <a:t>لأمثلة </a:t>
            </a:r>
            <a:r>
              <a:rPr lang="ar-SA" dirty="0">
                <a:sym typeface="Arial"/>
              </a:rPr>
              <a:t>بحسب</a:t>
            </a:r>
            <a:r>
              <a:rPr lang="en-US" dirty="0">
                <a:sym typeface="Arial"/>
              </a:rPr>
              <a:t> </a:t>
            </a:r>
            <a:r>
              <a:rPr lang="ar-SA" dirty="0">
                <a:sym typeface="Arial"/>
              </a:rPr>
              <a:t>ال</a:t>
            </a:r>
            <a:r>
              <a:rPr lang="en-US" dirty="0">
                <a:sym typeface="Arial"/>
              </a:rPr>
              <a:t>سياق.</a:t>
            </a:r>
          </a:p>
          <a:p>
            <a:pPr lvl="1" algn="r" rtl="1"/>
            <a:r>
              <a:rPr lang="en-US" dirty="0">
                <a:sym typeface="Arial"/>
              </a:rPr>
              <a:t>الجلسة </a:t>
            </a:r>
            <a:r>
              <a:rPr lang="ar-SA" dirty="0">
                <a:sym typeface="Arial"/>
              </a:rPr>
              <a:t>٨</a:t>
            </a:r>
            <a:r>
              <a:rPr lang="en-US" dirty="0">
                <a:sym typeface="Arial"/>
              </a:rPr>
              <a:t>، الشريحة </a:t>
            </a:r>
            <a:r>
              <a:rPr lang="ar-SA" dirty="0">
                <a:sym typeface="Arial"/>
              </a:rPr>
              <a:t>٩٣ </a:t>
            </a:r>
            <a:r>
              <a:rPr lang="en-US" dirty="0">
                <a:sym typeface="Arial"/>
              </a:rPr>
              <a:t> ، "متى وأين يجب استخدام هذه الأدوات؟" - عدِّل قسم "متى" استنادًا إلى ما إذا كان ال</a:t>
            </a:r>
            <a:r>
              <a:rPr lang="ar-SA" dirty="0">
                <a:sym typeface="Arial"/>
              </a:rPr>
              <a:t>مستفيدون</a:t>
            </a:r>
            <a:r>
              <a:rPr lang="en-US" dirty="0">
                <a:sym typeface="Arial"/>
              </a:rPr>
              <a:t> يصلون إلى المساعدة النقدية والقسائم أو سيصلون إليه</a:t>
            </a:r>
            <a:r>
              <a:rPr lang="ar-SA" dirty="0">
                <a:sym typeface="Arial"/>
              </a:rPr>
              <a:t>ا</a:t>
            </a:r>
            <a:r>
              <a:rPr lang="en-US" dirty="0">
                <a:sym typeface="Arial"/>
              </a:rPr>
              <a:t> </a:t>
            </a:r>
            <a:r>
              <a:rPr lang="ar-SA" dirty="0">
                <a:sym typeface="Arial"/>
              </a:rPr>
              <a:t>بحسب</a:t>
            </a:r>
            <a:r>
              <a:rPr lang="en-US" dirty="0">
                <a:sym typeface="Arial"/>
              </a:rPr>
              <a:t> السياق.</a:t>
            </a:r>
          </a:p>
          <a:p>
            <a:pPr lvl="1" algn="r" rtl="1"/>
            <a:r>
              <a:rPr lang="en-US" dirty="0">
                <a:sym typeface="Arial"/>
              </a:rPr>
              <a:t>الجلسة </a:t>
            </a:r>
            <a:r>
              <a:rPr lang="ar-SA" dirty="0">
                <a:sym typeface="Arial"/>
              </a:rPr>
              <a:t>٨</a:t>
            </a:r>
            <a:r>
              <a:rPr lang="en-US" dirty="0">
                <a:sym typeface="Arial"/>
              </a:rPr>
              <a:t> ، الشريحة </a:t>
            </a:r>
            <a:r>
              <a:rPr lang="ar-SA" dirty="0">
                <a:sym typeface="Arial"/>
              </a:rPr>
              <a:t>٩٧</a:t>
            </a:r>
            <a:r>
              <a:rPr lang="en-US" dirty="0">
                <a:sym typeface="Arial"/>
              </a:rPr>
              <a:t> ، قم بإزالة هذه الشريحة في السياقات التي لا تتلقى فيها العائلات</a:t>
            </a:r>
            <a:r>
              <a:rPr lang="ar-SA" dirty="0">
                <a:sym typeface="Arial"/>
              </a:rPr>
              <a:t> </a:t>
            </a:r>
            <a:r>
              <a:rPr lang="en-US" dirty="0">
                <a:sym typeface="Arial"/>
              </a:rPr>
              <a:t>المساعدة النقدية والقسائم. "</a:t>
            </a:r>
          </a:p>
          <a:p>
            <a:pPr lvl="1" algn="r" rtl="1"/>
            <a:r>
              <a:rPr lang="en-US" dirty="0">
                <a:sym typeface="Arial"/>
              </a:rPr>
              <a:t>الجلسة </a:t>
            </a:r>
            <a:r>
              <a:rPr lang="ar-SA" dirty="0">
                <a:sym typeface="Arial"/>
              </a:rPr>
              <a:t>٨</a:t>
            </a:r>
            <a:r>
              <a:rPr lang="en-US" dirty="0">
                <a:sym typeface="Arial"/>
              </a:rPr>
              <a:t> ، الشريحة </a:t>
            </a:r>
            <a:r>
              <a:rPr lang="ar-SA" dirty="0">
                <a:sym typeface="Arial"/>
              </a:rPr>
              <a:t>٩٩-١٠٢ " </a:t>
            </a:r>
            <a:r>
              <a:rPr lang="en-US" dirty="0">
                <a:sym typeface="Arial"/>
              </a:rPr>
              <a:t>أدوات الأمور المالية" - قم بتحديث المبالغ في السيناريو بناءً على ما يمكن أن يكون واقعيًا في السياق (لا يلزم أن يكون دقيقًا للغاية ؛ يمكن أن تكون تقديرات تقريبية)</a:t>
            </a:r>
          </a:p>
          <a:p>
            <a:pPr lvl="1" algn="r" rtl="1"/>
            <a:r>
              <a:rPr lang="en-US" dirty="0">
                <a:sym typeface="Arial"/>
              </a:rPr>
              <a:t>الجلسة </a:t>
            </a:r>
            <a:r>
              <a:rPr lang="ar-SA" dirty="0">
                <a:sym typeface="Arial"/>
              </a:rPr>
              <a:t>٩</a:t>
            </a:r>
            <a:r>
              <a:rPr lang="en-US" dirty="0">
                <a:sym typeface="Arial"/>
              </a:rPr>
              <a:t> ، الشريحة</a:t>
            </a:r>
            <a:r>
              <a:rPr lang="ar-SA" dirty="0">
                <a:sym typeface="Arial"/>
              </a:rPr>
              <a:t> </a:t>
            </a:r>
            <a:r>
              <a:rPr lang="en-US" dirty="0">
                <a:sym typeface="Arial"/>
              </a:rPr>
              <a:t> </a:t>
            </a:r>
            <a:r>
              <a:rPr lang="ar-SA" dirty="0">
                <a:sym typeface="Arial"/>
              </a:rPr>
              <a:t>١٠٧ " توتر</a:t>
            </a:r>
            <a:r>
              <a:rPr lang="en-US" dirty="0">
                <a:sym typeface="Arial"/>
              </a:rPr>
              <a:t> مقدم الرعاية" - يمكن تكييف هذه القصة مع السياق.</a:t>
            </a:r>
          </a:p>
          <a:p>
            <a:pPr lvl="1" algn="r" rtl="1"/>
            <a:r>
              <a:rPr lang="en-US" dirty="0">
                <a:sym typeface="Arial"/>
              </a:rPr>
              <a:t>الجلسة </a:t>
            </a:r>
            <a:r>
              <a:rPr lang="ar-SA" dirty="0">
                <a:sym typeface="Arial"/>
              </a:rPr>
              <a:t>٩</a:t>
            </a:r>
            <a:r>
              <a:rPr lang="en-US" dirty="0">
                <a:sym typeface="Arial"/>
              </a:rPr>
              <a:t> الشريحة </a:t>
            </a:r>
            <a:r>
              <a:rPr lang="ar-SA" dirty="0">
                <a:sym typeface="Arial"/>
              </a:rPr>
              <a:t>١١٠ </a:t>
            </a:r>
            <a:r>
              <a:rPr lang="en-US" dirty="0">
                <a:sym typeface="Arial"/>
              </a:rPr>
              <a:t> "استراتيجيات ال</a:t>
            </a:r>
            <a:r>
              <a:rPr lang="ar-SA" dirty="0">
                <a:sym typeface="Arial"/>
              </a:rPr>
              <a:t>تكيف</a:t>
            </a:r>
            <a:r>
              <a:rPr lang="en-US" dirty="0">
                <a:sym typeface="Arial"/>
              </a:rPr>
              <a:t>" - يمكن تعديل ذلك بناءً على الأعراف والممارسات المحلية.</a:t>
            </a:r>
          </a:p>
          <a:p>
            <a:pPr lvl="1" algn="r" rtl="1"/>
            <a:r>
              <a:rPr lang="en-US" dirty="0">
                <a:sym typeface="Arial"/>
              </a:rPr>
              <a:t>الجلسة</a:t>
            </a:r>
            <a:r>
              <a:rPr lang="ar-SA" dirty="0">
                <a:sym typeface="Arial"/>
              </a:rPr>
              <a:t> </a:t>
            </a:r>
            <a:r>
              <a:rPr lang="en-US" dirty="0">
                <a:sym typeface="Arial"/>
              </a:rPr>
              <a:t> </a:t>
            </a:r>
            <a:r>
              <a:rPr lang="ar-SA" dirty="0">
                <a:sym typeface="Arial"/>
              </a:rPr>
              <a:t>٩ ال</a:t>
            </a:r>
            <a:r>
              <a:rPr lang="en-US">
                <a:sym typeface="Arial"/>
              </a:rPr>
              <a:t>شريحة</a:t>
            </a:r>
            <a:r>
              <a:rPr lang="ar-SA">
                <a:sym typeface="Arial"/>
              </a:rPr>
              <a:t> </a:t>
            </a:r>
            <a:r>
              <a:rPr lang="en-US">
                <a:sym typeface="Arial"/>
              </a:rPr>
              <a:t> </a:t>
            </a:r>
            <a:r>
              <a:rPr lang="ar-SA">
                <a:sym typeface="Arial"/>
              </a:rPr>
              <a:t>١١٢ </a:t>
            </a:r>
            <a:r>
              <a:rPr lang="en-US" dirty="0">
                <a:sym typeface="Arial"/>
              </a:rPr>
              <a:t>"</a:t>
            </a:r>
            <a:r>
              <a:rPr lang="ar-SA" dirty="0">
                <a:sym typeface="Arial"/>
              </a:rPr>
              <a:t>مجموعة </a:t>
            </a:r>
            <a:r>
              <a:rPr lang="en-US" dirty="0">
                <a:sym typeface="Arial"/>
              </a:rPr>
              <a:t> أدوات تقنيات الاسترخاء والعناية الذاتية" - يجب تكييف التقنيات الموجودة في </a:t>
            </a:r>
            <a:r>
              <a:rPr lang="ar-SA" dirty="0">
                <a:sym typeface="Arial"/>
              </a:rPr>
              <a:t>دليل عمل المشارك </a:t>
            </a:r>
            <a:r>
              <a:rPr lang="en-US" dirty="0">
                <a:sym typeface="Arial"/>
              </a:rPr>
              <a:t>مع السياق.</a:t>
            </a:r>
          </a:p>
          <a:p>
            <a:pPr algn="r" rtl="1"/>
            <a:endParaRPr lang="en-US" dirty="0">
              <a:sym typeface="Arial"/>
            </a:endParaRPr>
          </a:p>
          <a:p>
            <a:pPr marL="0" indent="0" algn="r" rtl="1">
              <a:buNone/>
            </a:pPr>
            <a:r>
              <a:rPr lang="ar-SA" b="1" dirty="0">
                <a:sym typeface="Arial"/>
              </a:rPr>
              <a:t>ال</a:t>
            </a:r>
            <a:r>
              <a:rPr lang="en-US" b="1" dirty="0">
                <a:sym typeface="Arial"/>
              </a:rPr>
              <a:t>تحضير</a:t>
            </a:r>
          </a:p>
          <a:p>
            <a:pPr algn="r" rtl="1"/>
            <a:r>
              <a:rPr lang="en-US" dirty="0">
                <a:sym typeface="Arial"/>
              </a:rPr>
              <a:t>العناصر التالية مطلوبة لتقديم هذه الوحدة في بيئة </a:t>
            </a:r>
            <a:r>
              <a:rPr lang="ar-SA" dirty="0">
                <a:sym typeface="Arial"/>
              </a:rPr>
              <a:t>ال</a:t>
            </a:r>
            <a:r>
              <a:rPr lang="en-US" dirty="0">
                <a:sym typeface="Arial"/>
              </a:rPr>
              <a:t>تدريب</a:t>
            </a:r>
            <a:r>
              <a:rPr lang="ar-SA" dirty="0">
                <a:sym typeface="Arial"/>
              </a:rPr>
              <a:t> الشخصية</a:t>
            </a:r>
            <a:r>
              <a:rPr lang="en-US" dirty="0">
                <a:sym typeface="Arial"/>
              </a:rPr>
              <a:t> :</a:t>
            </a:r>
          </a:p>
          <a:p>
            <a:pPr algn="r" rtl="1"/>
            <a:r>
              <a:rPr lang="ar-SA" dirty="0">
                <a:sym typeface="Arial"/>
              </a:rPr>
              <a:t>دليل عمل واحد </a:t>
            </a:r>
            <a:r>
              <a:rPr lang="en-US" dirty="0">
                <a:sym typeface="Arial"/>
              </a:rPr>
              <a:t>لكل مشارك</a:t>
            </a:r>
            <a:r>
              <a:rPr lang="ar-SA" dirty="0">
                <a:sym typeface="Arial"/>
              </a:rPr>
              <a:t>/ة</a:t>
            </a:r>
            <a:endParaRPr lang="en-US" dirty="0">
              <a:sym typeface="Arial"/>
            </a:endParaRPr>
          </a:p>
          <a:p>
            <a:pPr algn="r" rtl="1"/>
            <a:r>
              <a:rPr lang="en-US" dirty="0">
                <a:sym typeface="Arial"/>
              </a:rPr>
              <a:t>نموذج ملاحظات واحد لكل مشارك</a:t>
            </a:r>
            <a:r>
              <a:rPr lang="ar-SA" dirty="0">
                <a:sym typeface="Arial"/>
              </a:rPr>
              <a:t>/ة</a:t>
            </a:r>
            <a:r>
              <a:rPr lang="en-US" dirty="0">
                <a:sym typeface="Arial"/>
              </a:rPr>
              <a:t>.</a:t>
            </a:r>
          </a:p>
          <a:p>
            <a:pPr algn="r" rtl="1"/>
            <a:r>
              <a:rPr lang="en-US" dirty="0">
                <a:sym typeface="Arial"/>
              </a:rPr>
              <a:t>جهاز عرض وجهاز كمبيوتر محمول</a:t>
            </a:r>
          </a:p>
          <a:p>
            <a:pPr algn="r" rtl="1"/>
            <a:r>
              <a:rPr lang="ar-SA" dirty="0">
                <a:sym typeface="Arial"/>
              </a:rPr>
              <a:t>لوح</a:t>
            </a:r>
            <a:r>
              <a:rPr lang="en-US" dirty="0">
                <a:sym typeface="Arial"/>
              </a:rPr>
              <a:t> ورقي</a:t>
            </a:r>
            <a:r>
              <a:rPr lang="ar-SA" dirty="0">
                <a:sym typeface="Arial"/>
              </a:rPr>
              <a:t>، </a:t>
            </a:r>
            <a:r>
              <a:rPr lang="en-US" dirty="0">
                <a:sym typeface="Arial"/>
              </a:rPr>
              <a:t>شريط لاصق ، وأقلام</a:t>
            </a:r>
          </a:p>
          <a:p>
            <a:pPr algn="r" rtl="1"/>
            <a:endParaRPr lang="en-US" dirty="0">
              <a:sym typeface="Arial"/>
            </a:endParaRPr>
          </a:p>
          <a:p>
            <a:pPr marL="0" indent="0" algn="r" rtl="1">
              <a:buNone/>
            </a:pPr>
            <a:r>
              <a:rPr lang="ar-SA" b="1" dirty="0">
                <a:sym typeface="Arial"/>
              </a:rPr>
              <a:t>نظرة عامة</a:t>
            </a:r>
            <a:endParaRPr lang="en-US" b="1" dirty="0">
              <a:sym typeface="Arial"/>
            </a:endParaRPr>
          </a:p>
          <a:p>
            <a:pPr algn="r" rtl="1"/>
            <a:r>
              <a:rPr lang="ar-SA" b="1" dirty="0">
                <a:sym typeface="Arial"/>
              </a:rPr>
              <a:t>ال</a:t>
            </a:r>
            <a:r>
              <a:rPr lang="en-US" b="1" dirty="0">
                <a:sym typeface="Arial"/>
              </a:rPr>
              <a:t>مدة</a:t>
            </a:r>
            <a:r>
              <a:rPr lang="ar-SA" b="1" dirty="0">
                <a:sym typeface="Arial"/>
              </a:rPr>
              <a:t>: </a:t>
            </a:r>
            <a:r>
              <a:rPr lang="ar-SA" b="0" dirty="0">
                <a:sym typeface="Arial"/>
              </a:rPr>
              <a:t>يتعين تأكيدها</a:t>
            </a:r>
          </a:p>
          <a:p>
            <a:pPr algn="r" rtl="1"/>
            <a:r>
              <a:rPr lang="en-US" b="1" dirty="0">
                <a:sym typeface="Arial"/>
              </a:rPr>
              <a:t>هدف الوحدة:</a:t>
            </a:r>
            <a:r>
              <a:rPr lang="ar-SA" b="1" dirty="0">
                <a:sym typeface="Helvetica Neue"/>
              </a:rPr>
              <a:t> </a:t>
            </a:r>
            <a:r>
              <a:rPr lang="en-US" dirty="0">
                <a:sym typeface="Helvetica Neue"/>
              </a:rPr>
              <a:t>تزويد المشاركين بالأدوات والتقنيات ل</a:t>
            </a:r>
            <a:r>
              <a:rPr lang="ar-SA" dirty="0">
                <a:sym typeface="Helvetica Neue"/>
              </a:rPr>
              <a:t>تعزيز </a:t>
            </a:r>
            <a:r>
              <a:rPr lang="en-US" dirty="0">
                <a:sym typeface="Helvetica Neue"/>
              </a:rPr>
              <a:t>الدعم</a:t>
            </a:r>
            <a:r>
              <a:rPr lang="ar-SA" dirty="0">
                <a:sym typeface="Helvetica Neue"/>
              </a:rPr>
              <a:t> الأسري</a:t>
            </a:r>
            <a:r>
              <a:rPr lang="en-US" dirty="0">
                <a:sym typeface="Helvetica Neue"/>
              </a:rPr>
              <a:t> المباش</a:t>
            </a:r>
            <a:r>
              <a:rPr lang="ar-SA" dirty="0">
                <a:sym typeface="Helvetica Neue"/>
              </a:rPr>
              <a:t>ر</a:t>
            </a:r>
            <a:r>
              <a:rPr lang="en-US" dirty="0">
                <a:sym typeface="Helvetica Neue"/>
              </a:rPr>
              <a:t> لمقدمي الرعاية والأسر</a:t>
            </a:r>
            <a:endParaRPr lang="en-US" dirty="0"/>
          </a:p>
          <a:p>
            <a:pPr algn="r" rtl="1"/>
            <a:r>
              <a:rPr lang="en-US" b="1" dirty="0">
                <a:sym typeface="Arial"/>
              </a:rPr>
              <a:t>أهداف الوحدة التعليمية</a:t>
            </a:r>
            <a:r>
              <a:rPr lang="en-US" dirty="0">
                <a:sym typeface="Arial"/>
              </a:rPr>
              <a:t>- في نهاية هذه الجلسات ، سيكون المشارك قادرًا على:</a:t>
            </a:r>
          </a:p>
          <a:p>
            <a:pPr lvl="1" algn="r" rtl="1"/>
            <a:r>
              <a:rPr lang="en-US" dirty="0">
                <a:sym typeface="Arial"/>
              </a:rPr>
              <a:t>شرح تقنيات وأدوات التربية التي يمكن استخدامها مع ال</a:t>
            </a:r>
            <a:r>
              <a:rPr lang="ar-SA" dirty="0">
                <a:sym typeface="Arial"/>
              </a:rPr>
              <a:t>والدين</a:t>
            </a:r>
            <a:r>
              <a:rPr lang="en-US" dirty="0">
                <a:sym typeface="Arial"/>
              </a:rPr>
              <a:t> ومقدمي الرعاية والأطفال ل</a:t>
            </a:r>
            <a:r>
              <a:rPr lang="ar-SA" dirty="0">
                <a:sym typeface="Arial"/>
              </a:rPr>
              <a:t>لدعم </a:t>
            </a:r>
            <a:r>
              <a:rPr lang="en-US" dirty="0">
                <a:sym typeface="Arial"/>
              </a:rPr>
              <a:t>الأسر</a:t>
            </a:r>
            <a:r>
              <a:rPr lang="ar-SA" dirty="0">
                <a:sym typeface="Arial"/>
              </a:rPr>
              <a:t>ي</a:t>
            </a:r>
            <a:r>
              <a:rPr lang="en-US" dirty="0">
                <a:sym typeface="Arial"/>
              </a:rPr>
              <a:t>.</a:t>
            </a:r>
          </a:p>
          <a:p>
            <a:pPr lvl="1" algn="r" rtl="1"/>
            <a:r>
              <a:rPr lang="en-US" dirty="0">
                <a:sym typeface="Arial"/>
              </a:rPr>
              <a:t>وصف كيف يمكن لمقدمي الرعاية استخدام تقنيات الاسترخاء والرعاية الذاتية لإدارة التوتر.</a:t>
            </a:r>
          </a:p>
          <a:p>
            <a:pPr lvl="1" algn="r" rtl="1"/>
            <a:r>
              <a:rPr lang="en-US" dirty="0">
                <a:sym typeface="Arial"/>
              </a:rPr>
              <a:t>شرح طرق العمل مع العائلات ل</a:t>
            </a:r>
            <a:r>
              <a:rPr lang="ar-SA" dirty="0">
                <a:sym typeface="Arial"/>
              </a:rPr>
              <a:t>تحديد</a:t>
            </a:r>
            <a:r>
              <a:rPr lang="en-US" dirty="0">
                <a:sym typeface="Arial"/>
              </a:rPr>
              <a:t> شبكات الدعم الاجتماعي</a:t>
            </a:r>
            <a:r>
              <a:rPr lang="ar-SA" dirty="0">
                <a:sym typeface="Arial"/>
              </a:rPr>
              <a:t>ة</a:t>
            </a:r>
            <a:r>
              <a:rPr lang="en-US" dirty="0">
                <a:sym typeface="Arial"/>
              </a:rPr>
              <a:t> وت</a:t>
            </a:r>
            <a:r>
              <a:rPr lang="ar-SA" dirty="0">
                <a:sym typeface="Arial"/>
              </a:rPr>
              <a:t>عزيزها</a:t>
            </a:r>
            <a:r>
              <a:rPr lang="en-US" dirty="0">
                <a:sym typeface="Arial"/>
              </a:rPr>
              <a:t>.</a:t>
            </a:r>
          </a:p>
          <a:p>
            <a:pPr lvl="1" algn="r" rtl="1"/>
            <a:r>
              <a:rPr lang="ar-SA" dirty="0">
                <a:sym typeface="Arial"/>
              </a:rPr>
              <a:t>و</a:t>
            </a:r>
            <a:r>
              <a:rPr lang="en-US" dirty="0">
                <a:sym typeface="Arial"/>
              </a:rPr>
              <a:t>صف كيف يمكن استخدام الأدوات لدعم إدارة ال</a:t>
            </a:r>
            <a:r>
              <a:rPr lang="ar-SA" dirty="0">
                <a:sym typeface="Arial"/>
              </a:rPr>
              <a:t>مال </a:t>
            </a:r>
            <a:r>
              <a:rPr lang="en-US" dirty="0">
                <a:sym typeface="Arial"/>
              </a:rPr>
              <a:t>مع العائلات.</a:t>
            </a:r>
          </a:p>
          <a:p>
            <a:pPr algn="r" rtl="1"/>
            <a:r>
              <a:rPr lang="en-US" b="1" dirty="0">
                <a:sym typeface="Arial"/>
              </a:rPr>
              <a:t>الجلسات:</a:t>
            </a:r>
          </a:p>
          <a:p>
            <a:pPr lvl="1" algn="r" rtl="1"/>
            <a:r>
              <a:rPr lang="en-US" dirty="0">
                <a:sym typeface="Arial"/>
              </a:rPr>
              <a:t>دعم الارتباط والترابط مع الأطفال الصغار</a:t>
            </a:r>
          </a:p>
          <a:p>
            <a:pPr lvl="1" algn="r" rtl="1"/>
            <a:r>
              <a:rPr lang="en-US" dirty="0">
                <a:sym typeface="Arial"/>
              </a:rPr>
              <a:t>بناء علاقات إيجابية مع الأطفال</a:t>
            </a:r>
          </a:p>
          <a:p>
            <a:pPr lvl="1" algn="r" rtl="1"/>
            <a:r>
              <a:rPr lang="en-US" dirty="0">
                <a:sym typeface="Arial"/>
              </a:rPr>
              <a:t>بناء مهارات الوالدين / مقدمي الرعاية العاطفية والتعاطفية</a:t>
            </a:r>
          </a:p>
          <a:p>
            <a:pPr lvl="1" algn="r" rtl="1"/>
            <a:r>
              <a:rPr lang="ar-SA" dirty="0">
                <a:sym typeface="Arial"/>
              </a:rPr>
              <a:t>تهيئة بيئة آمنة ويمكن التنبؤ بها من خلال القواعد والإجراءات الأسرية</a:t>
            </a:r>
            <a:endParaRPr lang="en-US" dirty="0">
              <a:sym typeface="Arial"/>
            </a:endParaRPr>
          </a:p>
          <a:p>
            <a:pPr lvl="1" algn="r" rtl="1"/>
            <a:r>
              <a:rPr lang="en-US" dirty="0">
                <a:sym typeface="Arial"/>
              </a:rPr>
              <a:t>تقوية شبكات الدعم الاجتماعي</a:t>
            </a:r>
            <a:r>
              <a:rPr lang="ar-SA" dirty="0">
                <a:sym typeface="Arial"/>
              </a:rPr>
              <a:t>ة</a:t>
            </a:r>
            <a:endParaRPr lang="en-US" dirty="0">
              <a:sym typeface="Arial"/>
            </a:endParaRPr>
          </a:p>
          <a:p>
            <a:pPr lvl="1" algn="r" rtl="1"/>
            <a:r>
              <a:rPr lang="ar-SA" dirty="0">
                <a:sym typeface="Arial"/>
              </a:rPr>
              <a:t>ال</a:t>
            </a:r>
            <a:r>
              <a:rPr lang="en-US" dirty="0">
                <a:sym typeface="Arial"/>
              </a:rPr>
              <a:t>أدوات</a:t>
            </a:r>
            <a:r>
              <a:rPr lang="ar-SA" dirty="0">
                <a:sym typeface="Arial"/>
              </a:rPr>
              <a:t> الأساسية</a:t>
            </a:r>
            <a:r>
              <a:rPr lang="en-US" dirty="0">
                <a:sym typeface="Arial"/>
              </a:rPr>
              <a:t> </a:t>
            </a:r>
            <a:r>
              <a:rPr lang="ar-SA" dirty="0">
                <a:sym typeface="Arial"/>
              </a:rPr>
              <a:t>ل</a:t>
            </a:r>
            <a:r>
              <a:rPr lang="en-US" dirty="0">
                <a:sym typeface="Arial"/>
              </a:rPr>
              <a:t>إدارة ال</a:t>
            </a:r>
            <a:r>
              <a:rPr lang="ar-SA" dirty="0">
                <a:sym typeface="Arial"/>
              </a:rPr>
              <a:t>مال</a:t>
            </a:r>
            <a:endParaRPr lang="en-US" dirty="0">
              <a:sym typeface="Arial"/>
            </a:endParaRPr>
          </a:p>
          <a:p>
            <a:pPr lvl="1" algn="r" rtl="1"/>
            <a:r>
              <a:rPr lang="en-US" dirty="0">
                <a:sym typeface="Arial"/>
              </a:rPr>
              <a:t>تقنيات الاسترخاء والرعاية الذاتية لدعم مقدمي الرعاية</a:t>
            </a:r>
          </a:p>
          <a:p>
            <a:pPr lvl="1" algn="r" rtl="1"/>
            <a:endParaRPr lang="en-US" dirty="0"/>
          </a:p>
          <a:p>
            <a:pPr marL="0" indent="0" algn="r" rtl="1">
              <a:buNone/>
            </a:pPr>
            <a:r>
              <a:rPr lang="ar-SA" b="1" dirty="0">
                <a:sym typeface="Arial"/>
              </a:rPr>
              <a:t>يتبع</a:t>
            </a:r>
            <a:r>
              <a:rPr lang="en-US" b="1" dirty="0">
                <a:sym typeface="Wingdings" panose="05000000000000000000" pitchFamily="2" charset="2"/>
              </a:rPr>
              <a:t></a:t>
            </a:r>
            <a:endParaRPr lang="en-US" dirty="0">
              <a:sym typeface="Arial"/>
            </a:endParaRPr>
          </a:p>
        </p:txBody>
      </p:sp>
      <p:sp>
        <p:nvSpPr>
          <p:cNvPr id="4" name="Google Shape;725;p48:notes">
            <a:extLst>
              <a:ext uri="{FF2B5EF4-FFF2-40B4-BE49-F238E27FC236}">
                <a16:creationId xmlns:a16="http://schemas.microsoft.com/office/drawing/2014/main" id="{A2DD463F-97B8-B432-4E99-247F6391A5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a:t>
            </a:fld>
            <a:endParaRPr lang="en-US" sz="1200" dirty="0">
              <a:latin typeface="+mn-lt"/>
            </a:endParaRPr>
          </a:p>
        </p:txBody>
      </p:sp>
    </p:spTree>
    <p:extLst>
      <p:ext uri="{BB962C8B-B14F-4D97-AF65-F5344CB8AC3E}">
        <p14:creationId xmlns:p14="http://schemas.microsoft.com/office/powerpoint/2010/main" val="540238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dirty="0"/>
              <a:t>فيما يلي بعض الإرشادات التي يمكنك مشاركتها مع </a:t>
            </a:r>
            <a:r>
              <a:rPr lang="ar-SA" i="1" dirty="0"/>
              <a:t>الوالدين</a:t>
            </a:r>
            <a:r>
              <a:rPr lang="en-US" i="1" dirty="0"/>
              <a:t> حول كيفية </a:t>
            </a:r>
            <a:r>
              <a:rPr lang="ar-SA" i="1" dirty="0"/>
              <a:t>ا</a:t>
            </a:r>
            <a:r>
              <a:rPr lang="en-US" i="1" dirty="0"/>
              <a:t>ل</a:t>
            </a:r>
            <a:r>
              <a:rPr lang="ar-SA" i="1" dirty="0"/>
              <a:t>ل</a:t>
            </a:r>
            <a:r>
              <a:rPr lang="en-US" i="1" dirty="0"/>
              <a:t>عب</a:t>
            </a:r>
            <a:r>
              <a:rPr lang="ar-SA" i="1" dirty="0"/>
              <a:t> مع</a:t>
            </a:r>
            <a:r>
              <a:rPr lang="en-US" i="1" dirty="0"/>
              <a:t> الأطفال.</a:t>
            </a:r>
          </a:p>
          <a:p>
            <a:pPr algn="r" rtl="1"/>
            <a:r>
              <a:rPr lang="en-US" dirty="0"/>
              <a:t>عرض الشريحة</a:t>
            </a:r>
          </a:p>
          <a:p>
            <a:pPr lvl="1" algn="r" rtl="1"/>
            <a:r>
              <a:rPr lang="en-US" i="1" dirty="0"/>
              <a:t>تجنب صراع  السلطة</a:t>
            </a:r>
          </a:p>
          <a:p>
            <a:pPr lvl="2" algn="r" rtl="1"/>
            <a:r>
              <a:rPr lang="en-US" i="1" dirty="0"/>
              <a:t>الصراع على السلطة هو </a:t>
            </a:r>
            <a:r>
              <a:rPr lang="ar-SA" i="1" dirty="0"/>
              <a:t>خلاف ي</a:t>
            </a:r>
            <a:r>
              <a:rPr lang="en-US" i="1" dirty="0"/>
              <a:t>حدث لأن الأشخاص المعنيين يت</a:t>
            </a:r>
            <a:r>
              <a:rPr lang="ar-SA" i="1" dirty="0"/>
              <a:t>نازعون</a:t>
            </a:r>
            <a:r>
              <a:rPr lang="en-US" i="1" dirty="0"/>
              <a:t> حول من سيسيطر على العلاقة وي</a:t>
            </a:r>
            <a:r>
              <a:rPr lang="ar-SA" i="1" dirty="0"/>
              <a:t>هيمن</a:t>
            </a:r>
            <a:r>
              <a:rPr lang="en-US" i="1" dirty="0"/>
              <a:t> عليها.</a:t>
            </a:r>
          </a:p>
          <a:p>
            <a:pPr lvl="2" algn="r" rtl="1"/>
            <a:r>
              <a:rPr lang="en-US" i="1" dirty="0"/>
              <a:t>على سبيل المثال:</a:t>
            </a:r>
          </a:p>
          <a:p>
            <a:pPr lvl="3" algn="r" rtl="1"/>
            <a:r>
              <a:rPr lang="en-US" i="1" dirty="0"/>
              <a:t>طفل يبلغ من العمر</a:t>
            </a:r>
            <a:r>
              <a:rPr lang="ar-SA" i="1" dirty="0"/>
              <a:t>٧ </a:t>
            </a:r>
            <a:r>
              <a:rPr lang="en-US" i="1" dirty="0"/>
              <a:t>سنوات يلعب مع والديه</a:t>
            </a:r>
          </a:p>
          <a:p>
            <a:pPr lvl="3" algn="r" rtl="1"/>
            <a:r>
              <a:rPr lang="en-US" i="1" dirty="0"/>
              <a:t>يقرر الطفل أنه يريد أن يلعب لعبة مختلفة</a:t>
            </a:r>
          </a:p>
          <a:p>
            <a:pPr lvl="3" algn="r" rtl="1"/>
            <a:r>
              <a:rPr lang="en-US" i="1" dirty="0"/>
              <a:t>يخبر الوالد الطفل أنه يجب عليه إنهاء هذه اللعبة أولاً</a:t>
            </a:r>
          </a:p>
          <a:p>
            <a:pPr lvl="3" algn="r" rtl="1"/>
            <a:r>
              <a:rPr lang="en-US" i="1" dirty="0"/>
              <a:t>يجادل الطفل بأنه يريد أن يلعب اللعبة الجديدة</a:t>
            </a:r>
          </a:p>
          <a:p>
            <a:pPr lvl="3" algn="r" rtl="1"/>
            <a:r>
              <a:rPr lang="en-US" i="1" dirty="0"/>
              <a:t>يستجيب الوالد بال</a:t>
            </a:r>
            <a:r>
              <a:rPr lang="ar-SA" i="1" dirty="0"/>
              <a:t>قول </a:t>
            </a:r>
            <a:r>
              <a:rPr lang="en-US" i="1" dirty="0"/>
              <a:t> بأنه يجب عليهم إنهاء لعب اللعبة الأولى</a:t>
            </a:r>
          </a:p>
          <a:p>
            <a:pPr lvl="2" algn="r" rtl="1"/>
            <a:r>
              <a:rPr lang="en-US" i="1" dirty="0"/>
              <a:t>إذا كان الهدف من اللعب هو الاستمتاع والتعلم وبناء العلاقات مع الأطفال فنحن بحاجة إلى تجنب الجدال كلما أمكن ذلك!</a:t>
            </a:r>
          </a:p>
          <a:p>
            <a:pPr marL="0" lvl="0" indent="0" algn="r" rtl="1">
              <a:buNone/>
            </a:pPr>
            <a:endParaRPr lang="en-US" dirty="0"/>
          </a:p>
          <a:p>
            <a:pPr marL="0" lvl="0" indent="0" algn="r" rtl="1">
              <a:buNone/>
            </a:pPr>
            <a:r>
              <a:rPr lang="en-US" b="1" dirty="0"/>
              <a:t>مناقشة عامة</a:t>
            </a:r>
          </a:p>
          <a:p>
            <a:pPr algn="r" rtl="1"/>
            <a:r>
              <a:rPr lang="en-US" i="1" dirty="0"/>
              <a:t>هل يمكنك التفكير في مقدمي الرعاية الذين تعمل معهم والذين سيستفيدون من هذه النصائح؟</a:t>
            </a:r>
          </a:p>
          <a:p>
            <a:pPr algn="r" rtl="1"/>
            <a:r>
              <a:rPr lang="en-US" i="1" dirty="0"/>
              <a:t>أي نوع من مقدمي الرعاية والعائلات هم؟</a:t>
            </a:r>
          </a:p>
        </p:txBody>
      </p:sp>
      <p:sp>
        <p:nvSpPr>
          <p:cNvPr id="6" name="Slide Image Placeholder 5">
            <a:extLst>
              <a:ext uri="{FF2B5EF4-FFF2-40B4-BE49-F238E27FC236}">
                <a16:creationId xmlns:a16="http://schemas.microsoft.com/office/drawing/2014/main" id="{CDD4E379-4CAB-E673-0926-BF9051D8849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F7B7C95-DF43-CB48-3A01-1FF65EAE631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30</a:t>
            </a:fld>
            <a:endParaRPr lang="en-US" sz="1200" dirty="0">
              <a:latin typeface="+mn-lt"/>
            </a:endParaRPr>
          </a:p>
        </p:txBody>
      </p:sp>
    </p:spTree>
    <p:extLst>
      <p:ext uri="{BB962C8B-B14F-4D97-AF65-F5344CB8AC3E}">
        <p14:creationId xmlns:p14="http://schemas.microsoft.com/office/powerpoint/2010/main" val="1357211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النص المتوفر في </a:t>
            </a:r>
            <a:r>
              <a:rPr lang="ar-SA" dirty="0"/>
              <a:t>دليل العمل هو </a:t>
            </a:r>
            <a:r>
              <a:rPr lang="en-US" dirty="0"/>
              <a:t>عبارة عن نموذج نصي.</a:t>
            </a:r>
          </a:p>
          <a:p>
            <a:pPr lvl="1" algn="r" rtl="1"/>
            <a:r>
              <a:rPr lang="en-US" dirty="0"/>
              <a:t>التك</a:t>
            </a:r>
            <a:r>
              <a:rPr lang="ar-SA" dirty="0"/>
              <a:t>ي</a:t>
            </a:r>
            <a:r>
              <a:rPr lang="en-US" dirty="0"/>
              <a:t>يف مع السياق الخاص بك</a:t>
            </a:r>
            <a:r>
              <a:rPr lang="ar-SA" dirty="0"/>
              <a:t>م</a:t>
            </a:r>
            <a:r>
              <a:rPr lang="en-US" dirty="0"/>
              <a:t> أو إنشاء</a:t>
            </a:r>
            <a:r>
              <a:rPr lang="ar-SA" dirty="0"/>
              <a:t> نص</a:t>
            </a:r>
            <a:r>
              <a:rPr lang="en-US" dirty="0"/>
              <a:t> خاص ب</a:t>
            </a:r>
            <a:r>
              <a:rPr lang="ar-SA" dirty="0"/>
              <a:t>سياقكم</a:t>
            </a:r>
            <a:endParaRPr lang="en-US" dirty="0"/>
          </a:p>
          <a:p>
            <a:pPr lvl="1" algn="r" rtl="1"/>
            <a:r>
              <a:rPr lang="ar-SA" dirty="0"/>
              <a:t>قم بتغيير</a:t>
            </a:r>
            <a:r>
              <a:rPr lang="en-US" dirty="0"/>
              <a:t> الأسماء إلى أسماء مألوفة في سياقك</a:t>
            </a:r>
            <a:r>
              <a:rPr lang="ar-SA" dirty="0"/>
              <a:t>م</a:t>
            </a:r>
            <a:endParaRPr lang="en-US" dirty="0"/>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مقدمة</a:t>
            </a:r>
          </a:p>
          <a:p>
            <a:pPr algn="r" rtl="1"/>
            <a:r>
              <a:rPr lang="en-US" i="1" dirty="0"/>
              <a:t>سنقوم الآن بلعب الأدوار</a:t>
            </a:r>
          </a:p>
          <a:p>
            <a:pPr algn="r" rtl="1"/>
            <a:r>
              <a:rPr lang="en-US" dirty="0"/>
              <a:t>اسأل عن متطوعين ، ويفضل ذكر وأنثى.</a:t>
            </a:r>
          </a:p>
          <a:p>
            <a:pPr algn="r" rtl="1"/>
            <a:r>
              <a:rPr lang="ar-SA" dirty="0"/>
              <a:t>توجيه </a:t>
            </a:r>
            <a:r>
              <a:rPr lang="en-US" dirty="0"/>
              <a:t>المتطوعين إلى</a:t>
            </a:r>
            <a:r>
              <a:rPr lang="ar-SA" dirty="0"/>
              <a:t> </a:t>
            </a:r>
            <a:r>
              <a:rPr lang="en-US" b="1" dirty="0"/>
              <a:t>صفحة </a:t>
            </a:r>
            <a:r>
              <a:rPr lang="ar-SA" b="1" dirty="0"/>
              <a:t>٤٣ من دليل العمل</a:t>
            </a:r>
            <a:r>
              <a:rPr lang="en-US" b="1" dirty="0"/>
              <a:t>: لعب الأدوار - </a:t>
            </a:r>
            <a:r>
              <a:rPr lang="ar-SA" b="1" dirty="0"/>
              <a:t>ال</a:t>
            </a:r>
            <a:r>
              <a:rPr lang="en-US" b="1" dirty="0"/>
              <a:t>لعب بقيادة الأطفال</a:t>
            </a:r>
          </a:p>
          <a:p>
            <a:pPr algn="r" rtl="1"/>
            <a:r>
              <a:rPr lang="en-US" dirty="0"/>
              <a:t>إرشاد لاعبي الأدوار على انفراد:</a:t>
            </a:r>
          </a:p>
          <a:p>
            <a:pPr lvl="1" algn="r" rtl="1"/>
            <a:r>
              <a:rPr lang="en-US" i="1" dirty="0"/>
              <a:t>في لعب الأدوار هذا</a:t>
            </a:r>
            <a:r>
              <a:rPr lang="ar-SA" i="1" dirty="0"/>
              <a:t>، </a:t>
            </a:r>
            <a:r>
              <a:rPr lang="en-US" i="1" dirty="0"/>
              <a:t>يجب أن يكون الشخص الذي يلعب دور "الوالد" متسلطًا حقًا و</a:t>
            </a:r>
            <a:r>
              <a:rPr lang="ar-SA" i="1" dirty="0"/>
              <a:t> أن يقوم بت</a:t>
            </a:r>
            <a:r>
              <a:rPr lang="en-US" i="1" dirty="0"/>
              <a:t>وج</a:t>
            </a:r>
            <a:r>
              <a:rPr lang="ar-SA" i="1" dirty="0"/>
              <a:t>ي</a:t>
            </a:r>
            <a:r>
              <a:rPr lang="en-US" i="1" dirty="0"/>
              <a:t>ه كل ما يفعله "الطفل".</a:t>
            </a:r>
          </a:p>
          <a:p>
            <a:pPr lvl="2" algn="r" rtl="1"/>
            <a:r>
              <a:rPr lang="en-US" i="1" dirty="0"/>
              <a:t>على سبيل المثال</a:t>
            </a:r>
            <a:r>
              <a:rPr lang="ar-SA" i="1" dirty="0"/>
              <a:t>، </a:t>
            </a:r>
            <a:r>
              <a:rPr lang="en-US" i="1" dirty="0"/>
              <a:t>إذا كنت تلعب بالكرة في لعب الأدوار فقد يصر الوالد على أن يرميها الطفل أو يركلها بطريقة معينة لعدد معين من المرات ؛ أو إذا كنت تلعب ا</a:t>
            </a:r>
            <a:r>
              <a:rPr lang="ar-SA" i="1" dirty="0"/>
              <a:t>لدحاحيل</a:t>
            </a:r>
            <a:r>
              <a:rPr lang="en-US" i="1" dirty="0"/>
              <a:t>,</a:t>
            </a:r>
            <a:r>
              <a:rPr lang="ar-SA" i="1" dirty="0"/>
              <a:t> </a:t>
            </a:r>
            <a:r>
              <a:rPr lang="en-US" i="1" dirty="0"/>
              <a:t> فسيخبر الوالد الطفل أنه يفعل ذلك بشكل خاطئ ويصر على القيام بذلك بشكل صحيح.</a:t>
            </a:r>
          </a:p>
          <a:p>
            <a:pPr lvl="1" algn="r" rtl="1"/>
            <a:r>
              <a:rPr lang="ar-SA" i="1" dirty="0"/>
              <a:t>إ</a:t>
            </a:r>
            <a:r>
              <a:rPr lang="en-US" i="1" dirty="0"/>
              <a:t>بقى بالقرب من</a:t>
            </a:r>
            <a:r>
              <a:rPr lang="ar-SA" i="1" dirty="0"/>
              <a:t>هم </a:t>
            </a:r>
            <a:r>
              <a:rPr lang="en-US" i="1" dirty="0"/>
              <a:t>للمساعدة في حال</a:t>
            </a:r>
            <a:r>
              <a:rPr lang="ar-SA" i="1" dirty="0"/>
              <a:t> تعثزهم</a:t>
            </a:r>
            <a:endParaRPr lang="en-US" i="1" dirty="0"/>
          </a:p>
          <a:p>
            <a:pPr algn="r" rtl="1"/>
            <a:endParaRPr lang="en-US" i="1" dirty="0"/>
          </a:p>
          <a:p>
            <a:pPr marL="0" indent="0" algn="r" rtl="1">
              <a:buNone/>
            </a:pPr>
            <a:r>
              <a:rPr lang="en-US" b="1" dirty="0"/>
              <a:t>لعب الأدوار</a:t>
            </a:r>
            <a:endParaRPr lang="en-US" dirty="0"/>
          </a:p>
          <a:p>
            <a:pPr algn="r" rtl="1"/>
            <a:r>
              <a:rPr lang="en-US" dirty="0"/>
              <a:t>خصص من </a:t>
            </a:r>
            <a:r>
              <a:rPr lang="ar-SA" dirty="0"/>
              <a:t>٥  -١٠ </a:t>
            </a:r>
            <a:r>
              <a:rPr lang="en-US" dirty="0"/>
              <a:t>دقائق للمتطوعين للاستعداد</a:t>
            </a:r>
          </a:p>
          <a:p>
            <a:pPr algn="r" rtl="1"/>
            <a:r>
              <a:rPr lang="en-US" dirty="0"/>
              <a:t>اطلب من المتطوعين تقديم لعب الأدوار</a:t>
            </a:r>
          </a:p>
          <a:p>
            <a:pPr marL="0" indent="0" algn="r" rtl="1">
              <a:buNone/>
            </a:pPr>
            <a:endParaRPr lang="en-US" b="1" dirty="0"/>
          </a:p>
          <a:p>
            <a:pPr marL="0" indent="0" algn="r" rtl="1">
              <a:buNone/>
            </a:pPr>
            <a:r>
              <a:rPr lang="ar-SA" b="1" dirty="0"/>
              <a:t>يتبع</a:t>
            </a:r>
            <a:r>
              <a:rPr lang="en-US" b="1" dirty="0">
                <a:sym typeface="Wingdings" panose="05000000000000000000" pitchFamily="2" charset="2"/>
              </a:rPr>
              <a:t></a:t>
            </a:r>
            <a:endParaRPr lang="en-US" dirty="0"/>
          </a:p>
        </p:txBody>
      </p:sp>
      <p:sp>
        <p:nvSpPr>
          <p:cNvPr id="6" name="Slide Image Placeholder 5">
            <a:extLst>
              <a:ext uri="{FF2B5EF4-FFF2-40B4-BE49-F238E27FC236}">
                <a16:creationId xmlns:a16="http://schemas.microsoft.com/office/drawing/2014/main" id="{D0577312-C9A4-D438-ED64-83B98BEB257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A769493-76FA-BEE6-68DD-742D84CB076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31</a:t>
            </a:fld>
            <a:endParaRPr lang="en-US" sz="1200" dirty="0">
              <a:latin typeface="+mn-lt"/>
            </a:endParaRPr>
          </a:p>
        </p:txBody>
      </p:sp>
    </p:spTree>
    <p:extLst>
      <p:ext uri="{BB962C8B-B14F-4D97-AF65-F5344CB8AC3E}">
        <p14:creationId xmlns:p14="http://schemas.microsoft.com/office/powerpoint/2010/main" val="4463717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marL="0" indent="0" algn="r" rtl="1">
              <a:buNone/>
            </a:pPr>
            <a:r>
              <a:rPr lang="en-US" sz="1100" b="1" dirty="0"/>
              <a:t>مناقشة عامة</a:t>
            </a:r>
            <a:endParaRPr lang="en-US" sz="1100" dirty="0"/>
          </a:p>
          <a:p>
            <a:pPr algn="r" rtl="1"/>
            <a:r>
              <a:rPr lang="en-US" sz="1100" dirty="0"/>
              <a:t>اسأل </a:t>
            </a:r>
            <a:r>
              <a:rPr lang="ar-SA" sz="1100" dirty="0"/>
              <a:t>لاعبي الأدوار</a:t>
            </a:r>
            <a:r>
              <a:rPr lang="en-US" sz="1100" dirty="0"/>
              <a:t> –</a:t>
            </a:r>
            <a:r>
              <a:rPr lang="en-US" sz="1100" i="1" dirty="0"/>
              <a:t>كيف</a:t>
            </a:r>
            <a:r>
              <a:rPr lang="ar-SA" sz="1100" i="1" dirty="0"/>
              <a:t> </a:t>
            </a:r>
            <a:r>
              <a:rPr lang="en-US" sz="1100" i="1" dirty="0"/>
              <a:t>شعرت</a:t>
            </a:r>
            <a:r>
              <a:rPr lang="ar-SA" sz="1100" i="1" dirty="0"/>
              <a:t>م</a:t>
            </a:r>
            <a:r>
              <a:rPr lang="en-US" sz="1100" i="1" dirty="0"/>
              <a:t>؟</a:t>
            </a:r>
          </a:p>
          <a:p>
            <a:pPr algn="r" rtl="1"/>
            <a:r>
              <a:rPr lang="en-US" sz="1100" i="1" dirty="0"/>
              <a:t>سنعيد القيام بهذه الممارسة.</a:t>
            </a:r>
          </a:p>
          <a:p>
            <a:pPr algn="r" rtl="1"/>
            <a:r>
              <a:rPr lang="en-US" sz="1100" dirty="0"/>
              <a:t>إرشاد لاعبي الأدوار على انفراد:</a:t>
            </a:r>
          </a:p>
          <a:p>
            <a:pPr lvl="1" algn="r" rtl="1"/>
            <a:r>
              <a:rPr lang="en-US" sz="1100" i="1" dirty="0"/>
              <a:t>هذه المرة</a:t>
            </a:r>
            <a:r>
              <a:rPr lang="ar-SA" sz="1100" i="1" dirty="0"/>
              <a:t>، </a:t>
            </a:r>
            <a:r>
              <a:rPr lang="en-US" sz="1100" i="1" dirty="0"/>
              <a:t>يجب على الوالد أن يتبع قيادة الطفل ويلعب</a:t>
            </a:r>
            <a:r>
              <a:rPr lang="ar-SA" sz="1100" i="1" dirty="0"/>
              <a:t> كما</a:t>
            </a:r>
            <a:r>
              <a:rPr lang="en-US" sz="1100" i="1" dirty="0"/>
              <a:t> يريد الطفل.</a:t>
            </a:r>
          </a:p>
          <a:p>
            <a:pPr lvl="1" algn="r" rtl="1"/>
            <a:r>
              <a:rPr lang="en-US" sz="1100" i="1" dirty="0"/>
              <a:t>يجب على الوالدين</a:t>
            </a:r>
            <a:r>
              <a:rPr lang="ar-SA" sz="1100" i="1" dirty="0"/>
              <a:t> قول</a:t>
            </a:r>
            <a:r>
              <a:rPr lang="en-US" sz="1100" i="1" dirty="0"/>
              <a:t> بعض الكلمات اللطيفة للطفل أثناء اللعب. على سبيل المثال:</a:t>
            </a:r>
          </a:p>
          <a:p>
            <a:pPr lvl="2" algn="r" rtl="1"/>
            <a:r>
              <a:rPr lang="ar-SA" sz="1100" i="1" dirty="0"/>
              <a:t>رائع </a:t>
            </a:r>
            <a:r>
              <a:rPr lang="en-US" sz="1100" i="1" dirty="0"/>
              <a:t>يا بني! انظر </a:t>
            </a:r>
            <a:r>
              <a:rPr lang="ar-SA" sz="1100" i="1" dirty="0"/>
              <a:t>كيف </a:t>
            </a:r>
            <a:r>
              <a:rPr lang="en-US" sz="1100" i="1" dirty="0"/>
              <a:t>تركل تلك الكرة!</a:t>
            </a:r>
          </a:p>
          <a:p>
            <a:pPr lvl="2" algn="r" rtl="1"/>
            <a:r>
              <a:rPr lang="en-US" sz="1100" i="1" dirty="0"/>
              <a:t>ستصبح لاعب كرة قدم عظيم يومًا ما!</a:t>
            </a:r>
          </a:p>
          <a:p>
            <a:pPr lvl="2" algn="r" rtl="1"/>
            <a:r>
              <a:rPr lang="en-US" sz="1100" i="1" dirty="0"/>
              <a:t>أحب اللعب معك وأنا سعيد جدًا لأنك ابني!</a:t>
            </a:r>
          </a:p>
          <a:p>
            <a:pPr lvl="2" algn="r" rtl="1"/>
            <a:r>
              <a:rPr lang="en-US" sz="1100" i="1" dirty="0"/>
              <a:t>شكرا للعب معي والتناوب على ت</a:t>
            </a:r>
            <a:r>
              <a:rPr lang="ar-SA" sz="1100" i="1" dirty="0"/>
              <a:t>شارك</a:t>
            </a:r>
            <a:r>
              <a:rPr lang="en-US" sz="1100" i="1" dirty="0"/>
              <a:t> الكرة.</a:t>
            </a:r>
          </a:p>
          <a:p>
            <a:pPr marL="0" indent="0" algn="r" rtl="1">
              <a:buNone/>
            </a:pPr>
            <a:endParaRPr lang="en-US" sz="1100" b="1" dirty="0"/>
          </a:p>
          <a:p>
            <a:pPr marL="0" indent="0" algn="r" rtl="1">
              <a:buNone/>
            </a:pPr>
            <a:r>
              <a:rPr lang="en-US" sz="1100" b="1" dirty="0"/>
              <a:t>لعب الأدوار</a:t>
            </a:r>
            <a:endParaRPr lang="en-US" sz="1100" i="1" dirty="0"/>
          </a:p>
          <a:p>
            <a:pPr algn="r" rtl="1"/>
            <a:r>
              <a:rPr lang="en-US" sz="1100" dirty="0"/>
              <a:t>اطلب من متطوعين تقديم لعب الأدوار أمام المجموعة.</a:t>
            </a:r>
          </a:p>
          <a:p>
            <a:pPr algn="r" rtl="1"/>
            <a:endParaRPr lang="en-US" sz="1100" i="1" dirty="0"/>
          </a:p>
          <a:p>
            <a:pPr marL="0" indent="0" algn="r" rtl="1">
              <a:buNone/>
            </a:pPr>
            <a:r>
              <a:rPr lang="en-US" sz="1100" b="1" dirty="0"/>
              <a:t>مناقشة عامة</a:t>
            </a:r>
            <a:endParaRPr lang="en-US" sz="1100" dirty="0"/>
          </a:p>
          <a:p>
            <a:pPr algn="r" rtl="1"/>
            <a:r>
              <a:rPr lang="en-US" sz="1100" dirty="0"/>
              <a:t>اسأل </a:t>
            </a:r>
            <a:r>
              <a:rPr lang="ar-SA" sz="1100" dirty="0"/>
              <a:t>لاعبي الأدوار</a:t>
            </a:r>
            <a:r>
              <a:rPr lang="en-US" sz="1100" dirty="0"/>
              <a:t> -</a:t>
            </a:r>
            <a:r>
              <a:rPr lang="en-US" sz="1100" i="1" dirty="0"/>
              <a:t>كيف شعرت</a:t>
            </a:r>
            <a:r>
              <a:rPr lang="ar-SA" sz="1100" i="1" dirty="0"/>
              <a:t>م</a:t>
            </a:r>
            <a:r>
              <a:rPr lang="en-US" sz="1100" i="1" dirty="0"/>
              <a:t>؟</a:t>
            </a:r>
          </a:p>
          <a:p>
            <a:pPr algn="r" rtl="1"/>
            <a:r>
              <a:rPr lang="en-US" sz="1100" dirty="0"/>
              <a:t>اسأل المشاركين الآخرين -</a:t>
            </a:r>
            <a:r>
              <a:rPr lang="en-US" sz="1100" i="1" dirty="0"/>
              <a:t>هل يمكنك</a:t>
            </a:r>
            <a:r>
              <a:rPr lang="ar-SA" sz="1100" i="1" dirty="0"/>
              <a:t>م</a:t>
            </a:r>
            <a:r>
              <a:rPr lang="en-US" sz="1100" i="1" dirty="0"/>
              <a:t> مشاركة تعليقات إيجابية لل</a:t>
            </a:r>
            <a:r>
              <a:rPr lang="ar-SA" sz="1100" i="1" dirty="0"/>
              <a:t>اعبي الأدوار</a:t>
            </a:r>
            <a:r>
              <a:rPr lang="en-US" sz="1100" i="1" dirty="0"/>
              <a:t> على مشاركتهم؟</a:t>
            </a:r>
          </a:p>
          <a:p>
            <a:pPr algn="r" rtl="1"/>
            <a:r>
              <a:rPr lang="en-US" sz="1100" dirty="0"/>
              <a:t>يجب على الميسرين الثناء عليهم أيضًا!</a:t>
            </a:r>
            <a:endParaRPr lang="en-US" sz="1100" i="1" dirty="0"/>
          </a:p>
          <a:p>
            <a:pPr marL="0" indent="0" algn="r" rtl="1">
              <a:buNone/>
            </a:pPr>
            <a:endParaRPr lang="en-US" sz="1100" b="1" dirty="0"/>
          </a:p>
          <a:p>
            <a:pPr marL="0" indent="0" algn="r" rtl="1">
              <a:buNone/>
            </a:pPr>
            <a:r>
              <a:rPr lang="en-US" sz="1100" b="1" dirty="0"/>
              <a:t>مقدمة</a:t>
            </a:r>
          </a:p>
          <a:p>
            <a:pPr algn="r" rtl="1"/>
            <a:r>
              <a:rPr lang="en-US" sz="1100" dirty="0"/>
              <a:t>قسّم المشاركين إلى مجموعات من </a:t>
            </a:r>
            <a:r>
              <a:rPr lang="ar-SA" sz="1100" dirty="0"/>
              <a:t>٣</a:t>
            </a:r>
            <a:r>
              <a:rPr lang="en-US" sz="1100" dirty="0"/>
              <a:t> أشخاص</a:t>
            </a:r>
          </a:p>
          <a:p>
            <a:pPr algn="r" rtl="1"/>
            <a:r>
              <a:rPr lang="en-US" sz="1100" dirty="0"/>
              <a:t>مع مجموعتك:</a:t>
            </a:r>
          </a:p>
          <a:p>
            <a:pPr lvl="1" algn="r" rtl="1"/>
            <a:r>
              <a:rPr lang="en-US" sz="1100" i="1" dirty="0"/>
              <a:t>ابحث عن بعض المواد في هذه الغرفة أو في ال</a:t>
            </a:r>
            <a:r>
              <a:rPr lang="ar-SA" sz="1100" i="1" dirty="0"/>
              <a:t>خارج </a:t>
            </a:r>
            <a:r>
              <a:rPr lang="en-US" sz="1100" i="1" dirty="0"/>
              <a:t>لإنشاء نوع من الألعاب أو شيء ما للعب مع </a:t>
            </a:r>
            <a:r>
              <a:rPr lang="ar-SA" sz="1100" i="1" dirty="0"/>
              <a:t>ال</a:t>
            </a:r>
            <a:r>
              <a:rPr lang="en-US" sz="1100" i="1" dirty="0"/>
              <a:t>طفل.</a:t>
            </a:r>
          </a:p>
          <a:p>
            <a:pPr lvl="1" algn="r" rtl="1"/>
            <a:r>
              <a:rPr lang="en-US" sz="1100" i="1" dirty="0"/>
              <a:t>تدرب على اللعب الموجه</a:t>
            </a:r>
            <a:r>
              <a:rPr lang="ar-SA" sz="1100" i="1" dirty="0"/>
              <a:t> مع ا</a:t>
            </a:r>
            <a:r>
              <a:rPr lang="en-US" sz="1100" i="1" dirty="0"/>
              <a:t>لأطفال</a:t>
            </a:r>
          </a:p>
          <a:p>
            <a:pPr lvl="1" algn="r" rtl="1"/>
            <a:r>
              <a:rPr lang="en-US" sz="1100" i="1" dirty="0"/>
              <a:t>تبادل الأدوار في لعب دور "الوالد" و "الطفل" و "الم</a:t>
            </a:r>
            <a:r>
              <a:rPr lang="ar-SA" sz="1100" i="1" dirty="0"/>
              <a:t>وجه</a:t>
            </a:r>
            <a:r>
              <a:rPr lang="en-US" sz="1100" i="1" dirty="0"/>
              <a:t>"</a:t>
            </a:r>
          </a:p>
          <a:p>
            <a:pPr lvl="1" algn="r" rtl="1"/>
            <a:r>
              <a:rPr lang="ar-SA" sz="1100" i="1" dirty="0"/>
              <a:t>قم بالت</a:t>
            </a:r>
            <a:r>
              <a:rPr lang="en-US" sz="1100" i="1" dirty="0"/>
              <a:t>رك</a:t>
            </a:r>
            <a:r>
              <a:rPr lang="ar-SA" sz="1100" i="1" dirty="0"/>
              <a:t>ي</a:t>
            </a:r>
            <a:r>
              <a:rPr lang="en-US" sz="1100" i="1" dirty="0"/>
              <a:t>ز على اللعب الموجه</a:t>
            </a:r>
            <a:r>
              <a:rPr lang="ar-SA" sz="1100" i="1" dirty="0"/>
              <a:t> مع ا</a:t>
            </a:r>
            <a:r>
              <a:rPr lang="en-US" sz="1100" i="1" dirty="0"/>
              <a:t>لأطفال! تدرب فقط على التفاعلات الإيجابية بين الوالدين والطفل في لعب الأدوار هذا.</a:t>
            </a:r>
          </a:p>
          <a:p>
            <a:pPr algn="r" rtl="1"/>
            <a:endParaRPr lang="en-US" sz="1100" dirty="0"/>
          </a:p>
          <a:p>
            <a:pPr marL="0" indent="0" algn="r" rtl="1">
              <a:buNone/>
            </a:pPr>
            <a:r>
              <a:rPr lang="en-US" sz="1100" b="1" dirty="0"/>
              <a:t>العمل الجماعي </a:t>
            </a:r>
            <a:r>
              <a:rPr lang="ar-SA" sz="1100" b="1" dirty="0"/>
              <a:t>(١٥-٢٠ </a:t>
            </a:r>
            <a:r>
              <a:rPr lang="en-US" sz="1100" b="1" dirty="0"/>
              <a:t>دقيقة</a:t>
            </a:r>
            <a:r>
              <a:rPr lang="ar-SA" sz="1100" b="1" dirty="0"/>
              <a:t>)</a:t>
            </a:r>
            <a:endParaRPr lang="en-US" sz="1100" b="1" dirty="0"/>
          </a:p>
          <a:p>
            <a:pPr algn="r" rtl="1"/>
            <a:r>
              <a:rPr lang="en-US" sz="1100" dirty="0"/>
              <a:t>خصص </a:t>
            </a:r>
            <a:r>
              <a:rPr lang="ar-SA" sz="1100" dirty="0"/>
              <a:t>١٥-٢٠ </a:t>
            </a:r>
            <a:r>
              <a:rPr lang="en-US" sz="1100" dirty="0"/>
              <a:t> دقيقة للمشاركين لإكمال</a:t>
            </a:r>
            <a:r>
              <a:rPr lang="ar-SA" sz="1100" dirty="0"/>
              <a:t> النشاط</a:t>
            </a:r>
            <a:endParaRPr lang="en-US" sz="1100" dirty="0"/>
          </a:p>
          <a:p>
            <a:pPr marL="0" indent="0" algn="r" rtl="1">
              <a:buNone/>
            </a:pPr>
            <a:endParaRPr lang="en-US" sz="1100" b="1" dirty="0"/>
          </a:p>
          <a:p>
            <a:pPr marL="0" indent="0" algn="r" rtl="1">
              <a:buNone/>
            </a:pPr>
            <a:r>
              <a:rPr lang="en-US" sz="1100" b="1" dirty="0"/>
              <a:t>مناقشة عامة</a:t>
            </a:r>
          </a:p>
          <a:p>
            <a:pPr algn="r" rtl="1"/>
            <a:r>
              <a:rPr lang="en-US" sz="1100" i="1" dirty="0"/>
              <a:t>ما الذي أعجبك في هذا النوع من اللعب؟</a:t>
            </a:r>
          </a:p>
          <a:p>
            <a:pPr algn="r" rtl="1"/>
            <a:r>
              <a:rPr lang="en-US" sz="1100" i="1" dirty="0"/>
              <a:t>ما الذي وجدته صعبًا؟</a:t>
            </a:r>
          </a:p>
          <a:p>
            <a:pPr algn="r" rtl="1"/>
            <a:r>
              <a:rPr lang="en-US" sz="1100" i="1" dirty="0"/>
              <a:t>عندما تشارك </a:t>
            </a:r>
            <a:r>
              <a:rPr lang="ar-SA" sz="1100" i="1" dirty="0"/>
              <a:t>ذلك</a:t>
            </a:r>
            <a:r>
              <a:rPr lang="en-US" sz="1100" i="1" dirty="0"/>
              <a:t> مع الوالدين أو مقدمي الرعاية:</a:t>
            </a:r>
          </a:p>
          <a:p>
            <a:pPr lvl="1" algn="r" rtl="1"/>
            <a:r>
              <a:rPr lang="en-US" sz="1100" i="1" dirty="0"/>
              <a:t>يمكنك إعادة تمثيل هذين الدورين مع</a:t>
            </a:r>
            <a:r>
              <a:rPr lang="ar-SA" sz="1100" i="1" dirty="0"/>
              <a:t>هم بحيث يلعبان الأدوار</a:t>
            </a:r>
            <a:r>
              <a:rPr lang="en-US" sz="1100" i="1" dirty="0"/>
              <a:t> كونهم أطفالًا وأنت</a:t>
            </a:r>
            <a:r>
              <a:rPr lang="ar-SA" sz="1100" i="1" dirty="0"/>
              <a:t> الشخص</a:t>
            </a:r>
            <a:r>
              <a:rPr lang="en-US" sz="1100" i="1" dirty="0"/>
              <a:t> </a:t>
            </a:r>
            <a:r>
              <a:rPr lang="ar-SA" sz="1100" i="1" dirty="0"/>
              <a:t>ال</a:t>
            </a:r>
            <a:r>
              <a:rPr lang="en-US" sz="1100" i="1" dirty="0"/>
              <a:t>بالغ</a:t>
            </a:r>
          </a:p>
          <a:p>
            <a:pPr lvl="1" algn="r" rtl="1"/>
            <a:r>
              <a:rPr lang="en-US" sz="1100" i="1" dirty="0"/>
              <a:t>بدلاً من ذلك</a:t>
            </a:r>
            <a:r>
              <a:rPr lang="ar-SA" sz="1100" i="1" dirty="0"/>
              <a:t>، </a:t>
            </a:r>
            <a:r>
              <a:rPr lang="en-US" sz="1100" i="1" dirty="0"/>
              <a:t>يمكنك شرح السيناريوهات لهم واسألهم عن رأيهم في شعور الطفل والوالد في كل سيناريو.</a:t>
            </a:r>
            <a:endParaRPr lang="en-US" sz="1100" b="1" dirty="0"/>
          </a:p>
        </p:txBody>
      </p:sp>
      <p:sp>
        <p:nvSpPr>
          <p:cNvPr id="7" name="Google Shape;725;p48:notes">
            <a:extLst>
              <a:ext uri="{FF2B5EF4-FFF2-40B4-BE49-F238E27FC236}">
                <a16:creationId xmlns:a16="http://schemas.microsoft.com/office/drawing/2014/main" id="{AA769493-76FA-BEE6-68DD-742D84CB076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32</a:t>
            </a:fld>
            <a:endParaRPr lang="en-US" sz="1200" dirty="0">
              <a:latin typeface="+mn-lt"/>
            </a:endParaRPr>
          </a:p>
        </p:txBody>
      </p:sp>
    </p:spTree>
    <p:extLst>
      <p:ext uri="{BB962C8B-B14F-4D97-AF65-F5344CB8AC3E}">
        <p14:creationId xmlns:p14="http://schemas.microsoft.com/office/powerpoint/2010/main" val="4417050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en-US" i="1" dirty="0"/>
              <a:t>ما هو ال</a:t>
            </a:r>
            <a:r>
              <a:rPr lang="ar-SA" i="1" dirty="0"/>
              <a:t>مديح</a:t>
            </a:r>
            <a:r>
              <a:rPr lang="en-US" i="1" dirty="0"/>
              <a:t> و</a:t>
            </a:r>
            <a:r>
              <a:rPr lang="ar-SA" i="1" dirty="0"/>
              <a:t>ما فائدته</a:t>
            </a:r>
            <a:r>
              <a:rPr lang="en-US" i="1" dirty="0"/>
              <a:t> للأطفال؟</a:t>
            </a:r>
          </a:p>
          <a:p>
            <a:pPr lvl="1" algn="r" rtl="1"/>
            <a:r>
              <a:rPr lang="en-US" i="1" dirty="0"/>
              <a:t>المديح</a:t>
            </a:r>
            <a:r>
              <a:rPr lang="ar-SA" i="1" dirty="0"/>
              <a:t>/ الإشادة</a:t>
            </a:r>
            <a:r>
              <a:rPr lang="en-US" i="1" dirty="0"/>
              <a:t> هو إخبار الطفل أنك تحب شيئًا يفعله</a:t>
            </a:r>
            <a:r>
              <a:rPr lang="ar-SA" i="1" dirty="0"/>
              <a:t>/ تفعله</a:t>
            </a:r>
            <a:r>
              <a:rPr lang="en-US" i="1" dirty="0"/>
              <a:t>.</a:t>
            </a:r>
          </a:p>
          <a:p>
            <a:pPr lvl="1" algn="r" rtl="1"/>
            <a:r>
              <a:rPr lang="en-US" i="1" dirty="0"/>
              <a:t>المديح يظهر المحبة والمودة.</a:t>
            </a:r>
          </a:p>
          <a:p>
            <a:pPr lvl="1" algn="r" rtl="1"/>
            <a:r>
              <a:rPr lang="en-US" i="1" dirty="0"/>
              <a:t>يساعد المديح الأطفال على بناء الثقة بالنفس واحترام الذات.</a:t>
            </a:r>
          </a:p>
          <a:p>
            <a:pPr lvl="1" algn="r" rtl="1"/>
            <a:r>
              <a:rPr lang="en-US" i="1" dirty="0"/>
              <a:t>يساعد المديح الأطفال على بناء روابط اجتماعية وعاطفية صحية!</a:t>
            </a:r>
            <a:endParaRPr lang="en-US" dirty="0"/>
          </a:p>
          <a:p>
            <a:pPr algn="r" rtl="1"/>
            <a:r>
              <a:rPr lang="en-US" i="1" dirty="0"/>
              <a:t>كيف ي</a:t>
            </a:r>
            <a:r>
              <a:rPr lang="ar-SA" i="1" dirty="0"/>
              <a:t>شعر الوالدين من خلال الإشادة بالأطفال </a:t>
            </a:r>
            <a:r>
              <a:rPr lang="en-US" i="1" dirty="0"/>
              <a:t>؟</a:t>
            </a:r>
          </a:p>
          <a:p>
            <a:pPr lvl="1" algn="r" rtl="1"/>
            <a:r>
              <a:rPr lang="en-US" i="1" dirty="0"/>
              <a:t>يساعد المديح ال</a:t>
            </a:r>
            <a:r>
              <a:rPr lang="ar-SA" i="1" dirty="0"/>
              <a:t>والدين</a:t>
            </a:r>
            <a:r>
              <a:rPr lang="en-US" i="1" dirty="0"/>
              <a:t> على الشعور بالرضا عن أطفالهم ويبني علاقات إيجابية.</a:t>
            </a:r>
          </a:p>
          <a:p>
            <a:pPr lvl="1" algn="r" rtl="1"/>
            <a:r>
              <a:rPr lang="ar-SA" i="1" dirty="0"/>
              <a:t>و </a:t>
            </a:r>
            <a:r>
              <a:rPr lang="en-US" i="1" dirty="0"/>
              <a:t>يعزز السلوكيات المرغوبة: يقضي الآباء وقتًا أقل في معاقبة الأطفال أو تأديبهم لأن الطفل يقضي وقتًا أطول في البحث عن اهتمام الوالدين الإيجابي.</a:t>
            </a:r>
          </a:p>
          <a:p>
            <a:pPr algn="r" rtl="1"/>
            <a:r>
              <a:rPr lang="en-US" i="1" dirty="0"/>
              <a:t>أمثلة على عبارات المديح:</a:t>
            </a:r>
          </a:p>
          <a:p>
            <a:pPr lvl="1" algn="r" rtl="1"/>
            <a:r>
              <a:rPr lang="en-US" i="1" dirty="0"/>
              <a:t>أنا فخور جدًا بالطريقة التي تؤدي بها واجبك بعناية شديدة.</a:t>
            </a:r>
          </a:p>
          <a:p>
            <a:pPr lvl="1" algn="r" rtl="1"/>
            <a:r>
              <a:rPr lang="en-US" i="1" dirty="0"/>
              <a:t>شكراً لإتمامك الأعمال الروتينية وكونك مسؤولاً للغاية.</a:t>
            </a:r>
          </a:p>
          <a:p>
            <a:pPr lvl="1" algn="r" rtl="1"/>
            <a:r>
              <a:rPr lang="en-US" i="1" dirty="0"/>
              <a:t>هذا مهذب جدا</a:t>
            </a:r>
          </a:p>
          <a:p>
            <a:pPr lvl="1" algn="r" rtl="1"/>
            <a:r>
              <a:rPr lang="en-US" i="1" dirty="0"/>
              <a:t>أنا سعيد</a:t>
            </a:r>
            <a:r>
              <a:rPr lang="ar-SA" i="1" dirty="0"/>
              <a:t>/ة</a:t>
            </a:r>
            <a:r>
              <a:rPr lang="en-US" i="1" dirty="0"/>
              <a:t> جدًا لأنك ابني / ابنتي.</a:t>
            </a:r>
          </a:p>
        </p:txBody>
      </p:sp>
      <p:sp>
        <p:nvSpPr>
          <p:cNvPr id="6" name="Slide Image Placeholder 5">
            <a:extLst>
              <a:ext uri="{FF2B5EF4-FFF2-40B4-BE49-F238E27FC236}">
                <a16:creationId xmlns:a16="http://schemas.microsoft.com/office/drawing/2014/main" id="{DAD7F1F1-E3F6-AE17-B219-1AF749F384BC}"/>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6E6A64B-0F52-2B3F-CFE3-25B75CD82B7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33</a:t>
            </a:fld>
            <a:endParaRPr lang="en-US" sz="1200" dirty="0">
              <a:latin typeface="+mn-lt"/>
            </a:endParaRPr>
          </a:p>
        </p:txBody>
      </p:sp>
    </p:spTree>
    <p:extLst>
      <p:ext uri="{BB962C8B-B14F-4D97-AF65-F5344CB8AC3E}">
        <p14:creationId xmlns:p14="http://schemas.microsoft.com/office/powerpoint/2010/main" val="41067331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sz="1150" b="1" dirty="0"/>
              <a:t>الشرح</a:t>
            </a:r>
            <a:endParaRPr lang="en-US" sz="1150" dirty="0"/>
          </a:p>
          <a:p>
            <a:pPr algn="r" rtl="1"/>
            <a:r>
              <a:rPr lang="en-US" sz="1150" dirty="0"/>
              <a:t>عرض الشريحة</a:t>
            </a:r>
          </a:p>
          <a:p>
            <a:pPr marL="0" lvl="0" indent="0" algn="r" rtl="1">
              <a:buNone/>
            </a:pPr>
            <a:endParaRPr lang="en-US" sz="1150" dirty="0"/>
          </a:p>
          <a:p>
            <a:pPr marL="0" lvl="0" indent="0" algn="r" rtl="1">
              <a:buNone/>
            </a:pPr>
            <a:r>
              <a:rPr lang="en-US" sz="1150" b="1" dirty="0"/>
              <a:t>مناقشة عامة</a:t>
            </a:r>
          </a:p>
          <a:p>
            <a:pPr algn="r" rtl="1"/>
            <a:r>
              <a:rPr lang="en-US" sz="1150" i="1" dirty="0"/>
              <a:t>ما هي بعض الطرق</a:t>
            </a:r>
            <a:r>
              <a:rPr lang="ar-SA" sz="1150" i="1" dirty="0"/>
              <a:t> غير اللفظية</a:t>
            </a:r>
            <a:r>
              <a:rPr lang="en-US" sz="1150" i="1" dirty="0"/>
              <a:t> الأخرى لمدح الأطفال؟</a:t>
            </a:r>
          </a:p>
          <a:p>
            <a:pPr algn="r" rtl="1"/>
            <a:r>
              <a:rPr lang="en-US" sz="1150" i="1" dirty="0"/>
              <a:t>ما هي بعض عبارات المديح؟</a:t>
            </a:r>
          </a:p>
          <a:p>
            <a:pPr algn="r" rtl="1"/>
            <a:r>
              <a:rPr lang="en-US" sz="1150" dirty="0"/>
              <a:t>اكتب الردود على اللوح الورقي.</a:t>
            </a:r>
          </a:p>
          <a:p>
            <a:pPr marL="0" indent="0" algn="r" rtl="1">
              <a:buNone/>
            </a:pPr>
            <a:endParaRPr lang="en-US" sz="1150" dirty="0"/>
          </a:p>
          <a:p>
            <a:pPr marL="0" indent="0" algn="r" rtl="1">
              <a:buNone/>
            </a:pPr>
            <a:r>
              <a:rPr lang="en-US" sz="1150" b="1" dirty="0"/>
              <a:t>مقدمة</a:t>
            </a:r>
          </a:p>
          <a:p>
            <a:pPr algn="r" rtl="1"/>
            <a:r>
              <a:rPr lang="en-US" sz="1150" dirty="0"/>
              <a:t>قسّم المشاركين إلى أزواج</a:t>
            </a:r>
          </a:p>
          <a:p>
            <a:pPr algn="r" rtl="1"/>
            <a:r>
              <a:rPr lang="en-US" sz="1150" dirty="0"/>
              <a:t>توجيه المشاركين إلى</a:t>
            </a:r>
            <a:r>
              <a:rPr lang="ar-SA" sz="1150" dirty="0"/>
              <a:t> </a:t>
            </a:r>
            <a:r>
              <a:rPr lang="ar-SA" sz="1150" b="1" dirty="0"/>
              <a:t>دليل العمل ال</a:t>
            </a:r>
            <a:r>
              <a:rPr lang="en-US" sz="1150" b="1" dirty="0"/>
              <a:t>صفحة </a:t>
            </a:r>
            <a:r>
              <a:rPr lang="ar-SA" sz="1150" b="1" dirty="0"/>
              <a:t>٤٣  </a:t>
            </a:r>
            <a:r>
              <a:rPr lang="en-US" sz="1150" b="1" dirty="0"/>
              <a:t>: </a:t>
            </a:r>
            <a:r>
              <a:rPr lang="ar-SA" sz="1150" b="1" dirty="0"/>
              <a:t>عبارات السلوك و المديح</a:t>
            </a:r>
            <a:endParaRPr lang="en-US" sz="1150" b="1" dirty="0"/>
          </a:p>
          <a:p>
            <a:pPr algn="r" rtl="1"/>
            <a:r>
              <a:rPr lang="en-US" sz="1150" i="1" dirty="0"/>
              <a:t>مع </a:t>
            </a:r>
            <a:r>
              <a:rPr lang="ar-SA" sz="1150" i="1" dirty="0"/>
              <a:t>زميلك، </a:t>
            </a:r>
            <a:r>
              <a:rPr lang="en-US" sz="1150" i="1" dirty="0"/>
              <a:t>فكر في </a:t>
            </a:r>
            <a:r>
              <a:rPr lang="ar-SA" sz="1150" i="1" dirty="0"/>
              <a:t>عبارة</a:t>
            </a:r>
            <a:r>
              <a:rPr lang="en-US" sz="1150" i="1" dirty="0"/>
              <a:t> مد</a:t>
            </a:r>
            <a:r>
              <a:rPr lang="ar-SA" sz="1150" i="1" dirty="0"/>
              <a:t>ي</a:t>
            </a:r>
            <a:r>
              <a:rPr lang="en-US" sz="1150" i="1" dirty="0"/>
              <a:t>ح محدد</a:t>
            </a:r>
            <a:r>
              <a:rPr lang="ar-SA" sz="1150" i="1" dirty="0"/>
              <a:t>ة</a:t>
            </a:r>
            <a:r>
              <a:rPr lang="en-US" sz="1150" i="1" dirty="0"/>
              <a:t> لكل سلوك من السلوكيات في القائمة</a:t>
            </a:r>
          </a:p>
          <a:p>
            <a:pPr marL="0" indent="0" algn="r" rtl="1">
              <a:buNone/>
            </a:pPr>
            <a:endParaRPr lang="en-US" sz="1150" dirty="0"/>
          </a:p>
          <a:p>
            <a:pPr marL="0" indent="0" algn="r" rtl="1">
              <a:buNone/>
            </a:pPr>
            <a:r>
              <a:rPr lang="en-US" sz="1150" b="1" dirty="0"/>
              <a:t>عمل ال</a:t>
            </a:r>
            <a:r>
              <a:rPr lang="ar-SA" sz="1150" b="1" dirty="0"/>
              <a:t>ثنائي </a:t>
            </a:r>
            <a:r>
              <a:rPr lang="en-US" sz="1150" b="1" dirty="0"/>
              <a:t> </a:t>
            </a:r>
            <a:r>
              <a:rPr lang="ar-SA" sz="1150" b="1" dirty="0"/>
              <a:t>(١٥ </a:t>
            </a:r>
            <a:r>
              <a:rPr lang="en-US" sz="1150" b="1" dirty="0"/>
              <a:t>دقيقة</a:t>
            </a:r>
            <a:r>
              <a:rPr lang="ar-SA" sz="1150" b="1" dirty="0"/>
              <a:t>)</a:t>
            </a:r>
            <a:endParaRPr lang="en-US" sz="1150" b="1" dirty="0"/>
          </a:p>
          <a:p>
            <a:pPr algn="r" rtl="1"/>
            <a:r>
              <a:rPr lang="en-US" sz="1150" dirty="0"/>
              <a:t>امنح المشاركين </a:t>
            </a:r>
            <a:r>
              <a:rPr lang="ar-SA" sz="1150" dirty="0"/>
              <a:t>١٥</a:t>
            </a:r>
            <a:r>
              <a:rPr lang="en-US" sz="1150" dirty="0"/>
              <a:t> دقيقة لإكمال</a:t>
            </a:r>
            <a:r>
              <a:rPr lang="ar-SA" sz="1150" dirty="0"/>
              <a:t> النشاط</a:t>
            </a:r>
            <a:endParaRPr lang="en-US" sz="1150" dirty="0"/>
          </a:p>
          <a:p>
            <a:pPr algn="r" rtl="1"/>
            <a:endParaRPr lang="en-US" sz="1150" dirty="0"/>
          </a:p>
          <a:p>
            <a:pPr marL="0" lvl="0" indent="0" algn="r" rtl="1">
              <a:buNone/>
            </a:pPr>
            <a:r>
              <a:rPr lang="en-US" sz="1150" b="1" dirty="0"/>
              <a:t>مناقشة عامة</a:t>
            </a:r>
          </a:p>
          <a:p>
            <a:pPr algn="r" rtl="1"/>
            <a:r>
              <a:rPr lang="en-US" sz="1150" i="0" dirty="0"/>
              <a:t>ادعُ متطوعين لمشاركة </a:t>
            </a:r>
            <a:r>
              <a:rPr lang="ar-SA" sz="1150" i="0" dirty="0"/>
              <a:t>إجابات</a:t>
            </a:r>
            <a:r>
              <a:rPr lang="en-US" sz="1150" i="0" dirty="0"/>
              <a:t>هم</a:t>
            </a:r>
          </a:p>
          <a:p>
            <a:pPr algn="r" rtl="1"/>
            <a:r>
              <a:rPr lang="en-US" sz="1150" i="0" dirty="0"/>
              <a:t>استكمل مع الردود المحتملة أدناه</a:t>
            </a:r>
          </a:p>
          <a:p>
            <a:pPr marL="0" indent="0" algn="r" rtl="1">
              <a:buNone/>
            </a:pPr>
            <a:r>
              <a:rPr lang="en-US" sz="1150" dirty="0"/>
              <a:t>______________________________________________________________________________</a:t>
            </a:r>
          </a:p>
          <a:p>
            <a:pPr marL="0" indent="0" algn="r" rtl="1">
              <a:buNone/>
            </a:pPr>
            <a:endParaRPr lang="en-US" sz="1150" b="1" dirty="0"/>
          </a:p>
          <a:p>
            <a:pPr marL="0" indent="0" algn="r" rtl="1">
              <a:buNone/>
            </a:pPr>
            <a:r>
              <a:rPr lang="ar-SA" sz="1150" b="1" dirty="0"/>
              <a:t>الإجابات</a:t>
            </a:r>
            <a:r>
              <a:rPr lang="en-US" sz="1150" b="1" dirty="0"/>
              <a:t> الممكنة</a:t>
            </a:r>
          </a:p>
          <a:p>
            <a:pPr algn="r" rtl="1"/>
            <a:r>
              <a:rPr lang="en-US" sz="1150" dirty="0"/>
              <a:t>ي</a:t>
            </a:r>
            <a:r>
              <a:rPr lang="ar-SA" sz="1150" dirty="0"/>
              <a:t>عمل بشكل جيد </a:t>
            </a:r>
            <a:r>
              <a:rPr lang="en-US" sz="1150" dirty="0"/>
              <a:t>في المدرسة.</a:t>
            </a:r>
          </a:p>
          <a:p>
            <a:pPr lvl="1" algn="r" rtl="1"/>
            <a:r>
              <a:rPr lang="en-US" sz="1150" dirty="0"/>
              <a:t>"أنا فخور جدًا بأنك تعمل بجد وتحقق أداءً جيدًا في المدرسة."</a:t>
            </a:r>
          </a:p>
          <a:p>
            <a:pPr lvl="0" algn="r" rtl="1"/>
            <a:r>
              <a:rPr lang="en-US" sz="1150" dirty="0"/>
              <a:t>أن تكون </a:t>
            </a:r>
            <a:r>
              <a:rPr lang="ar-SA" sz="1150" dirty="0"/>
              <a:t>لطيفاً</a:t>
            </a:r>
            <a:r>
              <a:rPr lang="en-US" sz="1150" dirty="0"/>
              <a:t> مع الأشقاء.</a:t>
            </a:r>
          </a:p>
          <a:p>
            <a:pPr lvl="1" algn="r" rtl="1"/>
            <a:r>
              <a:rPr lang="en-US" sz="1150" dirty="0"/>
              <a:t>"يسعدني جدًا أن أراك تقضي الوقت مع أختك الصغرى."</a:t>
            </a:r>
          </a:p>
          <a:p>
            <a:pPr lvl="0" algn="r" rtl="1"/>
            <a:r>
              <a:rPr lang="en-US" sz="1150" dirty="0"/>
              <a:t>إكمال الواجب المنزلي.</a:t>
            </a:r>
          </a:p>
          <a:p>
            <a:pPr lvl="1" algn="r" rtl="1"/>
            <a:r>
              <a:rPr lang="en-US" sz="1150" dirty="0"/>
              <a:t>"</a:t>
            </a:r>
            <a:r>
              <a:rPr lang="ar-SA" sz="1150" dirty="0"/>
              <a:t>إنه </a:t>
            </a:r>
            <a:r>
              <a:rPr lang="en-US" sz="1150" dirty="0"/>
              <a:t>عمل جيد لإكمال واجبك المنزلي. انت ذكي جدا!"</a:t>
            </a:r>
          </a:p>
          <a:p>
            <a:pPr lvl="0" algn="r" rtl="1"/>
            <a:r>
              <a:rPr lang="en-US" sz="1150" dirty="0"/>
              <a:t>استكمال الأعمال المنزلية.</a:t>
            </a:r>
          </a:p>
          <a:p>
            <a:pPr lvl="1" algn="r" rtl="1"/>
            <a:r>
              <a:rPr lang="en-US" sz="1150" dirty="0"/>
              <a:t>"شكرا لإتما</a:t>
            </a:r>
            <a:r>
              <a:rPr lang="ar-SA" sz="1150" dirty="0"/>
              <a:t>مك</a:t>
            </a:r>
            <a:r>
              <a:rPr lang="en-US" sz="1150" dirty="0"/>
              <a:t> </a:t>
            </a:r>
            <a:r>
              <a:rPr lang="ar-SA" sz="1150" dirty="0"/>
              <a:t>الأعمال المنزلية</a:t>
            </a:r>
            <a:r>
              <a:rPr lang="en-US" sz="1150" dirty="0"/>
              <a:t>. إنه ي</a:t>
            </a:r>
            <a:r>
              <a:rPr lang="ar-SA" sz="1150" dirty="0"/>
              <a:t>فيد</a:t>
            </a:r>
            <a:r>
              <a:rPr lang="en-US" sz="1150" dirty="0"/>
              <a:t> عائلتنا حقًا عندما تساعد</a:t>
            </a:r>
            <a:r>
              <a:rPr lang="ar-SA" sz="1150" dirty="0"/>
              <a:t>نا</a:t>
            </a:r>
            <a:r>
              <a:rPr lang="en-US" sz="1150" dirty="0"/>
              <a:t> ".</a:t>
            </a:r>
          </a:p>
        </p:txBody>
      </p:sp>
      <p:sp>
        <p:nvSpPr>
          <p:cNvPr id="6" name="Slide Image Placeholder 5">
            <a:extLst>
              <a:ext uri="{FF2B5EF4-FFF2-40B4-BE49-F238E27FC236}">
                <a16:creationId xmlns:a16="http://schemas.microsoft.com/office/drawing/2014/main" id="{4241A3DD-36FB-99A3-47EA-3A48A46B8CC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E757EDB-A613-9795-719C-77885589B0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34</a:t>
            </a:fld>
            <a:endParaRPr lang="en-US" sz="1200" dirty="0">
              <a:latin typeface="+mn-lt"/>
            </a:endParaRPr>
          </a:p>
        </p:txBody>
      </p:sp>
    </p:spTree>
    <p:extLst>
      <p:ext uri="{BB962C8B-B14F-4D97-AF65-F5344CB8AC3E}">
        <p14:creationId xmlns:p14="http://schemas.microsoft.com/office/powerpoint/2010/main" val="3167552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sz="1100" b="1" dirty="0"/>
              <a:t>مقدمة</a:t>
            </a:r>
          </a:p>
          <a:p>
            <a:pPr algn="r" rtl="1"/>
            <a:r>
              <a:rPr lang="en-US" sz="1100" dirty="0"/>
              <a:t>اطلب </a:t>
            </a:r>
            <a:r>
              <a:rPr lang="ar-SA" sz="1100" dirty="0"/>
              <a:t>٣</a:t>
            </a:r>
            <a:r>
              <a:rPr lang="en-US" sz="1100" dirty="0"/>
              <a:t> متطوعين - ذكر وامرأت</a:t>
            </a:r>
            <a:r>
              <a:rPr lang="ar-SA" sz="1100" dirty="0"/>
              <a:t>ين</a:t>
            </a:r>
            <a:r>
              <a:rPr lang="en-US" sz="1100" dirty="0"/>
              <a:t> إذا أمكن ، أو </a:t>
            </a:r>
            <a:r>
              <a:rPr lang="ar-SA" sz="1100" dirty="0"/>
              <a:t>امرأة </a:t>
            </a:r>
            <a:r>
              <a:rPr lang="en-US" sz="1100" dirty="0"/>
              <a:t>واحدة</a:t>
            </a:r>
            <a:r>
              <a:rPr lang="ar-SA" sz="1100" dirty="0"/>
              <a:t> وذكرين</a:t>
            </a:r>
            <a:r>
              <a:rPr lang="en-US" sz="1100" dirty="0"/>
              <a:t>.</a:t>
            </a:r>
          </a:p>
          <a:p>
            <a:pPr algn="r" rtl="1"/>
            <a:r>
              <a:rPr lang="en-US" sz="1100" dirty="0"/>
              <a:t>وجه المتطوعين بصوت عالٍ:</a:t>
            </a:r>
          </a:p>
          <a:p>
            <a:pPr lvl="1" algn="r" rtl="1"/>
            <a:r>
              <a:rPr lang="en-US" sz="1100" i="1" dirty="0"/>
              <a:t>اثن</a:t>
            </a:r>
            <a:r>
              <a:rPr lang="ar-SA" sz="1100" i="1" dirty="0"/>
              <a:t>ي</a:t>
            </a:r>
            <a:r>
              <a:rPr lang="en-US" sz="1100" i="1" dirty="0"/>
              <a:t>ن سوف يلعبان</a:t>
            </a:r>
            <a:r>
              <a:rPr lang="ar-SA" sz="1100" i="1" dirty="0"/>
              <a:t> دور</a:t>
            </a:r>
            <a:r>
              <a:rPr lang="en-US" sz="1100" i="1" dirty="0"/>
              <a:t> "الأطفال" </a:t>
            </a:r>
            <a:r>
              <a:rPr lang="ar-SA" sz="1100" i="1" dirty="0"/>
              <a:t>(الأعمار من ٧ ل ٨). </a:t>
            </a:r>
            <a:endParaRPr lang="en-US" sz="1100" i="1" dirty="0"/>
          </a:p>
          <a:p>
            <a:pPr lvl="1" algn="r" rtl="1"/>
            <a:r>
              <a:rPr lang="ar-SA" sz="1100" i="1" dirty="0"/>
              <a:t>سيلعب </a:t>
            </a:r>
            <a:r>
              <a:rPr lang="en-US" sz="1100" i="1" dirty="0"/>
              <a:t>"الأطفال" بشكل تعاوني</a:t>
            </a:r>
          </a:p>
          <a:p>
            <a:pPr lvl="1" algn="r" rtl="1"/>
            <a:r>
              <a:rPr lang="en-US" sz="1100" i="1" dirty="0"/>
              <a:t>سيقدم الشخص الذي يلعب دور "الوالد</a:t>
            </a:r>
            <a:r>
              <a:rPr lang="ar-SA" sz="1100" i="1" dirty="0"/>
              <a:t>/ة</a:t>
            </a:r>
            <a:r>
              <a:rPr lang="en-US" sz="1100" i="1" dirty="0"/>
              <a:t>" عبارات </a:t>
            </a:r>
            <a:r>
              <a:rPr lang="ar-SA" sz="1100" i="1" dirty="0"/>
              <a:t>ال</a:t>
            </a:r>
            <a:r>
              <a:rPr lang="en-US" sz="1100" i="1" dirty="0"/>
              <a:t>مد</a:t>
            </a:r>
            <a:r>
              <a:rPr lang="ar-SA" sz="1100" i="1" dirty="0"/>
              <a:t>ي</a:t>
            </a:r>
            <a:r>
              <a:rPr lang="en-US" sz="1100" i="1" dirty="0"/>
              <a:t>ح</a:t>
            </a:r>
          </a:p>
          <a:p>
            <a:pPr lvl="1" algn="r" rtl="1"/>
            <a:r>
              <a:rPr lang="en-US" sz="1100" i="1" dirty="0"/>
              <a:t>سأكون متاحًا للمساعدة إذا لزم الأمر</a:t>
            </a:r>
          </a:p>
          <a:p>
            <a:pPr algn="r" rtl="1"/>
            <a:r>
              <a:rPr lang="en-US" sz="1100" dirty="0"/>
              <a:t>يمكن</a:t>
            </a:r>
            <a:r>
              <a:rPr lang="ar-SA" sz="1100" dirty="0"/>
              <a:t> القيام بمثال عن ذلك </a:t>
            </a:r>
            <a:r>
              <a:rPr lang="en-US" sz="1100" dirty="0"/>
              <a:t>أولاً ، إذا احتاج المتطوعون إلى مثال.</a:t>
            </a:r>
          </a:p>
          <a:p>
            <a:pPr marL="0" indent="0" algn="r" rtl="1">
              <a:buNone/>
            </a:pPr>
            <a:endParaRPr lang="en-US" sz="1100" b="1" dirty="0"/>
          </a:p>
          <a:p>
            <a:pPr marL="0" indent="0" algn="r" rtl="1">
              <a:buNone/>
            </a:pPr>
            <a:r>
              <a:rPr lang="en-US" sz="1100" b="1" dirty="0"/>
              <a:t>لعب الأدوار (3 دقائق)</a:t>
            </a:r>
          </a:p>
          <a:p>
            <a:pPr algn="r" rtl="1"/>
            <a:r>
              <a:rPr lang="en-US" sz="1100" dirty="0"/>
              <a:t>اطلب من متطوعين تقديم لعب الأدوار</a:t>
            </a:r>
          </a:p>
          <a:p>
            <a:pPr marL="0" indent="0" algn="r" rtl="1">
              <a:buNone/>
            </a:pPr>
            <a:endParaRPr lang="en-US" sz="1100" b="1" dirty="0"/>
          </a:p>
          <a:p>
            <a:pPr marL="0" indent="0" algn="r" rtl="1">
              <a:buNone/>
            </a:pPr>
            <a:r>
              <a:rPr lang="en-US" sz="1100" b="1" dirty="0"/>
              <a:t>مناقشة عامة</a:t>
            </a:r>
          </a:p>
          <a:p>
            <a:pPr algn="r" rtl="1"/>
            <a:r>
              <a:rPr lang="en-US" sz="1100" dirty="0"/>
              <a:t>بعد حوالي </a:t>
            </a:r>
            <a:r>
              <a:rPr lang="ar-SA" sz="1100" dirty="0"/>
              <a:t>٣</a:t>
            </a:r>
            <a:r>
              <a:rPr lang="en-US" sz="1100" dirty="0"/>
              <a:t> دقائق ،</a:t>
            </a:r>
            <a:r>
              <a:rPr lang="ar-SA" sz="1100" dirty="0"/>
              <a:t>ال</a:t>
            </a:r>
            <a:r>
              <a:rPr lang="en-US" sz="1100" dirty="0"/>
              <a:t>توقف عن لعب الأدوار</a:t>
            </a:r>
          </a:p>
          <a:p>
            <a:pPr algn="r" rtl="1"/>
            <a:r>
              <a:rPr lang="en-US" sz="1100" dirty="0"/>
              <a:t>اسأل "الأطفال" -</a:t>
            </a:r>
            <a:r>
              <a:rPr lang="en-US" sz="1100" i="1" dirty="0"/>
              <a:t>كيف كان شعورك</a:t>
            </a:r>
            <a:r>
              <a:rPr lang="ar-SA" sz="1100" i="1" dirty="0"/>
              <a:t>م</a:t>
            </a:r>
            <a:r>
              <a:rPr lang="en-US" sz="1100" i="1" dirty="0"/>
              <a:t> </a:t>
            </a:r>
            <a:r>
              <a:rPr lang="ar-SA" sz="1100" i="1" dirty="0"/>
              <a:t>بالمديح</a:t>
            </a:r>
            <a:r>
              <a:rPr lang="en-US" sz="1100" i="1" dirty="0"/>
              <a:t>؟</a:t>
            </a:r>
          </a:p>
          <a:p>
            <a:pPr algn="r" rtl="1"/>
            <a:r>
              <a:rPr lang="en-US" sz="1100" dirty="0"/>
              <a:t>اسأل "الوالد</a:t>
            </a:r>
            <a:r>
              <a:rPr lang="ar-SA" sz="1100" dirty="0"/>
              <a:t>/ة</a:t>
            </a:r>
            <a:r>
              <a:rPr lang="en-US" sz="1100" dirty="0"/>
              <a:t>" -</a:t>
            </a:r>
            <a:r>
              <a:rPr lang="en-US" sz="1100" i="1" dirty="0"/>
              <a:t>كيف شعرت بال</a:t>
            </a:r>
            <a:r>
              <a:rPr lang="ar-SA" sz="1100" i="1" dirty="0"/>
              <a:t>مديح</a:t>
            </a:r>
            <a:r>
              <a:rPr lang="en-US" sz="1100" i="1" dirty="0"/>
              <a:t>؟</a:t>
            </a:r>
          </a:p>
          <a:p>
            <a:pPr algn="r" rtl="1"/>
            <a:r>
              <a:rPr lang="en-US" sz="1100" dirty="0"/>
              <a:t>اسأل المجموعة -</a:t>
            </a:r>
            <a:r>
              <a:rPr lang="ar-SA" sz="1100" i="1" dirty="0"/>
              <a:t>للمشاركة</a:t>
            </a:r>
            <a:r>
              <a:rPr lang="en-US" sz="1100" i="1" dirty="0"/>
              <a:t> بتعليقات إيجابية للاعبي</a:t>
            </a:r>
            <a:r>
              <a:rPr lang="ar-SA" sz="1100" i="1" dirty="0"/>
              <a:t> الأدوار</a:t>
            </a:r>
            <a:r>
              <a:rPr lang="en-US" sz="1100" i="1" dirty="0"/>
              <a:t> على مشاركتهم</a:t>
            </a:r>
          </a:p>
          <a:p>
            <a:pPr algn="r" rtl="1"/>
            <a:r>
              <a:rPr lang="en-US" sz="1100" dirty="0"/>
              <a:t>يجب على الميسرين </a:t>
            </a:r>
            <a:r>
              <a:rPr lang="ar-SA" sz="1100" dirty="0"/>
              <a:t>امتداحهم</a:t>
            </a:r>
            <a:r>
              <a:rPr lang="en-US" sz="1100" dirty="0"/>
              <a:t> أيضًا!</a:t>
            </a:r>
          </a:p>
          <a:p>
            <a:pPr algn="r" rtl="1"/>
            <a:endParaRPr lang="en-US" sz="1100" dirty="0"/>
          </a:p>
          <a:p>
            <a:pPr marL="0" indent="0" algn="r" rtl="1">
              <a:buNone/>
            </a:pPr>
            <a:r>
              <a:rPr lang="en-US" sz="1100" b="1" dirty="0"/>
              <a:t>مقدمة</a:t>
            </a:r>
          </a:p>
          <a:p>
            <a:pPr algn="r" rtl="1"/>
            <a:r>
              <a:rPr lang="en-US" sz="1100" dirty="0"/>
              <a:t>قسّم المشاركين إلى أزواج</a:t>
            </a:r>
          </a:p>
          <a:p>
            <a:pPr algn="r" rtl="1"/>
            <a:r>
              <a:rPr lang="en-US" sz="1100" i="1" dirty="0"/>
              <a:t>مع </a:t>
            </a:r>
            <a:r>
              <a:rPr lang="ar-SA" sz="1100" i="1" dirty="0"/>
              <a:t>زميل</a:t>
            </a:r>
            <a:r>
              <a:rPr lang="en-US" sz="1100" i="1" dirty="0"/>
              <a:t>ك:</a:t>
            </a:r>
          </a:p>
          <a:p>
            <a:pPr lvl="1" algn="r" rtl="1"/>
            <a:r>
              <a:rPr lang="en-US" sz="1100" i="1" dirty="0"/>
              <a:t>تدرب على السيناريو التالي - أحد الوالدين يراقب الطفل أثناء قيامه بواجبه المنزلي.</a:t>
            </a:r>
          </a:p>
          <a:p>
            <a:pPr lvl="1" algn="r" rtl="1"/>
            <a:r>
              <a:rPr lang="en-US" sz="1100" i="1" dirty="0"/>
              <a:t>يمكن للوالد </a:t>
            </a:r>
            <a:r>
              <a:rPr lang="ar-SA" sz="1100" i="1" dirty="0"/>
              <a:t>قول عبارات</a:t>
            </a:r>
            <a:r>
              <a:rPr lang="en-US" sz="1100" i="1" dirty="0"/>
              <a:t> مثل:</a:t>
            </a:r>
          </a:p>
          <a:p>
            <a:pPr lvl="2" algn="r" rtl="1"/>
            <a:r>
              <a:rPr lang="ar-SA" sz="1100" i="1" dirty="0"/>
              <a:t>رائع، </a:t>
            </a:r>
            <a:r>
              <a:rPr lang="en-US" sz="1100" i="1" dirty="0"/>
              <a:t>أنت حقا</a:t>
            </a:r>
            <a:r>
              <a:rPr lang="ar-SA" sz="1100" i="1" dirty="0"/>
              <a:t> تقوم بالتركيز</a:t>
            </a:r>
            <a:r>
              <a:rPr lang="en-US" sz="1100" i="1" dirty="0"/>
              <a:t> !</a:t>
            </a:r>
          </a:p>
          <a:p>
            <a:pPr lvl="2" algn="r" rtl="1"/>
            <a:r>
              <a:rPr lang="en-US" sz="1100" i="1" dirty="0"/>
              <a:t>انت ذكي جدا.</a:t>
            </a:r>
          </a:p>
          <a:p>
            <a:pPr lvl="2" algn="r" rtl="1"/>
            <a:r>
              <a:rPr lang="en-US" sz="1100" i="1" dirty="0"/>
              <a:t>أنا فخور بك لأنك </a:t>
            </a:r>
            <a:r>
              <a:rPr lang="ar-SA" sz="1100" i="1" dirty="0"/>
              <a:t>تقوم</a:t>
            </a:r>
            <a:r>
              <a:rPr lang="en-US" sz="1100" i="1" dirty="0"/>
              <a:t> بعملك بعناية شديدة.</a:t>
            </a:r>
          </a:p>
          <a:p>
            <a:pPr lvl="1" algn="r" rtl="1"/>
            <a:r>
              <a:rPr lang="en-US" sz="1100" i="1" dirty="0"/>
              <a:t>لديك </a:t>
            </a:r>
            <a:r>
              <a:rPr lang="ar-SA" sz="1100" i="1" dirty="0"/>
              <a:t>١٥</a:t>
            </a:r>
            <a:r>
              <a:rPr lang="en-US" sz="1100" i="1" dirty="0"/>
              <a:t> دقيقة لإكمال هذه الممارسة</a:t>
            </a:r>
          </a:p>
          <a:p>
            <a:pPr lvl="1" algn="r" rtl="1"/>
            <a:r>
              <a:rPr lang="en-US" sz="1100" i="1" dirty="0"/>
              <a:t>تأكد من أن لديك فرصة للعب كلا الدورين</a:t>
            </a:r>
          </a:p>
          <a:p>
            <a:pPr lvl="1" algn="r" rtl="1"/>
            <a:endParaRPr lang="en-US" sz="1100" i="1" dirty="0"/>
          </a:p>
          <a:p>
            <a:pPr marL="0" indent="0" algn="r" rtl="1">
              <a:buNone/>
            </a:pPr>
            <a:r>
              <a:rPr lang="ar-SA" sz="1100" b="1" dirty="0"/>
              <a:t>يتبع</a:t>
            </a:r>
            <a:r>
              <a:rPr lang="en-US" sz="1100" b="1" dirty="0">
                <a:sym typeface="Wingdings" panose="05000000000000000000" pitchFamily="2" charset="2"/>
              </a:rPr>
              <a:t></a:t>
            </a:r>
            <a:endParaRPr lang="en-US" sz="1100" i="1" dirty="0"/>
          </a:p>
        </p:txBody>
      </p:sp>
      <p:sp>
        <p:nvSpPr>
          <p:cNvPr id="6" name="Slide Image Placeholder 5">
            <a:extLst>
              <a:ext uri="{FF2B5EF4-FFF2-40B4-BE49-F238E27FC236}">
                <a16:creationId xmlns:a16="http://schemas.microsoft.com/office/drawing/2014/main" id="{E2EBB2AC-8929-9ED3-30C4-722C1334B86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B35DD23-49B2-5488-EBCD-9FFCE19E97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35</a:t>
            </a:fld>
            <a:endParaRPr lang="en-US" sz="1200" dirty="0">
              <a:latin typeface="+mn-lt"/>
            </a:endParaRPr>
          </a:p>
        </p:txBody>
      </p:sp>
    </p:spTree>
    <p:extLst>
      <p:ext uri="{BB962C8B-B14F-4D97-AF65-F5344CB8AC3E}">
        <p14:creationId xmlns:p14="http://schemas.microsoft.com/office/powerpoint/2010/main" val="17152113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marL="0" indent="0" algn="r" rtl="1">
              <a:buNone/>
            </a:pPr>
            <a:r>
              <a:rPr lang="en-US" b="1" dirty="0"/>
              <a:t>عمل ال</a:t>
            </a:r>
            <a:r>
              <a:rPr lang="ar-SA" b="1" dirty="0"/>
              <a:t>ثنائي</a:t>
            </a:r>
            <a:r>
              <a:rPr lang="en-US" b="1" dirty="0"/>
              <a:t> </a:t>
            </a:r>
            <a:r>
              <a:rPr lang="ar-SA" b="1" dirty="0"/>
              <a:t>(١٥</a:t>
            </a:r>
            <a:r>
              <a:rPr lang="en-US" b="1" dirty="0"/>
              <a:t>دقيقة</a:t>
            </a:r>
            <a:r>
              <a:rPr lang="ar-SA" b="1" dirty="0"/>
              <a:t>)</a:t>
            </a:r>
            <a:endParaRPr lang="en-US" b="1" dirty="0"/>
          </a:p>
          <a:p>
            <a:pPr algn="r" rtl="1"/>
            <a:r>
              <a:rPr lang="en-US" dirty="0"/>
              <a:t>امنح المشاركين </a:t>
            </a:r>
            <a:r>
              <a:rPr lang="ar-SA" dirty="0"/>
              <a:t>١٥</a:t>
            </a:r>
            <a:r>
              <a:rPr lang="en-US" dirty="0"/>
              <a:t> دقيقة لإكمال</a:t>
            </a:r>
            <a:r>
              <a:rPr lang="ar-SA" dirty="0"/>
              <a:t> الممارسة</a:t>
            </a:r>
            <a:endParaRPr lang="en-US" dirty="0"/>
          </a:p>
          <a:p>
            <a:pPr marL="0" lvl="0" indent="0" algn="r" rtl="1">
              <a:buNone/>
            </a:pPr>
            <a:endParaRPr lang="en-US" dirty="0"/>
          </a:p>
          <a:p>
            <a:pPr marL="0" lvl="0" indent="0" algn="r" rtl="1">
              <a:buNone/>
            </a:pPr>
            <a:r>
              <a:rPr lang="en-US" b="1" dirty="0"/>
              <a:t>مناقشة عامة</a:t>
            </a:r>
          </a:p>
          <a:p>
            <a:pPr algn="r" rtl="1"/>
            <a:r>
              <a:rPr lang="en-US" i="1" dirty="0"/>
              <a:t>كيف كان شعورك عندما كنت طفلاً يتلقى المديح؟</a:t>
            </a:r>
          </a:p>
          <a:p>
            <a:pPr algn="r" rtl="1"/>
            <a:r>
              <a:rPr lang="en-US" i="1" dirty="0"/>
              <a:t>ما الذي وجده الوالد صعبًا في المدح؟</a:t>
            </a:r>
          </a:p>
          <a:p>
            <a:pPr algn="r" rtl="1"/>
            <a:r>
              <a:rPr lang="en-US" i="1" dirty="0"/>
              <a:t>ما هي الأساليب التي يمكنك استخدامها لمناقشة المديح مع مقدمي الرعاية؟</a:t>
            </a:r>
          </a:p>
          <a:p>
            <a:pPr lvl="1" algn="r" rtl="1"/>
            <a:r>
              <a:rPr lang="en-US" i="1" dirty="0"/>
              <a:t>هل يمكنك تمثيل سيناريو معهم؟</a:t>
            </a:r>
          </a:p>
          <a:p>
            <a:pPr lvl="1" algn="r" rtl="1"/>
            <a:r>
              <a:rPr lang="en-US" i="1" dirty="0"/>
              <a:t>أو </a:t>
            </a:r>
            <a:r>
              <a:rPr lang="ar-SA" i="1" dirty="0"/>
              <a:t>م</a:t>
            </a:r>
            <a:r>
              <a:rPr lang="en-US" i="1" dirty="0"/>
              <a:t>ناقش</a:t>
            </a:r>
            <a:r>
              <a:rPr lang="ar-SA" i="1" dirty="0"/>
              <a:t>ة</a:t>
            </a:r>
            <a:r>
              <a:rPr lang="en-US" i="1" dirty="0"/>
              <a:t> بعض القيم والسمات التي يرغبون في تعزيزها وإيجاد الفرص معًا لكيفية ومتى يمكنهم تعزيزها من خلال ال</a:t>
            </a:r>
            <a:r>
              <a:rPr lang="ar-SA" i="1" dirty="0"/>
              <a:t>مديح</a:t>
            </a:r>
            <a:r>
              <a:rPr lang="en-US" i="1" dirty="0"/>
              <a:t>؟</a:t>
            </a:r>
          </a:p>
        </p:txBody>
      </p:sp>
      <p:sp>
        <p:nvSpPr>
          <p:cNvPr id="7" name="Google Shape;725;p48:notes">
            <a:extLst>
              <a:ext uri="{FF2B5EF4-FFF2-40B4-BE49-F238E27FC236}">
                <a16:creationId xmlns:a16="http://schemas.microsoft.com/office/drawing/2014/main" id="{BB35DD23-49B2-5488-EBCD-9FFCE19E97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36</a:t>
            </a:fld>
            <a:endParaRPr lang="en-US" sz="1200" dirty="0">
              <a:latin typeface="+mn-lt"/>
            </a:endParaRPr>
          </a:p>
        </p:txBody>
      </p:sp>
    </p:spTree>
    <p:extLst>
      <p:ext uri="{BB962C8B-B14F-4D97-AF65-F5344CB8AC3E}">
        <p14:creationId xmlns:p14="http://schemas.microsoft.com/office/powerpoint/2010/main" val="21938604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ال</a:t>
            </a:r>
            <a:r>
              <a:rPr lang="ar-SA" b="1" dirty="0"/>
              <a:t>ثنائي</a:t>
            </a:r>
            <a:endParaRPr lang="en-US" dirty="0"/>
          </a:p>
          <a:p>
            <a:pPr algn="r" rtl="1"/>
            <a:r>
              <a:rPr lang="en-US" i="1" noProof="0" dirty="0"/>
              <a:t>انتقل إلى الشخص بجانبك وناقش الأسئلة الموجودة على الشريحة</a:t>
            </a:r>
          </a:p>
        </p:txBody>
      </p:sp>
      <p:sp>
        <p:nvSpPr>
          <p:cNvPr id="6" name="Slide Image Placeholder 5">
            <a:extLst>
              <a:ext uri="{FF2B5EF4-FFF2-40B4-BE49-F238E27FC236}">
                <a16:creationId xmlns:a16="http://schemas.microsoft.com/office/drawing/2014/main" id="{1E5F2320-8D05-5976-2AC5-D91ED1D7399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18649E06-AEC1-860D-29FF-F6AFA19F65B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37</a:t>
            </a:fld>
            <a:endParaRPr lang="en-US" sz="1200" dirty="0">
              <a:latin typeface="+mn-lt"/>
            </a:endParaRPr>
          </a:p>
        </p:txBody>
      </p:sp>
    </p:spTree>
    <p:extLst>
      <p:ext uri="{BB962C8B-B14F-4D97-AF65-F5344CB8AC3E}">
        <p14:creationId xmlns:p14="http://schemas.microsoft.com/office/powerpoint/2010/main" val="11401103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i="1" noProof="0" dirty="0"/>
              <a:t>عندما </a:t>
            </a:r>
            <a:r>
              <a:rPr lang="ar-SA" i="1" noProof="0" dirty="0"/>
              <a:t>م</a:t>
            </a:r>
            <a:r>
              <a:rPr lang="en-US" i="1" noProof="0" dirty="0"/>
              <a:t>ناقش</a:t>
            </a:r>
            <a:r>
              <a:rPr lang="ar-SA" i="1" noProof="0" dirty="0"/>
              <a:t>ة</a:t>
            </a:r>
            <a:r>
              <a:rPr lang="en-US" i="1" noProof="0" dirty="0"/>
              <a:t> قضاء وقت </a:t>
            </a:r>
            <a:r>
              <a:rPr lang="ar-SA" i="1" noProof="0" dirty="0"/>
              <a:t>جيد </a:t>
            </a:r>
            <a:r>
              <a:rPr lang="en-US" i="1" noProof="0" dirty="0"/>
              <a:t>مع العائلات يمكنك إبراز بعض الفوائد التالية ...</a:t>
            </a:r>
          </a:p>
          <a:p>
            <a:pPr algn="r" rtl="1"/>
            <a:r>
              <a:rPr lang="en-US" dirty="0"/>
              <a:t>عرض الشريحة</a:t>
            </a:r>
            <a:endParaRPr lang="en-US" noProof="0" dirty="0"/>
          </a:p>
        </p:txBody>
      </p:sp>
      <p:sp>
        <p:nvSpPr>
          <p:cNvPr id="6" name="Slide Image Placeholder 5">
            <a:extLst>
              <a:ext uri="{FF2B5EF4-FFF2-40B4-BE49-F238E27FC236}">
                <a16:creationId xmlns:a16="http://schemas.microsoft.com/office/drawing/2014/main" id="{C9955FE0-15DA-4E7B-014D-8762345D033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3CC1E62-6BD2-AB5C-7C31-384574E73F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38</a:t>
            </a:fld>
            <a:endParaRPr lang="en-US" sz="1200" dirty="0">
              <a:latin typeface="+mn-lt"/>
            </a:endParaRPr>
          </a:p>
        </p:txBody>
      </p:sp>
    </p:spTree>
    <p:extLst>
      <p:ext uri="{BB962C8B-B14F-4D97-AF65-F5344CB8AC3E}">
        <p14:creationId xmlns:p14="http://schemas.microsoft.com/office/powerpoint/2010/main" val="28212249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sz="1100" b="1" noProof="0" dirty="0"/>
              <a:t>مقدمة</a:t>
            </a:r>
          </a:p>
          <a:p>
            <a:pPr algn="r" rtl="1"/>
            <a:r>
              <a:rPr lang="en-US" sz="1100" i="1" noProof="0" dirty="0"/>
              <a:t>دعونا نفكر </a:t>
            </a:r>
            <a:r>
              <a:rPr lang="ar-SA" sz="1100" i="1" noProof="0" dirty="0"/>
              <a:t>كيف يمكن أن يبدو</a:t>
            </a:r>
            <a:r>
              <a:rPr lang="en-US" sz="1100" i="1" noProof="0" dirty="0"/>
              <a:t>الوقت الجيد عمليًا.</a:t>
            </a:r>
          </a:p>
          <a:p>
            <a:pPr algn="r" rtl="1"/>
            <a:r>
              <a:rPr lang="en-US" sz="1100" noProof="0" dirty="0"/>
              <a:t>قسم</a:t>
            </a:r>
            <a:r>
              <a:rPr lang="ar-SA" sz="1100" noProof="0" dirty="0"/>
              <a:t> </a:t>
            </a:r>
            <a:r>
              <a:rPr lang="en-US" sz="1100" dirty="0"/>
              <a:t>المشارك</a:t>
            </a:r>
            <a:r>
              <a:rPr lang="ar-SA" sz="1100" dirty="0"/>
              <a:t>ين إلى</a:t>
            </a:r>
            <a:r>
              <a:rPr lang="en-US" sz="1100" dirty="0"/>
              <a:t> أزواج</a:t>
            </a:r>
          </a:p>
          <a:p>
            <a:pPr algn="r" rtl="1"/>
            <a:r>
              <a:rPr lang="en-US" sz="1100" i="1" noProof="0" dirty="0"/>
              <a:t>مع </a:t>
            </a:r>
            <a:r>
              <a:rPr lang="ar-SA" sz="1100" i="1" noProof="0" dirty="0"/>
              <a:t>زميلك، </a:t>
            </a:r>
            <a:r>
              <a:rPr lang="en-US" sz="1100" i="1" noProof="0" dirty="0"/>
              <a:t>ابتكر قائمة </a:t>
            </a:r>
            <a:r>
              <a:rPr lang="ar-SA" sz="1100" i="1" noProof="0" dirty="0"/>
              <a:t>من ٥ </a:t>
            </a:r>
            <a:r>
              <a:rPr lang="en-US" sz="1100" i="1" noProof="0" dirty="0"/>
              <a:t>أو </a:t>
            </a:r>
            <a:r>
              <a:rPr lang="ar-SA" sz="1100" i="1" noProof="0" dirty="0"/>
              <a:t>٦</a:t>
            </a:r>
            <a:r>
              <a:rPr lang="en-US" sz="1100" i="1" noProof="0" dirty="0"/>
              <a:t> أنشطة يمكن للوالدين / مقدمي الرعاية القيام بها مع أطفالهم والقيام بها معًا كعائلة.</a:t>
            </a:r>
          </a:p>
          <a:p>
            <a:pPr marL="0" indent="0" algn="r" rtl="1">
              <a:buNone/>
            </a:pPr>
            <a:endParaRPr lang="en-US" sz="1100" noProof="0" dirty="0"/>
          </a:p>
          <a:p>
            <a:pPr marL="0" indent="0" algn="r" rtl="1">
              <a:buNone/>
            </a:pPr>
            <a:r>
              <a:rPr lang="en-US" sz="1100" b="1" noProof="0" dirty="0"/>
              <a:t>عمل ال</a:t>
            </a:r>
            <a:r>
              <a:rPr lang="ar-SA" sz="1100" b="1" noProof="0" dirty="0"/>
              <a:t>ثنائي (٥ دقائق)</a:t>
            </a:r>
            <a:endParaRPr lang="en-US" sz="1100" b="1" noProof="0" dirty="0"/>
          </a:p>
          <a:p>
            <a:pPr algn="r" rtl="1"/>
            <a:r>
              <a:rPr lang="en-US" sz="1100" dirty="0"/>
              <a:t>امنح المشاركين </a:t>
            </a:r>
            <a:r>
              <a:rPr lang="ar-SA" sz="1100" dirty="0"/>
              <a:t>٥</a:t>
            </a:r>
            <a:r>
              <a:rPr lang="en-US" sz="1100" dirty="0"/>
              <a:t> دقائق لإكمال</a:t>
            </a:r>
            <a:r>
              <a:rPr lang="ar-SA" sz="1100" dirty="0"/>
              <a:t> النشاط</a:t>
            </a:r>
            <a:endParaRPr lang="en-US" sz="1100" dirty="0"/>
          </a:p>
          <a:p>
            <a:pPr marL="0" indent="0" algn="r" rtl="1">
              <a:buNone/>
            </a:pPr>
            <a:endParaRPr lang="en-US" sz="1100" b="1" noProof="0" dirty="0"/>
          </a:p>
          <a:p>
            <a:pPr marL="0" indent="0" algn="r" rtl="1">
              <a:buNone/>
            </a:pPr>
            <a:r>
              <a:rPr lang="en-US" sz="1100" b="1" noProof="0" dirty="0"/>
              <a:t>مناقشة عامة</a:t>
            </a:r>
          </a:p>
          <a:p>
            <a:pPr algn="r" rtl="1"/>
            <a:r>
              <a:rPr lang="en-US" sz="1100" noProof="0" dirty="0"/>
              <a:t>ادعُ متطوعين لمشاركة </a:t>
            </a:r>
            <a:r>
              <a:rPr lang="ar-SA" sz="1100" noProof="0" dirty="0"/>
              <a:t>إجاباتهم</a:t>
            </a:r>
            <a:endParaRPr lang="en-US" sz="1100" noProof="0" dirty="0"/>
          </a:p>
          <a:p>
            <a:pPr algn="r" rtl="1"/>
            <a:r>
              <a:rPr lang="en-US" sz="1100" dirty="0"/>
              <a:t>استكمل بالردود المحتملة الواردة أدناه</a:t>
            </a:r>
          </a:p>
          <a:p>
            <a:pPr algn="r" rtl="1"/>
            <a:r>
              <a:rPr lang="en-US" sz="1100" i="1" dirty="0"/>
              <a:t>عندما تناقش فوائد الوقت الجيد مع مقدمي الرعاية وربما تساعدهم على تضمين ذلك في روتينهم</a:t>
            </a:r>
            <a:r>
              <a:rPr lang="ar-SA" sz="1100" i="1" dirty="0"/>
              <a:t>، </a:t>
            </a:r>
            <a:r>
              <a:rPr lang="en-US" sz="1100" i="1" dirty="0"/>
              <a:t>هل تعتقد أنه يمكنك القيام بنفس تمرين العصف الذهني مع مقدمي الرعاية؟</a:t>
            </a:r>
          </a:p>
          <a:p>
            <a:pPr algn="r" rtl="1"/>
            <a:r>
              <a:rPr lang="en-US" sz="1100" i="1" dirty="0"/>
              <a:t>إذا كان الأمر كذلك</a:t>
            </a:r>
            <a:r>
              <a:rPr lang="ar-SA" sz="1100" i="1" dirty="0"/>
              <a:t>، </a:t>
            </a:r>
            <a:r>
              <a:rPr lang="en-US" sz="1100" i="1" dirty="0"/>
              <a:t>أي من الاقتراحات التي ناقشناها هنا تعتقد أن</a:t>
            </a:r>
            <a:r>
              <a:rPr lang="ar-SA" sz="1100" i="1" dirty="0"/>
              <a:t>ها</a:t>
            </a:r>
            <a:r>
              <a:rPr lang="en-US" sz="1100" i="1" dirty="0"/>
              <a:t> ستمضي قدمًا في تلك المحادثات؟</a:t>
            </a:r>
          </a:p>
          <a:p>
            <a:pPr algn="r" rtl="1"/>
            <a:r>
              <a:rPr lang="en-US" sz="1100" i="1" dirty="0"/>
              <a:t>نصائح أخرى يمكنك مشاركتها مع مقدمي الرعاية:</a:t>
            </a:r>
          </a:p>
          <a:p>
            <a:pPr lvl="1" algn="r" rtl="1"/>
            <a:r>
              <a:rPr lang="en-US" sz="1100" i="1" noProof="0" dirty="0"/>
              <a:t>لا يعني قضاء الوقت مع أطفالك طرح الكثير من الأسئلة حول شعورهم أو توقع شيء منهم.</a:t>
            </a:r>
          </a:p>
          <a:p>
            <a:pPr lvl="1" algn="r" rtl="1"/>
            <a:r>
              <a:rPr lang="en-US" sz="1100" i="1" noProof="0" dirty="0"/>
              <a:t>إذا أراد الأطفال التحدث</a:t>
            </a:r>
            <a:r>
              <a:rPr lang="ar-SA" sz="1100" i="1" noProof="0" dirty="0"/>
              <a:t>، </a:t>
            </a:r>
            <a:r>
              <a:rPr lang="en-US" sz="1100" i="1" noProof="0" dirty="0"/>
              <a:t>فاغتنم الفرصة. لكن لا تكن أول من يسأل. امنحهم الوقت للانفتاح عليك إلا إذا شعرت أنهم منزعجون بشكل واضح من شيء ما.</a:t>
            </a:r>
          </a:p>
          <a:p>
            <a:pPr lvl="1" algn="r" rtl="1"/>
            <a:r>
              <a:rPr lang="en-US" sz="1100" i="1" noProof="0" dirty="0"/>
              <a:t>إن قضاء وقت ممتع هو ممارسة رعاية ومحبّة. هذا يعني أن تكون متاحًا بالكامل وأن تمنح الأطفال الشعور بأنهم يمثلون الأولوية في حياتك.</a:t>
            </a:r>
          </a:p>
          <a:p>
            <a:pPr algn="r" rtl="1"/>
            <a:endParaRPr lang="en-US" sz="1100" noProof="0" dirty="0"/>
          </a:p>
          <a:p>
            <a:pPr marL="0" indent="0" algn="r" rtl="1">
              <a:buNone/>
            </a:pPr>
            <a:r>
              <a:rPr lang="en-US" sz="1100" dirty="0"/>
              <a:t>______________________________________________________________________________</a:t>
            </a:r>
          </a:p>
          <a:p>
            <a:pPr marL="0" indent="0" algn="r" rtl="1">
              <a:buNone/>
            </a:pPr>
            <a:endParaRPr lang="en-US" sz="1100" noProof="0" dirty="0"/>
          </a:p>
          <a:p>
            <a:pPr marL="0" indent="0" algn="r" rtl="1">
              <a:buNone/>
            </a:pPr>
            <a:r>
              <a:rPr lang="en-US" sz="1100" b="1" noProof="0" dirty="0"/>
              <a:t>الردود الممكنة</a:t>
            </a:r>
          </a:p>
          <a:p>
            <a:pPr algn="r" rtl="1"/>
            <a:r>
              <a:rPr lang="en-US" sz="1100" noProof="0" dirty="0"/>
              <a:t>الطبخ وتناول العشاء معا</a:t>
            </a:r>
          </a:p>
          <a:p>
            <a:pPr algn="r" rtl="1"/>
            <a:r>
              <a:rPr lang="en-US" sz="1100" noProof="0" dirty="0"/>
              <a:t>الذهاب للمشي</a:t>
            </a:r>
          </a:p>
          <a:p>
            <a:pPr algn="r" rtl="1"/>
            <a:r>
              <a:rPr lang="en-US" sz="1100" noProof="0" dirty="0"/>
              <a:t>الذهاب للتسوق في السوق معًا</a:t>
            </a:r>
          </a:p>
          <a:p>
            <a:pPr algn="r" rtl="1"/>
            <a:r>
              <a:rPr lang="en-US" sz="1100" noProof="0" dirty="0"/>
              <a:t>رواية أو قراءة القصص</a:t>
            </a:r>
          </a:p>
        </p:txBody>
      </p:sp>
      <p:sp>
        <p:nvSpPr>
          <p:cNvPr id="6" name="Slide Image Placeholder 5">
            <a:extLst>
              <a:ext uri="{FF2B5EF4-FFF2-40B4-BE49-F238E27FC236}">
                <a16:creationId xmlns:a16="http://schemas.microsoft.com/office/drawing/2014/main" id="{34449EB7-5163-5015-B33C-B62B9408C486}"/>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33AEA875-7567-24AF-91FF-72D261896A6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39</a:t>
            </a:fld>
            <a:endParaRPr lang="en-US" sz="1200" dirty="0">
              <a:latin typeface="+mn-lt"/>
            </a:endParaRPr>
          </a:p>
        </p:txBody>
      </p:sp>
    </p:spTree>
    <p:extLst>
      <p:ext uri="{BB962C8B-B14F-4D97-AF65-F5344CB8AC3E}">
        <p14:creationId xmlns:p14="http://schemas.microsoft.com/office/powerpoint/2010/main" val="3141195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2" name="Google Shape;242;p2:notes"/>
          <p:cNvSpPr txBox="1">
            <a:spLocks noGrp="1"/>
          </p:cNvSpPr>
          <p:nvPr>
            <p:ph type="body" idx="1"/>
          </p:nvPr>
        </p:nvSpPr>
        <p:spPr>
          <a:xfrm>
            <a:off x="477838" y="460375"/>
            <a:ext cx="6143625" cy="9210675"/>
          </a:xfrm>
          <a:prstGeom prst="rect">
            <a:avLst/>
          </a:prstGeom>
        </p:spPr>
        <p:txBody>
          <a:bodyPr/>
          <a:lstStyle/>
          <a:p>
            <a:pPr algn="r" rtl="1"/>
            <a:r>
              <a:rPr lang="en-US" b="1" dirty="0">
                <a:sym typeface="Arial"/>
              </a:rPr>
              <a:t>المعايير الدنيا لحماية الطفل:</a:t>
            </a:r>
          </a:p>
          <a:p>
            <a:pPr lvl="1" algn="r" rtl="1"/>
            <a:r>
              <a:rPr lang="en-US" dirty="0"/>
              <a:t>المعيار</a:t>
            </a:r>
            <a:r>
              <a:rPr lang="ar-SA" dirty="0"/>
              <a:t> </a:t>
            </a:r>
            <a:r>
              <a:rPr lang="en-US" dirty="0"/>
              <a:t> </a:t>
            </a:r>
            <a:r>
              <a:rPr lang="ar-SA" dirty="0"/>
              <a:t>١٦</a:t>
            </a:r>
            <a:r>
              <a:rPr lang="en-US" dirty="0"/>
              <a:t>: </a:t>
            </a:r>
            <a:r>
              <a:rPr lang="ar-SA" dirty="0"/>
              <a:t>دعم البيئات</a:t>
            </a:r>
            <a:r>
              <a:rPr lang="en-US" dirty="0"/>
              <a:t> الأسر</a:t>
            </a:r>
            <a:r>
              <a:rPr lang="ar-SA" dirty="0"/>
              <a:t>ية </a:t>
            </a:r>
            <a:r>
              <a:rPr lang="en-US" dirty="0"/>
              <a:t>وبيئات تقديم الرعاية</a:t>
            </a:r>
          </a:p>
          <a:p>
            <a:pPr lvl="1" algn="r" rtl="1"/>
            <a:r>
              <a:rPr lang="en-US" dirty="0"/>
              <a:t>المعيار </a:t>
            </a:r>
            <a:r>
              <a:rPr lang="ar-SA" dirty="0"/>
              <a:t>١٤</a:t>
            </a:r>
            <a:r>
              <a:rPr lang="en-US" dirty="0"/>
              <a:t>: تطبيق نهج </a:t>
            </a:r>
            <a:r>
              <a:rPr lang="ar-SA" dirty="0"/>
              <a:t>ال</a:t>
            </a:r>
            <a:r>
              <a:rPr lang="en-US" dirty="0"/>
              <a:t>بيئ</a:t>
            </a:r>
            <a:r>
              <a:rPr lang="ar-SA" dirty="0"/>
              <a:t>ة الاجتماعية</a:t>
            </a:r>
            <a:r>
              <a:rPr lang="en-US" dirty="0"/>
              <a:t> لبرامج حماية الطفل</a:t>
            </a:r>
          </a:p>
          <a:p>
            <a:pPr lvl="1" algn="r" rtl="1"/>
            <a:r>
              <a:rPr lang="en-US" dirty="0"/>
              <a:t>المعيار </a:t>
            </a:r>
            <a:r>
              <a:rPr lang="ar-SA" dirty="0"/>
              <a:t>١٧</a:t>
            </a:r>
            <a:r>
              <a:rPr lang="en-US" dirty="0"/>
              <a:t>: النهج على </a:t>
            </a:r>
            <a:r>
              <a:rPr lang="ar-SA" dirty="0"/>
              <a:t>ال</a:t>
            </a:r>
            <a:r>
              <a:rPr lang="en-US" dirty="0"/>
              <a:t>مستوى المجتمع</a:t>
            </a:r>
            <a:r>
              <a:rPr lang="ar-SA" dirty="0"/>
              <a:t>ي</a:t>
            </a:r>
            <a:endParaRPr lang="en-US" dirty="0"/>
          </a:p>
          <a:p>
            <a:pPr lvl="1" algn="r" rtl="1"/>
            <a:r>
              <a:rPr lang="en-US" dirty="0"/>
              <a:t>المعيار </a:t>
            </a:r>
            <a:r>
              <a:rPr lang="ar-SA" dirty="0"/>
              <a:t>١٨</a:t>
            </a:r>
            <a:r>
              <a:rPr lang="en-US" dirty="0"/>
              <a:t>: إدارة الحالة</a:t>
            </a:r>
          </a:p>
          <a:p>
            <a:pPr lvl="1" algn="r" rtl="1"/>
            <a:r>
              <a:rPr lang="en-US" dirty="0"/>
              <a:t>المعيار </a:t>
            </a:r>
            <a:r>
              <a:rPr lang="ar-SA" dirty="0"/>
              <a:t>١٩</a:t>
            </a:r>
            <a:r>
              <a:rPr lang="en-US" dirty="0"/>
              <a:t>: الرعاية البديلة</a:t>
            </a:r>
          </a:p>
          <a:p>
            <a:pPr lvl="1" algn="r" rtl="1"/>
            <a:endParaRPr lang="en-US" dirty="0"/>
          </a:p>
          <a:p>
            <a:pPr marL="0" indent="0" algn="r" rtl="1">
              <a:buNone/>
            </a:pPr>
            <a:r>
              <a:rPr lang="ar-SA" b="1" dirty="0"/>
              <a:t>ال</a:t>
            </a:r>
            <a:r>
              <a:rPr lang="en-US" b="1" dirty="0"/>
              <a:t>مصادر</a:t>
            </a:r>
          </a:p>
          <a:p>
            <a:pPr algn="r" rtl="1"/>
            <a:r>
              <a:rPr lang="ar-SA" i="1" dirty="0">
                <a:sym typeface="Arial"/>
              </a:rPr>
              <a:t>حزمة</a:t>
            </a:r>
            <a:r>
              <a:rPr lang="en-US" i="1" dirty="0">
                <a:sym typeface="Arial"/>
              </a:rPr>
              <a:t> تدريب الأماكن ال</a:t>
            </a:r>
            <a:r>
              <a:rPr lang="ar-SA" i="1" dirty="0">
                <a:sym typeface="Arial"/>
              </a:rPr>
              <a:t>صديقة للطفل (٢٠١٤)</a:t>
            </a:r>
            <a:r>
              <a:rPr lang="en-US" i="1" dirty="0">
                <a:sym typeface="Arial"/>
              </a:rPr>
              <a:t>.</a:t>
            </a:r>
          </a:p>
          <a:p>
            <a:pPr algn="r" rtl="1"/>
            <a:r>
              <a:rPr lang="en-US" dirty="0">
                <a:sym typeface="Arial"/>
              </a:rPr>
              <a:t>اليونيسف.</a:t>
            </a:r>
            <a:r>
              <a:rPr lang="en-US" i="1" dirty="0">
                <a:sym typeface="Arial"/>
              </a:rPr>
              <a:t>الوقوع في الحب: تعزيز الارتباط بين الوالدين والطفل.</a:t>
            </a:r>
            <a:r>
              <a:rPr lang="en-US" dirty="0">
                <a:sym typeface="Arial"/>
              </a:rPr>
              <a:t>دورة إلكترونية قصيرة.</a:t>
            </a:r>
          </a:p>
          <a:p>
            <a:pPr algn="r" rtl="1"/>
            <a:r>
              <a:rPr lang="en-US" dirty="0">
                <a:sym typeface="Arial"/>
              </a:rPr>
              <a:t>جامعة هارفرد</a:t>
            </a:r>
            <a:r>
              <a:rPr lang="ar-SA" dirty="0">
                <a:sym typeface="Arial"/>
              </a:rPr>
              <a:t>.</a:t>
            </a:r>
            <a:r>
              <a:rPr lang="ar-SA" i="1" dirty="0">
                <a:sym typeface="Arial"/>
              </a:rPr>
              <a:t>خمس</a:t>
            </a:r>
            <a:r>
              <a:rPr lang="en-US" i="1" dirty="0">
                <a:sym typeface="Arial"/>
              </a:rPr>
              <a:t> خطوات لخدمة العقل والعودة.</a:t>
            </a:r>
            <a:r>
              <a:rPr lang="ar-SA" i="1" dirty="0">
                <a:sym typeface="Arial"/>
              </a:rPr>
              <a:t>التركيز على</a:t>
            </a:r>
            <a:r>
              <a:rPr lang="en-US" dirty="0">
                <a:sym typeface="Arial"/>
              </a:rPr>
              <a:t> تنمية الطفل.</a:t>
            </a:r>
          </a:p>
          <a:p>
            <a:pPr algn="r" rtl="1"/>
            <a:r>
              <a:rPr lang="en-US" dirty="0">
                <a:sym typeface="Arial"/>
              </a:rPr>
              <a:t>منظمة الصحة العالمية</a:t>
            </a:r>
            <a:r>
              <a:rPr lang="en-US" dirty="0"/>
              <a:t>. </a:t>
            </a:r>
            <a:r>
              <a:rPr lang="ar-SA" dirty="0"/>
              <a:t>(٢٠٢٢)</a:t>
            </a:r>
            <a:r>
              <a:rPr lang="en-US" dirty="0"/>
              <a:t>.</a:t>
            </a:r>
            <a:r>
              <a:rPr lang="en-US" dirty="0">
                <a:sym typeface="Arial"/>
              </a:rPr>
              <a:t> </a:t>
            </a:r>
            <a:r>
              <a:rPr lang="en-US" i="1" dirty="0">
                <a:sym typeface="Arial"/>
              </a:rPr>
              <a:t>دليل لدمج الصحة النفسية في فترة ما حول الولادة في خدمات صحة الأم والطفل</a:t>
            </a:r>
            <a:r>
              <a:rPr lang="en-US" dirty="0">
                <a:sym typeface="Arial"/>
              </a:rPr>
              <a:t>.</a:t>
            </a:r>
          </a:p>
          <a:p>
            <a:pPr algn="r" rtl="1"/>
            <a:r>
              <a:rPr lang="en-US" dirty="0">
                <a:sym typeface="Arial"/>
              </a:rPr>
              <a:t>لجنة الإنقاذ الدولية. </a:t>
            </a:r>
            <a:r>
              <a:rPr lang="ar-SA" dirty="0">
                <a:sym typeface="Arial"/>
              </a:rPr>
              <a:t>(٢٠١٦) </a:t>
            </a:r>
            <a:r>
              <a:rPr lang="en-US" i="1" dirty="0">
                <a:sym typeface="Arial"/>
              </a:rPr>
              <a:t>مجموعة أدوات التعافي الآمن ومساحات التعلم: دليل مدربي التدخل في مهارات ال</a:t>
            </a:r>
            <a:r>
              <a:rPr lang="ar-SA" i="1" dirty="0">
                <a:sym typeface="Arial"/>
              </a:rPr>
              <a:t>والدين</a:t>
            </a:r>
            <a:r>
              <a:rPr lang="en-US" dirty="0">
                <a:sym typeface="Arial"/>
              </a:rPr>
              <a:t>.</a:t>
            </a:r>
          </a:p>
          <a:p>
            <a:pPr algn="r" rtl="1"/>
            <a:r>
              <a:rPr lang="en-US" dirty="0">
                <a:sym typeface="Arial"/>
              </a:rPr>
              <a:t>لجنة الإنقاذ الدولية</a:t>
            </a:r>
            <a:r>
              <a:rPr lang="ar-SA" dirty="0">
                <a:sym typeface="Arial"/>
              </a:rPr>
              <a:t> (٢٠١٦) </a:t>
            </a:r>
            <a:r>
              <a:rPr lang="en-US" i="1" dirty="0">
                <a:sym typeface="Arial"/>
              </a:rPr>
              <a:t>مجموعة أدوات ال</a:t>
            </a:r>
            <a:r>
              <a:rPr lang="ar-SA" i="1" dirty="0">
                <a:sym typeface="Arial"/>
              </a:rPr>
              <a:t>تعافي</a:t>
            </a:r>
            <a:r>
              <a:rPr lang="en-US" i="1" dirty="0">
                <a:sym typeface="Arial"/>
              </a:rPr>
              <a:t> الآمن ومساحات التعلم: منهج </a:t>
            </a:r>
            <a:r>
              <a:rPr lang="ar-SA" i="1" dirty="0">
                <a:sym typeface="Arial"/>
              </a:rPr>
              <a:t>التربية </a:t>
            </a:r>
            <a:r>
              <a:rPr lang="en-US" i="1" dirty="0">
                <a:sym typeface="Arial"/>
              </a:rPr>
              <a:t>للأطفال.</a:t>
            </a:r>
            <a:endParaRPr lang="en-US" dirty="0">
              <a:sym typeface="Arial"/>
            </a:endParaRPr>
          </a:p>
          <a:p>
            <a:pPr algn="r" rtl="1"/>
            <a:r>
              <a:rPr lang="en-US" dirty="0">
                <a:sym typeface="Arial"/>
              </a:rPr>
              <a:t>انق</a:t>
            </a:r>
            <a:r>
              <a:rPr lang="ar-SA" dirty="0">
                <a:sym typeface="Arial"/>
              </a:rPr>
              <a:t>ا</a:t>
            </a:r>
            <a:r>
              <a:rPr lang="en-US" dirty="0">
                <a:sym typeface="Arial"/>
              </a:rPr>
              <a:t>ذ الاطفال. </a:t>
            </a:r>
            <a:r>
              <a:rPr lang="ar-SA" dirty="0">
                <a:sym typeface="Arial"/>
              </a:rPr>
              <a:t>(٢٠٢١) </a:t>
            </a:r>
            <a:r>
              <a:rPr lang="en-US" i="1" dirty="0">
                <a:sym typeface="Arial"/>
              </a:rPr>
              <a:t>المسائل المالية: مجموعة أدوات لأخصائيي الحال</a:t>
            </a:r>
            <a:r>
              <a:rPr lang="ar-SA" i="1" dirty="0">
                <a:sym typeface="Arial"/>
              </a:rPr>
              <a:t>ة</a:t>
            </a:r>
            <a:r>
              <a:rPr lang="en-US" i="1" dirty="0">
                <a:sym typeface="Arial"/>
              </a:rPr>
              <a:t> لدعم العملاء البالغين والمراهقين من خلال إدارة الأموال الأساسية</a:t>
            </a:r>
            <a:r>
              <a:rPr lang="en-US" dirty="0">
                <a:sym typeface="Arial"/>
              </a:rPr>
              <a:t>.</a:t>
            </a:r>
            <a:r>
              <a:rPr lang="en-US" dirty="0">
                <a:sym typeface="Arial"/>
                <a:hlinkClick r:id="rId3"/>
              </a:rPr>
              <a:t>https://resourcecentre.savethechildren.net/document/money-matters-toolkit-caseworkers-support-adult-and-adolescent-clients-basic-money/</a:t>
            </a:r>
            <a:r>
              <a:rPr lang="en-US" dirty="0">
                <a:sym typeface="Arial"/>
              </a:rPr>
              <a:t> </a:t>
            </a:r>
          </a:p>
          <a:p>
            <a:pPr algn="r" rtl="1"/>
            <a:r>
              <a:rPr lang="ar-SA" dirty="0">
                <a:sym typeface="Arial"/>
              </a:rPr>
              <a:t>منظمة الصحة العالمية (٢٠١٦) </a:t>
            </a:r>
            <a:r>
              <a:rPr lang="ar-SA" i="1" dirty="0">
                <a:sym typeface="Arial"/>
              </a:rPr>
              <a:t>ال</a:t>
            </a:r>
            <a:r>
              <a:rPr lang="en-US" i="1" dirty="0">
                <a:sym typeface="Arial"/>
              </a:rPr>
              <a:t>إلهام: سبع استراتيجيات لإنهاء العنف ضد الأطفال.</a:t>
            </a:r>
          </a:p>
          <a:p>
            <a:pPr algn="r" rtl="1"/>
            <a:r>
              <a:rPr lang="en-US" dirty="0">
                <a:sym typeface="Arial"/>
              </a:rPr>
              <a:t>التحالف من أجل حماية الطفل في العمل الإنساني </a:t>
            </a:r>
            <a:r>
              <a:rPr lang="ar-SA" dirty="0">
                <a:sym typeface="Arial"/>
              </a:rPr>
              <a:t>. (٠٢٠٢١)  </a:t>
            </a:r>
            <a:r>
              <a:rPr lang="en-US" dirty="0">
                <a:sym typeface="Arial"/>
              </a:rPr>
              <a:t>.</a:t>
            </a:r>
            <a:r>
              <a:rPr lang="en-US" i="1" dirty="0">
                <a:sym typeface="Arial"/>
              </a:rPr>
              <a:t>النمو القوي معًا: برنامج دعم الوالدي</a:t>
            </a:r>
            <a:r>
              <a:rPr lang="ar-SA" i="1" dirty="0">
                <a:sym typeface="Arial"/>
              </a:rPr>
              <a:t>ن</a:t>
            </a:r>
            <a:r>
              <a:rPr lang="en-US" i="1" dirty="0">
                <a:sym typeface="Arial"/>
              </a:rPr>
              <a:t> لدعم إعادة دمج الأطفال ومنع تجنيدهم.</a:t>
            </a:r>
          </a:p>
          <a:p>
            <a:pPr algn="r" rtl="1"/>
            <a:endParaRPr lang="en-US" dirty="0">
              <a:sym typeface="Arial"/>
            </a:endParaRPr>
          </a:p>
          <a:p>
            <a:pPr algn="r" rtl="1"/>
            <a:endParaRPr lang="en-US" dirty="0">
              <a:sym typeface="Arial"/>
            </a:endParaRPr>
          </a:p>
        </p:txBody>
      </p:sp>
      <p:sp>
        <p:nvSpPr>
          <p:cNvPr id="4" name="Google Shape;725;p48:notes">
            <a:extLst>
              <a:ext uri="{FF2B5EF4-FFF2-40B4-BE49-F238E27FC236}">
                <a16:creationId xmlns:a16="http://schemas.microsoft.com/office/drawing/2014/main" id="{A2DD463F-97B8-B432-4E99-247F6391A5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a:t>
            </a:fld>
            <a:endParaRPr lang="en-US" sz="1200" dirty="0">
              <a:latin typeface="+mn-lt"/>
            </a:endParaRPr>
          </a:p>
        </p:txBody>
      </p:sp>
    </p:spTree>
    <p:extLst>
      <p:ext uri="{BB962C8B-B14F-4D97-AF65-F5344CB8AC3E}">
        <p14:creationId xmlns:p14="http://schemas.microsoft.com/office/powerpoint/2010/main" val="39754868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مناقشة ال</a:t>
            </a:r>
            <a:r>
              <a:rPr lang="ar-SA" b="1" noProof="0" dirty="0"/>
              <a:t>زملاء</a:t>
            </a:r>
            <a:endParaRPr lang="en-US" b="1" noProof="0" dirty="0"/>
          </a:p>
          <a:p>
            <a:pPr algn="r" rtl="1"/>
            <a:r>
              <a:rPr lang="en-US" i="1" noProof="0" dirty="0"/>
              <a:t>انتقل إلى الشخص بجانبك وناقش الأسئلة الموجودة على الشريحة</a:t>
            </a:r>
          </a:p>
          <a:p>
            <a:pPr algn="r" rtl="1"/>
            <a:endParaRPr lang="en-US" i="1" dirty="0"/>
          </a:p>
          <a:p>
            <a:pPr marL="0" indent="0" algn="r" rtl="1">
              <a:buNone/>
            </a:pPr>
            <a:r>
              <a:rPr lang="en-US" b="1" noProof="0" dirty="0"/>
              <a:t>مناقشة عامة</a:t>
            </a:r>
          </a:p>
          <a:p>
            <a:pPr algn="r" rtl="1"/>
            <a:r>
              <a:rPr lang="en-US" dirty="0"/>
              <a:t>ادعُ متطوعين لمشاركة </a:t>
            </a:r>
            <a:r>
              <a:rPr lang="ar-SA" dirty="0"/>
              <a:t>إجاباتهم</a:t>
            </a:r>
            <a:endParaRPr lang="en-US" dirty="0"/>
          </a:p>
          <a:p>
            <a:pPr algn="r" rtl="1"/>
            <a:r>
              <a:rPr lang="en-US" noProof="0" dirty="0"/>
              <a:t>استكمل مع الردود المحتملة أدناه</a:t>
            </a:r>
          </a:p>
          <a:p>
            <a:pPr marL="0" indent="0" algn="r" rtl="1">
              <a:buNone/>
            </a:pPr>
            <a:r>
              <a:rPr lang="en-US" dirty="0"/>
              <a:t>______________________________________________________________________________</a:t>
            </a:r>
          </a:p>
          <a:p>
            <a:pPr marL="0" indent="0" algn="r" rtl="1">
              <a:buNone/>
            </a:pPr>
            <a:endParaRPr lang="en-US" dirty="0"/>
          </a:p>
          <a:p>
            <a:pPr marL="0" lvl="0" indent="0" algn="r" rtl="1">
              <a:buNone/>
            </a:pPr>
            <a:r>
              <a:rPr lang="ar-SA" b="1" dirty="0"/>
              <a:t>الإجابات</a:t>
            </a:r>
            <a:r>
              <a:rPr lang="en-US" b="1" dirty="0"/>
              <a:t> الممكنة</a:t>
            </a:r>
          </a:p>
          <a:p>
            <a:pPr algn="r" rtl="1"/>
            <a:r>
              <a:rPr lang="en-US" dirty="0"/>
              <a:t>العائلات التي يعاني فيها مقدمو الرعاية من مشاكل سلوكية.</a:t>
            </a:r>
          </a:p>
          <a:p>
            <a:pPr algn="r" rtl="1"/>
            <a:r>
              <a:rPr lang="en-US" dirty="0"/>
              <a:t>العائلات التي يكون فيها أحد مقدمي الرعاية أو كليهما أقل مشاركة في </a:t>
            </a:r>
            <a:r>
              <a:rPr lang="ar-SA" dirty="0"/>
              <a:t>التربية </a:t>
            </a:r>
            <a:r>
              <a:rPr lang="en-US" dirty="0"/>
              <a:t>وس</a:t>
            </a:r>
            <a:r>
              <a:rPr lang="ar-SA" dirty="0"/>
              <a:t>ي</a:t>
            </a:r>
            <a:r>
              <a:rPr lang="en-US" dirty="0"/>
              <a:t>ستفيد من الدعم حول كيفية المشاركة بشكل أكبر.</a:t>
            </a:r>
          </a:p>
          <a:p>
            <a:pPr algn="r" rtl="1"/>
            <a:r>
              <a:rPr lang="en-US" dirty="0"/>
              <a:t>العائلات التي يمكن فيها تحسين العلاقات بين مقدمي الرعاية والأطفال.</a:t>
            </a:r>
          </a:p>
          <a:p>
            <a:pPr algn="r" rtl="1"/>
            <a:r>
              <a:rPr lang="en-US" dirty="0"/>
              <a:t>العائلات التي يحتاج فيها الأطفال إلى الدعم النفسي والاجتماعي.</a:t>
            </a:r>
          </a:p>
          <a:p>
            <a:pPr algn="r" rtl="1"/>
            <a:r>
              <a:rPr lang="en-US" dirty="0"/>
              <a:t>أي عائلة يرغب مقدمو الرعاية فيها في معرفة المزيد عن هذه التقنيات أو الحصول على أفكار جديدة لطرق التعامل مع أطفالهم.</a:t>
            </a:r>
            <a:endParaRPr lang="en-US" noProof="0" dirty="0"/>
          </a:p>
        </p:txBody>
      </p:sp>
      <p:sp>
        <p:nvSpPr>
          <p:cNvPr id="6" name="Slide Image Placeholder 5">
            <a:extLst>
              <a:ext uri="{FF2B5EF4-FFF2-40B4-BE49-F238E27FC236}">
                <a16:creationId xmlns:a16="http://schemas.microsoft.com/office/drawing/2014/main" id="{63D1E489-5000-AE8A-EBDC-32A28200788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9920630-EADE-43C2-F035-BBA921B09EF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40</a:t>
            </a:fld>
            <a:endParaRPr lang="en-US" sz="1200" dirty="0">
              <a:latin typeface="+mn-lt"/>
            </a:endParaRPr>
          </a:p>
        </p:txBody>
      </p:sp>
    </p:spTree>
    <p:extLst>
      <p:ext uri="{BB962C8B-B14F-4D97-AF65-F5344CB8AC3E}">
        <p14:creationId xmlns:p14="http://schemas.microsoft.com/office/powerpoint/2010/main" val="149116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indent="0" algn="r" rtl="1">
              <a:buNone/>
            </a:pPr>
            <a:r>
              <a:rPr lang="ar-SA" b="1" noProof="0" dirty="0"/>
              <a:t>الشرح</a:t>
            </a:r>
            <a:endParaRPr lang="en-US" b="1" noProof="0" dirty="0"/>
          </a:p>
          <a:p>
            <a:pPr algn="r" rtl="1"/>
            <a:r>
              <a:rPr lang="en-US" noProof="0" dirty="0"/>
              <a:t>عرض الشريحة</a:t>
            </a:r>
          </a:p>
        </p:txBody>
      </p:sp>
      <p:sp>
        <p:nvSpPr>
          <p:cNvPr id="3" name="Slide Image Placeholder 2">
            <a:extLst>
              <a:ext uri="{FF2B5EF4-FFF2-40B4-BE49-F238E27FC236}">
                <a16:creationId xmlns:a16="http://schemas.microsoft.com/office/drawing/2014/main" id="{7CD45ED4-A0BE-C64A-9D9C-D993174DBF2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E5D14C8-A13E-AD38-B259-5DC34F70555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41</a:t>
            </a:fld>
            <a:endParaRPr lang="en-US" sz="1200" dirty="0">
              <a:latin typeface="+mn-lt"/>
            </a:endParaRPr>
          </a:p>
        </p:txBody>
      </p:sp>
    </p:spTree>
    <p:extLst>
      <p:ext uri="{BB962C8B-B14F-4D97-AF65-F5344CB8AC3E}">
        <p14:creationId xmlns:p14="http://schemas.microsoft.com/office/powerpoint/2010/main" val="4043965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a:t>
            </a:r>
            <a:r>
              <a:rPr lang="ar-SA" b="1" dirty="0"/>
              <a:t> الرابعة: ساعة</a:t>
            </a:r>
            <a:endParaRPr lang="en-US" b="1" dirty="0"/>
          </a:p>
          <a:p>
            <a:pPr marL="0" indent="0" algn="r" rtl="1">
              <a:buNone/>
            </a:pPr>
            <a:r>
              <a:rPr lang="en-US" dirty="0"/>
              <a:t>______________________________________________________________________________</a:t>
            </a:r>
          </a:p>
          <a:p>
            <a:pPr marL="0" indent="0" algn="r" rtl="1">
              <a:buNone/>
            </a:pPr>
            <a:endParaRPr lang="en-US" noProof="0" dirty="0"/>
          </a:p>
          <a:p>
            <a:pPr marL="0" indent="0" algn="r" rtl="1">
              <a:buNone/>
            </a:pPr>
            <a:r>
              <a:rPr lang="ar-SA" b="1" noProof="0" dirty="0"/>
              <a:t>الشرح</a:t>
            </a:r>
            <a:endParaRPr lang="en-US" b="1" noProof="0" dirty="0"/>
          </a:p>
          <a:p>
            <a:pPr algn="r" rtl="1"/>
            <a:r>
              <a:rPr lang="en-US" i="1" noProof="0" dirty="0"/>
              <a:t>تدور هذه الجلسة حول مساعدة ال</a:t>
            </a:r>
            <a:r>
              <a:rPr lang="ar-SA" i="1" noProof="0" dirty="0"/>
              <a:t>والدين</a:t>
            </a:r>
            <a:r>
              <a:rPr lang="en-US" i="1" noProof="0" dirty="0"/>
              <a:t> / مقدمي الرعاية على بناء مهارات تواصل عاطفية و</a:t>
            </a:r>
            <a:r>
              <a:rPr lang="ar-SA" i="1" noProof="0" dirty="0"/>
              <a:t>ت</a:t>
            </a:r>
            <a:r>
              <a:rPr lang="en-US" i="1" noProof="0" dirty="0"/>
              <a:t>عاطفية</a:t>
            </a:r>
          </a:p>
          <a:p>
            <a:pPr algn="r" rtl="1"/>
            <a:r>
              <a:rPr lang="en-US" i="1" noProof="0" dirty="0"/>
              <a:t>أي من عوامل الحماية تعتقد أن</a:t>
            </a:r>
            <a:r>
              <a:rPr lang="ar-SA" i="1" noProof="0" dirty="0"/>
              <a:t>ها</a:t>
            </a:r>
            <a:r>
              <a:rPr lang="en-US" i="1" noProof="0" dirty="0"/>
              <a:t> </a:t>
            </a:r>
            <a:r>
              <a:rPr lang="ar-SA" i="1" noProof="0" dirty="0"/>
              <a:t>ت</a:t>
            </a:r>
            <a:r>
              <a:rPr lang="en-US" i="1" noProof="0" dirty="0"/>
              <a:t>رتبط ب</a:t>
            </a:r>
            <a:r>
              <a:rPr lang="ar-SA" i="1" noProof="0" dirty="0"/>
              <a:t>ذلك</a:t>
            </a:r>
            <a:r>
              <a:rPr lang="en-US" i="1" noProof="0" dirty="0"/>
              <a:t>؟</a:t>
            </a:r>
          </a:p>
          <a:p>
            <a:pPr lvl="1" algn="r" rtl="1"/>
            <a:r>
              <a:rPr lang="en-US" i="1" noProof="0" dirty="0"/>
              <a:t>مقدمي الرعاية المستجيب</a:t>
            </a:r>
            <a:r>
              <a:rPr lang="ar-SA" i="1" noProof="0" dirty="0"/>
              <a:t>ون</a:t>
            </a:r>
            <a:r>
              <a:rPr lang="en-US" i="1" noProof="0" dirty="0"/>
              <a:t> والداعم</a:t>
            </a:r>
            <a:r>
              <a:rPr lang="ar-SA" i="1" noProof="0" dirty="0"/>
              <a:t>ون</a:t>
            </a:r>
            <a:endParaRPr lang="en-US" i="1" noProof="0" dirty="0"/>
          </a:p>
          <a:p>
            <a:pPr lvl="1" algn="r" rtl="1"/>
            <a:r>
              <a:rPr lang="en-US" i="1" noProof="0" dirty="0"/>
              <a:t>العلاقات الصحية بين مقدم الرعاية والطفل</a:t>
            </a:r>
          </a:p>
        </p:txBody>
      </p:sp>
      <p:sp>
        <p:nvSpPr>
          <p:cNvPr id="3" name="Slide Image Placeholder 2">
            <a:extLst>
              <a:ext uri="{FF2B5EF4-FFF2-40B4-BE49-F238E27FC236}">
                <a16:creationId xmlns:a16="http://schemas.microsoft.com/office/drawing/2014/main" id="{571BE6A6-0B1D-5E28-323A-FA0BAD23933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C2AE235D-CE41-8C49-A413-2F00383531F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42</a:t>
            </a:fld>
            <a:endParaRPr lang="en-US" sz="1200" dirty="0">
              <a:latin typeface="+mn-lt"/>
            </a:endParaRPr>
          </a:p>
        </p:txBody>
      </p:sp>
    </p:spTree>
    <p:extLst>
      <p:ext uri="{BB962C8B-B14F-4D97-AF65-F5344CB8AC3E}">
        <p14:creationId xmlns:p14="http://schemas.microsoft.com/office/powerpoint/2010/main" val="3580658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التكي</a:t>
            </a:r>
            <a:r>
              <a:rPr lang="ar-SA" b="1" noProof="0" dirty="0"/>
              <a:t>ي</a:t>
            </a:r>
            <a:r>
              <a:rPr lang="en-US" b="1" noProof="0" dirty="0"/>
              <a:t>ف مع السياق</a:t>
            </a:r>
          </a:p>
          <a:p>
            <a:pPr algn="r" rtl="1"/>
            <a:r>
              <a:rPr lang="ar-SA" noProof="0" dirty="0"/>
              <a:t>قم بإزالة</a:t>
            </a:r>
            <a:r>
              <a:rPr lang="en-US" noProof="0" dirty="0"/>
              <a:t> صورة واحدة - أيهما أقل تمثيلاً لسياقك.</a:t>
            </a:r>
          </a:p>
          <a:p>
            <a:pPr marL="0" indent="0" algn="r" rtl="1">
              <a:buNone/>
            </a:pPr>
            <a:r>
              <a:rPr lang="en-US" dirty="0"/>
              <a:t>______________________________________________________________________________</a:t>
            </a:r>
          </a:p>
          <a:p>
            <a:pPr marL="0" indent="0" algn="r" rtl="1">
              <a:buNone/>
            </a:pPr>
            <a:endParaRPr lang="en-US" noProof="0" dirty="0"/>
          </a:p>
          <a:p>
            <a:pPr marL="0" indent="0" algn="r" rtl="1">
              <a:buNone/>
            </a:pPr>
            <a:r>
              <a:rPr lang="en-US" b="1" noProof="0" dirty="0"/>
              <a:t>مناقشة عامة</a:t>
            </a:r>
          </a:p>
          <a:p>
            <a:pPr algn="r" rtl="1"/>
            <a:r>
              <a:rPr lang="en-US" i="1" noProof="0" dirty="0"/>
              <a:t>في هذه الصورة ترى أم تعانق طفل</a:t>
            </a:r>
            <a:r>
              <a:rPr lang="ar-SA" i="1" noProof="0" dirty="0"/>
              <a:t>ت</a:t>
            </a:r>
            <a:r>
              <a:rPr lang="en-US" i="1" noProof="0" dirty="0"/>
              <a:t>ها.</a:t>
            </a:r>
          </a:p>
          <a:p>
            <a:pPr lvl="1" algn="r" rtl="1"/>
            <a:r>
              <a:rPr lang="ar-SA" i="1" noProof="0" dirty="0"/>
              <a:t>ب</a:t>
            </a:r>
            <a:r>
              <a:rPr lang="en-US" i="1" noProof="0" dirty="0"/>
              <a:t>رأيك</a:t>
            </a:r>
            <a:r>
              <a:rPr lang="ar-SA" i="1" noProof="0" dirty="0"/>
              <a:t> مالذي</a:t>
            </a:r>
            <a:r>
              <a:rPr lang="en-US" i="1" noProof="0" dirty="0"/>
              <a:t> حدث لهذ</a:t>
            </a:r>
            <a:r>
              <a:rPr lang="ar-SA" i="1" noProof="0" dirty="0"/>
              <a:t>ه</a:t>
            </a:r>
            <a:r>
              <a:rPr lang="en-US" i="1" noProof="0" dirty="0"/>
              <a:t> الطفل</a:t>
            </a:r>
            <a:r>
              <a:rPr lang="ar-SA" i="1" noProof="0" dirty="0"/>
              <a:t>ة</a:t>
            </a:r>
            <a:r>
              <a:rPr lang="en-US" i="1" noProof="0" dirty="0"/>
              <a:t>؟</a:t>
            </a:r>
          </a:p>
          <a:p>
            <a:pPr lvl="1" algn="r" rtl="1"/>
            <a:r>
              <a:rPr lang="ar-SA" i="1" noProof="0" dirty="0"/>
              <a:t>ماذا تعتقد أن الأم قد تقول لطفلتها</a:t>
            </a:r>
            <a:r>
              <a:rPr lang="en-US" i="1" noProof="0" dirty="0"/>
              <a:t>؟</a:t>
            </a:r>
          </a:p>
          <a:p>
            <a:pPr algn="r" rtl="1"/>
            <a:r>
              <a:rPr lang="en-US" i="1" noProof="0" dirty="0"/>
              <a:t>الأصدقاء يسخرون من الفتاة. </a:t>
            </a:r>
            <a:r>
              <a:rPr lang="ar-SA" i="1" noProof="0" dirty="0"/>
              <a:t>تقوم </a:t>
            </a:r>
            <a:r>
              <a:rPr lang="en-US" i="1" noProof="0" dirty="0"/>
              <a:t>والدتها</a:t>
            </a:r>
            <a:r>
              <a:rPr lang="ar-SA" i="1" noProof="0" dirty="0"/>
              <a:t> بمواساتها/ بإراحتها</a:t>
            </a:r>
            <a:r>
              <a:rPr lang="en-US" i="1" noProof="0" dirty="0"/>
              <a:t>.</a:t>
            </a:r>
          </a:p>
          <a:p>
            <a:pPr lvl="1" algn="r" rtl="1"/>
            <a:r>
              <a:rPr lang="en-US" i="1" noProof="0" dirty="0"/>
              <a:t>ماذا سيكون رد فعلك لو كان </a:t>
            </a:r>
            <a:r>
              <a:rPr lang="ar-SA" i="1" noProof="0" dirty="0"/>
              <a:t>فتى</a:t>
            </a:r>
            <a:r>
              <a:rPr lang="en-US" i="1" noProof="0" dirty="0"/>
              <a:t>؟</a:t>
            </a:r>
          </a:p>
          <a:p>
            <a:pPr lvl="1" algn="r" rtl="1"/>
            <a:r>
              <a:rPr lang="en-US" i="1" noProof="0" dirty="0"/>
              <a:t>هل س</a:t>
            </a:r>
            <a:r>
              <a:rPr lang="ar-SA" i="1" noProof="0" dirty="0"/>
              <a:t>ي</a:t>
            </a:r>
            <a:r>
              <a:rPr lang="en-US" i="1" noProof="0" dirty="0"/>
              <a:t>كون مختلف؟</a:t>
            </a:r>
          </a:p>
        </p:txBody>
      </p:sp>
      <p:sp>
        <p:nvSpPr>
          <p:cNvPr id="6" name="Slide Image Placeholder 5">
            <a:extLst>
              <a:ext uri="{FF2B5EF4-FFF2-40B4-BE49-F238E27FC236}">
                <a16:creationId xmlns:a16="http://schemas.microsoft.com/office/drawing/2014/main" id="{AA4CC1A2-008C-BEF8-072A-8BDFBC9CA57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ADA0D0C-30C7-46FE-3602-489A1945532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43</a:t>
            </a:fld>
            <a:endParaRPr lang="en-US" sz="1200" dirty="0">
              <a:latin typeface="+mn-lt"/>
            </a:endParaRPr>
          </a:p>
        </p:txBody>
      </p:sp>
    </p:spTree>
    <p:extLst>
      <p:ext uri="{BB962C8B-B14F-4D97-AF65-F5344CB8AC3E}">
        <p14:creationId xmlns:p14="http://schemas.microsoft.com/office/powerpoint/2010/main" val="1933640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en-US" dirty="0"/>
              <a:t>اكتب كلمة "التعاطف" على اللوح ال</a:t>
            </a:r>
            <a:r>
              <a:rPr lang="ar-SA" dirty="0"/>
              <a:t>ورقي</a:t>
            </a:r>
            <a:endParaRPr lang="en-US" dirty="0"/>
          </a:p>
          <a:p>
            <a:pPr algn="r" rtl="1"/>
            <a:r>
              <a:rPr lang="ar-SA" i="1" dirty="0"/>
              <a:t>بر</a:t>
            </a:r>
            <a:r>
              <a:rPr lang="en-US" i="1" dirty="0"/>
              <a:t>أيك</a:t>
            </a:r>
            <a:r>
              <a:rPr lang="ar-SA" i="1" dirty="0"/>
              <a:t> ماذا</a:t>
            </a:r>
            <a:r>
              <a:rPr lang="en-US" i="1" dirty="0"/>
              <a:t> يعني التعاطف؟</a:t>
            </a:r>
            <a:r>
              <a:rPr lang="en-US" dirty="0"/>
              <a:t> </a:t>
            </a:r>
          </a:p>
          <a:p>
            <a:pPr algn="r" rtl="1"/>
            <a:r>
              <a:rPr lang="en-US" dirty="0"/>
              <a:t>اكتب الكلمات الرئيسية من إجابات المشاركين</a:t>
            </a:r>
            <a:r>
              <a:rPr lang="ar-SA" dirty="0"/>
              <a:t>/ات</a:t>
            </a:r>
            <a:r>
              <a:rPr lang="en-US" dirty="0"/>
              <a:t> على اللوح ال</a:t>
            </a:r>
            <a:r>
              <a:rPr lang="ar-SA" dirty="0"/>
              <a:t>ورقي</a:t>
            </a:r>
            <a:endParaRPr lang="en-US" dirty="0"/>
          </a:p>
          <a:p>
            <a:pPr algn="r" rtl="1"/>
            <a:r>
              <a:rPr lang="en-US" dirty="0"/>
              <a:t>انقر للكشف عن الشريحة</a:t>
            </a:r>
          </a:p>
          <a:p>
            <a:pPr algn="r" rtl="1"/>
            <a:r>
              <a:rPr lang="en-US" dirty="0"/>
              <a:t>عرض الشريحة</a:t>
            </a:r>
          </a:p>
        </p:txBody>
      </p:sp>
      <p:sp>
        <p:nvSpPr>
          <p:cNvPr id="6" name="Slide Image Placeholder 5">
            <a:extLst>
              <a:ext uri="{FF2B5EF4-FFF2-40B4-BE49-F238E27FC236}">
                <a16:creationId xmlns:a16="http://schemas.microsoft.com/office/drawing/2014/main" id="{A70C4FE4-EB9B-B254-F166-291B5B904EC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7991F77-C452-9274-886B-0293B4D70AF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44</a:t>
            </a:fld>
            <a:endParaRPr lang="en-US" sz="1200" dirty="0">
              <a:latin typeface="+mn-lt"/>
            </a:endParaRPr>
          </a:p>
        </p:txBody>
      </p:sp>
    </p:spTree>
    <p:extLst>
      <p:ext uri="{BB962C8B-B14F-4D97-AF65-F5344CB8AC3E}">
        <p14:creationId xmlns:p14="http://schemas.microsoft.com/office/powerpoint/2010/main" val="8612070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noProof="0" dirty="0"/>
              <a:t>الشرح</a:t>
            </a:r>
            <a:endParaRPr lang="en-US" b="1" noProof="0" dirty="0"/>
          </a:p>
          <a:p>
            <a:pPr algn="r" rtl="1"/>
            <a:r>
              <a:rPr lang="en-US" i="1" noProof="0" dirty="0"/>
              <a:t>لماذا يعد التعاطف ضروريًا لكونك </a:t>
            </a:r>
            <a:r>
              <a:rPr lang="ar-SA" i="1" noProof="0" dirty="0"/>
              <a:t>والد</a:t>
            </a:r>
            <a:r>
              <a:rPr lang="en-US" i="1" noProof="0" dirty="0"/>
              <a:t>/ مقدم </a:t>
            </a:r>
            <a:r>
              <a:rPr lang="ar-SA" i="1" noProof="0" dirty="0"/>
              <a:t> </a:t>
            </a:r>
            <a:r>
              <a:rPr lang="en-US" i="1" noProof="0" dirty="0"/>
              <a:t>رعاية؟</a:t>
            </a:r>
          </a:p>
          <a:p>
            <a:pPr algn="r" rtl="1"/>
            <a:r>
              <a:rPr lang="en-US" noProof="0" dirty="0"/>
              <a:t>انقر لإظهار الإجابات</a:t>
            </a:r>
          </a:p>
          <a:p>
            <a:pPr algn="r" rtl="1"/>
            <a:r>
              <a:rPr lang="en-US" dirty="0"/>
              <a:t>عرض الشريحة</a:t>
            </a:r>
            <a:endParaRPr lang="en-US" noProof="0" dirty="0"/>
          </a:p>
        </p:txBody>
      </p:sp>
      <p:sp>
        <p:nvSpPr>
          <p:cNvPr id="6" name="Slide Image Placeholder 5">
            <a:extLst>
              <a:ext uri="{FF2B5EF4-FFF2-40B4-BE49-F238E27FC236}">
                <a16:creationId xmlns:a16="http://schemas.microsoft.com/office/drawing/2014/main" id="{6821D3DD-D8F1-B3BA-4ECD-88BA76292A2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1E66C686-6F05-014E-3C2D-00408A30548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45</a:t>
            </a:fld>
            <a:endParaRPr lang="en-US" sz="1200" dirty="0">
              <a:latin typeface="+mn-lt"/>
            </a:endParaRPr>
          </a:p>
        </p:txBody>
      </p:sp>
    </p:spTree>
    <p:extLst>
      <p:ext uri="{BB962C8B-B14F-4D97-AF65-F5344CB8AC3E}">
        <p14:creationId xmlns:p14="http://schemas.microsoft.com/office/powerpoint/2010/main" val="31033389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سوف تتعلم تقنية لزيادة الاستجابات ال</a:t>
            </a:r>
            <a:r>
              <a:rPr lang="ar-SA" i="1" dirty="0"/>
              <a:t>تعاطف</a:t>
            </a:r>
            <a:r>
              <a:rPr lang="en-US" i="1" dirty="0"/>
              <a:t>ية</a:t>
            </a:r>
          </a:p>
          <a:p>
            <a:pPr algn="r" rtl="1"/>
            <a:r>
              <a:rPr lang="en-US" i="1" dirty="0"/>
              <a:t>سيساعد هذا الأطفال والمراهقين على التعامل مع المشاعر الصعبة وتعلم حل المشكلات.</a:t>
            </a:r>
          </a:p>
          <a:p>
            <a:pPr algn="r" rtl="1"/>
            <a:r>
              <a:rPr lang="en-US" i="1" dirty="0"/>
              <a:t>هذا شيء يمكنك مشاركته مع ال</a:t>
            </a:r>
            <a:r>
              <a:rPr lang="ar-SA" i="1" dirty="0"/>
              <a:t>والدين </a:t>
            </a:r>
            <a:r>
              <a:rPr lang="en-US" i="1" dirty="0"/>
              <a:t>ومقدمي الرعاية لمساعدتهم:</a:t>
            </a:r>
          </a:p>
          <a:p>
            <a:pPr lvl="1" algn="r" rtl="1"/>
            <a:r>
              <a:rPr lang="ar-SA" i="1" noProof="0" dirty="0"/>
              <a:t>على فهم </a:t>
            </a:r>
            <a:r>
              <a:rPr lang="en-US" i="1" noProof="0" dirty="0"/>
              <a:t>لماذا يتصرف الأطفال بطريقة معينة</a:t>
            </a:r>
          </a:p>
          <a:p>
            <a:pPr lvl="1" algn="r" rtl="1"/>
            <a:r>
              <a:rPr lang="ar-SA" i="1" noProof="0" dirty="0"/>
              <a:t>التفاعل ب</a:t>
            </a:r>
            <a:r>
              <a:rPr lang="en-US" i="1" noProof="0" dirty="0"/>
              <a:t>طريقة صحية وبناءة</a:t>
            </a:r>
            <a:endParaRPr lang="en-US" i="1" dirty="0"/>
          </a:p>
          <a:p>
            <a:pPr algn="r" rtl="1"/>
            <a:r>
              <a:rPr lang="en-US" b="1" i="1" dirty="0"/>
              <a:t>الخطوة </a:t>
            </a:r>
            <a:r>
              <a:rPr lang="ar-SA" b="1" i="1" dirty="0"/>
              <a:t>١</a:t>
            </a:r>
            <a:r>
              <a:rPr lang="en-US" b="1" i="1" dirty="0"/>
              <a:t>. تحديد الشعور</a:t>
            </a:r>
          </a:p>
          <a:p>
            <a:pPr lvl="1" algn="r" rtl="1"/>
            <a:r>
              <a:rPr lang="en-US" i="1" noProof="0" dirty="0"/>
              <a:t>الخطوة الأولى هي محاولة تحديد أو ت</a:t>
            </a:r>
            <a:r>
              <a:rPr lang="ar-SA" i="1" noProof="0" dirty="0"/>
              <a:t>سمية</a:t>
            </a:r>
            <a:r>
              <a:rPr lang="en-US" i="1" noProof="0" dirty="0"/>
              <a:t> ما يشعر به شخص ما.</a:t>
            </a:r>
          </a:p>
          <a:p>
            <a:pPr lvl="1" algn="r" rtl="1"/>
            <a:r>
              <a:rPr lang="en-US" i="1" noProof="0" dirty="0"/>
              <a:t>عندما يقوم ال</a:t>
            </a:r>
            <a:r>
              <a:rPr lang="ar-SA" i="1" noProof="0" dirty="0"/>
              <a:t>والدين بالاعتراف ب</a:t>
            </a:r>
            <a:r>
              <a:rPr lang="en-US" i="1" noProof="0" dirty="0"/>
              <a:t>شعور ما</a:t>
            </a:r>
            <a:r>
              <a:rPr lang="ar-SA" i="1" noProof="0" dirty="0"/>
              <a:t>، </a:t>
            </a:r>
            <a:r>
              <a:rPr lang="en-US" i="1" noProof="0" dirty="0"/>
              <a:t>يجب عليهم أولاً تحديده أو تسميته.</a:t>
            </a:r>
          </a:p>
          <a:p>
            <a:pPr lvl="1" algn="r" rtl="1"/>
            <a:r>
              <a:rPr lang="en-US" i="1" noProof="0" dirty="0"/>
              <a:t>تساعد تسمية شعور الطفل في التعرف على مشاعره.</a:t>
            </a:r>
          </a:p>
          <a:p>
            <a:pPr lvl="1" algn="r" rtl="1"/>
            <a:r>
              <a:rPr lang="en-US" i="1" noProof="0" dirty="0"/>
              <a:t>على سبيل المثال</a:t>
            </a:r>
            <a:r>
              <a:rPr lang="ar-SA" i="1" noProof="0" dirty="0"/>
              <a:t>، </a:t>
            </a:r>
            <a:r>
              <a:rPr lang="en-US" i="1" noProof="0" dirty="0"/>
              <a:t>يمكن للوالد / مقدم الرعاية أن يقول "سارة</a:t>
            </a:r>
            <a:r>
              <a:rPr lang="ar-SA" i="1" noProof="0" dirty="0"/>
              <a:t>، </a:t>
            </a:r>
            <a:r>
              <a:rPr lang="en-US" i="1" noProof="0" dirty="0"/>
              <a:t>تبد</a:t>
            </a:r>
            <a:r>
              <a:rPr lang="ar-SA" i="1" noProof="0" dirty="0"/>
              <a:t>ين</a:t>
            </a:r>
            <a:r>
              <a:rPr lang="en-US" i="1" noProof="0" dirty="0"/>
              <a:t> وكأنك حزين</a:t>
            </a:r>
            <a:r>
              <a:rPr lang="ar-SA" i="1" noProof="0" dirty="0"/>
              <a:t>ة</a:t>
            </a:r>
            <a:r>
              <a:rPr lang="en-US" i="1" noProof="0" dirty="0"/>
              <a:t> الآن - هل أنت كذلك؟"</a:t>
            </a:r>
            <a:endParaRPr lang="en-US" i="1" dirty="0"/>
          </a:p>
          <a:p>
            <a:pPr algn="r" rtl="1"/>
            <a:r>
              <a:rPr lang="en-US" b="1" i="1" dirty="0"/>
              <a:t>الخطوة</a:t>
            </a:r>
            <a:r>
              <a:rPr lang="ar-SA" b="1" i="1" dirty="0"/>
              <a:t> ٢ </a:t>
            </a:r>
            <a:r>
              <a:rPr lang="en-US" b="1" i="1" dirty="0"/>
              <a:t> تحديد السبب</a:t>
            </a:r>
          </a:p>
          <a:p>
            <a:pPr lvl="1" algn="r" rtl="1"/>
            <a:r>
              <a:rPr lang="en-US" i="1" noProof="0" dirty="0"/>
              <a:t>على سبيل المثال</a:t>
            </a:r>
            <a:r>
              <a:rPr lang="ar-SA" i="1" noProof="0" dirty="0"/>
              <a:t>، </a:t>
            </a:r>
            <a:r>
              <a:rPr lang="en-US" i="1" noProof="0" dirty="0"/>
              <a:t>يمكن للوالد / مقدم الرعاية أن يقول "لماذا أنت حزين</a:t>
            </a:r>
            <a:r>
              <a:rPr lang="ar-SA" i="1" noProof="0" dirty="0"/>
              <a:t>ة</a:t>
            </a:r>
            <a:r>
              <a:rPr lang="en-US" i="1" noProof="0" dirty="0"/>
              <a:t>؟ أود حقًا المساعدة إذا كان بإمكاني</a:t>
            </a:r>
            <a:r>
              <a:rPr lang="ar-SA" i="1" noProof="0" dirty="0"/>
              <a:t> ذلك</a:t>
            </a:r>
            <a:r>
              <a:rPr lang="en-US" i="1" noProof="0" dirty="0"/>
              <a:t> ".</a:t>
            </a:r>
          </a:p>
          <a:p>
            <a:pPr lvl="1" algn="r" rtl="1"/>
            <a:r>
              <a:rPr lang="en-US" i="1" noProof="0" dirty="0"/>
              <a:t>يمكن لسارة إخبار الوالد / مقدم الرعاية أو قد تختار عدم القيام بذلك الآن.</a:t>
            </a:r>
          </a:p>
          <a:p>
            <a:pPr lvl="1" algn="r" rtl="1"/>
            <a:r>
              <a:rPr lang="en-US" i="1" noProof="0" dirty="0"/>
              <a:t>يمكنهم أن يقولوا لسارة "لا تتردد</a:t>
            </a:r>
            <a:r>
              <a:rPr lang="ar-SA" i="1" noProof="0" dirty="0"/>
              <a:t>ي</a:t>
            </a:r>
            <a:r>
              <a:rPr lang="en-US" i="1" noProof="0" dirty="0"/>
              <a:t> في المجيء والتحدث معي عندما تكون</a:t>
            </a:r>
            <a:r>
              <a:rPr lang="ar-SA" i="1" noProof="0" dirty="0"/>
              <a:t>ي</a:t>
            </a:r>
            <a:r>
              <a:rPr lang="en-US" i="1" noProof="0" dirty="0"/>
              <a:t> مستعد</a:t>
            </a:r>
            <a:r>
              <a:rPr lang="ar-SA" i="1" noProof="0" dirty="0"/>
              <a:t>ة</a:t>
            </a:r>
            <a:r>
              <a:rPr lang="en-US" i="1" noProof="0" dirty="0"/>
              <a:t>."</a:t>
            </a:r>
            <a:endParaRPr lang="en-US" i="1" dirty="0"/>
          </a:p>
          <a:p>
            <a:pPr algn="r" rtl="1"/>
            <a:r>
              <a:rPr lang="en-US" b="1" i="1" dirty="0"/>
              <a:t>الخطوة</a:t>
            </a:r>
            <a:r>
              <a:rPr lang="ar-SA" b="1" i="1" dirty="0"/>
              <a:t> ٣  الاعتراف ب</a:t>
            </a:r>
            <a:r>
              <a:rPr lang="en-US" b="1" i="1" dirty="0"/>
              <a:t>الشعور أو احتر</a:t>
            </a:r>
            <a:r>
              <a:rPr lang="ar-SA" b="1" i="1" dirty="0"/>
              <a:t>ا</a:t>
            </a:r>
            <a:r>
              <a:rPr lang="en-US" b="1" i="1" dirty="0"/>
              <a:t>مه</a:t>
            </a:r>
          </a:p>
          <a:p>
            <a:pPr lvl="1" algn="r" rtl="1"/>
            <a:r>
              <a:rPr lang="en-US" i="1" noProof="0" dirty="0"/>
              <a:t>ربما كانت سارة قد اختلفت مع صديقة أو شعرت بالرفض من قبل أقرانها في المدرسة.</a:t>
            </a:r>
          </a:p>
          <a:p>
            <a:pPr lvl="1" algn="r" rtl="1"/>
            <a:r>
              <a:rPr lang="en-US" i="1" noProof="0" dirty="0"/>
              <a:t>يجب على الوالد / مقدم الرعا</a:t>
            </a:r>
            <a:r>
              <a:rPr lang="ar-SA" i="1" noProof="0" dirty="0"/>
              <a:t>ية عدم </a:t>
            </a:r>
            <a:r>
              <a:rPr lang="en-US" i="1" noProof="0" dirty="0"/>
              <a:t>تجاهل هذا السبب.</a:t>
            </a:r>
          </a:p>
          <a:p>
            <a:pPr lvl="1" algn="r" rtl="1"/>
            <a:r>
              <a:rPr lang="en-US" i="1" noProof="0" dirty="0"/>
              <a:t>يجب أن يقروا ويحترموا "لماذا".</a:t>
            </a:r>
          </a:p>
          <a:p>
            <a:pPr lvl="1" algn="r" rtl="1"/>
            <a:r>
              <a:rPr lang="en-US" i="1" noProof="0" dirty="0"/>
              <a:t>إذا قللوا من شأن ابنتهم أو ابنهم</a:t>
            </a:r>
            <a:r>
              <a:rPr lang="ar-SA" i="1" noProof="0" dirty="0"/>
              <a:t>، </a:t>
            </a:r>
            <a:r>
              <a:rPr lang="en-US" i="1" noProof="0" dirty="0"/>
              <a:t>فقد لا يتحدثون مع الوالد /</a:t>
            </a:r>
            <a:r>
              <a:rPr lang="ar-SA" i="1" noProof="0" dirty="0"/>
              <a:t>ة </a:t>
            </a:r>
            <a:r>
              <a:rPr lang="en-US" i="1" noProof="0" dirty="0"/>
              <a:t> مقدم</a:t>
            </a:r>
            <a:r>
              <a:rPr lang="ar-SA" i="1" noProof="0" dirty="0"/>
              <a:t>/ة </a:t>
            </a:r>
            <a:r>
              <a:rPr lang="en-US" i="1" noProof="0" dirty="0"/>
              <a:t> الرعاية عن مشاعرهم بعد الآن.</a:t>
            </a:r>
          </a:p>
          <a:p>
            <a:pPr marL="0" indent="0" algn="r" rtl="1">
              <a:buNone/>
            </a:pPr>
            <a:endParaRPr lang="en-US" b="1" dirty="0"/>
          </a:p>
          <a:p>
            <a:pPr marL="0" indent="0" algn="r" rtl="1">
              <a:buNone/>
            </a:pPr>
            <a:r>
              <a:rPr lang="ar-SA" b="1" dirty="0"/>
              <a:t>يتبع</a:t>
            </a:r>
            <a:r>
              <a:rPr lang="en-US" b="1" dirty="0">
                <a:sym typeface="Wingdings" panose="05000000000000000000" pitchFamily="2" charset="2"/>
              </a:rPr>
              <a:t></a:t>
            </a:r>
            <a:endParaRPr lang="en-US" i="1" dirty="0"/>
          </a:p>
        </p:txBody>
      </p:sp>
      <p:sp>
        <p:nvSpPr>
          <p:cNvPr id="6" name="Slide Image Placeholder 5">
            <a:extLst>
              <a:ext uri="{FF2B5EF4-FFF2-40B4-BE49-F238E27FC236}">
                <a16:creationId xmlns:a16="http://schemas.microsoft.com/office/drawing/2014/main" id="{DC6B6B61-0452-9F96-5650-3958F17EC3A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D092828-56E7-39CA-B295-56E247E36A1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46</a:t>
            </a:fld>
            <a:endParaRPr lang="en-US" sz="1200" dirty="0">
              <a:latin typeface="+mn-lt"/>
            </a:endParaRPr>
          </a:p>
        </p:txBody>
      </p:sp>
    </p:spTree>
    <p:extLst>
      <p:ext uri="{BB962C8B-B14F-4D97-AF65-F5344CB8AC3E}">
        <p14:creationId xmlns:p14="http://schemas.microsoft.com/office/powerpoint/2010/main" val="9719494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algn="r" rtl="1"/>
            <a:r>
              <a:rPr lang="en-US" b="1" i="1" dirty="0"/>
              <a:t>الخطوة </a:t>
            </a:r>
            <a:r>
              <a:rPr lang="ar-SA" b="1" i="1" dirty="0"/>
              <a:t>٤</a:t>
            </a:r>
            <a:r>
              <a:rPr lang="en-US" b="1" i="1" dirty="0"/>
              <a:t>. </a:t>
            </a:r>
            <a:r>
              <a:rPr lang="ar-SA" b="1" i="1" dirty="0"/>
              <a:t>م</a:t>
            </a:r>
            <a:r>
              <a:rPr lang="en-US" b="1" i="1" dirty="0"/>
              <a:t>ساعد</a:t>
            </a:r>
            <a:r>
              <a:rPr lang="ar-SA" b="1" i="1" dirty="0"/>
              <a:t>ة </a:t>
            </a:r>
            <a:r>
              <a:rPr lang="en-US" b="1" i="1" dirty="0"/>
              <a:t> الطفل في مشاعره. اتخ</a:t>
            </a:r>
            <a:r>
              <a:rPr lang="ar-SA" b="1" i="1" dirty="0"/>
              <a:t>ا</a:t>
            </a:r>
            <a:r>
              <a:rPr lang="en-US" b="1" i="1" dirty="0"/>
              <a:t>ذ إجراء و</a:t>
            </a:r>
            <a:r>
              <a:rPr lang="ar-SA" b="1" i="1" dirty="0"/>
              <a:t>إيجاد </a:t>
            </a:r>
            <a:r>
              <a:rPr lang="en-US" b="1" i="1" dirty="0"/>
              <a:t>حل إذا كان ذلك مناسبًا.</a:t>
            </a:r>
          </a:p>
          <a:p>
            <a:pPr lvl="1" algn="r" rtl="1"/>
            <a:r>
              <a:rPr lang="en-US" i="1" noProof="0" dirty="0"/>
              <a:t>يمكنهم تبادل الأفكار مع طفلهم إذا كان هناك أي شيء يجب القيام به.</a:t>
            </a:r>
          </a:p>
          <a:p>
            <a:pPr lvl="1" algn="r" rtl="1"/>
            <a:r>
              <a:rPr lang="en-US" i="1" noProof="0" dirty="0"/>
              <a:t>في بعض الأحيان قد يتطلب الموقف من الوالد</a:t>
            </a:r>
            <a:r>
              <a:rPr lang="ar-SA" i="1" noProof="0" dirty="0"/>
              <a:t>/ة</a:t>
            </a:r>
            <a:r>
              <a:rPr lang="en-US" i="1" noProof="0" dirty="0"/>
              <a:t> والطفل</a:t>
            </a:r>
            <a:r>
              <a:rPr lang="ar-SA" i="1" noProof="0" dirty="0"/>
              <a:t>/ة</a:t>
            </a:r>
            <a:r>
              <a:rPr lang="en-US" i="1" noProof="0" dirty="0"/>
              <a:t> اتخاذ الإجراءات الممكنة التي قد تساعد في علاج الموقف.</a:t>
            </a:r>
          </a:p>
          <a:p>
            <a:pPr lvl="1" algn="r" rtl="1"/>
            <a:r>
              <a:rPr lang="en-US" i="1" noProof="0" dirty="0"/>
              <a:t>يمكنهم مساعدة الطفل في إيجاد حل مناسب لكن يجب عليه</a:t>
            </a:r>
            <a:r>
              <a:rPr lang="ar-SA" i="1" noProof="0" dirty="0"/>
              <a:t>م</a:t>
            </a:r>
            <a:r>
              <a:rPr lang="en-US" i="1" noProof="0" dirty="0"/>
              <a:t> الامتناع عن إعطاء الخيارات على الفور.</a:t>
            </a:r>
          </a:p>
          <a:p>
            <a:pPr lvl="1" algn="r" rtl="1"/>
            <a:r>
              <a:rPr lang="en-US" i="1" noProof="0" dirty="0"/>
              <a:t>سيساعد</a:t>
            </a:r>
            <a:r>
              <a:rPr lang="ar-SA" i="1" noProof="0" dirty="0"/>
              <a:t> ذلك </a:t>
            </a:r>
            <a:r>
              <a:rPr lang="en-US" i="1" noProof="0" dirty="0"/>
              <a:t> الطفل على تطوير مهارات حل المشكلات.</a:t>
            </a:r>
          </a:p>
          <a:p>
            <a:pPr lvl="1" algn="r" rtl="1"/>
            <a:r>
              <a:rPr lang="en-US" i="1" noProof="0" dirty="0"/>
              <a:t>في بعض الأحيان</a:t>
            </a:r>
            <a:r>
              <a:rPr lang="ar-SA" i="1" noProof="0" dirty="0"/>
              <a:t>، </a:t>
            </a:r>
            <a:r>
              <a:rPr lang="en-US" i="1" noProof="0" dirty="0"/>
              <a:t>لا يحتاج الموقف </a:t>
            </a:r>
            <a:r>
              <a:rPr lang="ar-SA" i="1" noProof="0" dirty="0"/>
              <a:t>إلا القيام ب</a:t>
            </a:r>
            <a:r>
              <a:rPr lang="en-US" i="1" noProof="0" dirty="0"/>
              <a:t>إر</a:t>
            </a:r>
            <a:r>
              <a:rPr lang="ar-SA" i="1" noProof="0" dirty="0"/>
              <a:t>احة</a:t>
            </a:r>
            <a:r>
              <a:rPr lang="en-US" i="1" noProof="0" dirty="0"/>
              <a:t> طفلهم أو مشاركتهم  فرحتهم.</a:t>
            </a:r>
          </a:p>
          <a:p>
            <a:pPr lvl="1" algn="r" rtl="1"/>
            <a:r>
              <a:rPr lang="en-US" i="1" dirty="0"/>
              <a:t>تذكر أن اتخاذ إجراءات من أجل الأطفال الأكبر سنًا والمراهقين قد يعني في كثير من الأحيان مجرد الاستماع إليهم.</a:t>
            </a:r>
          </a:p>
          <a:p>
            <a:pPr algn="r" rtl="1"/>
            <a:r>
              <a:rPr lang="en-US" i="1" dirty="0"/>
              <a:t>ما رأيك في هذه الخطوات؟ هل يمكنك رؤيتها على أنها خطوات مفيدة لبعض ال</a:t>
            </a:r>
            <a:r>
              <a:rPr lang="ar-SA" i="1" dirty="0"/>
              <a:t>والدين</a:t>
            </a:r>
            <a:r>
              <a:rPr lang="en-US" i="1" dirty="0"/>
              <a:t> / مقدمي الرعاية الذين تعمل معهم؟</a:t>
            </a:r>
          </a:p>
        </p:txBody>
      </p:sp>
      <p:sp>
        <p:nvSpPr>
          <p:cNvPr id="7" name="Google Shape;725;p48:notes">
            <a:extLst>
              <a:ext uri="{FF2B5EF4-FFF2-40B4-BE49-F238E27FC236}">
                <a16:creationId xmlns:a16="http://schemas.microsoft.com/office/drawing/2014/main" id="{9D092828-56E7-39CA-B295-56E247E36A1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47</a:t>
            </a:fld>
            <a:endParaRPr lang="en-US" sz="1200" dirty="0">
              <a:latin typeface="+mn-lt"/>
            </a:endParaRPr>
          </a:p>
        </p:txBody>
      </p:sp>
    </p:spTree>
    <p:extLst>
      <p:ext uri="{BB962C8B-B14F-4D97-AF65-F5344CB8AC3E}">
        <p14:creationId xmlns:p14="http://schemas.microsoft.com/office/powerpoint/2010/main" val="15154727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p>
          <a:p>
            <a:pPr algn="r" rtl="1"/>
            <a:r>
              <a:rPr lang="en-US" dirty="0"/>
              <a:t>النص المتوفر في </a:t>
            </a:r>
            <a:r>
              <a:rPr lang="ar-SA" dirty="0"/>
              <a:t>دليل العمل هو </a:t>
            </a:r>
            <a:r>
              <a:rPr lang="en-US" dirty="0"/>
              <a:t>عبارة عن نموذج نصي.</a:t>
            </a:r>
          </a:p>
          <a:p>
            <a:pPr lvl="1" algn="r" rtl="1"/>
            <a:r>
              <a:rPr lang="en-US" dirty="0"/>
              <a:t>التكي</a:t>
            </a:r>
            <a:r>
              <a:rPr lang="ar-SA" dirty="0"/>
              <a:t>ي</a:t>
            </a:r>
            <a:r>
              <a:rPr lang="en-US" dirty="0"/>
              <a:t>ف مع السياق الخاص بك</a:t>
            </a:r>
            <a:r>
              <a:rPr lang="ar-SA" dirty="0"/>
              <a:t>م</a:t>
            </a:r>
            <a:r>
              <a:rPr lang="en-US" dirty="0"/>
              <a:t> أو إنشاء</a:t>
            </a:r>
            <a:r>
              <a:rPr lang="ar-SA" dirty="0"/>
              <a:t> نص</a:t>
            </a:r>
            <a:r>
              <a:rPr lang="en-US" dirty="0"/>
              <a:t> خاص ب</a:t>
            </a:r>
            <a:r>
              <a:rPr lang="ar-SA" dirty="0"/>
              <a:t>السياق </a:t>
            </a:r>
            <a:endParaRPr lang="en-US" dirty="0"/>
          </a:p>
          <a:p>
            <a:pPr lvl="1" algn="r" rtl="1"/>
            <a:r>
              <a:rPr lang="ar-SA" dirty="0"/>
              <a:t>تغيير</a:t>
            </a:r>
            <a:r>
              <a:rPr lang="en-US" dirty="0"/>
              <a:t>الأسماء إلى أسماء مألوفة في سياقك</a:t>
            </a:r>
            <a:r>
              <a:rPr lang="ar-SA" dirty="0"/>
              <a:t>م</a:t>
            </a:r>
            <a:endParaRPr lang="en-US" dirty="0"/>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مقدمة</a:t>
            </a:r>
          </a:p>
          <a:p>
            <a:pPr algn="r" rtl="1"/>
            <a:r>
              <a:rPr lang="en-US" i="1" dirty="0"/>
              <a:t>دعونا ن</a:t>
            </a:r>
            <a:r>
              <a:rPr lang="ar-SA" i="1" dirty="0"/>
              <a:t>مارس</a:t>
            </a:r>
            <a:r>
              <a:rPr lang="en-US" i="1" dirty="0"/>
              <a:t>  الخطوات الأربع.</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200" dirty="0"/>
              <a:t>توجيه المشاركين إلى</a:t>
            </a:r>
            <a:r>
              <a:rPr lang="ar-SA" sz="1200" dirty="0"/>
              <a:t> </a:t>
            </a:r>
            <a:r>
              <a:rPr lang="ar-SA" sz="1200" b="1" dirty="0"/>
              <a:t>دليل العمل ال</a:t>
            </a:r>
            <a:r>
              <a:rPr lang="en-US" sz="1200" b="1" dirty="0"/>
              <a:t>صفحة </a:t>
            </a:r>
            <a:r>
              <a:rPr lang="ar-SA" sz="1200" b="1" dirty="0"/>
              <a:t>٤٤</a:t>
            </a:r>
            <a:r>
              <a:rPr lang="en-US" sz="1200" b="1" dirty="0"/>
              <a:t>: لعب الأدوار – </a:t>
            </a:r>
            <a:r>
              <a:rPr lang="ar-SA" sz="1200" b="1" dirty="0"/>
              <a:t>٤ </a:t>
            </a:r>
            <a:r>
              <a:rPr lang="en-US" sz="1200" b="1" dirty="0"/>
              <a:t> خطوات للتعاطف</a:t>
            </a:r>
          </a:p>
          <a:p>
            <a:pPr algn="r" rtl="1"/>
            <a:r>
              <a:rPr lang="en-US" dirty="0"/>
              <a:t>اطلب من متطوعين القيام ب</a:t>
            </a:r>
            <a:r>
              <a:rPr lang="ar-SA" dirty="0"/>
              <a:t>لعب أدوار</a:t>
            </a:r>
            <a:r>
              <a:rPr lang="en-US" dirty="0"/>
              <a:t>:</a:t>
            </a:r>
          </a:p>
          <a:p>
            <a:pPr lvl="1" algn="r" rtl="1"/>
            <a:r>
              <a:rPr lang="en-US" dirty="0"/>
              <a:t>سيلعب</a:t>
            </a:r>
            <a:r>
              <a:rPr lang="ar-SA" dirty="0"/>
              <a:t> شخص </a:t>
            </a:r>
            <a:r>
              <a:rPr lang="en-US" dirty="0"/>
              <a:t>دور "الوالد أو مقدم الرعاية"</a:t>
            </a:r>
          </a:p>
          <a:p>
            <a:pPr lvl="1" algn="r" rtl="1"/>
            <a:r>
              <a:rPr lang="en-US" dirty="0"/>
              <a:t>سيلعب </a:t>
            </a:r>
            <a:r>
              <a:rPr lang="ar-SA" dirty="0"/>
              <a:t>شخص آخر</a:t>
            </a:r>
            <a:r>
              <a:rPr lang="en-US" dirty="0"/>
              <a:t> دور "الابنة البالغة من العمر </a:t>
            </a:r>
            <a:r>
              <a:rPr lang="ar-SA" dirty="0"/>
              <a:t>١٣</a:t>
            </a:r>
            <a:r>
              <a:rPr lang="en-US" dirty="0"/>
              <a:t> عامًا"</a:t>
            </a:r>
          </a:p>
          <a:p>
            <a:pPr lvl="0" algn="r" rtl="1"/>
            <a:r>
              <a:rPr lang="en-US" dirty="0"/>
              <a:t>السيناريو</a:t>
            </a:r>
          </a:p>
          <a:p>
            <a:pPr lvl="1" algn="r" rtl="1"/>
            <a:r>
              <a:rPr lang="en-US" i="0" dirty="0"/>
              <a:t>تتعرض الابنة البالغة من العمر </a:t>
            </a:r>
            <a:r>
              <a:rPr lang="ar-SA" i="0" dirty="0"/>
              <a:t>١٣</a:t>
            </a:r>
            <a:r>
              <a:rPr lang="en-US" i="0" dirty="0"/>
              <a:t> عامًا للتحرش الجنسي في المجتمع من قبل المراهقين الأكبر منها </a:t>
            </a:r>
          </a:p>
          <a:p>
            <a:pPr lvl="1" algn="r" rtl="1"/>
            <a:r>
              <a:rPr lang="en-US" i="0" dirty="0"/>
              <a:t>يمكن للمتطوعين اتباع </a:t>
            </a:r>
            <a:r>
              <a:rPr lang="ar-SA" i="0" dirty="0"/>
              <a:t>ال</a:t>
            </a:r>
            <a:r>
              <a:rPr lang="en-US" i="0" dirty="0"/>
              <a:t>نص</a:t>
            </a:r>
            <a:r>
              <a:rPr lang="ar-SA" i="0" dirty="0"/>
              <a:t> </a:t>
            </a:r>
            <a:r>
              <a:rPr lang="en-US" i="0" dirty="0"/>
              <a:t>أو </a:t>
            </a:r>
            <a:r>
              <a:rPr lang="en-US" dirty="0"/>
              <a:t>إنشاء</a:t>
            </a:r>
            <a:r>
              <a:rPr lang="ar-SA" dirty="0"/>
              <a:t> نص</a:t>
            </a:r>
            <a:r>
              <a:rPr lang="en-US" dirty="0"/>
              <a:t> خاص ب</a:t>
            </a:r>
            <a:r>
              <a:rPr lang="ar-SA" dirty="0"/>
              <a:t>السياق</a:t>
            </a:r>
            <a:r>
              <a:rPr lang="en-US" i="0" dirty="0"/>
              <a:t> </a:t>
            </a:r>
          </a:p>
          <a:p>
            <a:pPr marL="0" indent="0" algn="r" rtl="1">
              <a:buNone/>
            </a:pPr>
            <a:endParaRPr lang="en-US" dirty="0"/>
          </a:p>
          <a:p>
            <a:pPr marL="0" indent="0" algn="r" rtl="1">
              <a:buNone/>
            </a:pPr>
            <a:r>
              <a:rPr lang="en-US" b="1" dirty="0"/>
              <a:t>لعب الأدوار</a:t>
            </a:r>
          </a:p>
          <a:p>
            <a:pPr algn="r" rtl="1"/>
            <a:r>
              <a:rPr lang="en-US" dirty="0"/>
              <a:t>اطلب من متطوعين تقديم لعب الأدوار</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قم بتوجيه</a:t>
            </a:r>
            <a:r>
              <a:rPr lang="en-US" dirty="0"/>
              <a:t> لاعبي الأدوار أمام المجموعة الكبيرة</a:t>
            </a:r>
          </a:p>
          <a:p>
            <a:pPr algn="r" rtl="1"/>
            <a:endParaRPr lang="en-US" dirty="0"/>
          </a:p>
          <a:p>
            <a:pPr marL="0" indent="0" algn="r" rtl="1">
              <a:buNone/>
            </a:pPr>
            <a:r>
              <a:rPr lang="en-US" b="1" dirty="0"/>
              <a:t>مناقشة عامة</a:t>
            </a:r>
          </a:p>
          <a:p>
            <a:pPr algn="r" rtl="1"/>
            <a:r>
              <a:rPr lang="en-US" dirty="0"/>
              <a:t>اسأل "الابنة البالغة من العمر </a:t>
            </a:r>
            <a:r>
              <a:rPr lang="ar-SA" dirty="0"/>
              <a:t>١٣</a:t>
            </a:r>
            <a:r>
              <a:rPr lang="en-US" dirty="0"/>
              <a:t> عامًا":</a:t>
            </a:r>
          </a:p>
          <a:p>
            <a:pPr lvl="1" algn="r" rtl="1"/>
            <a:r>
              <a:rPr lang="en-US" i="1" dirty="0"/>
              <a:t>كيف شعرت عندما يتم الاعتراف</a:t>
            </a:r>
            <a:r>
              <a:rPr lang="ar-SA" i="1" dirty="0"/>
              <a:t> و الإقرار</a:t>
            </a:r>
            <a:r>
              <a:rPr lang="en-US" i="1" dirty="0"/>
              <a:t> بمشاعرك؟</a:t>
            </a:r>
          </a:p>
          <a:p>
            <a:pPr lvl="1" algn="r" rtl="1"/>
            <a:r>
              <a:rPr lang="en-US" i="1" dirty="0"/>
              <a:t>كيف شعرت عندما عرفت أن "والدك" سيساعدك؟</a:t>
            </a:r>
          </a:p>
          <a:p>
            <a:pPr algn="r" rtl="1"/>
            <a:r>
              <a:rPr lang="en-US" dirty="0"/>
              <a:t>اسأل "الوالد":</a:t>
            </a:r>
          </a:p>
          <a:p>
            <a:pPr lvl="1" algn="r" rtl="1"/>
            <a:r>
              <a:rPr lang="en-US" i="1" dirty="0"/>
              <a:t>كيف كان شعورك تجاه "ابنتك" بهذه الطريقة؟</a:t>
            </a:r>
          </a:p>
        </p:txBody>
      </p:sp>
      <p:sp>
        <p:nvSpPr>
          <p:cNvPr id="6" name="Slide Image Placeholder 5">
            <a:extLst>
              <a:ext uri="{FF2B5EF4-FFF2-40B4-BE49-F238E27FC236}">
                <a16:creationId xmlns:a16="http://schemas.microsoft.com/office/drawing/2014/main" id="{C9C87152-868D-2C41-78DE-C41330BC494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19B5259-95CC-4F3B-9D68-6D3296B930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48</a:t>
            </a:fld>
            <a:endParaRPr lang="en-US" sz="1200" dirty="0">
              <a:latin typeface="+mn-lt"/>
            </a:endParaRPr>
          </a:p>
        </p:txBody>
      </p:sp>
    </p:spTree>
    <p:extLst>
      <p:ext uri="{BB962C8B-B14F-4D97-AF65-F5344CB8AC3E}">
        <p14:creationId xmlns:p14="http://schemas.microsoft.com/office/powerpoint/2010/main" val="98592999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p>
          <a:p>
            <a:pPr algn="r" rtl="1"/>
            <a:r>
              <a:rPr lang="en-US" dirty="0"/>
              <a:t>تكييف المواقف المقترحة في ملاحظات الميسر </a:t>
            </a:r>
            <a:r>
              <a:rPr lang="ar-SA" dirty="0"/>
              <a:t>بحسب</a:t>
            </a:r>
            <a:r>
              <a:rPr lang="en-US" dirty="0"/>
              <a:t> السياق</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en-US" b="1" dirty="0"/>
              <a:t>مناقشة عامة</a:t>
            </a:r>
          </a:p>
          <a:p>
            <a:pPr algn="r" rtl="1"/>
            <a:r>
              <a:rPr lang="en-US" sz="1200" b="0" i="1" dirty="0">
                <a:effectLst/>
                <a:latin typeface="+mj-lt"/>
                <a:cs typeface="Calibri" panose="020F0502020204030204" pitchFamily="34" charset="0"/>
              </a:rPr>
              <a:t>ما هي </a:t>
            </a:r>
            <a:r>
              <a:rPr lang="ar-SA" sz="1200" b="0" i="1" dirty="0">
                <a:effectLst/>
                <a:latin typeface="+mj-lt"/>
                <a:cs typeface="Calibri" panose="020F0502020204030204" pitchFamily="34" charset="0"/>
              </a:rPr>
              <a:t>ال</a:t>
            </a:r>
            <a:r>
              <a:rPr lang="en-US" sz="1200" b="0" i="1" dirty="0">
                <a:effectLst/>
                <a:latin typeface="+mj-lt"/>
                <a:cs typeface="Calibri" panose="020F0502020204030204" pitchFamily="34" charset="0"/>
              </a:rPr>
              <a:t>مواقف</a:t>
            </a:r>
            <a:r>
              <a:rPr lang="ar-SA" sz="1200" b="0" i="1" dirty="0">
                <a:effectLst/>
                <a:latin typeface="+mj-lt"/>
                <a:cs typeface="Calibri" panose="020F0502020204030204" pitchFamily="34" charset="0"/>
              </a:rPr>
              <a:t> بالنسبة</a:t>
            </a:r>
            <a:r>
              <a:rPr lang="en-US" sz="1200" b="0" i="1" dirty="0">
                <a:effectLst/>
                <a:latin typeface="+mj-lt"/>
                <a:cs typeface="Calibri" panose="020F0502020204030204" pitchFamily="34" charset="0"/>
              </a:rPr>
              <a:t> </a:t>
            </a:r>
            <a:r>
              <a:rPr lang="ar-SA" sz="1200" b="0" i="1" dirty="0">
                <a:effectLst/>
                <a:latin typeface="+mj-lt"/>
                <a:cs typeface="Calibri" panose="020F0502020204030204" pitchFamily="34" charset="0"/>
              </a:rPr>
              <a:t>للأ</a:t>
            </a:r>
            <a:r>
              <a:rPr lang="en-US" sz="1200" b="0" i="1" dirty="0">
                <a:effectLst/>
                <a:latin typeface="+mj-lt"/>
                <a:cs typeface="Calibri" panose="020F0502020204030204" pitchFamily="34" charset="0"/>
              </a:rPr>
              <a:t>طفال التي تتطلب مساعدة الكبار والمواقف التي قد تتطلب الاستماع فقط</a:t>
            </a:r>
            <a:r>
              <a:rPr lang="en-US" b="0" i="1" dirty="0"/>
              <a:t>؟</a:t>
            </a:r>
          </a:p>
          <a:p>
            <a:pPr algn="r" rtl="1"/>
            <a:r>
              <a:rPr lang="en-US" dirty="0"/>
              <a:t>استكمل بالردود المحتملة التالية:</a:t>
            </a:r>
          </a:p>
          <a:p>
            <a:pPr lvl="1" algn="r" rtl="1"/>
            <a:r>
              <a:rPr lang="en-US" dirty="0"/>
              <a:t>المواقف التي تتطلب المساعدة</a:t>
            </a:r>
          </a:p>
          <a:p>
            <a:pPr lvl="2" algn="r" rtl="1"/>
            <a:r>
              <a:rPr lang="en-US" dirty="0"/>
              <a:t>مشاكل في المدرسة</a:t>
            </a:r>
          </a:p>
          <a:p>
            <a:pPr lvl="2" algn="r" rtl="1"/>
            <a:r>
              <a:rPr lang="en-US" dirty="0"/>
              <a:t>تعاطي المخدرات أو الكحول</a:t>
            </a:r>
          </a:p>
          <a:p>
            <a:pPr lvl="2" algn="r" rtl="1"/>
            <a:r>
              <a:rPr lang="en-US" dirty="0"/>
              <a:t>التحرش الجنسي</a:t>
            </a:r>
          </a:p>
          <a:p>
            <a:pPr lvl="2" algn="r" rtl="1"/>
            <a:r>
              <a:rPr lang="en-US" dirty="0"/>
              <a:t>النشاط الجنسي والأمراض المنقولة جنسيا</a:t>
            </a:r>
          </a:p>
          <a:p>
            <a:pPr lvl="1" algn="r" rtl="1"/>
            <a:r>
              <a:rPr lang="en-US" dirty="0"/>
              <a:t>المواقف التي قد تتطلب المساعدة أو مجرد الاستماع:</a:t>
            </a:r>
          </a:p>
          <a:p>
            <a:pPr lvl="2" algn="r" rtl="1"/>
            <a:r>
              <a:rPr lang="ar-SA" dirty="0"/>
              <a:t>ال</a:t>
            </a:r>
            <a:r>
              <a:rPr lang="en-US" dirty="0"/>
              <a:t>جدال مع صديق</a:t>
            </a:r>
            <a:r>
              <a:rPr lang="ar-SA" dirty="0"/>
              <a:t>/ة</a:t>
            </a:r>
            <a:endParaRPr lang="en-US" dirty="0"/>
          </a:p>
          <a:p>
            <a:pPr lvl="2" algn="r" rtl="1"/>
            <a:r>
              <a:rPr lang="en-US" dirty="0"/>
              <a:t>مشاكل في المدرسة مع الأقران</a:t>
            </a:r>
          </a:p>
          <a:p>
            <a:pPr lvl="2" algn="r" rtl="1"/>
            <a:r>
              <a:rPr lang="en-US" dirty="0"/>
              <a:t>الحزن على فقدان المنزل</a:t>
            </a:r>
          </a:p>
        </p:txBody>
      </p:sp>
      <p:sp>
        <p:nvSpPr>
          <p:cNvPr id="6" name="Slide Image Placeholder 5">
            <a:extLst>
              <a:ext uri="{FF2B5EF4-FFF2-40B4-BE49-F238E27FC236}">
                <a16:creationId xmlns:a16="http://schemas.microsoft.com/office/drawing/2014/main" id="{04E4996B-4C02-D4E8-7A59-58B40C20F9F2}"/>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234050B-4C73-7747-5624-4D4A26338F1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49</a:t>
            </a:fld>
            <a:endParaRPr lang="en-US" sz="1200" dirty="0">
              <a:latin typeface="+mn-lt"/>
            </a:endParaRPr>
          </a:p>
        </p:txBody>
      </p:sp>
    </p:spTree>
    <p:extLst>
      <p:ext uri="{BB962C8B-B14F-4D97-AF65-F5344CB8AC3E}">
        <p14:creationId xmlns:p14="http://schemas.microsoft.com/office/powerpoint/2010/main" val="2809069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None/>
            </a:pPr>
            <a:r>
              <a:rPr lang="en-CA" b="1" dirty="0"/>
              <a:t>مدة الجلسة الأول</a:t>
            </a:r>
            <a:r>
              <a:rPr lang="ar-SA" b="1" dirty="0"/>
              <a:t>ى: ١٥ دقيقة</a:t>
            </a:r>
            <a:endParaRPr lang="en-CA" b="1" dirty="0"/>
          </a:p>
        </p:txBody>
      </p:sp>
      <p:sp>
        <p:nvSpPr>
          <p:cNvPr id="4" name="Google Shape;725;p48:notes">
            <a:extLst>
              <a:ext uri="{FF2B5EF4-FFF2-40B4-BE49-F238E27FC236}">
                <a16:creationId xmlns:a16="http://schemas.microsoft.com/office/drawing/2014/main" id="{509207D1-7E2E-7A10-844A-E7E2DF01FD0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a:t>
            </a:fld>
            <a:endParaRPr lang="en-US" sz="1200" dirty="0">
              <a:latin typeface="+mn-lt"/>
            </a:endParaRPr>
          </a:p>
        </p:txBody>
      </p:sp>
    </p:spTree>
    <p:extLst>
      <p:ext uri="{BB962C8B-B14F-4D97-AF65-F5344CB8AC3E}">
        <p14:creationId xmlns:p14="http://schemas.microsoft.com/office/powerpoint/2010/main" val="7358477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ar-SA" i="1" dirty="0"/>
              <a:t>لقد تحدثنا قليلاً عن نمو الأطفال عادةً والمشاكل التي قد يواجهونها، ولكن ماذا عن الأطفال الذين يعانون من إعاقة عقلية أو جسدية</a:t>
            </a:r>
            <a:r>
              <a:rPr lang="en-US" i="1" dirty="0"/>
              <a:t>؟</a:t>
            </a:r>
          </a:p>
          <a:p>
            <a:pPr algn="r" rtl="1"/>
            <a:r>
              <a:rPr lang="en-US" i="1" dirty="0"/>
              <a:t>يحتاج الأطفال ذو</a:t>
            </a:r>
            <a:r>
              <a:rPr lang="ar-SA" i="1" dirty="0"/>
              <a:t>ي الاحتياجات الخاصة</a:t>
            </a:r>
            <a:r>
              <a:rPr lang="en-US" i="1" dirty="0"/>
              <a:t> إلى الرعاية والدعم مثل أي طفل آخر.</a:t>
            </a:r>
          </a:p>
          <a:p>
            <a:pPr algn="r" rtl="1"/>
            <a:r>
              <a:rPr lang="en-US" i="1" dirty="0"/>
              <a:t>لنتخيل للحظة كيف سيكون الحال عندما تكون طفلاً يتعلم ببطء أكثر من غيره وغير قادر على المشي أو لا يستطيع السمع.</a:t>
            </a:r>
          </a:p>
          <a:p>
            <a:pPr algn="r" rtl="1"/>
            <a:r>
              <a:rPr lang="en-US" i="1" dirty="0"/>
              <a:t>ما هي المساعدة أو الفهم الذي نريده من مقدمي الرعاية لنا؟</a:t>
            </a:r>
          </a:p>
          <a:p>
            <a:pPr algn="r" rtl="1"/>
            <a:r>
              <a:rPr lang="en-US" i="1" dirty="0"/>
              <a:t>هناك أنواع مختلفة من الحواجز في العائلات والمجتمعات التي يمكن أن تقف في طريق توفير فرص تعليمية واجتماعية ومادية مناسبة للأطفال ذوي ال</a:t>
            </a:r>
            <a:r>
              <a:rPr lang="ar-SA" i="1" dirty="0"/>
              <a:t>احتياجات الخاصة</a:t>
            </a:r>
            <a:r>
              <a:rPr lang="en-US" i="1" dirty="0"/>
              <a:t>.</a:t>
            </a:r>
          </a:p>
          <a:p>
            <a:pPr algn="r" rtl="1"/>
            <a:r>
              <a:rPr lang="en-US" i="1" dirty="0"/>
              <a:t>هل يمكنك التفكير في بعض هذه الحواجز؟</a:t>
            </a:r>
          </a:p>
          <a:p>
            <a:pPr lvl="1" algn="r" rtl="1"/>
            <a:r>
              <a:rPr lang="en-US" dirty="0"/>
              <a:t>مساعدة </a:t>
            </a:r>
            <a:r>
              <a:rPr lang="ar-SA" dirty="0"/>
              <a:t>طفل كفيف </a:t>
            </a:r>
            <a:r>
              <a:rPr lang="en-US" dirty="0"/>
              <a:t>ف</a:t>
            </a:r>
            <a:r>
              <a:rPr lang="ar-SA" dirty="0"/>
              <a:t>ي الذهاب</a:t>
            </a:r>
            <a:r>
              <a:rPr lang="en-US" dirty="0"/>
              <a:t> إلى المدرسة .</a:t>
            </a:r>
          </a:p>
          <a:p>
            <a:pPr lvl="1" algn="r" rtl="1"/>
            <a:r>
              <a:rPr lang="en-US" dirty="0"/>
              <a:t>القدرة على ممارسة الألعاب مع أطفال آخرين لطفل لا يستطيع المشي.</a:t>
            </a:r>
          </a:p>
          <a:p>
            <a:pPr lvl="1" algn="r" rtl="1"/>
            <a:r>
              <a:rPr lang="en-US" dirty="0"/>
              <a:t>مواقف الأطفال الآخرين تجاه الفتيان والفتيات ذوي </a:t>
            </a:r>
            <a:r>
              <a:rPr lang="en-US" i="1" dirty="0"/>
              <a:t>ال</a:t>
            </a:r>
            <a:r>
              <a:rPr lang="ar-SA" i="1" dirty="0"/>
              <a:t>احتياجات الخاصة</a:t>
            </a:r>
            <a:r>
              <a:rPr lang="en-US" dirty="0"/>
              <a:t>.</a:t>
            </a:r>
          </a:p>
          <a:p>
            <a:pPr algn="r" rtl="1"/>
            <a:r>
              <a:rPr lang="en-US" i="1" dirty="0"/>
              <a:t>يحتاج الأطفال ذو</a:t>
            </a:r>
            <a:r>
              <a:rPr lang="ar-SA" i="1" dirty="0"/>
              <a:t>ي</a:t>
            </a:r>
            <a:r>
              <a:rPr lang="en-US" i="1" dirty="0"/>
              <a:t> ال</a:t>
            </a:r>
            <a:r>
              <a:rPr lang="ar-SA" i="1" dirty="0"/>
              <a:t>احتياجات الخاصة</a:t>
            </a:r>
            <a:r>
              <a:rPr lang="en-US" i="1" dirty="0"/>
              <a:t> إلى أن يكون مقدمو الرعاية متعاطفين ومحبين  من أجل فهم والمساعدة في التغلب على الحواجز التي تحول دون المشاركة في الأنشطة العائلية والمجتمعية المهمة التي تجعلنا نشعر بالارتباط بالناس والعالم من حولنا.</a:t>
            </a:r>
          </a:p>
        </p:txBody>
      </p:sp>
      <p:sp>
        <p:nvSpPr>
          <p:cNvPr id="6" name="Slide Image Placeholder 5">
            <a:extLst>
              <a:ext uri="{FF2B5EF4-FFF2-40B4-BE49-F238E27FC236}">
                <a16:creationId xmlns:a16="http://schemas.microsoft.com/office/drawing/2014/main" id="{2E2E7B48-1FC6-3672-9319-2CD9317AE64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5FC7237-ED19-41D0-3BFD-60EBA68476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50</a:t>
            </a:fld>
            <a:endParaRPr lang="en-US" sz="1200" dirty="0">
              <a:latin typeface="+mn-lt"/>
            </a:endParaRPr>
          </a:p>
        </p:txBody>
      </p:sp>
    </p:spTree>
    <p:extLst>
      <p:ext uri="{BB962C8B-B14F-4D97-AF65-F5344CB8AC3E}">
        <p14:creationId xmlns:p14="http://schemas.microsoft.com/office/powerpoint/2010/main" val="8330367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تكييف النص </a:t>
            </a:r>
            <a:r>
              <a:rPr lang="ar-SA" dirty="0"/>
              <a:t>بحسب</a:t>
            </a:r>
            <a:r>
              <a:rPr lang="en-US" dirty="0"/>
              <a:t> السياق</a:t>
            </a:r>
          </a:p>
          <a:p>
            <a:pPr marL="0" indent="0" algn="r" rtl="1">
              <a:buNone/>
            </a:pPr>
            <a:r>
              <a:rPr lang="en-US" dirty="0"/>
              <a:t>______________________________________________________________________________</a:t>
            </a:r>
          </a:p>
          <a:p>
            <a:pPr marL="0" lvl="0" indent="0" algn="r" rtl="1">
              <a:buNone/>
            </a:pPr>
            <a:endParaRPr lang="en-US" dirty="0"/>
          </a:p>
          <a:p>
            <a:pPr marL="0" lvl="0" indent="0" algn="r" rtl="1">
              <a:buNone/>
            </a:pPr>
            <a:r>
              <a:rPr lang="en-US" b="1" dirty="0"/>
              <a:t>مقدمة</a:t>
            </a:r>
          </a:p>
          <a:p>
            <a:pPr lvl="0" algn="r" rtl="1"/>
            <a:r>
              <a:rPr lang="en-US" dirty="0"/>
              <a:t>قسّم المشاركين إلى أزواج</a:t>
            </a:r>
          </a:p>
          <a:p>
            <a:pPr lvl="0" algn="r" rtl="1"/>
            <a:r>
              <a:rPr lang="en-US" dirty="0"/>
              <a:t>توجيه المشاركين إلى</a:t>
            </a:r>
            <a:r>
              <a:rPr lang="ar-SA" dirty="0"/>
              <a:t> </a:t>
            </a:r>
            <a:r>
              <a:rPr lang="ar-SA" b="1" dirty="0"/>
              <a:t>دليل العمل ا</a:t>
            </a:r>
            <a:r>
              <a:rPr lang="en-US" b="1" dirty="0"/>
              <a:t>لصفحة </a:t>
            </a:r>
            <a:r>
              <a:rPr lang="ar-SA" b="1" dirty="0"/>
              <a:t>٤٤</a:t>
            </a:r>
            <a:r>
              <a:rPr lang="en-US" b="1" dirty="0"/>
              <a:t>: لعب الأدوار - التعاطف مع جميع الأطفال</a:t>
            </a:r>
          </a:p>
          <a:p>
            <a:pPr lvl="0" algn="r" rtl="1"/>
            <a:r>
              <a:rPr lang="en-US" i="1" dirty="0"/>
              <a:t>مع </a:t>
            </a:r>
            <a:r>
              <a:rPr lang="ar-SA" i="1" dirty="0"/>
              <a:t>زميلك، قم ب</a:t>
            </a:r>
            <a:r>
              <a:rPr lang="en-US" i="1" dirty="0"/>
              <a:t>لعب دور السيناريو أو يمكنك إنشاء السيناريو الخاص بك</a:t>
            </a:r>
            <a:r>
              <a:rPr lang="ar-SA" i="1" dirty="0"/>
              <a:t>م</a:t>
            </a:r>
            <a:endParaRPr lang="en-US" i="1" dirty="0"/>
          </a:p>
          <a:p>
            <a:pPr lvl="0" algn="r" rtl="1"/>
            <a:endParaRPr lang="en-US" b="1" dirty="0"/>
          </a:p>
          <a:p>
            <a:pPr marL="0" lvl="0" indent="0" algn="r" rtl="1">
              <a:buNone/>
            </a:pPr>
            <a:r>
              <a:rPr lang="en-US" b="1" dirty="0"/>
              <a:t>عمل ال</a:t>
            </a:r>
            <a:r>
              <a:rPr lang="ar-SA" b="1" dirty="0"/>
              <a:t>ثنائي </a:t>
            </a:r>
            <a:r>
              <a:rPr lang="en-US" b="1" dirty="0"/>
              <a:t> </a:t>
            </a:r>
            <a:r>
              <a:rPr lang="ar-SA" b="1" dirty="0"/>
              <a:t>(٥ </a:t>
            </a:r>
            <a:r>
              <a:rPr lang="en-US" b="1" dirty="0"/>
              <a:t>دقائق</a:t>
            </a:r>
            <a:r>
              <a:rPr lang="ar-SA" b="1" dirty="0"/>
              <a:t>)</a:t>
            </a:r>
            <a:endParaRPr lang="en-US" b="1" dirty="0"/>
          </a:p>
          <a:p>
            <a:pPr algn="r" rtl="1"/>
            <a:r>
              <a:rPr lang="en-US" dirty="0"/>
              <a:t>امنح المشاركين </a:t>
            </a:r>
            <a:r>
              <a:rPr lang="ar-SA" dirty="0"/>
              <a:t>٥</a:t>
            </a:r>
            <a:r>
              <a:rPr lang="en-US" dirty="0"/>
              <a:t> دقائق لإكمال</a:t>
            </a:r>
            <a:r>
              <a:rPr lang="ar-SA" dirty="0"/>
              <a:t> النشاط</a:t>
            </a:r>
            <a:endParaRPr lang="en-US" dirty="0"/>
          </a:p>
          <a:p>
            <a:pPr algn="r" rtl="1"/>
            <a:r>
              <a:rPr lang="en-US" dirty="0"/>
              <a:t>تجول وراقب / </a:t>
            </a:r>
            <a:r>
              <a:rPr lang="ar-SA" dirty="0"/>
              <a:t>قم بتوجيه</a:t>
            </a:r>
            <a:r>
              <a:rPr lang="en-US" dirty="0"/>
              <a:t> المشاركين أثناء قيامهم بذلك.</a:t>
            </a:r>
          </a:p>
          <a:p>
            <a:pPr algn="r" rtl="1"/>
            <a:r>
              <a:rPr lang="en-US" dirty="0"/>
              <a:t>ستكون هذه مهارة جديدة للعديد منهم. لا تتردد في جعلهم يتدربون بقدر الحاجة. هذه جلسة مهمة جدا.</a:t>
            </a:r>
          </a:p>
          <a:p>
            <a:pPr marL="0" indent="0" algn="r" rtl="1">
              <a:buNone/>
            </a:pPr>
            <a:endParaRPr lang="en-US" dirty="0"/>
          </a:p>
          <a:p>
            <a:pPr marL="0" indent="0" algn="r" rtl="1">
              <a:buNone/>
            </a:pPr>
            <a:r>
              <a:rPr lang="en-US" b="1" dirty="0"/>
              <a:t>مناقشة عامة</a:t>
            </a:r>
          </a:p>
          <a:p>
            <a:pPr algn="r" rtl="1"/>
            <a:r>
              <a:rPr lang="en-US" i="1" dirty="0"/>
              <a:t>كيف تستخدم الخطوات الأربع للتعاطف مع </a:t>
            </a:r>
            <a:r>
              <a:rPr lang="ar-SA" i="1" dirty="0"/>
              <a:t>فتى</a:t>
            </a:r>
            <a:r>
              <a:rPr lang="en-US" i="1" dirty="0"/>
              <a:t> </a:t>
            </a:r>
            <a:r>
              <a:rPr lang="ar-SA" i="1" dirty="0"/>
              <a:t>من ذوي الاحتياجات الخاصة</a:t>
            </a:r>
            <a:r>
              <a:rPr lang="en-US" i="1" dirty="0"/>
              <a:t> ؟</a:t>
            </a:r>
          </a:p>
          <a:p>
            <a:pPr algn="r" rtl="1"/>
            <a:r>
              <a:rPr lang="en-US" i="0" dirty="0"/>
              <a:t>ادعُ المشاركين إلى تبادل الأفكار في جلسة عامة</a:t>
            </a:r>
          </a:p>
          <a:p>
            <a:pPr algn="r" rtl="1"/>
            <a:r>
              <a:rPr lang="en-US" i="1" dirty="0"/>
              <a:t>مع </a:t>
            </a:r>
            <a:r>
              <a:rPr lang="ar-SA" i="1" dirty="0"/>
              <a:t>زميل</a:t>
            </a:r>
            <a:r>
              <a:rPr lang="en-US" i="1" dirty="0"/>
              <a:t>ك</a:t>
            </a:r>
            <a:r>
              <a:rPr lang="ar-SA" i="1" dirty="0"/>
              <a:t>، </a:t>
            </a:r>
            <a:r>
              <a:rPr lang="en-US" i="1" dirty="0"/>
              <a:t> كرر السيناريو مع </a:t>
            </a:r>
            <a:r>
              <a:rPr lang="ar-SA" i="1" dirty="0"/>
              <a:t>فتى من ذوي الاحتياجات الخاصة</a:t>
            </a:r>
            <a:r>
              <a:rPr lang="en-US" i="1" dirty="0"/>
              <a:t> </a:t>
            </a:r>
          </a:p>
          <a:p>
            <a:pPr algn="r" rtl="1"/>
            <a:endParaRPr lang="en-US" dirty="0"/>
          </a:p>
          <a:p>
            <a:pPr marL="0" lvl="0" indent="0" algn="r" rtl="1">
              <a:buNone/>
            </a:pPr>
            <a:r>
              <a:rPr lang="en-US" b="1" dirty="0"/>
              <a:t>عمل ال</a:t>
            </a:r>
            <a:r>
              <a:rPr lang="ar-SA" b="1" dirty="0"/>
              <a:t>ثنائي </a:t>
            </a:r>
            <a:r>
              <a:rPr lang="en-US" b="1" dirty="0"/>
              <a:t> </a:t>
            </a:r>
            <a:r>
              <a:rPr lang="ar-SA" b="1" dirty="0"/>
              <a:t>(٥ </a:t>
            </a:r>
            <a:r>
              <a:rPr lang="en-US" b="1" dirty="0"/>
              <a:t>دقائق</a:t>
            </a:r>
            <a:r>
              <a:rPr lang="ar-SA" b="1" dirty="0"/>
              <a:t>)</a:t>
            </a:r>
            <a:endParaRPr lang="en-US" b="1" dirty="0"/>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dirty="0"/>
              <a:t>امنح المشاركين </a:t>
            </a:r>
            <a:r>
              <a:rPr lang="ar-SA" dirty="0"/>
              <a:t>٥</a:t>
            </a:r>
            <a:r>
              <a:rPr lang="en-US" dirty="0"/>
              <a:t>دقائق لإكمال</a:t>
            </a:r>
            <a:r>
              <a:rPr lang="ar-SA" dirty="0"/>
              <a:t> التدريب </a:t>
            </a:r>
            <a:endParaRPr lang="en-US" dirty="0"/>
          </a:p>
          <a:p>
            <a:pPr marL="0" indent="0" algn="r" rtl="1">
              <a:buNone/>
            </a:pPr>
            <a:endParaRPr lang="en-US" b="1" dirty="0"/>
          </a:p>
          <a:p>
            <a:pPr marL="0" indent="0" algn="r" rtl="1">
              <a:buNone/>
            </a:pPr>
            <a:r>
              <a:rPr lang="en-US" b="1" dirty="0"/>
              <a:t>مناقشة عامة</a:t>
            </a:r>
          </a:p>
          <a:p>
            <a:pPr algn="r" rtl="1"/>
            <a:r>
              <a:rPr lang="en-US" i="1" dirty="0"/>
              <a:t>كيف شعرت عندما استجاب "أحد الوالدين" لـ "طفلك" بهذه الطريقة؟</a:t>
            </a:r>
          </a:p>
          <a:p>
            <a:pPr algn="r" rtl="1"/>
            <a:r>
              <a:rPr lang="en-US" i="1" dirty="0"/>
              <a:t>كيف شعرت "كطفل" أن يتجاوب "والدك" بهذه الطريقة؟</a:t>
            </a:r>
            <a:endParaRPr lang="en-US" dirty="0"/>
          </a:p>
        </p:txBody>
      </p:sp>
      <p:sp>
        <p:nvSpPr>
          <p:cNvPr id="6" name="Slide Image Placeholder 5">
            <a:extLst>
              <a:ext uri="{FF2B5EF4-FFF2-40B4-BE49-F238E27FC236}">
                <a16:creationId xmlns:a16="http://schemas.microsoft.com/office/drawing/2014/main" id="{2E2E7B48-1FC6-3672-9319-2CD9317AE64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5FC7237-ED19-41D0-3BFD-60EBA68476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51</a:t>
            </a:fld>
            <a:endParaRPr lang="en-US" sz="1200" dirty="0">
              <a:latin typeface="+mn-lt"/>
            </a:endParaRPr>
          </a:p>
        </p:txBody>
      </p:sp>
    </p:spTree>
    <p:extLst>
      <p:ext uri="{BB962C8B-B14F-4D97-AF65-F5344CB8AC3E}">
        <p14:creationId xmlns:p14="http://schemas.microsoft.com/office/powerpoint/2010/main" val="4180468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indent="0" algn="r" rtl="1">
              <a:buNone/>
            </a:pPr>
            <a:r>
              <a:rPr lang="ar-SA" b="1" noProof="0" dirty="0"/>
              <a:t>الشرح</a:t>
            </a:r>
            <a:endParaRPr lang="en-US" b="1" noProof="0" dirty="0"/>
          </a:p>
          <a:p>
            <a:pPr algn="r" rtl="1"/>
            <a:r>
              <a:rPr lang="en-US" noProof="0" dirty="0"/>
              <a:t>عرض الشريحة</a:t>
            </a:r>
          </a:p>
          <a:p>
            <a:pPr algn="r" rtl="1"/>
            <a:endParaRPr lang="en-US" noProof="0" dirty="0"/>
          </a:p>
        </p:txBody>
      </p:sp>
      <p:sp>
        <p:nvSpPr>
          <p:cNvPr id="3" name="Slide Image Placeholder 2">
            <a:extLst>
              <a:ext uri="{FF2B5EF4-FFF2-40B4-BE49-F238E27FC236}">
                <a16:creationId xmlns:a16="http://schemas.microsoft.com/office/drawing/2014/main" id="{7FE7C108-7A1E-2F67-CCEA-6C0F70E8FAF2}"/>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EE4FB6A-2547-2762-B157-15709504078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52</a:t>
            </a:fld>
            <a:endParaRPr lang="en-US" sz="1200" dirty="0">
              <a:latin typeface="+mn-lt"/>
            </a:endParaRPr>
          </a:p>
        </p:txBody>
      </p:sp>
    </p:spTree>
    <p:extLst>
      <p:ext uri="{BB962C8B-B14F-4D97-AF65-F5344CB8AC3E}">
        <p14:creationId xmlns:p14="http://schemas.microsoft.com/office/powerpoint/2010/main" val="8054911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 الخامسة: </a:t>
            </a:r>
            <a:r>
              <a:rPr lang="ar-SA" b="1" dirty="0"/>
              <a:t>ساعة و ٣٠ دقيقة</a:t>
            </a:r>
            <a:endParaRPr lang="en-CA" b="1" dirty="0"/>
          </a:p>
          <a:p>
            <a:pPr marL="0" indent="0" algn="r" rtl="1">
              <a:buNone/>
            </a:pPr>
            <a:r>
              <a:rPr lang="en-US" dirty="0"/>
              <a:t>______________________________________________________________________________</a:t>
            </a:r>
            <a:endParaRPr lang="en-US" noProof="0" dirty="0"/>
          </a:p>
          <a:p>
            <a:pPr algn="r" rtl="1"/>
            <a:endParaRPr lang="en-US" noProof="0" dirty="0"/>
          </a:p>
          <a:p>
            <a:pPr marL="0" indent="0" algn="r" rtl="1">
              <a:buNone/>
            </a:pPr>
            <a:r>
              <a:rPr lang="ar-SA" b="1" noProof="0" dirty="0"/>
              <a:t>الشرح</a:t>
            </a:r>
            <a:endParaRPr lang="en-US" b="1" noProof="0" dirty="0"/>
          </a:p>
          <a:p>
            <a:pPr algn="r" rtl="1"/>
            <a:r>
              <a:rPr lang="en-US" i="1" noProof="0" dirty="0"/>
              <a:t>في هذه الجلسة</a:t>
            </a:r>
            <a:r>
              <a:rPr lang="ar-SA" i="1" noProof="0" dirty="0"/>
              <a:t>، س</a:t>
            </a:r>
            <a:r>
              <a:rPr lang="en-US" i="1" noProof="0" dirty="0"/>
              <a:t>ننظر في كيف يمكننا دعم ال</a:t>
            </a:r>
            <a:r>
              <a:rPr lang="ar-SA" i="1" noProof="0" dirty="0"/>
              <a:t>والدين</a:t>
            </a:r>
            <a:r>
              <a:rPr lang="en-US" i="1" noProof="0" dirty="0"/>
              <a:t> / مقدمي الرعاية لخلق بيئة آمنة يمكن التنبؤ بها من خلال </a:t>
            </a:r>
            <a:r>
              <a:rPr lang="ar-SA" i="1" noProof="0" dirty="0"/>
              <a:t>ال</a:t>
            </a:r>
            <a:r>
              <a:rPr lang="en-US" i="1" noProof="0" dirty="0"/>
              <a:t>قواعد</a:t>
            </a:r>
            <a:r>
              <a:rPr lang="ar-SA" i="1" noProof="0" dirty="0"/>
              <a:t> و الإجراءات</a:t>
            </a:r>
            <a:r>
              <a:rPr lang="en-US" i="1" noProof="0" dirty="0"/>
              <a:t> الأسر</a:t>
            </a:r>
            <a:r>
              <a:rPr lang="ar-SA" i="1" noProof="0" dirty="0"/>
              <a:t>ية</a:t>
            </a:r>
            <a:r>
              <a:rPr lang="en-US" i="1" noProof="0" dirty="0"/>
              <a:t>.</a:t>
            </a:r>
          </a:p>
          <a:p>
            <a:pPr algn="r" rtl="1"/>
            <a:r>
              <a:rPr lang="en-US" i="1" noProof="0" dirty="0"/>
              <a:t>هل يمكن لأي شخص أن يتذكر عامل الحماية الذي يدعم </a:t>
            </a:r>
            <a:r>
              <a:rPr lang="ar-SA" i="1" noProof="0" dirty="0"/>
              <a:t>ذلك</a:t>
            </a:r>
            <a:r>
              <a:rPr lang="en-US" i="1" noProof="0" dirty="0"/>
              <a:t>؟</a:t>
            </a:r>
          </a:p>
          <a:p>
            <a:pPr lvl="1" algn="r" rtl="1"/>
            <a:r>
              <a:rPr lang="en-US" i="1" noProof="0" dirty="0"/>
              <a:t>بيئات الرعاية والحماية</a:t>
            </a:r>
          </a:p>
          <a:p>
            <a:pPr lvl="1" algn="r" rtl="1"/>
            <a:r>
              <a:rPr lang="en-US" i="1" noProof="0" dirty="0"/>
              <a:t>العلاقات الصحية بين مقدم الرعاية والطفل</a:t>
            </a:r>
          </a:p>
        </p:txBody>
      </p:sp>
      <p:sp>
        <p:nvSpPr>
          <p:cNvPr id="3" name="Slide Image Placeholder 2">
            <a:extLst>
              <a:ext uri="{FF2B5EF4-FFF2-40B4-BE49-F238E27FC236}">
                <a16:creationId xmlns:a16="http://schemas.microsoft.com/office/drawing/2014/main" id="{A7771267-F59A-127A-26CB-E7F7316C62F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DD8DC82-2E82-91B8-84CA-E2A02D0828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53</a:t>
            </a:fld>
            <a:endParaRPr lang="en-US" sz="1200" dirty="0">
              <a:latin typeface="+mn-lt"/>
            </a:endParaRPr>
          </a:p>
        </p:txBody>
      </p:sp>
    </p:spTree>
    <p:extLst>
      <p:ext uri="{BB962C8B-B14F-4D97-AF65-F5344CB8AC3E}">
        <p14:creationId xmlns:p14="http://schemas.microsoft.com/office/powerpoint/2010/main" val="14932378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جزء من خلق بيئة آمنة يمكن التنبؤ بها هو التأكد من أن جميع أفراد الأسرة لديهم أدوار وتوقعات واضحة.</a:t>
            </a:r>
          </a:p>
          <a:p>
            <a:pPr algn="r" rtl="1"/>
            <a:r>
              <a:rPr lang="en-US" i="1" dirty="0"/>
              <a:t>عندما يكون لجميع أفراد الأسرة أدوار وتوقعات مناسبة وواضحة:</a:t>
            </a:r>
          </a:p>
          <a:p>
            <a:pPr algn="r" rtl="1"/>
            <a:r>
              <a:rPr lang="en-US" dirty="0"/>
              <a:t>عرض الشريحة</a:t>
            </a:r>
          </a:p>
          <a:p>
            <a:pPr algn="r" rtl="1"/>
            <a:endParaRPr lang="en-US" dirty="0"/>
          </a:p>
          <a:p>
            <a:pPr marL="0" indent="0" algn="r" rtl="1">
              <a:buNone/>
            </a:pPr>
            <a:r>
              <a:rPr lang="en-US" b="1" dirty="0"/>
              <a:t>مناقشة عامة</a:t>
            </a:r>
          </a:p>
          <a:p>
            <a:pPr algn="r" rtl="1"/>
            <a:r>
              <a:rPr lang="en-US" i="1" dirty="0"/>
              <a:t>هل يمكن لأي شخص أن يشارك أمثلة حول توقعات الأطفال والبالغين في منزلك</a:t>
            </a:r>
            <a:r>
              <a:rPr lang="ar-SA" i="1" dirty="0"/>
              <a:t>م</a:t>
            </a:r>
            <a:r>
              <a:rPr lang="en-US" i="1" dirty="0"/>
              <a:t>؟</a:t>
            </a:r>
          </a:p>
        </p:txBody>
      </p:sp>
      <p:sp>
        <p:nvSpPr>
          <p:cNvPr id="6" name="Slide Image Placeholder 5">
            <a:extLst>
              <a:ext uri="{FF2B5EF4-FFF2-40B4-BE49-F238E27FC236}">
                <a16:creationId xmlns:a16="http://schemas.microsoft.com/office/drawing/2014/main" id="{F0D005B1-12C5-1B3B-D966-CAD9EA7C5EE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37DE7C7-9B05-A0D8-B9BD-A1B92AFA19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54</a:t>
            </a:fld>
            <a:endParaRPr lang="en-US" sz="1200" dirty="0">
              <a:latin typeface="+mn-lt"/>
            </a:endParaRPr>
          </a:p>
        </p:txBody>
      </p:sp>
    </p:spTree>
    <p:extLst>
      <p:ext uri="{BB962C8B-B14F-4D97-AF65-F5344CB8AC3E}">
        <p14:creationId xmlns:p14="http://schemas.microsoft.com/office/powerpoint/2010/main" val="9434089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لقد نظرنا الآن في الأدوار والتوقعات</a:t>
            </a:r>
            <a:r>
              <a:rPr lang="ar-SA" i="1" dirty="0"/>
              <a:t>. </a:t>
            </a:r>
            <a:r>
              <a:rPr lang="en-US" i="1" dirty="0"/>
              <a:t>سننظر الآن في أداتين / تقنيات محددة لدعم ذلك.</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sz="1200" dirty="0">
                <a:solidFill>
                  <a:schemeClr val="tx1"/>
                </a:solidFill>
                <a:latin typeface="+mj-lt"/>
                <a:cs typeface="Calibri" panose="020F0502020204030204" pitchFamily="34" charset="0"/>
              </a:rPr>
              <a:t>ال</a:t>
            </a:r>
            <a:r>
              <a:rPr lang="en-US" sz="1200" dirty="0">
                <a:solidFill>
                  <a:schemeClr val="tx1"/>
                </a:solidFill>
                <a:latin typeface="+mj-lt"/>
                <a:cs typeface="Calibri" panose="020F0502020204030204" pitchFamily="34" charset="0"/>
              </a:rPr>
              <a:t>قواعد الأسر</a:t>
            </a:r>
            <a:r>
              <a:rPr lang="ar-SA" sz="1200" dirty="0">
                <a:solidFill>
                  <a:schemeClr val="tx1"/>
                </a:solidFill>
                <a:latin typeface="+mj-lt"/>
                <a:cs typeface="Calibri" panose="020F0502020204030204" pitchFamily="34" charset="0"/>
              </a:rPr>
              <a:t>ية</a:t>
            </a:r>
            <a:endParaRPr lang="en-US" i="1" dirty="0"/>
          </a:p>
          <a:p>
            <a:pPr lvl="1" algn="r" rtl="1"/>
            <a:r>
              <a:rPr lang="en-US" i="1" dirty="0"/>
              <a:t>ا</a:t>
            </a:r>
            <a:r>
              <a:rPr lang="ar-SA" i="1" dirty="0"/>
              <a:t>لا</a:t>
            </a:r>
            <a:r>
              <a:rPr lang="en-US" i="1" dirty="0"/>
              <a:t>جتماعات </a:t>
            </a:r>
            <a:r>
              <a:rPr lang="ar-SA" i="1" dirty="0"/>
              <a:t>ال</a:t>
            </a:r>
            <a:r>
              <a:rPr lang="en-US" i="1" dirty="0"/>
              <a:t>عائلية</a:t>
            </a:r>
          </a:p>
          <a:p>
            <a:pPr algn="r" rtl="1"/>
            <a:r>
              <a:rPr lang="ar-SA" i="1" dirty="0"/>
              <a:t>ال</a:t>
            </a:r>
            <a:r>
              <a:rPr lang="en-US" i="1" dirty="0"/>
              <a:t>قواعد الأسر</a:t>
            </a:r>
            <a:r>
              <a:rPr lang="ar-SA" i="1" dirty="0"/>
              <a:t>ية</a:t>
            </a:r>
            <a:endParaRPr lang="en-US" i="1" dirty="0"/>
          </a:p>
          <a:p>
            <a:pPr lvl="1" algn="r" rtl="1"/>
            <a:r>
              <a:rPr lang="en-US" i="1" dirty="0"/>
              <a:t>سيؤدي وضع قواعد واتفاقيات عائلية إلى تعزيز بيئة آمنة</a:t>
            </a:r>
            <a:r>
              <a:rPr lang="ar-SA" i="1" dirty="0"/>
              <a:t> و</a:t>
            </a:r>
            <a:r>
              <a:rPr lang="en-US" i="1" dirty="0"/>
              <a:t> يمكن التنبؤ بها للأطفال.</a:t>
            </a:r>
          </a:p>
          <a:p>
            <a:pPr lvl="1" algn="r" rtl="1"/>
            <a:r>
              <a:rPr lang="en-US" i="1" dirty="0"/>
              <a:t>يتمتع الأطفال بإحساس بالسيطرة والأمن عندما يعرفون ما هو متوقع منهم.</a:t>
            </a:r>
          </a:p>
          <a:p>
            <a:pPr algn="r" rtl="1"/>
            <a:r>
              <a:rPr lang="en-US" i="1" dirty="0"/>
              <a:t>ا</a:t>
            </a:r>
            <a:r>
              <a:rPr lang="ar-SA" i="1" dirty="0"/>
              <a:t>لا</a:t>
            </a:r>
            <a:r>
              <a:rPr lang="en-US" i="1" dirty="0"/>
              <a:t>جتماعات </a:t>
            </a:r>
            <a:r>
              <a:rPr lang="ar-SA" i="1" dirty="0"/>
              <a:t>ال</a:t>
            </a:r>
            <a:r>
              <a:rPr lang="en-US" i="1" dirty="0"/>
              <a:t>عائلية</a:t>
            </a:r>
          </a:p>
          <a:p>
            <a:pPr lvl="1" algn="r" rtl="1"/>
            <a:r>
              <a:rPr lang="en-US" i="1" dirty="0"/>
              <a:t>ستحافظ الاجتماعات العائلية على خطوط ال</a:t>
            </a:r>
            <a:r>
              <a:rPr lang="ar-SA" i="1" dirty="0"/>
              <a:t>تواصل</a:t>
            </a:r>
            <a:r>
              <a:rPr lang="en-US" i="1" dirty="0"/>
              <a:t> </a:t>
            </a:r>
            <a:r>
              <a:rPr lang="ar-SA" i="1" dirty="0"/>
              <a:t>ال</a:t>
            </a:r>
            <a:r>
              <a:rPr lang="en-US" i="1" dirty="0"/>
              <a:t>مفتوحة وتدعم حل المشكلات</a:t>
            </a:r>
            <a:r>
              <a:rPr lang="ar-SA" i="1" dirty="0"/>
              <a:t> بشكل</a:t>
            </a:r>
            <a:r>
              <a:rPr lang="en-US" i="1" dirty="0"/>
              <a:t> تعاوني.</a:t>
            </a:r>
          </a:p>
        </p:txBody>
      </p:sp>
      <p:sp>
        <p:nvSpPr>
          <p:cNvPr id="6" name="Slide Image Placeholder 5">
            <a:extLst>
              <a:ext uri="{FF2B5EF4-FFF2-40B4-BE49-F238E27FC236}">
                <a16:creationId xmlns:a16="http://schemas.microsoft.com/office/drawing/2014/main" id="{A3ACF75D-E6DD-CA15-7114-CFBA317F7FF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1CEEAA9-1505-0649-0FBC-72E54329F3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55</a:t>
            </a:fld>
            <a:endParaRPr lang="en-US" sz="1200" dirty="0">
              <a:latin typeface="+mn-lt"/>
            </a:endParaRPr>
          </a:p>
        </p:txBody>
      </p:sp>
    </p:spTree>
    <p:extLst>
      <p:ext uri="{BB962C8B-B14F-4D97-AF65-F5344CB8AC3E}">
        <p14:creationId xmlns:p14="http://schemas.microsoft.com/office/powerpoint/2010/main" val="20536858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b="1" noProof="0" dirty="0"/>
          </a:p>
          <a:p>
            <a:pPr algn="r" rtl="1"/>
            <a:r>
              <a:rPr lang="en-US" i="1" dirty="0"/>
              <a:t>يحتاج الأطفال الذين تبلغ أعمارهم</a:t>
            </a:r>
            <a:r>
              <a:rPr lang="ar-SA" i="1" dirty="0"/>
              <a:t> ٣ </a:t>
            </a:r>
            <a:r>
              <a:rPr lang="en-US" i="1" dirty="0"/>
              <a:t> أعوام فما فوق إلى إبلاغهم ب</a:t>
            </a:r>
            <a:r>
              <a:rPr lang="ar-SA" i="1" dirty="0"/>
              <a:t>ا</a:t>
            </a:r>
            <a:r>
              <a:rPr lang="en-US" i="1" dirty="0"/>
              <a:t>قواعد الأسر</a:t>
            </a:r>
            <a:r>
              <a:rPr lang="ar-SA" i="1" dirty="0"/>
              <a:t>ي</a:t>
            </a:r>
            <a:r>
              <a:rPr lang="en-US" i="1" dirty="0"/>
              <a:t>ة.</a:t>
            </a:r>
          </a:p>
          <a:p>
            <a:pPr algn="r" rtl="1"/>
            <a:r>
              <a:rPr lang="en-US" i="1" dirty="0"/>
              <a:t>يحتاج المراهقون إلى التوجيه والحرية من أجل تطوير عادات البالغين الصحية.</a:t>
            </a:r>
          </a:p>
          <a:p>
            <a:pPr algn="r" rtl="1"/>
            <a:r>
              <a:rPr lang="en-US" dirty="0"/>
              <a:t>عرض الشريحة</a:t>
            </a:r>
          </a:p>
          <a:p>
            <a:pPr algn="r" rtl="1"/>
            <a:r>
              <a:rPr lang="ar-SA" i="1" dirty="0"/>
              <a:t>الم</a:t>
            </a:r>
            <a:r>
              <a:rPr lang="en-US" i="1" dirty="0"/>
              <a:t>شارك</a:t>
            </a:r>
            <a:r>
              <a:rPr lang="ar-SA" i="1" dirty="0"/>
              <a:t>ة</a:t>
            </a:r>
            <a:r>
              <a:rPr lang="en-US" i="1" dirty="0"/>
              <a:t> في إنشاء القواعد</a:t>
            </a:r>
          </a:p>
          <a:p>
            <a:pPr lvl="1" algn="r" rtl="1"/>
            <a:r>
              <a:rPr lang="en-US" i="1" dirty="0"/>
              <a:t>بالنسبة للمراهقين</a:t>
            </a:r>
            <a:r>
              <a:rPr lang="ar-SA" i="1" dirty="0"/>
              <a:t>، </a:t>
            </a:r>
            <a:r>
              <a:rPr lang="en-US" i="1" dirty="0"/>
              <a:t>سيكون من الأكثر فاعلية إشراكهم في وضع </a:t>
            </a:r>
            <a:r>
              <a:rPr lang="ar-SA" i="1" dirty="0"/>
              <a:t>ال</a:t>
            </a:r>
            <a:r>
              <a:rPr lang="en-US" i="1" dirty="0"/>
              <a:t>قواعد الأسر</a:t>
            </a:r>
            <a:r>
              <a:rPr lang="ar-SA" i="1" dirty="0"/>
              <a:t>ي</a:t>
            </a:r>
            <a:r>
              <a:rPr lang="en-US" i="1" dirty="0"/>
              <a:t>ة.</a:t>
            </a:r>
          </a:p>
          <a:p>
            <a:pPr algn="r" rtl="1"/>
            <a:r>
              <a:rPr lang="en-US" i="1" dirty="0"/>
              <a:t>إذا اتبع الطفل أو المراهق قاعدة أو طلب</a:t>
            </a:r>
            <a:r>
              <a:rPr lang="ar-SA" i="1" dirty="0"/>
              <a:t>، </a:t>
            </a:r>
            <a:r>
              <a:rPr lang="en-US" i="1" dirty="0"/>
              <a:t> فيجب على الوالد</a:t>
            </a:r>
            <a:r>
              <a:rPr lang="ar-SA" i="1" dirty="0"/>
              <a:t>/ة شكره </a:t>
            </a:r>
            <a:r>
              <a:rPr lang="en-US" i="1" dirty="0"/>
              <a:t>ومدحه.</a:t>
            </a:r>
          </a:p>
          <a:p>
            <a:pPr lvl="1" algn="r" rtl="1"/>
            <a:r>
              <a:rPr lang="en-US" i="1" dirty="0"/>
              <a:t>بهذه الطريقة</a:t>
            </a:r>
            <a:r>
              <a:rPr lang="ar-SA" i="1" dirty="0"/>
              <a:t>، </a:t>
            </a:r>
            <a:r>
              <a:rPr lang="en-US" i="1" dirty="0"/>
              <a:t>سيعرف الطفل نوع السلوك المتوقع منه!</a:t>
            </a:r>
          </a:p>
          <a:p>
            <a:pPr algn="r" rtl="1"/>
            <a:r>
              <a:rPr lang="en-US" i="1" dirty="0"/>
              <a:t>يجب على البالغين في المنزل أيضًا اتباع </a:t>
            </a:r>
            <a:r>
              <a:rPr lang="ar-SA" i="1" dirty="0"/>
              <a:t>ال</a:t>
            </a:r>
            <a:r>
              <a:rPr lang="en-US" i="1" dirty="0"/>
              <a:t>قواعد الأسر</a:t>
            </a:r>
            <a:r>
              <a:rPr lang="ar-SA" i="1" dirty="0"/>
              <a:t>ي</a:t>
            </a:r>
            <a:r>
              <a:rPr lang="en-US" i="1" dirty="0"/>
              <a:t>ة.</a:t>
            </a:r>
          </a:p>
          <a:p>
            <a:pPr lvl="1" algn="r" rtl="1"/>
            <a:r>
              <a:rPr lang="en-US" i="1" dirty="0"/>
              <a:t>على سبيل المثال</a:t>
            </a:r>
            <a:r>
              <a:rPr lang="ar-SA" i="1" dirty="0"/>
              <a:t>، </a:t>
            </a:r>
            <a:r>
              <a:rPr lang="en-US" i="1" dirty="0"/>
              <a:t>إذا كانت هناك قاعدة حول استخدام الكلمات اللطيفة مع أفراد الأسرة</a:t>
            </a:r>
            <a:r>
              <a:rPr lang="ar-SA" i="1" dirty="0"/>
              <a:t>، </a:t>
            </a:r>
            <a:r>
              <a:rPr lang="en-US" i="1" dirty="0"/>
              <a:t>فيجب على البالغين أن يكونوا قدوة جيدة وأن يستخدموا الكلمات اللطيفة أيضًا!</a:t>
            </a:r>
          </a:p>
        </p:txBody>
      </p:sp>
      <p:sp>
        <p:nvSpPr>
          <p:cNvPr id="6" name="Slide Image Placeholder 5">
            <a:extLst>
              <a:ext uri="{FF2B5EF4-FFF2-40B4-BE49-F238E27FC236}">
                <a16:creationId xmlns:a16="http://schemas.microsoft.com/office/drawing/2014/main" id="{37A892BB-44AF-F32F-27CC-1283949CAC2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C68861E-72CD-2ECA-60F8-C625E75DFB9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56</a:t>
            </a:fld>
            <a:endParaRPr lang="en-US" sz="1200" dirty="0">
              <a:latin typeface="+mn-lt"/>
            </a:endParaRPr>
          </a:p>
        </p:txBody>
      </p:sp>
    </p:spTree>
    <p:extLst>
      <p:ext uri="{BB962C8B-B14F-4D97-AF65-F5344CB8AC3E}">
        <p14:creationId xmlns:p14="http://schemas.microsoft.com/office/powerpoint/2010/main" val="34094250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مقدمة</a:t>
            </a:r>
          </a:p>
          <a:p>
            <a:pPr algn="r" rtl="1"/>
            <a:r>
              <a:rPr lang="en-US" dirty="0"/>
              <a:t>عرض الشريحة</a:t>
            </a:r>
          </a:p>
          <a:p>
            <a:pPr algn="r" rtl="1"/>
            <a:r>
              <a:rPr lang="en-US" i="1" dirty="0"/>
              <a:t>ما هي بعض القواعد المناسبة لطفل يبلغ من العمر </a:t>
            </a:r>
            <a:r>
              <a:rPr lang="ar-SA" i="1" dirty="0"/>
              <a:t>٧</a:t>
            </a:r>
            <a:r>
              <a:rPr lang="en-US" i="1" dirty="0"/>
              <a:t> سنوات؟</a:t>
            </a:r>
          </a:p>
          <a:p>
            <a:pPr lvl="1" algn="r" rtl="1"/>
            <a:r>
              <a:rPr lang="en-US" dirty="0"/>
              <a:t>إذا وضع المشاركون قواعد غير مناسبة من الناحية التنموية ، ادع المجموعة بأكملها لمناقشة </a:t>
            </a:r>
            <a:r>
              <a:rPr lang="ar-SA" dirty="0"/>
              <a:t>ذلك</a:t>
            </a:r>
            <a:r>
              <a:rPr lang="en-US" dirty="0"/>
              <a:t> وإنشاء قواعد مناسبة من الناحية التنموية.</a:t>
            </a:r>
          </a:p>
          <a:p>
            <a:pPr lvl="1" algn="r" rtl="1"/>
            <a:r>
              <a:rPr lang="en-US" dirty="0"/>
              <a:t>اكتب القواعد على اللوح الورقي</a:t>
            </a:r>
            <a:endParaRPr lang="en-US" b="1" dirty="0"/>
          </a:p>
          <a:p>
            <a:pPr algn="r" rtl="1"/>
            <a:r>
              <a:rPr lang="en-US" dirty="0"/>
              <a:t>اطلب من متطوعين القيام ب</a:t>
            </a:r>
            <a:r>
              <a:rPr lang="ar-SA" dirty="0"/>
              <a:t>لعب أدوار</a:t>
            </a:r>
            <a:endParaRPr lang="en-US" dirty="0"/>
          </a:p>
          <a:p>
            <a:pPr lvl="1" algn="r" rtl="1"/>
            <a:r>
              <a:rPr lang="en-US" dirty="0"/>
              <a:t>سيلعب </a:t>
            </a:r>
            <a:r>
              <a:rPr lang="ar-SA" dirty="0"/>
              <a:t>سخص</a:t>
            </a:r>
            <a:r>
              <a:rPr lang="en-US" dirty="0"/>
              <a:t> دور "الوالد"</a:t>
            </a:r>
          </a:p>
          <a:p>
            <a:pPr lvl="1" algn="r" rtl="1"/>
            <a:r>
              <a:rPr lang="en-US" dirty="0"/>
              <a:t>سيلعب </a:t>
            </a:r>
            <a:r>
              <a:rPr lang="ar-SA" dirty="0"/>
              <a:t>شخص آخر</a:t>
            </a:r>
            <a:r>
              <a:rPr lang="en-US" dirty="0"/>
              <a:t> دور "الطفل البالغ من العمر </a:t>
            </a:r>
            <a:r>
              <a:rPr lang="ar-SA" dirty="0"/>
              <a:t>٧</a:t>
            </a:r>
            <a:r>
              <a:rPr lang="en-US" dirty="0"/>
              <a:t> سنوات"</a:t>
            </a:r>
          </a:p>
          <a:p>
            <a:pPr lvl="0" algn="r" rtl="1"/>
            <a:r>
              <a:rPr lang="en-US" dirty="0"/>
              <a:t>السيناريو</a:t>
            </a:r>
          </a:p>
          <a:p>
            <a:pPr lvl="1" algn="r" rtl="1"/>
            <a:r>
              <a:rPr lang="en-US" dirty="0"/>
              <a:t>يشرح الوالد القواعد لطفل عمره </a:t>
            </a:r>
            <a:r>
              <a:rPr lang="ar-SA" dirty="0"/>
              <a:t>٧ </a:t>
            </a:r>
            <a:r>
              <a:rPr lang="en-US" dirty="0"/>
              <a:t>سنوات.</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dirty="0"/>
              <a:t>لعب الأدوار</a:t>
            </a:r>
            <a:endParaRPr lang="en-US"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خصص بضع دقائق للمتطوعين للاستعداد</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dirty="0"/>
              <a:t>ادعُ المتطوعين لتقديم لعب الأدوار</a:t>
            </a:r>
          </a:p>
          <a:p>
            <a:pPr marL="171450" marR="0" lvl="0" indent="-171450" algn="r" defTabSz="914400" rtl="1" eaLnBrk="1" fontAlgn="auto" latinLnBrk="0" hangingPunct="1">
              <a:lnSpc>
                <a:spcPct val="100000"/>
              </a:lnSpc>
              <a:spcBef>
                <a:spcPts val="0"/>
              </a:spcBef>
              <a:spcAft>
                <a:spcPts val="0"/>
              </a:spcAft>
              <a:buClr>
                <a:srgbClr val="000000"/>
              </a:buClr>
              <a:buSzTx/>
              <a:tabLst/>
              <a:defRPr/>
            </a:pPr>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dirty="0"/>
              <a:t>مناقشة عامة</a:t>
            </a:r>
            <a:endParaRPr lang="en-US" dirty="0"/>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i="0" dirty="0"/>
              <a:t>اسأل "الوالد" -</a:t>
            </a:r>
            <a:r>
              <a:rPr lang="en-US" i="1" dirty="0"/>
              <a:t>كيف شعرت عند إعطاء القواعد؟</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i="0" dirty="0"/>
              <a:t>اسأل "الطفل" -</a:t>
            </a:r>
            <a:r>
              <a:rPr lang="en-US" i="1" dirty="0"/>
              <a:t>كيف شعرت عند</a:t>
            </a:r>
            <a:r>
              <a:rPr lang="ar-SA" i="1" dirty="0"/>
              <a:t>ما تم </a:t>
            </a:r>
            <a:r>
              <a:rPr lang="en-US" i="1" dirty="0"/>
              <a:t> شرح القواعد</a:t>
            </a:r>
            <a:r>
              <a:rPr lang="ar-SA" i="1" dirty="0"/>
              <a:t> لك</a:t>
            </a:r>
            <a:r>
              <a:rPr lang="en-US" i="1" dirty="0"/>
              <a:t>؟</a:t>
            </a:r>
          </a:p>
          <a:p>
            <a:pPr marL="0" lvl="0" indent="0" algn="r" rtl="1">
              <a:buNone/>
            </a:pPr>
            <a:endParaRPr lang="en-US" dirty="0"/>
          </a:p>
          <a:p>
            <a:pPr marL="0" lvl="0" indent="0" algn="r" rtl="1">
              <a:buNone/>
            </a:pPr>
            <a:r>
              <a:rPr lang="ar-SA" b="1" dirty="0"/>
              <a:t>يتبع</a:t>
            </a:r>
            <a:r>
              <a:rPr lang="en-US" b="1" dirty="0">
                <a:sym typeface="Wingdings" panose="05000000000000000000" pitchFamily="2" charset="2"/>
              </a:rPr>
              <a:t></a:t>
            </a:r>
            <a:endParaRPr lang="en-US" b="1" dirty="0"/>
          </a:p>
        </p:txBody>
      </p:sp>
      <p:sp>
        <p:nvSpPr>
          <p:cNvPr id="6" name="Slide Image Placeholder 5">
            <a:extLst>
              <a:ext uri="{FF2B5EF4-FFF2-40B4-BE49-F238E27FC236}">
                <a16:creationId xmlns:a16="http://schemas.microsoft.com/office/drawing/2014/main" id="{B7CBDC69-F932-E264-1711-FE55072D2C0F}"/>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CBD399F-CC43-6246-C399-961EC8E9494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57</a:t>
            </a:fld>
            <a:endParaRPr lang="en-US" sz="1200" dirty="0">
              <a:latin typeface="+mn-lt"/>
            </a:endParaRPr>
          </a:p>
        </p:txBody>
      </p:sp>
    </p:spTree>
    <p:extLst>
      <p:ext uri="{BB962C8B-B14F-4D97-AF65-F5344CB8AC3E}">
        <p14:creationId xmlns:p14="http://schemas.microsoft.com/office/powerpoint/2010/main" val="11886325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marL="0" lvl="0" indent="0" algn="r" rtl="1">
              <a:buNone/>
            </a:pPr>
            <a:r>
              <a:rPr lang="ar-SA" b="1" dirty="0"/>
              <a:t>الشرح</a:t>
            </a:r>
            <a:endParaRPr lang="en-US" b="1" dirty="0"/>
          </a:p>
          <a:p>
            <a:pPr lvl="0" algn="r" rtl="1"/>
            <a:r>
              <a:rPr lang="en-US" i="1" dirty="0"/>
              <a:t>يحتاج "الوالد" إلى شرح </a:t>
            </a:r>
            <a:r>
              <a:rPr lang="ar-SA" i="1" dirty="0"/>
              <a:t>ال</a:t>
            </a:r>
            <a:r>
              <a:rPr lang="en-US" i="1" dirty="0"/>
              <a:t>قواعد المنزل</a:t>
            </a:r>
            <a:r>
              <a:rPr lang="ar-SA" i="1" dirty="0"/>
              <a:t>ية</a:t>
            </a:r>
            <a:r>
              <a:rPr lang="en-US" i="1" dirty="0"/>
              <a:t> بطريقة واضحة وإيجابية ومهذبة. على سبيل المثال </a:t>
            </a:r>
            <a:r>
              <a:rPr lang="ar-SA" i="1" dirty="0"/>
              <a:t>، </a:t>
            </a:r>
            <a:r>
              <a:rPr lang="en-US" i="1" dirty="0"/>
              <a:t>قد يقول أحد الوالدين ما يلي:</a:t>
            </a:r>
          </a:p>
          <a:p>
            <a:pPr lvl="1" algn="r" rtl="1"/>
            <a:r>
              <a:rPr lang="en-US" i="1" dirty="0"/>
              <a:t>"أنا فخور بك حقًا وأريد أن أستمر في مساعدتك على الأداء الجيد في المنزل ومع أصدقائك</a:t>
            </a:r>
            <a:r>
              <a:rPr lang="ar-SA" i="1" dirty="0"/>
              <a:t>، </a:t>
            </a:r>
            <a:r>
              <a:rPr lang="en-US" i="1" dirty="0"/>
              <a:t>لذلك أريد أن أخبرك عن قواعد </a:t>
            </a:r>
            <a:r>
              <a:rPr lang="ar-SA" i="1" dirty="0"/>
              <a:t>منزل</a:t>
            </a:r>
            <a:r>
              <a:rPr lang="en-US" i="1" dirty="0"/>
              <a:t>نا. </a:t>
            </a:r>
            <a:r>
              <a:rPr lang="ar-SA" i="1" dirty="0"/>
              <a:t>يوجد</a:t>
            </a:r>
            <a:r>
              <a:rPr lang="en-US" i="1" dirty="0"/>
              <a:t> </a:t>
            </a:r>
            <a:r>
              <a:rPr lang="ar-SA" i="1" dirty="0"/>
              <a:t>٣</a:t>
            </a:r>
            <a:r>
              <a:rPr lang="en-US" i="1" dirty="0"/>
              <a:t> قواعد مهمة في منزلنا - إنها قواعد لكل فرد في المنزل وليس لك فقط! "</a:t>
            </a:r>
          </a:p>
          <a:p>
            <a:pPr lvl="1" algn="r" rtl="1"/>
            <a:r>
              <a:rPr lang="en-US" i="1" dirty="0"/>
              <a:t>حدد ما إذا كانت بعض القواعد مختلفة لل</a:t>
            </a:r>
            <a:r>
              <a:rPr lang="ar-SA" i="1" dirty="0"/>
              <a:t>فتيان</a:t>
            </a:r>
            <a:r>
              <a:rPr lang="en-US" i="1" dirty="0"/>
              <a:t> وال</a:t>
            </a:r>
            <a:r>
              <a:rPr lang="ar-SA" i="1" dirty="0"/>
              <a:t>فتي</a:t>
            </a:r>
            <a:r>
              <a:rPr lang="en-US" i="1" dirty="0"/>
              <a:t>ات</a:t>
            </a:r>
          </a:p>
          <a:p>
            <a:pPr lvl="1" algn="r" rtl="1"/>
            <a:r>
              <a:rPr lang="en-US" i="1" dirty="0"/>
              <a:t>"القاعدة الأولى هي معاملة كل فرد في المنزل باحترام من خلال استخدام الكلمات اللطيفة والثانية هي أن يقوم الجميع بأعمالهم المنزلية والثالثة هي أن يغسل الجميع أيديهم قبل تناول الطعام."</a:t>
            </a:r>
          </a:p>
          <a:p>
            <a:pPr lvl="0" algn="r" rtl="1"/>
            <a:r>
              <a:rPr lang="en-US" i="1" dirty="0"/>
              <a:t>تحديد العواقب</a:t>
            </a:r>
          </a:p>
          <a:p>
            <a:pPr lvl="1" algn="r" rtl="1"/>
            <a:r>
              <a:rPr lang="en-US" i="1" dirty="0"/>
              <a:t>عندما يتم وضع القواعد والاتفاق عليها</a:t>
            </a:r>
            <a:r>
              <a:rPr lang="ar-SA" i="1" dirty="0"/>
              <a:t>، </a:t>
            </a:r>
            <a:r>
              <a:rPr lang="en-US" i="1" dirty="0"/>
              <a:t>لا يحتاج الآباء إلى تهديد الأطفال بالعقاب لأن الأطفال سيعرفون العواقب المحددة مسبقًا.</a:t>
            </a:r>
          </a:p>
          <a:p>
            <a:pPr lvl="1" algn="r" rtl="1"/>
            <a:r>
              <a:rPr lang="en-US" i="1" dirty="0"/>
              <a:t>على سبيل المثال</a:t>
            </a:r>
            <a:r>
              <a:rPr lang="ar-SA" i="1" dirty="0"/>
              <a:t>، </a:t>
            </a:r>
            <a:r>
              <a:rPr lang="en-US" i="1" dirty="0"/>
              <a:t>يمكن للوالدين وضع قاعدة تنص على أن الأطفال سينامون في الساعة</a:t>
            </a:r>
            <a:r>
              <a:rPr lang="ar-SA" i="1" dirty="0"/>
              <a:t> </a:t>
            </a:r>
            <a:r>
              <a:rPr lang="en-US" i="1" dirty="0"/>
              <a:t> </a:t>
            </a:r>
            <a:r>
              <a:rPr lang="ar-SA" i="1" dirty="0"/>
              <a:t>٨</a:t>
            </a:r>
            <a:r>
              <a:rPr lang="en-US" i="1" dirty="0"/>
              <a:t> </a:t>
            </a:r>
            <a:r>
              <a:rPr lang="ar-SA" i="1" dirty="0"/>
              <a:t>مساء</a:t>
            </a:r>
            <a:r>
              <a:rPr lang="en-US" i="1" dirty="0"/>
              <a:t>ا</a:t>
            </a:r>
            <a:r>
              <a:rPr lang="ar-SA" i="1" dirty="0"/>
              <a:t>ً</a:t>
            </a:r>
            <a:r>
              <a:rPr lang="en-US" i="1" dirty="0"/>
              <a:t>. إذا لم يتبعوا هذه القاعدة</a:t>
            </a:r>
            <a:r>
              <a:rPr lang="ar-SA" i="1" dirty="0"/>
              <a:t>، </a:t>
            </a:r>
            <a:r>
              <a:rPr lang="en-US" i="1" dirty="0"/>
              <a:t>فلن يُسمح لهم باللعب خارج</a:t>
            </a:r>
            <a:r>
              <a:rPr lang="ar-SA" i="1" dirty="0"/>
              <a:t>اً في</a:t>
            </a:r>
            <a:r>
              <a:rPr lang="en-US" i="1" dirty="0"/>
              <a:t> اليوم التالي (أو يجب أن يذهبوا إلى الفراش  في وقت</a:t>
            </a:r>
            <a:r>
              <a:rPr lang="ar-SA" i="1" dirty="0"/>
              <a:t> أ</a:t>
            </a:r>
            <a:r>
              <a:rPr lang="en-US" i="1" dirty="0"/>
              <a:t>بكر من الليلة التالية</a:t>
            </a:r>
            <a:r>
              <a:rPr lang="ar-SA" i="1" dirty="0"/>
              <a:t>).</a:t>
            </a:r>
            <a:endParaRPr lang="en-US" i="1" dirty="0"/>
          </a:p>
          <a:p>
            <a:pPr lvl="1" algn="r" rtl="1"/>
            <a:r>
              <a:rPr lang="en-US" i="1" dirty="0"/>
              <a:t>يجب على ال</a:t>
            </a:r>
            <a:r>
              <a:rPr lang="ar-SA" i="1" dirty="0"/>
              <a:t>والدين</a:t>
            </a:r>
            <a:r>
              <a:rPr lang="en-US" i="1" dirty="0"/>
              <a:t> التأكد من أنهم يتابعون النتيجة حتى يتعلم الطفل أنه من الأفضل اتباع القواعد بدلاً من عدم اتباعها.</a:t>
            </a:r>
          </a:p>
          <a:p>
            <a:pPr lvl="1" algn="r" rtl="1"/>
            <a:r>
              <a:rPr lang="en-US" i="1" dirty="0"/>
              <a:t>تكون ال</a:t>
            </a:r>
            <a:r>
              <a:rPr lang="ar-SA" i="1" dirty="0"/>
              <a:t>نتائج</a:t>
            </a:r>
            <a:r>
              <a:rPr lang="en-US" i="1" dirty="0"/>
              <a:t> على الأطفال أكثر فاعلية عندما يتم إعطاؤها على الفور </a:t>
            </a:r>
            <a:r>
              <a:rPr lang="ar-SA" i="1" dirty="0"/>
              <a:t>و خلال فترة زمنية قصيرة</a:t>
            </a:r>
            <a:r>
              <a:rPr lang="en-US" i="1" dirty="0"/>
              <a:t>.</a:t>
            </a:r>
          </a:p>
          <a:p>
            <a:pPr algn="r" rtl="1"/>
            <a:r>
              <a:rPr lang="en-US" i="1" dirty="0"/>
              <a:t>مكافأة السلوك الجيد</a:t>
            </a:r>
          </a:p>
          <a:p>
            <a:pPr lvl="1" algn="r" rtl="1"/>
            <a:r>
              <a:rPr lang="en-US" i="1" dirty="0"/>
              <a:t>إذا امتثل الأطفال للقواعد</a:t>
            </a:r>
            <a:r>
              <a:rPr lang="ar-SA" i="1" dirty="0"/>
              <a:t>، </a:t>
            </a:r>
            <a:r>
              <a:rPr lang="en-US" i="1" dirty="0"/>
              <a:t>يجب على ال</a:t>
            </a:r>
            <a:r>
              <a:rPr lang="ar-SA" i="1" dirty="0"/>
              <a:t>والدين</a:t>
            </a:r>
            <a:r>
              <a:rPr lang="en-US" i="1" dirty="0"/>
              <a:t> إظهار تقديرهم للسلوك الجيد من خلال مكافأة الأطفال باللعب في الخارج مع الوالد أو اختيار ما ستأكله الأسرة على العشاء.</a:t>
            </a:r>
          </a:p>
          <a:p>
            <a:pPr lvl="1" algn="r" rtl="1"/>
            <a:r>
              <a:rPr lang="en-US" i="1" dirty="0"/>
              <a:t>لا يحتاج ال</a:t>
            </a:r>
            <a:r>
              <a:rPr lang="ar-SA" i="1" dirty="0"/>
              <a:t>والدين</a:t>
            </a:r>
            <a:r>
              <a:rPr lang="en-US" i="1" dirty="0"/>
              <a:t> إلى مكافأة الأطفال في كل مرة ولكن المكافآت العرضية تقطع شوطًا طويلاً في تعزيز سلوكهم الجيد!</a:t>
            </a:r>
          </a:p>
        </p:txBody>
      </p:sp>
      <p:sp>
        <p:nvSpPr>
          <p:cNvPr id="7" name="Google Shape;725;p48:notes">
            <a:extLst>
              <a:ext uri="{FF2B5EF4-FFF2-40B4-BE49-F238E27FC236}">
                <a16:creationId xmlns:a16="http://schemas.microsoft.com/office/drawing/2014/main" id="{2CBD399F-CC43-6246-C399-961EC8E9494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58</a:t>
            </a:fld>
            <a:endParaRPr lang="en-US" sz="1200" dirty="0">
              <a:latin typeface="+mn-lt"/>
            </a:endParaRPr>
          </a:p>
        </p:txBody>
      </p:sp>
    </p:spTree>
    <p:extLst>
      <p:ext uri="{BB962C8B-B14F-4D97-AF65-F5344CB8AC3E}">
        <p14:creationId xmlns:p14="http://schemas.microsoft.com/office/powerpoint/2010/main" val="9241783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مقدمة</a:t>
            </a:r>
          </a:p>
          <a:p>
            <a:pPr marL="171450" indent="-171450" algn="r" rtl="1"/>
            <a:r>
              <a:rPr lang="en-US" b="0" dirty="0"/>
              <a:t>قسّم المشاركين إلى </a:t>
            </a:r>
            <a:r>
              <a:rPr lang="ar-SA" b="0" dirty="0"/>
              <a:t>٤</a:t>
            </a:r>
            <a:r>
              <a:rPr lang="en-US" b="0" dirty="0"/>
              <a:t> مجموعات</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حدد نطاقًا عمريًا لكل مجموعة: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٣-٥ </a:t>
            </a:r>
            <a:r>
              <a:rPr lang="en-US" dirty="0"/>
              <a:t>سنوات</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٦-٩ </a:t>
            </a:r>
            <a:r>
              <a:rPr lang="en-US" dirty="0"/>
              <a:t>سنوات</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١٠-١٣ </a:t>
            </a:r>
            <a:r>
              <a:rPr lang="en-US" dirty="0"/>
              <a:t>سنة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١٤-١٥ </a:t>
            </a:r>
            <a:r>
              <a:rPr lang="en-US" dirty="0"/>
              <a:t>سنة</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b="0" i="1" dirty="0"/>
              <a:t>مع مجموعتك</a:t>
            </a:r>
            <a:r>
              <a:rPr lang="ar-SA" b="0" i="1" dirty="0"/>
              <a:t>، </a:t>
            </a:r>
            <a:r>
              <a:rPr lang="en-US" b="0" i="1" dirty="0"/>
              <a:t>قم بإنشاء </a:t>
            </a:r>
            <a:r>
              <a:rPr lang="ar-SA" b="0" i="1" dirty="0"/>
              <a:t>٣-٥ </a:t>
            </a:r>
            <a:r>
              <a:rPr lang="en-US" b="0" i="1" dirty="0"/>
              <a:t> قواعد للفئة العمرية المحددة لك</a:t>
            </a:r>
          </a:p>
          <a:p>
            <a:pPr marL="0" indent="0" algn="r" rtl="1">
              <a:buNone/>
            </a:pPr>
            <a:endParaRPr lang="en-US" b="1" dirty="0"/>
          </a:p>
          <a:p>
            <a:pPr marL="0" indent="0" algn="r" rtl="1">
              <a:buNone/>
            </a:pPr>
            <a:r>
              <a:rPr lang="en-US" b="1" dirty="0"/>
              <a:t>العمل الجماعي (15 دقيقة)</a:t>
            </a:r>
          </a:p>
          <a:p>
            <a:pPr marL="171450" indent="-171450" algn="r" rtl="1"/>
            <a:r>
              <a:rPr lang="en-US" b="0" dirty="0"/>
              <a:t>امنح المشاركين </a:t>
            </a:r>
            <a:r>
              <a:rPr lang="ar-SA" b="0" dirty="0"/>
              <a:t>١٥</a:t>
            </a:r>
            <a:r>
              <a:rPr lang="en-US" b="0" dirty="0"/>
              <a:t> دقيقة لإكمال</a:t>
            </a:r>
            <a:r>
              <a:rPr lang="ar-SA" b="0" dirty="0"/>
              <a:t> النشاط</a:t>
            </a:r>
            <a:endParaRPr lang="en-US" b="0" dirty="0"/>
          </a:p>
          <a:p>
            <a:pPr marL="0" indent="0" algn="r" rtl="1">
              <a:buNone/>
            </a:pPr>
            <a:endParaRPr lang="en-US" b="1" dirty="0"/>
          </a:p>
          <a:p>
            <a:pPr marL="0" indent="0" algn="r" rtl="1">
              <a:buNone/>
            </a:pPr>
            <a:r>
              <a:rPr lang="en-US" b="1" dirty="0"/>
              <a:t>مناقشة عامة</a:t>
            </a:r>
          </a:p>
          <a:p>
            <a:pPr algn="r" rtl="1"/>
            <a:r>
              <a:rPr lang="en-US" dirty="0"/>
              <a:t>ادعُ المجموعات لمشاركة </a:t>
            </a:r>
            <a:r>
              <a:rPr lang="ar-SA" dirty="0"/>
              <a:t>إجاباتهم</a:t>
            </a:r>
            <a:r>
              <a:rPr lang="en-US" dirty="0"/>
              <a:t> واستكمال المجموعات الأخرى</a:t>
            </a:r>
          </a:p>
        </p:txBody>
      </p:sp>
      <p:sp>
        <p:nvSpPr>
          <p:cNvPr id="6" name="Slide Image Placeholder 5">
            <a:extLst>
              <a:ext uri="{FF2B5EF4-FFF2-40B4-BE49-F238E27FC236}">
                <a16:creationId xmlns:a16="http://schemas.microsoft.com/office/drawing/2014/main" id="{2415467E-0B47-0F16-F1E2-7AD8603BD18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0E23100-9B48-28FC-0232-167D3DB9E9B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59</a:t>
            </a:fld>
            <a:endParaRPr lang="en-US" sz="1200" dirty="0">
              <a:latin typeface="+mn-lt"/>
            </a:endParaRPr>
          </a:p>
        </p:txBody>
      </p:sp>
    </p:spTree>
    <p:extLst>
      <p:ext uri="{BB962C8B-B14F-4D97-AF65-F5344CB8AC3E}">
        <p14:creationId xmlns:p14="http://schemas.microsoft.com/office/powerpoint/2010/main" val="954346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9" name="Google Shape;249;p3:notes"/>
          <p:cNvSpPr txBox="1">
            <a:spLocks noGrp="1"/>
          </p:cNvSpPr>
          <p:nvPr>
            <p:ph type="body" idx="1"/>
          </p:nvPr>
        </p:nvSpPr>
        <p:spPr>
          <a:xfrm>
            <a:off x="477838" y="4229100"/>
            <a:ext cx="6143625" cy="5441950"/>
          </a:xfrm>
          <a:prstGeom prst="rect">
            <a:avLst/>
          </a:prstGeom>
        </p:spPr>
        <p:txBody>
          <a:bodyPr/>
          <a:lstStyle/>
          <a:p>
            <a:pPr marL="0" indent="0" algn="r" rtl="1">
              <a:buNone/>
            </a:pPr>
            <a:r>
              <a:rPr lang="ar-SA" b="1" dirty="0"/>
              <a:t>الشرح</a:t>
            </a:r>
            <a:endParaRPr lang="en-US" b="1" dirty="0"/>
          </a:p>
          <a:p>
            <a:pPr algn="r" rtl="1"/>
            <a:r>
              <a:rPr lang="en-US" dirty="0"/>
              <a:t>عرض الشريحة</a:t>
            </a:r>
          </a:p>
        </p:txBody>
      </p:sp>
      <p:sp>
        <p:nvSpPr>
          <p:cNvPr id="3" name="Slide Image Placeholder 2">
            <a:extLst>
              <a:ext uri="{FF2B5EF4-FFF2-40B4-BE49-F238E27FC236}">
                <a16:creationId xmlns:a16="http://schemas.microsoft.com/office/drawing/2014/main" id="{C4448ECA-846D-EC01-5606-1B377F4B7DC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2BA6B90-C8FD-62C1-B7C6-9EE4E7F4EB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a:t>
            </a:fld>
            <a:endParaRPr lang="en-US" sz="1200" dirty="0">
              <a:latin typeface="+mn-lt"/>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مقدمة</a:t>
            </a:r>
          </a:p>
          <a:p>
            <a:pPr algn="r" rtl="1"/>
            <a:r>
              <a:rPr lang="en-US" i="1" noProof="0" dirty="0"/>
              <a:t>عندما يتم وضع </a:t>
            </a:r>
            <a:r>
              <a:rPr lang="ar-SA" i="1" noProof="0" dirty="0"/>
              <a:t>ال</a:t>
            </a:r>
            <a:r>
              <a:rPr lang="en-US" i="1" noProof="0" dirty="0"/>
              <a:t>قواعد الأسر</a:t>
            </a:r>
            <a:r>
              <a:rPr lang="ar-SA" i="1" noProof="0" dirty="0"/>
              <a:t>ي</a:t>
            </a:r>
            <a:r>
              <a:rPr lang="en-US" i="1" noProof="0" dirty="0"/>
              <a:t>ة والاتفاق عليها</a:t>
            </a:r>
            <a:r>
              <a:rPr lang="ar-SA" i="1" noProof="0" dirty="0"/>
              <a:t>، </a:t>
            </a:r>
            <a:r>
              <a:rPr lang="en-US" i="1" noProof="0" dirty="0"/>
              <a:t>لا يحتاج ال</a:t>
            </a:r>
            <a:r>
              <a:rPr lang="ar-SA" i="1" noProof="0" dirty="0"/>
              <a:t>والدين</a:t>
            </a:r>
            <a:r>
              <a:rPr lang="en-US" i="1" noProof="0" dirty="0"/>
              <a:t> / مقد</a:t>
            </a:r>
            <a:r>
              <a:rPr lang="ar-SA" i="1" noProof="0" dirty="0"/>
              <a:t>مي</a:t>
            </a:r>
            <a:r>
              <a:rPr lang="en-US" i="1" noProof="0" dirty="0"/>
              <a:t> الرعاية إلى التهديد أو الصراخ أو استخدام التأديب الجسدي القاسي لأن الطفل خالف القواعد أو ارتكب خطأ.</a:t>
            </a:r>
          </a:p>
          <a:p>
            <a:pPr lvl="1" algn="r" rtl="1"/>
            <a:r>
              <a:rPr lang="en-US" i="1" noProof="0" dirty="0"/>
              <a:t>هذا جزء طبيعي من كونك طفل. هذا جزء من عملية التعلم!</a:t>
            </a:r>
          </a:p>
          <a:p>
            <a:pPr lvl="1" algn="r" rtl="1"/>
            <a:r>
              <a:rPr lang="en-US" i="1" noProof="0" dirty="0"/>
              <a:t>الأخطاء هي فرص للتعلم</a:t>
            </a:r>
            <a:r>
              <a:rPr lang="ar-SA" i="1" noProof="0" dirty="0"/>
              <a:t>، </a:t>
            </a:r>
            <a:r>
              <a:rPr lang="en-US" i="1" noProof="0" dirty="0"/>
              <a:t>لذلك عندما يظل مقدمو الرعاية / ال</a:t>
            </a:r>
            <a:r>
              <a:rPr lang="ar-SA" i="1" noProof="0" dirty="0"/>
              <a:t>والدين</a:t>
            </a:r>
            <a:r>
              <a:rPr lang="en-US" i="1" noProof="0" dirty="0"/>
              <a:t> هادئين يمكنهم مساعدة الأطفال على التعلم من أخطائهم.</a:t>
            </a:r>
          </a:p>
          <a:p>
            <a:pPr algn="r" rtl="1"/>
            <a:r>
              <a:rPr lang="en-US" i="1" noProof="0" dirty="0"/>
              <a:t>دعونا نتدرب على مساعدة الأطفال على التعلم من أخطائهم.</a:t>
            </a:r>
          </a:p>
          <a:p>
            <a:pPr algn="r" rtl="1"/>
            <a:r>
              <a:rPr lang="en-US" dirty="0"/>
              <a:t>اطلب من متطوعين القيام ب</a:t>
            </a:r>
            <a:r>
              <a:rPr lang="ar-SA" dirty="0"/>
              <a:t>لعب أ</a:t>
            </a:r>
            <a:r>
              <a:rPr lang="en-US" dirty="0"/>
              <a:t>دو</a:t>
            </a:r>
            <a:r>
              <a:rPr lang="ar-SA" dirty="0"/>
              <a:t>ا</a:t>
            </a:r>
            <a:r>
              <a:rPr lang="en-US" dirty="0"/>
              <a:t>ر</a:t>
            </a:r>
          </a:p>
          <a:p>
            <a:pPr lvl="1" algn="r" rtl="1"/>
            <a:r>
              <a:rPr lang="en-US" dirty="0"/>
              <a:t>سيلعب </a:t>
            </a:r>
            <a:r>
              <a:rPr lang="ar-SA" dirty="0"/>
              <a:t>شخص</a:t>
            </a:r>
            <a:r>
              <a:rPr lang="en-US" dirty="0"/>
              <a:t> دور "الوالد"</a:t>
            </a:r>
          </a:p>
          <a:p>
            <a:pPr lvl="1" algn="r" rtl="1"/>
            <a:r>
              <a:rPr lang="en-US" dirty="0"/>
              <a:t>سيلعب </a:t>
            </a:r>
            <a:r>
              <a:rPr lang="ar-SA" dirty="0"/>
              <a:t>شخص آخر</a:t>
            </a:r>
            <a:r>
              <a:rPr lang="en-US" dirty="0"/>
              <a:t> دور "ال</a:t>
            </a:r>
            <a:r>
              <a:rPr lang="ar-SA" dirty="0"/>
              <a:t>فتى</a:t>
            </a:r>
            <a:r>
              <a:rPr lang="en-US" dirty="0"/>
              <a:t> البالغ من العمر </a:t>
            </a:r>
            <a:r>
              <a:rPr lang="ar-SA" dirty="0"/>
              <a:t>١١</a:t>
            </a:r>
            <a:r>
              <a:rPr lang="en-US" dirty="0"/>
              <a:t> عامًا"</a:t>
            </a:r>
          </a:p>
          <a:p>
            <a:pPr lvl="0" algn="r" rtl="1"/>
            <a:r>
              <a:rPr lang="en-US" b="0" dirty="0"/>
              <a:t>إرشاد المتطوعين إلى</a:t>
            </a:r>
            <a:r>
              <a:rPr lang="ar-SA" b="0" dirty="0"/>
              <a:t> </a:t>
            </a:r>
            <a:r>
              <a:rPr lang="ar-SA" b="1" dirty="0"/>
              <a:t>دليل العمل ال</a:t>
            </a:r>
            <a:r>
              <a:rPr lang="en-US" b="1" dirty="0"/>
              <a:t>صفحة </a:t>
            </a:r>
            <a:r>
              <a:rPr lang="ar-SA" b="1" dirty="0"/>
              <a:t>٤٥</a:t>
            </a:r>
            <a:r>
              <a:rPr lang="en-US" b="1" dirty="0"/>
              <a:t>: لعب الأدوار - مساعدة الأطفال على التعلم من الأخطاء</a:t>
            </a:r>
          </a:p>
          <a:p>
            <a:pPr lvl="0" algn="r" rtl="1"/>
            <a:r>
              <a:rPr lang="en-US" dirty="0"/>
              <a:t>السيناريو</a:t>
            </a:r>
          </a:p>
          <a:p>
            <a:pPr lvl="1" algn="r" rtl="1"/>
            <a:r>
              <a:rPr lang="en-US" noProof="0" dirty="0"/>
              <a:t>يخبر أحد الوالدين الطفل أنهما لاحظا أن</a:t>
            </a:r>
            <a:r>
              <a:rPr lang="ar-SA" noProof="0" dirty="0"/>
              <a:t>ه</a:t>
            </a:r>
            <a:r>
              <a:rPr lang="en-US" noProof="0" dirty="0"/>
              <a:t> خالف الاتفاق.</a:t>
            </a:r>
          </a:p>
          <a:p>
            <a:pPr lvl="1" algn="r" rtl="1"/>
            <a:r>
              <a:rPr lang="en-US" noProof="0" dirty="0"/>
              <a:t>يشرح</a:t>
            </a:r>
            <a:r>
              <a:rPr lang="ar-SA" noProof="0" dirty="0"/>
              <a:t> الفتى</a:t>
            </a:r>
            <a:r>
              <a:rPr lang="en-US" noProof="0" dirty="0"/>
              <a:t> سبب خرقه للاتفاق.</a:t>
            </a:r>
          </a:p>
          <a:p>
            <a:pPr lvl="1" algn="r" rtl="1"/>
            <a:r>
              <a:rPr lang="en-US" noProof="0" dirty="0"/>
              <a:t>ي</a:t>
            </a:r>
            <a:r>
              <a:rPr lang="ar-SA" noProof="0" dirty="0"/>
              <a:t>قوم الوالد/</a:t>
            </a:r>
            <a:r>
              <a:rPr lang="en-US" noProof="0" dirty="0"/>
              <a:t> الوالد</a:t>
            </a:r>
            <a:r>
              <a:rPr lang="ar-SA" noProof="0" dirty="0"/>
              <a:t>ة بتذكير</a:t>
            </a:r>
            <a:r>
              <a:rPr lang="en-US" noProof="0" dirty="0"/>
              <a:t> ال</a:t>
            </a:r>
            <a:r>
              <a:rPr lang="ar-SA" noProof="0" dirty="0"/>
              <a:t>فتى</a:t>
            </a:r>
            <a:r>
              <a:rPr lang="en-US" noProof="0" dirty="0"/>
              <a:t> لماذا من المهم الوفاء ب</a:t>
            </a:r>
            <a:r>
              <a:rPr lang="ar-SA" noProof="0" dirty="0"/>
              <a:t>الاتفاق</a:t>
            </a:r>
            <a:r>
              <a:rPr lang="en-US" noProof="0" dirty="0"/>
              <a:t>.</a:t>
            </a:r>
          </a:p>
          <a:p>
            <a:pPr lvl="1" algn="r" rtl="1"/>
            <a:r>
              <a:rPr lang="en-US" noProof="0" dirty="0"/>
              <a:t>يشرح ال</a:t>
            </a:r>
            <a:r>
              <a:rPr lang="ar-SA" noProof="0" dirty="0"/>
              <a:t>فتى</a:t>
            </a:r>
            <a:r>
              <a:rPr lang="en-US" noProof="0" dirty="0"/>
              <a:t> كيف سيفي بالاتفاق.</a:t>
            </a:r>
          </a:p>
          <a:p>
            <a:pPr lvl="1" algn="r" rtl="1"/>
            <a:r>
              <a:rPr lang="en-US" noProof="0" dirty="0"/>
              <a:t>يثني الوالد</a:t>
            </a:r>
            <a:r>
              <a:rPr lang="ar-SA" noProof="0" dirty="0"/>
              <a:t>ين</a:t>
            </a:r>
            <a:r>
              <a:rPr lang="en-US" noProof="0" dirty="0"/>
              <a:t> على ا</a:t>
            </a:r>
            <a:r>
              <a:rPr lang="ar-SA" noProof="0" dirty="0"/>
              <a:t>لفتى</a:t>
            </a:r>
            <a:r>
              <a:rPr lang="en-US" noProof="0" dirty="0"/>
              <a:t> ويقولان </a:t>
            </a:r>
            <a:r>
              <a:rPr lang="ar-SA" noProof="0" dirty="0"/>
              <a:t>أ</a:t>
            </a:r>
            <a:r>
              <a:rPr lang="en-US" noProof="0" dirty="0"/>
              <a:t>نهم سيرون كيف </a:t>
            </a:r>
            <a:r>
              <a:rPr lang="ar-SA" noProof="0" dirty="0"/>
              <a:t>س</a:t>
            </a:r>
            <a:r>
              <a:rPr lang="en-US" noProof="0" dirty="0"/>
              <a:t>يفي ب</a:t>
            </a:r>
            <a:r>
              <a:rPr lang="ar-SA" noProof="0" dirty="0"/>
              <a:t>الاتفاق</a:t>
            </a:r>
            <a:r>
              <a:rPr lang="en-US" noProof="0" dirty="0"/>
              <a:t> في الأسبوع التالي.</a:t>
            </a:r>
          </a:p>
          <a:p>
            <a:pPr lvl="0" algn="r" rtl="1"/>
            <a:r>
              <a:rPr lang="en-US" noProof="0" dirty="0"/>
              <a:t>يمكن للاعبي</a:t>
            </a:r>
            <a:r>
              <a:rPr lang="ar-SA" noProof="0" dirty="0"/>
              <a:t> الأدوار</a:t>
            </a:r>
            <a:r>
              <a:rPr lang="en-US" noProof="0" dirty="0"/>
              <a:t> استخدام النص أو إنشاء النص</a:t>
            </a:r>
            <a:r>
              <a:rPr lang="ar-SA" noProof="0" dirty="0"/>
              <a:t> </a:t>
            </a:r>
            <a:r>
              <a:rPr lang="en-US" noProof="0" dirty="0"/>
              <a:t>الخاص بهم</a:t>
            </a:r>
          </a:p>
          <a:p>
            <a:pPr marL="0" indent="0" algn="r" rtl="1">
              <a:buNone/>
            </a:pPr>
            <a:endParaRPr lang="en-US"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dirty="0"/>
              <a:t>لعب الأدوار</a:t>
            </a:r>
            <a:endParaRPr lang="en-US" dirty="0"/>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ar-SA" dirty="0"/>
              <a:t>ت</a:t>
            </a:r>
            <a:r>
              <a:rPr lang="en-US" dirty="0"/>
              <a:t>خص</a:t>
            </a:r>
            <a:r>
              <a:rPr lang="ar-SA" dirty="0"/>
              <a:t>ي</a:t>
            </a:r>
            <a:r>
              <a:rPr lang="en-US" dirty="0"/>
              <a:t>ص بضع دقائق للمتطوعين للاستعداد</a:t>
            </a:r>
          </a:p>
          <a:p>
            <a:pPr marL="171450" marR="0" lvl="0" indent="-171450" algn="r" defTabSz="914400" rtl="1" eaLnBrk="1" fontAlgn="auto" latinLnBrk="0" hangingPunct="1">
              <a:lnSpc>
                <a:spcPct val="100000"/>
              </a:lnSpc>
              <a:spcBef>
                <a:spcPts val="0"/>
              </a:spcBef>
              <a:spcAft>
                <a:spcPts val="0"/>
              </a:spcAft>
              <a:buClr>
                <a:srgbClr val="000000"/>
              </a:buClr>
              <a:buSzTx/>
              <a:tabLst/>
              <a:defRPr/>
            </a:pPr>
            <a:r>
              <a:rPr lang="en-US" dirty="0"/>
              <a:t>ادعُ المتطوعين لتقديم لعب الأدوار</a:t>
            </a:r>
          </a:p>
        </p:txBody>
      </p:sp>
      <p:sp>
        <p:nvSpPr>
          <p:cNvPr id="6" name="Slide Image Placeholder 5">
            <a:extLst>
              <a:ext uri="{FF2B5EF4-FFF2-40B4-BE49-F238E27FC236}">
                <a16:creationId xmlns:a16="http://schemas.microsoft.com/office/drawing/2014/main" id="{C7B63E9A-C1F3-212D-45B1-EBFBD5C92DC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31C603D-4435-3DF8-1FEB-6BDA26FFF51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60</a:t>
            </a:fld>
            <a:endParaRPr lang="en-US" sz="1200" dirty="0">
              <a:latin typeface="+mn-lt"/>
            </a:endParaRPr>
          </a:p>
        </p:txBody>
      </p:sp>
    </p:spTree>
    <p:extLst>
      <p:ext uri="{BB962C8B-B14F-4D97-AF65-F5344CB8AC3E}">
        <p14:creationId xmlns:p14="http://schemas.microsoft.com/office/powerpoint/2010/main" val="25986314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في بعض الحالات</a:t>
            </a:r>
            <a:r>
              <a:rPr lang="ar-SA" i="1" dirty="0"/>
              <a:t>، </a:t>
            </a:r>
            <a:r>
              <a:rPr lang="en-US" i="1" dirty="0"/>
              <a:t>قد يكون ضروريًا تنفيذ النتائج لتعزيز الق</a:t>
            </a:r>
            <a:r>
              <a:rPr lang="ar-SA" i="1" dirty="0"/>
              <a:t>واعد</a:t>
            </a:r>
            <a:endParaRPr lang="en-US" i="1" dirty="0"/>
          </a:p>
          <a:p>
            <a:pPr algn="r" rtl="1"/>
            <a:r>
              <a:rPr lang="en-US" dirty="0"/>
              <a:t>عرض الشريحة</a:t>
            </a:r>
          </a:p>
          <a:p>
            <a:pPr algn="r" rtl="1"/>
            <a:r>
              <a:rPr lang="en-US" i="1" dirty="0">
                <a:sym typeface="Helvetica Neue"/>
              </a:rPr>
              <a:t>هل لدى أي شخص أي أسئلة أو بحاجة إلى توضيح؟</a:t>
            </a:r>
            <a:endParaRPr lang="en-US" i="1" dirty="0"/>
          </a:p>
        </p:txBody>
      </p:sp>
      <p:sp>
        <p:nvSpPr>
          <p:cNvPr id="6" name="Slide Image Placeholder 5">
            <a:extLst>
              <a:ext uri="{FF2B5EF4-FFF2-40B4-BE49-F238E27FC236}">
                <a16:creationId xmlns:a16="http://schemas.microsoft.com/office/drawing/2014/main" id="{A5EEAFD4-279D-BF69-7FD3-4F5373B18E86}"/>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153D8CA-5B14-D5BA-6AE5-D12674F0891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61</a:t>
            </a:fld>
            <a:endParaRPr lang="en-US" sz="1200" dirty="0">
              <a:latin typeface="+mn-lt"/>
            </a:endParaRPr>
          </a:p>
        </p:txBody>
      </p:sp>
    </p:spTree>
    <p:extLst>
      <p:ext uri="{BB962C8B-B14F-4D97-AF65-F5344CB8AC3E}">
        <p14:creationId xmlns:p14="http://schemas.microsoft.com/office/powerpoint/2010/main" val="15679510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en-US" i="1" dirty="0"/>
              <a:t>ما هي بعض العواقب التي قد تقترحها إذا خالف الأطفال القواعد الخاصة بكل فئة من الفئات العمرية؟</a:t>
            </a:r>
          </a:p>
          <a:p>
            <a:pPr algn="r" rtl="1"/>
            <a:r>
              <a:rPr lang="en-US" dirty="0"/>
              <a:t>اكتب الردود على اللوح الورقي</a:t>
            </a:r>
          </a:p>
          <a:p>
            <a:pPr algn="r" rtl="1"/>
            <a:r>
              <a:rPr lang="en-US" dirty="0"/>
              <a:t>استكمل مع الردود المحتملة أدناه</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ar-SA" b="1" dirty="0"/>
              <a:t>الإجابات </a:t>
            </a:r>
            <a:r>
              <a:rPr lang="en-US" b="1" dirty="0"/>
              <a:t>الممكنة</a:t>
            </a:r>
          </a:p>
          <a:p>
            <a:pPr lvl="0" algn="r" rtl="1"/>
            <a:r>
              <a:rPr lang="en-US" dirty="0"/>
              <a:t>للأطفال الأكبر سنًا:</a:t>
            </a:r>
          </a:p>
          <a:p>
            <a:pPr lvl="1" algn="r" rtl="1"/>
            <a:r>
              <a:rPr lang="en-US" dirty="0"/>
              <a:t>إزالة الامتيازات (مثل عدم السماح للخروج مع الأصدقاء)</a:t>
            </a:r>
          </a:p>
          <a:p>
            <a:pPr lvl="1" algn="r" rtl="1"/>
            <a:r>
              <a:rPr lang="en-US" dirty="0"/>
              <a:t>أعمال إضافية</a:t>
            </a:r>
          </a:p>
          <a:p>
            <a:pPr lvl="0" algn="r" rtl="1"/>
            <a:r>
              <a:rPr lang="en-US" dirty="0"/>
              <a:t>مثال محدد لطفل أصغر سنًا:</a:t>
            </a:r>
          </a:p>
          <a:p>
            <a:pPr lvl="1" algn="r" rtl="1"/>
            <a:r>
              <a:rPr lang="en-US" dirty="0"/>
              <a:t>إذا رفض الطفل غسل يديه فلا يمكنه تناول العشاء حتى يغسل يديه</a:t>
            </a:r>
          </a:p>
          <a:p>
            <a:pPr lvl="1" algn="r" rtl="1"/>
            <a:r>
              <a:rPr lang="en-US" dirty="0"/>
              <a:t>إذا لم يلعب الطفل بلعبة بشكل جيد ، فسيتم </a:t>
            </a:r>
            <a:r>
              <a:rPr lang="ar-SA" dirty="0"/>
              <a:t>أخذها بشكل مؤقت</a:t>
            </a:r>
            <a:endParaRPr lang="en-US" dirty="0"/>
          </a:p>
        </p:txBody>
      </p:sp>
      <p:sp>
        <p:nvSpPr>
          <p:cNvPr id="6" name="Slide Image Placeholder 5">
            <a:extLst>
              <a:ext uri="{FF2B5EF4-FFF2-40B4-BE49-F238E27FC236}">
                <a16:creationId xmlns:a16="http://schemas.microsoft.com/office/drawing/2014/main" id="{2DF0A9DD-A3B8-7C3A-39D3-BCBE46136B8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A1FFE16-E675-A511-33D7-E6D270DFD8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62</a:t>
            </a:fld>
            <a:endParaRPr lang="en-US" sz="1200" dirty="0">
              <a:latin typeface="+mn-lt"/>
            </a:endParaRPr>
          </a:p>
        </p:txBody>
      </p:sp>
    </p:spTree>
    <p:extLst>
      <p:ext uri="{BB962C8B-B14F-4D97-AF65-F5344CB8AC3E}">
        <p14:creationId xmlns:p14="http://schemas.microsoft.com/office/powerpoint/2010/main" val="349700623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الآن سوف ننتقل لإلقاء نظرة على التقنية الثانية: الاجتماعات العائلية.</a:t>
            </a:r>
          </a:p>
          <a:p>
            <a:pPr algn="r" rtl="1"/>
            <a:r>
              <a:rPr lang="en-US" dirty="0"/>
              <a:t>عرض الشريحة</a:t>
            </a:r>
          </a:p>
          <a:p>
            <a:pPr algn="r" rtl="1"/>
            <a:endParaRPr lang="en-US" dirty="0"/>
          </a:p>
          <a:p>
            <a:pPr marL="0" indent="0" algn="r" rtl="1">
              <a:buNone/>
            </a:pPr>
            <a:r>
              <a:rPr lang="en-US" b="1" dirty="0"/>
              <a:t>مناقشة عامة</a:t>
            </a:r>
          </a:p>
          <a:p>
            <a:pPr algn="r" rtl="1"/>
            <a:r>
              <a:rPr lang="en-US" i="1" dirty="0"/>
              <a:t>لماذا من المهم توفير الوقت لل</a:t>
            </a:r>
            <a:r>
              <a:rPr lang="ar-SA" i="1" dirty="0"/>
              <a:t>اجتماع</a:t>
            </a:r>
            <a:r>
              <a:rPr lang="en-US" i="1" dirty="0"/>
              <a:t> كعائلة؟</a:t>
            </a:r>
          </a:p>
          <a:p>
            <a:pPr algn="r" rtl="1"/>
            <a:r>
              <a:rPr lang="en-US" i="0" dirty="0"/>
              <a:t>استكمل </a:t>
            </a:r>
            <a:r>
              <a:rPr lang="ar-SA" i="0" dirty="0"/>
              <a:t>إ</a:t>
            </a:r>
            <a:r>
              <a:rPr lang="en-US" i="0" dirty="0"/>
              <a:t>جابات المشاركين بالردود المحتملة أدناه.</a:t>
            </a:r>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ar-SA" b="1" dirty="0"/>
              <a:t>الإجابات</a:t>
            </a:r>
            <a:r>
              <a:rPr lang="en-US" b="1" dirty="0"/>
              <a:t> الممكنة</a:t>
            </a:r>
          </a:p>
          <a:p>
            <a:pPr lvl="0" algn="r" rtl="1"/>
            <a:r>
              <a:rPr lang="ar-SA" dirty="0"/>
              <a:t>تقوية</a:t>
            </a:r>
            <a:r>
              <a:rPr lang="en-US" dirty="0"/>
              <a:t> الشعور بالانتماء إلى الأسرة.</a:t>
            </a:r>
          </a:p>
          <a:p>
            <a:pPr lvl="0" algn="r" rtl="1"/>
            <a:r>
              <a:rPr lang="en-US" dirty="0"/>
              <a:t>جعل الأطفال يشعرون بالتقدير والحب.</a:t>
            </a:r>
          </a:p>
          <a:p>
            <a:pPr lvl="0" algn="r" rtl="1"/>
            <a:r>
              <a:rPr lang="ar-SA" dirty="0"/>
              <a:t>إنشاء </a:t>
            </a:r>
            <a:r>
              <a:rPr lang="en-US" dirty="0"/>
              <a:t>و</a:t>
            </a:r>
            <a:r>
              <a:rPr lang="ar-SA" dirty="0"/>
              <a:t>الحفاظ</a:t>
            </a:r>
            <a:r>
              <a:rPr lang="en-US" dirty="0"/>
              <a:t> على العلاقات الإيجابية بين الوالدين والطفل.</a:t>
            </a:r>
          </a:p>
          <a:p>
            <a:pPr lvl="0" algn="r" rtl="1"/>
            <a:r>
              <a:rPr lang="ar-SA" dirty="0"/>
              <a:t>ت</a:t>
            </a:r>
            <a:r>
              <a:rPr lang="en-US" dirty="0"/>
              <a:t>شج</a:t>
            </a:r>
            <a:r>
              <a:rPr lang="ar-SA" dirty="0"/>
              <a:t>ي</a:t>
            </a:r>
            <a:r>
              <a:rPr lang="en-US" dirty="0"/>
              <a:t>ع الأطفال على التعبير عن وجهات نظرهم وإحباطاتهم واهتماماتهم بطريقة إيجابية. هذا يجعلهم يشعرون ب</a:t>
            </a:r>
            <a:r>
              <a:rPr lang="ar-SA" dirty="0"/>
              <a:t>أنه يتم الاستماع لهم.</a:t>
            </a:r>
            <a:endParaRPr lang="en-US" dirty="0"/>
          </a:p>
          <a:p>
            <a:pPr lvl="0" algn="r" rtl="1"/>
            <a:r>
              <a:rPr lang="ar-SA" dirty="0"/>
              <a:t>تعزيز</a:t>
            </a:r>
            <a:r>
              <a:rPr lang="en-US" dirty="0"/>
              <a:t> المساواة بين أفراد الأسرة و</a:t>
            </a:r>
            <a:r>
              <a:rPr lang="ar-SA" dirty="0"/>
              <a:t>التخفيف</a:t>
            </a:r>
            <a:r>
              <a:rPr lang="en-US" dirty="0"/>
              <a:t> من الصراع على السلطة.</a:t>
            </a:r>
          </a:p>
        </p:txBody>
      </p:sp>
      <p:sp>
        <p:nvSpPr>
          <p:cNvPr id="6" name="Slide Image Placeholder 5">
            <a:extLst>
              <a:ext uri="{FF2B5EF4-FFF2-40B4-BE49-F238E27FC236}">
                <a16:creationId xmlns:a16="http://schemas.microsoft.com/office/drawing/2014/main" id="{5DEF3E2A-7379-6325-2C8E-8FAA5FB2661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D1E1E5D-AF44-9710-7033-4A191AE150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63</a:t>
            </a:fld>
            <a:endParaRPr lang="en-US" sz="1200" dirty="0">
              <a:latin typeface="+mn-lt"/>
            </a:endParaRPr>
          </a:p>
        </p:txBody>
      </p:sp>
    </p:spTree>
    <p:extLst>
      <p:ext uri="{BB962C8B-B14F-4D97-AF65-F5344CB8AC3E}">
        <p14:creationId xmlns:p14="http://schemas.microsoft.com/office/powerpoint/2010/main" val="8426725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dirty="0"/>
              <a:t>عرض الشريحة</a:t>
            </a:r>
          </a:p>
          <a:p>
            <a:pPr algn="r" rtl="1"/>
            <a:r>
              <a:rPr lang="en-US" i="1" dirty="0"/>
              <a:t>من المهم</a:t>
            </a:r>
            <a:r>
              <a:rPr lang="ar-SA" i="1" dirty="0"/>
              <a:t>، </a:t>
            </a:r>
            <a:r>
              <a:rPr lang="en-US" i="1" dirty="0"/>
              <a:t>خاصة للأطفال الأكبر سنًا</a:t>
            </a:r>
            <a:r>
              <a:rPr lang="ar-SA" i="1" dirty="0"/>
              <a:t>، </a:t>
            </a:r>
            <a:r>
              <a:rPr lang="en-US" i="1" dirty="0"/>
              <a:t>أن يحصلوا على فرصة للتحدث والتعبير عن أفكارهم و</a:t>
            </a:r>
            <a:r>
              <a:rPr lang="ar-SA" i="1" dirty="0"/>
              <a:t>آرائهم</a:t>
            </a:r>
            <a:r>
              <a:rPr lang="en-US" i="1" dirty="0"/>
              <a:t>.</a:t>
            </a:r>
          </a:p>
        </p:txBody>
      </p:sp>
      <p:sp>
        <p:nvSpPr>
          <p:cNvPr id="6" name="Slide Image Placeholder 5">
            <a:extLst>
              <a:ext uri="{FF2B5EF4-FFF2-40B4-BE49-F238E27FC236}">
                <a16:creationId xmlns:a16="http://schemas.microsoft.com/office/drawing/2014/main" id="{E5CBA63C-DA6C-9116-91CA-5DFE844F399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1EA0C00D-B039-C818-9E35-D4F326CFB1B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64</a:t>
            </a:fld>
            <a:endParaRPr lang="en-US" sz="1200" dirty="0">
              <a:latin typeface="+mn-lt"/>
            </a:endParaRPr>
          </a:p>
        </p:txBody>
      </p:sp>
    </p:spTree>
    <p:extLst>
      <p:ext uri="{BB962C8B-B14F-4D97-AF65-F5344CB8AC3E}">
        <p14:creationId xmlns:p14="http://schemas.microsoft.com/office/powerpoint/2010/main" val="28137628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sz="1150" b="1" dirty="0"/>
              <a:t>الشرح</a:t>
            </a:r>
            <a:endParaRPr lang="en-US" sz="1150" b="1" dirty="0"/>
          </a:p>
          <a:p>
            <a:pPr algn="r" rtl="1"/>
            <a:r>
              <a:rPr lang="en-US" sz="1150" b="1" i="1" dirty="0"/>
              <a:t>الخطوة </a:t>
            </a:r>
            <a:r>
              <a:rPr lang="ar-SA" sz="1150" b="1" i="1" dirty="0"/>
              <a:t>١</a:t>
            </a:r>
            <a:endParaRPr lang="en-US" sz="1150" b="1" i="1" dirty="0"/>
          </a:p>
          <a:p>
            <a:pPr lvl="1" algn="r" rtl="1"/>
            <a:r>
              <a:rPr lang="en-US" sz="1150" i="1" dirty="0"/>
              <a:t>تبدأ الاجتماعات العائلية دائمًا بشكل أفضل بجولة من التعليقات الإيجابية على الحياة الأسرية.</a:t>
            </a:r>
          </a:p>
          <a:p>
            <a:pPr lvl="1" algn="r" rtl="1"/>
            <a:r>
              <a:rPr lang="en-US" sz="1150" i="1" dirty="0"/>
              <a:t>من الناحية المثالية</a:t>
            </a:r>
            <a:r>
              <a:rPr lang="ar-SA" sz="1150" i="1" dirty="0"/>
              <a:t>، </a:t>
            </a:r>
            <a:r>
              <a:rPr lang="en-US" sz="1150" i="1" dirty="0"/>
              <a:t>كل فرد من أفراد الأسرة لديه فرصة لقول شيء إيجابي عن كل فرد من أفراد الأسرة.</a:t>
            </a:r>
          </a:p>
          <a:p>
            <a:pPr lvl="1" algn="r" rtl="1"/>
            <a:r>
              <a:rPr lang="en-US" sz="1150" i="1" dirty="0"/>
              <a:t>هذا يشجع الأطفال والمراهقين على تقدير الأوقات الجيدة التي يقضونها معًا للتعبير عن الامتنان وتقدير أفراد الأسرة الآخرين.</a:t>
            </a:r>
          </a:p>
          <a:p>
            <a:pPr lvl="1" algn="r" rtl="1"/>
            <a:r>
              <a:rPr lang="en-US" sz="1150" i="1" dirty="0"/>
              <a:t>على سبيل المثال</a:t>
            </a:r>
            <a:r>
              <a:rPr lang="ar-SA" sz="1150" i="1" dirty="0"/>
              <a:t>، </a:t>
            </a:r>
            <a:r>
              <a:rPr lang="en-US" sz="1150" i="1" dirty="0"/>
              <a:t>"</a:t>
            </a:r>
            <a:r>
              <a:rPr lang="ar-SA" sz="1150" i="1" dirty="0"/>
              <a:t>أسيل </a:t>
            </a:r>
            <a:r>
              <a:rPr lang="en-US" sz="1150" i="1" dirty="0"/>
              <a:t>شكرًا لك على تحضير العشاء أمس وجو</a:t>
            </a:r>
            <a:r>
              <a:rPr lang="ar-SA" sz="1150" i="1" dirty="0"/>
              <a:t>ا</a:t>
            </a:r>
            <a:r>
              <a:rPr lang="en-US" sz="1150" i="1" dirty="0"/>
              <a:t>ن</a:t>
            </a:r>
            <a:r>
              <a:rPr lang="ar-SA" sz="1150" i="1" dirty="0"/>
              <a:t>،</a:t>
            </a:r>
            <a:r>
              <a:rPr lang="en-US" sz="1150" i="1" dirty="0"/>
              <a:t> أقدر كيف اعتنيت بإخوتك الصغار أثناء تواجدي في السوق."</a:t>
            </a:r>
          </a:p>
          <a:p>
            <a:pPr algn="r" rtl="1"/>
            <a:r>
              <a:rPr lang="en-US" sz="1150" b="1" i="1" dirty="0"/>
              <a:t>الخطوة</a:t>
            </a:r>
            <a:r>
              <a:rPr lang="ar-SA" sz="1150" b="1" i="1" dirty="0"/>
              <a:t>٢</a:t>
            </a:r>
            <a:endParaRPr lang="en-US" sz="1150" b="1" i="1" dirty="0"/>
          </a:p>
          <a:p>
            <a:pPr lvl="1" algn="r" rtl="1"/>
            <a:r>
              <a:rPr lang="en-US" sz="1150" i="1" dirty="0"/>
              <a:t> تتابع</a:t>
            </a:r>
            <a:r>
              <a:rPr lang="ar-SA" sz="1150" i="1" dirty="0"/>
              <a:t> </a:t>
            </a:r>
            <a:r>
              <a:rPr lang="en-US" sz="1150" i="1" dirty="0"/>
              <a:t>الأسرة الحلول التي تم تبنيها خلال الاجتماع الأخير.</a:t>
            </a:r>
          </a:p>
          <a:p>
            <a:pPr lvl="1" algn="r" rtl="1"/>
            <a:r>
              <a:rPr lang="en-US" sz="1150" i="1" dirty="0"/>
              <a:t>على سبيل المثال</a:t>
            </a:r>
            <a:r>
              <a:rPr lang="ar-SA" sz="1150" i="1" dirty="0"/>
              <a:t>، </a:t>
            </a:r>
            <a:r>
              <a:rPr lang="en-US" sz="1150" i="1" dirty="0"/>
              <a:t>"اتفقنا خلال اجتماعنا الأخير على أن الجميع يجب أن يعودوا إلى المنزل بحلول الساعة</a:t>
            </a:r>
            <a:r>
              <a:rPr lang="ar-SA" sz="1150" i="1" dirty="0"/>
              <a:t> </a:t>
            </a:r>
            <a:r>
              <a:rPr lang="en-US" sz="1150" i="1" dirty="0"/>
              <a:t> </a:t>
            </a:r>
            <a:r>
              <a:rPr lang="ar-SA" sz="1150" i="1" dirty="0"/>
              <a:t>٦ مساءاً</a:t>
            </a:r>
            <a:r>
              <a:rPr lang="en-US" sz="1150" i="1" dirty="0"/>
              <a:t>. كيف </a:t>
            </a:r>
            <a:r>
              <a:rPr lang="ar-SA" sz="1150" i="1" dirty="0"/>
              <a:t>تم ذلك</a:t>
            </a:r>
            <a:r>
              <a:rPr lang="en-US" sz="1150" i="1" dirty="0"/>
              <a:t> هذا الأسبوع؟ هل وصل الجميع إلى المنزل في الوقت المحدد؟ "</a:t>
            </a:r>
          </a:p>
          <a:p>
            <a:pPr algn="r" rtl="1"/>
            <a:r>
              <a:rPr lang="en-US" sz="1150" b="1" i="1" dirty="0"/>
              <a:t>الخطوه </a:t>
            </a:r>
            <a:r>
              <a:rPr lang="ar-SA" sz="1150" b="1" i="1" dirty="0"/>
              <a:t>٣</a:t>
            </a:r>
            <a:endParaRPr lang="en-US" sz="1150" b="1" i="1" dirty="0"/>
          </a:p>
          <a:p>
            <a:pPr lvl="1" algn="r" rtl="1"/>
            <a:r>
              <a:rPr lang="en-US" sz="1150" i="1" dirty="0"/>
              <a:t> تحديد كافة بنود </a:t>
            </a:r>
            <a:r>
              <a:rPr lang="ar-SA" sz="1150" i="1" dirty="0"/>
              <a:t>الأجندة</a:t>
            </a:r>
            <a:r>
              <a:rPr lang="en-US" sz="1150" i="1" dirty="0"/>
              <a:t>.</a:t>
            </a:r>
          </a:p>
          <a:p>
            <a:pPr lvl="1" algn="r" rtl="1"/>
            <a:r>
              <a:rPr lang="en-US" sz="1150" i="1" dirty="0"/>
              <a:t>يحصل كل شخص على فرصة ليقول ما يود التحدث عنه.</a:t>
            </a:r>
          </a:p>
          <a:p>
            <a:pPr lvl="1" algn="r" rtl="1"/>
            <a:r>
              <a:rPr lang="en-US" sz="1150" i="1" dirty="0"/>
              <a:t>لن يتم حل جميع ال</a:t>
            </a:r>
            <a:r>
              <a:rPr lang="ar-SA" sz="1150" i="1" dirty="0"/>
              <a:t>خلافات</a:t>
            </a:r>
            <a:r>
              <a:rPr lang="en-US" sz="1150" i="1" dirty="0"/>
              <a:t> والقضايا ولكن هذا لإعطاء فرصة </a:t>
            </a:r>
            <a:r>
              <a:rPr lang="ar-SA" sz="1150" i="1" dirty="0"/>
              <a:t>و</a:t>
            </a:r>
            <a:r>
              <a:rPr lang="en-US" sz="1150" i="1" dirty="0"/>
              <a:t> مساحة لأي شخص لمشاركة أفكارهم والاستماع</a:t>
            </a:r>
            <a:r>
              <a:rPr lang="ar-SA" sz="1150" i="1" dirty="0"/>
              <a:t> لها</a:t>
            </a:r>
            <a:r>
              <a:rPr lang="en-US" sz="1150" i="1" dirty="0"/>
              <a:t>.</a:t>
            </a:r>
          </a:p>
          <a:p>
            <a:pPr lvl="1" algn="r" rtl="1"/>
            <a:r>
              <a:rPr lang="en-US" sz="1150" i="1" dirty="0"/>
              <a:t>لا يعني الاستماع أننا نتفق ولكنه</a:t>
            </a:r>
            <a:r>
              <a:rPr lang="ar-SA" sz="1150" i="1" dirty="0"/>
              <a:t>ا</a:t>
            </a:r>
            <a:r>
              <a:rPr lang="en-US" sz="1150" i="1" dirty="0"/>
              <a:t> فرصة لفهم وجهات نظر بعضنا البعض بشكل أفضل.</a:t>
            </a:r>
          </a:p>
          <a:p>
            <a:pPr lvl="1" algn="r" rtl="1"/>
            <a:r>
              <a:rPr lang="en-US" sz="1150" i="1" dirty="0"/>
              <a:t>البنود المدرجة على </a:t>
            </a:r>
            <a:r>
              <a:rPr lang="ar-SA" sz="1150" i="1" dirty="0"/>
              <a:t>الأجندة </a:t>
            </a:r>
            <a:r>
              <a:rPr lang="en-US" sz="1150" i="1" dirty="0"/>
              <a:t>ليست بالضرورة قضايا ؛ يمكن أن تكون أيضًا مشاريع عائلية.</a:t>
            </a:r>
          </a:p>
          <a:p>
            <a:pPr lvl="1" algn="r" rtl="1"/>
            <a:r>
              <a:rPr lang="en-US" sz="1150" i="1" dirty="0"/>
              <a:t>على سبيل المثال</a:t>
            </a:r>
            <a:r>
              <a:rPr lang="ar-SA" sz="1150" i="1" dirty="0"/>
              <a:t>، </a:t>
            </a:r>
            <a:r>
              <a:rPr lang="en-US" sz="1150" i="1" dirty="0"/>
              <a:t>"ج</a:t>
            </a:r>
            <a:r>
              <a:rPr lang="ar-SA" sz="1150" i="1" dirty="0"/>
              <a:t>لال، </a:t>
            </a:r>
            <a:r>
              <a:rPr lang="en-US" sz="1150" i="1" dirty="0"/>
              <a:t>لقد أعربت عن إحباطك لعدم قدرتك على القدوم معي إلى السوق. كما تعلم لأسباب أمنية</a:t>
            </a:r>
            <a:r>
              <a:rPr lang="ar-SA" sz="1150" i="1" dirty="0"/>
              <a:t>، </a:t>
            </a:r>
            <a:r>
              <a:rPr lang="en-US" sz="1150" i="1" dirty="0"/>
              <a:t>لا يمكننا السماح لك بال</a:t>
            </a:r>
            <a:r>
              <a:rPr lang="ar-SA" sz="1150" i="1" dirty="0"/>
              <a:t>ذهاب</a:t>
            </a:r>
            <a:r>
              <a:rPr lang="en-US" sz="1150" i="1" dirty="0"/>
              <a:t>. هل هناك شيء آخر تود القيام به ويكون أكثر أمانًا؟ هل ترغب في حضور دروس أسبوعية في </a:t>
            </a:r>
            <a:r>
              <a:rPr lang="ar-SA" sz="1150" i="1" dirty="0"/>
              <a:t>مساحة التعافي و التعلم الآمن</a:t>
            </a:r>
            <a:r>
              <a:rPr lang="en-US" sz="1150" i="1" dirty="0"/>
              <a:t>؟ "</a:t>
            </a:r>
          </a:p>
          <a:p>
            <a:pPr algn="r" rtl="1"/>
            <a:r>
              <a:rPr lang="en-US" sz="1150" b="1" i="1" dirty="0"/>
              <a:t>الخطوة </a:t>
            </a:r>
            <a:r>
              <a:rPr lang="ar-SA" sz="1150" b="1" i="1" dirty="0"/>
              <a:t>٤</a:t>
            </a:r>
            <a:endParaRPr lang="en-US" sz="1150" b="1" i="1" dirty="0"/>
          </a:p>
          <a:p>
            <a:pPr lvl="1" algn="r" rtl="1"/>
            <a:r>
              <a:rPr lang="en-US" sz="1150" i="1" dirty="0"/>
              <a:t>استمتع بوقت العائلة معًا.</a:t>
            </a:r>
          </a:p>
          <a:p>
            <a:pPr lvl="1" algn="r" rtl="1"/>
            <a:r>
              <a:rPr lang="ar-SA" sz="1150" i="1" dirty="0"/>
              <a:t>قضاء وقت ممتع، الت</a:t>
            </a:r>
            <a:r>
              <a:rPr lang="en-US" sz="1150" i="1" dirty="0"/>
              <a:t>خط</a:t>
            </a:r>
            <a:r>
              <a:rPr lang="ar-SA" sz="1150" i="1" dirty="0"/>
              <a:t>ي</a:t>
            </a:r>
            <a:r>
              <a:rPr lang="en-US" sz="1150" i="1" dirty="0"/>
              <a:t>ط لأحداث عائلية معًا.</a:t>
            </a:r>
          </a:p>
          <a:p>
            <a:pPr lvl="1" algn="r" rtl="1"/>
            <a:r>
              <a:rPr lang="en-US" sz="1150" i="1" dirty="0"/>
              <a:t>على سبيل المثال</a:t>
            </a:r>
            <a:r>
              <a:rPr lang="ar-SA" sz="1150" i="1" dirty="0"/>
              <a:t>، </a:t>
            </a:r>
            <a:r>
              <a:rPr lang="en-US" sz="1150" i="1" dirty="0"/>
              <a:t>"من لديه فكرة عن شيء ممتع يمكننا القيام به معًا؟ ماذا عن ال</a:t>
            </a:r>
            <a:r>
              <a:rPr lang="ar-SA" sz="1150" i="1" dirty="0"/>
              <a:t>قيام بنزهة</a:t>
            </a:r>
            <a:r>
              <a:rPr lang="en-US" sz="1150" i="1" dirty="0"/>
              <a:t> معًا يوم السبت المقبل؟ "</a:t>
            </a:r>
          </a:p>
        </p:txBody>
      </p:sp>
      <p:sp>
        <p:nvSpPr>
          <p:cNvPr id="6" name="Slide Image Placeholder 5">
            <a:extLst>
              <a:ext uri="{FF2B5EF4-FFF2-40B4-BE49-F238E27FC236}">
                <a16:creationId xmlns:a16="http://schemas.microsoft.com/office/drawing/2014/main" id="{DE2BB5B7-5C6C-158E-3ADE-446065E6F92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10F3497-D21B-6883-F5F6-EEAEF36B950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65</a:t>
            </a:fld>
            <a:endParaRPr lang="en-US" sz="1200" dirty="0">
              <a:latin typeface="+mn-lt"/>
            </a:endParaRPr>
          </a:p>
        </p:txBody>
      </p:sp>
    </p:spTree>
    <p:extLst>
      <p:ext uri="{BB962C8B-B14F-4D97-AF65-F5344CB8AC3E}">
        <p14:creationId xmlns:p14="http://schemas.microsoft.com/office/powerpoint/2010/main" val="24967187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مع </a:t>
            </a:r>
            <a:r>
              <a:rPr lang="ar-SA" b="1" dirty="0"/>
              <a:t>زميلك </a:t>
            </a:r>
            <a:r>
              <a:rPr lang="en-US" b="1" dirty="0"/>
              <a:t> </a:t>
            </a:r>
            <a:r>
              <a:rPr lang="ar-SA" b="1" dirty="0"/>
              <a:t>(٥ </a:t>
            </a:r>
            <a:r>
              <a:rPr lang="en-US" b="1" dirty="0"/>
              <a:t> دقائق</a:t>
            </a:r>
            <a:r>
              <a:rPr lang="ar-SA" b="1" dirty="0"/>
              <a:t>)</a:t>
            </a:r>
            <a:endParaRPr lang="en-US" b="1" dirty="0"/>
          </a:p>
          <a:p>
            <a:pPr algn="r" rtl="1"/>
            <a:r>
              <a:rPr lang="en-US" dirty="0"/>
              <a:t>انتقل إلى الشخص المجاور لك وناقش الأسئلة الموجودة على الشريحة</a:t>
            </a:r>
          </a:p>
          <a:p>
            <a:pPr algn="r" rtl="1"/>
            <a:r>
              <a:rPr lang="en-US" dirty="0"/>
              <a:t>امنح المشاركين </a:t>
            </a:r>
            <a:r>
              <a:rPr lang="ar-SA" dirty="0"/>
              <a:t>٥</a:t>
            </a:r>
            <a:r>
              <a:rPr lang="en-US" dirty="0"/>
              <a:t> دقائق لإكمال</a:t>
            </a:r>
            <a:r>
              <a:rPr lang="ar-SA" dirty="0"/>
              <a:t> النشاط</a:t>
            </a:r>
            <a:endParaRPr lang="en-US" dirty="0"/>
          </a:p>
          <a:p>
            <a:pPr algn="r" rtl="1"/>
            <a:endParaRPr lang="en-US" dirty="0"/>
          </a:p>
          <a:p>
            <a:pPr marL="0" indent="0" algn="r" rtl="1">
              <a:buNone/>
            </a:pPr>
            <a:r>
              <a:rPr lang="en-US" b="1" dirty="0"/>
              <a:t>مناقشة عامة</a:t>
            </a:r>
          </a:p>
          <a:p>
            <a:pPr algn="r" rtl="1"/>
            <a:r>
              <a:rPr lang="en-US" dirty="0"/>
              <a:t>ادعُ متطوعين لمشاركة </a:t>
            </a:r>
            <a:r>
              <a:rPr lang="ar-SA" dirty="0"/>
              <a:t>إجاباتهم</a:t>
            </a:r>
            <a:endParaRPr lang="en-US" dirty="0"/>
          </a:p>
        </p:txBody>
      </p:sp>
      <p:sp>
        <p:nvSpPr>
          <p:cNvPr id="6" name="Slide Image Placeholder 5">
            <a:extLst>
              <a:ext uri="{FF2B5EF4-FFF2-40B4-BE49-F238E27FC236}">
                <a16:creationId xmlns:a16="http://schemas.microsoft.com/office/drawing/2014/main" id="{B0FF71FA-B65E-E169-82A8-9DBFD74169F7}"/>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C601EC4A-F03F-3715-0A28-599F33CE1F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66</a:t>
            </a:fld>
            <a:endParaRPr lang="en-US" sz="1200" dirty="0">
              <a:latin typeface="+mn-lt"/>
            </a:endParaRPr>
          </a:p>
        </p:txBody>
      </p:sp>
    </p:spTree>
    <p:extLst>
      <p:ext uri="{BB962C8B-B14F-4D97-AF65-F5344CB8AC3E}">
        <p14:creationId xmlns:p14="http://schemas.microsoft.com/office/powerpoint/2010/main" val="30196507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indent="0" algn="r" rtl="1">
              <a:buNone/>
            </a:pPr>
            <a:r>
              <a:rPr lang="ar-SA" b="1" noProof="0" dirty="0"/>
              <a:t>الشرح</a:t>
            </a:r>
            <a:endParaRPr lang="en-US" b="1" noProof="0" dirty="0"/>
          </a:p>
          <a:p>
            <a:pPr marL="171450" indent="-171450" algn="r" rtl="1"/>
            <a:r>
              <a:rPr lang="en-US" b="0" noProof="0" dirty="0"/>
              <a:t>عرض الشريحة</a:t>
            </a:r>
          </a:p>
        </p:txBody>
      </p:sp>
      <p:sp>
        <p:nvSpPr>
          <p:cNvPr id="3" name="Slide Image Placeholder 2">
            <a:extLst>
              <a:ext uri="{FF2B5EF4-FFF2-40B4-BE49-F238E27FC236}">
                <a16:creationId xmlns:a16="http://schemas.microsoft.com/office/drawing/2014/main" id="{A7845B38-559C-4D02-29D9-C40D7C8A554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84A4D55-22C8-09CF-B65C-CFA4A58A0A9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67</a:t>
            </a:fld>
            <a:endParaRPr lang="en-US" sz="1200" dirty="0">
              <a:latin typeface="+mn-lt"/>
            </a:endParaRPr>
          </a:p>
        </p:txBody>
      </p:sp>
    </p:spTree>
    <p:extLst>
      <p:ext uri="{BB962C8B-B14F-4D97-AF65-F5344CB8AC3E}">
        <p14:creationId xmlns:p14="http://schemas.microsoft.com/office/powerpoint/2010/main" val="34000722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ا</a:t>
            </a:r>
            <a:r>
              <a:rPr lang="en-CA" b="1" dirty="0"/>
              <a:t>لجلسة الخامسة: </a:t>
            </a:r>
            <a:r>
              <a:rPr lang="ar-SA" b="1" dirty="0"/>
              <a:t>ساعة و ١٠ دقائق</a:t>
            </a:r>
            <a:endParaRPr lang="en-US" noProof="0" dirty="0"/>
          </a:p>
          <a:p>
            <a:pPr marL="0" indent="0" algn="r" rtl="1">
              <a:buNone/>
            </a:pPr>
            <a:r>
              <a:rPr lang="en-US" dirty="0"/>
              <a:t>______________________________________________________________________________</a:t>
            </a:r>
          </a:p>
          <a:p>
            <a:pPr marL="0" indent="0" algn="r" rtl="1">
              <a:buNone/>
            </a:pPr>
            <a:endParaRPr lang="en-US" noProof="0" dirty="0"/>
          </a:p>
          <a:p>
            <a:pPr marL="0" indent="0" algn="r" rtl="1">
              <a:buNone/>
            </a:pPr>
            <a:r>
              <a:rPr lang="ar-SA" b="1" noProof="0" dirty="0"/>
              <a:t>الشرح</a:t>
            </a:r>
            <a:endParaRPr lang="en-US" b="1" noProof="0" dirty="0"/>
          </a:p>
          <a:p>
            <a:pPr algn="r" rtl="1"/>
            <a:r>
              <a:rPr lang="en-US" i="1" noProof="0" dirty="0"/>
              <a:t>سننظر في استراتيجيات الانضباط</a:t>
            </a:r>
            <a:r>
              <a:rPr lang="ar-SA" i="1" noProof="0" dirty="0"/>
              <a:t>/ التأديب</a:t>
            </a:r>
            <a:r>
              <a:rPr lang="en-US" i="1" noProof="0" dirty="0"/>
              <a:t> غير العنيف لمقدمي الرعاية.</a:t>
            </a:r>
          </a:p>
        </p:txBody>
      </p:sp>
      <p:sp>
        <p:nvSpPr>
          <p:cNvPr id="3" name="Slide Image Placeholder 2">
            <a:extLst>
              <a:ext uri="{FF2B5EF4-FFF2-40B4-BE49-F238E27FC236}">
                <a16:creationId xmlns:a16="http://schemas.microsoft.com/office/drawing/2014/main" id="{DD4D1ECB-2853-4D43-2936-2EF1968CECC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801EDE0-036E-9D24-0B6E-A1D4B9C973C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68</a:t>
            </a:fld>
            <a:endParaRPr lang="en-US" sz="1200" dirty="0">
              <a:latin typeface="+mn-lt"/>
            </a:endParaRPr>
          </a:p>
        </p:txBody>
      </p:sp>
    </p:spTree>
    <p:extLst>
      <p:ext uri="{BB962C8B-B14F-4D97-AF65-F5344CB8AC3E}">
        <p14:creationId xmlns:p14="http://schemas.microsoft.com/office/powerpoint/2010/main" val="41628672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مناقشة عامة</a:t>
            </a:r>
            <a:endParaRPr lang="en-US" b="1" dirty="0"/>
          </a:p>
          <a:p>
            <a:pPr algn="r" rtl="1"/>
            <a:r>
              <a:rPr lang="en-US" i="1" dirty="0"/>
              <a:t>ما هو الانضباط</a:t>
            </a:r>
            <a:r>
              <a:rPr lang="ar-SA" i="1" dirty="0"/>
              <a:t>/ التأديب</a:t>
            </a:r>
            <a:r>
              <a:rPr lang="en-US" i="1" dirty="0"/>
              <a:t>؟</a:t>
            </a:r>
          </a:p>
          <a:p>
            <a:pPr algn="r" rtl="1"/>
            <a:r>
              <a:rPr lang="en-US" i="1" dirty="0"/>
              <a:t>هل يمكنك وصف فكرتك عن ال</a:t>
            </a:r>
            <a:r>
              <a:rPr lang="ar-SA" i="1" dirty="0"/>
              <a:t>تأديب</a:t>
            </a:r>
            <a:r>
              <a:rPr lang="en-US" i="1" dirty="0"/>
              <a:t>؟</a:t>
            </a:r>
          </a:p>
          <a:p>
            <a:pPr algn="r" rtl="1"/>
            <a:endParaRPr lang="en-US" dirty="0"/>
          </a:p>
          <a:p>
            <a:pPr marL="0" indent="0" algn="r" rtl="1">
              <a:buNone/>
            </a:pPr>
            <a:r>
              <a:rPr lang="ar-SA" b="1" i="0" dirty="0"/>
              <a:t>الشرح</a:t>
            </a:r>
            <a:endParaRPr lang="en-US" i="0" dirty="0"/>
          </a:p>
          <a:p>
            <a:pPr algn="r" rtl="1"/>
            <a:r>
              <a:rPr lang="en-US" i="0" dirty="0"/>
              <a:t>انقر للكشف عن تعريف ال</a:t>
            </a:r>
            <a:r>
              <a:rPr lang="ar-SA" i="0" dirty="0"/>
              <a:t>تأديب</a:t>
            </a:r>
            <a:endParaRPr lang="en-US" i="0" dirty="0"/>
          </a:p>
          <a:p>
            <a:pPr algn="r" rtl="1"/>
            <a:r>
              <a:rPr lang="en-US" i="0" dirty="0"/>
              <a:t>عرض الشريحة</a:t>
            </a:r>
          </a:p>
          <a:p>
            <a:pPr algn="r" rtl="1"/>
            <a:r>
              <a:rPr lang="en-US" i="1" dirty="0"/>
              <a:t>يحتاج الأطفال إلى </a:t>
            </a:r>
            <a:r>
              <a:rPr lang="ar-SA" i="1" dirty="0"/>
              <a:t>إرشادهم من قبل الوالدين</a:t>
            </a:r>
            <a:r>
              <a:rPr lang="en-US" i="1" dirty="0"/>
              <a:t> ليصبحوا أفراد</a:t>
            </a:r>
            <a:r>
              <a:rPr lang="ar-SA" i="1" dirty="0"/>
              <a:t> جيدين</a:t>
            </a:r>
            <a:r>
              <a:rPr lang="en-US" i="1" dirty="0"/>
              <a:t> </a:t>
            </a:r>
            <a:r>
              <a:rPr lang="ar-SA" i="1" dirty="0"/>
              <a:t>في </a:t>
            </a:r>
            <a:r>
              <a:rPr lang="en-US" i="1" dirty="0"/>
              <a:t>المجتمع و الأسرة.</a:t>
            </a:r>
          </a:p>
          <a:p>
            <a:pPr algn="r" rtl="1"/>
            <a:r>
              <a:rPr lang="en-US" i="1" dirty="0"/>
              <a:t>يجب على ال</a:t>
            </a:r>
            <a:r>
              <a:rPr lang="ar-SA" i="1" dirty="0"/>
              <a:t>والدين</a:t>
            </a:r>
            <a:r>
              <a:rPr lang="en-US" i="1" dirty="0"/>
              <a:t>:</a:t>
            </a:r>
          </a:p>
          <a:p>
            <a:pPr lvl="1" algn="r" rtl="1"/>
            <a:r>
              <a:rPr lang="en-US" i="1" dirty="0"/>
              <a:t>توجيه سلوك أطفالهم من خلال الروتين اليومي والقواعد المنزلية</a:t>
            </a:r>
          </a:p>
          <a:p>
            <a:pPr lvl="1" algn="r" rtl="1"/>
            <a:r>
              <a:rPr lang="ar-SA" i="1" dirty="0"/>
              <a:t>و</a:t>
            </a:r>
            <a:r>
              <a:rPr lang="en-US" i="1" dirty="0"/>
              <a:t>ضع قواعد منزلية واستخد</a:t>
            </a:r>
            <a:r>
              <a:rPr lang="ar-SA" i="1" dirty="0"/>
              <a:t>ا</a:t>
            </a:r>
            <a:r>
              <a:rPr lang="en-US" i="1" dirty="0"/>
              <a:t>م انتباههم بشكل استراتيجي واتب</a:t>
            </a:r>
            <a:r>
              <a:rPr lang="ar-SA" i="1" dirty="0"/>
              <a:t>ا</a:t>
            </a:r>
            <a:r>
              <a:rPr lang="en-US" i="1" dirty="0"/>
              <a:t>ع </a:t>
            </a:r>
            <a:r>
              <a:rPr lang="ar-SA" i="1" dirty="0"/>
              <a:t>العواقب/ النتائج باستمرار</a:t>
            </a:r>
            <a:r>
              <a:rPr lang="en-US" i="1" dirty="0"/>
              <a:t> للسلوك السلبي</a:t>
            </a:r>
          </a:p>
          <a:p>
            <a:pPr lvl="1" algn="r" rtl="1"/>
            <a:r>
              <a:rPr lang="ar-SA" i="1" dirty="0"/>
              <a:t>الت</a:t>
            </a:r>
            <a:r>
              <a:rPr lang="en-US" i="1" dirty="0"/>
              <a:t>وض</a:t>
            </a:r>
            <a:r>
              <a:rPr lang="ar-SA" i="1" dirty="0"/>
              <a:t>ي</a:t>
            </a:r>
            <a:r>
              <a:rPr lang="en-US" i="1" dirty="0"/>
              <a:t>ح للأطفال ما هو متوقع منهم</a:t>
            </a:r>
          </a:p>
          <a:p>
            <a:pPr lvl="0" algn="r" rtl="1"/>
            <a:r>
              <a:rPr lang="en-US" i="1" dirty="0"/>
              <a:t>يجب على الأطفال:</a:t>
            </a:r>
          </a:p>
          <a:p>
            <a:pPr lvl="1" algn="r" rtl="1"/>
            <a:r>
              <a:rPr lang="ar-SA" i="1" dirty="0"/>
              <a:t>الوثوق </a:t>
            </a:r>
            <a:r>
              <a:rPr lang="en-US" i="1" dirty="0"/>
              <a:t>من أنه يمكنهم التطلع إلى</a:t>
            </a:r>
            <a:r>
              <a:rPr lang="ar-SA" i="1" dirty="0"/>
              <a:t> الوالدين  </a:t>
            </a:r>
            <a:r>
              <a:rPr lang="en-US" i="1" dirty="0"/>
              <a:t>للحصول على </a:t>
            </a:r>
            <a:r>
              <a:rPr lang="ar-SA" i="1" dirty="0"/>
              <a:t>ال</a:t>
            </a:r>
            <a:r>
              <a:rPr lang="en-US" i="1" dirty="0"/>
              <a:t>إرشادات</a:t>
            </a:r>
          </a:p>
          <a:p>
            <a:pPr lvl="1" algn="r" rtl="1"/>
            <a:r>
              <a:rPr lang="ar-SA" i="1" dirty="0"/>
              <a:t>ال</a:t>
            </a:r>
            <a:r>
              <a:rPr lang="en-US" i="1" dirty="0"/>
              <a:t>تعرف على القيم / المبادئ التي ستساعدهم على الازدهار</a:t>
            </a:r>
            <a:r>
              <a:rPr lang="ar-SA" i="1" dirty="0"/>
              <a:t>، </a:t>
            </a:r>
            <a:r>
              <a:rPr lang="en-US" i="1" dirty="0"/>
              <a:t>على سبيل المثال:</a:t>
            </a:r>
          </a:p>
          <a:p>
            <a:pPr lvl="2" algn="r" rtl="1"/>
            <a:r>
              <a:rPr lang="en-US" i="1" dirty="0"/>
              <a:t>احترام الآخرين</a:t>
            </a:r>
          </a:p>
          <a:p>
            <a:pPr lvl="2" algn="r" rtl="1"/>
            <a:r>
              <a:rPr lang="en-US" i="1" dirty="0"/>
              <a:t>رعاية الفئات الأكثر ضعفا</a:t>
            </a:r>
          </a:p>
          <a:p>
            <a:pPr lvl="2" algn="r" rtl="1"/>
            <a:r>
              <a:rPr lang="en-US" i="1" dirty="0"/>
              <a:t>محبة الأسرة والمجتمع</a:t>
            </a:r>
          </a:p>
          <a:p>
            <a:pPr lvl="2" algn="r" rtl="1"/>
            <a:r>
              <a:rPr lang="ar-SA" i="1" dirty="0"/>
              <a:t>ا</a:t>
            </a:r>
            <a:r>
              <a:rPr lang="en-US" i="1" dirty="0"/>
              <a:t>حتر</a:t>
            </a:r>
            <a:r>
              <a:rPr lang="ar-SA" i="1" dirty="0"/>
              <a:t>ا</a:t>
            </a:r>
            <a:r>
              <a:rPr lang="en-US" i="1" dirty="0"/>
              <a:t>م نفسك</a:t>
            </a:r>
          </a:p>
          <a:p>
            <a:pPr lvl="2" algn="r" rtl="1"/>
            <a:r>
              <a:rPr lang="en-US" i="1" dirty="0"/>
              <a:t>تعلم أن تكون سعيدا</a:t>
            </a:r>
          </a:p>
        </p:txBody>
      </p:sp>
      <p:sp>
        <p:nvSpPr>
          <p:cNvPr id="6" name="Slide Image Placeholder 5">
            <a:extLst>
              <a:ext uri="{FF2B5EF4-FFF2-40B4-BE49-F238E27FC236}">
                <a16:creationId xmlns:a16="http://schemas.microsoft.com/office/drawing/2014/main" id="{8FDB7069-630E-122F-05B4-ABE30C255DD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642D0C3-E831-0640-D49B-D8A2C350860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69</a:t>
            </a:fld>
            <a:endParaRPr lang="en-US" sz="1200" dirty="0">
              <a:latin typeface="+mn-lt"/>
            </a:endParaRPr>
          </a:p>
        </p:txBody>
      </p:sp>
    </p:spTree>
    <p:extLst>
      <p:ext uri="{BB962C8B-B14F-4D97-AF65-F5344CB8AC3E}">
        <p14:creationId xmlns:p14="http://schemas.microsoft.com/office/powerpoint/2010/main" val="15476055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2" name="Google Shape;332;p7:notes"/>
          <p:cNvSpPr txBox="1">
            <a:spLocks noGrp="1"/>
          </p:cNvSpPr>
          <p:nvPr>
            <p:ph type="body" idx="1"/>
          </p:nvPr>
        </p:nvSpPr>
        <p:spPr>
          <a:xfrm>
            <a:off x="477838" y="4229100"/>
            <a:ext cx="6143625" cy="5441950"/>
          </a:xfrm>
          <a:prstGeom prst="rect">
            <a:avLst/>
          </a:prstGeom>
        </p:spPr>
        <p:txBody>
          <a:bodyPr/>
          <a:lstStyle/>
          <a:p>
            <a:pPr marL="0" indent="0" algn="r" rtl="1">
              <a:buNone/>
            </a:pPr>
            <a:r>
              <a:rPr lang="ar-SA" b="1" dirty="0"/>
              <a:t>الشرح</a:t>
            </a:r>
            <a:endParaRPr lang="en-US" dirty="0"/>
          </a:p>
          <a:p>
            <a:pPr algn="r" rtl="1"/>
            <a:r>
              <a:rPr lang="en-US" i="1" dirty="0">
                <a:sym typeface="Helvetica Neue"/>
              </a:rPr>
              <a:t>تدور هذه الوحدة حول استخدام الأدوات والتقنيات لدعم مقدمي الرعاية والأطفال لتقوية الأسر كجزء من الدعم المباشر لإدارة الحال</a:t>
            </a:r>
            <a:r>
              <a:rPr lang="ar-SA" i="1" dirty="0">
                <a:sym typeface="Helvetica Neue"/>
              </a:rPr>
              <a:t>ة</a:t>
            </a:r>
            <a:r>
              <a:rPr lang="en-US" i="1" dirty="0">
                <a:sym typeface="Helvetica Neue"/>
              </a:rPr>
              <a:t>.</a:t>
            </a:r>
          </a:p>
          <a:p>
            <a:pPr algn="r" rtl="1"/>
            <a:r>
              <a:rPr lang="en-US" i="1" dirty="0">
                <a:sym typeface="Helvetica Neue"/>
              </a:rPr>
              <a:t>في نهاية هذه الجلسات</a:t>
            </a:r>
            <a:r>
              <a:rPr lang="ar-SA" i="1" dirty="0">
                <a:sym typeface="Helvetica Neue"/>
              </a:rPr>
              <a:t>، </a:t>
            </a:r>
            <a:r>
              <a:rPr lang="en-US" i="1" dirty="0">
                <a:sym typeface="Helvetica Neue"/>
              </a:rPr>
              <a:t>سيكون المشارك قادرًا على ...</a:t>
            </a:r>
          </a:p>
          <a:p>
            <a:pPr lvl="1" algn="r" rtl="1"/>
            <a:r>
              <a:rPr lang="en-US" dirty="0">
                <a:sym typeface="Helvetica Neue"/>
              </a:rPr>
              <a:t>عرض الشريحة</a:t>
            </a:r>
          </a:p>
          <a:p>
            <a:pPr algn="r" rtl="1"/>
            <a:r>
              <a:rPr lang="en-US" i="1" dirty="0">
                <a:sym typeface="Helvetica Neue"/>
              </a:rPr>
              <a:t>هل لدى أي شخص أي أسئلة أو بحاجة إلى توضيح؟</a:t>
            </a:r>
            <a:endParaRPr lang="en-US" i="1"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noProof="0" dirty="0"/>
              <a:t>يمكنك </a:t>
            </a:r>
            <a:r>
              <a:rPr lang="ar-SA" i="1" noProof="0" dirty="0"/>
              <a:t>الاطلاع </a:t>
            </a:r>
            <a:r>
              <a:rPr lang="en-US" i="1" noProof="0" dirty="0"/>
              <a:t>على</a:t>
            </a:r>
            <a:r>
              <a:rPr lang="ar-SA" i="1" noProof="0" dirty="0"/>
              <a:t> أهداف التعلم في </a:t>
            </a:r>
            <a:r>
              <a:rPr lang="en-US" b="1" i="1" noProof="0" dirty="0"/>
              <a:t>صفحة </a:t>
            </a:r>
            <a:r>
              <a:rPr lang="ar-SA" b="1" i="1" noProof="0" dirty="0"/>
              <a:t>دليل العمل ٣٨</a:t>
            </a:r>
            <a:r>
              <a:rPr lang="en-US" b="1" i="1" noProof="0" dirty="0"/>
              <a:t>: أهداف التعلم</a:t>
            </a:r>
          </a:p>
          <a:p>
            <a:pPr algn="r" rtl="1"/>
            <a:endParaRPr lang="en-US" dirty="0"/>
          </a:p>
        </p:txBody>
      </p:sp>
      <p:sp>
        <p:nvSpPr>
          <p:cNvPr id="3" name="Slide Image Placeholder 2">
            <a:extLst>
              <a:ext uri="{FF2B5EF4-FFF2-40B4-BE49-F238E27FC236}">
                <a16:creationId xmlns:a16="http://schemas.microsoft.com/office/drawing/2014/main" id="{6FC2289E-F875-A761-2DEE-BB07090C0534}"/>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2F62DC40-36E2-3A6C-B2AD-B89953F0139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a:t>
            </a:fld>
            <a:endParaRPr lang="en-US" sz="1200" dirty="0">
              <a:latin typeface="+mn-lt"/>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يُعلِّم التأديب الجسدي القاسي استخدام العنف ويخلق الخوف لدى الأطفال.</a:t>
            </a:r>
          </a:p>
          <a:p>
            <a:pPr algn="r" rtl="1"/>
            <a:r>
              <a:rPr lang="en-US" i="1" dirty="0"/>
              <a:t>يحترم التأديب بكرامة الأطفال وي</a:t>
            </a:r>
            <a:r>
              <a:rPr lang="ar-SA" i="1" dirty="0"/>
              <a:t>عزز</a:t>
            </a:r>
            <a:r>
              <a:rPr lang="en-US" i="1" dirty="0"/>
              <a:t> دروس الحياة</a:t>
            </a:r>
          </a:p>
        </p:txBody>
      </p:sp>
      <p:sp>
        <p:nvSpPr>
          <p:cNvPr id="6" name="Slide Image Placeholder 5">
            <a:extLst>
              <a:ext uri="{FF2B5EF4-FFF2-40B4-BE49-F238E27FC236}">
                <a16:creationId xmlns:a16="http://schemas.microsoft.com/office/drawing/2014/main" id="{A4E7BE0A-3240-632D-780D-6FBAE9585D7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8F47F38A-408C-E0FF-6A45-F5062AA26EA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70</a:t>
            </a:fld>
            <a:endParaRPr lang="en-US" sz="1200" dirty="0">
              <a:latin typeface="+mn-lt"/>
            </a:endParaRPr>
          </a:p>
        </p:txBody>
      </p:sp>
    </p:spTree>
    <p:extLst>
      <p:ext uri="{BB962C8B-B14F-4D97-AF65-F5344CB8AC3E}">
        <p14:creationId xmlns:p14="http://schemas.microsoft.com/office/powerpoint/2010/main" val="7908579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خلال هذه الجلسة سنغطي استراتيجيتين للتأديب:</a:t>
            </a:r>
          </a:p>
          <a:p>
            <a:pPr lvl="1" algn="r" rtl="1"/>
            <a:r>
              <a:rPr lang="ar-SA" i="1" dirty="0"/>
              <a:t>الت</a:t>
            </a:r>
            <a:r>
              <a:rPr lang="en-US" i="1" dirty="0"/>
              <a:t>جاهل</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sz="1200" dirty="0">
                <a:latin typeface="+mj-lt"/>
                <a:cs typeface="Calibri" panose="020F0502020204030204" pitchFamily="34" charset="0"/>
              </a:rPr>
              <a:t>مهلة زمنية/ وقت مستقطع</a:t>
            </a:r>
            <a:endParaRPr lang="en-US" i="1" dirty="0"/>
          </a:p>
          <a:p>
            <a:pPr algn="r" rtl="1"/>
            <a:r>
              <a:rPr lang="en-US" i="1" dirty="0"/>
              <a:t>الهدف من النشاط هو تشجيع ال</a:t>
            </a:r>
            <a:r>
              <a:rPr lang="ar-SA" i="1" dirty="0"/>
              <a:t>والدين</a:t>
            </a:r>
            <a:r>
              <a:rPr lang="en-US" i="1" dirty="0"/>
              <a:t> / مقدمي الرعاية على التفكير في كيفية تأثير أفعالهم (التنشئة وليس الرعاية) على الأطفال.</a:t>
            </a:r>
          </a:p>
          <a:p>
            <a:pPr algn="r" rtl="1"/>
            <a:r>
              <a:rPr lang="en-US" i="1" dirty="0"/>
              <a:t>عند تنفيذ هذه الاستراتيجيات</a:t>
            </a:r>
            <a:r>
              <a:rPr lang="ar-SA" i="1" dirty="0"/>
              <a:t>، </a:t>
            </a:r>
            <a:r>
              <a:rPr lang="en-US" i="1" dirty="0"/>
              <a:t>يمكن للوالدين / مقدمي الرعاية أيضًا تعليم الأطفال ضبط النفس ورد الفعل الهادئ من خلال </a:t>
            </a:r>
            <a:r>
              <a:rPr lang="ar-SA" i="1" dirty="0"/>
              <a:t>كونك نموذج للطفل</a:t>
            </a:r>
            <a:endParaRPr lang="en-US" i="1" dirty="0"/>
          </a:p>
        </p:txBody>
      </p:sp>
      <p:sp>
        <p:nvSpPr>
          <p:cNvPr id="6" name="Slide Image Placeholder 5">
            <a:extLst>
              <a:ext uri="{FF2B5EF4-FFF2-40B4-BE49-F238E27FC236}">
                <a16:creationId xmlns:a16="http://schemas.microsoft.com/office/drawing/2014/main" id="{7A636DF3-BBDC-2E86-7E78-9B53A712F95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A5E9640-1EAC-5424-BE02-8B17DA6488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71</a:t>
            </a:fld>
            <a:endParaRPr lang="en-US" sz="1200" dirty="0">
              <a:latin typeface="+mn-lt"/>
            </a:endParaRPr>
          </a:p>
        </p:txBody>
      </p:sp>
    </p:spTree>
    <p:extLst>
      <p:ext uri="{BB962C8B-B14F-4D97-AF65-F5344CB8AC3E}">
        <p14:creationId xmlns:p14="http://schemas.microsoft.com/office/powerpoint/2010/main" val="32168835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مناقشة عامة</a:t>
            </a:r>
          </a:p>
          <a:p>
            <a:pPr algn="r" rtl="1"/>
            <a:r>
              <a:rPr lang="en-US" i="1" dirty="0"/>
              <a:t>سنبدأ بالنظر في استراتيجية التجاهل.</a:t>
            </a:r>
          </a:p>
          <a:p>
            <a:pPr algn="r" rtl="1"/>
            <a:r>
              <a:rPr lang="en-US" i="1" dirty="0"/>
              <a:t>ما هي أنواع سوء السلوك التي يمكن للوالدين تجاهلها؟</a:t>
            </a:r>
          </a:p>
          <a:p>
            <a:pPr algn="r" rtl="1"/>
            <a:r>
              <a:rPr lang="en-US" noProof="0" dirty="0"/>
              <a:t>استكمل الردود بالشريحة التالية</a:t>
            </a:r>
          </a:p>
        </p:txBody>
      </p:sp>
      <p:sp>
        <p:nvSpPr>
          <p:cNvPr id="6" name="Slide Image Placeholder 5">
            <a:extLst>
              <a:ext uri="{FF2B5EF4-FFF2-40B4-BE49-F238E27FC236}">
                <a16:creationId xmlns:a16="http://schemas.microsoft.com/office/drawing/2014/main" id="{F5536BA6-9BFC-1A8E-1872-53B974CBEE8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CCFEEA4-B907-930C-3E5C-5074A66B74B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72</a:t>
            </a:fld>
            <a:endParaRPr lang="en-US" sz="1200" dirty="0">
              <a:latin typeface="+mn-lt"/>
            </a:endParaRPr>
          </a:p>
        </p:txBody>
      </p:sp>
    </p:spTree>
    <p:extLst>
      <p:ext uri="{BB962C8B-B14F-4D97-AF65-F5344CB8AC3E}">
        <p14:creationId xmlns:p14="http://schemas.microsoft.com/office/powerpoint/2010/main" val="18703046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الـشرح</a:t>
            </a:r>
            <a:endParaRPr lang="en-US" b="1" dirty="0"/>
          </a:p>
          <a:p>
            <a:pPr algn="r" rtl="1"/>
            <a:r>
              <a:rPr lang="en-US" i="1" dirty="0"/>
              <a:t>يمكن للوالدين تجاهل سوء السلوك الذي لا يضر الأطفال أو الآخرين. عادة</a:t>
            </a:r>
            <a:r>
              <a:rPr lang="ar-SA" i="1" dirty="0"/>
              <a:t>، </a:t>
            </a:r>
            <a:r>
              <a:rPr lang="en-US" i="1" dirty="0"/>
              <a:t>يمكن للوالدين تجاهل نوبة </a:t>
            </a:r>
            <a:r>
              <a:rPr lang="ar-SA" i="1" dirty="0"/>
              <a:t>ال</a:t>
            </a:r>
            <a:r>
              <a:rPr lang="en-US" i="1" dirty="0"/>
              <a:t>غضب.</a:t>
            </a:r>
          </a:p>
          <a:p>
            <a:pPr algn="r" rtl="1"/>
            <a:r>
              <a:rPr lang="en-US" i="0" dirty="0"/>
              <a:t>عرض الشريحة</a:t>
            </a:r>
          </a:p>
        </p:txBody>
      </p:sp>
      <p:sp>
        <p:nvSpPr>
          <p:cNvPr id="6" name="Slide Image Placeholder 5">
            <a:extLst>
              <a:ext uri="{FF2B5EF4-FFF2-40B4-BE49-F238E27FC236}">
                <a16:creationId xmlns:a16="http://schemas.microsoft.com/office/drawing/2014/main" id="{E62444E1-504C-3E21-B655-D71AC2E684A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3642F23-C280-705D-F8AB-FA5BA1BDA4C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73</a:t>
            </a:fld>
            <a:endParaRPr lang="en-US" sz="1200" dirty="0">
              <a:latin typeface="+mn-lt"/>
            </a:endParaRPr>
          </a:p>
        </p:txBody>
      </p:sp>
    </p:spTree>
    <p:extLst>
      <p:ext uri="{BB962C8B-B14F-4D97-AF65-F5344CB8AC3E}">
        <p14:creationId xmlns:p14="http://schemas.microsoft.com/office/powerpoint/2010/main" val="194331770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dirty="0"/>
          </a:p>
          <a:p>
            <a:pPr algn="r" rtl="1"/>
            <a:r>
              <a:rPr lang="en-US" i="1" dirty="0"/>
              <a:t>تجاهل السلوك السلبي على الفور.</a:t>
            </a:r>
          </a:p>
          <a:p>
            <a:pPr lvl="1" algn="r" rtl="1"/>
            <a:r>
              <a:rPr lang="en-US" i="1" dirty="0"/>
              <a:t>على سبيل المثال</a:t>
            </a:r>
            <a:r>
              <a:rPr lang="ar-SA" i="1" dirty="0"/>
              <a:t>، </a:t>
            </a:r>
            <a:r>
              <a:rPr lang="en-US" i="1" dirty="0"/>
              <a:t>إذا بدأ طفلك في الشكوى لأنه يريد حلوى وليس لديك المال م</a:t>
            </a:r>
            <a:r>
              <a:rPr lang="ar-SA" i="1" dirty="0"/>
              <a:t>ن أجل</a:t>
            </a:r>
            <a:r>
              <a:rPr lang="en-US" i="1" dirty="0"/>
              <a:t> الحلوى</a:t>
            </a:r>
          </a:p>
          <a:p>
            <a:pPr lvl="1" algn="r" rtl="1"/>
            <a:r>
              <a:rPr lang="en-US" i="1" dirty="0"/>
              <a:t>بعد أن أوضحت أن الطفل لا يمكنه الحصول على واحدة</a:t>
            </a:r>
            <a:r>
              <a:rPr lang="ar-SA" i="1" dirty="0"/>
              <a:t>. </a:t>
            </a:r>
            <a:r>
              <a:rPr lang="en-US" i="1" dirty="0"/>
              <a:t>لا </a:t>
            </a:r>
            <a:r>
              <a:rPr lang="ar-SA" i="1" dirty="0"/>
              <a:t>تعير الانتباه للتذمر/ الشكوى</a:t>
            </a:r>
            <a:endParaRPr lang="en-US" i="1" dirty="0"/>
          </a:p>
          <a:p>
            <a:pPr lvl="1" algn="r" rtl="1"/>
            <a:r>
              <a:rPr lang="en-US" i="1" dirty="0"/>
              <a:t>لا تقل أي شيء</a:t>
            </a:r>
            <a:r>
              <a:rPr lang="ar-SA" i="1" dirty="0"/>
              <a:t>، </a:t>
            </a:r>
            <a:r>
              <a:rPr lang="en-US" i="1" dirty="0"/>
              <a:t>لا تنظر إلى الطفل ولا تبتسم.</a:t>
            </a:r>
          </a:p>
          <a:p>
            <a:pPr lvl="1" algn="r" rtl="1"/>
            <a:r>
              <a:rPr lang="en-US" i="1" dirty="0"/>
              <a:t>يمكنك حتى </a:t>
            </a:r>
            <a:r>
              <a:rPr lang="ar-SA" i="1" dirty="0"/>
              <a:t>إدارة</a:t>
            </a:r>
            <a:r>
              <a:rPr lang="en-US" i="1" dirty="0"/>
              <a:t> ظهرك و</a:t>
            </a:r>
            <a:r>
              <a:rPr lang="ar-SA" i="1" dirty="0"/>
              <a:t>البدأ</a:t>
            </a:r>
            <a:r>
              <a:rPr lang="en-US" i="1" dirty="0"/>
              <a:t> في القيام بالأعمال الروتينية حول المنزل.</a:t>
            </a:r>
          </a:p>
          <a:p>
            <a:pPr lvl="1" algn="r" rtl="1"/>
            <a:r>
              <a:rPr lang="en-US" i="1" dirty="0"/>
              <a:t>لا داعي لضرب الطفل أو الصراخ عليه</a:t>
            </a:r>
          </a:p>
          <a:p>
            <a:pPr lvl="1" algn="r" rtl="1"/>
            <a:r>
              <a:rPr lang="en-US" i="1" dirty="0"/>
              <a:t>سيؤدي تجاهلهم إلى إرسال رسالة مفادها أن بكائهم لن ينجح في الحصول على الحلويات وفي النهاية سيتوقفون</a:t>
            </a:r>
          </a:p>
          <a:p>
            <a:pPr algn="r" rtl="1"/>
            <a:r>
              <a:rPr lang="ar-SA" i="1" dirty="0"/>
              <a:t>ال</a:t>
            </a:r>
            <a:r>
              <a:rPr lang="en-US" i="1" dirty="0"/>
              <a:t>تجاهل باستمرار</a:t>
            </a:r>
          </a:p>
          <a:p>
            <a:pPr lvl="1" algn="r" rtl="1"/>
            <a:r>
              <a:rPr lang="en-US" i="1" dirty="0"/>
              <a:t>قد يبدو التجاهل سهلاً ولكنه في الواقع قد يكون صعبًا للغاية</a:t>
            </a:r>
          </a:p>
          <a:p>
            <a:pPr lvl="1" algn="r" rtl="1"/>
            <a:r>
              <a:rPr lang="en-US" i="1" dirty="0"/>
              <a:t>لا يحب الأطفال أن يتم تجاهلهم وأحيانًا عندما تبدأ في تجاهلهم فإنهم سيتصرفون</a:t>
            </a:r>
            <a:r>
              <a:rPr lang="ar-SA" i="1" dirty="0"/>
              <a:t> بشكل أكبر</a:t>
            </a:r>
            <a:r>
              <a:rPr lang="en-US" i="1" dirty="0"/>
              <a:t>!</a:t>
            </a:r>
          </a:p>
          <a:p>
            <a:pPr lvl="1" algn="r" rtl="1"/>
            <a:r>
              <a:rPr lang="en-US" i="1" dirty="0"/>
              <a:t>سيحاولون تجربة أشياء مختلفة لمعرفة ما إذا كان بإمكانهم جذب انتباهك. على سبيل المثال</a:t>
            </a:r>
            <a:r>
              <a:rPr lang="ar-SA" i="1" dirty="0"/>
              <a:t>، </a:t>
            </a:r>
            <a:r>
              <a:rPr lang="en-US" i="1" dirty="0"/>
              <a:t>قد يبدأون في البكاء أو الصراخ بصوت أعلى.</a:t>
            </a:r>
          </a:p>
          <a:p>
            <a:pPr lvl="1" algn="r" rtl="1"/>
            <a:r>
              <a:rPr lang="en-US" i="1" dirty="0"/>
              <a:t>تأكد من استمرار تجاهل تلك السلوكيات السلبية.</a:t>
            </a:r>
          </a:p>
          <a:p>
            <a:pPr lvl="1" algn="r" rtl="1"/>
            <a:r>
              <a:rPr lang="en-US" i="1" dirty="0"/>
              <a:t>أنت لا تريد أن تبدأ في التجاهل ثم تعطي انتباهك عندما يبدأون في الصراخ بصوت أعلى. سيعلم ذلك الطفل أن يلفت انتباهك من خلال السلوك السلبي </a:t>
            </a:r>
            <a:r>
              <a:rPr lang="ar-SA" i="1" dirty="0"/>
              <a:t> </a:t>
            </a:r>
            <a:r>
              <a:rPr lang="en-US" i="1" dirty="0"/>
              <a:t>مثل الصراخ أو الصراخ بصوت عالٍ.</a:t>
            </a:r>
          </a:p>
          <a:p>
            <a:pPr algn="r" rtl="1"/>
            <a:r>
              <a:rPr lang="en-US" i="1" dirty="0"/>
              <a:t>أهم جزء في التجاهل: مدح طفلك بمجرد توقف السلوك السلبي.</a:t>
            </a:r>
          </a:p>
          <a:p>
            <a:pPr lvl="1" algn="r" rtl="1"/>
            <a:r>
              <a:rPr lang="en-US" i="1" dirty="0"/>
              <a:t>لذا إذا كانت تصرخ</a:t>
            </a:r>
            <a:r>
              <a:rPr lang="ar-SA" i="1" dirty="0"/>
              <a:t>، </a:t>
            </a:r>
            <a:r>
              <a:rPr lang="en-US" i="1" dirty="0"/>
              <a:t>فبمجرد توقفها</a:t>
            </a:r>
            <a:r>
              <a:rPr lang="ar-SA" i="1" dirty="0"/>
              <a:t>، </a:t>
            </a:r>
            <a:r>
              <a:rPr lang="en-US" i="1" dirty="0"/>
              <a:t>قل لها: "أنا أحب ذلك حقًا عندما تكون</a:t>
            </a:r>
            <a:r>
              <a:rPr lang="ar-SA" i="1" dirty="0"/>
              <a:t>ين</a:t>
            </a:r>
            <a:r>
              <a:rPr lang="en-US" i="1" dirty="0"/>
              <a:t> هادئ</a:t>
            </a:r>
            <a:r>
              <a:rPr lang="ar-SA" i="1" dirty="0"/>
              <a:t>ة</a:t>
            </a:r>
            <a:r>
              <a:rPr lang="en-US" i="1" dirty="0"/>
              <a:t> ولطي</a:t>
            </a:r>
            <a:r>
              <a:rPr lang="ar-SA" i="1" dirty="0"/>
              <a:t>فة</a:t>
            </a:r>
            <a:r>
              <a:rPr lang="en-US" i="1" dirty="0"/>
              <a:t>" </a:t>
            </a:r>
            <a:r>
              <a:rPr lang="ar-SA" i="1" dirty="0"/>
              <a:t>، </a:t>
            </a:r>
            <a:r>
              <a:rPr lang="en-US" i="1" dirty="0"/>
              <a:t>أو "شكرًا لك على الهدوء."</a:t>
            </a:r>
          </a:p>
          <a:p>
            <a:pPr lvl="1" algn="r" rtl="1"/>
            <a:r>
              <a:rPr lang="en-US" i="1" dirty="0"/>
              <a:t>سيعلم هذا طفلك أن السلوك السلبي لا يحظى باهتمام </a:t>
            </a:r>
            <a:r>
              <a:rPr lang="ar-SA" i="1" dirty="0"/>
              <a:t>، </a:t>
            </a:r>
            <a:r>
              <a:rPr lang="en-US" i="1" dirty="0"/>
              <a:t>لكن السلوك الإيجابي يحظى باهتمام كبير.</a:t>
            </a:r>
          </a:p>
          <a:p>
            <a:pPr lvl="0" algn="r" rtl="1"/>
            <a:r>
              <a:rPr lang="en-US" i="1" dirty="0"/>
              <a:t>لا يمكن تجاهل بعض السلوكيات - على سبيل المثال</a:t>
            </a:r>
            <a:r>
              <a:rPr lang="ar-SA" i="1" dirty="0"/>
              <a:t>، </a:t>
            </a:r>
            <a:r>
              <a:rPr lang="en-US" i="1" dirty="0"/>
              <a:t>عندما يؤذي الطفل شخصًا آخر أو يؤذي نفسه.</a:t>
            </a:r>
          </a:p>
          <a:p>
            <a:pPr lvl="0" algn="r" rtl="1"/>
            <a:r>
              <a:rPr lang="en-US" i="1" dirty="0"/>
              <a:t>يمكن أن يتطلب مثل هذا السلوك تقنيات أخرى مثل المهلة</a:t>
            </a:r>
            <a:r>
              <a:rPr lang="ar-SA" i="1" dirty="0"/>
              <a:t> من الوقت </a:t>
            </a:r>
            <a:r>
              <a:rPr lang="en-US" i="1" dirty="0"/>
              <a:t>وفقدان الامتياز وما إلى ذلك.</a:t>
            </a:r>
          </a:p>
        </p:txBody>
      </p:sp>
      <p:sp>
        <p:nvSpPr>
          <p:cNvPr id="6" name="Slide Image Placeholder 5">
            <a:extLst>
              <a:ext uri="{FF2B5EF4-FFF2-40B4-BE49-F238E27FC236}">
                <a16:creationId xmlns:a16="http://schemas.microsoft.com/office/drawing/2014/main" id="{79FAB6AB-46F1-C7C0-F17B-DC5B8E6B0F74}"/>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5737241A-4D88-D662-D258-12D5AB90A0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74</a:t>
            </a:fld>
            <a:endParaRPr lang="en-US" sz="1200" dirty="0">
              <a:latin typeface="+mn-lt"/>
            </a:endParaRPr>
          </a:p>
        </p:txBody>
      </p:sp>
    </p:spTree>
    <p:extLst>
      <p:ext uri="{BB962C8B-B14F-4D97-AF65-F5344CB8AC3E}">
        <p14:creationId xmlns:p14="http://schemas.microsoft.com/office/powerpoint/2010/main" val="32828587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عندما يُظهر الطفل سلوكًا سلبيًا (خاصة السلوك العدواني مثل الضرب أو الركل أو العض) يمكن للوالدين وضع الطفل في "</a:t>
            </a:r>
            <a:r>
              <a:rPr lang="ar-SA" i="1" dirty="0"/>
              <a:t>مساحة زمنية مستقطعة</a:t>
            </a:r>
            <a:r>
              <a:rPr lang="en-US" i="1" dirty="0"/>
              <a:t>"</a:t>
            </a:r>
          </a:p>
          <a:p>
            <a:pPr algn="r" rtl="1"/>
            <a:r>
              <a:rPr lang="en-US" i="1" dirty="0"/>
              <a:t>مساحة المهلة</a:t>
            </a:r>
            <a:r>
              <a:rPr lang="ar-SA" i="1" dirty="0"/>
              <a:t> الزمنية</a:t>
            </a:r>
            <a:r>
              <a:rPr lang="en-US" i="1" dirty="0"/>
              <a:t> هي منطقة منفصلة لا يوجد فيها اتصال أو تواصل مع البالغين أو الأطفال الآخرين.</a:t>
            </a:r>
          </a:p>
          <a:p>
            <a:pPr algn="r" rtl="1"/>
            <a:r>
              <a:rPr lang="en-US" i="1" dirty="0"/>
              <a:t>يجب على ال</a:t>
            </a:r>
            <a:r>
              <a:rPr lang="ar-SA" i="1" dirty="0"/>
              <a:t>والدين</a:t>
            </a:r>
            <a:r>
              <a:rPr lang="en-US" i="1" dirty="0"/>
              <a:t> إبقاء الطفل في الوقت المستقطع حتى يهدأ.</a:t>
            </a:r>
          </a:p>
          <a:p>
            <a:pPr algn="r" rtl="1"/>
            <a:r>
              <a:rPr lang="en-US" i="1" dirty="0"/>
              <a:t>تذكر أن الأطفال الصغار يحبون الاهتمام وفي </a:t>
            </a:r>
            <a:r>
              <a:rPr lang="ar-SA" i="1" dirty="0"/>
              <a:t>ال</a:t>
            </a:r>
            <a:r>
              <a:rPr lang="en-US" i="1" dirty="0"/>
              <a:t>وقت </a:t>
            </a:r>
            <a:r>
              <a:rPr lang="ar-SA" i="1" dirty="0"/>
              <a:t>ال</a:t>
            </a:r>
            <a:r>
              <a:rPr lang="en-US" i="1" dirty="0"/>
              <a:t>مستقطع </a:t>
            </a:r>
            <a:r>
              <a:rPr lang="ar-SA" i="1" dirty="0"/>
              <a:t>من المهلة الزمنية </a:t>
            </a:r>
            <a:r>
              <a:rPr lang="en-US" i="1" dirty="0"/>
              <a:t>يزيل ال</a:t>
            </a:r>
            <a:r>
              <a:rPr lang="ar-SA" i="1" dirty="0"/>
              <a:t>والدين</a:t>
            </a:r>
            <a:r>
              <a:rPr lang="en-US" i="1" dirty="0"/>
              <a:t> كل الاهتمام.</a:t>
            </a:r>
          </a:p>
          <a:p>
            <a:pPr algn="r" rtl="1"/>
            <a:r>
              <a:rPr lang="en-US" i="1" dirty="0"/>
              <a:t>لن </a:t>
            </a:r>
            <a:r>
              <a:rPr lang="ar-SA" i="1" dirty="0"/>
              <a:t>ينجح ” الوقت المستقطع" </a:t>
            </a:r>
            <a:r>
              <a:rPr lang="en-US" i="1" dirty="0"/>
              <a:t>إلا إذا كان "</a:t>
            </a:r>
            <a:r>
              <a:rPr lang="ar-SA" i="1" dirty="0"/>
              <a:t>الوقت الزمني</a:t>
            </a:r>
            <a:r>
              <a:rPr lang="en-US" i="1" dirty="0"/>
              <a:t>" هو وقت </a:t>
            </a:r>
            <a:r>
              <a:rPr lang="ar-SA" i="1" dirty="0"/>
              <a:t>جيد</a:t>
            </a:r>
            <a:r>
              <a:rPr lang="en-US" i="1" dirty="0"/>
              <a:t>.</a:t>
            </a:r>
          </a:p>
        </p:txBody>
      </p:sp>
      <p:sp>
        <p:nvSpPr>
          <p:cNvPr id="6" name="Slide Image Placeholder 5">
            <a:extLst>
              <a:ext uri="{FF2B5EF4-FFF2-40B4-BE49-F238E27FC236}">
                <a16:creationId xmlns:a16="http://schemas.microsoft.com/office/drawing/2014/main" id="{19D16A01-008A-B134-019E-8C882A3CA379}"/>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C795480-04E8-EA68-4339-C50DF611C19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75</a:t>
            </a:fld>
            <a:endParaRPr lang="en-US" sz="1200" dirty="0">
              <a:latin typeface="+mn-lt"/>
            </a:endParaRPr>
          </a:p>
        </p:txBody>
      </p:sp>
    </p:spTree>
    <p:extLst>
      <p:ext uri="{BB962C8B-B14F-4D97-AF65-F5344CB8AC3E}">
        <p14:creationId xmlns:p14="http://schemas.microsoft.com/office/powerpoint/2010/main" val="30494629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dirty="0"/>
              <a:t>الشرح</a:t>
            </a:r>
            <a:endParaRPr lang="en-US" b="1" dirty="0"/>
          </a:p>
          <a:p>
            <a:pPr algn="r" rtl="1"/>
            <a:r>
              <a:rPr lang="en-US" i="1" dirty="0"/>
              <a:t>قبل استخدام المهلة </a:t>
            </a:r>
            <a:r>
              <a:rPr lang="ar-SA" i="1" dirty="0"/>
              <a:t>الزمنية، </a:t>
            </a:r>
            <a:r>
              <a:rPr lang="en-US" i="1" dirty="0"/>
              <a:t>يجب توفر شروط معينة:</a:t>
            </a:r>
          </a:p>
          <a:p>
            <a:pPr algn="r" rtl="1"/>
            <a:r>
              <a:rPr lang="en-US" dirty="0"/>
              <a:t>عرض الشريحة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b="1" i="1" dirty="0"/>
              <a:t>شرح سبب المهلة</a:t>
            </a:r>
            <a:r>
              <a:rPr lang="ar-SA" b="1" i="1" dirty="0"/>
              <a:t> الزمنية</a:t>
            </a:r>
            <a:endParaRPr lang="en-US" b="1" i="1" dirty="0"/>
          </a:p>
          <a:p>
            <a:pPr marL="1082675" marR="0" lvl="2"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على سبيل المثال</a:t>
            </a:r>
            <a:r>
              <a:rPr lang="ar-SA" i="1" dirty="0"/>
              <a:t>، </a:t>
            </a:r>
            <a:r>
              <a:rPr lang="en-US" i="1" dirty="0"/>
              <a:t>"أنت تضرب أخيك وهذا غير مقبول لذا عليك أن </a:t>
            </a:r>
            <a:r>
              <a:rPr lang="ar-SA" i="1" dirty="0"/>
              <a:t>تمضي وقت مستقطع</a:t>
            </a:r>
            <a:r>
              <a:rPr lang="en-US" i="1" dirty="0"/>
              <a:t>".</a:t>
            </a:r>
          </a:p>
          <a:p>
            <a:pPr marL="1082675" marR="0" lvl="2"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على سبيل المثال</a:t>
            </a:r>
            <a:r>
              <a:rPr lang="ar-SA" i="1" dirty="0"/>
              <a:t>، </a:t>
            </a:r>
            <a:r>
              <a:rPr lang="en-US" i="1" dirty="0"/>
              <a:t>"من الآن فصاعدًا عندما تضرب أو تؤذي شخصًا آخر ستحتاج إلى أخذ بعض الوقت لتهدأ."</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b="1" i="1" dirty="0"/>
              <a:t>الم</a:t>
            </a:r>
            <a:r>
              <a:rPr lang="en-US" b="1" i="1" dirty="0"/>
              <a:t>تابع</a:t>
            </a:r>
            <a:r>
              <a:rPr lang="ar-SA" b="1" i="1" dirty="0"/>
              <a:t>ة</a:t>
            </a:r>
            <a:r>
              <a:rPr lang="en-US" b="1" i="1" dirty="0"/>
              <a:t> مع</a:t>
            </a:r>
            <a:r>
              <a:rPr lang="ar-SA" b="1" i="1" dirty="0"/>
              <a:t>هم خلال </a:t>
            </a:r>
            <a:r>
              <a:rPr lang="en-US" b="1" i="1" dirty="0"/>
              <a:t> المهلة</a:t>
            </a:r>
            <a:r>
              <a:rPr lang="ar-SA" b="1" i="1" dirty="0"/>
              <a:t> الزمنية</a:t>
            </a:r>
            <a:endParaRPr lang="en-US" b="1" i="1" dirty="0"/>
          </a:p>
          <a:p>
            <a:pPr lvl="2" algn="r" rtl="1"/>
            <a:r>
              <a:rPr lang="en-US" i="1" dirty="0"/>
              <a:t>بمجرد إبلاغ الطفل بال</a:t>
            </a:r>
            <a:r>
              <a:rPr lang="ar-SA" i="1" dirty="0"/>
              <a:t>وقت المستقطع </a:t>
            </a:r>
            <a:r>
              <a:rPr lang="en-US" i="1" dirty="0"/>
              <a:t>يجب أن يذهب بغض النظر عما يفعله أو يقوله.</a:t>
            </a:r>
          </a:p>
          <a:p>
            <a:pPr lvl="2" algn="r" rtl="1"/>
            <a:r>
              <a:rPr lang="en-US" i="1" dirty="0"/>
              <a:t>قد يقول الطفل "أعدك أن أكون جيدًا الآن" أو "لكني أحبك!"</a:t>
            </a:r>
          </a:p>
          <a:p>
            <a:pPr lvl="2" algn="r" rtl="1"/>
            <a:r>
              <a:rPr lang="en-US" i="1" dirty="0"/>
              <a:t>يجب أن يتجاهل مقدم الرعاية مثل هذه العبارات ويقود الطفل إلى مكان المهلة</a:t>
            </a:r>
            <a:r>
              <a:rPr lang="ar-SA" i="1" dirty="0"/>
              <a:t> الزمنية</a:t>
            </a:r>
            <a:r>
              <a:rPr lang="en-US" i="1" dirty="0"/>
              <a:t> بسلام (أو بأقل قدر من القوة مثل أخذ الطفل بهدوء من ذراعه أو حمل الطفل</a:t>
            </a:r>
            <a:r>
              <a:rPr lang="ar-SA" i="1" dirty="0"/>
              <a:t>).</a:t>
            </a:r>
            <a:endParaRPr lang="en-US" b="1" i="1" dirty="0"/>
          </a:p>
          <a:p>
            <a:pPr lvl="1" algn="r" rtl="1"/>
            <a:r>
              <a:rPr lang="en-US" b="1" i="1" dirty="0"/>
              <a:t>منطقة مناسبة للوقت المستقطع</a:t>
            </a:r>
          </a:p>
          <a:p>
            <a:pPr lvl="2" algn="r" rtl="1"/>
            <a:r>
              <a:rPr lang="en-US" i="1" dirty="0"/>
              <a:t>يجب أن تكون المنطقة هادئة وبعيدة عن الأشخاص الآخرين الذين يشاركون في الأنشطة الترفيهية.</a:t>
            </a:r>
          </a:p>
          <a:p>
            <a:pPr lvl="1" algn="r" rtl="1"/>
            <a:r>
              <a:rPr lang="en-US" b="1" i="1" dirty="0"/>
              <a:t>احتر</a:t>
            </a:r>
            <a:r>
              <a:rPr lang="ar-SA" b="1" i="1" dirty="0"/>
              <a:t>ا</a:t>
            </a:r>
            <a:r>
              <a:rPr lang="en-US" b="1" i="1" dirty="0"/>
              <a:t>م قواعد الوقت المستقطع</a:t>
            </a:r>
          </a:p>
          <a:p>
            <a:pPr lvl="2" algn="r" rtl="1"/>
            <a:r>
              <a:rPr lang="en-US" i="1" dirty="0"/>
              <a:t>لا ينبغي لأحد التحدث مع الطفل أو التفاعل معه حتى تنتهي المهلة ويهدأ الطفل.</a:t>
            </a:r>
          </a:p>
          <a:p>
            <a:pPr lvl="1" algn="r" rtl="1"/>
            <a:r>
              <a:rPr lang="en-US" b="1" i="1" dirty="0"/>
              <a:t>أعد إشراك الطفل</a:t>
            </a:r>
          </a:p>
          <a:p>
            <a:pPr lvl="2" algn="r" rtl="1"/>
            <a:r>
              <a:rPr lang="en-US" i="1" dirty="0"/>
              <a:t>يجب على الوالدين إيلاء اهتمام إيجابي لأي سلوك جيد يلاحظونه بعد انتهاء المهلة.</a:t>
            </a:r>
          </a:p>
        </p:txBody>
      </p:sp>
      <p:sp>
        <p:nvSpPr>
          <p:cNvPr id="6" name="Slide Image Placeholder 5">
            <a:extLst>
              <a:ext uri="{FF2B5EF4-FFF2-40B4-BE49-F238E27FC236}">
                <a16:creationId xmlns:a16="http://schemas.microsoft.com/office/drawing/2014/main" id="{026D3D0B-B2A4-0640-F708-1CED6F85C78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C45FE96-5466-88D6-7AC8-F519F68A0F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76</a:t>
            </a:fld>
            <a:endParaRPr lang="en-US" sz="1200" dirty="0">
              <a:latin typeface="+mn-lt"/>
            </a:endParaRPr>
          </a:p>
        </p:txBody>
      </p:sp>
    </p:spTree>
    <p:extLst>
      <p:ext uri="{BB962C8B-B14F-4D97-AF65-F5344CB8AC3E}">
        <p14:creationId xmlns:p14="http://schemas.microsoft.com/office/powerpoint/2010/main" val="339892240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ar-SA" b="1" i="1" dirty="0"/>
              <a:t>الشرح</a:t>
            </a:r>
            <a:endParaRPr lang="en-US" i="1" dirty="0"/>
          </a:p>
          <a:p>
            <a:pPr algn="r" rtl="1"/>
            <a:r>
              <a:rPr lang="en-US" i="1" dirty="0"/>
              <a:t>يجب على مقدم الرعاية تحديد (إن أمكن) مدة المهلة</a:t>
            </a:r>
            <a:r>
              <a:rPr lang="ar-SA" i="1" dirty="0"/>
              <a:t> الزمنية</a:t>
            </a:r>
            <a:endParaRPr lang="en-US" i="1"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يجب على مقدم الرعاية تذكير الطفل بأن المهلة تبدأ عندما يكون هادئًا. ساعد الطفل على التنفس بعمق حتى يهدأ.</a:t>
            </a:r>
          </a:p>
          <a:p>
            <a:pPr algn="r" rtl="1"/>
            <a:r>
              <a:rPr lang="en-US" i="0" dirty="0"/>
              <a:t>عرض الشريحة</a:t>
            </a:r>
          </a:p>
          <a:p>
            <a:pPr algn="r" rtl="1"/>
            <a:r>
              <a:rPr lang="en-US" i="1" dirty="0"/>
              <a:t>بعد انقضاء المهلة</a:t>
            </a:r>
            <a:r>
              <a:rPr lang="ar-SA" i="1" dirty="0"/>
              <a:t>، </a:t>
            </a:r>
            <a:r>
              <a:rPr lang="en-US" i="1" dirty="0"/>
              <a:t>يجب على مقدم الرعاية مدح الطفل لتهدئته وإعادة توجيه أنشطته بشكل مناسب</a:t>
            </a:r>
          </a:p>
        </p:txBody>
      </p:sp>
      <p:sp>
        <p:nvSpPr>
          <p:cNvPr id="6" name="Slide Image Placeholder 5">
            <a:extLst>
              <a:ext uri="{FF2B5EF4-FFF2-40B4-BE49-F238E27FC236}">
                <a16:creationId xmlns:a16="http://schemas.microsoft.com/office/drawing/2014/main" id="{F1665D61-12CF-8E21-F528-9DDEC908570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80A5900-4198-A1E9-8749-918CC537B60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77</a:t>
            </a:fld>
            <a:endParaRPr lang="en-US" sz="1200" dirty="0">
              <a:latin typeface="+mn-lt"/>
            </a:endParaRPr>
          </a:p>
        </p:txBody>
      </p:sp>
    </p:spTree>
    <p:extLst>
      <p:ext uri="{BB962C8B-B14F-4D97-AF65-F5344CB8AC3E}">
        <p14:creationId xmlns:p14="http://schemas.microsoft.com/office/powerpoint/2010/main" val="39423914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مقدمة</a:t>
            </a:r>
          </a:p>
          <a:p>
            <a:pPr algn="r" rtl="1"/>
            <a:r>
              <a:rPr lang="en-US" dirty="0"/>
              <a:t>اطلب من متطوعين القيام ب</a:t>
            </a:r>
            <a:r>
              <a:rPr lang="ar-SA" dirty="0"/>
              <a:t>لعب أ</a:t>
            </a:r>
            <a:r>
              <a:rPr lang="en-US" dirty="0"/>
              <a:t>دو</a:t>
            </a:r>
            <a:r>
              <a:rPr lang="ar-SA" dirty="0"/>
              <a:t>ا</a:t>
            </a:r>
            <a:r>
              <a:rPr lang="en-US" dirty="0"/>
              <a:t>ر</a:t>
            </a:r>
          </a:p>
          <a:p>
            <a:pPr lvl="1" algn="r" rtl="1"/>
            <a:r>
              <a:rPr lang="en-US" dirty="0"/>
              <a:t>سيلعب</a:t>
            </a:r>
            <a:r>
              <a:rPr lang="ar-SA" dirty="0"/>
              <a:t> شخص </a:t>
            </a:r>
            <a:r>
              <a:rPr lang="en-US" dirty="0"/>
              <a:t>دور "الوالد"</a:t>
            </a:r>
          </a:p>
          <a:p>
            <a:pPr lvl="1" algn="r" rtl="1"/>
            <a:r>
              <a:rPr lang="en-US" dirty="0"/>
              <a:t>سيلعب</a:t>
            </a:r>
            <a:r>
              <a:rPr lang="ar-SA" dirty="0"/>
              <a:t> شخص آخر </a:t>
            </a:r>
            <a:r>
              <a:rPr lang="en-US" dirty="0"/>
              <a:t>دور "الطفل"</a:t>
            </a:r>
          </a:p>
          <a:p>
            <a:pPr lvl="0" algn="r" rtl="1"/>
            <a:r>
              <a:rPr lang="ar-SA" dirty="0"/>
              <a:t>ال</a:t>
            </a:r>
            <a:r>
              <a:rPr lang="en-US" dirty="0"/>
              <a:t>سيناريو</a:t>
            </a:r>
          </a:p>
          <a:p>
            <a:pPr lvl="1" algn="r" rtl="1"/>
            <a:r>
              <a:rPr lang="en-US" dirty="0"/>
              <a:t>يبدأ "الوالد" </a:t>
            </a:r>
            <a:r>
              <a:rPr lang="ar-SA" dirty="0"/>
              <a:t>ال</a:t>
            </a:r>
            <a:r>
              <a:rPr lang="en-US" dirty="0"/>
              <a:t>وقت </a:t>
            </a:r>
            <a:r>
              <a:rPr lang="ar-SA" dirty="0"/>
              <a:t>ال</a:t>
            </a:r>
            <a:r>
              <a:rPr lang="en-US" dirty="0"/>
              <a:t>مستقطع لـ "الطفل"</a:t>
            </a:r>
          </a:p>
          <a:p>
            <a:pPr lvl="1" algn="r" rtl="1"/>
            <a:r>
              <a:rPr lang="en-US" dirty="0"/>
              <a:t>يحاول "الطفل" تجنب الوقت المستقطع - فقد يتأرجح أو يحتج أو يبتسم أو يلوم الآخرين أو يعد بأن يكون جيدًا أو يشكو من المرض - أي شيء لتجنب الوقت المستقطع.</a:t>
            </a:r>
          </a:p>
          <a:p>
            <a:pPr lvl="1" algn="r" rtl="1"/>
            <a:r>
              <a:rPr lang="en-US" dirty="0"/>
              <a:t>يقود "الوالد" الطفل برفق ولكن بحزم إلى مكان انتهاء المهلة.</a:t>
            </a:r>
          </a:p>
          <a:p>
            <a:pPr marL="0" lvl="0" indent="0" algn="r" rtl="1">
              <a:buNone/>
            </a:pPr>
            <a:endParaRPr lang="en-US" dirty="0"/>
          </a:p>
          <a:p>
            <a:pPr marL="0" lvl="0" indent="0" algn="r" rtl="1">
              <a:buNone/>
            </a:pPr>
            <a:r>
              <a:rPr lang="en-US" b="1" dirty="0"/>
              <a:t>لعب الأدوار </a:t>
            </a:r>
            <a:r>
              <a:rPr lang="ar-SA" b="1" dirty="0"/>
              <a:t>(١٥-٢٠ دقيقة)</a:t>
            </a:r>
            <a:endParaRPr lang="en-US" b="1"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خصص بضع دقائق للمتطوعين للاستعداد</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ادعُ متطوعين لتقديم لعب الأدوار</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ar-SA" dirty="0"/>
              <a:t>قم بتوجيه</a:t>
            </a:r>
            <a:r>
              <a:rPr lang="en-US" dirty="0"/>
              <a:t> المتطوعين أثناء لعب الأدوار أمام المجموعة بأكملها</a:t>
            </a:r>
          </a:p>
          <a:p>
            <a:pPr marL="0" lvl="0" indent="0" algn="r" rtl="1">
              <a:buNone/>
            </a:pPr>
            <a:endParaRPr lang="en-US" dirty="0"/>
          </a:p>
          <a:p>
            <a:pPr marL="0" lvl="0" indent="0" algn="r" rtl="1">
              <a:buNone/>
            </a:pPr>
            <a:r>
              <a:rPr lang="en-US" b="1" dirty="0"/>
              <a:t>مناقشة عامة</a:t>
            </a:r>
          </a:p>
          <a:p>
            <a:pPr algn="r" rtl="1"/>
            <a:r>
              <a:rPr lang="en-US" dirty="0"/>
              <a:t>اطلب من المشاركين الآخرين تقديم ال</a:t>
            </a:r>
            <a:r>
              <a:rPr lang="ar-SA" dirty="0"/>
              <a:t>مديح</a:t>
            </a:r>
            <a:r>
              <a:rPr lang="en-US" dirty="0"/>
              <a:t> وردود الفعل البناءة بعد لعب الأدوار.</a:t>
            </a:r>
          </a:p>
          <a:p>
            <a:pPr algn="r" rtl="1"/>
            <a:r>
              <a:rPr lang="en-US" dirty="0"/>
              <a:t>اسأل "الوالد" -</a:t>
            </a:r>
            <a:r>
              <a:rPr lang="en-US" i="1" dirty="0"/>
              <a:t>كيف شعرت </a:t>
            </a:r>
            <a:r>
              <a:rPr lang="ar-SA" i="1" dirty="0"/>
              <a:t>خلال إعطاء الوقت المستقطع</a:t>
            </a:r>
            <a:r>
              <a:rPr lang="en-US" i="1" dirty="0"/>
              <a:t>؟</a:t>
            </a:r>
          </a:p>
          <a:p>
            <a:pPr algn="r" rtl="1"/>
            <a:r>
              <a:rPr lang="en-US" dirty="0"/>
              <a:t>اسأل "الطفل" -</a:t>
            </a:r>
            <a:r>
              <a:rPr lang="en-US" i="1" dirty="0"/>
              <a:t>كيف شعرت بالحصول على الوقت المستقطع؟</a:t>
            </a:r>
          </a:p>
          <a:p>
            <a:pPr algn="r" rtl="1"/>
            <a:r>
              <a:rPr lang="en-US" i="1" dirty="0"/>
              <a:t>عندما تشارك هذه الإستراتيجية مع مقدمي الرعاية</a:t>
            </a:r>
            <a:r>
              <a:rPr lang="ar-SA" i="1" dirty="0"/>
              <a:t>، </a:t>
            </a:r>
            <a:r>
              <a:rPr lang="en-US" i="1" dirty="0"/>
              <a:t>اطلب منهم التفكير في مساحة جيدة للوقت المستقطع يمكنهم استخدامها في منازلهم.</a:t>
            </a:r>
          </a:p>
          <a:p>
            <a:pPr algn="r" rtl="1"/>
            <a:r>
              <a:rPr lang="en-US" i="1" dirty="0">
                <a:sym typeface="Helvetica Neue"/>
              </a:rPr>
              <a:t>هل لدى أي شخص أي أسئلة أو بحاجة إلى توضيح؟</a:t>
            </a:r>
            <a:endParaRPr lang="en-US" dirty="0"/>
          </a:p>
        </p:txBody>
      </p:sp>
      <p:sp>
        <p:nvSpPr>
          <p:cNvPr id="6" name="Slide Image Placeholder 5">
            <a:extLst>
              <a:ext uri="{FF2B5EF4-FFF2-40B4-BE49-F238E27FC236}">
                <a16:creationId xmlns:a16="http://schemas.microsoft.com/office/drawing/2014/main" id="{9934BFAE-D128-250F-D861-4F3DD15F069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910A1AB-A294-C1C0-C91B-F17EAE9F9D7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78</a:t>
            </a:fld>
            <a:endParaRPr lang="en-US" sz="1200" dirty="0">
              <a:latin typeface="+mn-lt"/>
            </a:endParaRPr>
          </a:p>
        </p:txBody>
      </p:sp>
    </p:spTree>
    <p:extLst>
      <p:ext uri="{BB962C8B-B14F-4D97-AF65-F5344CB8AC3E}">
        <p14:creationId xmlns:p14="http://schemas.microsoft.com/office/powerpoint/2010/main" val="29422538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indent="0" algn="r" rtl="1">
              <a:buNone/>
            </a:pPr>
            <a:r>
              <a:rPr lang="ar-SA" b="1" noProof="0" dirty="0"/>
              <a:t>الشرح</a:t>
            </a:r>
            <a:endParaRPr lang="en-US" b="1" noProof="0" dirty="0"/>
          </a:p>
          <a:p>
            <a:pPr marL="171450" indent="-171450" algn="r" rtl="1"/>
            <a:r>
              <a:rPr lang="en-US" noProof="0" dirty="0"/>
              <a:t>عرض الشريحة</a:t>
            </a:r>
          </a:p>
          <a:p>
            <a:pPr algn="r" rtl="1"/>
            <a:endParaRPr lang="en-US" noProof="0" dirty="0"/>
          </a:p>
        </p:txBody>
      </p:sp>
      <p:sp>
        <p:nvSpPr>
          <p:cNvPr id="3" name="Slide Image Placeholder 2">
            <a:extLst>
              <a:ext uri="{FF2B5EF4-FFF2-40B4-BE49-F238E27FC236}">
                <a16:creationId xmlns:a16="http://schemas.microsoft.com/office/drawing/2014/main" id="{279B1338-DF71-C33A-E75B-CBB95BA044C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78EE99B-CD52-C8EE-1E9E-C638D9B82B2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79</a:t>
            </a:fld>
            <a:endParaRPr lang="en-US" sz="1200" dirty="0">
              <a:latin typeface="+mn-lt"/>
            </a:endParaRPr>
          </a:p>
        </p:txBody>
      </p:sp>
    </p:spTree>
    <p:extLst>
      <p:ext uri="{BB962C8B-B14F-4D97-AF65-F5344CB8AC3E}">
        <p14:creationId xmlns:p14="http://schemas.microsoft.com/office/powerpoint/2010/main" val="3303323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6" name="Google Shape;256;p4:notes"/>
          <p:cNvSpPr txBox="1">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dirty="0">
                <a:sym typeface="Helvetica Neue"/>
              </a:rPr>
              <a:t>عرض الشريحة</a:t>
            </a:r>
            <a:endParaRPr lang="en-US" dirty="0"/>
          </a:p>
          <a:p>
            <a:pPr algn="r" rtl="1"/>
            <a:endParaRPr lang="en-US" dirty="0"/>
          </a:p>
          <a:p>
            <a:pPr algn="r" rtl="1"/>
            <a:endParaRPr lang="en-US" dirty="0"/>
          </a:p>
        </p:txBody>
      </p:sp>
      <p:sp>
        <p:nvSpPr>
          <p:cNvPr id="3" name="Slide Image Placeholder 2">
            <a:extLst>
              <a:ext uri="{FF2B5EF4-FFF2-40B4-BE49-F238E27FC236}">
                <a16:creationId xmlns:a16="http://schemas.microsoft.com/office/drawing/2014/main" id="{8B11A219-EF27-E1EB-45A8-6EFD2ACD284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D25099E-E7CA-1BFD-0C96-2A8B32D3D42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a:t>
            </a:fld>
            <a:endParaRPr lang="en-US" sz="1200" dirty="0">
              <a:latin typeface="+mn-lt"/>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Image Placeholder 4">
            <a:extLst>
              <a:ext uri="{FF2B5EF4-FFF2-40B4-BE49-F238E27FC236}">
                <a16:creationId xmlns:a16="http://schemas.microsoft.com/office/drawing/2014/main" id="{A072EA5A-5899-75E4-BF4B-260BE42CFF60}"/>
              </a:ext>
            </a:extLst>
          </p:cNvPr>
          <p:cNvSpPr>
            <a:spLocks noGrp="1" noRot="1" noChangeAspect="1"/>
          </p:cNvSpPr>
          <p:nvPr>
            <p:ph type="sldImg"/>
          </p:nvPr>
        </p:nvSpPr>
        <p:spPr/>
      </p:sp>
      <p:sp>
        <p:nvSpPr>
          <p:cNvPr id="6" name="Notes Placeholder 5">
            <a:extLst>
              <a:ext uri="{FF2B5EF4-FFF2-40B4-BE49-F238E27FC236}">
                <a16:creationId xmlns:a16="http://schemas.microsoft.com/office/drawing/2014/main" id="{7F40CE25-1654-D82D-F921-B1D1D25C0C66}"/>
              </a:ext>
            </a:extLst>
          </p:cNvPr>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ا</a:t>
            </a:r>
            <a:r>
              <a:rPr lang="en-CA" b="1" dirty="0"/>
              <a:t>لجلسة </a:t>
            </a:r>
            <a:r>
              <a:rPr lang="ar-SA" b="1" dirty="0"/>
              <a:t>السابعة : ساعة</a:t>
            </a:r>
            <a:endParaRPr lang="en-US" b="1" dirty="0"/>
          </a:p>
        </p:txBody>
      </p:sp>
      <p:sp>
        <p:nvSpPr>
          <p:cNvPr id="7" name="Google Shape;725;p48:notes">
            <a:extLst>
              <a:ext uri="{FF2B5EF4-FFF2-40B4-BE49-F238E27FC236}">
                <a16:creationId xmlns:a16="http://schemas.microsoft.com/office/drawing/2014/main" id="{294CB907-7A8C-F216-E3C6-F8C5CEBA6E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80</a:t>
            </a:fld>
            <a:endParaRPr lang="en-US" sz="1200" dirty="0">
              <a:latin typeface="+mn-lt"/>
            </a:endParaRPr>
          </a:p>
        </p:txBody>
      </p:sp>
    </p:spTree>
    <p:extLst>
      <p:ext uri="{BB962C8B-B14F-4D97-AF65-F5344CB8AC3E}">
        <p14:creationId xmlns:p14="http://schemas.microsoft.com/office/powerpoint/2010/main" val="227375777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ote 2"/>
          <p:cNvSpPr>
            <a:spLocks noGrp="1"/>
          </p:cNvSpPr>
          <p:nvPr>
            <p:ph type="body" idx="1"/>
          </p:nvPr>
        </p:nvSpPr>
        <p:spPr/>
        <p:txBody>
          <a:bodyPr/>
          <a:lstStyle/>
          <a:p>
            <a:pPr marL="0" indent="0" algn="r" rtl="1">
              <a:buNone/>
            </a:pPr>
            <a:r>
              <a:rPr lang="en-US" b="1" dirty="0"/>
              <a:t>مناقشة عامة</a:t>
            </a:r>
          </a:p>
          <a:p>
            <a:pPr algn="r" rtl="1"/>
            <a:r>
              <a:rPr lang="en-US" i="1" dirty="0"/>
              <a:t>ماذا يعني الدعم الاجتماعي بالنسبة لك؟</a:t>
            </a:r>
          </a:p>
          <a:p>
            <a:pPr algn="r" rtl="1"/>
            <a:r>
              <a:rPr lang="en-US" dirty="0"/>
              <a:t>اكتب الردود على اللوح الورقي.</a:t>
            </a:r>
          </a:p>
          <a:p>
            <a:pPr algn="r" rtl="1"/>
            <a:endParaRPr lang="en-US" dirty="0"/>
          </a:p>
          <a:p>
            <a:pPr marL="0" indent="0" algn="r" rtl="1">
              <a:buNone/>
            </a:pPr>
            <a:r>
              <a:rPr lang="ar-SA" b="1" dirty="0"/>
              <a:t>الشرح</a:t>
            </a:r>
            <a:endParaRPr lang="en-US" b="1" dirty="0"/>
          </a:p>
          <a:p>
            <a:pPr algn="r" rtl="1"/>
            <a:r>
              <a:rPr lang="en-US" i="1" dirty="0"/>
              <a:t>ليس لدينا تعريف مشترك بين الوكالات للدعم الاجتماعي</a:t>
            </a:r>
          </a:p>
          <a:p>
            <a:pPr algn="r" rtl="1"/>
            <a:r>
              <a:rPr lang="en-US" i="1" dirty="0"/>
              <a:t>ومع ذلك</a:t>
            </a:r>
            <a:r>
              <a:rPr lang="ar-SA" i="1" dirty="0"/>
              <a:t>، </a:t>
            </a:r>
            <a:r>
              <a:rPr lang="en-US" i="1" dirty="0"/>
              <a:t>فإن جمعية علم النفس الأمريكية تعرف الدعم الاجتماعي على أنه:</a:t>
            </a:r>
          </a:p>
          <a:p>
            <a:pPr lvl="1" algn="r" rtl="1"/>
            <a:r>
              <a:rPr lang="en-US" i="1" dirty="0"/>
              <a:t>تقديم المساعدة أو الراحة للآخرين</a:t>
            </a:r>
            <a:r>
              <a:rPr lang="ar-SA" i="1" dirty="0"/>
              <a:t>، </a:t>
            </a:r>
            <a:r>
              <a:rPr lang="en-US" i="1" dirty="0"/>
              <a:t>عادةً لمساعدتهم على التعامل مع الضغوط البيولوجية والنفسية والاجتماعية.</a:t>
            </a:r>
          </a:p>
          <a:p>
            <a:pPr lvl="1" algn="r" rtl="1"/>
            <a:r>
              <a:rPr lang="en-US" i="1" dirty="0"/>
              <a:t>قد ينشأ الدعم من أي علاقة شخصية في الشبكة الاجتماعية للفرد بما في ذلك أفراد الأسرة أو الأصدقاء أو الجيران أو المؤسسات الدينية أو الزملاء أو مقدمي الرعاية أو مجموعات الدعم.</a:t>
            </a:r>
          </a:p>
          <a:p>
            <a:pPr lvl="1" algn="r" rtl="1"/>
            <a:r>
              <a:rPr lang="en-US" i="1" dirty="0"/>
              <a:t>قد يأخذ شكل المساعدة العملية (على سبيل المثال</a:t>
            </a:r>
            <a:r>
              <a:rPr lang="ar-SA" i="1" dirty="0"/>
              <a:t>، </a:t>
            </a:r>
            <a:r>
              <a:rPr lang="en-US" i="1" dirty="0"/>
              <a:t>القيام بالأعمال المنزلية وتقديم المشورة) والدعم الملموس الذي يتضمن تقديم الأموال أو غيرها من المساعدة المادية المباشرة والدعم العاطفي الذي يسمح للفرد بالشعور بالتقدير والقبول والفهم.</a:t>
            </a:r>
          </a:p>
        </p:txBody>
      </p:sp>
      <p:sp>
        <p:nvSpPr>
          <p:cNvPr id="6" name="Slide Image Placeholder 5">
            <a:extLst>
              <a:ext uri="{FF2B5EF4-FFF2-40B4-BE49-F238E27FC236}">
                <a16:creationId xmlns:a16="http://schemas.microsoft.com/office/drawing/2014/main" id="{B79EE77A-6EEE-8637-92FB-9781C379D60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5A2C502-AA57-7B46-A3AA-F7ADB5643A1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81</a:t>
            </a:fld>
            <a:endParaRPr lang="en-US" sz="1200" dirty="0">
              <a:latin typeface="+mn-lt"/>
            </a:endParaRPr>
          </a:p>
        </p:txBody>
      </p:sp>
    </p:spTree>
    <p:extLst>
      <p:ext uri="{BB962C8B-B14F-4D97-AF65-F5344CB8AC3E}">
        <p14:creationId xmlns:p14="http://schemas.microsoft.com/office/powerpoint/2010/main" val="323291585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ote 2"/>
          <p:cNvSpPr>
            <a:spLocks noGrp="1"/>
          </p:cNvSpPr>
          <p:nvPr>
            <p:ph type="body" idx="1"/>
          </p:nvPr>
        </p:nvSpPr>
        <p:spPr/>
        <p:txBody>
          <a:bodyPr/>
          <a:lstStyle/>
          <a:p>
            <a:pPr marL="0" indent="0" algn="r" rtl="1">
              <a:buNone/>
            </a:pPr>
            <a:r>
              <a:rPr lang="ar-SA" b="1" dirty="0"/>
              <a:t>الشرح</a:t>
            </a:r>
            <a:endParaRPr lang="en-US" b="1" dirty="0"/>
          </a:p>
          <a:p>
            <a:pPr algn="r" rtl="1"/>
            <a:r>
              <a:rPr lang="en-US" dirty="0"/>
              <a:t>عرض الشريحة</a:t>
            </a:r>
          </a:p>
          <a:p>
            <a:pPr algn="r" rtl="1"/>
            <a:r>
              <a:rPr lang="en-US" i="1" dirty="0"/>
              <a:t>لماذا تعتقد أن الدعم الاجتماعي قد يكون</a:t>
            </a:r>
            <a:r>
              <a:rPr lang="ar-SA" i="1" dirty="0"/>
              <a:t> هام للوالدين</a:t>
            </a:r>
            <a:r>
              <a:rPr lang="en-US" i="1" dirty="0"/>
              <a:t> ومقدمي الرعاية؟</a:t>
            </a:r>
          </a:p>
          <a:p>
            <a:pPr algn="r" rtl="1"/>
            <a:r>
              <a:rPr lang="en-US" i="1" dirty="0"/>
              <a:t>كل هذه الأشكال من الدعم الاجتماعي يمكن أن تكون قوية جدًا في تقليل الصعوبات وا</a:t>
            </a:r>
            <a:r>
              <a:rPr lang="ar-SA" i="1" dirty="0"/>
              <a:t>لإجهاد</a:t>
            </a:r>
            <a:r>
              <a:rPr lang="en-US" i="1" dirty="0"/>
              <a:t>.</a:t>
            </a:r>
          </a:p>
          <a:p>
            <a:pPr algn="r" rtl="1"/>
            <a:endParaRPr lang="en-US" dirty="0"/>
          </a:p>
        </p:txBody>
      </p:sp>
      <p:sp>
        <p:nvSpPr>
          <p:cNvPr id="6" name="Slide Image Placeholder 5">
            <a:extLst>
              <a:ext uri="{FF2B5EF4-FFF2-40B4-BE49-F238E27FC236}">
                <a16:creationId xmlns:a16="http://schemas.microsoft.com/office/drawing/2014/main" id="{1E8C16CA-2437-90CC-14A4-C82BE3811B8B}"/>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6163DE15-EF77-13CD-D96B-CE6BCDE1CB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82</a:t>
            </a:fld>
            <a:endParaRPr lang="en-US" sz="1200" dirty="0">
              <a:latin typeface="+mn-lt"/>
            </a:endParaRPr>
          </a:p>
        </p:txBody>
      </p:sp>
    </p:spTree>
    <p:extLst>
      <p:ext uri="{BB962C8B-B14F-4D97-AF65-F5344CB8AC3E}">
        <p14:creationId xmlns:p14="http://schemas.microsoft.com/office/powerpoint/2010/main" val="381670423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ote 2"/>
          <p:cNvSpPr>
            <a:spLocks noGrp="1"/>
          </p:cNvSpPr>
          <p:nvPr>
            <p:ph type="body" idx="1"/>
          </p:nvPr>
        </p:nvSpPr>
        <p:spPr/>
        <p:txBody>
          <a:bodyPr/>
          <a:lstStyle/>
          <a:p>
            <a:pPr marL="0" indent="0" algn="r" rtl="1">
              <a:buNone/>
            </a:pPr>
            <a:r>
              <a:rPr lang="en-US" b="1" dirty="0"/>
              <a:t>مقدمة</a:t>
            </a:r>
          </a:p>
          <a:p>
            <a:pPr algn="r" rtl="1"/>
            <a:r>
              <a:rPr lang="en-US" i="1" dirty="0"/>
              <a:t>سنقوم الآن بتجربة تمرين بسيط للغاية</a:t>
            </a:r>
          </a:p>
          <a:p>
            <a:pPr algn="r" rtl="1"/>
            <a:r>
              <a:rPr lang="en-US" i="1" dirty="0"/>
              <a:t>يمكن القيام بذلك مع مقدمي الرعاية لاستكشاف نظام الدعم الاجتماعي الخاص بهم</a:t>
            </a:r>
          </a:p>
          <a:p>
            <a:pPr algn="r" rtl="1"/>
            <a:r>
              <a:rPr lang="en-US" i="1" dirty="0"/>
              <a:t>إنها تساعدنا على فهم الأشخاص الموجودين في حياتنا والذين يمكنهم دعمنا.</a:t>
            </a:r>
          </a:p>
          <a:p>
            <a:pPr algn="r" rtl="1"/>
            <a:r>
              <a:rPr lang="en-US" dirty="0"/>
              <a:t>توجيه المشاركين إلى</a:t>
            </a:r>
            <a:r>
              <a:rPr lang="ar-SA" dirty="0"/>
              <a:t> </a:t>
            </a:r>
            <a:r>
              <a:rPr lang="en-US" b="1" dirty="0"/>
              <a:t>صفحة </a:t>
            </a:r>
            <a:r>
              <a:rPr lang="ar-SA" b="1" dirty="0"/>
              <a:t>دليل العمل ٤٧</a:t>
            </a:r>
            <a:r>
              <a:rPr lang="en-US" b="1" dirty="0"/>
              <a:t>: أداة – من</a:t>
            </a:r>
            <a:r>
              <a:rPr lang="ar-SA" b="1" dirty="0"/>
              <a:t> هم</a:t>
            </a:r>
            <a:r>
              <a:rPr lang="en-US" b="1" dirty="0"/>
              <a:t> في دائرتك</a:t>
            </a:r>
          </a:p>
          <a:p>
            <a:pPr algn="r" rtl="1"/>
            <a:r>
              <a:rPr lang="en-US" i="1" dirty="0"/>
              <a:t>في</a:t>
            </a:r>
            <a:r>
              <a:rPr lang="ar-SA" i="1" dirty="0"/>
              <a:t> دليل العمل  </a:t>
            </a:r>
            <a:r>
              <a:rPr lang="en-US" i="1" dirty="0"/>
              <a:t>الخاص بك:</a:t>
            </a:r>
          </a:p>
          <a:p>
            <a:pPr lvl="1" algn="r" rtl="1"/>
            <a:r>
              <a:rPr lang="en-US" i="1" dirty="0"/>
              <a:t>ارسم أو اكتب الأشخاص الموجودين في دائرة الدعم.</a:t>
            </a:r>
          </a:p>
          <a:p>
            <a:pPr lvl="1" algn="r" rtl="1"/>
            <a:r>
              <a:rPr lang="en-US" i="1" dirty="0"/>
              <a:t>يمكن أن يكون الأشخاص المراد تضمينهم: العائلة والأصدقاء والجيران والأشخاص الداعمين في المجتمع والعاملين الرئيسيين في المجتمع الذي يتفاعلون معه</a:t>
            </a:r>
            <a:r>
              <a:rPr lang="ar-SA" i="1" dirty="0"/>
              <a:t>م (</a:t>
            </a:r>
            <a:r>
              <a:rPr lang="en-US" i="1" dirty="0"/>
              <a:t>مثل معلم في مدرسة طفله</a:t>
            </a:r>
            <a:r>
              <a:rPr lang="ar-SA" i="1" dirty="0"/>
              <a:t>م)</a:t>
            </a:r>
            <a:endParaRPr lang="en-US" i="1" dirty="0"/>
          </a:p>
          <a:p>
            <a:pPr lvl="1" algn="r" rtl="1"/>
            <a:r>
              <a:rPr lang="en-US" i="1" dirty="0"/>
              <a:t>خارج الدائرة</a:t>
            </a:r>
            <a:r>
              <a:rPr lang="ar-SA" i="1" dirty="0"/>
              <a:t>، قم ب</a:t>
            </a:r>
            <a:r>
              <a:rPr lang="en-US" i="1" dirty="0"/>
              <a:t>رسم أو </a:t>
            </a:r>
            <a:r>
              <a:rPr lang="ar-SA" i="1" dirty="0"/>
              <a:t>كتابة </a:t>
            </a:r>
            <a:r>
              <a:rPr lang="en-US" i="1" dirty="0"/>
              <a:t> الرابط الذي ترغب في إجرائه. (على سبيل المثال</a:t>
            </a:r>
            <a:r>
              <a:rPr lang="ar-SA" i="1" dirty="0"/>
              <a:t>، </a:t>
            </a:r>
            <a:r>
              <a:rPr lang="en-US" i="1" dirty="0"/>
              <a:t>إذا كنت ترغب في تكوين صداقات مع المزيد من</a:t>
            </a:r>
            <a:r>
              <a:rPr lang="ar-SA" i="1" dirty="0"/>
              <a:t> أهل </a:t>
            </a:r>
            <a:r>
              <a:rPr lang="en-US" i="1" dirty="0"/>
              <a:t>الأطفال الصغار</a:t>
            </a:r>
            <a:r>
              <a:rPr lang="ar-SA" i="1" dirty="0"/>
              <a:t>)</a:t>
            </a:r>
            <a:endParaRPr lang="en-US" i="1" dirty="0"/>
          </a:p>
          <a:p>
            <a:pPr algn="r" rtl="1"/>
            <a:endParaRPr lang="en-US" dirty="0"/>
          </a:p>
          <a:p>
            <a:pPr marL="0" indent="0" algn="r" rtl="1">
              <a:buNone/>
            </a:pPr>
            <a:r>
              <a:rPr lang="en-US" b="1" dirty="0"/>
              <a:t>العمل الفردي (5 دقائق)</a:t>
            </a:r>
          </a:p>
          <a:p>
            <a:pPr algn="r" rtl="1"/>
            <a:r>
              <a:rPr lang="en-US" dirty="0"/>
              <a:t>امنح المشاركين </a:t>
            </a:r>
            <a:r>
              <a:rPr lang="ar-SA" dirty="0"/>
              <a:t>٥ </a:t>
            </a:r>
            <a:r>
              <a:rPr lang="en-US" dirty="0"/>
              <a:t>دقائق لإكمال التمرين.</a:t>
            </a:r>
          </a:p>
          <a:p>
            <a:pPr algn="r" rtl="1"/>
            <a:endParaRPr lang="en-US" dirty="0"/>
          </a:p>
          <a:p>
            <a:pPr marL="0" indent="0" algn="r" rtl="1">
              <a:buNone/>
            </a:pPr>
            <a:r>
              <a:rPr lang="en-US" b="1" dirty="0"/>
              <a:t>مناقشة عامة</a:t>
            </a:r>
          </a:p>
          <a:p>
            <a:pPr algn="r" rtl="1"/>
            <a:r>
              <a:rPr lang="en-US" i="1" dirty="0"/>
              <a:t>هل يرغب أي شخص في مشاركة دائرة الأشخاص كمثال؟</a:t>
            </a:r>
          </a:p>
          <a:p>
            <a:pPr algn="r" rtl="1"/>
            <a:r>
              <a:rPr lang="en-US" i="1" dirty="0"/>
              <a:t>يمكن استخدام هذا من أجل:</a:t>
            </a:r>
          </a:p>
          <a:p>
            <a:pPr lvl="1" algn="r" rtl="1"/>
            <a:r>
              <a:rPr lang="en-US" i="1" dirty="0"/>
              <a:t>تيسير المناقشة حول المكان الذي يمكن لمقدمي الرعاية الذهاب إليه للحصول على الدعم</a:t>
            </a:r>
          </a:p>
          <a:p>
            <a:pPr lvl="1" algn="r" rtl="1"/>
            <a:r>
              <a:rPr lang="ar-SA" i="1" dirty="0"/>
              <a:t>الت</a:t>
            </a:r>
            <a:r>
              <a:rPr lang="en-US" i="1" dirty="0"/>
              <a:t>خط</a:t>
            </a:r>
            <a:r>
              <a:rPr lang="ar-SA" i="1" dirty="0"/>
              <a:t>ي</a:t>
            </a:r>
            <a:r>
              <a:rPr lang="en-US" i="1" dirty="0"/>
              <a:t>ط لكيفية تواصل مقدمي الرعاية مع الناس لدعمهم إذا كانت هناك فجوة.</a:t>
            </a:r>
          </a:p>
        </p:txBody>
      </p:sp>
      <p:sp>
        <p:nvSpPr>
          <p:cNvPr id="6" name="Slide Image Placeholder 5">
            <a:extLst>
              <a:ext uri="{FF2B5EF4-FFF2-40B4-BE49-F238E27FC236}">
                <a16:creationId xmlns:a16="http://schemas.microsoft.com/office/drawing/2014/main" id="{857BF1B2-34D9-6D57-B4C2-D908659885C0}"/>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FBD260DC-698F-91CB-399A-57DB523454A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83</a:t>
            </a:fld>
            <a:endParaRPr lang="en-US" sz="1200" dirty="0">
              <a:latin typeface="+mn-lt"/>
            </a:endParaRPr>
          </a:p>
        </p:txBody>
      </p:sp>
    </p:spTree>
    <p:extLst>
      <p:ext uri="{BB962C8B-B14F-4D97-AF65-F5344CB8AC3E}">
        <p14:creationId xmlns:p14="http://schemas.microsoft.com/office/powerpoint/2010/main" val="68276974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ote 2"/>
          <p:cNvSpPr>
            <a:spLocks noGrp="1"/>
          </p:cNvSpPr>
          <p:nvPr>
            <p:ph type="body" idx="1"/>
          </p:nvPr>
        </p:nvSpPr>
        <p:spPr/>
        <p:txBody>
          <a:bodyPr/>
          <a:lstStyle/>
          <a:p>
            <a:pPr marL="0" indent="0" algn="r" rtl="1">
              <a:buNone/>
            </a:pPr>
            <a:r>
              <a:rPr lang="en-US" b="1" dirty="0"/>
              <a:t>التك</a:t>
            </a:r>
            <a:r>
              <a:rPr lang="ar-SA" b="1" dirty="0"/>
              <a:t>ي</a:t>
            </a:r>
            <a:r>
              <a:rPr lang="en-US" b="1" dirty="0"/>
              <a:t>يف مع السياق</a:t>
            </a:r>
          </a:p>
          <a:p>
            <a:pPr algn="r" rtl="1"/>
            <a:r>
              <a:rPr lang="en-US" dirty="0"/>
              <a:t>قم بت</a:t>
            </a:r>
            <a:r>
              <a:rPr lang="ar-SA" dirty="0"/>
              <a:t>عديل</a:t>
            </a:r>
            <a:r>
              <a:rPr lang="en-US" dirty="0"/>
              <a:t> الأسماء والأدوار في خريطة </a:t>
            </a:r>
            <a:r>
              <a:rPr lang="ar-SA" dirty="0"/>
              <a:t>المسح لبيئة الطفل</a:t>
            </a:r>
            <a:r>
              <a:rPr lang="en-US" dirty="0"/>
              <a:t> بناءً على السياق.</a:t>
            </a:r>
          </a:p>
          <a:p>
            <a:pPr algn="r" rtl="1"/>
            <a:r>
              <a:rPr lang="en-US" dirty="0"/>
              <a:t>لتشغيل الفيديو ، يمكن ترجمة التسميات التوضيحية تلقائيًا أو يمكن ت</a:t>
            </a:r>
            <a:r>
              <a:rPr lang="ar-SA" dirty="0"/>
              <a:t>حميل</a:t>
            </a:r>
            <a:r>
              <a:rPr lang="en-US" dirty="0"/>
              <a:t> النص وترجمته ليقرأه الميسر.</a:t>
            </a:r>
          </a:p>
          <a:p>
            <a:pPr marL="0" indent="0" algn="r" rtl="1">
              <a:buNone/>
            </a:pPr>
            <a:r>
              <a:rPr lang="en-US"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dirty="0"/>
              <a:t>الشرح</a:t>
            </a:r>
            <a:endParaRPr lang="en-US" dirty="0"/>
          </a:p>
          <a:p>
            <a:pPr algn="r" rtl="1"/>
            <a:r>
              <a:rPr lang="en-US" i="1" dirty="0"/>
              <a:t>تعد خريطة </a:t>
            </a:r>
            <a:r>
              <a:rPr lang="ar-SA" i="1" dirty="0"/>
              <a:t>المسح لبيئة الطفل</a:t>
            </a:r>
            <a:r>
              <a:rPr lang="en-US" i="1" dirty="0"/>
              <a:t> أداة أخرى</a:t>
            </a:r>
          </a:p>
          <a:p>
            <a:pPr lvl="1" algn="r" rtl="1"/>
            <a:r>
              <a:rPr lang="en-US" i="1" dirty="0"/>
              <a:t>إنه</a:t>
            </a:r>
            <a:r>
              <a:rPr lang="ar-SA" i="1" dirty="0"/>
              <a:t>ا تحدد</a:t>
            </a:r>
            <a:r>
              <a:rPr lang="en-US" i="1" dirty="0"/>
              <a:t> شبكة دعم الشخص ولكنه</a:t>
            </a:r>
            <a:r>
              <a:rPr lang="ar-SA" i="1" dirty="0"/>
              <a:t>ا</a:t>
            </a:r>
            <a:r>
              <a:rPr lang="en-US" i="1" dirty="0"/>
              <a:t> أيضًا </a:t>
            </a:r>
            <a:r>
              <a:rPr lang="ar-SA" i="1" dirty="0"/>
              <a:t> تستكشف </a:t>
            </a:r>
            <a:r>
              <a:rPr lang="en-US" i="1" dirty="0"/>
              <a:t>جميع الروابط في شبكة الدعم.</a:t>
            </a:r>
          </a:p>
          <a:p>
            <a:pPr lvl="1" algn="r" rtl="1"/>
            <a:r>
              <a:rPr lang="ar-SA" i="1" dirty="0"/>
              <a:t>ت</a:t>
            </a:r>
            <a:r>
              <a:rPr lang="en-US" i="1" dirty="0"/>
              <a:t>ساعدنا في تحليل العلاقات القوية والضعيفة</a:t>
            </a:r>
          </a:p>
          <a:p>
            <a:pPr lvl="1" algn="r" rtl="1"/>
            <a:r>
              <a:rPr lang="ar-SA" i="1" dirty="0"/>
              <a:t>ت</a:t>
            </a:r>
            <a:r>
              <a:rPr lang="en-US" i="1" dirty="0"/>
              <a:t>ساعدنا في تحديد العلاقات التي قد نرغب في تقويتها والتي يمكن أن تكون مورداً إيجابياً للرفاهية والرعاية والنمو.</a:t>
            </a:r>
          </a:p>
          <a:p>
            <a:pPr marL="0" indent="0" algn="r" rtl="1">
              <a:buNone/>
            </a:pPr>
            <a:endParaRPr lang="en-US" dirty="0"/>
          </a:p>
          <a:p>
            <a:pPr marL="0" indent="0" algn="r" rtl="1">
              <a:buNone/>
            </a:pPr>
            <a:r>
              <a:rPr lang="ar-SA" b="1" dirty="0"/>
              <a:t>ال</a:t>
            </a:r>
            <a:r>
              <a:rPr lang="en-US" b="1" dirty="0"/>
              <a:t>فيديو</a:t>
            </a:r>
          </a:p>
          <a:p>
            <a:pPr algn="r" rtl="1"/>
            <a:r>
              <a:rPr lang="en-US" dirty="0"/>
              <a:t>قم بتشغيل الفيديو:</a:t>
            </a:r>
            <a:r>
              <a:rPr lang="en-US" dirty="0">
                <a:hlinkClick r:id="rId3"/>
              </a:rPr>
              <a:t>https://www.youtube.com/watch؟v=xTjrkFneXr8</a:t>
            </a:r>
            <a:r>
              <a:rPr lang="en-US" dirty="0"/>
              <a:t> </a:t>
            </a:r>
          </a:p>
          <a:p>
            <a:pPr algn="r" rtl="1"/>
            <a:endParaRPr lang="en-US" dirty="0"/>
          </a:p>
          <a:p>
            <a:pPr algn="r" rtl="1"/>
            <a:endParaRPr lang="en-US" dirty="0"/>
          </a:p>
          <a:p>
            <a:pPr algn="r" rtl="1"/>
            <a:endParaRPr lang="en-US" dirty="0"/>
          </a:p>
        </p:txBody>
      </p:sp>
      <p:sp>
        <p:nvSpPr>
          <p:cNvPr id="6" name="Slide Image Placeholder 5">
            <a:extLst>
              <a:ext uri="{FF2B5EF4-FFF2-40B4-BE49-F238E27FC236}">
                <a16:creationId xmlns:a16="http://schemas.microsoft.com/office/drawing/2014/main" id="{3629D4B6-67A1-063C-E560-7299F57564FD}"/>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BE545DFC-8AFF-B450-CF59-253D2151804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84</a:t>
            </a:fld>
            <a:endParaRPr lang="en-US" sz="1200" dirty="0">
              <a:latin typeface="+mn-lt"/>
            </a:endParaRPr>
          </a:p>
        </p:txBody>
      </p:sp>
    </p:spTree>
    <p:extLst>
      <p:ext uri="{BB962C8B-B14F-4D97-AF65-F5344CB8AC3E}">
        <p14:creationId xmlns:p14="http://schemas.microsoft.com/office/powerpoint/2010/main" val="18654833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note 2"/>
          <p:cNvSpPr>
            <a:spLocks noGrp="1"/>
          </p:cNvSpPr>
          <p:nvPr>
            <p:ph type="body" idx="1"/>
          </p:nvPr>
        </p:nvSpPr>
        <p:spPr/>
        <p:txBody>
          <a:bodyPr/>
          <a:lstStyle/>
          <a:p>
            <a:pPr marL="0" indent="0" algn="r" rtl="1">
              <a:buNone/>
            </a:pPr>
            <a:r>
              <a:rPr lang="en-US" b="1" dirty="0"/>
              <a:t>مقدمة</a:t>
            </a:r>
          </a:p>
          <a:p>
            <a:pPr algn="r" rtl="1"/>
            <a:r>
              <a:rPr lang="en-US" dirty="0"/>
              <a:t>توجيه المشاركين إلى</a:t>
            </a:r>
            <a:r>
              <a:rPr lang="ar-SA" dirty="0"/>
              <a:t> </a:t>
            </a:r>
            <a:r>
              <a:rPr lang="en-US" b="1" dirty="0"/>
              <a:t>صفحة </a:t>
            </a:r>
            <a:r>
              <a:rPr lang="ar-SA" b="1" dirty="0"/>
              <a:t>دليل العمل ٤٨</a:t>
            </a:r>
            <a:r>
              <a:rPr lang="en-US" b="1" dirty="0"/>
              <a:t>: </a:t>
            </a:r>
            <a:r>
              <a:rPr lang="ar-SA" b="1" dirty="0"/>
              <a:t> </a:t>
            </a:r>
            <a:r>
              <a:rPr lang="ar-SA" b="1" dirty="0">
                <a:latin typeface="Calibri" panose="020F0502020204030204" pitchFamily="34" charset="0"/>
                <a:cs typeface="Calibri" panose="020F0502020204030204" pitchFamily="34" charset="0"/>
              </a:rPr>
              <a:t>أداة- خريطة المسح لبيئة الطفل</a:t>
            </a:r>
          </a:p>
          <a:p>
            <a:pPr algn="r" rtl="1"/>
            <a:r>
              <a:rPr lang="en-US" i="1" dirty="0"/>
              <a:t>في </a:t>
            </a:r>
            <a:r>
              <a:rPr lang="ar-SA" i="1" dirty="0"/>
              <a:t>دليل العمل </a:t>
            </a:r>
            <a:r>
              <a:rPr lang="en-US" i="1" dirty="0"/>
              <a:t>التدريبي</a:t>
            </a:r>
            <a:r>
              <a:rPr lang="ar-SA" i="1" dirty="0"/>
              <a:t>: </a:t>
            </a:r>
            <a:r>
              <a:rPr lang="en-US" i="1" dirty="0"/>
              <a:t> </a:t>
            </a:r>
            <a:r>
              <a:rPr lang="ar-SA" i="1" dirty="0"/>
              <a:t>قم ب</a:t>
            </a:r>
            <a:r>
              <a:rPr lang="en-US" i="1" dirty="0"/>
              <a:t>رسم خريطة </a:t>
            </a:r>
            <a:r>
              <a:rPr lang="ar-SA" i="1" dirty="0">
                <a:latin typeface="Calibri" panose="020F0502020204030204" pitchFamily="34" charset="0"/>
                <a:cs typeface="Calibri" panose="020F0502020204030204" pitchFamily="34" charset="0"/>
              </a:rPr>
              <a:t>المسح لبيئة الطفل</a:t>
            </a:r>
            <a:r>
              <a:rPr lang="en-US" i="1" dirty="0"/>
              <a:t> الخاصة بك على ا</a:t>
            </a:r>
            <a:r>
              <a:rPr lang="ar-SA" i="1" dirty="0"/>
              <a:t>لنوذج</a:t>
            </a:r>
            <a:r>
              <a:rPr lang="en-US" i="1" dirty="0"/>
              <a:t> المقدم</a:t>
            </a:r>
          </a:p>
          <a:p>
            <a:pPr marL="0" indent="0" algn="r" rtl="1">
              <a:buNone/>
            </a:pPr>
            <a:endParaRPr lang="en-US" b="1" dirty="0"/>
          </a:p>
          <a:p>
            <a:pPr marL="0" indent="0" algn="r" rtl="1">
              <a:buNone/>
            </a:pPr>
            <a:r>
              <a:rPr lang="en-US" b="1" dirty="0"/>
              <a:t>العمل الفردي </a:t>
            </a:r>
            <a:r>
              <a:rPr lang="ar-SA" b="1" dirty="0"/>
              <a:t>: (١٠ دقائق)</a:t>
            </a:r>
            <a:endParaRPr lang="en-US" b="1" dirty="0"/>
          </a:p>
          <a:p>
            <a:pPr algn="r" rtl="1"/>
            <a:r>
              <a:rPr lang="en-US" dirty="0"/>
              <a:t>امنح المشاركين </a:t>
            </a:r>
            <a:r>
              <a:rPr lang="ar-SA" dirty="0"/>
              <a:t>١٠</a:t>
            </a:r>
            <a:r>
              <a:rPr lang="en-US" dirty="0"/>
              <a:t> دقائق لإكمال</a:t>
            </a:r>
            <a:r>
              <a:rPr lang="ar-SA" dirty="0"/>
              <a:t> النشاط</a:t>
            </a:r>
            <a:endParaRPr lang="en-US" dirty="0"/>
          </a:p>
          <a:p>
            <a:pPr marL="0" indent="0" algn="r" rtl="1">
              <a:buNone/>
            </a:pPr>
            <a:endParaRPr lang="en-US" b="1" dirty="0"/>
          </a:p>
          <a:p>
            <a:pPr marL="0" indent="0" algn="r" rtl="1">
              <a:buNone/>
            </a:pPr>
            <a:r>
              <a:rPr lang="en-US" b="1" dirty="0"/>
              <a:t>مناقشة عامة</a:t>
            </a:r>
          </a:p>
          <a:p>
            <a:pPr algn="r" rtl="1"/>
            <a:r>
              <a:rPr lang="en-US" i="1" dirty="0"/>
              <a:t>كيف شعرت برسم شبكة الدعم الاجتماعي الخاصة بك؟</a:t>
            </a:r>
          </a:p>
          <a:p>
            <a:pPr algn="r" rtl="1"/>
            <a:r>
              <a:rPr lang="en-US" i="1" dirty="0"/>
              <a:t>هل كان هناك أي شيء فاجأ</a:t>
            </a:r>
            <a:r>
              <a:rPr lang="ar-SA" i="1" dirty="0"/>
              <a:t>كم</a:t>
            </a:r>
            <a:r>
              <a:rPr lang="en-US" i="1" dirty="0"/>
              <a:t>؟</a:t>
            </a:r>
          </a:p>
          <a:p>
            <a:pPr algn="r" rtl="1"/>
            <a:r>
              <a:rPr lang="en-US" i="1" dirty="0"/>
              <a:t>هل يمكن أن تكون مفيدة؟</a:t>
            </a:r>
          </a:p>
          <a:p>
            <a:pPr algn="r" rtl="1"/>
            <a:r>
              <a:rPr lang="en-US" i="1" dirty="0"/>
              <a:t>من الممكن أن يجد مقدمو الرعاية صعوبة في الكشف عن العلاقات الصعبة أو المزعجة والسبب وراء ذلك.</a:t>
            </a:r>
          </a:p>
          <a:p>
            <a:pPr lvl="1" algn="r" rtl="1"/>
            <a:r>
              <a:rPr lang="en-US" i="1" dirty="0"/>
              <a:t>قد </a:t>
            </a:r>
            <a:r>
              <a:rPr lang="ar-SA" i="1" dirty="0"/>
              <a:t>ت</a:t>
            </a:r>
            <a:r>
              <a:rPr lang="en-US" i="1" dirty="0"/>
              <a:t>ثير مشاعر سلبية</a:t>
            </a:r>
          </a:p>
          <a:p>
            <a:pPr lvl="1" algn="r" rtl="1"/>
            <a:r>
              <a:rPr lang="en-US" i="1" dirty="0"/>
              <a:t>تذكر أن تطمئنهم من خلال إعادة تأكيد السرية ودورك ك</a:t>
            </a:r>
            <a:r>
              <a:rPr lang="ar-SA" i="1" dirty="0"/>
              <a:t>أخصائي</a:t>
            </a:r>
            <a:r>
              <a:rPr lang="en-US" i="1" dirty="0"/>
              <a:t> حالة والغرض من </a:t>
            </a:r>
            <a:r>
              <a:rPr lang="ar-SA" i="1" dirty="0"/>
              <a:t>دعم</a:t>
            </a:r>
            <a:r>
              <a:rPr lang="en-US" i="1" dirty="0"/>
              <a:t> الأسرة.</a:t>
            </a:r>
          </a:p>
          <a:p>
            <a:pPr lvl="1" algn="r" rtl="1"/>
            <a:r>
              <a:rPr lang="en-US" i="1" dirty="0"/>
              <a:t>تأكد من بناء الثقة وتبني التواصل الإيجابي.</a:t>
            </a:r>
          </a:p>
          <a:p>
            <a:pPr algn="r" rtl="1"/>
            <a:endParaRPr lang="en-US" dirty="0"/>
          </a:p>
          <a:p>
            <a:pPr algn="r" rtl="1"/>
            <a:endParaRPr lang="en-US" dirty="0"/>
          </a:p>
        </p:txBody>
      </p:sp>
      <p:sp>
        <p:nvSpPr>
          <p:cNvPr id="6" name="Slide Image Placeholder 5">
            <a:extLst>
              <a:ext uri="{FF2B5EF4-FFF2-40B4-BE49-F238E27FC236}">
                <a16:creationId xmlns:a16="http://schemas.microsoft.com/office/drawing/2014/main" id="{4373B517-CA05-DA71-524D-43AA4864170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79851492-13C6-0D83-65C1-4FD6A43814B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85</a:t>
            </a:fld>
            <a:endParaRPr lang="en-US" sz="1200" dirty="0">
              <a:latin typeface="+mn-lt"/>
            </a:endParaRPr>
          </a:p>
        </p:txBody>
      </p:sp>
    </p:spTree>
    <p:extLst>
      <p:ext uri="{BB962C8B-B14F-4D97-AF65-F5344CB8AC3E}">
        <p14:creationId xmlns:p14="http://schemas.microsoft.com/office/powerpoint/2010/main" val="8016075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noProof="0" dirty="0"/>
              <a:t>التكي</a:t>
            </a:r>
            <a:r>
              <a:rPr lang="ar-SA" b="1" noProof="0" dirty="0"/>
              <a:t>ي</a:t>
            </a:r>
            <a:r>
              <a:rPr lang="en-US" b="1" noProof="0" dirty="0"/>
              <a:t>ف مع السياق</a:t>
            </a:r>
          </a:p>
          <a:p>
            <a:pPr algn="r" rtl="1"/>
            <a:r>
              <a:rPr lang="ar-SA" noProof="0" dirty="0"/>
              <a:t>قم بال</a:t>
            </a:r>
            <a:r>
              <a:rPr lang="en-US" noProof="0" dirty="0"/>
              <a:t>تكي</a:t>
            </a:r>
            <a:r>
              <a:rPr lang="ar-SA" noProof="0" dirty="0"/>
              <a:t>ي</a:t>
            </a:r>
            <a:r>
              <a:rPr lang="en-US" noProof="0" dirty="0"/>
              <a:t>ف بناءً على ما إذا كانت هناك مجموعات دعم أو ما يعادلها في سياقك.</a:t>
            </a:r>
          </a:p>
          <a:p>
            <a:pPr marL="0" indent="0" algn="r" rtl="1">
              <a:buNone/>
            </a:pPr>
            <a:r>
              <a:rPr lang="en-US"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noProof="0" dirty="0"/>
              <a:t>الشرح</a:t>
            </a:r>
            <a:endParaRPr lang="en-US" noProof="0" dirty="0"/>
          </a:p>
          <a:p>
            <a:pPr algn="r" rtl="1"/>
            <a:r>
              <a:rPr lang="en-US" i="1" noProof="0" dirty="0"/>
              <a:t>أحد الإجراءات الموصى بها بموجب المعيار</a:t>
            </a:r>
            <a:r>
              <a:rPr lang="ar-SA" i="1" noProof="0" dirty="0"/>
              <a:t>١٦</a:t>
            </a:r>
            <a:r>
              <a:rPr lang="en-US" i="1" noProof="0" dirty="0"/>
              <a:t> </a:t>
            </a:r>
            <a:r>
              <a:rPr lang="ar-SA" i="1" noProof="0" dirty="0"/>
              <a:t>من</a:t>
            </a:r>
            <a:r>
              <a:rPr lang="en-US" i="1" noProof="0" dirty="0"/>
              <a:t> المعايير الدنيا لحماية الطفل في العمل الإنساني هو</a:t>
            </a:r>
            <a:r>
              <a:rPr lang="ar-SA" i="1" noProof="0" dirty="0"/>
              <a:t> </a:t>
            </a:r>
            <a:r>
              <a:rPr lang="en-US" b="1" i="1" dirty="0"/>
              <a:t>تقوية الشبكات الاجتماعية لمقدمي الرعاية من خلال دعم أو إنشاء مجموعات اجتماعية أو مجموعات دعم </a:t>
            </a:r>
            <a:r>
              <a:rPr lang="ar-SA" b="1" i="1" dirty="0"/>
              <a:t>الأقران </a:t>
            </a:r>
            <a:r>
              <a:rPr lang="en-US" b="1" i="1" dirty="0"/>
              <a:t>أو مجموعات المساعدة الذاتية أو طرق </a:t>
            </a:r>
            <a:r>
              <a:rPr lang="ar-SA" b="1" i="1" dirty="0"/>
              <a:t>تواصل</a:t>
            </a:r>
            <a:r>
              <a:rPr lang="en-US" b="1" i="1" dirty="0"/>
              <a:t> بديلة.</a:t>
            </a:r>
          </a:p>
          <a:p>
            <a:pPr lvl="0" algn="r" rtl="1"/>
            <a:r>
              <a:rPr lang="en-US" i="1" dirty="0"/>
              <a:t>في بعض الحالات</a:t>
            </a:r>
            <a:r>
              <a:rPr lang="ar-SA" i="1" dirty="0"/>
              <a:t>، </a:t>
            </a:r>
            <a:r>
              <a:rPr lang="en-US" i="1" dirty="0"/>
              <a:t>قد لا يكون دور أخصائيي الحالة أنفسهم هو إنشاء هذه المجموعات</a:t>
            </a:r>
          </a:p>
          <a:p>
            <a:pPr lvl="1" algn="r" rtl="1"/>
            <a:r>
              <a:rPr lang="en-US" i="1" dirty="0"/>
              <a:t>و</a:t>
            </a:r>
            <a:r>
              <a:rPr lang="ar-SA" i="1" dirty="0"/>
              <a:t>لكن، </a:t>
            </a:r>
            <a:r>
              <a:rPr lang="en-US" i="1" dirty="0"/>
              <a:t>يمكن لأخصائيي الحالة إحالة ال</a:t>
            </a:r>
            <a:r>
              <a:rPr lang="ar-SA" i="1" dirty="0"/>
              <a:t>والدين</a:t>
            </a:r>
            <a:r>
              <a:rPr lang="en-US" i="1" dirty="0"/>
              <a:t> / مقدمي الرعاية إلى هذه المجموعات حيثما وجدت</a:t>
            </a:r>
          </a:p>
          <a:p>
            <a:pPr algn="r" rtl="1"/>
            <a:r>
              <a:rPr lang="en-US" i="1" dirty="0"/>
              <a:t>عند الاقتضاء</a:t>
            </a:r>
            <a:r>
              <a:rPr lang="ar-SA" i="1" dirty="0"/>
              <a:t>، </a:t>
            </a:r>
            <a:r>
              <a:rPr lang="en-US" i="1" dirty="0"/>
              <a:t>يمكن لأخصائيي الحالة إنشاء مجموعات دعم</a:t>
            </a:r>
          </a:p>
          <a:p>
            <a:pPr lvl="1" algn="r" rtl="1"/>
            <a:r>
              <a:rPr lang="en-US" i="1" dirty="0"/>
              <a:t>في الاستجابة للاجئين السوريين في العراق</a:t>
            </a:r>
            <a:r>
              <a:rPr lang="ar-SA" i="1" dirty="0"/>
              <a:t>، </a:t>
            </a:r>
            <a:r>
              <a:rPr lang="en-US" i="1" dirty="0"/>
              <a:t>أدار مشرفو إدارة الحال</a:t>
            </a:r>
            <a:r>
              <a:rPr lang="ar-SA" i="1" dirty="0"/>
              <a:t>ة</a:t>
            </a:r>
            <a:r>
              <a:rPr lang="en-US" i="1" dirty="0"/>
              <a:t> مجموعات دعم ل</a:t>
            </a:r>
            <a:r>
              <a:rPr lang="ar-SA" i="1" dirty="0"/>
              <a:t>حالات</a:t>
            </a:r>
            <a:r>
              <a:rPr lang="en-US" i="1" dirty="0"/>
              <a:t> حماية الطفل التي تواجه مخاطر أو نقاط ضعف مشتركة</a:t>
            </a:r>
          </a:p>
          <a:p>
            <a:pPr lvl="2" algn="r" rtl="1"/>
            <a:r>
              <a:rPr lang="en-US" i="1" dirty="0"/>
              <a:t>على سبيل المثال</a:t>
            </a:r>
            <a:r>
              <a:rPr lang="ar-SA" i="1" dirty="0"/>
              <a:t>، </a:t>
            </a:r>
            <a:r>
              <a:rPr lang="en-US" i="1" dirty="0"/>
              <a:t>مجموعات الدعم للأمهات المراهقات</a:t>
            </a:r>
          </a:p>
          <a:p>
            <a:pPr lvl="2" algn="r" rtl="1"/>
            <a:r>
              <a:rPr lang="ar-SA" i="1" dirty="0"/>
              <a:t>م</a:t>
            </a:r>
            <a:r>
              <a:rPr lang="en-US" i="1" dirty="0"/>
              <a:t>لاحظ</a:t>
            </a:r>
            <a:r>
              <a:rPr lang="ar-SA" i="1" dirty="0"/>
              <a:t>ة</a:t>
            </a:r>
            <a:r>
              <a:rPr lang="en-US" i="1" dirty="0"/>
              <a:t> أنهم حرصوا على اتباع بروتوكولات السرية</a:t>
            </a:r>
          </a:p>
          <a:p>
            <a:pPr lvl="1" algn="r" rtl="1"/>
            <a:r>
              <a:rPr lang="en-US" i="1" dirty="0"/>
              <a:t>يمكن أن تكون مجموعات الدعم مفيدة بشكل خاص ل</a:t>
            </a:r>
            <a:r>
              <a:rPr lang="ar-SA" i="1" dirty="0"/>
              <a:t>لوالدين </a:t>
            </a:r>
            <a:r>
              <a:rPr lang="en-US" i="1" dirty="0"/>
              <a:t>ومقدمي الرعاية الذين:</a:t>
            </a:r>
          </a:p>
          <a:p>
            <a:pPr lvl="2" algn="r" rtl="1"/>
            <a:r>
              <a:rPr lang="en-US" i="1" dirty="0"/>
              <a:t>لدي</a:t>
            </a:r>
            <a:r>
              <a:rPr lang="ar-SA" i="1" dirty="0"/>
              <a:t>هم</a:t>
            </a:r>
            <a:r>
              <a:rPr lang="en-US" i="1" dirty="0"/>
              <a:t> شبكات دعم محدودة (يمكن الكشف عنها من خلال التمرينين السابقين)</a:t>
            </a:r>
          </a:p>
          <a:p>
            <a:pPr lvl="2" algn="r" rtl="1"/>
            <a:r>
              <a:rPr lang="ar-SA" i="1" dirty="0"/>
              <a:t>ي</a:t>
            </a:r>
            <a:r>
              <a:rPr lang="en-US" i="1" dirty="0"/>
              <a:t>واجه</a:t>
            </a:r>
            <a:r>
              <a:rPr lang="ar-SA" i="1" dirty="0"/>
              <a:t>ون</a:t>
            </a:r>
            <a:r>
              <a:rPr lang="en-US" i="1" dirty="0"/>
              <a:t> تحديات خاصة.</a:t>
            </a:r>
          </a:p>
          <a:p>
            <a:pPr marL="0" indent="0" algn="r" rtl="1">
              <a:buNone/>
            </a:pPr>
            <a:endParaRPr lang="en-US" i="1" dirty="0"/>
          </a:p>
          <a:p>
            <a:pPr marL="0" indent="0" algn="r" rtl="1">
              <a:buNone/>
            </a:pPr>
            <a:r>
              <a:rPr lang="en-US" b="1" i="0" dirty="0"/>
              <a:t>مناقشة عامة</a:t>
            </a:r>
          </a:p>
          <a:p>
            <a:pPr algn="r" rtl="1"/>
            <a:r>
              <a:rPr lang="en-US" i="1" dirty="0"/>
              <a:t>هل يوجد شيء من هذا القبيل في سياقك؟</a:t>
            </a:r>
          </a:p>
          <a:p>
            <a:pPr algn="r" rtl="1"/>
            <a:r>
              <a:rPr lang="en-US" i="1" dirty="0"/>
              <a:t>هل هذا شيء تعتقد أن أي من الوالدين / مقدمي الرعاية الذين تعمل معهم سيستفيد منه؟</a:t>
            </a:r>
          </a:p>
        </p:txBody>
      </p:sp>
      <p:sp>
        <p:nvSpPr>
          <p:cNvPr id="6" name="Slide Image Placeholder 5">
            <a:extLst>
              <a:ext uri="{FF2B5EF4-FFF2-40B4-BE49-F238E27FC236}">
                <a16:creationId xmlns:a16="http://schemas.microsoft.com/office/drawing/2014/main" id="{FF95701E-3A95-4C7E-359A-B6D237C16315}"/>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7483EF0-9344-301C-C387-69F753E6614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86</a:t>
            </a:fld>
            <a:endParaRPr lang="en-US" sz="1200" dirty="0">
              <a:latin typeface="+mn-lt"/>
            </a:endParaRPr>
          </a:p>
        </p:txBody>
      </p:sp>
    </p:spTree>
    <p:extLst>
      <p:ext uri="{BB962C8B-B14F-4D97-AF65-F5344CB8AC3E}">
        <p14:creationId xmlns:p14="http://schemas.microsoft.com/office/powerpoint/2010/main" val="27626791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9" name="Google Shape;529;p18: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b="1" noProof="0" dirty="0"/>
          </a:p>
          <a:p>
            <a:pPr marL="171450" indent="-171450" algn="r" rtl="1"/>
            <a:r>
              <a:rPr lang="en-US" noProof="0" dirty="0"/>
              <a:t>عرض الشريحة</a:t>
            </a:r>
          </a:p>
          <a:p>
            <a:pPr algn="r" rtl="1"/>
            <a:endParaRPr lang="en-US" noProof="0" dirty="0"/>
          </a:p>
          <a:p>
            <a:pPr algn="r" rtl="1"/>
            <a:endParaRPr lang="en-US" noProof="0" dirty="0"/>
          </a:p>
        </p:txBody>
      </p:sp>
      <p:sp>
        <p:nvSpPr>
          <p:cNvPr id="3" name="Slide Image Placeholder 2">
            <a:extLst>
              <a:ext uri="{FF2B5EF4-FFF2-40B4-BE49-F238E27FC236}">
                <a16:creationId xmlns:a16="http://schemas.microsoft.com/office/drawing/2014/main" id="{76B6EEDA-5D77-E72A-DF00-E35F842CE52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61DBC24-295A-C1B3-0A11-C1FA6ADCF73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87</a:t>
            </a:fld>
            <a:endParaRPr lang="en-US" sz="1200" dirty="0">
              <a:latin typeface="+mn-lt"/>
            </a:endParaRPr>
          </a:p>
        </p:txBody>
      </p:sp>
    </p:spTree>
    <p:extLst>
      <p:ext uri="{BB962C8B-B14F-4D97-AF65-F5344CB8AC3E}">
        <p14:creationId xmlns:p14="http://schemas.microsoft.com/office/powerpoint/2010/main" val="21004732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9" name="Google Shape;539;p19:notes"/>
          <p:cNvSpPr txBox="1">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مدة </a:t>
            </a:r>
            <a:r>
              <a:rPr lang="en-CA" b="1" dirty="0"/>
              <a:t>الجلسة الثامنة: </a:t>
            </a:r>
            <a:r>
              <a:rPr lang="ar-SA" b="1" dirty="0"/>
              <a:t>ساعة و ٣٠ دقيقة</a:t>
            </a:r>
            <a:endParaRPr lang="en-US" b="1" dirty="0"/>
          </a:p>
          <a:p>
            <a:pPr marL="0" indent="0" algn="r" rtl="1">
              <a:buNone/>
            </a:pPr>
            <a:r>
              <a:rPr lang="en-US" dirty="0"/>
              <a:t>______________________________________________________________________________</a:t>
            </a:r>
          </a:p>
          <a:p>
            <a:pPr marL="0" indent="0" algn="r" rtl="1">
              <a:buNone/>
            </a:pPr>
            <a:endParaRPr lang="en-US" dirty="0"/>
          </a:p>
          <a:p>
            <a:pPr marL="0" indent="0" algn="r" rtl="1">
              <a:buNone/>
            </a:pPr>
            <a:r>
              <a:rPr lang="ar-SA" b="1" dirty="0"/>
              <a:t>ال</a:t>
            </a:r>
            <a:r>
              <a:rPr lang="en-US" b="1" dirty="0"/>
              <a:t>تحضير</a:t>
            </a:r>
          </a:p>
          <a:p>
            <a:pPr algn="r" rtl="1"/>
            <a:r>
              <a:rPr lang="en-US" dirty="0"/>
              <a:t>يوصى بطباعة مجموعة أدوات "المسائل المالية" لجميع المشاركين.</a:t>
            </a:r>
          </a:p>
          <a:p>
            <a:pPr lvl="1" algn="r" rtl="1"/>
            <a:r>
              <a:rPr lang="en-US" dirty="0"/>
              <a:t>وهي متاحة باللغات الإنجليزية والعربية والفرنسية والإسبانية والأوكرانية</a:t>
            </a:r>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إصدار Word متاح أيضًا بحيث يمكن ترجمته إلى لغات أخرى ، كما هو مطلوب.</a:t>
            </a:r>
          </a:p>
          <a:p>
            <a:pPr lvl="1" algn="r" rtl="1"/>
            <a:r>
              <a:rPr lang="en-US" dirty="0"/>
              <a:t>https://resourcecentre.savethechildren.net/document/money-matters-toolkit-caseworkers-support-adult-and-adolescent-clients-basic-money/</a:t>
            </a:r>
          </a:p>
          <a:p>
            <a:pPr algn="r" rtl="1"/>
            <a:endParaRPr lang="en-US" dirty="0"/>
          </a:p>
          <a:p>
            <a:pPr marL="0" indent="0" algn="r" rtl="1">
              <a:buNone/>
            </a:pPr>
            <a:r>
              <a:rPr lang="en-US" b="1" dirty="0"/>
              <a:t>التكي</a:t>
            </a:r>
            <a:r>
              <a:rPr lang="ar-SA" b="1" dirty="0"/>
              <a:t>ي</a:t>
            </a:r>
            <a:r>
              <a:rPr lang="en-US" b="1" dirty="0"/>
              <a:t>ف مع السياق</a:t>
            </a:r>
          </a:p>
          <a:p>
            <a:pPr algn="r" rtl="1"/>
            <a:r>
              <a:rPr lang="en-US" dirty="0"/>
              <a:t>يجب تحديد سياق هذه الجلسة بناءً على ما إذا كانت المساعدة النقدية والقس</a:t>
            </a:r>
            <a:r>
              <a:rPr lang="ar-SA" dirty="0"/>
              <a:t>ائم </a:t>
            </a:r>
            <a:r>
              <a:rPr lang="en-US" dirty="0"/>
              <a:t>متاحة في السياق الخاص بك أم لا</a:t>
            </a:r>
          </a:p>
          <a:p>
            <a:pPr lvl="1" algn="r" rtl="1"/>
            <a:r>
              <a:rPr lang="en-US" dirty="0"/>
              <a:t>في حالة توفر المساعدة النقدية والقس</a:t>
            </a:r>
            <a:r>
              <a:rPr lang="ar-SA" dirty="0"/>
              <a:t>ائم ، </a:t>
            </a:r>
            <a:r>
              <a:rPr lang="en-US" dirty="0"/>
              <a:t>يجب استخدام الأدوات بما يتماشى مع عمليات المساعدة النقدية والقس</a:t>
            </a:r>
            <a:r>
              <a:rPr lang="ar-SA" dirty="0"/>
              <a:t>ائم</a:t>
            </a:r>
            <a:r>
              <a:rPr lang="en-US" dirty="0"/>
              <a:t> والجداول الزمنية</a:t>
            </a:r>
          </a:p>
          <a:p>
            <a:pPr lvl="1" algn="r" rtl="1"/>
            <a:r>
              <a:rPr lang="en-US" dirty="0"/>
              <a:t>في حالة عدم توفر المساعدة النقدية والقس</a:t>
            </a:r>
            <a:r>
              <a:rPr lang="ar-SA" dirty="0"/>
              <a:t>ائم، </a:t>
            </a:r>
            <a:r>
              <a:rPr lang="en-US" dirty="0"/>
              <a:t>يمكن استخدام الأدوات بشكل أكثر مرونة في السياقات حيث يتم استخدام أدوات إدارة ال</a:t>
            </a:r>
            <a:r>
              <a:rPr lang="ar-SA" dirty="0"/>
              <a:t>مال</a:t>
            </a:r>
            <a:r>
              <a:rPr lang="en-US" dirty="0"/>
              <a:t> لدعم العائلات في إدارة ال</a:t>
            </a:r>
            <a:r>
              <a:rPr lang="ar-SA" dirty="0"/>
              <a:t>مال من</a:t>
            </a:r>
            <a:r>
              <a:rPr lang="en-US" dirty="0"/>
              <a:t> دون</a:t>
            </a:r>
            <a:r>
              <a:rPr lang="ar-SA" dirty="0"/>
              <a:t> </a:t>
            </a:r>
            <a:r>
              <a:rPr lang="en-US" dirty="0"/>
              <a:t>المساعدة النقدية والقس</a:t>
            </a:r>
            <a:r>
              <a:rPr lang="ar-SA" dirty="0"/>
              <a:t>ائم </a:t>
            </a:r>
            <a:endParaRPr lang="en-US" dirty="0"/>
          </a:p>
          <a:p>
            <a:pPr marL="0" indent="0" algn="r" rtl="1">
              <a:buNone/>
            </a:pPr>
            <a:r>
              <a:rPr lang="en-US" dirty="0"/>
              <a:t>______________________________________________________________________________</a:t>
            </a:r>
          </a:p>
          <a:p>
            <a:pPr marL="0" indent="0" algn="r" rtl="1">
              <a:buNone/>
            </a:pPr>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خلال هذه الجلسة</a:t>
            </a:r>
            <a:r>
              <a:rPr lang="ar-SA" i="1" dirty="0"/>
              <a:t>، </a:t>
            </a:r>
            <a:r>
              <a:rPr lang="en-US" i="1" dirty="0"/>
              <a:t>سننظر في كيفية استخدام مجموعة أدوات المسائل المالية لدعم مقدمي الرعاية والعائلات في </a:t>
            </a:r>
            <a:r>
              <a:rPr lang="ar-SA" i="1" dirty="0"/>
              <a:t>ال</a:t>
            </a:r>
            <a:r>
              <a:rPr lang="en-US" i="1" dirty="0"/>
              <a:t>إدارة الأساسية</a:t>
            </a:r>
            <a:r>
              <a:rPr lang="ar-SA" i="1" dirty="0"/>
              <a:t> للمال</a:t>
            </a:r>
            <a:r>
              <a:rPr lang="en-US" i="1" dirty="0"/>
              <a:t>.</a:t>
            </a:r>
          </a:p>
          <a:p>
            <a:pPr algn="r" rtl="1"/>
            <a:r>
              <a:rPr lang="en-US" i="1" dirty="0"/>
              <a:t>لماذا تعتقد أن هذا الموضوع وثيق الصلة ب</a:t>
            </a:r>
            <a:r>
              <a:rPr lang="ar-SA" i="1" dirty="0"/>
              <a:t>دعم </a:t>
            </a:r>
            <a:r>
              <a:rPr lang="en-US" i="1" dirty="0"/>
              <a:t>الأسرة في إدارة الحال</a:t>
            </a:r>
            <a:r>
              <a:rPr lang="ar-SA" i="1" dirty="0"/>
              <a:t>ة</a:t>
            </a:r>
            <a:r>
              <a:rPr lang="en-US" i="1" dirty="0"/>
              <a:t>؟</a:t>
            </a:r>
          </a:p>
          <a:p>
            <a:pPr algn="r" rtl="1"/>
            <a:endParaRPr lang="en-US" dirty="0"/>
          </a:p>
          <a:p>
            <a:pPr algn="r" rtl="1"/>
            <a:endParaRPr lang="en-US" dirty="0"/>
          </a:p>
        </p:txBody>
      </p:sp>
      <p:sp>
        <p:nvSpPr>
          <p:cNvPr id="3" name="Slide Image Placeholder 2">
            <a:extLst>
              <a:ext uri="{FF2B5EF4-FFF2-40B4-BE49-F238E27FC236}">
                <a16:creationId xmlns:a16="http://schemas.microsoft.com/office/drawing/2014/main" id="{21EB61BF-078B-43F6-891C-BBD22027F92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C0EB8D9-1465-CFDA-0853-36482EFA40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88</a:t>
            </a:fld>
            <a:endParaRPr lang="en-US" sz="1200" dirty="0">
              <a:latin typeface="+mn-lt"/>
            </a:endParaRPr>
          </a:p>
        </p:txBody>
      </p:sp>
    </p:spTree>
    <p:extLst>
      <p:ext uri="{BB962C8B-B14F-4D97-AF65-F5344CB8AC3E}">
        <p14:creationId xmlns:p14="http://schemas.microsoft.com/office/powerpoint/2010/main" val="220513693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0" dirty="0"/>
              <a:t>عرض الشريحة</a:t>
            </a:r>
          </a:p>
          <a:p>
            <a:pPr algn="r" rtl="1"/>
            <a:r>
              <a:rPr lang="en-US" i="1" dirty="0"/>
              <a:t>يمكن أن تفيد تدخلات تعزيز الدخل والاقتصاد الأطفال من خلال:</a:t>
            </a:r>
          </a:p>
          <a:p>
            <a:pPr lvl="1" algn="r" rtl="1"/>
            <a:r>
              <a:rPr lang="en-US" i="1" dirty="0"/>
              <a:t>التقليل من سوء معاملة الطفل</a:t>
            </a:r>
          </a:p>
          <a:p>
            <a:pPr marL="1082675" marR="0" lvl="2"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زيادة وصول المرأة إلى الموارد الاقتصادية يعزز الوضع الاقتصادي للأسرة بطرق يمكن أن تمنع إساءة معاملة الأطفال وإهمالهم.</a:t>
            </a:r>
          </a:p>
          <a:p>
            <a:pPr marL="1082675" marR="0" lvl="2"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على سبيل المثال</a:t>
            </a:r>
            <a:r>
              <a:rPr lang="ar-SA" i="1" dirty="0"/>
              <a:t>،</a:t>
            </a:r>
            <a:r>
              <a:rPr lang="en-US" i="1" dirty="0"/>
              <a:t> يمكّن النساء من زيادة الاستثمارات في تعليم أطفالهن وبالتالي تحسين الحضور إلى المدرسة - وهو عامل  من العنف ضد الأطفال.</a:t>
            </a:r>
          </a:p>
          <a:p>
            <a:pPr lvl="1" algn="r" rtl="1"/>
            <a:r>
              <a:rPr lang="en-US" i="1" dirty="0"/>
              <a:t>تقليل عنف الشريك الحميم</a:t>
            </a:r>
          </a:p>
          <a:p>
            <a:pPr lvl="2" algn="r" rtl="1"/>
            <a:r>
              <a:rPr lang="en-US" i="1" dirty="0"/>
              <a:t>هذا يقلل من احتمالية أن يشهد الأطفال مثل هذا العنف و</a:t>
            </a:r>
            <a:r>
              <a:rPr lang="ar-SA" i="1" dirty="0"/>
              <a:t>المعاناة</a:t>
            </a:r>
            <a:r>
              <a:rPr lang="en-US" i="1" dirty="0"/>
              <a:t> من العواقب بما في ذلك احتمال أن يصبح الأطفال أنفسهم ضحايا أو مرتكبي العنف.</a:t>
            </a:r>
          </a:p>
        </p:txBody>
      </p:sp>
      <p:sp>
        <p:nvSpPr>
          <p:cNvPr id="6" name="Slide Image Placeholder 5">
            <a:extLst>
              <a:ext uri="{FF2B5EF4-FFF2-40B4-BE49-F238E27FC236}">
                <a16:creationId xmlns:a16="http://schemas.microsoft.com/office/drawing/2014/main" id="{CC7ED857-A188-69AC-DFBE-B6DD09A055F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34C382A-AC0A-4420-9EA9-106D1FBFE5F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89</a:t>
            </a:fld>
            <a:endParaRPr lang="en-US" sz="1200" dirty="0">
              <a:latin typeface="+mn-lt"/>
            </a:endParaRPr>
          </a:p>
        </p:txBody>
      </p:sp>
    </p:spTree>
    <p:extLst>
      <p:ext uri="{BB962C8B-B14F-4D97-AF65-F5344CB8AC3E}">
        <p14:creationId xmlns:p14="http://schemas.microsoft.com/office/powerpoint/2010/main" val="2006081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6" name="Google Shape;256;p4:notes"/>
          <p:cNvSpPr txBox="1">
            <a:spLocks noGrp="1"/>
          </p:cNvSpPr>
          <p:nvPr>
            <p:ph type="body" idx="1"/>
          </p:nvPr>
        </p:nvSpPr>
        <p:spPr>
          <a:xfrm>
            <a:off x="477838" y="4229100"/>
            <a:ext cx="6143625" cy="5441950"/>
          </a:xfrm>
          <a:prstGeom prst="rect">
            <a:avLst/>
          </a:prstGeom>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dirty="0"/>
          </a:p>
          <a:p>
            <a:pPr algn="r" rtl="1"/>
            <a:r>
              <a:rPr lang="en-US" dirty="0">
                <a:sym typeface="Helvetica Neue"/>
              </a:rPr>
              <a:t>عرض الشريحة</a:t>
            </a:r>
          </a:p>
          <a:p>
            <a:pPr algn="r" rtl="1"/>
            <a:r>
              <a:rPr lang="en-US" dirty="0">
                <a:sym typeface="Helvetica Neue"/>
              </a:rPr>
              <a:t>ت</a:t>
            </a:r>
            <a:r>
              <a:rPr lang="ar-SA" dirty="0">
                <a:sym typeface="Helvetica Neue"/>
              </a:rPr>
              <a:t>قديم </a:t>
            </a:r>
            <a:r>
              <a:rPr lang="en-US" dirty="0">
                <a:sym typeface="Helvetica Neue"/>
              </a:rPr>
              <a:t>التوجيه للوحدة بما في ذلك المعلومات العملية / ال</a:t>
            </a:r>
            <a:r>
              <a:rPr lang="ar-SA" dirty="0">
                <a:sym typeface="Helvetica Neue"/>
              </a:rPr>
              <a:t>إدارية</a:t>
            </a:r>
            <a:r>
              <a:rPr lang="en-US" dirty="0">
                <a:sym typeface="Helvetica Neue"/>
              </a:rPr>
              <a:t> </a:t>
            </a:r>
            <a:r>
              <a:rPr lang="ar-SA" dirty="0">
                <a:sym typeface="Helvetica Neue"/>
              </a:rPr>
              <a:t>(</a:t>
            </a:r>
            <a:r>
              <a:rPr lang="en-US" dirty="0">
                <a:sym typeface="Helvetica Neue"/>
              </a:rPr>
              <a:t>مثل فترات الراحة ، ومواقع المراحيض وما إلى ذلك</a:t>
            </a:r>
            <a:r>
              <a:rPr lang="ar-SA" dirty="0">
                <a:sym typeface="Helvetica Neue"/>
              </a:rPr>
              <a:t>).</a:t>
            </a:r>
            <a:endParaRPr lang="en-US" dirty="0"/>
          </a:p>
          <a:p>
            <a:pPr algn="r" rtl="1"/>
            <a:endParaRPr lang="en-US" dirty="0"/>
          </a:p>
          <a:p>
            <a:pPr algn="r" rtl="1"/>
            <a:endParaRPr lang="en-US" dirty="0"/>
          </a:p>
          <a:p>
            <a:pPr algn="r" rtl="1"/>
            <a:endParaRPr lang="en-US" dirty="0"/>
          </a:p>
        </p:txBody>
      </p:sp>
      <p:sp>
        <p:nvSpPr>
          <p:cNvPr id="3" name="Slide Image Placeholder 2">
            <a:extLst>
              <a:ext uri="{FF2B5EF4-FFF2-40B4-BE49-F238E27FC236}">
                <a16:creationId xmlns:a16="http://schemas.microsoft.com/office/drawing/2014/main" id="{F0ACA1EF-CCAF-86C8-BAFE-F4C29202345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A8BADF2-EABD-A5DC-A929-EC3AF08E5C5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a:t>
            </a:fld>
            <a:endParaRPr lang="en-US" sz="1200" dirty="0">
              <a:latin typeface="+mn-lt"/>
            </a:endParaRPr>
          </a:p>
        </p:txBody>
      </p:sp>
    </p:spTree>
    <p:extLst>
      <p:ext uri="{BB962C8B-B14F-4D97-AF65-F5344CB8AC3E}">
        <p14:creationId xmlns:p14="http://schemas.microsoft.com/office/powerpoint/2010/main" val="35003870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u="none" dirty="0"/>
              <a:t>تُستخدم هذه الأداة عندما يتلقى عملاء إدارة حال</a:t>
            </a:r>
            <a:r>
              <a:rPr lang="ar-SA" i="1" u="none" dirty="0"/>
              <a:t>ة</a:t>
            </a:r>
            <a:r>
              <a:rPr lang="en-US" i="1" u="none" dirty="0"/>
              <a:t> حماية الطفل المساعدة النقدية والقسائم كجزء من </a:t>
            </a:r>
            <a:r>
              <a:rPr lang="ar-SA" i="1" u="none" dirty="0"/>
              <a:t>ال</a:t>
            </a:r>
            <a:r>
              <a:rPr lang="en-US" i="1" u="none" dirty="0"/>
              <a:t>استجابة </a:t>
            </a:r>
            <a:r>
              <a:rPr lang="ar-SA" i="1" u="none" dirty="0"/>
              <a:t>ل</a:t>
            </a:r>
            <a:r>
              <a:rPr lang="en-US" i="1" u="none" dirty="0"/>
              <a:t>إدارة حالة حماية الطفل.</a:t>
            </a:r>
          </a:p>
          <a:p>
            <a:pPr algn="r" rtl="1"/>
            <a:r>
              <a:rPr lang="en-US" i="1" u="none" dirty="0"/>
              <a:t>يمكن أيضًا استخدام الأداة بواسطة أخصائيي الحالة لدعم العملاء الذين لا يتلقون المساعدة النقدية والقسائم  من خلال </a:t>
            </a:r>
            <a:r>
              <a:rPr lang="ar-SA" i="1" u="none" dirty="0"/>
              <a:t>ال</a:t>
            </a:r>
            <a:r>
              <a:rPr lang="en-US" i="1" u="none" dirty="0"/>
              <a:t>إدارة</a:t>
            </a:r>
            <a:r>
              <a:rPr lang="ar-SA" i="1" u="none" dirty="0"/>
              <a:t> الأساسية للمال</a:t>
            </a:r>
            <a:r>
              <a:rPr lang="en-US" i="1" u="none" dirty="0"/>
              <a:t>.</a:t>
            </a:r>
          </a:p>
          <a:p>
            <a:pPr algn="r" rtl="1"/>
            <a:r>
              <a:rPr lang="en-US" i="1" u="none" dirty="0"/>
              <a:t>توفر مجموعة الأدوات </a:t>
            </a:r>
            <a:r>
              <a:rPr lang="ar-SA" i="1" u="none" dirty="0"/>
              <a:t>ال</a:t>
            </a:r>
            <a:r>
              <a:rPr lang="en-US" i="1" u="none" dirty="0"/>
              <a:t>نماذج </a:t>
            </a:r>
            <a:r>
              <a:rPr lang="ar-SA" i="1" u="none" dirty="0"/>
              <a:t>ال</a:t>
            </a:r>
            <a:r>
              <a:rPr lang="en-US" i="1" u="none" dirty="0"/>
              <a:t>نصية والأدوات التي سننظر فيها بالتفصيل خلال هذه الجلسة.</a:t>
            </a:r>
          </a:p>
        </p:txBody>
      </p:sp>
      <p:sp>
        <p:nvSpPr>
          <p:cNvPr id="6" name="Slide Image Placeholder 5">
            <a:extLst>
              <a:ext uri="{FF2B5EF4-FFF2-40B4-BE49-F238E27FC236}">
                <a16:creationId xmlns:a16="http://schemas.microsoft.com/office/drawing/2014/main" id="{2F085D46-D802-CD59-66E7-55565744B3AE}"/>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3EDEE20-0C3A-417F-8C4D-1ED522E8F1F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90</a:t>
            </a:fld>
            <a:endParaRPr lang="en-US" sz="1200" dirty="0">
              <a:latin typeface="+mn-lt"/>
            </a:endParaRPr>
          </a:p>
        </p:txBody>
      </p:sp>
    </p:spTree>
    <p:extLst>
      <p:ext uri="{BB962C8B-B14F-4D97-AF65-F5344CB8AC3E}">
        <p14:creationId xmlns:p14="http://schemas.microsoft.com/office/powerpoint/2010/main" val="61429064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تدعم مجموعة الأدوات أخصائيي الحا</a:t>
            </a:r>
            <a:r>
              <a:rPr lang="ar-SA" i="1" dirty="0"/>
              <a:t>لة</a:t>
            </a:r>
            <a:r>
              <a:rPr lang="en-US" i="1" dirty="0"/>
              <a:t> لمساعدة عملائهم على:</a:t>
            </a:r>
          </a:p>
          <a:p>
            <a:pPr lvl="1" algn="r" rtl="1"/>
            <a:r>
              <a:rPr lang="ar-SA" i="1" dirty="0"/>
              <a:t>الت</a:t>
            </a:r>
            <a:r>
              <a:rPr lang="en-US" i="1" dirty="0"/>
              <a:t>فك</a:t>
            </a:r>
            <a:r>
              <a:rPr lang="ar-SA" i="1" dirty="0"/>
              <a:t>ي</a:t>
            </a:r>
            <a:r>
              <a:rPr lang="en-US" i="1" dirty="0"/>
              <a:t>ر في:</a:t>
            </a:r>
          </a:p>
          <a:p>
            <a:pPr lvl="2" algn="r" rtl="1"/>
            <a:r>
              <a:rPr lang="en-US" i="1" dirty="0"/>
              <a:t>الاحتياجات المختلفة لأفراد الأسرة المتنوعين لتشجيع القرارات التي قد تفيد أولئك الأكثر عرضة للخطر أو المهمشين داخل المنزل.</a:t>
            </a:r>
          </a:p>
          <a:p>
            <a:pPr lvl="2" algn="r" rtl="1"/>
            <a:r>
              <a:rPr lang="en-US" i="1" dirty="0"/>
              <a:t>كيف يتم اتخاذ القرارات بشأن الأموال التي يتم إنفاقها ومن الذي يتخذ القرارات ولماذا يتم اتخاذ هذه الخيارات.</a:t>
            </a:r>
          </a:p>
          <a:p>
            <a:pPr lvl="2" algn="r" rtl="1"/>
            <a:r>
              <a:rPr lang="en-US" i="1" dirty="0"/>
              <a:t>ال</a:t>
            </a:r>
            <a:r>
              <a:rPr lang="ar-SA" i="1" dirty="0"/>
              <a:t>نفقات المترتبة</a:t>
            </a:r>
            <a:r>
              <a:rPr lang="en-US" i="1" dirty="0"/>
              <a:t> هي احتياجات أساسية ويجب إعطاؤها الأولوية لمصلحة جميع أفراد الأسرة.</a:t>
            </a:r>
          </a:p>
          <a:p>
            <a:pPr lvl="1" algn="r" rtl="1"/>
            <a:r>
              <a:rPr lang="en-US" i="1" dirty="0"/>
              <a:t>كن أكثر وعيًا بنفقاته</a:t>
            </a:r>
            <a:r>
              <a:rPr lang="ar-SA" i="1" dirty="0"/>
              <a:t>م</a:t>
            </a:r>
            <a:r>
              <a:rPr lang="en-US" i="1" dirty="0"/>
              <a:t> المنتظمة والمتقطعة وتتبعها</a:t>
            </a:r>
          </a:p>
          <a:p>
            <a:pPr lvl="1" algn="r" rtl="1"/>
            <a:r>
              <a:rPr lang="en-US" i="1" dirty="0"/>
              <a:t>تحديد أولويات النفقات والإنفاق ضمن دخلهم</a:t>
            </a:r>
          </a:p>
          <a:p>
            <a:pPr lvl="1" algn="r" rtl="1"/>
            <a:r>
              <a:rPr lang="en-US" i="1" dirty="0"/>
              <a:t>تحديد عادات الإنفاق الأكثر فعالية من حيث التكلفة</a:t>
            </a:r>
          </a:p>
          <a:p>
            <a:pPr lvl="1" algn="r" rtl="1"/>
            <a:r>
              <a:rPr lang="ar-SA" i="1" dirty="0"/>
              <a:t>توفير</a:t>
            </a:r>
            <a:r>
              <a:rPr lang="en-US" i="1" dirty="0"/>
              <a:t> أموال الطوارئ لتغطية أي صدمات مالية</a:t>
            </a:r>
          </a:p>
        </p:txBody>
      </p:sp>
      <p:sp>
        <p:nvSpPr>
          <p:cNvPr id="6" name="Slide Image Placeholder 5">
            <a:extLst>
              <a:ext uri="{FF2B5EF4-FFF2-40B4-BE49-F238E27FC236}">
                <a16:creationId xmlns:a16="http://schemas.microsoft.com/office/drawing/2014/main" id="{BCCE9791-187C-7E86-B120-FC97E64A0351}"/>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981B8E7F-FFB9-7EE3-3281-A0BF2E3934C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91</a:t>
            </a:fld>
            <a:endParaRPr lang="en-US" sz="1200" dirty="0">
              <a:latin typeface="+mn-lt"/>
            </a:endParaRPr>
          </a:p>
        </p:txBody>
      </p:sp>
    </p:spTree>
    <p:extLst>
      <p:ext uri="{BB962C8B-B14F-4D97-AF65-F5344CB8AC3E}">
        <p14:creationId xmlns:p14="http://schemas.microsoft.com/office/powerpoint/2010/main" val="232274073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a:t>
            </a:r>
            <a:r>
              <a:rPr lang="ar-SA" b="1" dirty="0"/>
              <a:t>ب</a:t>
            </a:r>
            <a:r>
              <a:rPr lang="en-US" b="1" dirty="0"/>
              <a:t>يف مع السياق</a:t>
            </a:r>
          </a:p>
          <a:p>
            <a:pPr algn="r" rtl="1"/>
            <a:r>
              <a:rPr lang="en-US" dirty="0"/>
              <a:t>يجب وضع الأمثلة في سياقها</a:t>
            </a:r>
          </a:p>
          <a:p>
            <a:pPr marL="0" indent="0" algn="r" rtl="1">
              <a:buNone/>
            </a:pPr>
            <a:r>
              <a:rPr lang="en-US" dirty="0"/>
              <a:t>______________________________________________________________________________</a:t>
            </a:r>
          </a:p>
          <a:p>
            <a:pPr marL="0" indent="0" algn="r" rtl="1">
              <a:buNone/>
            </a:pPr>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noProof="0" dirty="0"/>
              <a:t>هناك أنواع مختلفة من النفقات التي تحتاجها الأسرة ل</a:t>
            </a:r>
            <a:r>
              <a:rPr lang="ar-SA" i="1" noProof="0" dirty="0"/>
              <a:t>ل</a:t>
            </a:r>
            <a:r>
              <a:rPr lang="en-US" i="1" noProof="0" dirty="0"/>
              <a:t>تغطية</a:t>
            </a:r>
            <a:r>
              <a:rPr lang="ar-SA" i="1" noProof="0" dirty="0"/>
              <a:t> و التي ستنظر</a:t>
            </a:r>
            <a:r>
              <a:rPr lang="en-US" i="1" noProof="0" dirty="0"/>
              <a:t> الأدوات فيها.</a:t>
            </a:r>
          </a:p>
          <a:p>
            <a:pPr lvl="0" algn="r" rtl="1"/>
            <a:r>
              <a:rPr lang="en-US" b="1" i="1" noProof="0" dirty="0"/>
              <a:t>ال</a:t>
            </a:r>
            <a:r>
              <a:rPr lang="ar-SA" b="1" i="1" noProof="0" dirty="0"/>
              <a:t>نفقات</a:t>
            </a:r>
            <a:r>
              <a:rPr lang="en-US" b="1" i="1" noProof="0" dirty="0"/>
              <a:t> العادية والثابتة</a:t>
            </a:r>
          </a:p>
          <a:p>
            <a:pPr lvl="1" algn="r" rtl="1"/>
            <a:r>
              <a:rPr lang="en-US" i="1" noProof="0" dirty="0"/>
              <a:t>هذه من السهل التخطيط لها.</a:t>
            </a:r>
          </a:p>
          <a:p>
            <a:pPr lvl="1" algn="r" rtl="1"/>
            <a:r>
              <a:rPr lang="en-US" i="1" noProof="0" dirty="0"/>
              <a:t>وهي تشمل تكاليف مثل الإيجار ورسوم التسجيل في المدرسة</a:t>
            </a:r>
          </a:p>
          <a:p>
            <a:pPr lvl="0" algn="r" rtl="1"/>
            <a:r>
              <a:rPr lang="en-US" b="1" i="1" noProof="0" dirty="0"/>
              <a:t>ال</a:t>
            </a:r>
            <a:r>
              <a:rPr lang="ar-SA" b="1" i="1" noProof="0" dirty="0"/>
              <a:t>نفقات</a:t>
            </a:r>
            <a:r>
              <a:rPr lang="en-US" b="1" i="1" noProof="0" dirty="0"/>
              <a:t> العادية والمتغيرة</a:t>
            </a:r>
          </a:p>
          <a:p>
            <a:pPr lvl="1" algn="r" rtl="1"/>
            <a:r>
              <a:rPr lang="en-US" i="1" noProof="0" dirty="0"/>
              <a:t>هذه نفقات نعلم أنها ستحدث ولكن لا يمكننا التأكد من تكلفتها وقد لا نعرف متى سيتم تحصيلها.</a:t>
            </a:r>
          </a:p>
          <a:p>
            <a:pPr lvl="1" algn="r" rtl="1"/>
            <a:r>
              <a:rPr lang="en-US" i="1" noProof="0" dirty="0"/>
              <a:t>وهذا يشمل الطعام ؛ فواتير الكهرباء؛ فواتير الهاتف </a:t>
            </a:r>
            <a:r>
              <a:rPr lang="ar-SA" i="1" noProof="0" dirty="0"/>
              <a:t>،</a:t>
            </a:r>
            <a:r>
              <a:rPr lang="en-US" i="1" noProof="0" dirty="0"/>
              <a:t>المواد المدرسية؛ إلخ.</a:t>
            </a:r>
          </a:p>
          <a:p>
            <a:pPr lvl="0" algn="r" rtl="1"/>
            <a:r>
              <a:rPr lang="ar-SA" b="1" i="1" noProof="0" dirty="0"/>
              <a:t>نفقات </a:t>
            </a:r>
            <a:r>
              <a:rPr lang="en-US" b="1" i="1" noProof="0" dirty="0"/>
              <a:t>تحدث بشكل غير متكرر ولكن يمكن التنبؤ بها</a:t>
            </a:r>
          </a:p>
          <a:p>
            <a:pPr lvl="1" algn="r" rtl="1"/>
            <a:r>
              <a:rPr lang="en-US" i="1" noProof="0" dirty="0"/>
              <a:t>وتشمل هذه الضرائب ؛ </a:t>
            </a:r>
            <a:r>
              <a:rPr lang="ar-SA" i="1" noProof="0" dirty="0"/>
              <a:t>دفعات </a:t>
            </a:r>
            <a:r>
              <a:rPr lang="en-US" i="1" noProof="0" dirty="0"/>
              <a:t> التأمين إلخ.</a:t>
            </a:r>
          </a:p>
          <a:p>
            <a:pPr lvl="0" algn="r" rtl="1"/>
            <a:r>
              <a:rPr lang="ar-SA" sz="1200" b="1" i="1" dirty="0">
                <a:solidFill>
                  <a:schemeClr val="tx1"/>
                </a:solidFill>
                <a:latin typeface="+mj-lt"/>
                <a:cs typeface="Calibri" panose="020F0502020204030204" pitchFamily="34" charset="0"/>
              </a:rPr>
              <a:t>ال</a:t>
            </a:r>
            <a:r>
              <a:rPr lang="en-US" sz="1200" b="1" i="1" dirty="0">
                <a:solidFill>
                  <a:schemeClr val="tx1"/>
                </a:solidFill>
                <a:latin typeface="+mj-lt"/>
                <a:cs typeface="Calibri" panose="020F0502020204030204" pitchFamily="34" charset="0"/>
              </a:rPr>
              <a:t>نفقات ال</a:t>
            </a:r>
            <a:r>
              <a:rPr lang="ar-SA" sz="1200" b="1" i="1" dirty="0">
                <a:solidFill>
                  <a:schemeClr val="tx1"/>
                </a:solidFill>
                <a:latin typeface="+mj-lt"/>
                <a:cs typeface="Calibri" panose="020F0502020204030204" pitchFamily="34" charset="0"/>
              </a:rPr>
              <a:t>مفاجئة </a:t>
            </a:r>
            <a:r>
              <a:rPr lang="en-US" b="1" i="1" noProof="0" dirty="0"/>
              <a:t>والنفقات غير المتوقعة.</a:t>
            </a:r>
          </a:p>
          <a:p>
            <a:pPr lvl="1" algn="r" rtl="1"/>
            <a:r>
              <a:rPr lang="en-US" i="1" noProof="0" dirty="0"/>
              <a:t>هذه تكاليف مفاجئة لم تكن تتوقعها.</a:t>
            </a:r>
          </a:p>
          <a:p>
            <a:pPr lvl="1" algn="r" rtl="1"/>
            <a:r>
              <a:rPr lang="en-US" i="1" noProof="0" dirty="0"/>
              <a:t>على هذا النحو لا يمكنك التخطيط له</a:t>
            </a:r>
            <a:r>
              <a:rPr lang="ar-SA" i="1" noProof="0" dirty="0"/>
              <a:t>ا</a:t>
            </a:r>
            <a:r>
              <a:rPr lang="en-US" i="1" noProof="0" dirty="0"/>
              <a:t> ولا تعرف كم س</a:t>
            </a:r>
            <a:r>
              <a:rPr lang="ar-SA" i="1" noProof="0" dirty="0"/>
              <a:t>تكلف</a:t>
            </a:r>
            <a:r>
              <a:rPr lang="en-US" i="1" noProof="0" dirty="0"/>
              <a:t>.</a:t>
            </a:r>
          </a:p>
          <a:p>
            <a:pPr lvl="1" algn="r" rtl="1"/>
            <a:r>
              <a:rPr lang="en-US" i="1" noProof="0" dirty="0"/>
              <a:t>هناك حاجة لتخصيص الأموال للتكاليف غير المخطط لها.</a:t>
            </a:r>
          </a:p>
          <a:p>
            <a:pPr lvl="1" algn="r" rtl="1"/>
            <a:r>
              <a:rPr lang="en-US" i="1" noProof="0" dirty="0"/>
              <a:t>قد يشمل ذلك مشكلات صحية طبية جديدة ؛ الضرر الذي يلحق بمنزلك ؛ المحاصيل المفقودة إلخ.</a:t>
            </a:r>
            <a:endParaRPr lang="en-US" i="1" dirty="0"/>
          </a:p>
        </p:txBody>
      </p:sp>
      <p:sp>
        <p:nvSpPr>
          <p:cNvPr id="6" name="Slide Image Placeholder 5">
            <a:extLst>
              <a:ext uri="{FF2B5EF4-FFF2-40B4-BE49-F238E27FC236}">
                <a16:creationId xmlns:a16="http://schemas.microsoft.com/office/drawing/2014/main" id="{DC0CD6EA-9FC6-CC49-0571-7A259E98674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03B2CD9A-FEB2-19CE-181B-9B31889735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92</a:t>
            </a:fld>
            <a:endParaRPr lang="en-US" sz="1200" dirty="0">
              <a:latin typeface="+mn-lt"/>
            </a:endParaRPr>
          </a:p>
        </p:txBody>
      </p:sp>
    </p:spTree>
    <p:extLst>
      <p:ext uri="{BB962C8B-B14F-4D97-AF65-F5344CB8AC3E}">
        <p14:creationId xmlns:p14="http://schemas.microsoft.com/office/powerpoint/2010/main" val="52755302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endParaRPr lang="en-US" dirty="0"/>
          </a:p>
          <a:p>
            <a:pPr marL="171450" indent="-171450" algn="r" rtl="1"/>
            <a:r>
              <a:rPr lang="en-US" dirty="0"/>
              <a:t>التكيف بناءً على ما إذا كان العملاء يصلون أو سيصلون إلى </a:t>
            </a:r>
            <a:r>
              <a:rPr lang="ar-SA" sz="1200" dirty="0">
                <a:solidFill>
                  <a:schemeClr val="tx1"/>
                </a:solidFill>
                <a:latin typeface="+mj-lt"/>
                <a:cs typeface="Calibri" panose="020F0502020204030204" pitchFamily="34" charset="0"/>
              </a:rPr>
              <a:t>المساعدة النقدية و القسائم </a:t>
            </a:r>
            <a:r>
              <a:rPr lang="en-US" dirty="0"/>
              <a:t> في السياق</a:t>
            </a:r>
            <a:r>
              <a:rPr lang="ar-SA" dirty="0"/>
              <a:t> الخاص بكم</a:t>
            </a:r>
            <a:r>
              <a:rPr lang="en-US" dirty="0"/>
              <a:t>.</a:t>
            </a:r>
          </a:p>
          <a:p>
            <a:pPr marL="0" indent="0" algn="r" rtl="1">
              <a:buNone/>
            </a:pPr>
            <a:r>
              <a:rPr lang="en-US"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dirty="0"/>
              <a:t>الشرح</a:t>
            </a:r>
            <a:endParaRPr lang="en-US" b="1" dirty="0"/>
          </a:p>
          <a:p>
            <a:pPr lvl="0" algn="r" rtl="1"/>
            <a:r>
              <a:rPr lang="en-US" dirty="0"/>
              <a:t>عرض الشريحة</a:t>
            </a:r>
          </a:p>
        </p:txBody>
      </p:sp>
      <p:sp>
        <p:nvSpPr>
          <p:cNvPr id="6" name="Slide Image Placeholder 5">
            <a:extLst>
              <a:ext uri="{FF2B5EF4-FFF2-40B4-BE49-F238E27FC236}">
                <a16:creationId xmlns:a16="http://schemas.microsoft.com/office/drawing/2014/main" id="{529B1BF7-F84A-F9A3-F10F-CA108F1E0B3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2ADF3D9-5AD6-F29A-08F5-EE039047EDB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93</a:t>
            </a:fld>
            <a:endParaRPr lang="en-US" sz="1200" dirty="0">
              <a:latin typeface="+mn-lt"/>
            </a:endParaRPr>
          </a:p>
        </p:txBody>
      </p:sp>
    </p:spTree>
    <p:extLst>
      <p:ext uri="{BB962C8B-B14F-4D97-AF65-F5344CB8AC3E}">
        <p14:creationId xmlns:p14="http://schemas.microsoft.com/office/powerpoint/2010/main" val="228344725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GB" i="1" dirty="0">
                <a:solidFill>
                  <a:schemeClr val="tx1"/>
                </a:solidFill>
                <a:cs typeface="Calibri" panose="020F0502020204030204" pitchFamily="34" charset="0"/>
              </a:rPr>
              <a:t>يجب أن يستخدم أخصائي الحالة هذه الأداة مع عملائه في نفس المساحة حيث يديرون دائمًا اجتماعات الحالة الخاصة بهم مع عملائهم.</a:t>
            </a:r>
            <a:endParaRPr lang="en-US" i="1" dirty="0"/>
          </a:p>
          <a:p>
            <a:pPr lvl="0" algn="r" rtl="1"/>
            <a:r>
              <a:rPr lang="en-US" i="1" dirty="0"/>
              <a:t>من المرجح أن يكون الم</a:t>
            </a:r>
            <a:r>
              <a:rPr lang="ar-SA" i="1" dirty="0"/>
              <a:t>كان</a:t>
            </a:r>
            <a:r>
              <a:rPr lang="en-US" i="1" dirty="0"/>
              <a:t>:</a:t>
            </a:r>
          </a:p>
          <a:p>
            <a:pPr lvl="1" algn="r" rtl="1"/>
            <a:r>
              <a:rPr lang="en-US" i="1" dirty="0"/>
              <a:t>في مكاتب منظمة أخصائي الحالة</a:t>
            </a:r>
          </a:p>
          <a:p>
            <a:pPr lvl="1" algn="r" rtl="1"/>
            <a:r>
              <a:rPr lang="en-US" i="1" dirty="0"/>
              <a:t>في مكاتب </a:t>
            </a:r>
            <a:r>
              <a:rPr lang="ar-SA" i="1" dirty="0"/>
              <a:t>ال</a:t>
            </a:r>
            <a:r>
              <a:rPr lang="en-US" i="1" dirty="0"/>
              <a:t>منظمة </a:t>
            </a:r>
            <a:r>
              <a:rPr lang="ar-SA" i="1" dirty="0"/>
              <a:t>ال</a:t>
            </a:r>
            <a:r>
              <a:rPr lang="en-US" i="1" dirty="0"/>
              <a:t>شريكة</a:t>
            </a:r>
          </a:p>
          <a:p>
            <a:pPr lvl="1" algn="r" rtl="1"/>
            <a:r>
              <a:rPr lang="en-US" i="1" dirty="0"/>
              <a:t>في منزل العميل</a:t>
            </a:r>
          </a:p>
          <a:p>
            <a:pPr lvl="0" algn="r" rtl="1"/>
            <a:r>
              <a:rPr lang="en-US" i="1" dirty="0"/>
              <a:t>يجب أن يشارك العملاء في اختيار مواقع المناقشات. قد يكون لكل عميل تفضيل مختلف.</a:t>
            </a:r>
          </a:p>
          <a:p>
            <a:pPr lvl="0" algn="r" rtl="1"/>
            <a:r>
              <a:rPr lang="en-US" i="1" dirty="0"/>
              <a:t>يجب مراعاة أربعة عوامل رئيسية في الموقع</a:t>
            </a:r>
          </a:p>
          <a:p>
            <a:pPr lvl="1" algn="r" rtl="1"/>
            <a:r>
              <a:rPr lang="en-US" b="1" i="1" dirty="0"/>
              <a:t>الالتزام بمعايير ال</a:t>
            </a:r>
            <a:r>
              <a:rPr lang="ar-SA" b="1" i="1" dirty="0"/>
              <a:t>حماية</a:t>
            </a:r>
            <a:endParaRPr lang="en-US" b="1" i="1" dirty="0"/>
          </a:p>
          <a:p>
            <a:pPr lvl="2" algn="r" rtl="1"/>
            <a:r>
              <a:rPr lang="en-US" i="1" dirty="0"/>
              <a:t>يجب أن تسمح المساحة بالامتثال لإجراءات الحماية </a:t>
            </a:r>
            <a:r>
              <a:rPr lang="ar-SA" i="1" dirty="0"/>
              <a:t>للمنظم</a:t>
            </a:r>
            <a:r>
              <a:rPr lang="en-US" i="1" dirty="0"/>
              <a:t>ة.</a:t>
            </a:r>
          </a:p>
          <a:p>
            <a:pPr lvl="2" algn="r" rtl="1"/>
            <a:r>
              <a:rPr lang="en-US" i="1" dirty="0"/>
              <a:t>عندما يشارك الأطفال في الاجتماع</a:t>
            </a:r>
            <a:r>
              <a:rPr lang="ar-SA" i="1" dirty="0"/>
              <a:t>، </a:t>
            </a:r>
            <a:r>
              <a:rPr lang="en-US" i="1" dirty="0"/>
              <a:t>يجب أن يكون أخصائي الحالة </a:t>
            </a:r>
            <a:r>
              <a:rPr lang="ar-SA" i="1" dirty="0"/>
              <a:t>واضحاً مع ا</a:t>
            </a:r>
            <a:r>
              <a:rPr lang="en-US" i="1" dirty="0"/>
              <a:t>لآخرين لذلك لا يمكن حدوث أي سلوك غير مقبول دون أن تتم ملاحظته.</a:t>
            </a:r>
          </a:p>
          <a:p>
            <a:pPr lvl="1" algn="r" rtl="1"/>
            <a:r>
              <a:rPr lang="en-US" b="1" i="1" dirty="0"/>
              <a:t>إمكانية الوصول</a:t>
            </a:r>
          </a:p>
          <a:p>
            <a:pPr lvl="2" algn="r" rtl="1"/>
            <a:r>
              <a:rPr lang="en-US" i="1" dirty="0"/>
              <a:t>يجب اختيار ال</a:t>
            </a:r>
            <a:r>
              <a:rPr lang="ar-SA" i="1" dirty="0"/>
              <a:t>مكان</a:t>
            </a:r>
            <a:r>
              <a:rPr lang="en-US" i="1" dirty="0"/>
              <a:t> ال</a:t>
            </a:r>
            <a:r>
              <a:rPr lang="ar-SA" i="1" dirty="0"/>
              <a:t>ذي</a:t>
            </a:r>
            <a:r>
              <a:rPr lang="en-US" i="1" dirty="0"/>
              <a:t> يمكن للعميل وأي أفراد مرافقين الوصول إليه بسهولة وأمان.</a:t>
            </a:r>
          </a:p>
          <a:p>
            <a:pPr lvl="2" algn="r" rtl="1"/>
            <a:r>
              <a:rPr lang="en-US" i="1" dirty="0"/>
              <a:t>يجب أن </a:t>
            </a:r>
            <a:r>
              <a:rPr lang="ar-SA" i="1" dirty="0"/>
              <a:t>يتم الأخذ</a:t>
            </a:r>
            <a:r>
              <a:rPr lang="en-US" i="1" dirty="0"/>
              <a:t> في الاعتبار كلاً من المساحة المادية والطريق الذي سيتم اتخاذه للوصول إلى تلك المساحة ومنها.</a:t>
            </a:r>
          </a:p>
          <a:p>
            <a:pPr lvl="2" algn="r" rtl="1"/>
            <a:r>
              <a:rPr lang="en-US" i="1" dirty="0"/>
              <a:t>على سبيل المثال: 1) يجب أن يكون لدى العملاء ذوي الإعاقات الجسدية إمكانية الوصول إلى وسائل النقل للوصول إلى ال</a:t>
            </a:r>
            <a:r>
              <a:rPr lang="ar-SA" i="1" dirty="0"/>
              <a:t>مساحة </a:t>
            </a:r>
            <a:r>
              <a:rPr lang="en-US" i="1" dirty="0"/>
              <a:t>ويجب أن يكونوا قادرين جسديًا على دخول المكان. 2) يجب ألا يتعرض العملاء من جنس أو عرق معين لمخاطر عالية من العنف في الطريق إلى أو في ال</a:t>
            </a:r>
            <a:r>
              <a:rPr lang="ar-SA" i="1" dirty="0"/>
              <a:t>مساحة</a:t>
            </a:r>
            <a:endParaRPr lang="en-US" i="1" dirty="0"/>
          </a:p>
          <a:p>
            <a:pPr lvl="1" algn="r" rtl="1"/>
            <a:r>
              <a:rPr lang="ar-SA" b="1" i="1" dirty="0"/>
              <a:t>ال</a:t>
            </a:r>
            <a:r>
              <a:rPr lang="en-US" b="1" i="1" dirty="0"/>
              <a:t>أمان</a:t>
            </a:r>
          </a:p>
          <a:p>
            <a:pPr lvl="2" algn="r" rtl="1"/>
            <a:r>
              <a:rPr lang="en-US" i="1" dirty="0"/>
              <a:t>يجب أن يتم استخدام الأداة في مكان </a:t>
            </a:r>
            <a:r>
              <a:rPr lang="ar-SA" i="1" dirty="0"/>
              <a:t>يتم </a:t>
            </a:r>
            <a:r>
              <a:rPr lang="en-US" i="1" dirty="0"/>
              <a:t> فيه</a:t>
            </a:r>
            <a:r>
              <a:rPr lang="ar-SA" i="1" dirty="0"/>
              <a:t> الحفاظ على</a:t>
            </a:r>
            <a:r>
              <a:rPr lang="en-US" i="1" dirty="0"/>
              <a:t> سرية أخصائي الحالة ؛ العميل وأفراد أسرته</a:t>
            </a:r>
            <a:r>
              <a:rPr lang="ar-SA" i="1" dirty="0"/>
              <a:t> </a:t>
            </a:r>
            <a:r>
              <a:rPr lang="en-US" i="1" dirty="0"/>
              <a:t>.</a:t>
            </a:r>
          </a:p>
          <a:p>
            <a:pPr marL="0" indent="0" algn="r" rtl="1">
              <a:buNone/>
            </a:pPr>
            <a:endParaRPr lang="en-US" i="1" dirty="0"/>
          </a:p>
          <a:p>
            <a:pPr marL="0" indent="0" algn="r" rtl="1">
              <a:buNone/>
            </a:pPr>
            <a:r>
              <a:rPr lang="ar-SA" b="1" dirty="0"/>
              <a:t>يتبع</a:t>
            </a:r>
            <a:r>
              <a:rPr lang="en-US" b="1" dirty="0">
                <a:sym typeface="Wingdings" panose="05000000000000000000" pitchFamily="2" charset="2"/>
              </a:rPr>
              <a:t></a:t>
            </a:r>
            <a:endParaRPr lang="en-US" b="1" dirty="0"/>
          </a:p>
        </p:txBody>
      </p:sp>
      <p:sp>
        <p:nvSpPr>
          <p:cNvPr id="6" name="Slide Image Placeholder 5">
            <a:extLst>
              <a:ext uri="{FF2B5EF4-FFF2-40B4-BE49-F238E27FC236}">
                <a16:creationId xmlns:a16="http://schemas.microsoft.com/office/drawing/2014/main" id="{529B1BF7-F84A-F9A3-F10F-CA108F1E0B3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22ADF3D9-5AD6-F29A-08F5-EE039047EDB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94</a:t>
            </a:fld>
            <a:endParaRPr lang="en-US" sz="1200" dirty="0">
              <a:latin typeface="+mn-lt"/>
            </a:endParaRPr>
          </a:p>
        </p:txBody>
      </p:sp>
    </p:spTree>
    <p:extLst>
      <p:ext uri="{BB962C8B-B14F-4D97-AF65-F5344CB8AC3E}">
        <p14:creationId xmlns:p14="http://schemas.microsoft.com/office/powerpoint/2010/main" val="506050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7839" y="460375"/>
            <a:ext cx="6143624" cy="9211333"/>
          </a:xfrm>
        </p:spPr>
        <p:txBody>
          <a:bodyPr/>
          <a:lstStyle/>
          <a:p>
            <a:pPr lvl="1" algn="r" rtl="1"/>
            <a:r>
              <a:rPr lang="en-US" b="1" i="1" dirty="0"/>
              <a:t>الخصوصية والسرية</a:t>
            </a:r>
          </a:p>
          <a:p>
            <a:pPr lvl="2" algn="r" rtl="1"/>
            <a:r>
              <a:rPr lang="en-US" i="1" dirty="0"/>
              <a:t>يجب عقد اجتماعات إدارة الحالة في مساحة تضمن الخصوصية.</a:t>
            </a:r>
          </a:p>
          <a:p>
            <a:pPr lvl="2" algn="r" rtl="1"/>
            <a:r>
              <a:rPr lang="en-US" i="1" dirty="0"/>
              <a:t>يجب ألا يتمكن من هم خارج الغرفة من سماع المناقشات الجارية في الداخل.</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قد يكون من الضروري إجراء المناقشات عبر الهاتف</a:t>
            </a:r>
            <a:endParaRPr lang="en-US" i="1" noProof="0" dirty="0"/>
          </a:p>
          <a:p>
            <a:pPr marL="625475" marR="0" lvl="1"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i="1" dirty="0"/>
              <a:t>قد يكون هذا بسبب المخاطر المعممة المستمرة التي لا يمكن تخفيفها</a:t>
            </a:r>
          </a:p>
          <a:p>
            <a:pPr lvl="1" algn="r" rtl="1"/>
            <a:r>
              <a:rPr lang="en-US" i="1" dirty="0"/>
              <a:t>على سبيل المثال</a:t>
            </a:r>
            <a:r>
              <a:rPr lang="ar-SA" i="1" dirty="0"/>
              <a:t>، </a:t>
            </a:r>
            <a:r>
              <a:rPr lang="en-US" i="1" dirty="0"/>
              <a:t>عندما تتأثر منطقة ما بتفشي مرض معدي</a:t>
            </a:r>
            <a:r>
              <a:rPr lang="ar-SA" i="1" dirty="0"/>
              <a:t> (مثل كوفيد ١٩)</a:t>
            </a:r>
            <a:r>
              <a:rPr lang="en-US" i="1" dirty="0"/>
              <a:t>؛ مخاوف أمنية مستمرة ؛ أو الصراع ال</a:t>
            </a:r>
            <a:r>
              <a:rPr lang="ar-SA" i="1" dirty="0"/>
              <a:t>قائم</a:t>
            </a:r>
            <a:endParaRPr lang="en-US" i="1" dirty="0"/>
          </a:p>
        </p:txBody>
      </p:sp>
      <p:sp>
        <p:nvSpPr>
          <p:cNvPr id="7" name="Google Shape;725;p48:notes">
            <a:extLst>
              <a:ext uri="{FF2B5EF4-FFF2-40B4-BE49-F238E27FC236}">
                <a16:creationId xmlns:a16="http://schemas.microsoft.com/office/drawing/2014/main" id="{22ADF3D9-5AD6-F29A-08F5-EE039047EDB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95</a:t>
            </a:fld>
            <a:endParaRPr lang="en-US" sz="1200" dirty="0">
              <a:latin typeface="+mn-lt"/>
            </a:endParaRPr>
          </a:p>
        </p:txBody>
      </p:sp>
    </p:spTree>
    <p:extLst>
      <p:ext uri="{BB962C8B-B14F-4D97-AF65-F5344CB8AC3E}">
        <p14:creationId xmlns:p14="http://schemas.microsoft.com/office/powerpoint/2010/main" val="212915427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عند الحديث عن نفقات المنزل</a:t>
            </a:r>
            <a:r>
              <a:rPr lang="ar-SA" i="1" dirty="0"/>
              <a:t>، قم بت</a:t>
            </a:r>
            <a:r>
              <a:rPr lang="en-US" i="1" dirty="0"/>
              <a:t>ذك</a:t>
            </a:r>
            <a:r>
              <a:rPr lang="ar-SA" i="1" dirty="0"/>
              <a:t>ي</a:t>
            </a:r>
            <a:r>
              <a:rPr lang="en-US" i="1" dirty="0"/>
              <a:t>ر العميل أن يأخذ بعين الاعتبار النطاق الكامل لاحتياجات جميع أفراد الأسرة.</a:t>
            </a:r>
          </a:p>
          <a:p>
            <a:pPr lvl="0" algn="r" rtl="1"/>
            <a:r>
              <a:rPr lang="en-US" i="1" dirty="0"/>
              <a:t>اسأل دائمًا أيضًا عما إذا كانت هناك احتياجات معينة لأفراد معينين في الأسرة</a:t>
            </a:r>
          </a:p>
        </p:txBody>
      </p:sp>
      <p:sp>
        <p:nvSpPr>
          <p:cNvPr id="6" name="Slide Image Placeholder 5">
            <a:extLst>
              <a:ext uri="{FF2B5EF4-FFF2-40B4-BE49-F238E27FC236}">
                <a16:creationId xmlns:a16="http://schemas.microsoft.com/office/drawing/2014/main" id="{D0AD12B0-03BB-5A58-55EE-EEC767627073}"/>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AF03899C-37D2-5C36-6C98-9B225F4C823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96</a:t>
            </a:fld>
            <a:endParaRPr lang="en-US" sz="1200" dirty="0">
              <a:latin typeface="+mn-lt"/>
            </a:endParaRPr>
          </a:p>
        </p:txBody>
      </p:sp>
    </p:spTree>
    <p:extLst>
      <p:ext uri="{BB962C8B-B14F-4D97-AF65-F5344CB8AC3E}">
        <p14:creationId xmlns:p14="http://schemas.microsoft.com/office/powerpoint/2010/main" val="409198576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lgn="r" rtl="1">
              <a:buNone/>
            </a:pPr>
            <a:r>
              <a:rPr lang="en-US" b="1" dirty="0"/>
              <a:t>التكي</a:t>
            </a:r>
            <a:r>
              <a:rPr lang="ar-SA" b="1" dirty="0"/>
              <a:t>ي</a:t>
            </a:r>
            <a:r>
              <a:rPr lang="en-US" b="1" dirty="0"/>
              <a:t>ف مع السياق</a:t>
            </a:r>
          </a:p>
          <a:p>
            <a:pPr algn="r" rtl="1"/>
            <a:r>
              <a:rPr lang="en-US" dirty="0"/>
              <a:t>قم بإزالة هذه الشريحة في السياقات التي لا تتلقى فيها العائلات </a:t>
            </a:r>
            <a:r>
              <a:rPr lang="ar-SA" sz="1200" dirty="0">
                <a:solidFill>
                  <a:schemeClr val="bg1"/>
                </a:solidFill>
              </a:rPr>
              <a:t>المساعدة النقدية و القسائم</a:t>
            </a:r>
            <a:r>
              <a:rPr lang="en-US" dirty="0"/>
              <a:t>.</a:t>
            </a:r>
          </a:p>
          <a:p>
            <a:pPr marL="0" indent="0" algn="r" rtl="1">
              <a:buNone/>
            </a:pPr>
            <a:r>
              <a:rPr lang="en-US" dirty="0"/>
              <a:t>______________________________________________________________________________</a:t>
            </a:r>
          </a:p>
          <a:p>
            <a:pPr marL="0" indent="0" algn="r" rtl="1">
              <a:buNone/>
            </a:pPr>
            <a:endParaRPr lang="en-US"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هناك العديد من البرامج  المتاحة التي يمكنك استخدامها لدعم المحادثات مع العائلات قبل وبعد تلقي المساعدة النقدية.</a:t>
            </a:r>
          </a:p>
          <a:p>
            <a:pPr lvl="1" algn="r" rtl="1"/>
            <a:r>
              <a:rPr lang="ar-SA" i="1" dirty="0"/>
              <a:t>يت</a:t>
            </a:r>
            <a:r>
              <a:rPr lang="en-US" i="1" dirty="0"/>
              <a:t>وفر </a:t>
            </a:r>
            <a:r>
              <a:rPr lang="ar-SA" i="1" dirty="0"/>
              <a:t>ذلك </a:t>
            </a:r>
            <a:r>
              <a:rPr lang="en-US" i="1" dirty="0"/>
              <a:t> في مجموعة أدوات ال</a:t>
            </a:r>
            <a:r>
              <a:rPr lang="ar-SA" i="1" dirty="0"/>
              <a:t>مسائل </a:t>
            </a:r>
            <a:r>
              <a:rPr lang="en-US" i="1" dirty="0"/>
              <a:t>المالية</a:t>
            </a:r>
          </a:p>
          <a:p>
            <a:pPr lvl="0" algn="r" rtl="1"/>
            <a:r>
              <a:rPr lang="en-US" i="1" noProof="0" dirty="0"/>
              <a:t>هناك فترات زمنية مختلفة لدعم العميل</a:t>
            </a:r>
          </a:p>
          <a:p>
            <a:pPr lvl="1" algn="r" rtl="1"/>
            <a:r>
              <a:rPr lang="en-US" i="1" noProof="0" dirty="0"/>
              <a:t>يجب أخذ كل هذه العوامل في الاعتبار في اجتماعات أخصائي الحالة الجارية</a:t>
            </a:r>
          </a:p>
          <a:p>
            <a:pPr lvl="1" algn="r" rtl="1"/>
            <a:r>
              <a:rPr lang="en-US" i="1" noProof="0" dirty="0"/>
              <a:t>يعود الأمر لأخصائي الحالة والعميل لتحديد عدد المرات التي تريد تصفح الأداة فيها.</a:t>
            </a:r>
          </a:p>
          <a:p>
            <a:pPr lvl="1" algn="r" rtl="1"/>
            <a:r>
              <a:rPr lang="en-US" i="1" noProof="0" dirty="0"/>
              <a:t>يوصى بمقابلة العميل:</a:t>
            </a:r>
          </a:p>
          <a:p>
            <a:pPr lvl="2" algn="r" rtl="1"/>
            <a:r>
              <a:rPr lang="en-US" i="1" noProof="0" dirty="0"/>
              <a:t>قبل أسبوع من التوزيع</a:t>
            </a:r>
          </a:p>
          <a:p>
            <a:pPr lvl="2" algn="r" rtl="1"/>
            <a:r>
              <a:rPr lang="en-US" i="1" noProof="0" dirty="0"/>
              <a:t>من الناحية المثالية في غضون يوم إلى يومين بعد التوزيع</a:t>
            </a:r>
          </a:p>
          <a:p>
            <a:pPr lvl="2" algn="r" rtl="1"/>
            <a:r>
              <a:rPr lang="en-US" i="1" noProof="0" dirty="0"/>
              <a:t>على فترات منتظمة خلال مدة البرنامج</a:t>
            </a:r>
          </a:p>
          <a:p>
            <a:pPr lvl="2" algn="r" rtl="1"/>
            <a:r>
              <a:rPr lang="en-US" i="1" noProof="0" dirty="0"/>
              <a:t>في غضون شهر واحد بعد اكتمال التوزيع الأخير</a:t>
            </a:r>
            <a:endParaRPr lang="en-US" i="1" dirty="0"/>
          </a:p>
        </p:txBody>
      </p:sp>
      <p:sp>
        <p:nvSpPr>
          <p:cNvPr id="6" name="Slide Image Placeholder 5">
            <a:extLst>
              <a:ext uri="{FF2B5EF4-FFF2-40B4-BE49-F238E27FC236}">
                <a16:creationId xmlns:a16="http://schemas.microsoft.com/office/drawing/2014/main" id="{F9A5D4A4-D347-C207-3DA9-CE595E2FC85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F9545E0-8E62-4AE4-E171-C46AE343FDD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97</a:t>
            </a:fld>
            <a:endParaRPr lang="en-US" sz="1200" dirty="0">
              <a:latin typeface="+mn-lt"/>
            </a:endParaRPr>
          </a:p>
        </p:txBody>
      </p:sp>
    </p:spTree>
    <p:extLst>
      <p:ext uri="{BB962C8B-B14F-4D97-AF65-F5344CB8AC3E}">
        <p14:creationId xmlns:p14="http://schemas.microsoft.com/office/powerpoint/2010/main" val="395777839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هناك خمس أدوات متوفرة في مجموعة أدوات ال</a:t>
            </a:r>
            <a:r>
              <a:rPr lang="ar-SA" i="1" dirty="0"/>
              <a:t>مسائل</a:t>
            </a:r>
            <a:r>
              <a:rPr lang="en-US" i="1" dirty="0"/>
              <a:t> المالية</a:t>
            </a:r>
          </a:p>
          <a:p>
            <a:pPr algn="r" rtl="1"/>
            <a:r>
              <a:rPr lang="en-US" i="1" dirty="0"/>
              <a:t>سننظر معًا بمزيد من التفصيل في الأدوات من</a:t>
            </a:r>
            <a:r>
              <a:rPr lang="ar-SA" i="1" dirty="0"/>
              <a:t> ١ إلى ٤</a:t>
            </a:r>
            <a:endParaRPr lang="en-US" i="1" dirty="0"/>
          </a:p>
        </p:txBody>
      </p:sp>
      <p:sp>
        <p:nvSpPr>
          <p:cNvPr id="6" name="Slide Image Placeholder 5">
            <a:extLst>
              <a:ext uri="{FF2B5EF4-FFF2-40B4-BE49-F238E27FC236}">
                <a16:creationId xmlns:a16="http://schemas.microsoft.com/office/drawing/2014/main" id="{88D52250-29B5-8C08-5104-F1263ED23F8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4688B9CE-8060-AE9E-5E1A-5DF5DCC22E0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98</a:t>
            </a:fld>
            <a:endParaRPr lang="en-US" sz="1200" dirty="0">
              <a:latin typeface="+mn-lt"/>
            </a:endParaRPr>
          </a:p>
        </p:txBody>
      </p:sp>
    </p:spTree>
    <p:extLst>
      <p:ext uri="{BB962C8B-B14F-4D97-AF65-F5344CB8AC3E}">
        <p14:creationId xmlns:p14="http://schemas.microsoft.com/office/powerpoint/2010/main" val="373278642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التكي</a:t>
            </a:r>
            <a:r>
              <a:rPr lang="ar-SA" b="1" noProof="0" dirty="0"/>
              <a:t>ي</a:t>
            </a:r>
            <a:r>
              <a:rPr lang="en-US" b="1" noProof="0" dirty="0"/>
              <a:t>ف مع السياق</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للترجمة ، يمكن تحرير الصورة في إصدار Word من مجموعة أدوات ال</a:t>
            </a:r>
            <a:r>
              <a:rPr lang="ar-SA" dirty="0">
                <a:effectLst/>
              </a:rPr>
              <a:t>مسائل</a:t>
            </a:r>
            <a:r>
              <a:rPr lang="en-US" dirty="0">
                <a:effectLst/>
              </a:rPr>
              <a:t> المالية ونقلها مرة أخرى إلى </a:t>
            </a:r>
            <a:r>
              <a:rPr lang="ar-SA" dirty="0">
                <a:effectLst/>
              </a:rPr>
              <a:t>العرض التقديمي</a:t>
            </a:r>
            <a:r>
              <a:rPr lang="en-US" dirty="0">
                <a:effectLst/>
              </a:rPr>
              <a:t>.</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انظر الصفحة </a:t>
            </a:r>
            <a:r>
              <a:rPr lang="ar-SA" dirty="0">
                <a:effectLst/>
              </a:rPr>
              <a:t>٣٠</a:t>
            </a:r>
            <a:r>
              <a:rPr lang="en-US" dirty="0">
                <a:effectLst/>
              </a:rPr>
              <a:t> هنا:</a:t>
            </a:r>
            <a:r>
              <a:rPr lang="en-US" dirty="0">
                <a:effectLst/>
                <a:hlinkClick r:id="rId3"/>
              </a:rPr>
              <a:t>https://resourcecentre.savethechildren.net/pdf/Money-Matters-Toolkit-Word.docx/</a:t>
            </a:r>
            <a:r>
              <a:rPr lang="en-US" dirty="0">
                <a:effectLst/>
              </a:rPr>
              <a:t> </a:t>
            </a:r>
          </a:p>
          <a:p>
            <a:pPr marL="171450" marR="0" lvl="0" indent="-17145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effectLst/>
              </a:rPr>
              <a:t>النسخ</a:t>
            </a:r>
            <a:r>
              <a:rPr lang="ar-SA" dirty="0">
                <a:effectLst/>
              </a:rPr>
              <a:t> باللغات</a:t>
            </a:r>
            <a:r>
              <a:rPr lang="en-US" dirty="0">
                <a:effectLst/>
              </a:rPr>
              <a:t> العربية والإسبانية والفرنسية والأوكرانية موجودة </a:t>
            </a:r>
            <a:r>
              <a:rPr lang="ar-SA" dirty="0">
                <a:effectLst/>
              </a:rPr>
              <a:t>مسبقاً</a:t>
            </a:r>
            <a:r>
              <a:rPr lang="en-US" dirty="0">
                <a:effectLst/>
              </a:rPr>
              <a:t> هنا:</a:t>
            </a:r>
            <a:br>
              <a:rPr lang="en-US" dirty="0">
                <a:effectLst/>
              </a:rPr>
            </a:br>
            <a:r>
              <a:rPr lang="en-US" dirty="0">
                <a:effectLst/>
                <a:hlinkClick r:id="rId4"/>
              </a:rPr>
              <a:t>https://resourcecentre.savethechildren.net/document/money-matters-toolkit-caseworkers-support-adult-and-adolescent-clients-basic-money/</a:t>
            </a:r>
            <a:r>
              <a:rPr lang="en-US" dirty="0">
                <a:effectLst/>
              </a:rPr>
              <a:t> </a:t>
            </a:r>
            <a:endParaRPr lang="en-US" b="0" dirty="0">
              <a:effectLst/>
            </a:endParaRP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noProof="0" dirty="0"/>
              <a:t>______________________________________________________________________________</a:t>
            </a:r>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endParaRPr lang="en-US" b="1" noProof="0" dirty="0"/>
          </a:p>
          <a:p>
            <a:pPr marL="0" marR="0" lvl="0" indent="0" algn="r" defTabSz="914400" rtl="1"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ar-SA" b="1" noProof="0" dirty="0"/>
              <a:t>الشرح</a:t>
            </a:r>
            <a:endParaRPr lang="en-US" dirty="0"/>
          </a:p>
          <a:p>
            <a:pPr algn="r" rtl="1"/>
            <a:r>
              <a:rPr lang="en-US" i="1" dirty="0"/>
              <a:t>الأداة </a:t>
            </a:r>
            <a:r>
              <a:rPr lang="ar-SA" i="1" dirty="0"/>
              <a:t>١</a:t>
            </a:r>
            <a:r>
              <a:rPr lang="en-US" i="1" dirty="0"/>
              <a:t> مخصصة لأخصائي الحالة لاستخدامها مع العميل.</a:t>
            </a:r>
          </a:p>
          <a:p>
            <a:pPr algn="r" rtl="1"/>
            <a:r>
              <a:rPr lang="en-US" i="0" dirty="0"/>
              <a:t>توجيه المشاركين إلى</a:t>
            </a:r>
            <a:r>
              <a:rPr lang="ar-SA" i="0" dirty="0"/>
              <a:t> </a:t>
            </a:r>
            <a:r>
              <a:rPr lang="en-US" b="1" i="0" dirty="0"/>
              <a:t>صفحة دليل العمل </a:t>
            </a:r>
            <a:r>
              <a:rPr lang="ar-SA" b="1" i="0" dirty="0"/>
              <a:t>٤٩</a:t>
            </a:r>
            <a:r>
              <a:rPr lang="en-US" b="1" i="0" dirty="0"/>
              <a:t>: الأداة </a:t>
            </a:r>
            <a:r>
              <a:rPr lang="ar-SA" b="1" i="0" dirty="0"/>
              <a:t>١</a:t>
            </a:r>
            <a:r>
              <a:rPr lang="en-US" b="1" i="0" dirty="0"/>
              <a:t> - ما هي احتياجات الطفل والأسرة؟</a:t>
            </a:r>
          </a:p>
          <a:p>
            <a:pPr algn="r" rtl="1"/>
            <a:r>
              <a:rPr lang="en-US" i="1" dirty="0"/>
              <a:t>يحدد الرسم البياني فئات مختلفة من الإنفاق المتضمن في دعم الأسرة والطفل أو الأطفال.</a:t>
            </a:r>
          </a:p>
          <a:p>
            <a:pPr algn="r" rtl="1"/>
            <a:r>
              <a:rPr lang="en-US" i="1" dirty="0"/>
              <a:t>من خلال ال</a:t>
            </a:r>
            <a:r>
              <a:rPr lang="ar-SA" i="1" dirty="0"/>
              <a:t>نظر في</a:t>
            </a:r>
            <a:r>
              <a:rPr lang="en-US" i="1" dirty="0"/>
              <a:t> الأداة</a:t>
            </a:r>
            <a:r>
              <a:rPr lang="ar-SA" i="1" dirty="0"/>
              <a:t>، </a:t>
            </a:r>
            <a:r>
              <a:rPr lang="en-US" i="1" dirty="0"/>
              <a:t>يمكن لأخصائي الحالة مساعدة العميل على التفكير في النطاق الكامل للتكاليف ا</a:t>
            </a:r>
            <a:r>
              <a:rPr lang="ar-SA" i="1" dirty="0"/>
              <a:t>لمترتبة </a:t>
            </a:r>
            <a:r>
              <a:rPr lang="en-US" i="1" dirty="0"/>
              <a:t>لتلبية احتياجاتهم واحتياجات أسرهم.</a:t>
            </a:r>
          </a:p>
        </p:txBody>
      </p:sp>
      <p:sp>
        <p:nvSpPr>
          <p:cNvPr id="6" name="Slide Image Placeholder 5">
            <a:extLst>
              <a:ext uri="{FF2B5EF4-FFF2-40B4-BE49-F238E27FC236}">
                <a16:creationId xmlns:a16="http://schemas.microsoft.com/office/drawing/2014/main" id="{8A614068-562F-37BA-648E-249BA589C3A8}"/>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DEFBE131-0A36-230F-BB81-31A1C308E0B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fld id="{00000000-1234-1234-1234-123412341234}" type="slidenum">
              <a:rPr lang="en-US" sz="1200" smtClean="0">
                <a:latin typeface="+mn-lt"/>
              </a:rPr>
              <a:pPr algn="r" rtl="1"/>
              <a:t>99</a:t>
            </a:fld>
            <a:endParaRPr lang="en-US" sz="1200" dirty="0">
              <a:latin typeface="+mn-lt"/>
            </a:endParaRPr>
          </a:p>
        </p:txBody>
      </p:sp>
    </p:spTree>
    <p:extLst>
      <p:ext uri="{BB962C8B-B14F-4D97-AF65-F5344CB8AC3E}">
        <p14:creationId xmlns:p14="http://schemas.microsoft.com/office/powerpoint/2010/main" val="3254642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3">
            <a:lumMod val="75000"/>
          </a:schemeClr>
        </a:solidFill>
        <a:effectLst/>
      </p:bgPr>
    </p:bg>
    <p:spTree>
      <p:nvGrpSpPr>
        <p:cNvPr id="1" name="Shape 13"/>
        <p:cNvGrpSpPr/>
        <p:nvPr/>
      </p:nvGrpSpPr>
      <p:grpSpPr>
        <a:xfrm>
          <a:off x="0" y="0"/>
          <a:ext cx="0" cy="0"/>
          <a:chOff x="0" y="0"/>
          <a:chExt cx="0" cy="0"/>
        </a:xfrm>
      </p:grpSpPr>
      <p:sp>
        <p:nvSpPr>
          <p:cNvPr id="14" name="Google Shape;14;p28"/>
          <p:cNvSpPr/>
          <p:nvPr/>
        </p:nvSpPr>
        <p:spPr>
          <a:xfrm rot="1782986">
            <a:off x="657418" y="1353464"/>
            <a:ext cx="4749573" cy="4094457"/>
          </a:xfrm>
          <a:prstGeom prst="hexagon">
            <a:avLst>
              <a:gd name="adj" fmla="val 28965"/>
              <a:gd name="vf" fmla="val 115470"/>
            </a:avLst>
          </a:prstGeom>
          <a:solidFill>
            <a:schemeClr val="accent3">
              <a:lumMod val="5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15;p28"/>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userDrawn="1">
  <p:cSld name="Custom Layout">
    <p:bg>
      <p:bgPr>
        <a:solidFill>
          <a:schemeClr val="accent3">
            <a:lumMod val="75000"/>
          </a:schemeClr>
        </a:solidFill>
        <a:effectLst/>
      </p:bgPr>
    </p:bg>
    <p:spTree>
      <p:nvGrpSpPr>
        <p:cNvPr id="1" name="Shape 16"/>
        <p:cNvGrpSpPr/>
        <p:nvPr/>
      </p:nvGrpSpPr>
      <p:grpSpPr>
        <a:xfrm>
          <a:off x="0" y="0"/>
          <a:ext cx="0" cy="0"/>
          <a:chOff x="0" y="0"/>
          <a:chExt cx="0" cy="0"/>
        </a:xfrm>
      </p:grpSpPr>
      <p:sp>
        <p:nvSpPr>
          <p:cNvPr id="2" name="Google Shape;18;p43">
            <a:extLst>
              <a:ext uri="{FF2B5EF4-FFF2-40B4-BE49-F238E27FC236}">
                <a16:creationId xmlns:a16="http://schemas.microsoft.com/office/drawing/2014/main" id="{ED6634E4-A64F-DB48-9557-03D7CEAFE847}"/>
              </a:ext>
            </a:extLst>
          </p:cNvPr>
          <p:cNvSpPr txBox="1">
            <a:spLocks noGrp="1"/>
          </p:cNvSpPr>
          <p:nvPr>
            <p:ph type="title"/>
          </p:nvPr>
        </p:nvSpPr>
        <p:spPr>
          <a:xfrm>
            <a:off x="796384" y="3099692"/>
            <a:ext cx="1004285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5400" b="1">
                <a:solidFill>
                  <a:schemeClr val="lt1"/>
                </a:solidFill>
                <a:latin typeface="Garamond"/>
                <a:ea typeface="Garamond"/>
                <a:cs typeface="Garamond"/>
                <a:sym typeface="Garamon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9"/>
        <p:cNvGrpSpPr/>
        <p:nvPr/>
      </p:nvGrpSpPr>
      <p:grpSpPr>
        <a:xfrm>
          <a:off x="0" y="0"/>
          <a:ext cx="0" cy="0"/>
          <a:chOff x="0" y="0"/>
          <a:chExt cx="0" cy="0"/>
        </a:xfrm>
      </p:grpSpPr>
      <p:sp>
        <p:nvSpPr>
          <p:cNvPr id="20" name="Google Shape;20;p30"/>
          <p:cNvSpPr/>
          <p:nvPr/>
        </p:nvSpPr>
        <p:spPr>
          <a:xfrm>
            <a:off x="0" y="-1"/>
            <a:ext cx="12192000" cy="985520"/>
          </a:xfrm>
          <a:prstGeom prst="rect">
            <a:avLst/>
          </a:prstGeom>
          <a:solidFill>
            <a:schemeClr val="accent3">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Google Shape;22;p3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39A2A1"/>
              </a:buClr>
              <a:buSzPts val="3200"/>
              <a:buFont typeface="Arial"/>
              <a:buNone/>
              <a:defRPr sz="3200" b="1">
                <a:solidFill>
                  <a:schemeClr val="accent3">
                    <a:lumMod val="75000"/>
                  </a:schemeClr>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pic>
        <p:nvPicPr>
          <p:cNvPr id="2" name="Picture 1">
            <a:extLst>
              <a:ext uri="{FF2B5EF4-FFF2-40B4-BE49-F238E27FC236}">
                <a16:creationId xmlns:a16="http://schemas.microsoft.com/office/drawing/2014/main" id="{3972BAAE-4213-F8FE-EE5E-D5643F28706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817" y="6230028"/>
            <a:ext cx="349714" cy="402608"/>
          </a:xfrm>
          <a:prstGeom prst="rect">
            <a:avLst/>
          </a:prstGeom>
        </p:spPr>
      </p:pic>
      <p:sp>
        <p:nvSpPr>
          <p:cNvPr id="3" name="Rectangle 2">
            <a:extLst>
              <a:ext uri="{FF2B5EF4-FFF2-40B4-BE49-F238E27FC236}">
                <a16:creationId xmlns:a16="http://schemas.microsoft.com/office/drawing/2014/main" id="{F05990A7-1BB8-523D-146D-3FEA47590CC0}"/>
              </a:ext>
            </a:extLst>
          </p:cNvPr>
          <p:cNvSpPr/>
          <p:nvPr userDrawn="1"/>
        </p:nvSpPr>
        <p:spPr>
          <a:xfrm>
            <a:off x="766809" y="6277443"/>
            <a:ext cx="9707227" cy="307777"/>
          </a:xfrm>
          <a:prstGeom prst="rect">
            <a:avLst/>
          </a:prstGeom>
        </p:spPr>
        <p:txBody>
          <a:bodyPr wrap="square">
            <a:spAutoFit/>
          </a:bodyPr>
          <a:lstStyle/>
          <a:p>
            <a:pPr marL="0" marR="0" lvl="0" indent="0" algn="l" rtl="0">
              <a:spcBef>
                <a:spcPts val="0"/>
              </a:spcBef>
              <a:spcAft>
                <a:spcPts val="0"/>
              </a:spcAft>
              <a:buNone/>
            </a:pPr>
            <a:r>
              <a:rPr lang="en-US" sz="1400" b="0" i="0" u="none" strike="noStrike" cap="none" dirty="0">
                <a:solidFill>
                  <a:schemeClr val="bg1">
                    <a:lumMod val="75000"/>
                  </a:schemeClr>
                </a:solidFill>
                <a:latin typeface="Arial" panose="020B0604020202020204" pitchFamily="34" charset="0"/>
                <a:ea typeface="Calibri"/>
                <a:cs typeface="Arial" panose="020B0604020202020204" pitchFamily="34" charset="0"/>
                <a:sym typeface="Calibri"/>
              </a:rPr>
              <a:t>Level 3: </a:t>
            </a:r>
            <a:r>
              <a:rPr lang="en-US" sz="1400" b="1" i="0" u="none" strike="noStrike" cap="none" dirty="0">
                <a:solidFill>
                  <a:schemeClr val="bg1">
                    <a:lumMod val="75000"/>
                  </a:schemeClr>
                </a:solidFill>
                <a:latin typeface="Arial" panose="020B0604020202020204" pitchFamily="34" charset="0"/>
                <a:ea typeface="Calibri"/>
                <a:cs typeface="Arial" panose="020B0604020202020204" pitchFamily="34" charset="0"/>
                <a:sym typeface="Calibri"/>
              </a:rPr>
              <a:t>Family Strengthening  |  </a:t>
            </a:r>
            <a:r>
              <a:rPr lang="en-US" sz="1400" b="0" i="0" u="none" strike="noStrike" cap="none" dirty="0">
                <a:solidFill>
                  <a:schemeClr val="bg1">
                    <a:lumMod val="75000"/>
                  </a:schemeClr>
                </a:solidFill>
                <a:latin typeface="Arial" panose="020B0604020202020204" pitchFamily="34" charset="0"/>
                <a:ea typeface="Calibri"/>
                <a:cs typeface="Arial" panose="020B0604020202020204" pitchFamily="34" charset="0"/>
                <a:sym typeface="Calibri"/>
              </a:rPr>
              <a:t>Module 3: </a:t>
            </a:r>
            <a:r>
              <a:rPr lang="en-US" sz="1400" b="1" i="0" u="none" strike="noStrike" cap="none" dirty="0">
                <a:solidFill>
                  <a:schemeClr val="bg1">
                    <a:lumMod val="75000"/>
                  </a:schemeClr>
                </a:solidFill>
                <a:latin typeface="Arial" panose="020B0604020202020204" pitchFamily="34" charset="0"/>
                <a:ea typeface="Calibri"/>
                <a:cs typeface="Arial" panose="020B0604020202020204" pitchFamily="34" charset="0"/>
                <a:sym typeface="Calibri"/>
              </a:rPr>
              <a:t>Tools and techniques to support caregivers and families </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2.xml"/><Relationship Id="rId1" Type="http://schemas.openxmlformats.org/officeDocument/2006/relationships/slideLayout" Target="../slideLayouts/slideLayout4.xml"/><Relationship Id="rId4" Type="http://schemas.openxmlformats.org/officeDocument/2006/relationships/image" Target="../media/image16.sv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sv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KNrnZag17Ek&amp;t=1s"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9.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21.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3.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33.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35.svg"/></Relationships>
</file>

<file path=ppt/slides/_rels/slide7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6.png"/><Relationship Id="rId7" Type="http://schemas.openxmlformats.org/officeDocument/2006/relationships/image" Target="../media/image26.png"/><Relationship Id="rId2" Type="http://schemas.openxmlformats.org/officeDocument/2006/relationships/notesSlide" Target="../notesSlides/notesSlide74.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37.svg"/></Relationships>
</file>

<file path=ppt/slides/_rels/slide7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39.sv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39.sv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0.xml"/><Relationship Id="rId1" Type="http://schemas.openxmlformats.org/officeDocument/2006/relationships/slideLayout" Target="../slideLayouts/slideLayout4.xml"/><Relationship Id="rId5" Type="http://schemas.openxmlformats.org/officeDocument/2006/relationships/image" Target="../media/image42.svg"/><Relationship Id="rId4" Type="http://schemas.openxmlformats.org/officeDocument/2006/relationships/image" Target="../media/image41.png"/></Relationships>
</file>

<file path=ppt/slides/_rels/slide9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1.xml"/><Relationship Id="rId1" Type="http://schemas.openxmlformats.org/officeDocument/2006/relationships/slideLayout" Target="../slideLayouts/slideLayout4.xml"/><Relationship Id="rId4" Type="http://schemas.openxmlformats.org/officeDocument/2006/relationships/image" Target="../media/image44.svg"/></Relationships>
</file>

<file path=ppt/slides/_rels/slide92.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92.xml"/><Relationship Id="rId1" Type="http://schemas.openxmlformats.org/officeDocument/2006/relationships/slideLayout" Target="../slideLayouts/slideLayout4.xml"/><Relationship Id="rId6" Type="http://schemas.openxmlformats.org/officeDocument/2006/relationships/image" Target="../media/image48.sv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46.svg"/><Relationship Id="rId9" Type="http://schemas.openxmlformats.org/officeDocument/2006/relationships/image" Target="../media/image51.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4.xml"/><Relationship Id="rId1" Type="http://schemas.openxmlformats.org/officeDocument/2006/relationships/slideLayout" Target="../slideLayouts/slideLayout4.xml"/><Relationship Id="rId4" Type="http://schemas.openxmlformats.org/officeDocument/2006/relationships/image" Target="../media/image54.sv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 name="TextBox 1">
            <a:extLst>
              <a:ext uri="{FF2B5EF4-FFF2-40B4-BE49-F238E27FC236}">
                <a16:creationId xmlns:a16="http://schemas.microsoft.com/office/drawing/2014/main" id="{C02CBAA4-3E65-42F0-C594-E6847988FD63}"/>
              </a:ext>
            </a:extLst>
          </p:cNvPr>
          <p:cNvSpPr txBox="1"/>
          <p:nvPr/>
        </p:nvSpPr>
        <p:spPr>
          <a:xfrm>
            <a:off x="851850" y="1078205"/>
            <a:ext cx="5828350" cy="2831544"/>
          </a:xfrm>
          <a:prstGeom prst="rect">
            <a:avLst/>
          </a:prstGeom>
          <a:noFill/>
        </p:spPr>
        <p:txBody>
          <a:bodyPr wrap="square" rtlCol="0">
            <a:spAutoFit/>
          </a:bodyPr>
          <a:lstStyle/>
          <a:p>
            <a:pPr algn="r" rtl="1"/>
            <a:r>
              <a:rPr lang="ar-SA" sz="4800" b="1" dirty="0">
                <a:solidFill>
                  <a:schemeClr val="accent3">
                    <a:lumMod val="75000"/>
                  </a:schemeClr>
                </a:solidFill>
                <a:latin typeface="Calibri" panose="020F0502020204030204" pitchFamily="34" charset="0"/>
                <a:cs typeface="Calibri" panose="020F0502020204030204" pitchFamily="34" charset="0"/>
              </a:rPr>
              <a:t>ال</a:t>
            </a:r>
            <a:r>
              <a:rPr lang="en-US" sz="4800" b="1" dirty="0">
                <a:solidFill>
                  <a:schemeClr val="accent3">
                    <a:lumMod val="75000"/>
                  </a:schemeClr>
                </a:solidFill>
                <a:latin typeface="Calibri" panose="020F0502020204030204" pitchFamily="34" charset="0"/>
                <a:cs typeface="Calibri" panose="020F0502020204030204" pitchFamily="34" charset="0"/>
              </a:rPr>
              <a:t>أدوات و</a:t>
            </a:r>
            <a:r>
              <a:rPr lang="ar-SA" sz="4800" b="1" dirty="0">
                <a:solidFill>
                  <a:schemeClr val="accent3">
                    <a:lumMod val="75000"/>
                  </a:schemeClr>
                </a:solidFill>
                <a:latin typeface="Calibri" panose="020F0502020204030204" pitchFamily="34" charset="0"/>
                <a:cs typeface="Calibri" panose="020F0502020204030204" pitchFamily="34" charset="0"/>
              </a:rPr>
              <a:t>ال</a:t>
            </a:r>
            <a:r>
              <a:rPr lang="en-US" sz="4800" b="1" dirty="0">
                <a:solidFill>
                  <a:schemeClr val="accent3">
                    <a:lumMod val="75000"/>
                  </a:schemeClr>
                </a:solidFill>
                <a:latin typeface="Calibri" panose="020F0502020204030204" pitchFamily="34" charset="0"/>
                <a:cs typeface="Calibri" panose="020F0502020204030204" pitchFamily="34" charset="0"/>
              </a:rPr>
              <a:t>تقنيات لدعم مقدمي الرعاية والأسر</a:t>
            </a:r>
          </a:p>
          <a:p>
            <a:pPr algn="r" rtl="1"/>
            <a:endParaRPr lang="en-CA" sz="2400" b="1" spc="300" dirty="0">
              <a:solidFill>
                <a:schemeClr val="accent3">
                  <a:lumMod val="75000"/>
                </a:schemeClr>
              </a:solidFill>
              <a:latin typeface="Calibri" panose="020F0502020204030204" pitchFamily="34" charset="0"/>
              <a:cs typeface="Calibri" panose="020F0502020204030204" pitchFamily="34" charset="0"/>
            </a:endParaRPr>
          </a:p>
          <a:p>
            <a:pPr algn="r" rtl="1">
              <a:spcAft>
                <a:spcPts val="1200"/>
              </a:spcAft>
            </a:pPr>
            <a:r>
              <a:rPr lang="en-CA" sz="2400" b="1" spc="300" dirty="0">
                <a:solidFill>
                  <a:schemeClr val="accent3">
                    <a:lumMod val="75000"/>
                  </a:schemeClr>
                </a:solidFill>
                <a:latin typeface="Calibri" panose="020F0502020204030204" pitchFamily="34" charset="0"/>
                <a:cs typeface="Calibri" panose="020F0502020204030204" pitchFamily="34" charset="0"/>
              </a:rPr>
              <a:t>الوحدة </a:t>
            </a:r>
            <a:r>
              <a:rPr lang="ar-SA" sz="2400" b="1" spc="300" dirty="0">
                <a:solidFill>
                  <a:schemeClr val="accent3">
                    <a:lumMod val="75000"/>
                  </a:schemeClr>
                </a:solidFill>
                <a:latin typeface="Calibri" panose="020F0502020204030204" pitchFamily="34" charset="0"/>
                <a:cs typeface="Calibri" panose="020F0502020204030204" pitchFamily="34" charset="0"/>
              </a:rPr>
              <a:t>الثالثة</a:t>
            </a:r>
            <a:r>
              <a:rPr lang="en-CA" sz="2400" b="1" spc="300" dirty="0">
                <a:solidFill>
                  <a:schemeClr val="accent3">
                    <a:lumMod val="75000"/>
                  </a:schemeClr>
                </a:solidFill>
                <a:latin typeface="Calibri" panose="020F0502020204030204" pitchFamily="34" charset="0"/>
                <a:cs typeface="Calibri" panose="020F0502020204030204" pitchFamily="34" charset="0"/>
              </a:rPr>
              <a:t> من المستوى </a:t>
            </a:r>
            <a:r>
              <a:rPr lang="ar-SA" sz="2400" b="1" spc="300" dirty="0">
                <a:solidFill>
                  <a:schemeClr val="accent3">
                    <a:lumMod val="75000"/>
                  </a:schemeClr>
                </a:solidFill>
                <a:latin typeface="Calibri" panose="020F0502020204030204" pitchFamily="34" charset="0"/>
                <a:cs typeface="Calibri" panose="020F0502020204030204" pitchFamily="34" charset="0"/>
              </a:rPr>
              <a:t>الثالث</a:t>
            </a:r>
            <a:r>
              <a:rPr lang="en-CA" sz="2400" b="1" spc="300" dirty="0">
                <a:solidFill>
                  <a:schemeClr val="accent3">
                    <a:lumMod val="75000"/>
                  </a:schemeClr>
                </a:solidFill>
                <a:latin typeface="Calibri" panose="020F0502020204030204" pitchFamily="34" charset="0"/>
                <a:cs typeface="Calibri" panose="020F0502020204030204" pitchFamily="34" charset="0"/>
              </a:rPr>
              <a:t>:</a:t>
            </a:r>
            <a:endParaRPr lang="ar-SA" sz="2400" b="1" spc="300" dirty="0">
              <a:solidFill>
                <a:schemeClr val="accent3">
                  <a:lumMod val="75000"/>
                </a:schemeClr>
              </a:solidFill>
              <a:latin typeface="Calibri" panose="020F0502020204030204" pitchFamily="34" charset="0"/>
              <a:cs typeface="Calibri" panose="020F0502020204030204" pitchFamily="34" charset="0"/>
            </a:endParaRPr>
          </a:p>
          <a:p>
            <a:pPr algn="r" rtl="1">
              <a:spcAft>
                <a:spcPts val="1200"/>
              </a:spcAft>
            </a:pPr>
            <a:r>
              <a:rPr lang="ar-SA" sz="2400" b="1" spc="300" dirty="0">
                <a:solidFill>
                  <a:schemeClr val="accent3">
                    <a:lumMod val="75000"/>
                  </a:schemeClr>
                </a:solidFill>
                <a:latin typeface="Calibri" panose="020F0502020204030204" pitchFamily="34" charset="0"/>
                <a:cs typeface="Calibri" panose="020F0502020204030204" pitchFamily="34" charset="0"/>
              </a:rPr>
              <a:t>الدعم</a:t>
            </a:r>
            <a:r>
              <a:rPr lang="en-CA" sz="2400" b="1" spc="300" dirty="0">
                <a:solidFill>
                  <a:schemeClr val="accent3">
                    <a:lumMod val="75000"/>
                  </a:schemeClr>
                </a:solidFill>
                <a:latin typeface="Calibri" panose="020F0502020204030204" pitchFamily="34" charset="0"/>
                <a:cs typeface="Calibri" panose="020F0502020204030204" pitchFamily="34" charset="0"/>
              </a:rPr>
              <a:t> الأسر</a:t>
            </a:r>
            <a:r>
              <a:rPr lang="ar-SA" sz="2400" b="1" spc="300" dirty="0">
                <a:solidFill>
                  <a:schemeClr val="accent3">
                    <a:lumMod val="75000"/>
                  </a:schemeClr>
                </a:solidFill>
                <a:latin typeface="Calibri" panose="020F0502020204030204" pitchFamily="34" charset="0"/>
                <a:cs typeface="Calibri" panose="020F0502020204030204" pitchFamily="34" charset="0"/>
              </a:rPr>
              <a:t>ي</a:t>
            </a:r>
            <a:r>
              <a:rPr lang="en-CA" sz="2400" b="1" spc="300" dirty="0">
                <a:solidFill>
                  <a:schemeClr val="accent3">
                    <a:lumMod val="75000"/>
                  </a:schemeClr>
                </a:solidFill>
                <a:latin typeface="Calibri" panose="020F0502020204030204" pitchFamily="34" charset="0"/>
                <a:cs typeface="Calibri" panose="020F0502020204030204" pitchFamily="34" charset="0"/>
              </a:rPr>
              <a:t> في إدارة الحالة</a:t>
            </a:r>
          </a:p>
        </p:txBody>
      </p:sp>
      <p:pic>
        <p:nvPicPr>
          <p:cNvPr id="4" name="Picture 3" descr="Logo  Description automatically generated">
            <a:extLst>
              <a:ext uri="{FF2B5EF4-FFF2-40B4-BE49-F238E27FC236}">
                <a16:creationId xmlns:a16="http://schemas.microsoft.com/office/drawing/2014/main" id="{C4EE4AD0-D270-D0C3-C59C-3E5D4C9613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3079" y="5188859"/>
            <a:ext cx="2405008" cy="923462"/>
          </a:xfrm>
          <a:prstGeom prst="rect">
            <a:avLst/>
          </a:prstGeom>
        </p:spPr>
      </p:pic>
      <p:pic>
        <p:nvPicPr>
          <p:cNvPr id="5" name="Picture 4" descr="Text  Description automatically generated">
            <a:extLst>
              <a:ext uri="{FF2B5EF4-FFF2-40B4-BE49-F238E27FC236}">
                <a16:creationId xmlns:a16="http://schemas.microsoft.com/office/drawing/2014/main" id="{6EE289B0-F1E9-2E19-95F5-F9D1097E10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4892" y="5290500"/>
            <a:ext cx="2405009" cy="685884"/>
          </a:xfrm>
          <a:prstGeom prst="rect">
            <a:avLst/>
          </a:prstGeom>
        </p:spPr>
      </p:pic>
      <p:sp>
        <p:nvSpPr>
          <p:cNvPr id="14" name="Hexagon 13">
            <a:extLst>
              <a:ext uri="{FF2B5EF4-FFF2-40B4-BE49-F238E27FC236}">
                <a16:creationId xmlns:a16="http://schemas.microsoft.com/office/drawing/2014/main" id="{CD34D467-F2F2-645F-9CD3-1E3EA981F070}"/>
              </a:ext>
            </a:extLst>
          </p:cNvPr>
          <p:cNvSpPr/>
          <p:nvPr/>
        </p:nvSpPr>
        <p:spPr>
          <a:xfrm rot="1782986">
            <a:off x="6627215" y="1526002"/>
            <a:ext cx="4525250" cy="3901065"/>
          </a:xfrm>
          <a:prstGeom prst="hexagon">
            <a:avLst>
              <a:gd name="adj" fmla="val 28965"/>
              <a:gd name="vf" fmla="val 11547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5" name="Group 14">
            <a:extLst>
              <a:ext uri="{FF2B5EF4-FFF2-40B4-BE49-F238E27FC236}">
                <a16:creationId xmlns:a16="http://schemas.microsoft.com/office/drawing/2014/main" id="{6622A95B-C683-0366-6EC4-14D1A201D9E8}"/>
              </a:ext>
            </a:extLst>
          </p:cNvPr>
          <p:cNvGrpSpPr/>
          <p:nvPr/>
        </p:nvGrpSpPr>
        <p:grpSpPr>
          <a:xfrm>
            <a:off x="7574061" y="2362217"/>
            <a:ext cx="2527039" cy="1976663"/>
            <a:chOff x="7782406" y="2711084"/>
            <a:chExt cx="2129028" cy="1665337"/>
          </a:xfrm>
        </p:grpSpPr>
        <p:grpSp>
          <p:nvGrpSpPr>
            <p:cNvPr id="16" name="Group 15">
              <a:extLst>
                <a:ext uri="{FF2B5EF4-FFF2-40B4-BE49-F238E27FC236}">
                  <a16:creationId xmlns:a16="http://schemas.microsoft.com/office/drawing/2014/main" id="{65D3C3E5-DDE1-FC9C-7CC7-E8F063ABAD62}"/>
                </a:ext>
              </a:extLst>
            </p:cNvPr>
            <p:cNvGrpSpPr/>
            <p:nvPr/>
          </p:nvGrpSpPr>
          <p:grpSpPr>
            <a:xfrm>
              <a:off x="7782406" y="3249833"/>
              <a:ext cx="437746" cy="1126588"/>
              <a:chOff x="7856248" y="2409742"/>
              <a:chExt cx="1359139" cy="3497898"/>
            </a:xfrm>
          </p:grpSpPr>
          <p:sp>
            <p:nvSpPr>
              <p:cNvPr id="26" name="Round Same Side Corner Rectangle 23">
                <a:extLst>
                  <a:ext uri="{FF2B5EF4-FFF2-40B4-BE49-F238E27FC236}">
                    <a16:creationId xmlns:a16="http://schemas.microsoft.com/office/drawing/2014/main" id="{B275D0D2-510E-182D-6E45-11045D36C558}"/>
                  </a:ext>
                </a:extLst>
              </p:cNvPr>
              <p:cNvSpPr/>
              <p:nvPr/>
            </p:nvSpPr>
            <p:spPr>
              <a:xfrm>
                <a:off x="7866215" y="4002301"/>
                <a:ext cx="1343863" cy="190533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7" name="Oval 26">
                <a:extLst>
                  <a:ext uri="{FF2B5EF4-FFF2-40B4-BE49-F238E27FC236}">
                    <a16:creationId xmlns:a16="http://schemas.microsoft.com/office/drawing/2014/main" id="{CF02A10A-383D-C9CB-3D7C-91922557F210}"/>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7" name="Group 16">
              <a:extLst>
                <a:ext uri="{FF2B5EF4-FFF2-40B4-BE49-F238E27FC236}">
                  <a16:creationId xmlns:a16="http://schemas.microsoft.com/office/drawing/2014/main" id="{DE5BB03B-FD43-ECD9-D180-09B6BF37A47D}"/>
                </a:ext>
              </a:extLst>
            </p:cNvPr>
            <p:cNvGrpSpPr/>
            <p:nvPr/>
          </p:nvGrpSpPr>
          <p:grpSpPr>
            <a:xfrm>
              <a:off x="8356147" y="3116198"/>
              <a:ext cx="437746" cy="1260223"/>
              <a:chOff x="7856248" y="2409742"/>
              <a:chExt cx="1359139" cy="3912816"/>
            </a:xfrm>
          </p:grpSpPr>
          <p:sp>
            <p:nvSpPr>
              <p:cNvPr id="24" name="Round Same Side Corner Rectangle 23">
                <a:extLst>
                  <a:ext uri="{FF2B5EF4-FFF2-40B4-BE49-F238E27FC236}">
                    <a16:creationId xmlns:a16="http://schemas.microsoft.com/office/drawing/2014/main" id="{97436F67-0F65-4485-33E0-6EDCC98044C7}"/>
                  </a:ext>
                </a:extLst>
              </p:cNvPr>
              <p:cNvSpPr/>
              <p:nvPr/>
            </p:nvSpPr>
            <p:spPr>
              <a:xfrm>
                <a:off x="7866215" y="4002302"/>
                <a:ext cx="1343863" cy="2320256"/>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Oval 24">
                <a:extLst>
                  <a:ext uri="{FF2B5EF4-FFF2-40B4-BE49-F238E27FC236}">
                    <a16:creationId xmlns:a16="http://schemas.microsoft.com/office/drawing/2014/main" id="{54B2A619-5494-41CF-B52D-51215B6AA446}"/>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8" name="Group 17">
              <a:extLst>
                <a:ext uri="{FF2B5EF4-FFF2-40B4-BE49-F238E27FC236}">
                  <a16:creationId xmlns:a16="http://schemas.microsoft.com/office/drawing/2014/main" id="{030D0711-7C61-F789-E75C-8BF3CE6443B9}"/>
                </a:ext>
              </a:extLst>
            </p:cNvPr>
            <p:cNvGrpSpPr/>
            <p:nvPr/>
          </p:nvGrpSpPr>
          <p:grpSpPr>
            <a:xfrm>
              <a:off x="8924230" y="2931003"/>
              <a:ext cx="437746" cy="1445418"/>
              <a:chOff x="7856248" y="2409742"/>
              <a:chExt cx="1359139" cy="4487820"/>
            </a:xfrm>
          </p:grpSpPr>
          <p:sp>
            <p:nvSpPr>
              <p:cNvPr id="22" name="Round Same Side Corner Rectangle 23">
                <a:extLst>
                  <a:ext uri="{FF2B5EF4-FFF2-40B4-BE49-F238E27FC236}">
                    <a16:creationId xmlns:a16="http://schemas.microsoft.com/office/drawing/2014/main" id="{68B61894-29D9-1012-AFB0-987CD16FF8D2}"/>
                  </a:ext>
                </a:extLst>
              </p:cNvPr>
              <p:cNvSpPr/>
              <p:nvPr/>
            </p:nvSpPr>
            <p:spPr>
              <a:xfrm>
                <a:off x="7866215" y="4002302"/>
                <a:ext cx="1343863" cy="289526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3" name="Oval 22">
                <a:extLst>
                  <a:ext uri="{FF2B5EF4-FFF2-40B4-BE49-F238E27FC236}">
                    <a16:creationId xmlns:a16="http://schemas.microsoft.com/office/drawing/2014/main" id="{A04B9084-CC1E-7610-5975-21F7FC79885B}"/>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9" name="Group 18">
              <a:extLst>
                <a:ext uri="{FF2B5EF4-FFF2-40B4-BE49-F238E27FC236}">
                  <a16:creationId xmlns:a16="http://schemas.microsoft.com/office/drawing/2014/main" id="{92FE056A-B826-4221-2A83-3F8B40E482EC}"/>
                </a:ext>
              </a:extLst>
            </p:cNvPr>
            <p:cNvGrpSpPr/>
            <p:nvPr/>
          </p:nvGrpSpPr>
          <p:grpSpPr>
            <a:xfrm>
              <a:off x="9473688" y="2711084"/>
              <a:ext cx="437746" cy="1665337"/>
              <a:chOff x="7856248" y="2409742"/>
              <a:chExt cx="1359139" cy="5170638"/>
            </a:xfrm>
          </p:grpSpPr>
          <p:sp>
            <p:nvSpPr>
              <p:cNvPr id="20" name="Round Same Side Corner Rectangle 23">
                <a:extLst>
                  <a:ext uri="{FF2B5EF4-FFF2-40B4-BE49-F238E27FC236}">
                    <a16:creationId xmlns:a16="http://schemas.microsoft.com/office/drawing/2014/main" id="{ED894ABF-1545-C5C5-1BB5-CCC25B69D1EB}"/>
                  </a:ext>
                </a:extLst>
              </p:cNvPr>
              <p:cNvSpPr/>
              <p:nvPr/>
            </p:nvSpPr>
            <p:spPr>
              <a:xfrm>
                <a:off x="7866215" y="4002302"/>
                <a:ext cx="1343863" cy="357807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 name="Oval 20">
                <a:extLst>
                  <a:ext uri="{FF2B5EF4-FFF2-40B4-BE49-F238E27FC236}">
                    <a16:creationId xmlns:a16="http://schemas.microsoft.com/office/drawing/2014/main" id="{DB7CE1A3-19D4-7F2F-E3E1-C81DCDDFD52E}"/>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24" name="Title 23">
            <a:extLst>
              <a:ext uri="{FF2B5EF4-FFF2-40B4-BE49-F238E27FC236}">
                <a16:creationId xmlns:a16="http://schemas.microsoft.com/office/drawing/2014/main" id="{CAF07FBD-ED50-A613-EEDE-06D61A9E1C97}"/>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 </a:t>
            </a:r>
            <a:r>
              <a:rPr lang="ar-SA" sz="2400" b="1" dirty="0">
                <a:solidFill>
                  <a:schemeClr val="bg1"/>
                </a:solidFill>
                <a:latin typeface="Calibri" panose="020F0502020204030204" pitchFamily="34" charset="0"/>
                <a:cs typeface="Calibri" panose="020F0502020204030204" pitchFamily="34" charset="0"/>
              </a:rPr>
              <a:t>٢</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دعم ارتباط مقدم الرعاية والترابط مع الأطفال الصغار</a:t>
            </a:r>
            <a:endParaRPr lang="en-US" dirty="0">
              <a:latin typeface="Calibri" panose="020F0502020204030204" pitchFamily="34" charset="0"/>
              <a:cs typeface="Calibri" panose="020F0502020204030204" pitchFamily="34" charset="0"/>
            </a:endParaRPr>
          </a:p>
        </p:txBody>
      </p:sp>
      <p:grpSp>
        <p:nvGrpSpPr>
          <p:cNvPr id="23" name="Group 22">
            <a:extLst>
              <a:ext uri="{FF2B5EF4-FFF2-40B4-BE49-F238E27FC236}">
                <a16:creationId xmlns:a16="http://schemas.microsoft.com/office/drawing/2014/main" id="{F8606458-28FE-93CF-F483-F7637911542E}"/>
              </a:ext>
            </a:extLst>
          </p:cNvPr>
          <p:cNvGrpSpPr/>
          <p:nvPr/>
        </p:nvGrpSpPr>
        <p:grpSpPr>
          <a:xfrm>
            <a:off x="10370496" y="683335"/>
            <a:ext cx="937477" cy="1121659"/>
            <a:chOff x="2780231" y="3039417"/>
            <a:chExt cx="1162307" cy="1390660"/>
          </a:xfrm>
          <a:solidFill>
            <a:schemeClr val="bg1"/>
          </a:solidFill>
        </p:grpSpPr>
        <p:sp>
          <p:nvSpPr>
            <p:cNvPr id="32" name="Rectangle 31">
              <a:extLst>
                <a:ext uri="{FF2B5EF4-FFF2-40B4-BE49-F238E27FC236}">
                  <a16:creationId xmlns:a16="http://schemas.microsoft.com/office/drawing/2014/main" id="{93476445-C084-B574-F810-AF7E2ECA59A3}"/>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Flowchart: Stored Data 32">
              <a:extLst>
                <a:ext uri="{FF2B5EF4-FFF2-40B4-BE49-F238E27FC236}">
                  <a16:creationId xmlns:a16="http://schemas.microsoft.com/office/drawing/2014/main" id="{037F86AF-A253-DFA7-C3C6-AE1318147601}"/>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Flowchart: Stored Data 33">
              <a:extLst>
                <a:ext uri="{FF2B5EF4-FFF2-40B4-BE49-F238E27FC236}">
                  <a16:creationId xmlns:a16="http://schemas.microsoft.com/office/drawing/2014/main" id="{C19160B1-F242-EC68-4DC2-6D63B0AD17F2}"/>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5" name="Rectangle 34">
              <a:extLst>
                <a:ext uri="{FF2B5EF4-FFF2-40B4-BE49-F238E27FC236}">
                  <a16:creationId xmlns:a16="http://schemas.microsoft.com/office/drawing/2014/main" id="{27DDDA23-851F-7FAD-4778-1371B354700A}"/>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Isosceles Triangle 35">
              <a:extLst>
                <a:ext uri="{FF2B5EF4-FFF2-40B4-BE49-F238E27FC236}">
                  <a16:creationId xmlns:a16="http://schemas.microsoft.com/office/drawing/2014/main" id="{948AA6E8-7F27-4606-8841-5825BA87AA79}"/>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5" name="Group 24">
            <a:extLst>
              <a:ext uri="{FF2B5EF4-FFF2-40B4-BE49-F238E27FC236}">
                <a16:creationId xmlns:a16="http://schemas.microsoft.com/office/drawing/2014/main" id="{0B3DF298-F158-F4B8-6509-C26B2A8DB4B6}"/>
              </a:ext>
            </a:extLst>
          </p:cNvPr>
          <p:cNvGrpSpPr/>
          <p:nvPr/>
        </p:nvGrpSpPr>
        <p:grpSpPr>
          <a:xfrm>
            <a:off x="10559387" y="900943"/>
            <a:ext cx="497874" cy="668226"/>
            <a:chOff x="5438539" y="7646118"/>
            <a:chExt cx="814830" cy="1093633"/>
          </a:xfrm>
          <a:solidFill>
            <a:schemeClr val="accent3">
              <a:lumMod val="75000"/>
            </a:schemeClr>
          </a:solidFill>
        </p:grpSpPr>
        <p:sp>
          <p:nvSpPr>
            <p:cNvPr id="26" name="Round Same Side Corner Rectangle 21">
              <a:extLst>
                <a:ext uri="{FF2B5EF4-FFF2-40B4-BE49-F238E27FC236}">
                  <a16:creationId xmlns:a16="http://schemas.microsoft.com/office/drawing/2014/main" id="{E6F6535D-2D45-9D85-A90B-9F7FCFC2B8A2}"/>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Oval 26">
              <a:extLst>
                <a:ext uri="{FF2B5EF4-FFF2-40B4-BE49-F238E27FC236}">
                  <a16:creationId xmlns:a16="http://schemas.microsoft.com/office/drawing/2014/main" id="{A8924720-AC0A-0629-07E4-53CA3C46A796}"/>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Round Same Side Corner Rectangle 23">
              <a:extLst>
                <a:ext uri="{FF2B5EF4-FFF2-40B4-BE49-F238E27FC236}">
                  <a16:creationId xmlns:a16="http://schemas.microsoft.com/office/drawing/2014/main" id="{DF365B38-FA50-0DF0-8700-51C473407F81}"/>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Oval 28">
              <a:extLst>
                <a:ext uri="{FF2B5EF4-FFF2-40B4-BE49-F238E27FC236}">
                  <a16:creationId xmlns:a16="http://schemas.microsoft.com/office/drawing/2014/main" id="{AB2CB3F2-9E5C-0F92-AB07-5C176CE236A2}"/>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Round Same Side Corner Rectangle 25">
              <a:extLst>
                <a:ext uri="{FF2B5EF4-FFF2-40B4-BE49-F238E27FC236}">
                  <a16:creationId xmlns:a16="http://schemas.microsoft.com/office/drawing/2014/main" id="{B5451621-EEA2-AD8F-A126-3519E806285C}"/>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Round Same Side Corner Rectangle 26">
              <a:extLst>
                <a:ext uri="{FF2B5EF4-FFF2-40B4-BE49-F238E27FC236}">
                  <a16:creationId xmlns:a16="http://schemas.microsoft.com/office/drawing/2014/main" id="{C102F3E7-DC96-4B10-AC58-6E7C560A88B2}"/>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7" name="Group 36">
            <a:extLst>
              <a:ext uri="{FF2B5EF4-FFF2-40B4-BE49-F238E27FC236}">
                <a16:creationId xmlns:a16="http://schemas.microsoft.com/office/drawing/2014/main" id="{00260BAD-9317-5AF3-7701-58A65D5627BA}"/>
              </a:ext>
            </a:extLst>
          </p:cNvPr>
          <p:cNvGrpSpPr/>
          <p:nvPr/>
        </p:nvGrpSpPr>
        <p:grpSpPr>
          <a:xfrm>
            <a:off x="9058726" y="683335"/>
            <a:ext cx="937477" cy="1121659"/>
            <a:chOff x="548251" y="3024358"/>
            <a:chExt cx="937477" cy="1121659"/>
          </a:xfrm>
          <a:solidFill>
            <a:schemeClr val="bg1"/>
          </a:solidFill>
        </p:grpSpPr>
        <p:grpSp>
          <p:nvGrpSpPr>
            <p:cNvPr id="38" name="Group 37">
              <a:extLst>
                <a:ext uri="{FF2B5EF4-FFF2-40B4-BE49-F238E27FC236}">
                  <a16:creationId xmlns:a16="http://schemas.microsoft.com/office/drawing/2014/main" id="{AC99FCFA-5B7D-DA25-D222-729D8A8FD828}"/>
                </a:ext>
              </a:extLst>
            </p:cNvPr>
            <p:cNvGrpSpPr/>
            <p:nvPr/>
          </p:nvGrpSpPr>
          <p:grpSpPr>
            <a:xfrm>
              <a:off x="548251" y="3024358"/>
              <a:ext cx="937477" cy="1121659"/>
              <a:chOff x="2780231" y="3039417"/>
              <a:chExt cx="1162307" cy="1390660"/>
            </a:xfrm>
            <a:grpFill/>
          </p:grpSpPr>
          <p:sp>
            <p:nvSpPr>
              <p:cNvPr id="48" name="Rectangle 47">
                <a:extLst>
                  <a:ext uri="{FF2B5EF4-FFF2-40B4-BE49-F238E27FC236}">
                    <a16:creationId xmlns:a16="http://schemas.microsoft.com/office/drawing/2014/main" id="{E479BADB-FD85-EE3A-D6B4-2781C0E878DD}"/>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Flowchart: Stored Data 48">
                <a:extLst>
                  <a:ext uri="{FF2B5EF4-FFF2-40B4-BE49-F238E27FC236}">
                    <a16:creationId xmlns:a16="http://schemas.microsoft.com/office/drawing/2014/main" id="{DD139481-991B-9AE9-1E8E-D00AE7FE5F4B}"/>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Flowchart: Stored Data 49">
                <a:extLst>
                  <a:ext uri="{FF2B5EF4-FFF2-40B4-BE49-F238E27FC236}">
                    <a16:creationId xmlns:a16="http://schemas.microsoft.com/office/drawing/2014/main" id="{E3FB47B7-975A-82B2-BB26-C5F5828E782E}"/>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Rectangle 50">
                <a:extLst>
                  <a:ext uri="{FF2B5EF4-FFF2-40B4-BE49-F238E27FC236}">
                    <a16:creationId xmlns:a16="http://schemas.microsoft.com/office/drawing/2014/main" id="{4E1AA0F0-5341-C00C-AC50-D8CC57E6477A}"/>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2" name="Isosceles Triangle 51">
                <a:extLst>
                  <a:ext uri="{FF2B5EF4-FFF2-40B4-BE49-F238E27FC236}">
                    <a16:creationId xmlns:a16="http://schemas.microsoft.com/office/drawing/2014/main" id="{35E65E8D-4D11-3967-D303-7078D9554609}"/>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9" name="Group 38">
              <a:extLst>
                <a:ext uri="{FF2B5EF4-FFF2-40B4-BE49-F238E27FC236}">
                  <a16:creationId xmlns:a16="http://schemas.microsoft.com/office/drawing/2014/main" id="{2E34BF50-2027-4A70-3635-98AA74D05C5F}"/>
                </a:ext>
              </a:extLst>
            </p:cNvPr>
            <p:cNvGrpSpPr/>
            <p:nvPr/>
          </p:nvGrpSpPr>
          <p:grpSpPr>
            <a:xfrm>
              <a:off x="722202" y="3250645"/>
              <a:ext cx="547216" cy="690061"/>
              <a:chOff x="8440399" y="3758191"/>
              <a:chExt cx="648257" cy="817478"/>
            </a:xfrm>
            <a:grpFill/>
          </p:grpSpPr>
          <p:grpSp>
            <p:nvGrpSpPr>
              <p:cNvPr id="40" name="Group 39">
                <a:extLst>
                  <a:ext uri="{FF2B5EF4-FFF2-40B4-BE49-F238E27FC236}">
                    <a16:creationId xmlns:a16="http://schemas.microsoft.com/office/drawing/2014/main" id="{898F4FDA-33E3-C654-84AE-108967356AC7}"/>
                  </a:ext>
                </a:extLst>
              </p:cNvPr>
              <p:cNvGrpSpPr/>
              <p:nvPr/>
            </p:nvGrpSpPr>
            <p:grpSpPr>
              <a:xfrm>
                <a:off x="8835207" y="3758191"/>
                <a:ext cx="253449" cy="817478"/>
                <a:chOff x="4045582" y="1684320"/>
                <a:chExt cx="350098" cy="1129211"/>
              </a:xfrm>
              <a:grpFill/>
            </p:grpSpPr>
            <p:sp>
              <p:nvSpPr>
                <p:cNvPr id="46" name="Round Same Side Corner Rectangle 21">
                  <a:extLst>
                    <a:ext uri="{FF2B5EF4-FFF2-40B4-BE49-F238E27FC236}">
                      <a16:creationId xmlns:a16="http://schemas.microsoft.com/office/drawing/2014/main" id="{186BF8EC-A962-06A0-6628-7EE3940D518F}"/>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7" name="Oval 46">
                  <a:extLst>
                    <a:ext uri="{FF2B5EF4-FFF2-40B4-BE49-F238E27FC236}">
                      <a16:creationId xmlns:a16="http://schemas.microsoft.com/office/drawing/2014/main" id="{157B1D0D-B7A9-3983-F504-6D4C8EF44EB7}"/>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1" name="Group 40">
                <a:extLst>
                  <a:ext uri="{FF2B5EF4-FFF2-40B4-BE49-F238E27FC236}">
                    <a16:creationId xmlns:a16="http://schemas.microsoft.com/office/drawing/2014/main" id="{A454E5BD-782B-A32F-A4C7-99ED7E0314E9}"/>
                  </a:ext>
                </a:extLst>
              </p:cNvPr>
              <p:cNvGrpSpPr/>
              <p:nvPr/>
            </p:nvGrpSpPr>
            <p:grpSpPr>
              <a:xfrm>
                <a:off x="8440399" y="3758191"/>
                <a:ext cx="363228" cy="817478"/>
                <a:chOff x="3000654" y="1516217"/>
                <a:chExt cx="245039" cy="551483"/>
              </a:xfrm>
              <a:grpFill/>
            </p:grpSpPr>
            <p:grpSp>
              <p:nvGrpSpPr>
                <p:cNvPr id="42" name="Group 41">
                  <a:extLst>
                    <a:ext uri="{FF2B5EF4-FFF2-40B4-BE49-F238E27FC236}">
                      <a16:creationId xmlns:a16="http://schemas.microsoft.com/office/drawing/2014/main" id="{FF5DF900-45ED-D0AE-8A33-BF275CA27BB3}"/>
                    </a:ext>
                  </a:extLst>
                </p:cNvPr>
                <p:cNvGrpSpPr/>
                <p:nvPr/>
              </p:nvGrpSpPr>
              <p:grpSpPr>
                <a:xfrm>
                  <a:off x="3036509" y="1516217"/>
                  <a:ext cx="172158" cy="551483"/>
                  <a:chOff x="4043172" y="1684320"/>
                  <a:chExt cx="352508" cy="1129211"/>
                </a:xfrm>
                <a:grpFill/>
              </p:grpSpPr>
              <p:sp>
                <p:nvSpPr>
                  <p:cNvPr id="44" name="Round Same Side Corner Rectangle 21">
                    <a:extLst>
                      <a:ext uri="{FF2B5EF4-FFF2-40B4-BE49-F238E27FC236}">
                        <a16:creationId xmlns:a16="http://schemas.microsoft.com/office/drawing/2014/main" id="{B7A5F97B-2832-6457-6F7E-5EE9408FD32F}"/>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5" name="Oval 44">
                    <a:extLst>
                      <a:ext uri="{FF2B5EF4-FFF2-40B4-BE49-F238E27FC236}">
                        <a16:creationId xmlns:a16="http://schemas.microsoft.com/office/drawing/2014/main" id="{779C9A8A-3507-D120-35B8-BDE8907301EF}"/>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3" name="Flowchart: Manual Operation 42">
                  <a:extLst>
                    <a:ext uri="{FF2B5EF4-FFF2-40B4-BE49-F238E27FC236}">
                      <a16:creationId xmlns:a16="http://schemas.microsoft.com/office/drawing/2014/main" id="{05A433D4-0C80-529B-1E42-D62218F5FF67}"/>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72639876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6008D-E85B-8DB9-CAE4-A32EA1FB8A6C}"/>
              </a:ext>
            </a:extLst>
          </p:cNvPr>
          <p:cNvSpPr>
            <a:spLocks noGrp="1"/>
          </p:cNvSpPr>
          <p:nvPr>
            <p:ph type="title"/>
          </p:nvPr>
        </p:nvSpPr>
        <p:spPr/>
        <p:txBody>
          <a:bodyPr/>
          <a:lstStyle/>
          <a:p>
            <a:pPr rtl="1"/>
            <a:r>
              <a:rPr lang="en-GB" dirty="0">
                <a:highlight>
                  <a:srgbClr val="FFFF00"/>
                </a:highlight>
                <a:latin typeface="Calibri" panose="020F0502020204030204" pitchFamily="34" charset="0"/>
                <a:cs typeface="Calibri" panose="020F0502020204030204" pitchFamily="34" charset="0"/>
              </a:rPr>
              <a:t>الأداة </a:t>
            </a:r>
            <a:r>
              <a:rPr lang="ar-SA" dirty="0">
                <a:highlight>
                  <a:srgbClr val="FFFF00"/>
                </a:highlight>
                <a:latin typeface="Calibri" panose="020F0502020204030204" pitchFamily="34" charset="0"/>
                <a:cs typeface="Calibri" panose="020F0502020204030204" pitchFamily="34" charset="0"/>
              </a:rPr>
              <a:t>٢</a:t>
            </a:r>
            <a:r>
              <a:rPr lang="en-GB" dirty="0">
                <a:highlight>
                  <a:srgbClr val="FFFF00"/>
                </a:highlight>
                <a:latin typeface="Calibri" panose="020F0502020204030204" pitchFamily="34" charset="0"/>
                <a:cs typeface="Calibri" panose="020F0502020204030204" pitchFamily="34" charset="0"/>
              </a:rPr>
              <a:t>: ترتيب أولويات إنفاق الأسرة</a:t>
            </a:r>
            <a:endParaRPr lang="en-US" dirty="0">
              <a:highlight>
                <a:srgbClr val="FFFF00"/>
              </a:highlight>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85FE898B-0D76-56F1-62DE-61A02969BE1C}"/>
              </a:ext>
            </a:extLst>
          </p:cNvPr>
          <p:cNvPicPr>
            <a:picLocks noChangeAspect="1"/>
          </p:cNvPicPr>
          <p:nvPr/>
        </p:nvPicPr>
        <p:blipFill>
          <a:blip r:embed="rId3"/>
          <a:stretch>
            <a:fillRect/>
          </a:stretch>
        </p:blipFill>
        <p:spPr>
          <a:xfrm>
            <a:off x="3064255" y="1437372"/>
            <a:ext cx="7721602" cy="4400098"/>
          </a:xfrm>
          <a:prstGeom prst="rect">
            <a:avLst/>
          </a:prstGeom>
          <a:ln>
            <a:solidFill>
              <a:schemeClr val="accent3">
                <a:lumMod val="75000"/>
              </a:schemeClr>
            </a:solidFill>
          </a:ln>
        </p:spPr>
      </p:pic>
      <p:sp>
        <p:nvSpPr>
          <p:cNvPr id="3" name="Rectangle: Single Corner Snipped 2">
            <a:extLst>
              <a:ext uri="{FF2B5EF4-FFF2-40B4-BE49-F238E27FC236}">
                <a16:creationId xmlns:a16="http://schemas.microsoft.com/office/drawing/2014/main" id="{94BB8E20-7576-28BB-89FA-F623D109E4C6}"/>
              </a:ext>
            </a:extLst>
          </p:cNvPr>
          <p:cNvSpPr/>
          <p:nvPr/>
        </p:nvSpPr>
        <p:spPr>
          <a:xfrm>
            <a:off x="1496568" y="1384300"/>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CA"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٢</a:t>
            </a:r>
            <a:endParaRPr lang="en-CA" sz="1800" b="1"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6FCF2A43-2C47-EA53-5BC7-FCE8FB102AFC}"/>
              </a:ext>
            </a:extLst>
          </p:cNvPr>
          <p:cNvGrpSpPr/>
          <p:nvPr/>
        </p:nvGrpSpPr>
        <p:grpSpPr>
          <a:xfrm>
            <a:off x="10228983" y="337468"/>
            <a:ext cx="1587872" cy="1368854"/>
            <a:chOff x="10228983" y="337468"/>
            <a:chExt cx="1587872" cy="1368854"/>
          </a:xfrm>
        </p:grpSpPr>
        <p:sp>
          <p:nvSpPr>
            <p:cNvPr id="6" name="Hexagon 5">
              <a:extLst>
                <a:ext uri="{FF2B5EF4-FFF2-40B4-BE49-F238E27FC236}">
                  <a16:creationId xmlns:a16="http://schemas.microsoft.com/office/drawing/2014/main" id="{79DC251D-695E-B264-0190-27453688566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7" name="Group 6">
              <a:extLst>
                <a:ext uri="{FF2B5EF4-FFF2-40B4-BE49-F238E27FC236}">
                  <a16:creationId xmlns:a16="http://schemas.microsoft.com/office/drawing/2014/main" id="{23F0737C-DB56-40DC-09C4-F33DF5F9F42B}"/>
                </a:ext>
              </a:extLst>
            </p:cNvPr>
            <p:cNvGrpSpPr/>
            <p:nvPr/>
          </p:nvGrpSpPr>
          <p:grpSpPr>
            <a:xfrm>
              <a:off x="10737628" y="758745"/>
              <a:ext cx="562136" cy="634675"/>
              <a:chOff x="760175" y="830142"/>
              <a:chExt cx="867619" cy="979579"/>
            </a:xfrm>
          </p:grpSpPr>
          <p:sp>
            <p:nvSpPr>
              <p:cNvPr id="8" name="Rectangle 7">
                <a:extLst>
                  <a:ext uri="{FF2B5EF4-FFF2-40B4-BE49-F238E27FC236}">
                    <a16:creationId xmlns:a16="http://schemas.microsoft.com/office/drawing/2014/main" id="{0E2CC032-1A77-5EBD-AF68-EA9DB476B165}"/>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٥٠-٥١</a:t>
                </a:r>
                <a:endParaRPr lang="en-US" sz="1600"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6B36D819-A95A-8BE4-EF12-77A10AEFA1B8}"/>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33878217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8268A-CFF0-F333-D4F1-53F3143545A8}"/>
              </a:ext>
            </a:extLst>
          </p:cNvPr>
          <p:cNvSpPr>
            <a:spLocks noGrp="1"/>
          </p:cNvSpPr>
          <p:nvPr>
            <p:ph type="title"/>
          </p:nvPr>
        </p:nvSpPr>
        <p:spPr/>
        <p:txBody>
          <a:bodyPr/>
          <a:lstStyle/>
          <a:p>
            <a:pPr rtl="1"/>
            <a:r>
              <a:rPr lang="en-GB" dirty="0">
                <a:highlight>
                  <a:srgbClr val="FFFF00"/>
                </a:highlight>
              </a:rPr>
              <a:t>الأداة </a:t>
            </a:r>
            <a:r>
              <a:rPr lang="ar-SA" dirty="0">
                <a:highlight>
                  <a:srgbClr val="FFFF00"/>
                </a:highlight>
              </a:rPr>
              <a:t>٣</a:t>
            </a:r>
            <a:r>
              <a:rPr lang="en-GB" dirty="0">
                <a:highlight>
                  <a:srgbClr val="FFFF00"/>
                </a:highlight>
              </a:rPr>
              <a:t>: جدول </a:t>
            </a:r>
            <a:r>
              <a:rPr lang="ar-SA" dirty="0">
                <a:highlight>
                  <a:srgbClr val="FFFF00"/>
                </a:highlight>
              </a:rPr>
              <a:t>متابعة</a:t>
            </a:r>
            <a:r>
              <a:rPr lang="en-GB" dirty="0">
                <a:highlight>
                  <a:srgbClr val="FFFF00"/>
                </a:highlight>
              </a:rPr>
              <a:t> الدخل</a:t>
            </a:r>
            <a:endParaRPr lang="en-US" dirty="0">
              <a:highlight>
                <a:srgbClr val="FFFF00"/>
              </a:highlight>
            </a:endParaRPr>
          </a:p>
        </p:txBody>
      </p:sp>
      <p:pic>
        <p:nvPicPr>
          <p:cNvPr id="7" name="Picture 6">
            <a:extLst>
              <a:ext uri="{FF2B5EF4-FFF2-40B4-BE49-F238E27FC236}">
                <a16:creationId xmlns:a16="http://schemas.microsoft.com/office/drawing/2014/main" id="{60DABE77-CFD5-F005-021B-2E708CDEC934}"/>
              </a:ext>
            </a:extLst>
          </p:cNvPr>
          <p:cNvPicPr>
            <a:picLocks noChangeAspect="1"/>
          </p:cNvPicPr>
          <p:nvPr/>
        </p:nvPicPr>
        <p:blipFill>
          <a:blip r:embed="rId3"/>
          <a:stretch>
            <a:fillRect/>
          </a:stretch>
        </p:blipFill>
        <p:spPr>
          <a:xfrm>
            <a:off x="2233921" y="1923143"/>
            <a:ext cx="9226135" cy="3392570"/>
          </a:xfrm>
          <a:prstGeom prst="rect">
            <a:avLst/>
          </a:prstGeom>
          <a:ln>
            <a:solidFill>
              <a:schemeClr val="accent3">
                <a:lumMod val="75000"/>
              </a:schemeClr>
            </a:solidFill>
          </a:ln>
        </p:spPr>
      </p:pic>
      <p:sp>
        <p:nvSpPr>
          <p:cNvPr id="3" name="Rectangle: Single Corner Snipped 2">
            <a:extLst>
              <a:ext uri="{FF2B5EF4-FFF2-40B4-BE49-F238E27FC236}">
                <a16:creationId xmlns:a16="http://schemas.microsoft.com/office/drawing/2014/main" id="{C8A2E4B5-06F9-7E32-970F-18E1AFCD5806}"/>
              </a:ext>
            </a:extLst>
          </p:cNvPr>
          <p:cNvSpPr/>
          <p:nvPr/>
        </p:nvSpPr>
        <p:spPr>
          <a:xfrm>
            <a:off x="838200" y="1923143"/>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CA"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٣</a:t>
            </a:r>
            <a:endParaRPr lang="en-CA" sz="1800" b="1"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C7712A22-D7AC-BDC6-B818-198F5B656B1A}"/>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1C4EFD51-6F35-D05A-8C6F-03EC269BE3D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6" name="Group 5">
              <a:extLst>
                <a:ext uri="{FF2B5EF4-FFF2-40B4-BE49-F238E27FC236}">
                  <a16:creationId xmlns:a16="http://schemas.microsoft.com/office/drawing/2014/main" id="{D3D587D8-0339-C26B-4078-BA673C063586}"/>
                </a:ext>
              </a:extLst>
            </p:cNvPr>
            <p:cNvGrpSpPr/>
            <p:nvPr/>
          </p:nvGrpSpPr>
          <p:grpSpPr>
            <a:xfrm>
              <a:off x="10737628" y="758745"/>
              <a:ext cx="562136" cy="634675"/>
              <a:chOff x="760175" y="830142"/>
              <a:chExt cx="867619" cy="979579"/>
            </a:xfrm>
          </p:grpSpPr>
          <p:sp>
            <p:nvSpPr>
              <p:cNvPr id="8" name="Rectangle 7">
                <a:extLst>
                  <a:ext uri="{FF2B5EF4-FFF2-40B4-BE49-F238E27FC236}">
                    <a16:creationId xmlns:a16="http://schemas.microsoft.com/office/drawing/2014/main" id="{F2E4C006-685B-90B7-9910-0D295CBFCDF4}"/>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٥٢</a:t>
                </a:r>
                <a:endParaRPr lang="en-US" sz="1600"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D66E779-D7AB-FDB8-440C-8451EDC3B14E}"/>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09309587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B8984-8FE9-F840-A8BA-3EA743241573}"/>
              </a:ext>
            </a:extLst>
          </p:cNvPr>
          <p:cNvSpPr>
            <a:spLocks noGrp="1"/>
          </p:cNvSpPr>
          <p:nvPr>
            <p:ph type="title"/>
          </p:nvPr>
        </p:nvSpPr>
        <p:spPr/>
        <p:txBody>
          <a:bodyPr/>
          <a:lstStyle/>
          <a:p>
            <a:pPr rtl="1"/>
            <a:r>
              <a:rPr lang="en-GB" dirty="0">
                <a:highlight>
                  <a:srgbClr val="FFFF00"/>
                </a:highlight>
                <a:latin typeface="Calibri" panose="020F0502020204030204" pitchFamily="34" charset="0"/>
                <a:cs typeface="Calibri" panose="020F0502020204030204" pitchFamily="34" charset="0"/>
              </a:rPr>
              <a:t>الأداة </a:t>
            </a:r>
            <a:r>
              <a:rPr lang="ar-SA" dirty="0">
                <a:highlight>
                  <a:srgbClr val="FFFF00"/>
                </a:highlight>
                <a:latin typeface="Calibri" panose="020F0502020204030204" pitchFamily="34" charset="0"/>
                <a:cs typeface="Calibri" panose="020F0502020204030204" pitchFamily="34" charset="0"/>
              </a:rPr>
              <a:t>٤</a:t>
            </a:r>
            <a:r>
              <a:rPr lang="en-GB" dirty="0">
                <a:highlight>
                  <a:srgbClr val="FFFF00"/>
                </a:highlight>
                <a:latin typeface="Calibri" panose="020F0502020204030204" pitchFamily="34" charset="0"/>
                <a:cs typeface="Calibri" panose="020F0502020204030204" pitchFamily="34" charset="0"/>
              </a:rPr>
              <a:t>: جدول </a:t>
            </a:r>
            <a:r>
              <a:rPr lang="ar-SA" dirty="0">
                <a:highlight>
                  <a:srgbClr val="FFFF00"/>
                </a:highlight>
                <a:latin typeface="Calibri" panose="020F0502020204030204" pitchFamily="34" charset="0"/>
                <a:cs typeface="Calibri" panose="020F0502020204030204" pitchFamily="34" charset="0"/>
              </a:rPr>
              <a:t>متابعة المصاريف</a:t>
            </a:r>
            <a:endParaRPr lang="en-US" dirty="0">
              <a:highlight>
                <a:srgbClr val="FFFF00"/>
              </a:highlight>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3289B959-6CE8-B7C2-177C-D1116A3E58C2}"/>
              </a:ext>
            </a:extLst>
          </p:cNvPr>
          <p:cNvPicPr>
            <a:picLocks noChangeAspect="1"/>
          </p:cNvPicPr>
          <p:nvPr/>
        </p:nvPicPr>
        <p:blipFill>
          <a:blip r:embed="rId3"/>
          <a:stretch>
            <a:fillRect/>
          </a:stretch>
        </p:blipFill>
        <p:spPr>
          <a:xfrm>
            <a:off x="2292096" y="1782070"/>
            <a:ext cx="9294086" cy="3822025"/>
          </a:xfrm>
          <a:prstGeom prst="rect">
            <a:avLst/>
          </a:prstGeom>
          <a:ln>
            <a:solidFill>
              <a:schemeClr val="accent3">
                <a:lumMod val="75000"/>
              </a:schemeClr>
            </a:solidFill>
          </a:ln>
        </p:spPr>
      </p:pic>
      <p:sp>
        <p:nvSpPr>
          <p:cNvPr id="3" name="Rectangle: Single Corner Snipped 2">
            <a:extLst>
              <a:ext uri="{FF2B5EF4-FFF2-40B4-BE49-F238E27FC236}">
                <a16:creationId xmlns:a16="http://schemas.microsoft.com/office/drawing/2014/main" id="{83329BFA-97B8-BC4A-4224-0E9838AA199D}"/>
              </a:ext>
            </a:extLst>
          </p:cNvPr>
          <p:cNvSpPr/>
          <p:nvPr/>
        </p:nvSpPr>
        <p:spPr>
          <a:xfrm>
            <a:off x="728472" y="1782070"/>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CA"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٤</a:t>
            </a:r>
            <a:endParaRPr lang="en-CA" sz="1800" b="1"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08D365DE-26FD-5F89-D919-61277B6E0502}"/>
              </a:ext>
            </a:extLst>
          </p:cNvPr>
          <p:cNvGrpSpPr/>
          <p:nvPr/>
        </p:nvGrpSpPr>
        <p:grpSpPr>
          <a:xfrm>
            <a:off x="10228983" y="337468"/>
            <a:ext cx="1587872" cy="1368854"/>
            <a:chOff x="10228983" y="337468"/>
            <a:chExt cx="1587872" cy="1368854"/>
          </a:xfrm>
        </p:grpSpPr>
        <p:sp>
          <p:nvSpPr>
            <p:cNvPr id="6" name="Hexagon 5">
              <a:extLst>
                <a:ext uri="{FF2B5EF4-FFF2-40B4-BE49-F238E27FC236}">
                  <a16:creationId xmlns:a16="http://schemas.microsoft.com/office/drawing/2014/main" id="{945D76F6-FA0E-E6A3-EEC2-8872C8A8FE2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7" name="Group 6">
              <a:extLst>
                <a:ext uri="{FF2B5EF4-FFF2-40B4-BE49-F238E27FC236}">
                  <a16:creationId xmlns:a16="http://schemas.microsoft.com/office/drawing/2014/main" id="{DF498A41-EF06-E7B0-0FAE-534D6C38DA29}"/>
                </a:ext>
              </a:extLst>
            </p:cNvPr>
            <p:cNvGrpSpPr/>
            <p:nvPr/>
          </p:nvGrpSpPr>
          <p:grpSpPr>
            <a:xfrm>
              <a:off x="10737628" y="758745"/>
              <a:ext cx="562136" cy="634675"/>
              <a:chOff x="760175" y="830142"/>
              <a:chExt cx="867619" cy="979579"/>
            </a:xfrm>
          </p:grpSpPr>
          <p:sp>
            <p:nvSpPr>
              <p:cNvPr id="8" name="Rectangle 7">
                <a:extLst>
                  <a:ext uri="{FF2B5EF4-FFF2-40B4-BE49-F238E27FC236}">
                    <a16:creationId xmlns:a16="http://schemas.microsoft.com/office/drawing/2014/main" id="{0981A2A1-E51A-2C05-C18F-50A02FF99C8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٥٢</a:t>
                </a:r>
                <a:endParaRPr lang="en-US" sz="1600"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9A0A317C-1E43-B1D2-8C69-4DB17CDAD8E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84933541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2">
            <a:extLst>
              <a:ext uri="{FF2B5EF4-FFF2-40B4-BE49-F238E27FC236}">
                <a16:creationId xmlns:a16="http://schemas.microsoft.com/office/drawing/2014/main" id="{03437433-2FF2-691B-D659-EBB1705B46A1}"/>
              </a:ext>
            </a:extLst>
          </p:cNvPr>
          <p:cNvSpPr txBox="1">
            <a:spLocks/>
          </p:cNvSpPr>
          <p:nvPr/>
        </p:nvSpPr>
        <p:spPr>
          <a:xfrm>
            <a:off x="4677506" y="135217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369059990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Rounded Corners 32">
            <a:extLst>
              <a:ext uri="{FF2B5EF4-FFF2-40B4-BE49-F238E27FC236}">
                <a16:creationId xmlns:a16="http://schemas.microsoft.com/office/drawing/2014/main" id="{35353B04-7E41-7AC9-D3A7-984C8ACF8264}"/>
              </a:ext>
            </a:extLst>
          </p:cNvPr>
          <p:cNvSpPr/>
          <p:nvPr/>
        </p:nvSpPr>
        <p:spPr>
          <a:xfrm>
            <a:off x="838200" y="1805940"/>
            <a:ext cx="6479594" cy="398907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FBF1B2B6-E5DA-3998-8128-5A1FF206EC6F}"/>
              </a:ext>
            </a:extLst>
          </p:cNvPr>
          <p:cNvSpPr>
            <a:spLocks noGrp="1"/>
          </p:cNvSpPr>
          <p:nvPr>
            <p:ph type="title"/>
          </p:nvPr>
        </p:nvSpPr>
        <p:spPr/>
        <p:txBody>
          <a:bodyPr/>
          <a:lstStyle/>
          <a:p>
            <a:pPr rtl="1"/>
            <a:r>
              <a:rPr lang="ar-SA" dirty="0">
                <a:highlight>
                  <a:srgbClr val="FFFF00"/>
                </a:highlight>
                <a:latin typeface="+mj-lt"/>
              </a:rPr>
              <a:t>أ</a:t>
            </a:r>
            <a:r>
              <a:rPr lang="en-US" dirty="0">
                <a:highlight>
                  <a:srgbClr val="FFFF00"/>
                </a:highlight>
                <a:latin typeface="+mj-lt"/>
              </a:rPr>
              <a:t>دوات</a:t>
            </a:r>
            <a:r>
              <a:rPr lang="ar-SA" dirty="0">
                <a:highlight>
                  <a:srgbClr val="FFFF00"/>
                </a:highlight>
                <a:latin typeface="+mj-lt"/>
              </a:rPr>
              <a:t> المسائل المالية</a:t>
            </a:r>
            <a:endParaRPr lang="en-US" dirty="0">
              <a:highlight>
                <a:srgbClr val="FFFF00"/>
              </a:highlight>
              <a:latin typeface="+mj-lt"/>
            </a:endParaRPr>
          </a:p>
        </p:txBody>
      </p:sp>
      <p:grpSp>
        <p:nvGrpSpPr>
          <p:cNvPr id="4" name="Group 3">
            <a:extLst>
              <a:ext uri="{FF2B5EF4-FFF2-40B4-BE49-F238E27FC236}">
                <a16:creationId xmlns:a16="http://schemas.microsoft.com/office/drawing/2014/main" id="{39F40161-D26D-58C9-F816-6F90D3BACBD7}"/>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B91CAA75-5438-8726-D7FD-A472D6E62CA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6" name="Group 5">
              <a:extLst>
                <a:ext uri="{FF2B5EF4-FFF2-40B4-BE49-F238E27FC236}">
                  <a16:creationId xmlns:a16="http://schemas.microsoft.com/office/drawing/2014/main" id="{E81D4C45-14E8-A46A-3B01-F0E7B162598F}"/>
                </a:ext>
              </a:extLst>
            </p:cNvPr>
            <p:cNvGrpSpPr/>
            <p:nvPr/>
          </p:nvGrpSpPr>
          <p:grpSpPr>
            <a:xfrm>
              <a:off x="10621771" y="762700"/>
              <a:ext cx="562136" cy="634675"/>
              <a:chOff x="760175" y="830142"/>
              <a:chExt cx="867619" cy="979579"/>
            </a:xfrm>
          </p:grpSpPr>
          <p:sp>
            <p:nvSpPr>
              <p:cNvPr id="10" name="Rectangle 9">
                <a:extLst>
                  <a:ext uri="{FF2B5EF4-FFF2-40B4-BE49-F238E27FC236}">
                    <a16:creationId xmlns:a16="http://schemas.microsoft.com/office/drawing/2014/main" id="{006C2621-77B7-7B5C-1772-519E40626ADA}"/>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٥٠-٥٢</a:t>
                </a:r>
                <a:endParaRPr lang="en-US" sz="1600" b="1" dirty="0">
                  <a:solidFill>
                    <a:schemeClr val="bg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96C33E1F-C892-49F9-B53C-74585AD2C8B1}"/>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7" name="Group 6">
              <a:extLst>
                <a:ext uri="{FF2B5EF4-FFF2-40B4-BE49-F238E27FC236}">
                  <a16:creationId xmlns:a16="http://schemas.microsoft.com/office/drawing/2014/main" id="{11F8818B-AB8D-ACFD-B2B2-D089C6D6C30A}"/>
                </a:ext>
              </a:extLst>
            </p:cNvPr>
            <p:cNvGrpSpPr/>
            <p:nvPr/>
          </p:nvGrpSpPr>
          <p:grpSpPr>
            <a:xfrm>
              <a:off x="11325415" y="762701"/>
              <a:ext cx="182192" cy="634674"/>
              <a:chOff x="2121762" y="2323619"/>
              <a:chExt cx="200378" cy="825210"/>
            </a:xfrm>
          </p:grpSpPr>
          <p:sp>
            <p:nvSpPr>
              <p:cNvPr id="8" name="Isosceles Triangle 7">
                <a:extLst>
                  <a:ext uri="{FF2B5EF4-FFF2-40B4-BE49-F238E27FC236}">
                    <a16:creationId xmlns:a16="http://schemas.microsoft.com/office/drawing/2014/main" id="{F1184B48-CD57-34C3-A7CB-9DF60850FC53}"/>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Rectangle 8">
                <a:extLst>
                  <a:ext uri="{FF2B5EF4-FFF2-40B4-BE49-F238E27FC236}">
                    <a16:creationId xmlns:a16="http://schemas.microsoft.com/office/drawing/2014/main" id="{DCB3C5BB-DEFB-6774-B021-31B5F1B1E29C}"/>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20" name="Group 19">
            <a:extLst>
              <a:ext uri="{FF2B5EF4-FFF2-40B4-BE49-F238E27FC236}">
                <a16:creationId xmlns:a16="http://schemas.microsoft.com/office/drawing/2014/main" id="{F65F0783-75A9-A89B-03A3-BD75F8BEA3FE}"/>
              </a:ext>
            </a:extLst>
          </p:cNvPr>
          <p:cNvGrpSpPr/>
          <p:nvPr/>
        </p:nvGrpSpPr>
        <p:grpSpPr>
          <a:xfrm rot="1731243">
            <a:off x="7654953" y="2327825"/>
            <a:ext cx="3950026" cy="2626197"/>
            <a:chOff x="7208925" y="2604220"/>
            <a:chExt cx="1168511" cy="776891"/>
          </a:xfrm>
          <a:solidFill>
            <a:schemeClr val="accent3">
              <a:lumMod val="75000"/>
            </a:schemeClr>
          </a:solidFill>
        </p:grpSpPr>
        <p:sp>
          <p:nvSpPr>
            <p:cNvPr id="21" name="Rectangle 20">
              <a:extLst>
                <a:ext uri="{FF2B5EF4-FFF2-40B4-BE49-F238E27FC236}">
                  <a16:creationId xmlns:a16="http://schemas.microsoft.com/office/drawing/2014/main" id="{D3E9A634-1775-8986-A1B9-1AEEC41504DE}"/>
                </a:ext>
              </a:extLst>
            </p:cNvPr>
            <p:cNvSpPr/>
            <p:nvPr/>
          </p:nvSpPr>
          <p:spPr>
            <a:xfrm>
              <a:off x="7425584" y="2840091"/>
              <a:ext cx="716280" cy="541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Google Shape;315;p4">
              <a:extLst>
                <a:ext uri="{FF2B5EF4-FFF2-40B4-BE49-F238E27FC236}">
                  <a16:creationId xmlns:a16="http://schemas.microsoft.com/office/drawing/2014/main" id="{B872176E-F823-CCB6-7D59-28D061E9D999}"/>
                </a:ext>
              </a:extLst>
            </p:cNvPr>
            <p:cNvSpPr/>
            <p:nvPr/>
          </p:nvSpPr>
          <p:spPr>
            <a:xfrm>
              <a:off x="7208925" y="2953324"/>
              <a:ext cx="356816" cy="356815"/>
            </a:xfrm>
            <a:prstGeom prst="ellipse">
              <a:avLst/>
            </a:prstGeom>
            <a:grpFill/>
            <a:ln w="38100">
              <a:solidFill>
                <a:schemeClr val="bg1"/>
              </a:solid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3" name="Google Shape;315;p4">
              <a:extLst>
                <a:ext uri="{FF2B5EF4-FFF2-40B4-BE49-F238E27FC236}">
                  <a16:creationId xmlns:a16="http://schemas.microsoft.com/office/drawing/2014/main" id="{23962905-80D7-6304-14CD-121CFD9928B9}"/>
                </a:ext>
              </a:extLst>
            </p:cNvPr>
            <p:cNvSpPr/>
            <p:nvPr/>
          </p:nvSpPr>
          <p:spPr>
            <a:xfrm>
              <a:off x="7622905" y="2604220"/>
              <a:ext cx="356816" cy="356815"/>
            </a:xfrm>
            <a:prstGeom prst="ellipse">
              <a:avLst/>
            </a:prstGeom>
            <a:grpFill/>
            <a:ln w="38100">
              <a:solidFill>
                <a:schemeClr val="bg1"/>
              </a:solid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4" name="Google Shape;315;p4">
              <a:extLst>
                <a:ext uri="{FF2B5EF4-FFF2-40B4-BE49-F238E27FC236}">
                  <a16:creationId xmlns:a16="http://schemas.microsoft.com/office/drawing/2014/main" id="{89E20328-7727-CC2C-222F-A949677E0511}"/>
                </a:ext>
              </a:extLst>
            </p:cNvPr>
            <p:cNvSpPr/>
            <p:nvPr/>
          </p:nvSpPr>
          <p:spPr>
            <a:xfrm>
              <a:off x="8020620" y="2955992"/>
              <a:ext cx="356816" cy="356815"/>
            </a:xfrm>
            <a:prstGeom prst="ellipse">
              <a:avLst/>
            </a:prstGeom>
            <a:grpFill/>
            <a:ln w="38100">
              <a:solidFill>
                <a:schemeClr val="bg1"/>
              </a:solid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5" name="Rectangle: Single Corner Snipped 24">
              <a:extLst>
                <a:ext uri="{FF2B5EF4-FFF2-40B4-BE49-F238E27FC236}">
                  <a16:creationId xmlns:a16="http://schemas.microsoft.com/office/drawing/2014/main" id="{9B645D13-4439-75A9-80DE-A5D578ADCE3F}"/>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Rectangle: Single Corner Snipped 25">
              <a:extLst>
                <a:ext uri="{FF2B5EF4-FFF2-40B4-BE49-F238E27FC236}">
                  <a16:creationId xmlns:a16="http://schemas.microsoft.com/office/drawing/2014/main" id="{2D6B73A5-EA1F-2C05-EB49-59CBD130495A}"/>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7" name="Rectangle: Single Corner Snipped 26">
            <a:extLst>
              <a:ext uri="{FF2B5EF4-FFF2-40B4-BE49-F238E27FC236}">
                <a16:creationId xmlns:a16="http://schemas.microsoft.com/office/drawing/2014/main" id="{D12461FA-02C1-D4D6-BB5C-A4D04E351EF1}"/>
              </a:ext>
            </a:extLst>
          </p:cNvPr>
          <p:cNvSpPr/>
          <p:nvPr/>
        </p:nvSpPr>
        <p:spPr>
          <a:xfrm>
            <a:off x="1540805" y="2547858"/>
            <a:ext cx="1106488" cy="1341616"/>
          </a:xfrm>
          <a:prstGeom prst="snip1Rect">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٤</a:t>
            </a:r>
            <a:endParaRPr lang="en-US" sz="1800" b="1" dirty="0">
              <a:latin typeface="Calibri" panose="020F0502020204030204" pitchFamily="34" charset="0"/>
              <a:cs typeface="Calibri" panose="020F0502020204030204" pitchFamily="34" charset="0"/>
            </a:endParaRPr>
          </a:p>
        </p:txBody>
      </p:sp>
      <p:sp>
        <p:nvSpPr>
          <p:cNvPr id="28" name="Rectangle: Single Corner Snipped 27">
            <a:extLst>
              <a:ext uri="{FF2B5EF4-FFF2-40B4-BE49-F238E27FC236}">
                <a16:creationId xmlns:a16="http://schemas.microsoft.com/office/drawing/2014/main" id="{C61DA0FA-FCFF-701A-5D7F-49DBAFB5E6C9}"/>
              </a:ext>
            </a:extLst>
          </p:cNvPr>
          <p:cNvSpPr/>
          <p:nvPr/>
        </p:nvSpPr>
        <p:spPr>
          <a:xfrm>
            <a:off x="3507490" y="2547858"/>
            <a:ext cx="1106488" cy="1341616"/>
          </a:xfrm>
          <a:prstGeom prst="snip1Rect">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٣</a:t>
            </a:r>
            <a:endParaRPr lang="en-US" sz="1800" b="1" dirty="0">
              <a:latin typeface="Calibri" panose="020F0502020204030204" pitchFamily="34" charset="0"/>
              <a:cs typeface="Calibri" panose="020F0502020204030204" pitchFamily="34" charset="0"/>
            </a:endParaRPr>
          </a:p>
        </p:txBody>
      </p:sp>
      <p:sp>
        <p:nvSpPr>
          <p:cNvPr id="29" name="Rectangle: Single Corner Snipped 28">
            <a:extLst>
              <a:ext uri="{FF2B5EF4-FFF2-40B4-BE49-F238E27FC236}">
                <a16:creationId xmlns:a16="http://schemas.microsoft.com/office/drawing/2014/main" id="{860E724C-EBFE-C0EE-4F44-C49F34E5C810}"/>
              </a:ext>
            </a:extLst>
          </p:cNvPr>
          <p:cNvSpPr/>
          <p:nvPr/>
        </p:nvSpPr>
        <p:spPr>
          <a:xfrm>
            <a:off x="5474175" y="2547858"/>
            <a:ext cx="1106488" cy="1341616"/>
          </a:xfrm>
          <a:prstGeom prst="snip1Rect">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٢</a:t>
            </a:r>
            <a:endParaRPr lang="en-US" sz="1800" b="1" dirty="0">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A742D082-4C6A-1772-8F3F-3F6B5D7588B5}"/>
              </a:ext>
            </a:extLst>
          </p:cNvPr>
          <p:cNvSpPr txBox="1"/>
          <p:nvPr/>
        </p:nvSpPr>
        <p:spPr>
          <a:xfrm>
            <a:off x="5168174" y="4169727"/>
            <a:ext cx="1651280" cy="923330"/>
          </a:xfrm>
          <a:prstGeom prst="rect">
            <a:avLst/>
          </a:prstGeom>
          <a:noFill/>
        </p:spPr>
        <p:txBody>
          <a:bodyPr wrap="square">
            <a:spAutoFit/>
          </a:bodyPr>
          <a:lstStyle/>
          <a:p>
            <a:pPr algn="ctr" rtl="1"/>
            <a:r>
              <a:rPr lang="en-US" sz="1800" dirty="0">
                <a:latin typeface="+mj-lt"/>
                <a:cs typeface="Calibri" panose="020F0502020204030204" pitchFamily="34" charset="0"/>
              </a:rPr>
              <a:t>تحديد أولويات إنفاق الأسرة</a:t>
            </a:r>
          </a:p>
        </p:txBody>
      </p:sp>
      <p:sp>
        <p:nvSpPr>
          <p:cNvPr id="31" name="TextBox 30">
            <a:extLst>
              <a:ext uri="{FF2B5EF4-FFF2-40B4-BE49-F238E27FC236}">
                <a16:creationId xmlns:a16="http://schemas.microsoft.com/office/drawing/2014/main" id="{8941D963-3D8E-A21B-C5FD-DDC0348C4C66}"/>
              </a:ext>
            </a:extLst>
          </p:cNvPr>
          <p:cNvSpPr txBox="1"/>
          <p:nvPr/>
        </p:nvSpPr>
        <p:spPr>
          <a:xfrm>
            <a:off x="3274250" y="4295646"/>
            <a:ext cx="1651280" cy="646331"/>
          </a:xfrm>
          <a:prstGeom prst="rect">
            <a:avLst/>
          </a:prstGeom>
          <a:noFill/>
        </p:spPr>
        <p:txBody>
          <a:bodyPr wrap="square">
            <a:spAutoFit/>
          </a:bodyPr>
          <a:lstStyle/>
          <a:p>
            <a:pPr algn="ctr" rtl="1"/>
            <a:r>
              <a:rPr lang="en-US" sz="1800" dirty="0">
                <a:latin typeface="+mj-lt"/>
                <a:cs typeface="Calibri" panose="020F0502020204030204" pitchFamily="34" charset="0"/>
              </a:rPr>
              <a:t>جدول </a:t>
            </a:r>
            <a:r>
              <a:rPr lang="ar-SA" sz="1800" dirty="0">
                <a:latin typeface="+mj-lt"/>
                <a:cs typeface="Calibri" panose="020F0502020204030204" pitchFamily="34" charset="0"/>
              </a:rPr>
              <a:t>متابعة</a:t>
            </a:r>
            <a:r>
              <a:rPr lang="en-US" sz="1800" dirty="0">
                <a:latin typeface="+mj-lt"/>
                <a:cs typeface="Calibri" panose="020F0502020204030204" pitchFamily="34" charset="0"/>
              </a:rPr>
              <a:t> الدخل</a:t>
            </a:r>
          </a:p>
        </p:txBody>
      </p:sp>
      <p:sp>
        <p:nvSpPr>
          <p:cNvPr id="32" name="TextBox 31">
            <a:extLst>
              <a:ext uri="{FF2B5EF4-FFF2-40B4-BE49-F238E27FC236}">
                <a16:creationId xmlns:a16="http://schemas.microsoft.com/office/drawing/2014/main" id="{CAA8EC94-1BAC-029B-D8F5-80008253AF04}"/>
              </a:ext>
            </a:extLst>
          </p:cNvPr>
          <p:cNvSpPr txBox="1"/>
          <p:nvPr/>
        </p:nvSpPr>
        <p:spPr>
          <a:xfrm>
            <a:off x="1335796" y="4195910"/>
            <a:ext cx="1665248" cy="646331"/>
          </a:xfrm>
          <a:prstGeom prst="rect">
            <a:avLst/>
          </a:prstGeom>
          <a:noFill/>
        </p:spPr>
        <p:txBody>
          <a:bodyPr wrap="square">
            <a:spAutoFit/>
          </a:bodyPr>
          <a:lstStyle/>
          <a:p>
            <a:pPr algn="ctr" rtl="1"/>
            <a:r>
              <a:rPr lang="en-US" sz="1800" dirty="0">
                <a:latin typeface="+mj-lt"/>
                <a:cs typeface="Calibri" panose="020F0502020204030204" pitchFamily="34" charset="0"/>
              </a:rPr>
              <a:t>جدول </a:t>
            </a:r>
            <a:r>
              <a:rPr lang="ar-SA" sz="1800" dirty="0">
                <a:latin typeface="+mj-lt"/>
                <a:cs typeface="Calibri" panose="020F0502020204030204" pitchFamily="34" charset="0"/>
              </a:rPr>
              <a:t>متابعة المصاريف</a:t>
            </a:r>
            <a:endParaRPr lang="en-US" sz="1800" dirty="0">
              <a:latin typeface="+mj-lt"/>
              <a:cs typeface="Calibri" panose="020F0502020204030204" pitchFamily="34" charset="0"/>
            </a:endParaRPr>
          </a:p>
        </p:txBody>
      </p:sp>
    </p:spTree>
    <p:extLst>
      <p:ext uri="{BB962C8B-B14F-4D97-AF65-F5344CB8AC3E}">
        <p14:creationId xmlns:p14="http://schemas.microsoft.com/office/powerpoint/2010/main" val="38694742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724665" y="3159162"/>
            <a:ext cx="3349170" cy="1446509"/>
          </a:xfrm>
          <a:prstGeom prst="rect">
            <a:avLst/>
          </a:prstGeom>
          <a:noFill/>
          <a:ln>
            <a:noFill/>
          </a:ln>
        </p:spPr>
        <p:txBody>
          <a:bodyPr spcFirstLastPara="1" wrap="square" lIns="91425" tIns="45700" rIns="91425" bIns="45700" anchor="t" anchorCtr="0">
            <a:spAutoFit/>
          </a:bodyPr>
          <a:lstStyle/>
          <a:p>
            <a:pPr algn="ctr" rtl="1"/>
            <a:r>
              <a:rPr lang="en-US" sz="2200" b="0" i="0" u="none" strike="noStrike" baseline="0" dirty="0">
                <a:latin typeface="Calibri" panose="020F0502020204030204" pitchFamily="34" charset="0"/>
                <a:cs typeface="Calibri" panose="020F0502020204030204" pitchFamily="34" charset="0"/>
              </a:rPr>
              <a:t>يمكن للتمكين الاقتصادي أن يقلل من العنف الجسدي تجاه الأطفال من قبل الوالدين أو غيرهم من مقدمي الرعاية والعنف في المنزل</a:t>
            </a:r>
            <a:r>
              <a:rPr lang="en-US" sz="2200" b="0" i="0" u="none" strike="noStrike" baseline="0" dirty="0">
                <a:latin typeface="+mj-lt"/>
                <a:cs typeface="Calibri" panose="020F0502020204030204" pitchFamily="34" charset="0"/>
              </a:rPr>
              <a:t>.</a:t>
            </a:r>
          </a:p>
        </p:txBody>
      </p:sp>
      <p:sp>
        <p:nvSpPr>
          <p:cNvPr id="535" name="Google Shape;535;p18"/>
          <p:cNvSpPr/>
          <p:nvPr/>
        </p:nvSpPr>
        <p:spPr>
          <a:xfrm>
            <a:off x="2873470" y="1794807"/>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 name="Google Shape;533;p18">
            <a:extLst>
              <a:ext uri="{FF2B5EF4-FFF2-40B4-BE49-F238E27FC236}">
                <a16:creationId xmlns:a16="http://schemas.microsoft.com/office/drawing/2014/main" id="{7A9C3156-CF04-2694-27CC-BE8A8664CE85}"/>
              </a:ext>
            </a:extLst>
          </p:cNvPr>
          <p:cNvSpPr txBox="1"/>
          <p:nvPr/>
        </p:nvSpPr>
        <p:spPr>
          <a:xfrm>
            <a:off x="5674823" y="3159162"/>
            <a:ext cx="4852744" cy="1446509"/>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en-US" sz="2200" dirty="0">
                <a:latin typeface="Calibri" panose="020F0502020204030204" pitchFamily="34" charset="0"/>
                <a:cs typeface="Calibri" panose="020F0502020204030204" pitchFamily="34" charset="0"/>
              </a:rPr>
              <a:t>يمكن لأخصائيي الحالات دعم العائلات بإدارة الأموال من خلال استخدام البرامج وأدوات إدارة ال</a:t>
            </a:r>
            <a:r>
              <a:rPr lang="ar-SA" sz="2200" dirty="0">
                <a:latin typeface="Calibri" panose="020F0502020204030204" pitchFamily="34" charset="0"/>
                <a:cs typeface="Calibri" panose="020F0502020204030204" pitchFamily="34" charset="0"/>
              </a:rPr>
              <a:t>مال</a:t>
            </a:r>
            <a:r>
              <a:rPr lang="en-US" sz="2200" dirty="0">
                <a:latin typeface="Calibri" panose="020F0502020204030204" pitchFamily="34" charset="0"/>
                <a:cs typeface="Calibri" panose="020F0502020204030204" pitchFamily="34" charset="0"/>
              </a:rPr>
              <a:t> ، وكذلك من خلال الإحالات إلى المساعدة النقدية والقس</a:t>
            </a:r>
            <a:r>
              <a:rPr lang="ar-SA" sz="2200" dirty="0">
                <a:latin typeface="Calibri" panose="020F0502020204030204" pitchFamily="34" charset="0"/>
                <a:cs typeface="Calibri" panose="020F0502020204030204" pitchFamily="34" charset="0"/>
              </a:rPr>
              <a:t>ائم</a:t>
            </a:r>
            <a:r>
              <a:rPr lang="en-US" sz="2200" dirty="0">
                <a:latin typeface="Calibri" panose="020F0502020204030204" pitchFamily="34" charset="0"/>
                <a:cs typeface="Calibri" panose="020F0502020204030204" pitchFamily="34" charset="0"/>
              </a:rPr>
              <a:t> والبرامج الاقتصادية الأخرى.</a:t>
            </a:r>
            <a:endParaRPr lang="en-US" sz="2200" b="0" i="0" u="none" strike="noStrike" baseline="0" dirty="0">
              <a:solidFill>
                <a:srgbClr val="000000"/>
              </a:solidFill>
              <a:latin typeface="Calibri" panose="020F0502020204030204" pitchFamily="34" charset="0"/>
              <a:cs typeface="Calibri" panose="020F0502020204030204" pitchFamily="34" charset="0"/>
            </a:endParaRPr>
          </a:p>
        </p:txBody>
      </p:sp>
      <p:sp>
        <p:nvSpPr>
          <p:cNvPr id="3" name="Google Shape;535;p18">
            <a:extLst>
              <a:ext uri="{FF2B5EF4-FFF2-40B4-BE49-F238E27FC236}">
                <a16:creationId xmlns:a16="http://schemas.microsoft.com/office/drawing/2014/main" id="{A91F1D5D-F01A-9412-CFD1-2EE1AB834E61}"/>
              </a:ext>
            </a:extLst>
          </p:cNvPr>
          <p:cNvSpPr/>
          <p:nvPr/>
        </p:nvSpPr>
        <p:spPr>
          <a:xfrm>
            <a:off x="7575415" y="1794807"/>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195101790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29" name="Title 28">
            <a:extLst>
              <a:ext uri="{FF2B5EF4-FFF2-40B4-BE49-F238E27FC236}">
                <a16:creationId xmlns:a16="http://schemas.microsoft.com/office/drawing/2014/main" id="{B3E9165F-942E-03A6-DE86-8BCD422C04B7}"/>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 </a:t>
            </a:r>
            <a:r>
              <a:rPr lang="ar-SA" sz="2400" b="1" dirty="0">
                <a:solidFill>
                  <a:schemeClr val="bg1"/>
                </a:solidFill>
                <a:latin typeface="Calibri" panose="020F0502020204030204" pitchFamily="34" charset="0"/>
                <a:cs typeface="Calibri" panose="020F0502020204030204" pitchFamily="34" charset="0"/>
              </a:rPr>
              <a:t>٩</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تقنيات الرعاية الذاتية والاسترخاء لدعم مقدمي الرعاية</a:t>
            </a:r>
            <a:endParaRPr lang="en-US" dirty="0">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457533B7-C367-5DCB-AA93-C9C343A8635F}"/>
              </a:ext>
            </a:extLst>
          </p:cNvPr>
          <p:cNvGrpSpPr/>
          <p:nvPr/>
        </p:nvGrpSpPr>
        <p:grpSpPr>
          <a:xfrm>
            <a:off x="10370496" y="683335"/>
            <a:ext cx="937477" cy="1121659"/>
            <a:chOff x="2780231" y="3039417"/>
            <a:chExt cx="1162307" cy="1390660"/>
          </a:xfrm>
          <a:solidFill>
            <a:schemeClr val="bg1"/>
          </a:solidFill>
        </p:grpSpPr>
        <p:sp>
          <p:nvSpPr>
            <p:cNvPr id="28" name="Rectangle 27">
              <a:extLst>
                <a:ext uri="{FF2B5EF4-FFF2-40B4-BE49-F238E27FC236}">
                  <a16:creationId xmlns:a16="http://schemas.microsoft.com/office/drawing/2014/main" id="{9157FCE6-C7F2-4F46-D43B-4450B75A60CC}"/>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Flowchart: Stored Data 29">
              <a:extLst>
                <a:ext uri="{FF2B5EF4-FFF2-40B4-BE49-F238E27FC236}">
                  <a16:creationId xmlns:a16="http://schemas.microsoft.com/office/drawing/2014/main" id="{644BDFA2-83CD-BE1D-E14A-32057476BC55}"/>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Flowchart: Stored Data 30">
              <a:extLst>
                <a:ext uri="{FF2B5EF4-FFF2-40B4-BE49-F238E27FC236}">
                  <a16:creationId xmlns:a16="http://schemas.microsoft.com/office/drawing/2014/main" id="{C7DF8437-2AD0-731F-147B-6A1A28F2D1F6}"/>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Rectangle 31">
              <a:extLst>
                <a:ext uri="{FF2B5EF4-FFF2-40B4-BE49-F238E27FC236}">
                  <a16:creationId xmlns:a16="http://schemas.microsoft.com/office/drawing/2014/main" id="{5B46B47F-BB86-90E7-773C-3712A8BB4E40}"/>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Isosceles Triangle 32">
              <a:extLst>
                <a:ext uri="{FF2B5EF4-FFF2-40B4-BE49-F238E27FC236}">
                  <a16:creationId xmlns:a16="http://schemas.microsoft.com/office/drawing/2014/main" id="{5FA1CDBC-F85E-C86D-3D09-9E873F1B366B}"/>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4" name="Group 33">
            <a:extLst>
              <a:ext uri="{FF2B5EF4-FFF2-40B4-BE49-F238E27FC236}">
                <a16:creationId xmlns:a16="http://schemas.microsoft.com/office/drawing/2014/main" id="{974A2700-0883-2AC2-D23D-22CEA7996A90}"/>
              </a:ext>
            </a:extLst>
          </p:cNvPr>
          <p:cNvGrpSpPr/>
          <p:nvPr/>
        </p:nvGrpSpPr>
        <p:grpSpPr>
          <a:xfrm>
            <a:off x="10559387" y="900943"/>
            <a:ext cx="497874" cy="668226"/>
            <a:chOff x="5438539" y="7646118"/>
            <a:chExt cx="814830" cy="1093633"/>
          </a:xfrm>
          <a:solidFill>
            <a:schemeClr val="accent3">
              <a:lumMod val="75000"/>
            </a:schemeClr>
          </a:solidFill>
        </p:grpSpPr>
        <p:sp>
          <p:nvSpPr>
            <p:cNvPr id="35" name="Round Same Side Corner Rectangle 21">
              <a:extLst>
                <a:ext uri="{FF2B5EF4-FFF2-40B4-BE49-F238E27FC236}">
                  <a16:creationId xmlns:a16="http://schemas.microsoft.com/office/drawing/2014/main" id="{451F9E5B-27EE-479E-0735-702683772BE1}"/>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Oval 35">
              <a:extLst>
                <a:ext uri="{FF2B5EF4-FFF2-40B4-BE49-F238E27FC236}">
                  <a16:creationId xmlns:a16="http://schemas.microsoft.com/office/drawing/2014/main" id="{2673B767-E000-F249-203B-4B9F2246161B}"/>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7" name="Round Same Side Corner Rectangle 23">
              <a:extLst>
                <a:ext uri="{FF2B5EF4-FFF2-40B4-BE49-F238E27FC236}">
                  <a16:creationId xmlns:a16="http://schemas.microsoft.com/office/drawing/2014/main" id="{30A9977A-7A7C-5CEA-D241-265C1733CBDE}"/>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8" name="Oval 37">
              <a:extLst>
                <a:ext uri="{FF2B5EF4-FFF2-40B4-BE49-F238E27FC236}">
                  <a16:creationId xmlns:a16="http://schemas.microsoft.com/office/drawing/2014/main" id="{138900BA-B027-AA2E-16ED-CEA922A3F565}"/>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9" name="Round Same Side Corner Rectangle 25">
              <a:extLst>
                <a:ext uri="{FF2B5EF4-FFF2-40B4-BE49-F238E27FC236}">
                  <a16:creationId xmlns:a16="http://schemas.microsoft.com/office/drawing/2014/main" id="{43BDD2C0-9F15-19CA-1A65-A138263F6CB5}"/>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0" name="Round Same Side Corner Rectangle 26">
              <a:extLst>
                <a:ext uri="{FF2B5EF4-FFF2-40B4-BE49-F238E27FC236}">
                  <a16:creationId xmlns:a16="http://schemas.microsoft.com/office/drawing/2014/main" id="{B7EDB8D1-C714-F885-9245-B44914DB68CF}"/>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1" name="Group 40">
            <a:extLst>
              <a:ext uri="{FF2B5EF4-FFF2-40B4-BE49-F238E27FC236}">
                <a16:creationId xmlns:a16="http://schemas.microsoft.com/office/drawing/2014/main" id="{E7B0CA4C-1774-36D7-A946-056FD1E19C55}"/>
              </a:ext>
            </a:extLst>
          </p:cNvPr>
          <p:cNvGrpSpPr/>
          <p:nvPr/>
        </p:nvGrpSpPr>
        <p:grpSpPr>
          <a:xfrm>
            <a:off x="7722553" y="683335"/>
            <a:ext cx="937477" cy="1121659"/>
            <a:chOff x="678442" y="1567255"/>
            <a:chExt cx="937477" cy="1121659"/>
          </a:xfrm>
          <a:solidFill>
            <a:schemeClr val="bg1"/>
          </a:solidFill>
        </p:grpSpPr>
        <p:grpSp>
          <p:nvGrpSpPr>
            <p:cNvPr id="42" name="Group 41">
              <a:extLst>
                <a:ext uri="{FF2B5EF4-FFF2-40B4-BE49-F238E27FC236}">
                  <a16:creationId xmlns:a16="http://schemas.microsoft.com/office/drawing/2014/main" id="{5B5F2035-7095-2747-B290-D8E264289EB4}"/>
                </a:ext>
              </a:extLst>
            </p:cNvPr>
            <p:cNvGrpSpPr/>
            <p:nvPr/>
          </p:nvGrpSpPr>
          <p:grpSpPr>
            <a:xfrm>
              <a:off x="678442" y="1567255"/>
              <a:ext cx="937477" cy="1121659"/>
              <a:chOff x="2780231" y="3039417"/>
              <a:chExt cx="1162307" cy="1390660"/>
            </a:xfrm>
            <a:grpFill/>
          </p:grpSpPr>
          <p:sp>
            <p:nvSpPr>
              <p:cNvPr id="47" name="Rectangle 46">
                <a:extLst>
                  <a:ext uri="{FF2B5EF4-FFF2-40B4-BE49-F238E27FC236}">
                    <a16:creationId xmlns:a16="http://schemas.microsoft.com/office/drawing/2014/main" id="{0E2C3CD7-2546-1587-647A-9EEAAB4796E8}"/>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8" name="Flowchart: Stored Data 47">
                <a:extLst>
                  <a:ext uri="{FF2B5EF4-FFF2-40B4-BE49-F238E27FC236}">
                    <a16:creationId xmlns:a16="http://schemas.microsoft.com/office/drawing/2014/main" id="{BC58E182-541F-5B8A-BDAC-FA2B41E685CF}"/>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Flowchart: Stored Data 48">
                <a:extLst>
                  <a:ext uri="{FF2B5EF4-FFF2-40B4-BE49-F238E27FC236}">
                    <a16:creationId xmlns:a16="http://schemas.microsoft.com/office/drawing/2014/main" id="{592CCA48-46BD-4D38-43AD-C4BA14E5FCDB}"/>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Rectangle 49">
                <a:extLst>
                  <a:ext uri="{FF2B5EF4-FFF2-40B4-BE49-F238E27FC236}">
                    <a16:creationId xmlns:a16="http://schemas.microsoft.com/office/drawing/2014/main" id="{B1BEFEB6-7B67-EABD-F734-407F2131FE42}"/>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Isosceles Triangle 50">
                <a:extLst>
                  <a:ext uri="{FF2B5EF4-FFF2-40B4-BE49-F238E27FC236}">
                    <a16:creationId xmlns:a16="http://schemas.microsoft.com/office/drawing/2014/main" id="{24C3F84F-CBF0-DFAB-147C-1B1EE1284B3A}"/>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3" name="Group 42">
              <a:extLst>
                <a:ext uri="{FF2B5EF4-FFF2-40B4-BE49-F238E27FC236}">
                  <a16:creationId xmlns:a16="http://schemas.microsoft.com/office/drawing/2014/main" id="{590FF235-3239-A6FF-2A44-DA2F86D50526}"/>
                </a:ext>
              </a:extLst>
            </p:cNvPr>
            <p:cNvGrpSpPr/>
            <p:nvPr/>
          </p:nvGrpSpPr>
          <p:grpSpPr>
            <a:xfrm>
              <a:off x="820591" y="1847754"/>
              <a:ext cx="633925" cy="581856"/>
              <a:chOff x="7619849" y="5297373"/>
              <a:chExt cx="500332" cy="459236"/>
            </a:xfrm>
            <a:grpFill/>
          </p:grpSpPr>
          <p:sp>
            <p:nvSpPr>
              <p:cNvPr id="45" name="Trapezoid 44">
                <a:extLst>
                  <a:ext uri="{FF2B5EF4-FFF2-40B4-BE49-F238E27FC236}">
                    <a16:creationId xmlns:a16="http://schemas.microsoft.com/office/drawing/2014/main" id="{16FC6F31-8F56-6508-5A3A-2ABD152FF79C}"/>
                  </a:ext>
                </a:extLst>
              </p:cNvPr>
              <p:cNvSpPr/>
              <p:nvPr/>
            </p:nvSpPr>
            <p:spPr>
              <a:xfrm>
                <a:off x="7619849" y="5297373"/>
                <a:ext cx="500332" cy="200981"/>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Rectangle 45">
                <a:extLst>
                  <a:ext uri="{FF2B5EF4-FFF2-40B4-BE49-F238E27FC236}">
                    <a16:creationId xmlns:a16="http://schemas.microsoft.com/office/drawing/2014/main" id="{885B7686-7B54-BDF2-7591-483070CCAB93}"/>
                  </a:ext>
                </a:extLst>
              </p:cNvPr>
              <p:cNvSpPr/>
              <p:nvPr/>
            </p:nvSpPr>
            <p:spPr>
              <a:xfrm>
                <a:off x="7663186" y="5498354"/>
                <a:ext cx="413659" cy="2582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4" name="Heart 43">
              <a:extLst>
                <a:ext uri="{FF2B5EF4-FFF2-40B4-BE49-F238E27FC236}">
                  <a16:creationId xmlns:a16="http://schemas.microsoft.com/office/drawing/2014/main" id="{B783B536-5200-72F3-B9BD-A1B728516F89}"/>
                </a:ext>
              </a:extLst>
            </p:cNvPr>
            <p:cNvSpPr/>
            <p:nvPr/>
          </p:nvSpPr>
          <p:spPr>
            <a:xfrm>
              <a:off x="1004668" y="2053550"/>
              <a:ext cx="285023" cy="254645"/>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2" name="Group 51">
            <a:extLst>
              <a:ext uri="{FF2B5EF4-FFF2-40B4-BE49-F238E27FC236}">
                <a16:creationId xmlns:a16="http://schemas.microsoft.com/office/drawing/2014/main" id="{C4DCB600-EED2-469F-A03B-B63773A1D4E5}"/>
              </a:ext>
            </a:extLst>
          </p:cNvPr>
          <p:cNvGrpSpPr/>
          <p:nvPr/>
        </p:nvGrpSpPr>
        <p:grpSpPr>
          <a:xfrm>
            <a:off x="9058726" y="683335"/>
            <a:ext cx="937477" cy="1121659"/>
            <a:chOff x="548251" y="3024358"/>
            <a:chExt cx="937477" cy="1121659"/>
          </a:xfrm>
          <a:solidFill>
            <a:schemeClr val="bg1"/>
          </a:solidFill>
        </p:grpSpPr>
        <p:grpSp>
          <p:nvGrpSpPr>
            <p:cNvPr id="53" name="Group 52">
              <a:extLst>
                <a:ext uri="{FF2B5EF4-FFF2-40B4-BE49-F238E27FC236}">
                  <a16:creationId xmlns:a16="http://schemas.microsoft.com/office/drawing/2014/main" id="{218D6016-B11D-D6CA-5C5B-FD2EB9DC1E27}"/>
                </a:ext>
              </a:extLst>
            </p:cNvPr>
            <p:cNvGrpSpPr/>
            <p:nvPr/>
          </p:nvGrpSpPr>
          <p:grpSpPr>
            <a:xfrm>
              <a:off x="548251" y="3024358"/>
              <a:ext cx="937477" cy="1121659"/>
              <a:chOff x="2780231" y="3039417"/>
              <a:chExt cx="1162307" cy="1390660"/>
            </a:xfrm>
            <a:grpFill/>
          </p:grpSpPr>
          <p:sp>
            <p:nvSpPr>
              <p:cNvPr id="63" name="Rectangle 62">
                <a:extLst>
                  <a:ext uri="{FF2B5EF4-FFF2-40B4-BE49-F238E27FC236}">
                    <a16:creationId xmlns:a16="http://schemas.microsoft.com/office/drawing/2014/main" id="{DC23739F-6EB4-BACE-11B7-F14D1D6AD243}"/>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4" name="Flowchart: Stored Data 63">
                <a:extLst>
                  <a:ext uri="{FF2B5EF4-FFF2-40B4-BE49-F238E27FC236}">
                    <a16:creationId xmlns:a16="http://schemas.microsoft.com/office/drawing/2014/main" id="{A758A71C-4633-E3F2-3603-A625E78A5BA9}"/>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5" name="Flowchart: Stored Data 64">
                <a:extLst>
                  <a:ext uri="{FF2B5EF4-FFF2-40B4-BE49-F238E27FC236}">
                    <a16:creationId xmlns:a16="http://schemas.microsoft.com/office/drawing/2014/main" id="{8CC38E0F-5727-5A26-0646-5ADC5A35B63D}"/>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6" name="Rectangle 65">
                <a:extLst>
                  <a:ext uri="{FF2B5EF4-FFF2-40B4-BE49-F238E27FC236}">
                    <a16:creationId xmlns:a16="http://schemas.microsoft.com/office/drawing/2014/main" id="{7EC65C65-266A-EF68-701D-E34251A3D519}"/>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7" name="Isosceles Triangle 66">
                <a:extLst>
                  <a:ext uri="{FF2B5EF4-FFF2-40B4-BE49-F238E27FC236}">
                    <a16:creationId xmlns:a16="http://schemas.microsoft.com/office/drawing/2014/main" id="{ADCBCF96-CDF8-3550-9A09-A27F6B195EB3}"/>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4" name="Group 53">
              <a:extLst>
                <a:ext uri="{FF2B5EF4-FFF2-40B4-BE49-F238E27FC236}">
                  <a16:creationId xmlns:a16="http://schemas.microsoft.com/office/drawing/2014/main" id="{418E1D1E-AE70-2165-B71D-ED47FFD93E59}"/>
                </a:ext>
              </a:extLst>
            </p:cNvPr>
            <p:cNvGrpSpPr/>
            <p:nvPr/>
          </p:nvGrpSpPr>
          <p:grpSpPr>
            <a:xfrm>
              <a:off x="722202" y="3250645"/>
              <a:ext cx="547216" cy="690061"/>
              <a:chOff x="8440399" y="3758191"/>
              <a:chExt cx="648257" cy="817478"/>
            </a:xfrm>
            <a:grpFill/>
          </p:grpSpPr>
          <p:grpSp>
            <p:nvGrpSpPr>
              <p:cNvPr id="55" name="Group 54">
                <a:extLst>
                  <a:ext uri="{FF2B5EF4-FFF2-40B4-BE49-F238E27FC236}">
                    <a16:creationId xmlns:a16="http://schemas.microsoft.com/office/drawing/2014/main" id="{501697B9-C663-CE86-814C-36D1B200DF1C}"/>
                  </a:ext>
                </a:extLst>
              </p:cNvPr>
              <p:cNvGrpSpPr/>
              <p:nvPr/>
            </p:nvGrpSpPr>
            <p:grpSpPr>
              <a:xfrm>
                <a:off x="8835207" y="3758191"/>
                <a:ext cx="253449" cy="817478"/>
                <a:chOff x="4045582" y="1684320"/>
                <a:chExt cx="350098" cy="1129211"/>
              </a:xfrm>
              <a:grpFill/>
            </p:grpSpPr>
            <p:sp>
              <p:nvSpPr>
                <p:cNvPr id="61" name="Round Same Side Corner Rectangle 21">
                  <a:extLst>
                    <a:ext uri="{FF2B5EF4-FFF2-40B4-BE49-F238E27FC236}">
                      <a16:creationId xmlns:a16="http://schemas.microsoft.com/office/drawing/2014/main" id="{AFD241FF-2F47-87DE-A374-1C7081AC7B03}"/>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2" name="Oval 61">
                  <a:extLst>
                    <a:ext uri="{FF2B5EF4-FFF2-40B4-BE49-F238E27FC236}">
                      <a16:creationId xmlns:a16="http://schemas.microsoft.com/office/drawing/2014/main" id="{B6B5973B-2F7F-A722-F2C4-DA743B28D771}"/>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6" name="Group 55">
                <a:extLst>
                  <a:ext uri="{FF2B5EF4-FFF2-40B4-BE49-F238E27FC236}">
                    <a16:creationId xmlns:a16="http://schemas.microsoft.com/office/drawing/2014/main" id="{3EEA2BBF-C33A-6556-E897-611E6F016490}"/>
                  </a:ext>
                </a:extLst>
              </p:cNvPr>
              <p:cNvGrpSpPr/>
              <p:nvPr/>
            </p:nvGrpSpPr>
            <p:grpSpPr>
              <a:xfrm>
                <a:off x="8440399" y="3758191"/>
                <a:ext cx="363228" cy="817478"/>
                <a:chOff x="3000654" y="1516217"/>
                <a:chExt cx="245039" cy="551483"/>
              </a:xfrm>
              <a:grpFill/>
            </p:grpSpPr>
            <p:grpSp>
              <p:nvGrpSpPr>
                <p:cNvPr id="57" name="Group 56">
                  <a:extLst>
                    <a:ext uri="{FF2B5EF4-FFF2-40B4-BE49-F238E27FC236}">
                      <a16:creationId xmlns:a16="http://schemas.microsoft.com/office/drawing/2014/main" id="{7C6D8E74-A981-5A9D-F342-867580D0CF86}"/>
                    </a:ext>
                  </a:extLst>
                </p:cNvPr>
                <p:cNvGrpSpPr/>
                <p:nvPr/>
              </p:nvGrpSpPr>
              <p:grpSpPr>
                <a:xfrm>
                  <a:off x="3036509" y="1516217"/>
                  <a:ext cx="172158" cy="551483"/>
                  <a:chOff x="4043172" y="1684320"/>
                  <a:chExt cx="352508" cy="1129211"/>
                </a:xfrm>
                <a:grpFill/>
              </p:grpSpPr>
              <p:sp>
                <p:nvSpPr>
                  <p:cNvPr id="59" name="Round Same Side Corner Rectangle 21">
                    <a:extLst>
                      <a:ext uri="{FF2B5EF4-FFF2-40B4-BE49-F238E27FC236}">
                        <a16:creationId xmlns:a16="http://schemas.microsoft.com/office/drawing/2014/main" id="{3AC48CA8-E196-41CB-D02B-49A662222EEF}"/>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0" name="Oval 59">
                    <a:extLst>
                      <a:ext uri="{FF2B5EF4-FFF2-40B4-BE49-F238E27FC236}">
                        <a16:creationId xmlns:a16="http://schemas.microsoft.com/office/drawing/2014/main" id="{36B3A9E4-B25C-E2F6-3706-458F2C3B8652}"/>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58" name="Flowchart: Manual Operation 57">
                  <a:extLst>
                    <a:ext uri="{FF2B5EF4-FFF2-40B4-BE49-F238E27FC236}">
                      <a16:creationId xmlns:a16="http://schemas.microsoft.com/office/drawing/2014/main" id="{8E23DE12-ABD5-AE71-5FF3-A49672A58592}"/>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408443609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E640E-5F7C-F4D6-189B-D16C269BA742}"/>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إجهاد مقدم الرعاية</a:t>
            </a:r>
          </a:p>
        </p:txBody>
      </p:sp>
      <p:sp>
        <p:nvSpPr>
          <p:cNvPr id="5" name="TextBox 4">
            <a:extLst>
              <a:ext uri="{FF2B5EF4-FFF2-40B4-BE49-F238E27FC236}">
                <a16:creationId xmlns:a16="http://schemas.microsoft.com/office/drawing/2014/main" id="{F73330DA-6AC7-FB09-B722-3F6EC17AE0EC}"/>
              </a:ext>
            </a:extLst>
          </p:cNvPr>
          <p:cNvSpPr txBox="1"/>
          <p:nvPr/>
        </p:nvSpPr>
        <p:spPr>
          <a:xfrm>
            <a:off x="6951133" y="1750139"/>
            <a:ext cx="4114800" cy="286232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r" rtl="1"/>
            <a:r>
              <a:rPr lang="en-US" sz="2000" b="0" i="0" u="none" strike="noStrike" baseline="0" dirty="0">
                <a:solidFill>
                  <a:schemeClr val="tx1"/>
                </a:solidFill>
                <a:latin typeface="Calibri" panose="020F0502020204030204" pitchFamily="34" charset="0"/>
                <a:cs typeface="Calibri" panose="020F0502020204030204" pitchFamily="34" charset="0"/>
              </a:rPr>
              <a:t>أن</a:t>
            </a:r>
            <a:r>
              <a:rPr lang="ar-SA" sz="2000" b="0" i="0" u="none" strike="noStrike" baseline="0" dirty="0">
                <a:solidFill>
                  <a:schemeClr val="tx1"/>
                </a:solidFill>
                <a:latin typeface="Calibri" panose="020F0502020204030204" pitchFamily="34" charset="0"/>
                <a:cs typeface="Calibri" panose="020F0502020204030204" pitchFamily="34" charset="0"/>
              </a:rPr>
              <a:t>س </a:t>
            </a:r>
            <a:r>
              <a:rPr lang="en-US" sz="2000" b="0" i="0" u="none" strike="noStrike" baseline="0" dirty="0">
                <a:solidFill>
                  <a:schemeClr val="tx1"/>
                </a:solidFill>
                <a:latin typeface="Calibri" panose="020F0502020204030204" pitchFamily="34" charset="0"/>
                <a:cs typeface="Calibri" panose="020F0502020204030204" pitchFamily="34" charset="0"/>
              </a:rPr>
              <a:t>رجل مجتهد وأب لثلاثة أطفال</a:t>
            </a:r>
            <a:r>
              <a:rPr lang="ar-SA" sz="2000" b="0" i="0" u="none" strike="noStrike" baseline="0" dirty="0">
                <a:solidFill>
                  <a:schemeClr val="tx1"/>
                </a:solidFill>
                <a:latin typeface="Calibri" panose="020F0502020204030204" pitchFamily="34" charset="0"/>
                <a:cs typeface="Calibri" panose="020F0502020204030204" pitchFamily="34" charset="0"/>
              </a:rPr>
              <a:t> وزوج</a:t>
            </a:r>
            <a:r>
              <a:rPr lang="en-US" sz="2000" b="0" i="0" u="none" strike="noStrike" baseline="0" dirty="0">
                <a:solidFill>
                  <a:schemeClr val="tx1"/>
                </a:solidFill>
                <a:latin typeface="Calibri" panose="020F0502020204030204" pitchFamily="34" charset="0"/>
                <a:cs typeface="Calibri" panose="020F0502020204030204" pitchFamily="34" charset="0"/>
              </a:rPr>
              <a:t> محب ومهتم، لكن الأمور من حوله أصبحت مؤخرًا معقدة حقًا</a:t>
            </a:r>
            <a:r>
              <a:rPr lang="en-US" sz="2000" dirty="0">
                <a:solidFill>
                  <a:schemeClr val="tx1"/>
                </a:solidFill>
                <a:latin typeface="Calibri" panose="020F0502020204030204" pitchFamily="34" charset="0"/>
                <a:cs typeface="Calibri" panose="020F0502020204030204" pitchFamily="34" charset="0"/>
              </a:rPr>
              <a:t>.</a:t>
            </a:r>
          </a:p>
          <a:p>
            <a:pPr algn="r" rtl="1"/>
            <a:endParaRPr lang="en-US" sz="2000" b="0" i="0" u="none" strike="noStrike" baseline="0" dirty="0">
              <a:solidFill>
                <a:schemeClr val="tx1"/>
              </a:solidFill>
              <a:latin typeface="Calibri" panose="020F0502020204030204" pitchFamily="34" charset="0"/>
              <a:cs typeface="Calibri" panose="020F0502020204030204" pitchFamily="34" charset="0"/>
            </a:endParaRPr>
          </a:p>
          <a:p>
            <a:pPr algn="r" rtl="1"/>
            <a:r>
              <a:rPr lang="ar-SA" sz="2000" b="0" i="0" u="none" strike="noStrike" baseline="0" dirty="0">
                <a:solidFill>
                  <a:schemeClr val="tx1"/>
                </a:solidFill>
                <a:latin typeface="Calibri" panose="020F0502020204030204" pitchFamily="34" charset="0"/>
                <a:cs typeface="Calibri" panose="020F0502020204030204" pitchFamily="34" charset="0"/>
              </a:rPr>
              <a:t>لقد </a:t>
            </a:r>
            <a:r>
              <a:rPr lang="en-US" sz="2000" b="0" i="0" u="none" strike="noStrike" baseline="0" dirty="0">
                <a:solidFill>
                  <a:schemeClr val="tx1"/>
                </a:solidFill>
                <a:latin typeface="Calibri" panose="020F0502020204030204" pitchFamily="34" charset="0"/>
                <a:cs typeface="Calibri" panose="020F0502020204030204" pitchFamily="34" charset="0"/>
              </a:rPr>
              <a:t>فقد وظيفته بسبب الحرب ، ووضعه الاقتصادي يقلقه ، ويخشى ألا يكون لديه ما يكفي من المال لدفع الرسوم المدرسية للأطفال ، وربما لا يتمكن من تأمين سقف فوق رؤوسهم في الأشهر المقبلة .</a:t>
            </a:r>
            <a:endParaRPr lang="en-US" sz="2000" dirty="0">
              <a:solidFill>
                <a:schemeClr val="tx1"/>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4EDFD57-611F-583B-17C0-C9B20DAB9F9C}"/>
              </a:ext>
            </a:extLst>
          </p:cNvPr>
          <p:cNvSpPr txBox="1"/>
          <p:nvPr/>
        </p:nvSpPr>
        <p:spPr>
          <a:xfrm>
            <a:off x="1872011" y="1698497"/>
            <a:ext cx="4595043" cy="3170099"/>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r" rtl="1"/>
            <a:r>
              <a:rPr lang="en-US" sz="2000" b="0" i="0" u="none" strike="noStrike" baseline="0" dirty="0">
                <a:solidFill>
                  <a:schemeClr val="tx1"/>
                </a:solidFill>
                <a:latin typeface="Calibri" panose="020F0502020204030204" pitchFamily="34" charset="0"/>
                <a:cs typeface="Calibri" panose="020F0502020204030204" pitchFamily="34" charset="0"/>
              </a:rPr>
              <a:t>ولا تجعل ولادة ابنه الأخير الأمور سهلة: غالبًا ما يبكي الطفل في الليل ويبدو أنه لا ي</a:t>
            </a:r>
            <a:r>
              <a:rPr lang="ar-SA" sz="2000" b="0" i="0" u="none" strike="noStrike" baseline="0" dirty="0">
                <a:solidFill>
                  <a:schemeClr val="tx1"/>
                </a:solidFill>
                <a:latin typeface="Calibri" panose="020F0502020204030204" pitchFamily="34" charset="0"/>
                <a:cs typeface="Calibri" panose="020F0502020204030204" pitchFamily="34" charset="0"/>
              </a:rPr>
              <a:t>حتمل</a:t>
            </a:r>
            <a:r>
              <a:rPr lang="en-US" sz="2000" b="0" i="0" u="none" strike="noStrike" baseline="0" dirty="0">
                <a:solidFill>
                  <a:schemeClr val="tx1"/>
                </a:solidFill>
                <a:latin typeface="Calibri" panose="020F0502020204030204" pitchFamily="34" charset="0"/>
                <a:cs typeface="Calibri" panose="020F0502020204030204" pitchFamily="34" charset="0"/>
              </a:rPr>
              <a:t>.</a:t>
            </a:r>
          </a:p>
          <a:p>
            <a:pPr algn="r" rtl="1"/>
            <a:endParaRPr lang="en-US" sz="2000" dirty="0">
              <a:solidFill>
                <a:schemeClr val="tx1"/>
              </a:solidFill>
              <a:latin typeface="Calibri" panose="020F0502020204030204" pitchFamily="34" charset="0"/>
              <a:cs typeface="Calibri" panose="020F0502020204030204" pitchFamily="34" charset="0"/>
            </a:endParaRPr>
          </a:p>
          <a:p>
            <a:pPr algn="r" rtl="1"/>
            <a:r>
              <a:rPr lang="en-US" sz="2000" b="0" i="0" u="none" strike="noStrike" baseline="0" dirty="0">
                <a:solidFill>
                  <a:schemeClr val="tx1"/>
                </a:solidFill>
                <a:latin typeface="Calibri" panose="020F0502020204030204" pitchFamily="34" charset="0"/>
                <a:cs typeface="Calibri" panose="020F0502020204030204" pitchFamily="34" charset="0"/>
              </a:rPr>
              <a:t>كما أن العلاقة مع طفليه الآخرين الأكبر سنًا تزداد صعوبة أيضًا ، حيث يقضون معظم وقتهم خارج المنزل وعندما يكونون في المنزل غالبًا ما تكون هناك خلافات.</a:t>
            </a:r>
          </a:p>
          <a:p>
            <a:pPr algn="r" rtl="1"/>
            <a:endParaRPr lang="en-US" sz="2000" dirty="0">
              <a:solidFill>
                <a:schemeClr val="tx1"/>
              </a:solidFill>
              <a:latin typeface="Calibri" panose="020F0502020204030204" pitchFamily="34" charset="0"/>
              <a:cs typeface="Calibri" panose="020F0502020204030204" pitchFamily="34" charset="0"/>
            </a:endParaRPr>
          </a:p>
          <a:p>
            <a:pPr algn="r" rtl="1"/>
            <a:r>
              <a:rPr lang="en-US" sz="2000" b="0" i="0" u="none" strike="noStrike" baseline="0" dirty="0">
                <a:solidFill>
                  <a:schemeClr val="tx1"/>
                </a:solidFill>
                <a:latin typeface="Calibri" panose="020F0502020204030204" pitchFamily="34" charset="0"/>
                <a:cs typeface="Calibri" panose="020F0502020204030204" pitchFamily="34" charset="0"/>
              </a:rPr>
              <a:t>إن خطر تعرض القرية لهجمات من قبل الجماعة المسلحة يجعله يشعر بحالة تأهب وخطر دائمة</a:t>
            </a:r>
            <a:r>
              <a:rPr lang="en-US" sz="2000" b="0" i="0" u="none" strike="noStrike" baseline="0" dirty="0">
                <a:solidFill>
                  <a:schemeClr val="tx1"/>
                </a:solidFill>
                <a:latin typeface="+mj-lt"/>
                <a:cs typeface="Calibri" panose="020F0502020204030204" pitchFamily="34" charset="0"/>
              </a:rPr>
              <a:t>.</a:t>
            </a:r>
            <a:endParaRPr lang="en-US" sz="2000" dirty="0">
              <a:solidFill>
                <a:schemeClr val="tx1"/>
              </a:solidFill>
              <a:latin typeface="+mj-lt"/>
              <a:cs typeface="Calibri" panose="020F0502020204030204" pitchFamily="34" charset="0"/>
            </a:endParaRPr>
          </a:p>
        </p:txBody>
      </p:sp>
      <p:grpSp>
        <p:nvGrpSpPr>
          <p:cNvPr id="4" name="Group 3">
            <a:extLst>
              <a:ext uri="{FF2B5EF4-FFF2-40B4-BE49-F238E27FC236}">
                <a16:creationId xmlns:a16="http://schemas.microsoft.com/office/drawing/2014/main" id="{7AE9BE90-3FB9-E863-A5BF-143D517A3792}"/>
              </a:ext>
            </a:extLst>
          </p:cNvPr>
          <p:cNvGrpSpPr/>
          <p:nvPr/>
        </p:nvGrpSpPr>
        <p:grpSpPr>
          <a:xfrm>
            <a:off x="1043940" y="3429000"/>
            <a:ext cx="651231" cy="2100489"/>
            <a:chOff x="4045582" y="1684320"/>
            <a:chExt cx="350098" cy="1129211"/>
          </a:xfrm>
          <a:solidFill>
            <a:schemeClr val="accent3">
              <a:lumMod val="75000"/>
            </a:schemeClr>
          </a:solidFill>
        </p:grpSpPr>
        <p:sp>
          <p:nvSpPr>
            <p:cNvPr id="6" name="Round Same Side Corner Rectangle 21">
              <a:extLst>
                <a:ext uri="{FF2B5EF4-FFF2-40B4-BE49-F238E27FC236}">
                  <a16:creationId xmlns:a16="http://schemas.microsoft.com/office/drawing/2014/main" id="{011CC589-AAB2-AF35-5A1D-D07000C59039}"/>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Oval 6">
              <a:extLst>
                <a:ext uri="{FF2B5EF4-FFF2-40B4-BE49-F238E27FC236}">
                  <a16:creationId xmlns:a16="http://schemas.microsoft.com/office/drawing/2014/main" id="{96F6A494-7FD0-D9B2-D479-6CD3F9C4F1DD}"/>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0" name="Group 9">
            <a:extLst>
              <a:ext uri="{FF2B5EF4-FFF2-40B4-BE49-F238E27FC236}">
                <a16:creationId xmlns:a16="http://schemas.microsoft.com/office/drawing/2014/main" id="{A45C8F69-039E-C3BE-8FDA-99E93CDE9592}"/>
              </a:ext>
            </a:extLst>
          </p:cNvPr>
          <p:cNvGrpSpPr/>
          <p:nvPr/>
        </p:nvGrpSpPr>
        <p:grpSpPr>
          <a:xfrm rot="20544583">
            <a:off x="865214" y="3047562"/>
            <a:ext cx="684429" cy="284672"/>
            <a:chOff x="838200" y="2956560"/>
            <a:chExt cx="852486" cy="367997"/>
          </a:xfrm>
        </p:grpSpPr>
        <p:sp>
          <p:nvSpPr>
            <p:cNvPr id="8" name="Rectangle 7">
              <a:extLst>
                <a:ext uri="{FF2B5EF4-FFF2-40B4-BE49-F238E27FC236}">
                  <a16:creationId xmlns:a16="http://schemas.microsoft.com/office/drawing/2014/main" id="{F49B21FC-CC17-ECBE-3A7E-9C6C1FA9280F}"/>
                </a:ext>
              </a:extLst>
            </p:cNvPr>
            <p:cNvSpPr/>
            <p:nvPr/>
          </p:nvSpPr>
          <p:spPr>
            <a:xfrm>
              <a:off x="838200" y="3210560"/>
              <a:ext cx="852486" cy="11399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Rectangle: Top Corners Rounded 8">
              <a:extLst>
                <a:ext uri="{FF2B5EF4-FFF2-40B4-BE49-F238E27FC236}">
                  <a16:creationId xmlns:a16="http://schemas.microsoft.com/office/drawing/2014/main" id="{543B67BA-C373-8DCD-EE02-CC207BA67DCA}"/>
                </a:ext>
              </a:extLst>
            </p:cNvPr>
            <p:cNvSpPr/>
            <p:nvPr/>
          </p:nvSpPr>
          <p:spPr>
            <a:xfrm>
              <a:off x="932943" y="2956560"/>
              <a:ext cx="611781" cy="327825"/>
            </a:xfrm>
            <a:prstGeom prst="round2Same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90534570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7A3F2-0E42-020F-63EE-03FBE36081B6}"/>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عواقب الإجهاد</a:t>
            </a:r>
            <a:r>
              <a:rPr lang="ar-SA" dirty="0">
                <a:latin typeface="Calibri" panose="020F0502020204030204" pitchFamily="34" charset="0"/>
                <a:cs typeface="Calibri" panose="020F0502020204030204" pitchFamily="34" charset="0"/>
              </a:rPr>
              <a:t>/ التوتر</a:t>
            </a:r>
            <a:endParaRPr lang="en-US"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8E6C0EC-F13B-F355-287F-0C3810E13AC8}"/>
              </a:ext>
            </a:extLst>
          </p:cNvPr>
          <p:cNvSpPr txBox="1"/>
          <p:nvPr/>
        </p:nvSpPr>
        <p:spPr>
          <a:xfrm>
            <a:off x="1076840" y="1701653"/>
            <a:ext cx="4327659" cy="3477875"/>
          </a:xfrm>
          <a:prstGeom prst="rect">
            <a:avLst/>
          </a:prstGeom>
          <a:noFill/>
        </p:spPr>
        <p:txBody>
          <a:bodyPr wrap="square" rtlCol="0">
            <a:spAutoFit/>
          </a:bodyPr>
          <a:lstStyle/>
          <a:p>
            <a:pPr marL="342900" indent="-342900" algn="r" rtl="1">
              <a:buFont typeface="Arial" panose="020B0604020202020204" pitchFamily="34" charset="0"/>
              <a:buChar char="•"/>
            </a:pPr>
            <a:r>
              <a:rPr lang="en-US" sz="2000" dirty="0">
                <a:latin typeface="+mj-lt"/>
                <a:cs typeface="Calibri" panose="020F0502020204030204" pitchFamily="34" charset="0"/>
              </a:rPr>
              <a:t>تغيرات في </a:t>
            </a:r>
            <a:r>
              <a:rPr lang="ar-SA" sz="2000" dirty="0">
                <a:latin typeface="+mj-lt"/>
                <a:cs typeface="Calibri" panose="020F0502020204030204" pitchFamily="34" charset="0"/>
              </a:rPr>
              <a:t>ال</a:t>
            </a:r>
            <a:r>
              <a:rPr lang="en-US" sz="2000" dirty="0">
                <a:latin typeface="+mj-lt"/>
                <a:cs typeface="Calibri" panose="020F0502020204030204" pitchFamily="34" charset="0"/>
              </a:rPr>
              <a:t>سلوك </a:t>
            </a:r>
            <a:r>
              <a:rPr lang="ar-SA" sz="2000" dirty="0">
                <a:latin typeface="+mj-lt"/>
                <a:cs typeface="Calibri" panose="020F0502020204030204" pitchFamily="34" charset="0"/>
              </a:rPr>
              <a:t>(</a:t>
            </a:r>
            <a:r>
              <a:rPr lang="en-US" sz="2000" dirty="0">
                <a:latin typeface="+mj-lt"/>
                <a:cs typeface="Calibri" panose="020F0502020204030204" pitchFamily="34" charset="0"/>
              </a:rPr>
              <a:t>العدوانية ، العزلة ، الصمت</a:t>
            </a:r>
            <a:r>
              <a:rPr lang="ar-SA" sz="2000" dirty="0">
                <a:latin typeface="+mj-lt"/>
                <a:cs typeface="Calibri" panose="020F0502020204030204" pitchFamily="34" charset="0"/>
              </a:rPr>
              <a:t>)</a:t>
            </a:r>
            <a:endParaRPr lang="en-US" sz="2000" dirty="0">
              <a:latin typeface="+mj-lt"/>
              <a:cs typeface="Calibri" panose="020F0502020204030204" pitchFamily="34" charset="0"/>
            </a:endParaRPr>
          </a:p>
          <a:p>
            <a:pPr marL="342900" indent="-342900" algn="r" rtl="1">
              <a:buFont typeface="Arial" panose="020B0604020202020204" pitchFamily="34" charset="0"/>
              <a:buChar char="•"/>
            </a:pPr>
            <a:r>
              <a:rPr lang="ar-SA" sz="2000" dirty="0">
                <a:latin typeface="+mj-lt"/>
                <a:cs typeface="Calibri" panose="020F0502020204030204" pitchFamily="34" charset="0"/>
              </a:rPr>
              <a:t>الشعور بالدوار</a:t>
            </a:r>
            <a:endParaRPr lang="en-US" sz="2000" dirty="0">
              <a:latin typeface="+mj-lt"/>
              <a:cs typeface="Calibri" panose="020F0502020204030204" pitchFamily="34" charset="0"/>
            </a:endParaRPr>
          </a:p>
          <a:p>
            <a:pPr marL="342900" indent="-342900" algn="r" rtl="1">
              <a:buFont typeface="Arial" panose="020B0604020202020204" pitchFamily="34" charset="0"/>
              <a:buChar char="•"/>
            </a:pPr>
            <a:r>
              <a:rPr lang="en-US" sz="2000" dirty="0">
                <a:latin typeface="+mj-lt"/>
                <a:cs typeface="Calibri" panose="020F0502020204030204" pitchFamily="34" charset="0"/>
              </a:rPr>
              <a:t>الأوجاع والآلام العامة</a:t>
            </a:r>
          </a:p>
          <a:p>
            <a:pPr marL="342900" indent="-342900" algn="r" rtl="1">
              <a:buFont typeface="Arial" panose="020B0604020202020204" pitchFamily="34" charset="0"/>
              <a:buChar char="•"/>
            </a:pPr>
            <a:r>
              <a:rPr lang="en-US" sz="2000" dirty="0">
                <a:latin typeface="+mj-lt"/>
                <a:cs typeface="Calibri" panose="020F0502020204030204" pitchFamily="34" charset="0"/>
              </a:rPr>
              <a:t>شحذ الأسنان ، الفك المشدود</a:t>
            </a:r>
          </a:p>
          <a:p>
            <a:pPr marL="342900" indent="-342900" algn="r" rtl="1">
              <a:buFont typeface="Arial" panose="020B0604020202020204" pitchFamily="34" charset="0"/>
              <a:buChar char="•"/>
            </a:pPr>
            <a:r>
              <a:rPr lang="en-US" sz="2000" dirty="0">
                <a:latin typeface="+mj-lt"/>
                <a:cs typeface="Calibri" panose="020F0502020204030204" pitchFamily="34" charset="0"/>
              </a:rPr>
              <a:t>الصداع</a:t>
            </a:r>
          </a:p>
          <a:p>
            <a:pPr marL="342900" indent="-342900" algn="r" rtl="1">
              <a:buFont typeface="Arial" panose="020B0604020202020204" pitchFamily="34" charset="0"/>
              <a:buChar char="•"/>
            </a:pPr>
            <a:r>
              <a:rPr lang="en-US" sz="2000" dirty="0">
                <a:latin typeface="+mj-lt"/>
                <a:cs typeface="Calibri" panose="020F0502020204030204" pitchFamily="34" charset="0"/>
              </a:rPr>
              <a:t>أعراض عسر الهضم أو ارتداد الحمض</a:t>
            </a:r>
          </a:p>
          <a:p>
            <a:pPr marL="342900" indent="-342900" algn="r" rtl="1">
              <a:buFont typeface="Arial" panose="020B0604020202020204" pitchFamily="34" charset="0"/>
              <a:buChar char="•"/>
            </a:pPr>
            <a:r>
              <a:rPr lang="en-US" sz="2000" dirty="0">
                <a:latin typeface="+mj-lt"/>
                <a:cs typeface="Calibri" panose="020F0502020204030204" pitchFamily="34" charset="0"/>
              </a:rPr>
              <a:t>زيادة أو فقدان الشهية</a:t>
            </a:r>
          </a:p>
          <a:p>
            <a:pPr marL="342900" indent="-342900" algn="r" rtl="1">
              <a:buFont typeface="Arial" panose="020B0604020202020204" pitchFamily="34" charset="0"/>
              <a:buChar char="•"/>
            </a:pPr>
            <a:r>
              <a:rPr lang="en-US" sz="2000" dirty="0">
                <a:latin typeface="+mj-lt"/>
                <a:cs typeface="Calibri" panose="020F0502020204030204" pitchFamily="34" charset="0"/>
              </a:rPr>
              <a:t>شد عضلي في الرقبة أو الوجه أو الكتفين</a:t>
            </a:r>
          </a:p>
          <a:p>
            <a:pPr marL="342900" indent="-342900" algn="r" rtl="1">
              <a:buFont typeface="Arial" panose="020B0604020202020204" pitchFamily="34" charset="0"/>
              <a:buChar char="•"/>
            </a:pPr>
            <a:r>
              <a:rPr lang="en-US" sz="2000" dirty="0">
                <a:latin typeface="+mj-lt"/>
                <a:cs typeface="Calibri" panose="020F0502020204030204" pitchFamily="34" charset="0"/>
              </a:rPr>
              <a:t>مشاكل النوم</a:t>
            </a:r>
          </a:p>
          <a:p>
            <a:pPr marL="342900" indent="-342900" algn="r" rtl="1">
              <a:buFont typeface="Arial" panose="020B0604020202020204" pitchFamily="34" charset="0"/>
              <a:buChar char="•"/>
            </a:pPr>
            <a:endParaRPr lang="en-US" sz="2000" dirty="0">
              <a:latin typeface="+mj-lt"/>
              <a:cs typeface="Calibri" panose="020F0502020204030204" pitchFamily="34" charset="0"/>
            </a:endParaRPr>
          </a:p>
        </p:txBody>
      </p:sp>
      <p:sp>
        <p:nvSpPr>
          <p:cNvPr id="6" name="TextBox 5">
            <a:extLst>
              <a:ext uri="{FF2B5EF4-FFF2-40B4-BE49-F238E27FC236}">
                <a16:creationId xmlns:a16="http://schemas.microsoft.com/office/drawing/2014/main" id="{294CBA63-08CD-8EAC-7145-FB24E708EC11}"/>
              </a:ext>
            </a:extLst>
          </p:cNvPr>
          <p:cNvSpPr txBox="1"/>
          <p:nvPr/>
        </p:nvSpPr>
        <p:spPr>
          <a:xfrm>
            <a:off x="5627450" y="1701653"/>
            <a:ext cx="3491799" cy="3785652"/>
          </a:xfrm>
          <a:prstGeom prst="rect">
            <a:avLst/>
          </a:prstGeom>
          <a:noFill/>
        </p:spPr>
        <p:txBody>
          <a:bodyPr wrap="square" rtlCol="0">
            <a:spAutoFit/>
          </a:bodyPr>
          <a:lstStyle/>
          <a:p>
            <a:pPr marL="342900" indent="-342900" algn="r" rtl="1">
              <a:buFont typeface="Arial" panose="020B0604020202020204" pitchFamily="34" charset="0"/>
              <a:buChar char="•"/>
            </a:pPr>
            <a:r>
              <a:rPr lang="ar-SA" sz="2000" dirty="0">
                <a:latin typeface="+mj-lt"/>
                <a:cs typeface="Calibri" panose="020F0502020204030204" pitchFamily="34" charset="0"/>
              </a:rPr>
              <a:t>تسرع</a:t>
            </a:r>
            <a:r>
              <a:rPr lang="en-US" sz="2000" dirty="0">
                <a:latin typeface="+mj-lt"/>
                <a:cs typeface="Calibri" panose="020F0502020204030204" pitchFamily="34" charset="0"/>
              </a:rPr>
              <a:t> </a:t>
            </a:r>
            <a:r>
              <a:rPr lang="ar-SA" sz="2000" dirty="0">
                <a:latin typeface="+mj-lt"/>
                <a:cs typeface="Calibri" panose="020F0502020204030204" pitchFamily="34" charset="0"/>
              </a:rPr>
              <a:t>القلب</a:t>
            </a:r>
            <a:endParaRPr lang="en-US" sz="2000" dirty="0">
              <a:latin typeface="+mj-lt"/>
              <a:cs typeface="Calibri" panose="020F0502020204030204" pitchFamily="34" charset="0"/>
            </a:endParaRPr>
          </a:p>
          <a:p>
            <a:pPr marL="342900" indent="-342900" algn="r" rtl="1">
              <a:buFont typeface="Arial" panose="020B0604020202020204" pitchFamily="34" charset="0"/>
              <a:buChar char="•"/>
            </a:pPr>
            <a:r>
              <a:rPr lang="en-US" sz="2000" dirty="0">
                <a:latin typeface="+mj-lt"/>
                <a:cs typeface="Calibri" panose="020F0502020204030204" pitchFamily="34" charset="0"/>
              </a:rPr>
              <a:t>راحة اليد الباردة والمتعرقة</a:t>
            </a:r>
          </a:p>
          <a:p>
            <a:pPr marL="342900" indent="-342900" algn="r" rtl="1">
              <a:buFont typeface="Arial" panose="020B0604020202020204" pitchFamily="34" charset="0"/>
              <a:buChar char="•"/>
            </a:pPr>
            <a:r>
              <a:rPr lang="en-US" sz="2000" dirty="0">
                <a:latin typeface="+mj-lt"/>
                <a:cs typeface="Calibri" panose="020F0502020204030204" pitchFamily="34" charset="0"/>
              </a:rPr>
              <a:t>التعب والإرهاق</a:t>
            </a:r>
          </a:p>
          <a:p>
            <a:pPr marL="342900" indent="-342900" algn="r" rtl="1">
              <a:buFont typeface="Arial" panose="020B0604020202020204" pitchFamily="34" charset="0"/>
              <a:buChar char="•"/>
            </a:pPr>
            <a:r>
              <a:rPr lang="ar-SA" sz="2000" dirty="0">
                <a:latin typeface="+mj-lt"/>
                <a:cs typeface="Calibri" panose="020F0502020204030204" pitchFamily="34" charset="0"/>
              </a:rPr>
              <a:t>الارتعاش</a:t>
            </a:r>
            <a:r>
              <a:rPr lang="en-US" sz="2000" dirty="0">
                <a:latin typeface="+mj-lt"/>
                <a:cs typeface="Calibri" panose="020F0502020204030204" pitchFamily="34" charset="0"/>
              </a:rPr>
              <a:t> / </a:t>
            </a:r>
            <a:r>
              <a:rPr lang="ar-SA" sz="2000" dirty="0">
                <a:latin typeface="+mj-lt"/>
                <a:cs typeface="Calibri" panose="020F0502020204030204" pitchFamily="34" charset="0"/>
              </a:rPr>
              <a:t>الارتجاف</a:t>
            </a:r>
            <a:endParaRPr lang="en-US" sz="2000" dirty="0">
              <a:latin typeface="+mj-lt"/>
              <a:cs typeface="Calibri" panose="020F0502020204030204" pitchFamily="34" charset="0"/>
            </a:endParaRPr>
          </a:p>
          <a:p>
            <a:pPr marL="342900" indent="-342900" algn="r" rtl="1">
              <a:buFont typeface="Arial" panose="020B0604020202020204" pitchFamily="34" charset="0"/>
              <a:buChar char="•"/>
            </a:pPr>
            <a:r>
              <a:rPr lang="en-US" sz="2000" dirty="0">
                <a:latin typeface="+mj-lt"/>
                <a:cs typeface="Calibri" panose="020F0502020204030204" pitchFamily="34" charset="0"/>
              </a:rPr>
              <a:t>زيادة الوزن أو فقدانه</a:t>
            </a:r>
          </a:p>
          <a:p>
            <a:pPr marL="342900" indent="-342900" algn="r" rtl="1">
              <a:buFont typeface="Arial" panose="020B0604020202020204" pitchFamily="34" charset="0"/>
              <a:buChar char="•"/>
            </a:pPr>
            <a:r>
              <a:rPr lang="ar-SA" sz="2000" dirty="0">
                <a:latin typeface="+mj-lt"/>
                <a:cs typeface="Calibri" panose="020F0502020204030204" pitchFamily="34" charset="0"/>
              </a:rPr>
              <a:t>اضطراب ال</a:t>
            </a:r>
            <a:r>
              <a:rPr lang="en-US" sz="2000" dirty="0">
                <a:latin typeface="+mj-lt"/>
                <a:cs typeface="Calibri" panose="020F0502020204030204" pitchFamily="34" charset="0"/>
              </a:rPr>
              <a:t>معد</a:t>
            </a:r>
            <a:r>
              <a:rPr lang="ar-SA" sz="2000" dirty="0">
                <a:latin typeface="+mj-lt"/>
                <a:cs typeface="Calibri" panose="020F0502020204030204" pitchFamily="34" charset="0"/>
              </a:rPr>
              <a:t>ة</a:t>
            </a:r>
            <a:r>
              <a:rPr lang="en-US" sz="2000" dirty="0">
                <a:latin typeface="+mj-lt"/>
                <a:cs typeface="Calibri" panose="020F0502020204030204" pitchFamily="34" charset="0"/>
              </a:rPr>
              <a:t> </a:t>
            </a:r>
          </a:p>
          <a:p>
            <a:pPr marL="342900" indent="-342900" algn="r" rtl="1">
              <a:buFont typeface="Arial" panose="020B0604020202020204" pitchFamily="34" charset="0"/>
              <a:buChar char="•"/>
            </a:pPr>
            <a:r>
              <a:rPr lang="en-US" sz="2000" dirty="0">
                <a:latin typeface="+mj-lt"/>
                <a:cs typeface="Calibri" panose="020F0502020204030204" pitchFamily="34" charset="0"/>
              </a:rPr>
              <a:t>الغضب أو الانفعال</a:t>
            </a:r>
          </a:p>
          <a:p>
            <a:pPr marL="342900" indent="-342900" algn="r" rtl="1">
              <a:buFont typeface="Arial" panose="020B0604020202020204" pitchFamily="34" charset="0"/>
              <a:buChar char="•"/>
            </a:pPr>
            <a:r>
              <a:rPr lang="ar-SA" sz="2000" dirty="0">
                <a:latin typeface="+mj-lt"/>
                <a:cs typeface="Calibri" panose="020F0502020204030204" pitchFamily="34" charset="0"/>
              </a:rPr>
              <a:t>ال</a:t>
            </a:r>
            <a:r>
              <a:rPr lang="en-US" sz="2000" dirty="0">
                <a:latin typeface="+mj-lt"/>
                <a:cs typeface="Calibri" panose="020F0502020204030204" pitchFamily="34" charset="0"/>
              </a:rPr>
              <a:t>قلق</a:t>
            </a:r>
          </a:p>
          <a:p>
            <a:pPr marL="342900" indent="-342900" algn="r" rtl="1">
              <a:buFont typeface="Arial" panose="020B0604020202020204" pitchFamily="34" charset="0"/>
              <a:buChar char="•"/>
            </a:pPr>
            <a:r>
              <a:rPr lang="en-US" sz="2000" dirty="0">
                <a:latin typeface="+mj-lt"/>
                <a:cs typeface="Calibri" panose="020F0502020204030204" pitchFamily="34" charset="0"/>
              </a:rPr>
              <a:t>تغير المزاج</a:t>
            </a:r>
          </a:p>
          <a:p>
            <a:pPr marL="342900" indent="-342900" algn="r" rtl="1">
              <a:buFont typeface="Arial" panose="020B0604020202020204" pitchFamily="34" charset="0"/>
              <a:buChar char="•"/>
            </a:pPr>
            <a:r>
              <a:rPr lang="en-US" sz="2000" dirty="0">
                <a:latin typeface="+mj-lt"/>
                <a:cs typeface="Calibri" panose="020F0502020204030204" pitchFamily="34" charset="0"/>
              </a:rPr>
              <a:t>الحزن أو الاكتئاب</a:t>
            </a:r>
          </a:p>
          <a:p>
            <a:pPr marL="342900" indent="-342900" algn="r" rtl="1">
              <a:buFont typeface="Arial" panose="020B0604020202020204" pitchFamily="34" charset="0"/>
              <a:buChar char="•"/>
            </a:pPr>
            <a:r>
              <a:rPr lang="en-US" sz="2000" dirty="0">
                <a:latin typeface="+mj-lt"/>
                <a:cs typeface="Calibri" panose="020F0502020204030204" pitchFamily="34" charset="0"/>
              </a:rPr>
              <a:t>ا</a:t>
            </a:r>
            <a:r>
              <a:rPr lang="ar-SA" sz="2000" dirty="0">
                <a:latin typeface="+mj-lt"/>
                <a:cs typeface="Calibri" panose="020F0502020204030204" pitchFamily="34" charset="0"/>
              </a:rPr>
              <a:t>ل</a:t>
            </a:r>
            <a:r>
              <a:rPr lang="en-US" sz="2000" dirty="0">
                <a:latin typeface="+mj-lt"/>
                <a:cs typeface="Calibri" panose="020F0502020204030204" pitchFamily="34" charset="0"/>
              </a:rPr>
              <a:t>شع</a:t>
            </a:r>
            <a:r>
              <a:rPr lang="ar-SA" sz="2000" dirty="0">
                <a:latin typeface="+mj-lt"/>
                <a:cs typeface="Calibri" panose="020F0502020204030204" pitchFamily="34" charset="0"/>
              </a:rPr>
              <a:t>و</a:t>
            </a:r>
            <a:r>
              <a:rPr lang="en-US" sz="2000" dirty="0">
                <a:latin typeface="+mj-lt"/>
                <a:cs typeface="Calibri" panose="020F0502020204030204" pitchFamily="34" charset="0"/>
              </a:rPr>
              <a:t>ر بالارهاق</a:t>
            </a:r>
          </a:p>
          <a:p>
            <a:pPr marL="342900" indent="-342900" algn="r" rtl="1">
              <a:buFont typeface="Arial" panose="020B0604020202020204" pitchFamily="34" charset="0"/>
              <a:buChar char="•"/>
            </a:pPr>
            <a:r>
              <a:rPr lang="ar-SA" sz="2000" dirty="0">
                <a:latin typeface="+mj-lt"/>
                <a:cs typeface="Calibri" panose="020F0502020204030204" pitchFamily="34" charset="0"/>
              </a:rPr>
              <a:t>ال</a:t>
            </a:r>
            <a:r>
              <a:rPr lang="en-US" sz="2000" dirty="0">
                <a:latin typeface="+mj-lt"/>
                <a:cs typeface="Calibri" panose="020F0502020204030204" pitchFamily="34" charset="0"/>
              </a:rPr>
              <a:t>عزل</a:t>
            </a:r>
            <a:r>
              <a:rPr lang="ar-SA" sz="2000" dirty="0">
                <a:latin typeface="+mj-lt"/>
                <a:cs typeface="Calibri" panose="020F0502020204030204" pitchFamily="34" charset="0"/>
              </a:rPr>
              <a:t>ة</a:t>
            </a:r>
            <a:endParaRPr lang="en-US" sz="2000" dirty="0">
              <a:latin typeface="+mj-lt"/>
              <a:cs typeface="Calibri" panose="020F0502020204030204" pitchFamily="34" charset="0"/>
            </a:endParaRPr>
          </a:p>
        </p:txBody>
      </p:sp>
      <p:grpSp>
        <p:nvGrpSpPr>
          <p:cNvPr id="21" name="Group 20">
            <a:extLst>
              <a:ext uri="{FF2B5EF4-FFF2-40B4-BE49-F238E27FC236}">
                <a16:creationId xmlns:a16="http://schemas.microsoft.com/office/drawing/2014/main" id="{FE6490DD-3F82-3044-CDD2-285C77DD0F03}"/>
              </a:ext>
            </a:extLst>
          </p:cNvPr>
          <p:cNvGrpSpPr/>
          <p:nvPr/>
        </p:nvGrpSpPr>
        <p:grpSpPr>
          <a:xfrm>
            <a:off x="9346104" y="2126338"/>
            <a:ext cx="1720142" cy="3197628"/>
            <a:chOff x="1010823" y="2126338"/>
            <a:chExt cx="1720142" cy="3197628"/>
          </a:xfrm>
        </p:grpSpPr>
        <p:grpSp>
          <p:nvGrpSpPr>
            <p:cNvPr id="4" name="Group 3">
              <a:extLst>
                <a:ext uri="{FF2B5EF4-FFF2-40B4-BE49-F238E27FC236}">
                  <a16:creationId xmlns:a16="http://schemas.microsoft.com/office/drawing/2014/main" id="{98B8E5A1-2679-42FA-7AEE-A343DDAFDD03}"/>
                </a:ext>
              </a:extLst>
            </p:cNvPr>
            <p:cNvGrpSpPr/>
            <p:nvPr/>
          </p:nvGrpSpPr>
          <p:grpSpPr>
            <a:xfrm>
              <a:off x="1188129" y="2143723"/>
              <a:ext cx="1542836" cy="2921872"/>
              <a:chOff x="7838339" y="2226754"/>
              <a:chExt cx="1969639" cy="3730164"/>
            </a:xfrm>
            <a:solidFill>
              <a:schemeClr val="accent3">
                <a:lumMod val="75000"/>
              </a:schemeClr>
            </a:solidFill>
          </p:grpSpPr>
          <p:sp>
            <p:nvSpPr>
              <p:cNvPr id="10" name="Round Same Side Corner Rectangle 3">
                <a:extLst>
                  <a:ext uri="{FF2B5EF4-FFF2-40B4-BE49-F238E27FC236}">
                    <a16:creationId xmlns:a16="http://schemas.microsoft.com/office/drawing/2014/main" id="{8EF243CD-2067-DBA6-5F1A-89FC6E5AC582}"/>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Oval 10">
                <a:extLst>
                  <a:ext uri="{FF2B5EF4-FFF2-40B4-BE49-F238E27FC236}">
                    <a16:creationId xmlns:a16="http://schemas.microsoft.com/office/drawing/2014/main" id="{52B517EB-D26F-DD92-E4D7-9836EDFE9D04}"/>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2" name="Group 11">
                <a:extLst>
                  <a:ext uri="{FF2B5EF4-FFF2-40B4-BE49-F238E27FC236}">
                    <a16:creationId xmlns:a16="http://schemas.microsoft.com/office/drawing/2014/main" id="{F574C9F3-528F-B4DF-868C-E12F3738CBCD}"/>
                  </a:ext>
                </a:extLst>
              </p:cNvPr>
              <p:cNvGrpSpPr/>
              <p:nvPr/>
            </p:nvGrpSpPr>
            <p:grpSpPr>
              <a:xfrm rot="507905">
                <a:off x="7838339" y="3815940"/>
                <a:ext cx="553322" cy="1525212"/>
                <a:chOff x="7916671" y="3937945"/>
                <a:chExt cx="553322" cy="1525212"/>
              </a:xfrm>
              <a:grpFill/>
            </p:grpSpPr>
            <p:sp>
              <p:nvSpPr>
                <p:cNvPr id="16" name="Round Same Side Corner Rectangle 25">
                  <a:extLst>
                    <a:ext uri="{FF2B5EF4-FFF2-40B4-BE49-F238E27FC236}">
                      <a16:creationId xmlns:a16="http://schemas.microsoft.com/office/drawing/2014/main" id="{3609F2D8-CCEE-1511-63CB-9BD5FF331820}"/>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773A6338-D5A3-1C7C-372F-6ECB1549A3E3}"/>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3" name="Group 12">
                <a:extLst>
                  <a:ext uri="{FF2B5EF4-FFF2-40B4-BE49-F238E27FC236}">
                    <a16:creationId xmlns:a16="http://schemas.microsoft.com/office/drawing/2014/main" id="{470ADD6C-6297-FFB1-4BD3-92FFB4FD9C97}"/>
                  </a:ext>
                </a:extLst>
              </p:cNvPr>
              <p:cNvGrpSpPr/>
              <p:nvPr/>
            </p:nvGrpSpPr>
            <p:grpSpPr>
              <a:xfrm rot="21105829" flipH="1">
                <a:off x="9243874" y="3806245"/>
                <a:ext cx="564104" cy="1525212"/>
                <a:chOff x="7916671" y="3937945"/>
                <a:chExt cx="553322" cy="1525212"/>
              </a:xfrm>
              <a:grpFill/>
            </p:grpSpPr>
            <p:sp>
              <p:nvSpPr>
                <p:cNvPr id="14" name="Round Same Side Corner Rectangle 25">
                  <a:extLst>
                    <a:ext uri="{FF2B5EF4-FFF2-40B4-BE49-F238E27FC236}">
                      <a16:creationId xmlns:a16="http://schemas.microsoft.com/office/drawing/2014/main" id="{0E0CF80B-E583-9E10-91D5-5CF15FEAA614}"/>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A9A6D874-A723-317E-CF7A-06A3365F8D64}"/>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
          <p:nvSpPr>
            <p:cNvPr id="8" name="Oval 7">
              <a:extLst>
                <a:ext uri="{FF2B5EF4-FFF2-40B4-BE49-F238E27FC236}">
                  <a16:creationId xmlns:a16="http://schemas.microsoft.com/office/drawing/2014/main" id="{DC5A66EF-46F0-80D1-55D9-C8C2E09D824F}"/>
                </a:ext>
              </a:extLst>
            </p:cNvPr>
            <p:cNvSpPr/>
            <p:nvPr/>
          </p:nvSpPr>
          <p:spPr>
            <a:xfrm>
              <a:off x="2121671" y="2126338"/>
              <a:ext cx="442298" cy="462176"/>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b="1" dirty="0">
                  <a:solidFill>
                    <a:schemeClr val="accent3">
                      <a:lumMod val="75000"/>
                    </a:schemeClr>
                  </a:solidFill>
                  <a:latin typeface="Britannic Bold" panose="020B0903060703020204" pitchFamily="34" charset="0"/>
                </a:rPr>
                <a:t>!</a:t>
              </a:r>
            </a:p>
          </p:txBody>
        </p:sp>
        <p:sp>
          <p:nvSpPr>
            <p:cNvPr id="18" name="Oval 17">
              <a:extLst>
                <a:ext uri="{FF2B5EF4-FFF2-40B4-BE49-F238E27FC236}">
                  <a16:creationId xmlns:a16="http://schemas.microsoft.com/office/drawing/2014/main" id="{A3766D8C-7574-4F43-3F0B-C5E73F156A47}"/>
                </a:ext>
              </a:extLst>
            </p:cNvPr>
            <p:cNvSpPr/>
            <p:nvPr/>
          </p:nvSpPr>
          <p:spPr>
            <a:xfrm>
              <a:off x="1010823" y="2918931"/>
              <a:ext cx="442298" cy="462176"/>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b="1" dirty="0">
                  <a:solidFill>
                    <a:schemeClr val="accent3">
                      <a:lumMod val="75000"/>
                    </a:schemeClr>
                  </a:solidFill>
                  <a:latin typeface="Britannic Bold" panose="020B0903060703020204" pitchFamily="34" charset="0"/>
                </a:rPr>
                <a:t>!</a:t>
              </a:r>
            </a:p>
          </p:txBody>
        </p:sp>
        <p:sp>
          <p:nvSpPr>
            <p:cNvPr id="19" name="Oval 18">
              <a:extLst>
                <a:ext uri="{FF2B5EF4-FFF2-40B4-BE49-F238E27FC236}">
                  <a16:creationId xmlns:a16="http://schemas.microsoft.com/office/drawing/2014/main" id="{D8CBA8A0-5C29-8C1B-E0C7-709D8FF2C8DA}"/>
                </a:ext>
              </a:extLst>
            </p:cNvPr>
            <p:cNvSpPr/>
            <p:nvPr/>
          </p:nvSpPr>
          <p:spPr>
            <a:xfrm>
              <a:off x="1825927" y="3897627"/>
              <a:ext cx="442298" cy="462176"/>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b="1" dirty="0">
                  <a:solidFill>
                    <a:schemeClr val="accent3">
                      <a:lumMod val="75000"/>
                    </a:schemeClr>
                  </a:solidFill>
                  <a:latin typeface="Britannic Bold" panose="020B0903060703020204" pitchFamily="34" charset="0"/>
                </a:rPr>
                <a:t>!</a:t>
              </a:r>
            </a:p>
          </p:txBody>
        </p:sp>
        <p:sp>
          <p:nvSpPr>
            <p:cNvPr id="20" name="Oval 19">
              <a:extLst>
                <a:ext uri="{FF2B5EF4-FFF2-40B4-BE49-F238E27FC236}">
                  <a16:creationId xmlns:a16="http://schemas.microsoft.com/office/drawing/2014/main" id="{50A00338-C486-429C-CDE3-E30CEE494190}"/>
                </a:ext>
              </a:extLst>
            </p:cNvPr>
            <p:cNvSpPr/>
            <p:nvPr/>
          </p:nvSpPr>
          <p:spPr>
            <a:xfrm>
              <a:off x="2185626" y="4861790"/>
              <a:ext cx="442298" cy="462176"/>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b="1" dirty="0">
                  <a:solidFill>
                    <a:schemeClr val="accent3">
                      <a:lumMod val="75000"/>
                    </a:schemeClr>
                  </a:solidFill>
                  <a:latin typeface="Britannic Bold" panose="020B0903060703020204" pitchFamily="34" charset="0"/>
                </a:rPr>
                <a:t>!</a:t>
              </a:r>
            </a:p>
          </p:txBody>
        </p:sp>
      </p:grpSp>
    </p:spTree>
    <p:extLst>
      <p:ext uri="{BB962C8B-B14F-4D97-AF65-F5344CB8AC3E}">
        <p14:creationId xmlns:p14="http://schemas.microsoft.com/office/powerpoint/2010/main" val="317565285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940A4-51C2-5E77-3B11-9680E2812855}"/>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تأثير مقدم الرعاية على الأطفال</a:t>
            </a:r>
          </a:p>
        </p:txBody>
      </p:sp>
      <p:sp>
        <p:nvSpPr>
          <p:cNvPr id="3" name="Speech Bubble: Rectangle with Corners Rounded 2">
            <a:extLst>
              <a:ext uri="{FF2B5EF4-FFF2-40B4-BE49-F238E27FC236}">
                <a16:creationId xmlns:a16="http://schemas.microsoft.com/office/drawing/2014/main" id="{BF4BBC4C-5691-8306-3193-C425EDD5F138}"/>
              </a:ext>
            </a:extLst>
          </p:cNvPr>
          <p:cNvSpPr/>
          <p:nvPr/>
        </p:nvSpPr>
        <p:spPr>
          <a:xfrm>
            <a:off x="8114227" y="1891114"/>
            <a:ext cx="2821709" cy="2611120"/>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كيف تعتقد أن وضع أن</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س</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 يؤثر على حياته الأسرية؟</a:t>
            </a:r>
          </a:p>
        </p:txBody>
      </p:sp>
      <p:sp>
        <p:nvSpPr>
          <p:cNvPr id="5" name="Speech Bubble: Rectangle with Corners Rounded 4">
            <a:extLst>
              <a:ext uri="{FF2B5EF4-FFF2-40B4-BE49-F238E27FC236}">
                <a16:creationId xmlns:a16="http://schemas.microsoft.com/office/drawing/2014/main" id="{8A7C9E84-3CFC-7C93-95D4-0F47D83363C1}"/>
              </a:ext>
            </a:extLst>
          </p:cNvPr>
          <p:cNvSpPr/>
          <p:nvPr/>
        </p:nvSpPr>
        <p:spPr>
          <a:xfrm>
            <a:off x="4593640" y="2046388"/>
            <a:ext cx="2821709" cy="2611120"/>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كيف يتصرف مع زوجته وهو يشعر بالتوتر؟</a:t>
            </a:r>
          </a:p>
        </p:txBody>
      </p:sp>
      <p:sp>
        <p:nvSpPr>
          <p:cNvPr id="6" name="Speech Bubble: Rectangle with Corners Rounded 5">
            <a:extLst>
              <a:ext uri="{FF2B5EF4-FFF2-40B4-BE49-F238E27FC236}">
                <a16:creationId xmlns:a16="http://schemas.microsoft.com/office/drawing/2014/main" id="{BAEA23C6-9C8D-3DDE-A235-2A346A120B1F}"/>
              </a:ext>
            </a:extLst>
          </p:cNvPr>
          <p:cNvSpPr/>
          <p:nvPr/>
        </p:nvSpPr>
        <p:spPr>
          <a:xfrm>
            <a:off x="1052291" y="2123440"/>
            <a:ext cx="2821709" cy="2611120"/>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en-US"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كيف يتصرف مع أبنائه؟ ماذا عن بناته؟</a:t>
            </a:r>
          </a:p>
        </p:txBody>
      </p:sp>
      <p:grpSp>
        <p:nvGrpSpPr>
          <p:cNvPr id="14" name="Group 13">
            <a:extLst>
              <a:ext uri="{FF2B5EF4-FFF2-40B4-BE49-F238E27FC236}">
                <a16:creationId xmlns:a16="http://schemas.microsoft.com/office/drawing/2014/main" id="{9F7D5A72-6133-D5DD-93E3-D5F89211DDE4}"/>
              </a:ext>
            </a:extLst>
          </p:cNvPr>
          <p:cNvGrpSpPr/>
          <p:nvPr/>
        </p:nvGrpSpPr>
        <p:grpSpPr>
          <a:xfrm>
            <a:off x="6255999" y="4388111"/>
            <a:ext cx="1008401" cy="1271634"/>
            <a:chOff x="6418559" y="4631951"/>
            <a:chExt cx="648257" cy="817478"/>
          </a:xfrm>
          <a:solidFill>
            <a:schemeClr val="accent3">
              <a:lumMod val="75000"/>
            </a:schemeClr>
          </a:solidFill>
        </p:grpSpPr>
        <p:grpSp>
          <p:nvGrpSpPr>
            <p:cNvPr id="4" name="Group 3">
              <a:extLst>
                <a:ext uri="{FF2B5EF4-FFF2-40B4-BE49-F238E27FC236}">
                  <a16:creationId xmlns:a16="http://schemas.microsoft.com/office/drawing/2014/main" id="{B76EBAC5-43B8-1208-927E-DD3FA5988FF8}"/>
                </a:ext>
              </a:extLst>
            </p:cNvPr>
            <p:cNvGrpSpPr/>
            <p:nvPr/>
          </p:nvGrpSpPr>
          <p:grpSpPr>
            <a:xfrm>
              <a:off x="6813367" y="4631951"/>
              <a:ext cx="253449" cy="817478"/>
              <a:chOff x="4045582" y="1684320"/>
              <a:chExt cx="350098" cy="1129211"/>
            </a:xfrm>
            <a:grpFill/>
          </p:grpSpPr>
          <p:sp>
            <p:nvSpPr>
              <p:cNvPr id="7" name="Round Same Side Corner Rectangle 21">
                <a:extLst>
                  <a:ext uri="{FF2B5EF4-FFF2-40B4-BE49-F238E27FC236}">
                    <a16:creationId xmlns:a16="http://schemas.microsoft.com/office/drawing/2014/main" id="{71AB42F8-4C00-650D-C089-23AA59F2522F}"/>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F11DC953-679A-0013-9D4F-E51E75674FB4}"/>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1FEB8882-29B5-4A9B-E8FB-0EF1BFBE3E76}"/>
                </a:ext>
              </a:extLst>
            </p:cNvPr>
            <p:cNvGrpSpPr/>
            <p:nvPr/>
          </p:nvGrpSpPr>
          <p:grpSpPr>
            <a:xfrm>
              <a:off x="6418559" y="4631951"/>
              <a:ext cx="363228" cy="817478"/>
              <a:chOff x="3000654" y="1516217"/>
              <a:chExt cx="245039" cy="551483"/>
            </a:xfrm>
            <a:grpFill/>
          </p:grpSpPr>
          <p:grpSp>
            <p:nvGrpSpPr>
              <p:cNvPr id="10" name="Group 9">
                <a:extLst>
                  <a:ext uri="{FF2B5EF4-FFF2-40B4-BE49-F238E27FC236}">
                    <a16:creationId xmlns:a16="http://schemas.microsoft.com/office/drawing/2014/main" id="{78C5F43C-576A-27FD-CAA7-3F5CD6E6D592}"/>
                  </a:ext>
                </a:extLst>
              </p:cNvPr>
              <p:cNvGrpSpPr/>
              <p:nvPr/>
            </p:nvGrpSpPr>
            <p:grpSpPr>
              <a:xfrm>
                <a:off x="3036509" y="1516217"/>
                <a:ext cx="172158" cy="551483"/>
                <a:chOff x="4043172" y="1684320"/>
                <a:chExt cx="352508" cy="1129211"/>
              </a:xfrm>
              <a:grpFill/>
            </p:grpSpPr>
            <p:sp>
              <p:nvSpPr>
                <p:cNvPr id="12" name="Round Same Side Corner Rectangle 21">
                  <a:extLst>
                    <a:ext uri="{FF2B5EF4-FFF2-40B4-BE49-F238E27FC236}">
                      <a16:creationId xmlns:a16="http://schemas.microsoft.com/office/drawing/2014/main" id="{E9A36097-56C9-0091-D1B6-0031D757B02A}"/>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E7422A85-82E9-26FE-A9AA-B44B10B7DD3B}"/>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1" name="Flowchart: Manual Operation 10">
                <a:extLst>
                  <a:ext uri="{FF2B5EF4-FFF2-40B4-BE49-F238E27FC236}">
                    <a16:creationId xmlns:a16="http://schemas.microsoft.com/office/drawing/2014/main" id="{91C72A2D-9D92-C5CE-BE6A-0C2FA4D6DDF4}"/>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28" name="Group 27">
            <a:extLst>
              <a:ext uri="{FF2B5EF4-FFF2-40B4-BE49-F238E27FC236}">
                <a16:creationId xmlns:a16="http://schemas.microsoft.com/office/drawing/2014/main" id="{32633BF8-776F-D1F3-0029-EEEE3381B2AC}"/>
              </a:ext>
            </a:extLst>
          </p:cNvPr>
          <p:cNvGrpSpPr/>
          <p:nvPr/>
        </p:nvGrpSpPr>
        <p:grpSpPr>
          <a:xfrm>
            <a:off x="9721519" y="4333400"/>
            <a:ext cx="1460493" cy="1326344"/>
            <a:chOff x="3240498" y="2218620"/>
            <a:chExt cx="3313517" cy="3009164"/>
          </a:xfrm>
        </p:grpSpPr>
        <p:sp>
          <p:nvSpPr>
            <p:cNvPr id="16" name="Round Same Side Corner Rectangle 21">
              <a:extLst>
                <a:ext uri="{FF2B5EF4-FFF2-40B4-BE49-F238E27FC236}">
                  <a16:creationId xmlns:a16="http://schemas.microsoft.com/office/drawing/2014/main" id="{063C1234-F271-93FD-BD06-A7CA818EACC5}"/>
                </a:ext>
              </a:extLst>
            </p:cNvPr>
            <p:cNvSpPr/>
            <p:nvPr/>
          </p:nvSpPr>
          <p:spPr>
            <a:xfrm>
              <a:off x="3247081" y="4273587"/>
              <a:ext cx="887615" cy="943595"/>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D66E8558-F827-6F25-C654-7CA0ED67048C}"/>
                </a:ext>
              </a:extLst>
            </p:cNvPr>
            <p:cNvSpPr/>
            <p:nvPr/>
          </p:nvSpPr>
          <p:spPr>
            <a:xfrm>
              <a:off x="3240498" y="3221705"/>
              <a:ext cx="897705" cy="89770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ound Same Side Corner Rectangle 23">
              <a:extLst>
                <a:ext uri="{FF2B5EF4-FFF2-40B4-BE49-F238E27FC236}">
                  <a16:creationId xmlns:a16="http://schemas.microsoft.com/office/drawing/2014/main" id="{43A2BE63-9F32-52CC-EA38-9205A610E0E2}"/>
                </a:ext>
              </a:extLst>
            </p:cNvPr>
            <p:cNvSpPr/>
            <p:nvPr/>
          </p:nvSpPr>
          <p:spPr>
            <a:xfrm>
              <a:off x="4382258" y="3270494"/>
              <a:ext cx="887618" cy="1946691"/>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Oval 18">
              <a:extLst>
                <a:ext uri="{FF2B5EF4-FFF2-40B4-BE49-F238E27FC236}">
                  <a16:creationId xmlns:a16="http://schemas.microsoft.com/office/drawing/2014/main" id="{C1BB5E62-4B0A-BD9C-D5A6-FA401F8AA6A8}"/>
                </a:ext>
              </a:extLst>
            </p:cNvPr>
            <p:cNvSpPr/>
            <p:nvPr/>
          </p:nvSpPr>
          <p:spPr>
            <a:xfrm>
              <a:off x="4375675" y="2218620"/>
              <a:ext cx="897708" cy="89770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4" name="Group 23">
              <a:extLst>
                <a:ext uri="{FF2B5EF4-FFF2-40B4-BE49-F238E27FC236}">
                  <a16:creationId xmlns:a16="http://schemas.microsoft.com/office/drawing/2014/main" id="{2FE690E4-A80C-D7CE-EB9A-B5EC1B270D30}"/>
                </a:ext>
              </a:extLst>
            </p:cNvPr>
            <p:cNvGrpSpPr/>
            <p:nvPr/>
          </p:nvGrpSpPr>
          <p:grpSpPr>
            <a:xfrm>
              <a:off x="5437439" y="3221705"/>
              <a:ext cx="1116576" cy="2006079"/>
              <a:chOff x="8296959" y="3158029"/>
              <a:chExt cx="1116576" cy="2006079"/>
            </a:xfrm>
          </p:grpSpPr>
          <p:sp>
            <p:nvSpPr>
              <p:cNvPr id="25" name="Round Same Side Corner Rectangle 21">
                <a:extLst>
                  <a:ext uri="{FF2B5EF4-FFF2-40B4-BE49-F238E27FC236}">
                    <a16:creationId xmlns:a16="http://schemas.microsoft.com/office/drawing/2014/main" id="{3824F9E1-53E9-24BE-CDE4-F99E2C22FE51}"/>
                  </a:ext>
                </a:extLst>
              </p:cNvPr>
              <p:cNvSpPr/>
              <p:nvPr/>
            </p:nvSpPr>
            <p:spPr>
              <a:xfrm flipH="1">
                <a:off x="8408243" y="4209914"/>
                <a:ext cx="894009" cy="943596"/>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Oval 25">
                <a:extLst>
                  <a:ext uri="{FF2B5EF4-FFF2-40B4-BE49-F238E27FC236}">
                    <a16:creationId xmlns:a16="http://schemas.microsoft.com/office/drawing/2014/main" id="{6DB30552-E00B-8CA4-0DD0-021B31ACCDBB}"/>
                  </a:ext>
                </a:extLst>
              </p:cNvPr>
              <p:cNvSpPr/>
              <p:nvPr/>
            </p:nvSpPr>
            <p:spPr>
              <a:xfrm flipH="1">
                <a:off x="8404711" y="3158029"/>
                <a:ext cx="904172" cy="89770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Trapezoid 26">
                <a:extLst>
                  <a:ext uri="{FF2B5EF4-FFF2-40B4-BE49-F238E27FC236}">
                    <a16:creationId xmlns:a16="http://schemas.microsoft.com/office/drawing/2014/main" id="{E65411F5-85AB-C987-C742-6E911BDA5F35}"/>
                  </a:ext>
                </a:extLst>
              </p:cNvPr>
              <p:cNvSpPr/>
              <p:nvPr/>
            </p:nvSpPr>
            <p:spPr>
              <a:xfrm>
                <a:off x="8296959" y="4583576"/>
                <a:ext cx="1116576" cy="580532"/>
              </a:xfrm>
              <a:prstGeom prst="trapezoid">
                <a:avLst>
                  <a:gd name="adj" fmla="val 2425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42400221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7DA80BB-594B-A383-E128-F48D35C92402}"/>
              </a:ext>
            </a:extLst>
          </p:cNvPr>
          <p:cNvSpPr>
            <a:spLocks noGrp="1"/>
          </p:cNvSpPr>
          <p:nvPr>
            <p:ph type="title"/>
          </p:nvPr>
        </p:nvSpPr>
        <p:spPr>
          <a:xfrm>
            <a:off x="209550" y="120516"/>
            <a:ext cx="11772900" cy="868968"/>
          </a:xfrm>
        </p:spPr>
        <p:txBody>
          <a:bodyPr>
            <a:noAutofit/>
          </a:bodyPr>
          <a:lstStyle/>
          <a:p>
            <a:pPr rtl="1"/>
            <a:r>
              <a:rPr lang="en-US" sz="2900" dirty="0">
                <a:latin typeface="Calibri" panose="020F0502020204030204" pitchFamily="34" charset="0"/>
                <a:cs typeface="Calibri" panose="020F0502020204030204" pitchFamily="34" charset="0"/>
              </a:rPr>
              <a:t>المعايير الدنيا لحماية الطفل في العمل الإنساني</a:t>
            </a:r>
          </a:p>
        </p:txBody>
      </p:sp>
      <p:sp>
        <p:nvSpPr>
          <p:cNvPr id="2" name="TextBox 1">
            <a:extLst>
              <a:ext uri="{FF2B5EF4-FFF2-40B4-BE49-F238E27FC236}">
                <a16:creationId xmlns:a16="http://schemas.microsoft.com/office/drawing/2014/main" id="{DB3CF5D5-AC53-D1D2-0748-86967EABF13C}"/>
              </a:ext>
            </a:extLst>
          </p:cNvPr>
          <p:cNvSpPr txBox="1"/>
          <p:nvPr/>
        </p:nvSpPr>
        <p:spPr>
          <a:xfrm>
            <a:off x="3892700" y="5059252"/>
            <a:ext cx="7448400" cy="307777"/>
          </a:xfrm>
          <a:prstGeom prst="rect">
            <a:avLst/>
          </a:prstGeom>
          <a:noFill/>
        </p:spPr>
        <p:txBody>
          <a:bodyPr wrap="square">
            <a:spAutoFit/>
          </a:bodyPr>
          <a:lstStyle/>
          <a:p>
            <a:pPr algn="r" rtl="1"/>
            <a:r>
              <a:rPr lang="en-US" sz="1400" i="1" dirty="0">
                <a:solidFill>
                  <a:schemeClr val="accent3">
                    <a:lumMod val="75000"/>
                  </a:schemeClr>
                </a:solidFill>
                <a:latin typeface="Calibri" panose="020F0502020204030204" pitchFamily="34" charset="0"/>
                <a:ea typeface="Calibri" panose="020F0502020204030204" pitchFamily="34" charset="0"/>
                <a:cs typeface="Calibri" panose="020F0502020204030204" pitchFamily="34" charset="0"/>
              </a:rPr>
              <a:t>المصدر: التحالف من أجل حماية الطفل في العمل الإنساني. (2019). المعايير الدنيا لحماية الطفل في العمل الإنساني</a:t>
            </a:r>
          </a:p>
        </p:txBody>
      </p:sp>
      <p:sp>
        <p:nvSpPr>
          <p:cNvPr id="7" name="Rectangle: Rounded Corners 6">
            <a:extLst>
              <a:ext uri="{FF2B5EF4-FFF2-40B4-BE49-F238E27FC236}">
                <a16:creationId xmlns:a16="http://schemas.microsoft.com/office/drawing/2014/main" id="{B982E1F0-B055-1561-0DC0-18339F7780BC}"/>
              </a:ext>
            </a:extLst>
          </p:cNvPr>
          <p:cNvSpPr/>
          <p:nvPr/>
        </p:nvSpPr>
        <p:spPr>
          <a:xfrm>
            <a:off x="3263435" y="1696227"/>
            <a:ext cx="8255465" cy="622069"/>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lgn="r" rtl="1"/>
            <a:r>
              <a:rPr lang="en-US" sz="2000" b="1" dirty="0">
                <a:solidFill>
                  <a:schemeClr val="tx1"/>
                </a:solidFill>
                <a:latin typeface="Calibri" panose="020F0502020204030204" pitchFamily="34" charset="0"/>
                <a:cs typeface="Calibri" panose="020F0502020204030204" pitchFamily="34" charset="0"/>
              </a:rPr>
              <a:t>المبدأ </a:t>
            </a:r>
            <a:r>
              <a:rPr lang="ar-SA" sz="2000" b="1" dirty="0">
                <a:solidFill>
                  <a:schemeClr val="tx1"/>
                </a:solidFill>
                <a:latin typeface="Calibri" panose="020F0502020204030204" pitchFamily="34" charset="0"/>
                <a:cs typeface="Calibri" panose="020F0502020204030204" pitchFamily="34" charset="0"/>
              </a:rPr>
              <a:t>١</a:t>
            </a:r>
            <a:r>
              <a:rPr lang="en-US" sz="2000" b="1" dirty="0">
                <a:solidFill>
                  <a:schemeClr val="tx1"/>
                </a:solidFill>
                <a:latin typeface="Calibri" panose="020F0502020204030204" pitchFamily="34" charset="0"/>
                <a:cs typeface="Calibri" panose="020F0502020204030204" pitchFamily="34" charset="0"/>
              </a:rPr>
              <a:t>: البقاء والتنمية</a:t>
            </a:r>
          </a:p>
        </p:txBody>
      </p:sp>
      <p:pic>
        <p:nvPicPr>
          <p:cNvPr id="8" name="Google Shape;98;p8">
            <a:extLst>
              <a:ext uri="{FF2B5EF4-FFF2-40B4-BE49-F238E27FC236}">
                <a16:creationId xmlns:a16="http://schemas.microsoft.com/office/drawing/2014/main" id="{58B964A0-06A0-42D0-2EBE-5068D315B330}"/>
              </a:ext>
            </a:extLst>
          </p:cNvPr>
          <p:cNvPicPr preferRelativeResize="0"/>
          <p:nvPr/>
        </p:nvPicPr>
        <p:blipFill rotWithShape="1">
          <a:blip r:embed="rId3">
            <a:alphaModFix/>
          </a:blip>
          <a:srcRect/>
          <a:stretch/>
        </p:blipFill>
        <p:spPr>
          <a:xfrm>
            <a:off x="781050" y="1634961"/>
            <a:ext cx="2829918" cy="3904498"/>
          </a:xfrm>
          <a:prstGeom prst="rect">
            <a:avLst/>
          </a:prstGeom>
          <a:noFill/>
          <a:ln w="9525" cap="flat" cmpd="sng">
            <a:solidFill>
              <a:schemeClr val="accent3">
                <a:lumMod val="75000"/>
              </a:schemeClr>
            </a:solidFill>
            <a:prstDash val="solid"/>
            <a:round/>
            <a:headEnd type="none" w="sm" len="sm"/>
            <a:tailEnd type="none" w="sm" len="sm"/>
          </a:ln>
        </p:spPr>
      </p:pic>
      <p:sp>
        <p:nvSpPr>
          <p:cNvPr id="9" name="TextBox 8">
            <a:extLst>
              <a:ext uri="{FF2B5EF4-FFF2-40B4-BE49-F238E27FC236}">
                <a16:creationId xmlns:a16="http://schemas.microsoft.com/office/drawing/2014/main" id="{5DE1F765-B473-713D-0655-0E2FA959CAAC}"/>
              </a:ext>
            </a:extLst>
          </p:cNvPr>
          <p:cNvSpPr txBox="1"/>
          <p:nvPr/>
        </p:nvSpPr>
        <p:spPr>
          <a:xfrm>
            <a:off x="3892700" y="2582613"/>
            <a:ext cx="7448400" cy="1477328"/>
          </a:xfrm>
          <a:prstGeom prst="rect">
            <a:avLst/>
          </a:prstGeom>
          <a:noFill/>
        </p:spPr>
        <p:txBody>
          <a:bodyPr wrap="square">
            <a:spAutoFit/>
          </a:bodyPr>
          <a:lstStyle/>
          <a:p>
            <a:pPr algn="r" rtl="1"/>
            <a:r>
              <a:rPr lang="en-US" sz="1800" b="1" dirty="0">
                <a:latin typeface="Calibri" panose="020F0502020204030204" pitchFamily="34" charset="0"/>
                <a:ea typeface="Calibri" panose="020F0502020204030204" pitchFamily="34" charset="0"/>
                <a:cs typeface="Calibri" panose="020F0502020204030204" pitchFamily="34" charset="0"/>
              </a:rPr>
              <a:t>يعتبر التحفيز وال</a:t>
            </a:r>
            <a:r>
              <a:rPr lang="ar-SA" sz="1800" b="1" dirty="0">
                <a:latin typeface="Calibri" panose="020F0502020204030204" pitchFamily="34" charset="0"/>
                <a:ea typeface="Calibri" panose="020F0502020204030204" pitchFamily="34" charset="0"/>
                <a:cs typeface="Calibri" panose="020F0502020204030204" pitchFamily="34" charset="0"/>
              </a:rPr>
              <a:t>ارتباط</a:t>
            </a:r>
            <a:r>
              <a:rPr lang="en-US" sz="1800" b="1" dirty="0">
                <a:latin typeface="Calibri" panose="020F0502020204030204" pitchFamily="34" charset="0"/>
                <a:ea typeface="Calibri" panose="020F0502020204030204" pitchFamily="34" charset="0"/>
                <a:cs typeface="Calibri" panose="020F0502020204030204" pitchFamily="34" charset="0"/>
              </a:rPr>
              <a:t> الذي يحدث في العلاقات التي يمكن التنبؤ بها </a:t>
            </a:r>
            <a:r>
              <a:rPr lang="ar-SA" sz="1800" b="1" dirty="0">
                <a:latin typeface="Calibri" panose="020F0502020204030204" pitchFamily="34" charset="0"/>
                <a:ea typeface="Calibri" panose="020F0502020204030204" pitchFamily="34" charset="0"/>
                <a:cs typeface="Calibri" panose="020F0502020204030204" pitchFamily="34" charset="0"/>
              </a:rPr>
              <a:t>و الرعاية </a:t>
            </a:r>
            <a:r>
              <a:rPr lang="en-US" sz="1800" b="1" dirty="0">
                <a:latin typeface="Calibri" panose="020F0502020204030204" pitchFamily="34" charset="0"/>
                <a:ea typeface="Calibri" panose="020F0502020204030204" pitchFamily="34" charset="0"/>
                <a:cs typeface="Calibri" panose="020F0502020204030204" pitchFamily="34" charset="0"/>
              </a:rPr>
              <a:t>أمرًا بالغ الأهمية لجميع جوانب نمو الرضيع</a:t>
            </a:r>
            <a:r>
              <a:rPr lang="ar-SA" sz="1800" b="1" dirty="0">
                <a:latin typeface="Calibri" panose="020F0502020204030204" pitchFamily="34" charset="0"/>
                <a:ea typeface="Calibri" panose="020F0502020204030204" pitchFamily="34" charset="0"/>
                <a:cs typeface="Calibri" panose="020F0502020204030204" pitchFamily="34" charset="0"/>
              </a:rPr>
              <a:t> و الطفل الصغير </a:t>
            </a:r>
            <a:r>
              <a:rPr lang="en-US" sz="1800" b="1" dirty="0">
                <a:latin typeface="Calibri" panose="020F0502020204030204" pitchFamily="34" charset="0"/>
                <a:ea typeface="Calibri" panose="020F0502020204030204" pitchFamily="34" charset="0"/>
                <a:cs typeface="Calibri" panose="020F0502020204030204" pitchFamily="34" charset="0"/>
              </a:rPr>
              <a:t>.</a:t>
            </a:r>
            <a:r>
              <a:rPr lang="en-US" sz="1800" dirty="0">
                <a:latin typeface="Calibri" panose="020F0502020204030204" pitchFamily="34" charset="0"/>
                <a:ea typeface="Calibri" panose="020F0502020204030204" pitchFamily="34" charset="0"/>
                <a:cs typeface="Calibri" panose="020F0502020204030204" pitchFamily="34" charset="0"/>
              </a:rPr>
              <a:t>يجب على الجهات الفاعلة الإنسانية النظر في آثار كل من حالة الطوارئ والاستجابة </a:t>
            </a:r>
            <a:r>
              <a:rPr lang="ar-SA" sz="1800" dirty="0">
                <a:latin typeface="Calibri" panose="020F0502020204030204" pitchFamily="34" charset="0"/>
                <a:ea typeface="Calibri" panose="020F0502020204030204" pitchFamily="34" charset="0"/>
                <a:cs typeface="Calibri" panose="020F0502020204030204" pitchFamily="34" charset="0"/>
              </a:rPr>
              <a:t>ل (</a:t>
            </a:r>
            <a:r>
              <a:rPr lang="en-US" sz="1800" dirty="0">
                <a:latin typeface="Calibri" panose="020F0502020204030204" pitchFamily="34" charset="0"/>
                <a:ea typeface="Calibri" panose="020F0502020204030204" pitchFamily="34" charset="0"/>
                <a:cs typeface="Calibri" panose="020F0502020204030204" pitchFamily="34" charset="0"/>
              </a:rPr>
              <a:t>أ</a:t>
            </a:r>
            <a:r>
              <a:rPr lang="ar-SA" sz="1800" dirty="0">
                <a:latin typeface="Calibri" panose="020F0502020204030204" pitchFamily="34" charset="0"/>
                <a:ea typeface="Calibri" panose="020F0502020204030204" pitchFamily="34" charset="0"/>
                <a:cs typeface="Calibri" panose="020F0502020204030204" pitchFamily="34" charset="0"/>
              </a:rPr>
              <a:t>)</a:t>
            </a:r>
            <a:r>
              <a:rPr lang="en-US" sz="1800" dirty="0">
                <a:latin typeface="Calibri" panose="020F0502020204030204" pitchFamily="34" charset="0"/>
                <a:ea typeface="Calibri" panose="020F0502020204030204" pitchFamily="34" charset="0"/>
                <a:cs typeface="Calibri" panose="020F0502020204030204" pitchFamily="34" charset="0"/>
              </a:rPr>
              <a:t> </a:t>
            </a:r>
            <a:r>
              <a:rPr lang="ar-SA" sz="1800" dirty="0">
                <a:latin typeface="Calibri" panose="020F0502020204030204" pitchFamily="34" charset="0"/>
                <a:ea typeface="Calibri" panose="020F0502020204030204" pitchFamily="34" charset="0"/>
                <a:cs typeface="Calibri" panose="020F0502020204030204" pitchFamily="34" charset="0"/>
              </a:rPr>
              <a:t>تلبية</a:t>
            </a:r>
            <a:r>
              <a:rPr lang="en-US" sz="1800" dirty="0">
                <a:latin typeface="Calibri" panose="020F0502020204030204" pitchFamily="34" charset="0"/>
                <a:ea typeface="Calibri" panose="020F0502020204030204" pitchFamily="34" charset="0"/>
                <a:cs typeface="Calibri" panose="020F0502020204030204" pitchFamily="34" charset="0"/>
              </a:rPr>
              <a:t> حق الأطفال في الحياة و (ب) نمو الأطفال الجسدي والنفسي والعاطفي والاجتماعي والروحي. يجب دعم الأطفال لاستخدام قوتهم وقدرتهم على الصمود لتعظيم فرصهم للبقاء والنمو في الأزمات الإنسانية.</a:t>
            </a:r>
          </a:p>
        </p:txBody>
      </p:sp>
    </p:spTree>
    <p:extLst>
      <p:ext uri="{BB962C8B-B14F-4D97-AF65-F5344CB8AC3E}">
        <p14:creationId xmlns:p14="http://schemas.microsoft.com/office/powerpoint/2010/main" val="129320827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876372E-46E7-39A2-EB4F-C245D688264B}"/>
              </a:ext>
            </a:extLst>
          </p:cNvPr>
          <p:cNvSpPr/>
          <p:nvPr/>
        </p:nvSpPr>
        <p:spPr>
          <a:xfrm>
            <a:off x="2897059" y="1549400"/>
            <a:ext cx="8583741" cy="41148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3D1F0181-C38B-3CBB-079E-DE442A3D770B}"/>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استراتيجيات ال</a:t>
            </a:r>
            <a:r>
              <a:rPr lang="ar-SA" dirty="0">
                <a:highlight>
                  <a:srgbClr val="FFFF00"/>
                </a:highlight>
                <a:latin typeface="Calibri" panose="020F0502020204030204" pitchFamily="34" charset="0"/>
                <a:cs typeface="Calibri" panose="020F0502020204030204" pitchFamily="34" charset="0"/>
              </a:rPr>
              <a:t>تكيف/التأقلم</a:t>
            </a:r>
            <a:endParaRPr lang="en-US" dirty="0">
              <a:highlight>
                <a:srgbClr val="FFFF00"/>
              </a:highlight>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F6772A21-03F5-156E-A7A9-B86BA1602E04}"/>
              </a:ext>
            </a:extLst>
          </p:cNvPr>
          <p:cNvSpPr txBox="1"/>
          <p:nvPr/>
        </p:nvSpPr>
        <p:spPr>
          <a:xfrm>
            <a:off x="726425" y="2828835"/>
            <a:ext cx="1779459" cy="1200329"/>
          </a:xfrm>
          <a:prstGeom prst="rect">
            <a:avLst/>
          </a:prstGeom>
          <a:noFill/>
          <a:ln>
            <a:noFill/>
          </a:ln>
        </p:spPr>
        <p:txBody>
          <a:bodyPr wrap="square" rtlCol="0">
            <a:spAutoFit/>
          </a:bodyPr>
          <a:lstStyle/>
          <a:p>
            <a:pPr algn="r" rtl="1"/>
            <a:r>
              <a:rPr lang="en-US" sz="2400" b="1" dirty="0">
                <a:latin typeface="Calibri" panose="020F0502020204030204" pitchFamily="34" charset="0"/>
                <a:cs typeface="Calibri" panose="020F0502020204030204" pitchFamily="34" charset="0"/>
              </a:rPr>
              <a:t>استراتيجيات التأقلم</a:t>
            </a:r>
            <a:r>
              <a:rPr lang="ar-SA" sz="2400" b="1" dirty="0">
                <a:latin typeface="Calibri" panose="020F0502020204030204" pitchFamily="34" charset="0"/>
                <a:cs typeface="Calibri" panose="020F0502020204030204" pitchFamily="34" charset="0"/>
              </a:rPr>
              <a:t>/التكيف</a:t>
            </a:r>
            <a:r>
              <a:rPr lang="en-US" sz="2400" b="1" dirty="0">
                <a:latin typeface="Calibri" panose="020F0502020204030204" pitchFamily="34" charset="0"/>
                <a:cs typeface="Calibri" panose="020F0502020204030204" pitchFamily="34" charset="0"/>
              </a:rPr>
              <a:t> الإيجابية</a:t>
            </a:r>
          </a:p>
        </p:txBody>
      </p:sp>
      <p:sp>
        <p:nvSpPr>
          <p:cNvPr id="4" name="TextBox 3">
            <a:extLst>
              <a:ext uri="{FF2B5EF4-FFF2-40B4-BE49-F238E27FC236}">
                <a16:creationId xmlns:a16="http://schemas.microsoft.com/office/drawing/2014/main" id="{F7265CCF-E59C-F83A-C133-8F183BA2CE9F}"/>
              </a:ext>
            </a:extLst>
          </p:cNvPr>
          <p:cNvSpPr txBox="1"/>
          <p:nvPr/>
        </p:nvSpPr>
        <p:spPr>
          <a:xfrm>
            <a:off x="7125928" y="2018282"/>
            <a:ext cx="4104144" cy="2246769"/>
          </a:xfrm>
          <a:prstGeom prst="rect">
            <a:avLst/>
          </a:prstGeom>
          <a:noFill/>
          <a:ln>
            <a:noFill/>
          </a:ln>
        </p:spPr>
        <p:txBody>
          <a:bodyPr wrap="square" rtlCol="0">
            <a:spAutoFit/>
          </a:bodyPr>
          <a:lstStyle/>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حافظ على موقف إيجابي</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اقبل أن هناك أحداثًا لا يمكنك التحكم فيها</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كن حازمًا بدلًا من العدوانية. قم بتسمية مشاعرك أو آرائك أو معتقداتك بدلاً من أن تصبح غاضبًا أو دفاعيًا أو سلبيًا.</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تعلم ومارس تقنيات الاسترخاء.</a:t>
            </a:r>
          </a:p>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قم بالتمرينات</a:t>
            </a:r>
            <a:r>
              <a:rPr lang="en-US" sz="2000" dirty="0">
                <a:latin typeface="Calibri" panose="020F0502020204030204" pitchFamily="34" charset="0"/>
                <a:cs typeface="Calibri" panose="020F0502020204030204" pitchFamily="34" charset="0"/>
              </a:rPr>
              <a:t> بانتظام.</a:t>
            </a:r>
          </a:p>
        </p:txBody>
      </p:sp>
      <p:sp>
        <p:nvSpPr>
          <p:cNvPr id="5" name="TextBox 4">
            <a:extLst>
              <a:ext uri="{FF2B5EF4-FFF2-40B4-BE49-F238E27FC236}">
                <a16:creationId xmlns:a16="http://schemas.microsoft.com/office/drawing/2014/main" id="{DA5DDBBD-DB80-6D8A-825C-01EC4A26BAA5}"/>
              </a:ext>
            </a:extLst>
          </p:cNvPr>
          <p:cNvSpPr txBox="1"/>
          <p:nvPr/>
        </p:nvSpPr>
        <p:spPr>
          <a:xfrm>
            <a:off x="3077001" y="1997838"/>
            <a:ext cx="3978143" cy="2862322"/>
          </a:xfrm>
          <a:prstGeom prst="rect">
            <a:avLst/>
          </a:prstGeom>
          <a:noFill/>
          <a:ln>
            <a:noFill/>
          </a:ln>
        </p:spPr>
        <p:txBody>
          <a:bodyPr wrap="square" rtlCol="0">
            <a:spAutoFit/>
          </a:bodyPr>
          <a:lstStyle/>
          <a:p>
            <a:pPr marL="342900" indent="-34290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الأكل</a:t>
            </a:r>
            <a:r>
              <a:rPr lang="en-US" sz="2000" dirty="0">
                <a:latin typeface="Calibri" panose="020F0502020204030204" pitchFamily="34" charset="0"/>
                <a:cs typeface="Calibri" panose="020F0502020204030204" pitchFamily="34" charset="0"/>
              </a:rPr>
              <a:t> بشكل صحي.</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ضع حدودًا وقل لا للطلبات التي قد تسبب ضغطًا مفرطًا في حياتك.</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احصل على قسط كافٍ من الراحة والنوم.</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اطلب الدعم الاجتماعي. اقضِ الوقت مع من تحبهم.</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إذا كانت المشكلة أكبر منك ، فاطلب المساعدة الخارجية!</a:t>
            </a:r>
          </a:p>
          <a:p>
            <a:pPr marL="342900" indent="-34290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انت لست وحدك.</a:t>
            </a:r>
          </a:p>
        </p:txBody>
      </p:sp>
      <p:grpSp>
        <p:nvGrpSpPr>
          <p:cNvPr id="7" name="Group 6">
            <a:extLst>
              <a:ext uri="{FF2B5EF4-FFF2-40B4-BE49-F238E27FC236}">
                <a16:creationId xmlns:a16="http://schemas.microsoft.com/office/drawing/2014/main" id="{73652BC9-39DD-9593-9867-7E41B472752C}"/>
              </a:ext>
            </a:extLst>
          </p:cNvPr>
          <p:cNvGrpSpPr/>
          <p:nvPr/>
        </p:nvGrpSpPr>
        <p:grpSpPr>
          <a:xfrm rot="20429883">
            <a:off x="1068839" y="1721928"/>
            <a:ext cx="933443" cy="833956"/>
            <a:chOff x="7466209" y="3816827"/>
            <a:chExt cx="933443" cy="833956"/>
          </a:xfrm>
        </p:grpSpPr>
        <p:sp>
          <p:nvSpPr>
            <p:cNvPr id="8" name="Heart 7">
              <a:extLst>
                <a:ext uri="{FF2B5EF4-FFF2-40B4-BE49-F238E27FC236}">
                  <a16:creationId xmlns:a16="http://schemas.microsoft.com/office/drawing/2014/main" id="{FB992085-DEB9-3893-E44A-1D4C78580E28}"/>
                </a:ext>
              </a:extLst>
            </p:cNvPr>
            <p:cNvSpPr/>
            <p:nvPr/>
          </p:nvSpPr>
          <p:spPr>
            <a:xfrm>
              <a:off x="7466209" y="3816827"/>
              <a:ext cx="933443" cy="833956"/>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Block Arc 8">
              <a:extLst>
                <a:ext uri="{FF2B5EF4-FFF2-40B4-BE49-F238E27FC236}">
                  <a16:creationId xmlns:a16="http://schemas.microsoft.com/office/drawing/2014/main" id="{41407F32-62D7-0008-F619-88E9FA221E4E}"/>
                </a:ext>
              </a:extLst>
            </p:cNvPr>
            <p:cNvSpPr/>
            <p:nvPr/>
          </p:nvSpPr>
          <p:spPr>
            <a:xfrm rot="10800000">
              <a:off x="7779494" y="4160180"/>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spTree>
    <p:extLst>
      <p:ext uri="{BB962C8B-B14F-4D97-AF65-F5344CB8AC3E}">
        <p14:creationId xmlns:p14="http://schemas.microsoft.com/office/powerpoint/2010/main" val="135914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F2571-7429-CA36-1C0A-5BB818E98228}"/>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ما هو الاسترخاء؟</a:t>
            </a:r>
          </a:p>
        </p:txBody>
      </p:sp>
      <p:sp>
        <p:nvSpPr>
          <p:cNvPr id="5" name="TextBox 4">
            <a:extLst>
              <a:ext uri="{FF2B5EF4-FFF2-40B4-BE49-F238E27FC236}">
                <a16:creationId xmlns:a16="http://schemas.microsoft.com/office/drawing/2014/main" id="{ED1DF050-2149-E643-B85A-D03468634DBB}"/>
              </a:ext>
            </a:extLst>
          </p:cNvPr>
          <p:cNvSpPr txBox="1"/>
          <p:nvPr/>
        </p:nvSpPr>
        <p:spPr>
          <a:xfrm>
            <a:off x="1988508" y="2424440"/>
            <a:ext cx="3831739" cy="1384995"/>
          </a:xfrm>
          <a:prstGeom prst="rect">
            <a:avLst/>
          </a:prstGeom>
          <a:noFill/>
        </p:spPr>
        <p:txBody>
          <a:bodyPr wrap="square">
            <a:spAutoFit/>
          </a:bodyPr>
          <a:lstStyle/>
          <a:p>
            <a:pPr algn="r" rtl="1"/>
            <a:r>
              <a:rPr lang="en-US" sz="2800" i="0" dirty="0">
                <a:latin typeface="Calibri" panose="020F0502020204030204" pitchFamily="34" charset="0"/>
                <a:cs typeface="Calibri" panose="020F0502020204030204" pitchFamily="34" charset="0"/>
              </a:rPr>
              <a:t>حالة </a:t>
            </a:r>
            <a:r>
              <a:rPr lang="ar-SA" sz="2800" i="0" dirty="0">
                <a:latin typeface="Calibri" panose="020F0502020204030204" pitchFamily="34" charset="0"/>
                <a:cs typeface="Calibri" panose="020F0502020204030204" pitchFamily="34" charset="0"/>
              </a:rPr>
              <a:t>نفسي</a:t>
            </a:r>
            <a:r>
              <a:rPr lang="en-US" sz="2800" i="0" dirty="0">
                <a:latin typeface="Calibri" panose="020F0502020204030204" pitchFamily="34" charset="0"/>
                <a:cs typeface="Calibri" panose="020F0502020204030204" pitchFamily="34" charset="0"/>
              </a:rPr>
              <a:t>ة وجسدية يكون فيها الفرد قادرًا على الشعور بالراحة من الإجهاد أو التوتر.</a:t>
            </a:r>
          </a:p>
        </p:txBody>
      </p:sp>
      <p:grpSp>
        <p:nvGrpSpPr>
          <p:cNvPr id="3" name="Group 2">
            <a:extLst>
              <a:ext uri="{FF2B5EF4-FFF2-40B4-BE49-F238E27FC236}">
                <a16:creationId xmlns:a16="http://schemas.microsoft.com/office/drawing/2014/main" id="{8C6E426C-D715-A7D2-C400-8E5551B71675}"/>
              </a:ext>
            </a:extLst>
          </p:cNvPr>
          <p:cNvGrpSpPr/>
          <p:nvPr/>
        </p:nvGrpSpPr>
        <p:grpSpPr>
          <a:xfrm>
            <a:off x="6587490" y="1877056"/>
            <a:ext cx="2726093" cy="3460754"/>
            <a:chOff x="7946355" y="4429258"/>
            <a:chExt cx="1420571" cy="1803404"/>
          </a:xfrm>
          <a:solidFill>
            <a:schemeClr val="accent3">
              <a:lumMod val="75000"/>
            </a:schemeClr>
          </a:solidFill>
        </p:grpSpPr>
        <p:sp>
          <p:nvSpPr>
            <p:cNvPr id="4" name="Oval 3">
              <a:extLst>
                <a:ext uri="{FF2B5EF4-FFF2-40B4-BE49-F238E27FC236}">
                  <a16:creationId xmlns:a16="http://schemas.microsoft.com/office/drawing/2014/main" id="{098C48FA-F319-E0F8-F680-EEAADC17846D}"/>
                </a:ext>
              </a:extLst>
            </p:cNvPr>
            <p:cNvSpPr/>
            <p:nvPr/>
          </p:nvSpPr>
          <p:spPr>
            <a:xfrm>
              <a:off x="7946355" y="4812091"/>
              <a:ext cx="1420571" cy="1420571"/>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6" name="Group 5">
              <a:extLst>
                <a:ext uri="{FF2B5EF4-FFF2-40B4-BE49-F238E27FC236}">
                  <a16:creationId xmlns:a16="http://schemas.microsoft.com/office/drawing/2014/main" id="{F3679136-CB1E-F465-0651-28D3B5AFE56E}"/>
                </a:ext>
              </a:extLst>
            </p:cNvPr>
            <p:cNvGrpSpPr/>
            <p:nvPr/>
          </p:nvGrpSpPr>
          <p:grpSpPr>
            <a:xfrm>
              <a:off x="8204418" y="4429258"/>
              <a:ext cx="950012" cy="1799163"/>
              <a:chOff x="7838339" y="2226754"/>
              <a:chExt cx="1969639" cy="3730164"/>
            </a:xfrm>
            <a:grpFill/>
          </p:grpSpPr>
          <p:sp>
            <p:nvSpPr>
              <p:cNvPr id="8" name="Round Same Side Corner Rectangle 3">
                <a:extLst>
                  <a:ext uri="{FF2B5EF4-FFF2-40B4-BE49-F238E27FC236}">
                    <a16:creationId xmlns:a16="http://schemas.microsoft.com/office/drawing/2014/main" id="{336AF910-B253-7893-9445-C6CB837EDAA4}"/>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10174C48-03E6-B564-4287-252B986CC1CA}"/>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0" name="Group 9">
                <a:extLst>
                  <a:ext uri="{FF2B5EF4-FFF2-40B4-BE49-F238E27FC236}">
                    <a16:creationId xmlns:a16="http://schemas.microsoft.com/office/drawing/2014/main" id="{4108A0DC-2564-4D4C-DBCE-7F45BBBBB1D0}"/>
                  </a:ext>
                </a:extLst>
              </p:cNvPr>
              <p:cNvGrpSpPr/>
              <p:nvPr/>
            </p:nvGrpSpPr>
            <p:grpSpPr>
              <a:xfrm rot="507905">
                <a:off x="7838339" y="3815940"/>
                <a:ext cx="553322" cy="1525212"/>
                <a:chOff x="7916671" y="3937945"/>
                <a:chExt cx="553322" cy="1525212"/>
              </a:xfrm>
              <a:grpFill/>
            </p:grpSpPr>
            <p:sp>
              <p:nvSpPr>
                <p:cNvPr id="14" name="Round Same Side Corner Rectangle 25">
                  <a:extLst>
                    <a:ext uri="{FF2B5EF4-FFF2-40B4-BE49-F238E27FC236}">
                      <a16:creationId xmlns:a16="http://schemas.microsoft.com/office/drawing/2014/main" id="{A9A68793-2430-135E-6C8F-9BF749895D03}"/>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C096C8F5-1498-60CD-4639-061C0E562366}"/>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1" name="Group 10">
                <a:extLst>
                  <a:ext uri="{FF2B5EF4-FFF2-40B4-BE49-F238E27FC236}">
                    <a16:creationId xmlns:a16="http://schemas.microsoft.com/office/drawing/2014/main" id="{1CFBEEE1-8020-5080-A7AB-E35E08A3B769}"/>
                  </a:ext>
                </a:extLst>
              </p:cNvPr>
              <p:cNvGrpSpPr/>
              <p:nvPr/>
            </p:nvGrpSpPr>
            <p:grpSpPr>
              <a:xfrm rot="21105829" flipH="1">
                <a:off x="9243874" y="3806245"/>
                <a:ext cx="564104" cy="1525212"/>
                <a:chOff x="7916671" y="3937945"/>
                <a:chExt cx="553322" cy="1525212"/>
              </a:xfrm>
              <a:grpFill/>
            </p:grpSpPr>
            <p:sp>
              <p:nvSpPr>
                <p:cNvPr id="12" name="Round Same Side Corner Rectangle 25">
                  <a:extLst>
                    <a:ext uri="{FF2B5EF4-FFF2-40B4-BE49-F238E27FC236}">
                      <a16:creationId xmlns:a16="http://schemas.microsoft.com/office/drawing/2014/main" id="{94622DE6-FED2-C6EF-613B-A426443B6C2B}"/>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9DADC9CB-2AA9-57B2-9D5C-2EC3E2F05318}"/>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
          <p:nvSpPr>
            <p:cNvPr id="7" name="L-Shape 6">
              <a:extLst>
                <a:ext uri="{FF2B5EF4-FFF2-40B4-BE49-F238E27FC236}">
                  <a16:creationId xmlns:a16="http://schemas.microsoft.com/office/drawing/2014/main" id="{63D15B7B-9180-C495-633E-3E339424FC33}"/>
                </a:ext>
              </a:extLst>
            </p:cNvPr>
            <p:cNvSpPr/>
            <p:nvPr/>
          </p:nvSpPr>
          <p:spPr>
            <a:xfrm rot="18361091">
              <a:off x="9018665" y="5180934"/>
              <a:ext cx="143017" cy="72785"/>
            </a:xfrm>
            <a:prstGeom prst="corner">
              <a:avLst>
                <a:gd name="adj1" fmla="val 42208"/>
                <a:gd name="adj2" fmla="val 433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02588849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E24CF-BAD6-4166-E3EB-9CFE45D5FB5F}"/>
              </a:ext>
            </a:extLst>
          </p:cNvPr>
          <p:cNvSpPr>
            <a:spLocks noGrp="1"/>
          </p:cNvSpPr>
          <p:nvPr>
            <p:ph type="title"/>
          </p:nvPr>
        </p:nvSpPr>
        <p:spPr>
          <a:xfrm>
            <a:off x="838200" y="120516"/>
            <a:ext cx="9642062" cy="868968"/>
          </a:xfrm>
        </p:spPr>
        <p:txBody>
          <a:bodyPr>
            <a:normAutofit/>
          </a:bodyPr>
          <a:lstStyle/>
          <a:p>
            <a:pPr rtl="1"/>
            <a:r>
              <a:rPr lang="en-GB" dirty="0">
                <a:highlight>
                  <a:srgbClr val="FFFF00"/>
                </a:highlight>
                <a:latin typeface="Calibri" panose="020F0502020204030204" pitchFamily="34" charset="0"/>
                <a:cs typeface="Calibri" panose="020F0502020204030204" pitchFamily="34" charset="0"/>
              </a:rPr>
              <a:t>مجموعة أدوات تقنيات الاسترخاء والعناية الذاتية</a:t>
            </a:r>
            <a:endParaRPr lang="en-US" dirty="0">
              <a:highlight>
                <a:srgbClr val="FFFF00"/>
              </a:highlight>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07104E46-48E8-378E-528B-BDBC0712D125}"/>
              </a:ext>
            </a:extLst>
          </p:cNvPr>
          <p:cNvGrpSpPr/>
          <p:nvPr/>
        </p:nvGrpSpPr>
        <p:grpSpPr>
          <a:xfrm rot="20429883">
            <a:off x="4849633" y="2170970"/>
            <a:ext cx="933443" cy="833956"/>
            <a:chOff x="7466209" y="3816827"/>
            <a:chExt cx="933443" cy="833956"/>
          </a:xfrm>
        </p:grpSpPr>
        <p:sp>
          <p:nvSpPr>
            <p:cNvPr id="6" name="Heart 5">
              <a:extLst>
                <a:ext uri="{FF2B5EF4-FFF2-40B4-BE49-F238E27FC236}">
                  <a16:creationId xmlns:a16="http://schemas.microsoft.com/office/drawing/2014/main" id="{33F4C30E-E1D6-C883-0685-8410658126E5}"/>
                </a:ext>
              </a:extLst>
            </p:cNvPr>
            <p:cNvSpPr/>
            <p:nvPr/>
          </p:nvSpPr>
          <p:spPr>
            <a:xfrm>
              <a:off x="7466209" y="3816827"/>
              <a:ext cx="933443" cy="833956"/>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Block Arc 6">
              <a:extLst>
                <a:ext uri="{FF2B5EF4-FFF2-40B4-BE49-F238E27FC236}">
                  <a16:creationId xmlns:a16="http://schemas.microsoft.com/office/drawing/2014/main" id="{223EDD94-2201-2785-0604-67A6852991EF}"/>
                </a:ext>
              </a:extLst>
            </p:cNvPr>
            <p:cNvSpPr/>
            <p:nvPr/>
          </p:nvSpPr>
          <p:spPr>
            <a:xfrm rot="10800000">
              <a:off x="7779494" y="4160180"/>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grpSp>
        <p:nvGrpSpPr>
          <p:cNvPr id="8" name="Group 7">
            <a:extLst>
              <a:ext uri="{FF2B5EF4-FFF2-40B4-BE49-F238E27FC236}">
                <a16:creationId xmlns:a16="http://schemas.microsoft.com/office/drawing/2014/main" id="{C7AEFA21-9BE0-29BD-434C-8867C1524043}"/>
              </a:ext>
            </a:extLst>
          </p:cNvPr>
          <p:cNvGrpSpPr/>
          <p:nvPr/>
        </p:nvGrpSpPr>
        <p:grpSpPr>
          <a:xfrm rot="685791">
            <a:off x="5968880" y="1570551"/>
            <a:ext cx="933443" cy="833956"/>
            <a:chOff x="7466209" y="3816827"/>
            <a:chExt cx="933443" cy="833956"/>
          </a:xfrm>
        </p:grpSpPr>
        <p:sp>
          <p:nvSpPr>
            <p:cNvPr id="9" name="Heart 8">
              <a:extLst>
                <a:ext uri="{FF2B5EF4-FFF2-40B4-BE49-F238E27FC236}">
                  <a16:creationId xmlns:a16="http://schemas.microsoft.com/office/drawing/2014/main" id="{2DF79759-9CFB-E71D-635D-47AD856FF696}"/>
                </a:ext>
              </a:extLst>
            </p:cNvPr>
            <p:cNvSpPr/>
            <p:nvPr/>
          </p:nvSpPr>
          <p:spPr>
            <a:xfrm>
              <a:off x="7466209" y="3816827"/>
              <a:ext cx="933443" cy="833956"/>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 name="Block Arc 9">
              <a:extLst>
                <a:ext uri="{FF2B5EF4-FFF2-40B4-BE49-F238E27FC236}">
                  <a16:creationId xmlns:a16="http://schemas.microsoft.com/office/drawing/2014/main" id="{199C436C-AA37-4F8B-BC24-E17DD8997592}"/>
                </a:ext>
              </a:extLst>
            </p:cNvPr>
            <p:cNvSpPr/>
            <p:nvPr/>
          </p:nvSpPr>
          <p:spPr>
            <a:xfrm rot="10800000">
              <a:off x="7779494" y="4160180"/>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grpSp>
        <p:nvGrpSpPr>
          <p:cNvPr id="11" name="Group 10">
            <a:extLst>
              <a:ext uri="{FF2B5EF4-FFF2-40B4-BE49-F238E27FC236}">
                <a16:creationId xmlns:a16="http://schemas.microsoft.com/office/drawing/2014/main" id="{C60167F1-D26F-D1DD-E32C-8668C8A1E885}"/>
              </a:ext>
            </a:extLst>
          </p:cNvPr>
          <p:cNvGrpSpPr/>
          <p:nvPr/>
        </p:nvGrpSpPr>
        <p:grpSpPr>
          <a:xfrm rot="328689">
            <a:off x="6285072" y="3008058"/>
            <a:ext cx="933443" cy="833956"/>
            <a:chOff x="7466209" y="3816827"/>
            <a:chExt cx="933443" cy="833956"/>
          </a:xfrm>
        </p:grpSpPr>
        <p:sp>
          <p:nvSpPr>
            <p:cNvPr id="19" name="Heart 18">
              <a:extLst>
                <a:ext uri="{FF2B5EF4-FFF2-40B4-BE49-F238E27FC236}">
                  <a16:creationId xmlns:a16="http://schemas.microsoft.com/office/drawing/2014/main" id="{99322A59-9262-F450-3F3F-DBFE15915D32}"/>
                </a:ext>
              </a:extLst>
            </p:cNvPr>
            <p:cNvSpPr/>
            <p:nvPr/>
          </p:nvSpPr>
          <p:spPr>
            <a:xfrm>
              <a:off x="7466209" y="3816827"/>
              <a:ext cx="933443" cy="833956"/>
            </a:xfrm>
            <a:prstGeom prst="hear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 name="Block Arc 19">
              <a:extLst>
                <a:ext uri="{FF2B5EF4-FFF2-40B4-BE49-F238E27FC236}">
                  <a16:creationId xmlns:a16="http://schemas.microsoft.com/office/drawing/2014/main" id="{7E02C4E6-7C97-3011-B37D-E78C86B46C86}"/>
                </a:ext>
              </a:extLst>
            </p:cNvPr>
            <p:cNvSpPr/>
            <p:nvPr/>
          </p:nvSpPr>
          <p:spPr>
            <a:xfrm rot="10800000">
              <a:off x="7779494" y="4160180"/>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solidFill>
                  <a:schemeClr val="tx1"/>
                </a:solidFill>
              </a:endParaRPr>
            </a:p>
          </p:txBody>
        </p:sp>
      </p:grpSp>
      <p:pic>
        <p:nvPicPr>
          <p:cNvPr id="22" name="Graphic 21" descr="Filing Box Archive with solid fill">
            <a:extLst>
              <a:ext uri="{FF2B5EF4-FFF2-40B4-BE49-F238E27FC236}">
                <a16:creationId xmlns:a16="http://schemas.microsoft.com/office/drawing/2014/main" id="{F06419F7-F5CA-8AA8-6A1C-8776924EB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28635" y="3612342"/>
            <a:ext cx="3734730" cy="2491117"/>
          </a:xfrm>
          <a:prstGeom prst="rect">
            <a:avLst/>
          </a:prstGeom>
        </p:spPr>
      </p:pic>
      <p:grpSp>
        <p:nvGrpSpPr>
          <p:cNvPr id="4" name="Group 3">
            <a:extLst>
              <a:ext uri="{FF2B5EF4-FFF2-40B4-BE49-F238E27FC236}">
                <a16:creationId xmlns:a16="http://schemas.microsoft.com/office/drawing/2014/main" id="{03411435-97EA-E2AC-5ECF-922962F94834}"/>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052CE270-1B71-0A63-F79C-59A510821C12}"/>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3" name="Group 22">
              <a:extLst>
                <a:ext uri="{FF2B5EF4-FFF2-40B4-BE49-F238E27FC236}">
                  <a16:creationId xmlns:a16="http://schemas.microsoft.com/office/drawing/2014/main" id="{EE9ED439-68D9-7B46-DB48-FF820D54A41C}"/>
                </a:ext>
              </a:extLst>
            </p:cNvPr>
            <p:cNvGrpSpPr/>
            <p:nvPr/>
          </p:nvGrpSpPr>
          <p:grpSpPr>
            <a:xfrm>
              <a:off x="10737628" y="758745"/>
              <a:ext cx="562136" cy="634675"/>
              <a:chOff x="760175" y="830142"/>
              <a:chExt cx="867619" cy="979579"/>
            </a:xfrm>
          </p:grpSpPr>
          <p:sp>
            <p:nvSpPr>
              <p:cNvPr id="24" name="Rectangle 23">
                <a:extLst>
                  <a:ext uri="{FF2B5EF4-FFF2-40B4-BE49-F238E27FC236}">
                    <a16:creationId xmlns:a16="http://schemas.microsoft.com/office/drawing/2014/main" id="{EA2FEEBC-B519-C418-215D-27B8EA62B93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200" b="1" dirty="0">
                    <a:solidFill>
                      <a:schemeClr val="bg1"/>
                    </a:solidFill>
                    <a:latin typeface="Arial" panose="020B0604020202020204" pitchFamily="34" charset="0"/>
                    <a:cs typeface="Arial" panose="020B0604020202020204" pitchFamily="34" charset="0"/>
                  </a:rPr>
                  <a:t>٥٣-٧٥</a:t>
                </a:r>
                <a:endParaRPr lang="en-US" sz="1200" b="1" dirty="0">
                  <a:solidFill>
                    <a:schemeClr val="bg1"/>
                  </a:solidFill>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839F574D-7F2E-17C0-C538-E338A90C7942}"/>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53758260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838200" y="3584039"/>
            <a:ext cx="3368040" cy="1323399"/>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en-US" sz="2000" b="0" i="0" u="none" strike="noStrike" baseline="0" dirty="0">
                <a:latin typeface="Calibri" panose="020F0502020204030204" pitchFamily="34" charset="0"/>
                <a:cs typeface="Calibri" panose="020F0502020204030204" pitchFamily="34" charset="0"/>
              </a:rPr>
              <a:t>أن تكون أحد الوالدين مهمة صعبة للغاية ، فهناك العديد من الحالات التي قد يشعر فيها ال</a:t>
            </a:r>
            <a:r>
              <a:rPr lang="ar-SA" sz="2000" b="0" i="0" u="none" strike="noStrike" baseline="0" dirty="0">
                <a:latin typeface="Calibri" panose="020F0502020204030204" pitchFamily="34" charset="0"/>
                <a:cs typeface="Calibri" panose="020F0502020204030204" pitchFamily="34" charset="0"/>
              </a:rPr>
              <a:t>والدين</a:t>
            </a:r>
            <a:r>
              <a:rPr lang="en-US" sz="2000" b="0" i="0" u="none" strike="noStrike" baseline="0" dirty="0">
                <a:latin typeface="Calibri" panose="020F0502020204030204" pitchFamily="34" charset="0"/>
                <a:cs typeface="Calibri" panose="020F0502020204030204" pitchFamily="34" charset="0"/>
              </a:rPr>
              <a:t> / مقدمو الرعاية بالإرهاق وعدم الأمان.</a:t>
            </a:r>
          </a:p>
        </p:txBody>
      </p:sp>
      <p:sp>
        <p:nvSpPr>
          <p:cNvPr id="534" name="Google Shape;534;p18"/>
          <p:cNvSpPr txBox="1"/>
          <p:nvPr/>
        </p:nvSpPr>
        <p:spPr>
          <a:xfrm>
            <a:off x="8077026" y="3584039"/>
            <a:ext cx="3430580" cy="1323399"/>
          </a:xfrm>
          <a:prstGeom prst="rect">
            <a:avLst/>
          </a:prstGeom>
          <a:noFill/>
          <a:ln>
            <a:noFill/>
          </a:ln>
        </p:spPr>
        <p:txBody>
          <a:bodyPr spcFirstLastPara="1" wrap="square" lIns="91425" tIns="45700" rIns="91425" bIns="45700" anchor="t" anchorCtr="0">
            <a:spAutoFit/>
          </a:bodyPr>
          <a:lstStyle/>
          <a:p>
            <a:pPr lvl="0" algn="ctr" defTabSz="914400" rtl="1" eaLnBrk="1" fontAlgn="auto" latinLnBrk="0" hangingPunct="1">
              <a:buSzPts val="1400"/>
              <a:tabLst/>
              <a:defRPr/>
            </a:pPr>
            <a:r>
              <a:rPr lang="en-US" sz="2000" dirty="0">
                <a:latin typeface="Calibri" panose="020F0502020204030204" pitchFamily="34" charset="0"/>
                <a:cs typeface="Calibri" panose="020F0502020204030204" pitchFamily="34" charset="0"/>
              </a:rPr>
              <a:t>يمكن لأخصائيي الحالة مناقشة استراتيجيات ال</a:t>
            </a:r>
            <a:r>
              <a:rPr lang="ar-SA" sz="2000" dirty="0">
                <a:latin typeface="Calibri" panose="020F0502020204030204" pitchFamily="34" charset="0"/>
                <a:cs typeface="Calibri" panose="020F0502020204030204" pitchFamily="34" charset="0"/>
              </a:rPr>
              <a:t>تكيف</a:t>
            </a:r>
            <a:r>
              <a:rPr lang="en-US" sz="2000" dirty="0">
                <a:latin typeface="Calibri" panose="020F0502020204030204" pitchFamily="34" charset="0"/>
                <a:cs typeface="Calibri" panose="020F0502020204030204" pitchFamily="34" charset="0"/>
              </a:rPr>
              <a:t> مع ال</a:t>
            </a:r>
            <a:r>
              <a:rPr lang="ar-SA" sz="2000" dirty="0">
                <a:latin typeface="Calibri" panose="020F0502020204030204" pitchFamily="34" charset="0"/>
                <a:cs typeface="Calibri" panose="020F0502020204030204" pitchFamily="34" charset="0"/>
              </a:rPr>
              <a:t>والدين</a:t>
            </a:r>
            <a:r>
              <a:rPr lang="en-US" sz="2000" dirty="0">
                <a:latin typeface="Calibri" panose="020F0502020204030204" pitchFamily="34" charset="0"/>
                <a:cs typeface="Calibri" panose="020F0502020204030204" pitchFamily="34" charset="0"/>
              </a:rPr>
              <a:t> / مقدمي الرعاية ومشاركة تقنيات الاسترخاء ، وكذلك ال</a:t>
            </a:r>
            <a:r>
              <a:rPr lang="ar-SA" sz="2000" dirty="0">
                <a:latin typeface="Calibri" panose="020F0502020204030204" pitchFamily="34" charset="0"/>
                <a:cs typeface="Calibri" panose="020F0502020204030204" pitchFamily="34" charset="0"/>
              </a:rPr>
              <a:t>إحالة</a:t>
            </a:r>
            <a:endParaRPr lang="en-US" sz="2000" dirty="0">
              <a:latin typeface="Calibri" panose="020F0502020204030204" pitchFamily="34" charset="0"/>
              <a:cs typeface="Calibri" panose="020F0502020204030204" pitchFamily="34" charset="0"/>
            </a:endParaRPr>
          </a:p>
        </p:txBody>
      </p:sp>
      <p:sp>
        <p:nvSpPr>
          <p:cNvPr id="535" name="Google Shape;535;p18"/>
          <p:cNvSpPr/>
          <p:nvPr/>
        </p:nvSpPr>
        <p:spPr>
          <a:xfrm>
            <a:off x="1996440" y="203955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5631488" y="203955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 name="Google Shape;534;p18">
            <a:extLst>
              <a:ext uri="{FF2B5EF4-FFF2-40B4-BE49-F238E27FC236}">
                <a16:creationId xmlns:a16="http://schemas.microsoft.com/office/drawing/2014/main" id="{D16B475B-7080-F9BE-0F1A-2ED593EB5986}"/>
              </a:ext>
            </a:extLst>
          </p:cNvPr>
          <p:cNvSpPr txBox="1"/>
          <p:nvPr/>
        </p:nvSpPr>
        <p:spPr>
          <a:xfrm>
            <a:off x="4761282" y="3584039"/>
            <a:ext cx="2791971" cy="1323399"/>
          </a:xfrm>
          <a:prstGeom prst="rect">
            <a:avLst/>
          </a:prstGeom>
          <a:noFill/>
          <a:ln>
            <a:noFill/>
          </a:ln>
        </p:spPr>
        <p:txBody>
          <a:bodyPr spcFirstLastPara="1" wrap="square" lIns="91425" tIns="45700" rIns="91425" bIns="45700" anchor="t" anchorCtr="0">
            <a:spAutoFit/>
          </a:bodyPr>
          <a:lstStyle/>
          <a:p>
            <a:pPr algn="ctr" rtl="1">
              <a:buSzPts val="1400"/>
              <a:defRPr/>
            </a:pPr>
            <a:r>
              <a:rPr lang="en-US" sz="2000" dirty="0">
                <a:latin typeface="Calibri" panose="020F0502020204030204" pitchFamily="34" charset="0"/>
                <a:cs typeface="Calibri" panose="020F0502020204030204" pitchFamily="34" charset="0"/>
              </a:rPr>
              <a:t>عندما يشعر مقدمو الرعاية / ال</a:t>
            </a:r>
            <a:r>
              <a:rPr lang="ar-SA" sz="2000" dirty="0">
                <a:latin typeface="Calibri" panose="020F0502020204030204" pitchFamily="34" charset="0"/>
                <a:cs typeface="Calibri" panose="020F0502020204030204" pitchFamily="34" charset="0"/>
              </a:rPr>
              <a:t>والدين</a:t>
            </a:r>
            <a:r>
              <a:rPr lang="en-US" sz="2000" dirty="0">
                <a:latin typeface="Calibri" panose="020F0502020204030204" pitchFamily="34" charset="0"/>
                <a:cs typeface="Calibri" panose="020F0502020204030204" pitchFamily="34" charset="0"/>
              </a:rPr>
              <a:t> بالقلق أو التوتر فإن</a:t>
            </a:r>
            <a:r>
              <a:rPr lang="ar-SA" sz="2000" dirty="0">
                <a:latin typeface="Calibri" panose="020F0502020204030204" pitchFamily="34" charset="0"/>
                <a:cs typeface="Calibri" panose="020F0502020204030204" pitchFamily="34" charset="0"/>
              </a:rPr>
              <a:t> ذلك</a:t>
            </a:r>
            <a:r>
              <a:rPr lang="en-US" sz="2000" dirty="0">
                <a:latin typeface="Calibri" panose="020F0502020204030204" pitchFamily="34" charset="0"/>
                <a:cs typeface="Calibri" panose="020F0502020204030204" pitchFamily="34" charset="0"/>
              </a:rPr>
              <a:t> يؤثر على الأطفال في المنزل.</a:t>
            </a:r>
          </a:p>
        </p:txBody>
      </p:sp>
      <p:sp>
        <p:nvSpPr>
          <p:cNvPr id="3" name="Google Shape;536;p18">
            <a:extLst>
              <a:ext uri="{FF2B5EF4-FFF2-40B4-BE49-F238E27FC236}">
                <a16:creationId xmlns:a16="http://schemas.microsoft.com/office/drawing/2014/main" id="{0E5BBE55-A233-4453-D7D2-E1AAAFE1D4AB}"/>
              </a:ext>
            </a:extLst>
          </p:cNvPr>
          <p:cNvSpPr/>
          <p:nvPr/>
        </p:nvSpPr>
        <p:spPr>
          <a:xfrm>
            <a:off x="9266536" y="203955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7A03B9-065E-62A2-1057-5D7667477200}"/>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 </a:t>
            </a:r>
            <a:r>
              <a:rPr lang="ar-SA" sz="2400" b="1" dirty="0">
                <a:solidFill>
                  <a:schemeClr val="bg1"/>
                </a:solidFill>
                <a:latin typeface="Calibri" panose="020F0502020204030204" pitchFamily="34" charset="0"/>
                <a:cs typeface="Calibri" panose="020F0502020204030204" pitchFamily="34" charset="0"/>
              </a:rPr>
              <a:t>١٠</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إغلاق</a:t>
            </a:r>
            <a:r>
              <a:rPr lang="ar-SA" sz="5400" b="1" dirty="0">
                <a:solidFill>
                  <a:schemeClr val="bg1"/>
                </a:solidFill>
                <a:latin typeface="Calibri" panose="020F0502020204030204" pitchFamily="34" charset="0"/>
                <a:cs typeface="Calibri" panose="020F0502020204030204" pitchFamily="34" charset="0"/>
              </a:rPr>
              <a:t> الوحدة</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181274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2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156995"/>
              </a:buClr>
              <a:buSzPts val="3200"/>
              <a:buFont typeface="Arial"/>
              <a:buNone/>
            </a:pPr>
            <a:r>
              <a:rPr lang="en-US" dirty="0">
                <a:latin typeface="Calibri" panose="020F0502020204030204" pitchFamily="34" charset="0"/>
                <a:cs typeface="Calibri" panose="020F0502020204030204" pitchFamily="34" charset="0"/>
              </a:rPr>
              <a:t>نهاية الوحدة</a:t>
            </a:r>
            <a:endParaRPr dirty="0">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F16D6B1A-CC9E-EDE2-BD3C-9AFADF0215F2}"/>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0736AA9B-0F98-087C-0FCA-8E51323B0E4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2" name="Group 11">
              <a:extLst>
                <a:ext uri="{FF2B5EF4-FFF2-40B4-BE49-F238E27FC236}">
                  <a16:creationId xmlns:a16="http://schemas.microsoft.com/office/drawing/2014/main" id="{71D1D5C1-C147-75F6-6A67-57B34C9E3480}"/>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EA8CC80F-2385-9B35-FF61-4017053AA8D8}"/>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٥٨</a:t>
                </a:r>
                <a:endParaRPr lang="en-CA" sz="1600" b="1" dirty="0">
                  <a:solidFill>
                    <a:schemeClr val="bg1"/>
                  </a:solidFill>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F5247A5A-5C06-7A6A-3ACB-12C76D8DFFD6}"/>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3" name="Group 12">
              <a:extLst>
                <a:ext uri="{FF2B5EF4-FFF2-40B4-BE49-F238E27FC236}">
                  <a16:creationId xmlns:a16="http://schemas.microsoft.com/office/drawing/2014/main" id="{58B34F7E-100E-0DFE-5A5C-FB8731176A55}"/>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C6B3A656-032A-0614-1209-09664E3766E8}"/>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Rectangle 14">
                <a:extLst>
                  <a:ext uri="{FF2B5EF4-FFF2-40B4-BE49-F238E27FC236}">
                    <a16:creationId xmlns:a16="http://schemas.microsoft.com/office/drawing/2014/main" id="{DC3C2969-5651-9ED1-334D-8A0C3A62AC6D}"/>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2" name="Speech Bubble: Rectangle with Corners Rounded 1">
            <a:extLst>
              <a:ext uri="{FF2B5EF4-FFF2-40B4-BE49-F238E27FC236}">
                <a16:creationId xmlns:a16="http://schemas.microsoft.com/office/drawing/2014/main" id="{D5759AD8-EAC2-06F1-13B9-D8419D46650E}"/>
              </a:ext>
            </a:extLst>
          </p:cNvPr>
          <p:cNvSpPr/>
          <p:nvPr/>
        </p:nvSpPr>
        <p:spPr>
          <a:xfrm>
            <a:off x="1384531" y="2419405"/>
            <a:ext cx="2821709" cy="2611120"/>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الإغلاق</a:t>
            </a:r>
            <a:endPar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3" name="Speech Bubble: Rectangle with Corners Rounded 2">
            <a:extLst>
              <a:ext uri="{FF2B5EF4-FFF2-40B4-BE49-F238E27FC236}">
                <a16:creationId xmlns:a16="http://schemas.microsoft.com/office/drawing/2014/main" id="{68434E37-693B-9775-B0CC-DE82471EF601}"/>
              </a:ext>
            </a:extLst>
          </p:cNvPr>
          <p:cNvSpPr/>
          <p:nvPr/>
        </p:nvSpPr>
        <p:spPr>
          <a:xfrm>
            <a:off x="4828771" y="2419405"/>
            <a:ext cx="2821709" cy="2611120"/>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التأمل و التعليقات</a:t>
            </a:r>
            <a:endPar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4" name="Speech Bubble: Rectangle with Corners Rounded 3">
            <a:extLst>
              <a:ext uri="{FF2B5EF4-FFF2-40B4-BE49-F238E27FC236}">
                <a16:creationId xmlns:a16="http://schemas.microsoft.com/office/drawing/2014/main" id="{BDAC7CAB-72A3-E6BC-1108-B6A0778F00F6}"/>
              </a:ext>
            </a:extLst>
          </p:cNvPr>
          <p:cNvSpPr/>
          <p:nvPr/>
        </p:nvSpPr>
        <p:spPr>
          <a:xfrm>
            <a:off x="8273011" y="2419405"/>
            <a:ext cx="2821709" cy="2611120"/>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lnSpc>
                <a:spcPct val="107000"/>
              </a:lnSpc>
              <a:spcAft>
                <a:spcPts val="800"/>
              </a:spcAft>
              <a:tabLst>
                <a:tab pos="457200" algn="l"/>
              </a:tabLst>
            </a:pPr>
            <a:r>
              <a:rPr lang="en-GB" sz="2400" dirty="0">
                <a:solidFill>
                  <a:schemeClr val="tx1"/>
                </a:solidFill>
                <a:latin typeface="Calibri" panose="020F0502020204030204" pitchFamily="34" charset="0"/>
                <a:ea typeface="Calibri" panose="020F0502020204030204" pitchFamily="34" charset="0"/>
                <a:cs typeface="Calibri" panose="020F0502020204030204" pitchFamily="34" charset="0"/>
              </a:rPr>
              <a:t>مراجعة أهداف التعلم</a:t>
            </a:r>
            <a:endPar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normAutofit/>
          </a:bodyPr>
          <a:lstStyle/>
          <a:p>
            <a:pPr rtl="1"/>
            <a:r>
              <a:rPr lang="en-US" dirty="0">
                <a:latin typeface="Calibri" panose="020F0502020204030204" pitchFamily="34" charset="0"/>
                <a:cs typeface="Calibri" panose="020F0502020204030204" pitchFamily="34" charset="0"/>
              </a:rPr>
              <a:t>ما هو ال</a:t>
            </a:r>
            <a:r>
              <a:rPr lang="ar-SA" dirty="0">
                <a:latin typeface="Calibri" panose="020F0502020204030204" pitchFamily="34" charset="0"/>
                <a:cs typeface="Calibri" panose="020F0502020204030204" pitchFamily="34" charset="0"/>
              </a:rPr>
              <a:t>ارتباط</a:t>
            </a:r>
            <a:r>
              <a:rPr lang="en-US" dirty="0">
                <a:latin typeface="Calibri" panose="020F0502020204030204" pitchFamily="34" charset="0"/>
                <a:cs typeface="Calibri" panose="020F0502020204030204" pitchFamily="34" charset="0"/>
              </a:rPr>
              <a:t>؟</a:t>
            </a:r>
          </a:p>
        </p:txBody>
      </p:sp>
      <p:sp>
        <p:nvSpPr>
          <p:cNvPr id="4" name="TextBox 3">
            <a:extLst>
              <a:ext uri="{FF2B5EF4-FFF2-40B4-BE49-F238E27FC236}">
                <a16:creationId xmlns:a16="http://schemas.microsoft.com/office/drawing/2014/main" id="{57B4B036-2E85-136F-B59E-2964DA361FD4}"/>
              </a:ext>
            </a:extLst>
          </p:cNvPr>
          <p:cNvSpPr txBox="1"/>
          <p:nvPr/>
        </p:nvSpPr>
        <p:spPr>
          <a:xfrm>
            <a:off x="5997609" y="2514322"/>
            <a:ext cx="4924425" cy="1384995"/>
          </a:xfrm>
          <a:prstGeom prst="rect">
            <a:avLst/>
          </a:prstGeom>
          <a:noFill/>
        </p:spPr>
        <p:txBody>
          <a:bodyPr wrap="square">
            <a:spAutoFit/>
          </a:bodyPr>
          <a:lstStyle/>
          <a:p>
            <a:pPr algn="r" rtl="1">
              <a:lnSpc>
                <a:spcPct val="100000"/>
              </a:lnSpc>
            </a:pPr>
            <a:r>
              <a:rPr lang="en-US" sz="2800" dirty="0">
                <a:solidFill>
                  <a:schemeClr val="tx1"/>
                </a:solidFill>
                <a:latin typeface="+mj-lt"/>
                <a:cs typeface="Calibri" panose="020F0502020204030204" pitchFamily="34" charset="0"/>
              </a:rPr>
              <a:t>العلاقة العاطفية القوية والدائمة بين الرضيع ومقدم</a:t>
            </a:r>
            <a:r>
              <a:rPr lang="ar-SA" sz="2800" dirty="0">
                <a:solidFill>
                  <a:schemeClr val="tx1"/>
                </a:solidFill>
                <a:latin typeface="+mj-lt"/>
                <a:cs typeface="Calibri" panose="020F0502020204030204" pitchFamily="34" charset="0"/>
              </a:rPr>
              <a:t>/ة </a:t>
            </a:r>
            <a:r>
              <a:rPr lang="en-US" sz="2800" dirty="0">
                <a:solidFill>
                  <a:schemeClr val="tx1"/>
                </a:solidFill>
                <a:latin typeface="+mj-lt"/>
                <a:cs typeface="Calibri" panose="020F0502020204030204" pitchFamily="34" charset="0"/>
              </a:rPr>
              <a:t>الرعاية خلال السنوات الأولى من عمر الرضيع.</a:t>
            </a:r>
          </a:p>
        </p:txBody>
      </p:sp>
      <p:sp>
        <p:nvSpPr>
          <p:cNvPr id="15" name="Heart 14">
            <a:extLst>
              <a:ext uri="{FF2B5EF4-FFF2-40B4-BE49-F238E27FC236}">
                <a16:creationId xmlns:a16="http://schemas.microsoft.com/office/drawing/2014/main" id="{077659D1-7C59-DB02-EBF9-BD4320164B8E}"/>
              </a:ext>
            </a:extLst>
          </p:cNvPr>
          <p:cNvSpPr/>
          <p:nvPr/>
        </p:nvSpPr>
        <p:spPr>
          <a:xfrm>
            <a:off x="1786637" y="2450822"/>
            <a:ext cx="2069272" cy="1848732"/>
          </a:xfrm>
          <a:prstGeom prst="hear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6" name="Group 15">
            <a:extLst>
              <a:ext uri="{FF2B5EF4-FFF2-40B4-BE49-F238E27FC236}">
                <a16:creationId xmlns:a16="http://schemas.microsoft.com/office/drawing/2014/main" id="{59F3D1E5-B33C-E7FC-A615-E44E7A40B94C}"/>
              </a:ext>
            </a:extLst>
          </p:cNvPr>
          <p:cNvGrpSpPr/>
          <p:nvPr/>
        </p:nvGrpSpPr>
        <p:grpSpPr>
          <a:xfrm>
            <a:off x="3134079" y="2148378"/>
            <a:ext cx="1712068" cy="2639893"/>
            <a:chOff x="8959174" y="1939250"/>
            <a:chExt cx="1712068" cy="2639893"/>
          </a:xfrm>
        </p:grpSpPr>
        <p:sp>
          <p:nvSpPr>
            <p:cNvPr id="6" name="Oval 5">
              <a:extLst>
                <a:ext uri="{FF2B5EF4-FFF2-40B4-BE49-F238E27FC236}">
                  <a16:creationId xmlns:a16="http://schemas.microsoft.com/office/drawing/2014/main" id="{DB10C2BB-5243-A31E-8F58-4B1C2332A123}"/>
                </a:ext>
              </a:extLst>
            </p:cNvPr>
            <p:cNvSpPr/>
            <p:nvPr/>
          </p:nvSpPr>
          <p:spPr>
            <a:xfrm>
              <a:off x="9240348" y="1939250"/>
              <a:ext cx="1150143" cy="115014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ectangle: Top Corners Rounded 11">
              <a:extLst>
                <a:ext uri="{FF2B5EF4-FFF2-40B4-BE49-F238E27FC236}">
                  <a16:creationId xmlns:a16="http://schemas.microsoft.com/office/drawing/2014/main" id="{21DD3DDD-6FF1-B5DC-AC07-C7B0AA89390D}"/>
                </a:ext>
              </a:extLst>
            </p:cNvPr>
            <p:cNvSpPr/>
            <p:nvPr/>
          </p:nvSpPr>
          <p:spPr>
            <a:xfrm>
              <a:off x="8959174" y="3348594"/>
              <a:ext cx="1712068" cy="123054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1" name="Group 10">
            <a:extLst>
              <a:ext uri="{FF2B5EF4-FFF2-40B4-BE49-F238E27FC236}">
                <a16:creationId xmlns:a16="http://schemas.microsoft.com/office/drawing/2014/main" id="{47A0731F-CBB4-7EF6-54DD-3A7F43F93AB6}"/>
              </a:ext>
            </a:extLst>
          </p:cNvPr>
          <p:cNvGrpSpPr/>
          <p:nvPr/>
        </p:nvGrpSpPr>
        <p:grpSpPr>
          <a:xfrm rot="17219524">
            <a:off x="2539434" y="3424877"/>
            <a:ext cx="1174565" cy="1446693"/>
            <a:chOff x="2185354" y="2983061"/>
            <a:chExt cx="1094360" cy="1347906"/>
          </a:xfrm>
        </p:grpSpPr>
        <p:sp>
          <p:nvSpPr>
            <p:cNvPr id="5" name="Oval 4">
              <a:extLst>
                <a:ext uri="{FF2B5EF4-FFF2-40B4-BE49-F238E27FC236}">
                  <a16:creationId xmlns:a16="http://schemas.microsoft.com/office/drawing/2014/main" id="{40E29C23-5947-FAFB-98DA-3B664BAE7B47}"/>
                </a:ext>
              </a:extLst>
            </p:cNvPr>
            <p:cNvSpPr/>
            <p:nvPr/>
          </p:nvSpPr>
          <p:spPr>
            <a:xfrm rot="2427591">
              <a:off x="2719023" y="2983061"/>
              <a:ext cx="560691" cy="5606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Rectangle: Rounded Corners 6">
              <a:extLst>
                <a:ext uri="{FF2B5EF4-FFF2-40B4-BE49-F238E27FC236}">
                  <a16:creationId xmlns:a16="http://schemas.microsoft.com/office/drawing/2014/main" id="{26DAE234-B8B2-96ED-69B7-6EEC5489BEB4}"/>
                </a:ext>
              </a:extLst>
            </p:cNvPr>
            <p:cNvSpPr/>
            <p:nvPr/>
          </p:nvSpPr>
          <p:spPr>
            <a:xfrm rot="2427591">
              <a:off x="2185354" y="3447315"/>
              <a:ext cx="560691" cy="883652"/>
            </a:xfrm>
            <a:prstGeom prst="roundRect">
              <a:avLst>
                <a:gd name="adj" fmla="val 50000"/>
              </a:avLst>
            </a:prstGeom>
            <a:solidFill>
              <a:schemeClr val="accent3">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1751113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39">
            <a:extLst>
              <a:ext uri="{FF2B5EF4-FFF2-40B4-BE49-F238E27FC236}">
                <a16:creationId xmlns:a16="http://schemas.microsoft.com/office/drawing/2014/main" id="{60E053B4-1D7D-B7DD-8048-B069678AF03B}"/>
              </a:ext>
            </a:extLst>
          </p:cNvPr>
          <p:cNvCxnSpPr>
            <a:cxnSpLocks/>
          </p:cNvCxnSpPr>
          <p:nvPr/>
        </p:nvCxnSpPr>
        <p:spPr>
          <a:xfrm>
            <a:off x="3774204" y="3148764"/>
            <a:ext cx="4716605" cy="1852152"/>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normAutofit/>
          </a:bodyPr>
          <a:lstStyle/>
          <a:p>
            <a:pPr rtl="1"/>
            <a:r>
              <a:rPr lang="en-AU" dirty="0">
                <a:latin typeface="Calibri" panose="020F0502020204030204" pitchFamily="34" charset="0"/>
                <a:cs typeface="Calibri" panose="020F0502020204030204" pitchFamily="34" charset="0"/>
              </a:rPr>
              <a:t>لماذا يعتبر ال</a:t>
            </a:r>
            <a:r>
              <a:rPr lang="ar-SA" dirty="0">
                <a:latin typeface="Calibri" panose="020F0502020204030204" pitchFamily="34" charset="0"/>
                <a:cs typeface="Calibri" panose="020F0502020204030204" pitchFamily="34" charset="0"/>
              </a:rPr>
              <a:t>ارتباط</a:t>
            </a:r>
            <a:r>
              <a:rPr lang="en-AU" dirty="0">
                <a:latin typeface="Calibri" panose="020F0502020204030204" pitchFamily="34" charset="0"/>
                <a:cs typeface="Calibri" panose="020F0502020204030204" pitchFamily="34" charset="0"/>
              </a:rPr>
              <a:t> وثيق الصلة بحماية الطفل؟</a:t>
            </a:r>
          </a:p>
        </p:txBody>
      </p:sp>
      <p:grpSp>
        <p:nvGrpSpPr>
          <p:cNvPr id="10" name="Group 9">
            <a:extLst>
              <a:ext uri="{FF2B5EF4-FFF2-40B4-BE49-F238E27FC236}">
                <a16:creationId xmlns:a16="http://schemas.microsoft.com/office/drawing/2014/main" id="{E3224361-4EA2-CB9D-3CFC-CC40BA0DA90C}"/>
              </a:ext>
            </a:extLst>
          </p:cNvPr>
          <p:cNvGrpSpPr/>
          <p:nvPr/>
        </p:nvGrpSpPr>
        <p:grpSpPr>
          <a:xfrm>
            <a:off x="5838524" y="2389730"/>
            <a:ext cx="2999538" cy="2583262"/>
            <a:chOff x="4416926" y="1952645"/>
            <a:chExt cx="1178615" cy="1015047"/>
          </a:xfrm>
          <a:solidFill>
            <a:schemeClr val="accent3">
              <a:lumMod val="75000"/>
            </a:schemeClr>
          </a:solidFill>
        </p:grpSpPr>
        <p:sp>
          <p:nvSpPr>
            <p:cNvPr id="11" name="Rectangle: Rounded Corners 10">
              <a:extLst>
                <a:ext uri="{FF2B5EF4-FFF2-40B4-BE49-F238E27FC236}">
                  <a16:creationId xmlns:a16="http://schemas.microsoft.com/office/drawing/2014/main" id="{C6F2FF7B-4372-219D-C539-714B1DCE4522}"/>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 name="Rectangle: Rounded Corners 11">
              <a:extLst>
                <a:ext uri="{FF2B5EF4-FFF2-40B4-BE49-F238E27FC236}">
                  <a16:creationId xmlns:a16="http://schemas.microsoft.com/office/drawing/2014/main" id="{29B56796-3005-B99C-AFC9-5105B5E28B56}"/>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Rectangle: Rounded Corners 12">
              <a:extLst>
                <a:ext uri="{FF2B5EF4-FFF2-40B4-BE49-F238E27FC236}">
                  <a16:creationId xmlns:a16="http://schemas.microsoft.com/office/drawing/2014/main" id="{8E892460-9F3F-7F7A-1B3C-7B1669552BF2}"/>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4" name="Flowchart: Manual Input 13">
              <a:extLst>
                <a:ext uri="{FF2B5EF4-FFF2-40B4-BE49-F238E27FC236}">
                  <a16:creationId xmlns:a16="http://schemas.microsoft.com/office/drawing/2014/main" id="{2C716EC6-4530-547C-16E7-4B935AEA1D28}"/>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5" name="Rectangle: Rounded Corners 14">
              <a:extLst>
                <a:ext uri="{FF2B5EF4-FFF2-40B4-BE49-F238E27FC236}">
                  <a16:creationId xmlns:a16="http://schemas.microsoft.com/office/drawing/2014/main" id="{BCFB1F07-46C4-B867-679D-914AB1321EB6}"/>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Rectangle: Rounded Corners 15">
              <a:extLst>
                <a:ext uri="{FF2B5EF4-FFF2-40B4-BE49-F238E27FC236}">
                  <a16:creationId xmlns:a16="http://schemas.microsoft.com/office/drawing/2014/main" id="{B4A38889-76AE-97BA-4107-CB652883EDE0}"/>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7" name="Rectangle: Rounded Corners 16">
              <a:extLst>
                <a:ext uri="{FF2B5EF4-FFF2-40B4-BE49-F238E27FC236}">
                  <a16:creationId xmlns:a16="http://schemas.microsoft.com/office/drawing/2014/main" id="{E6DE252B-DD1B-B362-675C-EE7F1A4A84C3}"/>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8" name="Flowchart: Manual Input 17">
              <a:extLst>
                <a:ext uri="{FF2B5EF4-FFF2-40B4-BE49-F238E27FC236}">
                  <a16:creationId xmlns:a16="http://schemas.microsoft.com/office/drawing/2014/main" id="{FB9BD5CC-9EAF-5E09-BE31-8546D5159EA9}"/>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 name="Round Same Side Corner Rectangle 21">
              <a:extLst>
                <a:ext uri="{FF2B5EF4-FFF2-40B4-BE49-F238E27FC236}">
                  <a16:creationId xmlns:a16="http://schemas.microsoft.com/office/drawing/2014/main" id="{44A397DF-434F-7B87-BD8A-7157E316BF8D}"/>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0" name="Oval 19">
              <a:extLst>
                <a:ext uri="{FF2B5EF4-FFF2-40B4-BE49-F238E27FC236}">
                  <a16:creationId xmlns:a16="http://schemas.microsoft.com/office/drawing/2014/main" id="{31AEEEF5-526F-ACC7-D7A4-94E176B46866}"/>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1" name="Rectangle 20">
              <a:extLst>
                <a:ext uri="{FF2B5EF4-FFF2-40B4-BE49-F238E27FC236}">
                  <a16:creationId xmlns:a16="http://schemas.microsoft.com/office/drawing/2014/main" id="{FE76CBBE-B612-60FF-6D8B-92253062696E}"/>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 name="Rectangle 21">
              <a:extLst>
                <a:ext uri="{FF2B5EF4-FFF2-40B4-BE49-F238E27FC236}">
                  <a16:creationId xmlns:a16="http://schemas.microsoft.com/office/drawing/2014/main" id="{14E600D0-A455-CFC8-999D-5C65910DBB91}"/>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cxnSp>
        <p:nvCxnSpPr>
          <p:cNvPr id="37" name="Straight Connector 36">
            <a:extLst>
              <a:ext uri="{FF2B5EF4-FFF2-40B4-BE49-F238E27FC236}">
                <a16:creationId xmlns:a16="http://schemas.microsoft.com/office/drawing/2014/main" id="{7845699C-E2D5-0350-4D6E-5C07F81C774C}"/>
              </a:ext>
            </a:extLst>
          </p:cNvPr>
          <p:cNvCxnSpPr>
            <a:cxnSpLocks/>
          </p:cNvCxnSpPr>
          <p:nvPr/>
        </p:nvCxnSpPr>
        <p:spPr>
          <a:xfrm>
            <a:off x="3470347" y="3305737"/>
            <a:ext cx="2696474" cy="1667255"/>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6C284394-D350-AEEE-FD29-0E9357B0CEFC}"/>
              </a:ext>
            </a:extLst>
          </p:cNvPr>
          <p:cNvGrpSpPr/>
          <p:nvPr/>
        </p:nvGrpSpPr>
        <p:grpSpPr>
          <a:xfrm>
            <a:off x="2904745" y="2296047"/>
            <a:ext cx="1382819" cy="1193163"/>
            <a:chOff x="1786637" y="2148378"/>
            <a:chExt cx="3059510" cy="2639893"/>
          </a:xfrm>
        </p:grpSpPr>
        <p:sp>
          <p:nvSpPr>
            <p:cNvPr id="48" name="Heart 47">
              <a:extLst>
                <a:ext uri="{FF2B5EF4-FFF2-40B4-BE49-F238E27FC236}">
                  <a16:creationId xmlns:a16="http://schemas.microsoft.com/office/drawing/2014/main" id="{FFBF02A2-E4F3-ABA5-36D3-88C0E513EC34}"/>
                </a:ext>
              </a:extLst>
            </p:cNvPr>
            <p:cNvSpPr/>
            <p:nvPr/>
          </p:nvSpPr>
          <p:spPr>
            <a:xfrm>
              <a:off x="1786637" y="2450822"/>
              <a:ext cx="2069272" cy="1848732"/>
            </a:xfrm>
            <a:prstGeom prst="hear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49" name="Group 48">
              <a:extLst>
                <a:ext uri="{FF2B5EF4-FFF2-40B4-BE49-F238E27FC236}">
                  <a16:creationId xmlns:a16="http://schemas.microsoft.com/office/drawing/2014/main" id="{3618F435-EB00-7474-B48E-7C9AB803984E}"/>
                </a:ext>
              </a:extLst>
            </p:cNvPr>
            <p:cNvGrpSpPr/>
            <p:nvPr/>
          </p:nvGrpSpPr>
          <p:grpSpPr>
            <a:xfrm>
              <a:off x="3134079" y="2148378"/>
              <a:ext cx="1712068" cy="2639893"/>
              <a:chOff x="8959174" y="1939250"/>
              <a:chExt cx="1712068" cy="2639893"/>
            </a:xfrm>
          </p:grpSpPr>
          <p:sp>
            <p:nvSpPr>
              <p:cNvPr id="50" name="Oval 49">
                <a:extLst>
                  <a:ext uri="{FF2B5EF4-FFF2-40B4-BE49-F238E27FC236}">
                    <a16:creationId xmlns:a16="http://schemas.microsoft.com/office/drawing/2014/main" id="{C1F13393-1CCE-2822-AA9A-470591A4BE30}"/>
                  </a:ext>
                </a:extLst>
              </p:cNvPr>
              <p:cNvSpPr/>
              <p:nvPr/>
            </p:nvSpPr>
            <p:spPr>
              <a:xfrm>
                <a:off x="9240348" y="1939250"/>
                <a:ext cx="1150143" cy="1150143"/>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Rectangle: Top Corners Rounded 50">
                <a:extLst>
                  <a:ext uri="{FF2B5EF4-FFF2-40B4-BE49-F238E27FC236}">
                    <a16:creationId xmlns:a16="http://schemas.microsoft.com/office/drawing/2014/main" id="{70470B26-E46C-DFC9-9153-DC0D18CCC771}"/>
                  </a:ext>
                </a:extLst>
              </p:cNvPr>
              <p:cNvSpPr/>
              <p:nvPr/>
            </p:nvSpPr>
            <p:spPr>
              <a:xfrm>
                <a:off x="8959174" y="3348594"/>
                <a:ext cx="1712068" cy="123054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2" name="Group 51">
              <a:extLst>
                <a:ext uri="{FF2B5EF4-FFF2-40B4-BE49-F238E27FC236}">
                  <a16:creationId xmlns:a16="http://schemas.microsoft.com/office/drawing/2014/main" id="{7313B62C-FACF-6826-82A8-184A277727D5}"/>
                </a:ext>
              </a:extLst>
            </p:cNvPr>
            <p:cNvGrpSpPr/>
            <p:nvPr/>
          </p:nvGrpSpPr>
          <p:grpSpPr>
            <a:xfrm rot="17219524">
              <a:off x="2539434" y="3424877"/>
              <a:ext cx="1174565" cy="1446693"/>
              <a:chOff x="2185354" y="2983061"/>
              <a:chExt cx="1094360" cy="1347906"/>
            </a:xfrm>
          </p:grpSpPr>
          <p:sp>
            <p:nvSpPr>
              <p:cNvPr id="53" name="Oval 52">
                <a:extLst>
                  <a:ext uri="{FF2B5EF4-FFF2-40B4-BE49-F238E27FC236}">
                    <a16:creationId xmlns:a16="http://schemas.microsoft.com/office/drawing/2014/main" id="{34CD1763-7B50-75BB-12C9-E3E6D65ABB38}"/>
                  </a:ext>
                </a:extLst>
              </p:cNvPr>
              <p:cNvSpPr/>
              <p:nvPr/>
            </p:nvSpPr>
            <p:spPr>
              <a:xfrm rot="2427591">
                <a:off x="2719023" y="2983061"/>
                <a:ext cx="560691" cy="5606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4" name="Rectangle: Rounded Corners 53">
                <a:extLst>
                  <a:ext uri="{FF2B5EF4-FFF2-40B4-BE49-F238E27FC236}">
                    <a16:creationId xmlns:a16="http://schemas.microsoft.com/office/drawing/2014/main" id="{A47AC5B0-A6DA-B0D0-4F2D-F5EB42C75647}"/>
                  </a:ext>
                </a:extLst>
              </p:cNvPr>
              <p:cNvSpPr/>
              <p:nvPr/>
            </p:nvSpPr>
            <p:spPr>
              <a:xfrm rot="2427591">
                <a:off x="2185354" y="3447315"/>
                <a:ext cx="560691" cy="883652"/>
              </a:xfrm>
              <a:prstGeom prst="roundRect">
                <a:avLst>
                  <a:gd name="adj" fmla="val 50000"/>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758016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Explosion: 8 Points 54">
            <a:extLst>
              <a:ext uri="{FF2B5EF4-FFF2-40B4-BE49-F238E27FC236}">
                <a16:creationId xmlns:a16="http://schemas.microsoft.com/office/drawing/2014/main" id="{BC06E2DF-313C-9985-F18A-B79779C47AE3}"/>
              </a:ext>
            </a:extLst>
          </p:cNvPr>
          <p:cNvSpPr/>
          <p:nvPr/>
        </p:nvSpPr>
        <p:spPr>
          <a:xfrm>
            <a:off x="8889308" y="3335209"/>
            <a:ext cx="1891584" cy="1891580"/>
          </a:xfrm>
          <a:prstGeom prst="irregularSeal1">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rtl="0">
              <a:lnSpc>
                <a:spcPct val="100000"/>
              </a:lnSpc>
              <a:spcBef>
                <a:spcPts val="0"/>
              </a:spcBef>
              <a:spcAft>
                <a:spcPts val="0"/>
              </a:spcAft>
              <a:buClr>
                <a:srgbClr val="000000"/>
              </a:buClr>
              <a:buFont typeface="Arial"/>
            </a:pPr>
            <a:endParaRPr lang="en-US" dirty="0"/>
          </a:p>
        </p:txBody>
      </p:sp>
      <p:sp>
        <p:nvSpPr>
          <p:cNvPr id="54" name="Explosion: 8 Points 53">
            <a:extLst>
              <a:ext uri="{FF2B5EF4-FFF2-40B4-BE49-F238E27FC236}">
                <a16:creationId xmlns:a16="http://schemas.microsoft.com/office/drawing/2014/main" id="{31E474EB-E123-B59E-E29F-C6D2B5F7DDB6}"/>
              </a:ext>
            </a:extLst>
          </p:cNvPr>
          <p:cNvSpPr/>
          <p:nvPr/>
        </p:nvSpPr>
        <p:spPr>
          <a:xfrm>
            <a:off x="6473963" y="3335209"/>
            <a:ext cx="1891584" cy="1891580"/>
          </a:xfrm>
          <a:prstGeom prst="irregularSeal1">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rtl="0">
              <a:lnSpc>
                <a:spcPct val="100000"/>
              </a:lnSpc>
              <a:spcBef>
                <a:spcPts val="0"/>
              </a:spcBef>
              <a:spcAft>
                <a:spcPts val="0"/>
              </a:spcAft>
              <a:buClr>
                <a:srgbClr val="000000"/>
              </a:buClr>
              <a:buFont typeface="Arial"/>
            </a:pPr>
            <a:endParaRPr lang="en-US" dirty="0"/>
          </a:p>
        </p:txBody>
      </p:sp>
      <p:sp>
        <p:nvSpPr>
          <p:cNvPr id="2" name="Title 1">
            <a:extLst>
              <a:ext uri="{FF2B5EF4-FFF2-40B4-BE49-F238E27FC236}">
                <a16:creationId xmlns:a16="http://schemas.microsoft.com/office/drawing/2014/main" id="{D89FC26E-821D-E364-8C2E-3272278FE89B}"/>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ارتباط</a:t>
            </a:r>
            <a:r>
              <a:rPr lang="en-US" dirty="0">
                <a:latin typeface="Calibri" panose="020F0502020204030204" pitchFamily="34" charset="0"/>
                <a:cs typeface="Calibri" panose="020F0502020204030204" pitchFamily="34" charset="0"/>
              </a:rPr>
              <a:t> ومقدمي الرعاية الذكور</a:t>
            </a:r>
          </a:p>
        </p:txBody>
      </p:sp>
      <p:sp>
        <p:nvSpPr>
          <p:cNvPr id="26" name="Heart 25">
            <a:extLst>
              <a:ext uri="{FF2B5EF4-FFF2-40B4-BE49-F238E27FC236}">
                <a16:creationId xmlns:a16="http://schemas.microsoft.com/office/drawing/2014/main" id="{FD0E473D-32D8-663C-2847-6FE4594CCBEB}"/>
              </a:ext>
            </a:extLst>
          </p:cNvPr>
          <p:cNvSpPr/>
          <p:nvPr/>
        </p:nvSpPr>
        <p:spPr>
          <a:xfrm>
            <a:off x="3481293" y="3461886"/>
            <a:ext cx="1534828" cy="1371248"/>
          </a:xfrm>
          <a:prstGeom prst="hear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Heart 11">
            <a:extLst>
              <a:ext uri="{FF2B5EF4-FFF2-40B4-BE49-F238E27FC236}">
                <a16:creationId xmlns:a16="http://schemas.microsoft.com/office/drawing/2014/main" id="{1E094DCD-04A2-1696-1146-55D81BB062DB}"/>
              </a:ext>
            </a:extLst>
          </p:cNvPr>
          <p:cNvSpPr/>
          <p:nvPr/>
        </p:nvSpPr>
        <p:spPr>
          <a:xfrm>
            <a:off x="1319328" y="3429000"/>
            <a:ext cx="1708304" cy="1526236"/>
          </a:xfrm>
          <a:prstGeom prst="hear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3" name="Group 2">
            <a:extLst>
              <a:ext uri="{FF2B5EF4-FFF2-40B4-BE49-F238E27FC236}">
                <a16:creationId xmlns:a16="http://schemas.microsoft.com/office/drawing/2014/main" id="{51B42A3F-09D7-46C8-CF83-9013FCC45C50}"/>
              </a:ext>
            </a:extLst>
          </p:cNvPr>
          <p:cNvGrpSpPr/>
          <p:nvPr/>
        </p:nvGrpSpPr>
        <p:grpSpPr>
          <a:xfrm>
            <a:off x="4156569" y="3225800"/>
            <a:ext cx="554076" cy="1787124"/>
            <a:chOff x="4045582" y="1684320"/>
            <a:chExt cx="350098" cy="1129211"/>
          </a:xfrm>
          <a:solidFill>
            <a:schemeClr val="accent3">
              <a:lumMod val="75000"/>
            </a:schemeClr>
          </a:solidFill>
        </p:grpSpPr>
        <p:sp>
          <p:nvSpPr>
            <p:cNvPr id="4" name="Round Same Side Corner Rectangle 21">
              <a:extLst>
                <a:ext uri="{FF2B5EF4-FFF2-40B4-BE49-F238E27FC236}">
                  <a16:creationId xmlns:a16="http://schemas.microsoft.com/office/drawing/2014/main" id="{431B558F-C434-C7F2-9463-7CED3379DDD2}"/>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 name="Oval 4">
              <a:extLst>
                <a:ext uri="{FF2B5EF4-FFF2-40B4-BE49-F238E27FC236}">
                  <a16:creationId xmlns:a16="http://schemas.microsoft.com/office/drawing/2014/main" id="{75213213-130F-DFD4-5B63-10466AD415C9}"/>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6" name="Group 5">
            <a:extLst>
              <a:ext uri="{FF2B5EF4-FFF2-40B4-BE49-F238E27FC236}">
                <a16:creationId xmlns:a16="http://schemas.microsoft.com/office/drawing/2014/main" id="{A17FD5C0-DFB7-7029-C61A-82A33E4D26C0}"/>
              </a:ext>
            </a:extLst>
          </p:cNvPr>
          <p:cNvGrpSpPr/>
          <p:nvPr/>
        </p:nvGrpSpPr>
        <p:grpSpPr>
          <a:xfrm>
            <a:off x="1606132" y="3225800"/>
            <a:ext cx="794068" cy="1787124"/>
            <a:chOff x="3000654" y="1516217"/>
            <a:chExt cx="245039" cy="551483"/>
          </a:xfrm>
          <a:solidFill>
            <a:schemeClr val="accent3">
              <a:lumMod val="75000"/>
            </a:schemeClr>
          </a:solidFill>
        </p:grpSpPr>
        <p:grpSp>
          <p:nvGrpSpPr>
            <p:cNvPr id="7" name="Group 6">
              <a:extLst>
                <a:ext uri="{FF2B5EF4-FFF2-40B4-BE49-F238E27FC236}">
                  <a16:creationId xmlns:a16="http://schemas.microsoft.com/office/drawing/2014/main" id="{00548230-69E3-F0A8-F158-F9ECCA930664}"/>
                </a:ext>
              </a:extLst>
            </p:cNvPr>
            <p:cNvGrpSpPr/>
            <p:nvPr/>
          </p:nvGrpSpPr>
          <p:grpSpPr>
            <a:xfrm>
              <a:off x="3036509" y="1516217"/>
              <a:ext cx="172158" cy="551483"/>
              <a:chOff x="4043172" y="1684320"/>
              <a:chExt cx="352508" cy="1129211"/>
            </a:xfrm>
            <a:grpFill/>
          </p:grpSpPr>
          <p:sp>
            <p:nvSpPr>
              <p:cNvPr id="9" name="Round Same Side Corner Rectangle 21">
                <a:extLst>
                  <a:ext uri="{FF2B5EF4-FFF2-40B4-BE49-F238E27FC236}">
                    <a16:creationId xmlns:a16="http://schemas.microsoft.com/office/drawing/2014/main" id="{E4AAFCFE-65F1-F6F0-679A-0FA14561D3AE}"/>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6D2207E4-7E5E-2DAF-4941-9BA91C678C48}"/>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8" name="Flowchart: Manual Operation 7">
              <a:extLst>
                <a:ext uri="{FF2B5EF4-FFF2-40B4-BE49-F238E27FC236}">
                  <a16:creationId xmlns:a16="http://schemas.microsoft.com/office/drawing/2014/main" id="{B5B4944E-D2E7-D80F-0D13-A03D95F64B8E}"/>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3" name="Group 12">
            <a:extLst>
              <a:ext uri="{FF2B5EF4-FFF2-40B4-BE49-F238E27FC236}">
                <a16:creationId xmlns:a16="http://schemas.microsoft.com/office/drawing/2014/main" id="{68F1293F-14FF-E987-2E1A-B66705E4F653}"/>
              </a:ext>
            </a:extLst>
          </p:cNvPr>
          <p:cNvGrpSpPr/>
          <p:nvPr/>
        </p:nvGrpSpPr>
        <p:grpSpPr>
          <a:xfrm rot="20623956">
            <a:off x="2107739" y="3759985"/>
            <a:ext cx="629259" cy="775048"/>
            <a:chOff x="2185354" y="2983061"/>
            <a:chExt cx="1094360" cy="1347906"/>
          </a:xfrm>
          <a:solidFill>
            <a:schemeClr val="accent3">
              <a:lumMod val="60000"/>
              <a:lumOff val="40000"/>
            </a:schemeClr>
          </a:solidFill>
        </p:grpSpPr>
        <p:sp>
          <p:nvSpPr>
            <p:cNvPr id="17" name="Oval 16">
              <a:extLst>
                <a:ext uri="{FF2B5EF4-FFF2-40B4-BE49-F238E27FC236}">
                  <a16:creationId xmlns:a16="http://schemas.microsoft.com/office/drawing/2014/main" id="{52875390-CD7B-B9F0-0C55-AFB5BC8A5625}"/>
                </a:ext>
              </a:extLst>
            </p:cNvPr>
            <p:cNvSpPr/>
            <p:nvPr/>
          </p:nvSpPr>
          <p:spPr>
            <a:xfrm rot="2427591">
              <a:off x="2719023" y="2983061"/>
              <a:ext cx="560691" cy="5606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ectangle: Rounded Corners 17">
              <a:extLst>
                <a:ext uri="{FF2B5EF4-FFF2-40B4-BE49-F238E27FC236}">
                  <a16:creationId xmlns:a16="http://schemas.microsoft.com/office/drawing/2014/main" id="{A66F5939-A922-4A70-6818-471242D10671}"/>
                </a:ext>
              </a:extLst>
            </p:cNvPr>
            <p:cNvSpPr/>
            <p:nvPr/>
          </p:nvSpPr>
          <p:spPr>
            <a:xfrm rot="2427591">
              <a:off x="2185354" y="3447315"/>
              <a:ext cx="560691" cy="883652"/>
            </a:xfrm>
            <a:prstGeom prst="roundRect">
              <a:avLst>
                <a:gd name="adj" fmla="val 50000"/>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3" name="Group 32">
            <a:extLst>
              <a:ext uri="{FF2B5EF4-FFF2-40B4-BE49-F238E27FC236}">
                <a16:creationId xmlns:a16="http://schemas.microsoft.com/office/drawing/2014/main" id="{774D4C86-AEFB-4320-B62C-BC3C48B504D1}"/>
              </a:ext>
            </a:extLst>
          </p:cNvPr>
          <p:cNvGrpSpPr/>
          <p:nvPr/>
        </p:nvGrpSpPr>
        <p:grpSpPr>
          <a:xfrm rot="19916992">
            <a:off x="3859897" y="3674347"/>
            <a:ext cx="332742" cy="888019"/>
            <a:chOff x="5753486" y="3290712"/>
            <a:chExt cx="476691" cy="1272189"/>
          </a:xfrm>
        </p:grpSpPr>
        <p:sp>
          <p:nvSpPr>
            <p:cNvPr id="31" name="Oval 30">
              <a:extLst>
                <a:ext uri="{FF2B5EF4-FFF2-40B4-BE49-F238E27FC236}">
                  <a16:creationId xmlns:a16="http://schemas.microsoft.com/office/drawing/2014/main" id="{92E746A5-12EC-E846-8D2F-17553C4DFA17}"/>
                </a:ext>
              </a:extLst>
            </p:cNvPr>
            <p:cNvSpPr/>
            <p:nvPr/>
          </p:nvSpPr>
          <p:spPr>
            <a:xfrm rot="75207">
              <a:off x="5768305" y="3290712"/>
              <a:ext cx="461872" cy="46187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Rectangle: Rounded Corners 31">
              <a:extLst>
                <a:ext uri="{FF2B5EF4-FFF2-40B4-BE49-F238E27FC236}">
                  <a16:creationId xmlns:a16="http://schemas.microsoft.com/office/drawing/2014/main" id="{3400F08F-7593-8B0A-9A52-3576FBB8972A}"/>
                </a:ext>
              </a:extLst>
            </p:cNvPr>
            <p:cNvSpPr/>
            <p:nvPr/>
          </p:nvSpPr>
          <p:spPr>
            <a:xfrm rot="75207">
              <a:off x="5753486" y="3834988"/>
              <a:ext cx="461872" cy="727913"/>
            </a:xfrm>
            <a:prstGeom prst="roundRect">
              <a:avLst>
                <a:gd name="adj" fmla="val 50000"/>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5" name="TextBox 34">
            <a:extLst>
              <a:ext uri="{FF2B5EF4-FFF2-40B4-BE49-F238E27FC236}">
                <a16:creationId xmlns:a16="http://schemas.microsoft.com/office/drawing/2014/main" id="{957228F5-EC7A-3743-1855-D740424480E4}"/>
              </a:ext>
            </a:extLst>
          </p:cNvPr>
          <p:cNvSpPr txBox="1"/>
          <p:nvPr/>
        </p:nvSpPr>
        <p:spPr>
          <a:xfrm>
            <a:off x="6586007" y="1900736"/>
            <a:ext cx="3559080" cy="523220"/>
          </a:xfrm>
          <a:prstGeom prst="rect">
            <a:avLst/>
          </a:prstGeom>
          <a:noFill/>
        </p:spPr>
        <p:txBody>
          <a:bodyPr wrap="square">
            <a:spAutoFit/>
          </a:bodyPr>
          <a:lstStyle/>
          <a:p>
            <a:pPr algn="ctr" rtl="1">
              <a:lnSpc>
                <a:spcPct val="100000"/>
              </a:lnSpc>
            </a:pPr>
            <a:r>
              <a:rPr lang="en-US" sz="2800" dirty="0">
                <a:solidFill>
                  <a:schemeClr val="tx1"/>
                </a:solidFill>
                <a:latin typeface="+mj-lt"/>
                <a:cs typeface="Calibri" panose="020F0502020204030204" pitchFamily="34" charset="0"/>
              </a:rPr>
              <a:t>ال</a:t>
            </a:r>
            <a:r>
              <a:rPr lang="ar-SA" sz="2800" dirty="0">
                <a:solidFill>
                  <a:schemeClr val="tx1"/>
                </a:solidFill>
                <a:latin typeface="+mj-lt"/>
                <a:cs typeface="Calibri" panose="020F0502020204030204" pitchFamily="34" charset="0"/>
              </a:rPr>
              <a:t>ارتباطات</a:t>
            </a:r>
            <a:r>
              <a:rPr lang="en-US" sz="2800" dirty="0">
                <a:solidFill>
                  <a:schemeClr val="tx1"/>
                </a:solidFill>
                <a:latin typeface="+mj-lt"/>
                <a:cs typeface="Calibri" panose="020F0502020204030204" pitchFamily="34" charset="0"/>
              </a:rPr>
              <a:t> الآمنة تولد الفرح</a:t>
            </a:r>
          </a:p>
        </p:txBody>
      </p:sp>
      <p:grpSp>
        <p:nvGrpSpPr>
          <p:cNvPr id="39" name="Group 38">
            <a:extLst>
              <a:ext uri="{FF2B5EF4-FFF2-40B4-BE49-F238E27FC236}">
                <a16:creationId xmlns:a16="http://schemas.microsoft.com/office/drawing/2014/main" id="{50C894E9-B4CD-1BBD-D1C2-AF37EB1AACD4}"/>
              </a:ext>
            </a:extLst>
          </p:cNvPr>
          <p:cNvGrpSpPr/>
          <p:nvPr/>
        </p:nvGrpSpPr>
        <p:grpSpPr>
          <a:xfrm>
            <a:off x="10386866" y="3225800"/>
            <a:ext cx="554076" cy="1787124"/>
            <a:chOff x="4045582" y="1684320"/>
            <a:chExt cx="350098" cy="1129211"/>
          </a:xfrm>
          <a:solidFill>
            <a:schemeClr val="accent3">
              <a:lumMod val="75000"/>
            </a:schemeClr>
          </a:solidFill>
        </p:grpSpPr>
        <p:sp>
          <p:nvSpPr>
            <p:cNvPr id="51" name="Round Same Side Corner Rectangle 21">
              <a:extLst>
                <a:ext uri="{FF2B5EF4-FFF2-40B4-BE49-F238E27FC236}">
                  <a16:creationId xmlns:a16="http://schemas.microsoft.com/office/drawing/2014/main" id="{E2D21314-CC58-92C9-6F37-6675D95ACC69}"/>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2" name="Oval 51">
              <a:extLst>
                <a:ext uri="{FF2B5EF4-FFF2-40B4-BE49-F238E27FC236}">
                  <a16:creationId xmlns:a16="http://schemas.microsoft.com/office/drawing/2014/main" id="{D912FB45-C765-B291-E458-C6859E8758A2}"/>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0" name="Group 39">
            <a:extLst>
              <a:ext uri="{FF2B5EF4-FFF2-40B4-BE49-F238E27FC236}">
                <a16:creationId xmlns:a16="http://schemas.microsoft.com/office/drawing/2014/main" id="{3FE12A5A-8FA1-259F-AE92-CF4E4DA6ADE7}"/>
              </a:ext>
            </a:extLst>
          </p:cNvPr>
          <p:cNvGrpSpPr/>
          <p:nvPr/>
        </p:nvGrpSpPr>
        <p:grpSpPr>
          <a:xfrm>
            <a:off x="6351282" y="3225800"/>
            <a:ext cx="794068" cy="1787124"/>
            <a:chOff x="3000654" y="1516217"/>
            <a:chExt cx="245039" cy="551483"/>
          </a:xfrm>
          <a:solidFill>
            <a:schemeClr val="accent3">
              <a:lumMod val="75000"/>
            </a:schemeClr>
          </a:solidFill>
        </p:grpSpPr>
        <p:grpSp>
          <p:nvGrpSpPr>
            <p:cNvPr id="47" name="Group 46">
              <a:extLst>
                <a:ext uri="{FF2B5EF4-FFF2-40B4-BE49-F238E27FC236}">
                  <a16:creationId xmlns:a16="http://schemas.microsoft.com/office/drawing/2014/main" id="{CD9A3DE8-B229-24C8-8EA9-B66DD23E4F8D}"/>
                </a:ext>
              </a:extLst>
            </p:cNvPr>
            <p:cNvGrpSpPr/>
            <p:nvPr/>
          </p:nvGrpSpPr>
          <p:grpSpPr>
            <a:xfrm>
              <a:off x="3036509" y="1516217"/>
              <a:ext cx="172158" cy="551483"/>
              <a:chOff x="4043172" y="1684320"/>
              <a:chExt cx="352508" cy="1129211"/>
            </a:xfrm>
            <a:grpFill/>
          </p:grpSpPr>
          <p:sp>
            <p:nvSpPr>
              <p:cNvPr id="49" name="Round Same Side Corner Rectangle 21">
                <a:extLst>
                  <a:ext uri="{FF2B5EF4-FFF2-40B4-BE49-F238E27FC236}">
                    <a16:creationId xmlns:a16="http://schemas.microsoft.com/office/drawing/2014/main" id="{BE4ECC87-C091-F473-C062-1A1473EA98A8}"/>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Oval 49">
                <a:extLst>
                  <a:ext uri="{FF2B5EF4-FFF2-40B4-BE49-F238E27FC236}">
                    <a16:creationId xmlns:a16="http://schemas.microsoft.com/office/drawing/2014/main" id="{ECD6126F-DD46-4A0C-8C9B-4455D9A0C1B2}"/>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8" name="Flowchart: Manual Operation 47">
              <a:extLst>
                <a:ext uri="{FF2B5EF4-FFF2-40B4-BE49-F238E27FC236}">
                  <a16:creationId xmlns:a16="http://schemas.microsoft.com/office/drawing/2014/main" id="{CEED4851-555D-80FD-5C83-74250C9B4DE8}"/>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1" name="Group 40">
            <a:extLst>
              <a:ext uri="{FF2B5EF4-FFF2-40B4-BE49-F238E27FC236}">
                <a16:creationId xmlns:a16="http://schemas.microsoft.com/office/drawing/2014/main" id="{9DCB1D6F-ED23-7F0B-8A78-2D4871550ADB}"/>
              </a:ext>
            </a:extLst>
          </p:cNvPr>
          <p:cNvGrpSpPr/>
          <p:nvPr/>
        </p:nvGrpSpPr>
        <p:grpSpPr>
          <a:xfrm rot="20623956">
            <a:off x="7696415" y="3863542"/>
            <a:ext cx="629259" cy="775048"/>
            <a:chOff x="2185354" y="2983061"/>
            <a:chExt cx="1094360" cy="1347906"/>
          </a:xfrm>
          <a:solidFill>
            <a:schemeClr val="accent3">
              <a:lumMod val="60000"/>
              <a:lumOff val="40000"/>
            </a:schemeClr>
          </a:solidFill>
        </p:grpSpPr>
        <p:sp>
          <p:nvSpPr>
            <p:cNvPr id="45" name="Oval 44">
              <a:extLst>
                <a:ext uri="{FF2B5EF4-FFF2-40B4-BE49-F238E27FC236}">
                  <a16:creationId xmlns:a16="http://schemas.microsoft.com/office/drawing/2014/main" id="{18040B03-C475-C97F-C340-2B3DE295B1DB}"/>
                </a:ext>
              </a:extLst>
            </p:cNvPr>
            <p:cNvSpPr/>
            <p:nvPr/>
          </p:nvSpPr>
          <p:spPr>
            <a:xfrm rot="2427591">
              <a:off x="2719023" y="2983061"/>
              <a:ext cx="560691" cy="5606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Rectangle: Rounded Corners 45">
              <a:extLst>
                <a:ext uri="{FF2B5EF4-FFF2-40B4-BE49-F238E27FC236}">
                  <a16:creationId xmlns:a16="http://schemas.microsoft.com/office/drawing/2014/main" id="{078B1BB6-3A59-12D2-DC95-5CEC7B7506FC}"/>
                </a:ext>
              </a:extLst>
            </p:cNvPr>
            <p:cNvSpPr/>
            <p:nvPr/>
          </p:nvSpPr>
          <p:spPr>
            <a:xfrm rot="2427591">
              <a:off x="2185354" y="3447315"/>
              <a:ext cx="560691" cy="88365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2" name="Group 41">
            <a:extLst>
              <a:ext uri="{FF2B5EF4-FFF2-40B4-BE49-F238E27FC236}">
                <a16:creationId xmlns:a16="http://schemas.microsoft.com/office/drawing/2014/main" id="{FFE3D3FA-0A8D-1A0E-A5AF-CA61ABADFD84}"/>
              </a:ext>
            </a:extLst>
          </p:cNvPr>
          <p:cNvGrpSpPr/>
          <p:nvPr/>
        </p:nvGrpSpPr>
        <p:grpSpPr>
          <a:xfrm rot="19916992">
            <a:off x="9125072" y="3703087"/>
            <a:ext cx="332742" cy="888019"/>
            <a:chOff x="5753486" y="3290712"/>
            <a:chExt cx="476691" cy="1272189"/>
          </a:xfrm>
        </p:grpSpPr>
        <p:sp>
          <p:nvSpPr>
            <p:cNvPr id="43" name="Oval 42">
              <a:extLst>
                <a:ext uri="{FF2B5EF4-FFF2-40B4-BE49-F238E27FC236}">
                  <a16:creationId xmlns:a16="http://schemas.microsoft.com/office/drawing/2014/main" id="{2D378B2C-376D-C728-36B5-B88929B805AB}"/>
                </a:ext>
              </a:extLst>
            </p:cNvPr>
            <p:cNvSpPr/>
            <p:nvPr/>
          </p:nvSpPr>
          <p:spPr>
            <a:xfrm rot="75207">
              <a:off x="5768305" y="3290712"/>
              <a:ext cx="461872" cy="46187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Rectangle: Rounded Corners 43">
              <a:extLst>
                <a:ext uri="{FF2B5EF4-FFF2-40B4-BE49-F238E27FC236}">
                  <a16:creationId xmlns:a16="http://schemas.microsoft.com/office/drawing/2014/main" id="{81BB3A9F-BDEE-999F-DD6B-DEBAF3A521A7}"/>
                </a:ext>
              </a:extLst>
            </p:cNvPr>
            <p:cNvSpPr/>
            <p:nvPr/>
          </p:nvSpPr>
          <p:spPr>
            <a:xfrm rot="75207">
              <a:off x="5753486" y="3834988"/>
              <a:ext cx="461872" cy="727913"/>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53" name="TextBox 52">
            <a:extLst>
              <a:ext uri="{FF2B5EF4-FFF2-40B4-BE49-F238E27FC236}">
                <a16:creationId xmlns:a16="http://schemas.microsoft.com/office/drawing/2014/main" id="{28091394-0D40-8B45-EAAC-A75661C2F6AB}"/>
              </a:ext>
            </a:extLst>
          </p:cNvPr>
          <p:cNvSpPr txBox="1"/>
          <p:nvPr/>
        </p:nvSpPr>
        <p:spPr>
          <a:xfrm>
            <a:off x="779909" y="1838572"/>
            <a:ext cx="4432820" cy="523220"/>
          </a:xfrm>
          <a:prstGeom prst="rect">
            <a:avLst/>
          </a:prstGeom>
          <a:noFill/>
        </p:spPr>
        <p:txBody>
          <a:bodyPr wrap="square">
            <a:spAutoFit/>
          </a:bodyPr>
          <a:lstStyle/>
          <a:p>
            <a:pPr algn="ctr" rtl="1">
              <a:lnSpc>
                <a:spcPct val="100000"/>
              </a:lnSpc>
            </a:pPr>
            <a:r>
              <a:rPr lang="en-US" sz="2800" dirty="0">
                <a:solidFill>
                  <a:schemeClr val="tx1"/>
                </a:solidFill>
                <a:latin typeface="+mj-lt"/>
                <a:cs typeface="Calibri" panose="020F0502020204030204" pitchFamily="34" charset="0"/>
              </a:rPr>
              <a:t>ال</a:t>
            </a:r>
            <a:r>
              <a:rPr lang="ar-SA" sz="2800" dirty="0">
                <a:solidFill>
                  <a:schemeClr val="tx1"/>
                </a:solidFill>
                <a:latin typeface="+mj-lt"/>
                <a:cs typeface="Calibri" panose="020F0502020204030204" pitchFamily="34" charset="0"/>
              </a:rPr>
              <a:t>ارتباطات</a:t>
            </a:r>
            <a:r>
              <a:rPr lang="en-US" sz="2800" dirty="0">
                <a:solidFill>
                  <a:schemeClr val="tx1"/>
                </a:solidFill>
                <a:latin typeface="+mj-lt"/>
                <a:cs typeface="Calibri" panose="020F0502020204030204" pitchFamily="34" charset="0"/>
              </a:rPr>
              <a:t> غير الآمنة تولد الضيق</a:t>
            </a:r>
          </a:p>
        </p:txBody>
      </p:sp>
    </p:spTree>
    <p:extLst>
      <p:ext uri="{BB962C8B-B14F-4D97-AF65-F5344CB8AC3E}">
        <p14:creationId xmlns:p14="http://schemas.microsoft.com/office/powerpoint/2010/main" val="4071137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61A03-D850-0312-3753-FEEE739D62B2}"/>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التعلق والترابط</a:t>
            </a:r>
          </a:p>
        </p:txBody>
      </p:sp>
      <p:sp>
        <p:nvSpPr>
          <p:cNvPr id="22" name="Speech Bubble: Rectangle with Corners Rounded 21">
            <a:extLst>
              <a:ext uri="{FF2B5EF4-FFF2-40B4-BE49-F238E27FC236}">
                <a16:creationId xmlns:a16="http://schemas.microsoft.com/office/drawing/2014/main" id="{EF411600-273E-8011-439D-161ECA3461B4}"/>
              </a:ext>
            </a:extLst>
          </p:cNvPr>
          <p:cNvSpPr/>
          <p:nvPr/>
        </p:nvSpPr>
        <p:spPr>
          <a:xfrm>
            <a:off x="5999076" y="1138520"/>
            <a:ext cx="3929909" cy="1884440"/>
          </a:xfrm>
          <a:prstGeom prst="wedgeRoundRectCallout">
            <a:avLst>
              <a:gd name="adj1" fmla="val -56351"/>
              <a:gd name="adj2" fmla="val 726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لاحظت وجود والدين لا يبدو أنه تربطهما علاقة وثيقة بأطفالهما؟</a:t>
            </a:r>
          </a:p>
        </p:txBody>
      </p:sp>
      <p:sp>
        <p:nvSpPr>
          <p:cNvPr id="23" name="Speech Bubble: Rectangle with Corners Rounded 22">
            <a:extLst>
              <a:ext uri="{FF2B5EF4-FFF2-40B4-BE49-F238E27FC236}">
                <a16:creationId xmlns:a16="http://schemas.microsoft.com/office/drawing/2014/main" id="{55DF9EFD-940D-D9C5-CC05-A9373F937201}"/>
              </a:ext>
            </a:extLst>
          </p:cNvPr>
          <p:cNvSpPr/>
          <p:nvPr/>
        </p:nvSpPr>
        <p:spPr>
          <a:xfrm>
            <a:off x="1373267" y="1239870"/>
            <a:ext cx="3929909" cy="1884440"/>
          </a:xfrm>
          <a:prstGeom prst="wedgeRoundRectCallout">
            <a:avLst>
              <a:gd name="adj1" fmla="val -56997"/>
              <a:gd name="adj2" fmla="val -2168"/>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ما</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 هي</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أنواع السلوكيات التي لاحظتها في هذا الوالد</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/ة و التي</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جعل</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ت</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ك تعتقد ذلك؟</a:t>
            </a:r>
          </a:p>
        </p:txBody>
      </p:sp>
      <p:sp>
        <p:nvSpPr>
          <p:cNvPr id="24" name="Speech Bubble: Rectangle with Corners Rounded 23">
            <a:extLst>
              <a:ext uri="{FF2B5EF4-FFF2-40B4-BE49-F238E27FC236}">
                <a16:creationId xmlns:a16="http://schemas.microsoft.com/office/drawing/2014/main" id="{2473A882-20E7-5977-0761-C4C46FCCA318}"/>
              </a:ext>
            </a:extLst>
          </p:cNvPr>
          <p:cNvSpPr/>
          <p:nvPr/>
        </p:nvSpPr>
        <p:spPr>
          <a:xfrm>
            <a:off x="1395948" y="3489417"/>
            <a:ext cx="3929909" cy="1884440"/>
          </a:xfrm>
          <a:prstGeom prst="wedgeRoundRectCallout">
            <a:avLst>
              <a:gd name="adj1" fmla="val 35750"/>
              <a:gd name="adj2" fmla="val 6185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ما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هي </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أنواع الأشياء التي يمكنك القيام بها للمساعدة في تعزيز الترابط والتعلق بين الأمهات والآباء وال</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أطفال</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a:t>
            </a:r>
          </a:p>
        </p:txBody>
      </p:sp>
      <p:sp>
        <p:nvSpPr>
          <p:cNvPr id="25" name="Speech Bubble: Rectangle with Corners Rounded 24">
            <a:extLst>
              <a:ext uri="{FF2B5EF4-FFF2-40B4-BE49-F238E27FC236}">
                <a16:creationId xmlns:a16="http://schemas.microsoft.com/office/drawing/2014/main" id="{346DB8F3-4CD7-363E-7236-01B281A01AD9}"/>
              </a:ext>
            </a:extLst>
          </p:cNvPr>
          <p:cNvSpPr/>
          <p:nvPr/>
        </p:nvSpPr>
        <p:spPr>
          <a:xfrm>
            <a:off x="6017936" y="3525382"/>
            <a:ext cx="3929909" cy="1884440"/>
          </a:xfrm>
          <a:prstGeom prst="wedgeRoundRectCallout">
            <a:avLst>
              <a:gd name="adj1" fmla="val -34376"/>
              <a:gd name="adj2" fmla="val 60509"/>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توجد فروق بين ال</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نوعين الاجتماعيين</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في ما هو متوق</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ع</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ب</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التعبير</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 العاطفي</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وتقديم الرعاية</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 بالنسبة</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للرجل والمرأة؟</a:t>
            </a:r>
          </a:p>
        </p:txBody>
      </p:sp>
      <p:grpSp>
        <p:nvGrpSpPr>
          <p:cNvPr id="13" name="Google Shape;314;p4">
            <a:extLst>
              <a:ext uri="{FF2B5EF4-FFF2-40B4-BE49-F238E27FC236}">
                <a16:creationId xmlns:a16="http://schemas.microsoft.com/office/drawing/2014/main" id="{A2DC01E2-FBB3-ED49-4AB0-1352A6B1A9E1}"/>
              </a:ext>
            </a:extLst>
          </p:cNvPr>
          <p:cNvGrpSpPr/>
          <p:nvPr/>
        </p:nvGrpSpPr>
        <p:grpSpPr>
          <a:xfrm>
            <a:off x="529238" y="4802012"/>
            <a:ext cx="2501900" cy="1623811"/>
            <a:chOff x="3400707" y="1772174"/>
            <a:chExt cx="5758105" cy="3737192"/>
          </a:xfrm>
          <a:solidFill>
            <a:schemeClr val="accent3">
              <a:lumMod val="75000"/>
            </a:schemeClr>
          </a:solidFill>
        </p:grpSpPr>
        <p:sp>
          <p:nvSpPr>
            <p:cNvPr id="14" name="Google Shape;315;p4">
              <a:extLst>
                <a:ext uri="{FF2B5EF4-FFF2-40B4-BE49-F238E27FC236}">
                  <a16:creationId xmlns:a16="http://schemas.microsoft.com/office/drawing/2014/main" id="{37AD83D4-94E9-0C14-1199-5F15D314282D}"/>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5" name="Google Shape;316;p4">
              <a:extLst>
                <a:ext uri="{FF2B5EF4-FFF2-40B4-BE49-F238E27FC236}">
                  <a16:creationId xmlns:a16="http://schemas.microsoft.com/office/drawing/2014/main" id="{5468A32D-88B0-58DD-C538-F9E3183D64B5}"/>
                </a:ext>
              </a:extLst>
            </p:cNvPr>
            <p:cNvSpPr/>
            <p:nvPr/>
          </p:nvSpPr>
          <p:spPr>
            <a:xfrm>
              <a:off x="7746572"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6" name="Google Shape;317;p4">
              <a:extLst>
                <a:ext uri="{FF2B5EF4-FFF2-40B4-BE49-F238E27FC236}">
                  <a16:creationId xmlns:a16="http://schemas.microsoft.com/office/drawing/2014/main" id="{20E13D1D-BD53-C5C1-9399-A4E45C3DE4FB}"/>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7" name="Google Shape;318;p4">
              <a:extLst>
                <a:ext uri="{FF2B5EF4-FFF2-40B4-BE49-F238E27FC236}">
                  <a16:creationId xmlns:a16="http://schemas.microsoft.com/office/drawing/2014/main" id="{1CDE8205-401E-7C26-6E8F-CA6436F07E18}"/>
                </a:ext>
              </a:extLst>
            </p:cNvPr>
            <p:cNvSpPr/>
            <p:nvPr/>
          </p:nvSpPr>
          <p:spPr>
            <a:xfrm>
              <a:off x="7822921"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8" name="Google Shape;319;p4">
              <a:extLst>
                <a:ext uri="{FF2B5EF4-FFF2-40B4-BE49-F238E27FC236}">
                  <a16:creationId xmlns:a16="http://schemas.microsoft.com/office/drawing/2014/main" id="{E12AD903-7E9D-957B-733F-85BA61FC4DE5}"/>
                </a:ext>
              </a:extLst>
            </p:cNvPr>
            <p:cNvSpPr/>
            <p:nvPr/>
          </p:nvSpPr>
          <p:spPr>
            <a:xfrm>
              <a:off x="4351095" y="2702772"/>
              <a:ext cx="771005"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9" name="Google Shape;320;p4">
              <a:extLst>
                <a:ext uri="{FF2B5EF4-FFF2-40B4-BE49-F238E27FC236}">
                  <a16:creationId xmlns:a16="http://schemas.microsoft.com/office/drawing/2014/main" id="{B5BD2B48-B9DC-2A7B-78CF-B8D8902DC65D}"/>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0" name="Google Shape;321;p4">
              <a:extLst>
                <a:ext uri="{FF2B5EF4-FFF2-40B4-BE49-F238E27FC236}">
                  <a16:creationId xmlns:a16="http://schemas.microsoft.com/office/drawing/2014/main" id="{6EC5B2A9-7F88-88E4-AB12-43B295C9AFAF}"/>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1" name="Google Shape;322;p4">
              <a:extLst>
                <a:ext uri="{FF2B5EF4-FFF2-40B4-BE49-F238E27FC236}">
                  <a16:creationId xmlns:a16="http://schemas.microsoft.com/office/drawing/2014/main" id="{1918CE09-5A12-827C-C592-3DAC20583372}"/>
                </a:ext>
              </a:extLst>
            </p:cNvPr>
            <p:cNvSpPr/>
            <p:nvPr/>
          </p:nvSpPr>
          <p:spPr>
            <a:xfrm>
              <a:off x="6034184" y="2500682"/>
              <a:ext cx="1524000" cy="1175183"/>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062699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75616-F8BB-4DD3-1750-F2DBD4F6EDCC}"/>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طرق تعزيز ال</a:t>
            </a:r>
            <a:r>
              <a:rPr lang="ar-SA" dirty="0">
                <a:highlight>
                  <a:srgbClr val="FFFF00"/>
                </a:highlight>
                <a:latin typeface="Calibri" panose="020F0502020204030204" pitchFamily="34" charset="0"/>
                <a:cs typeface="Calibri" panose="020F0502020204030204" pitchFamily="34" charset="0"/>
              </a:rPr>
              <a:t>ارتباط</a:t>
            </a:r>
            <a:r>
              <a:rPr lang="en-US" dirty="0">
                <a:highlight>
                  <a:srgbClr val="FFFF00"/>
                </a:highlight>
                <a:latin typeface="Calibri" panose="020F0502020204030204" pitchFamily="34" charset="0"/>
                <a:cs typeface="Calibri" panose="020F0502020204030204" pitchFamily="34" charset="0"/>
              </a:rPr>
              <a:t> قبل ولادة الطفل</a:t>
            </a:r>
          </a:p>
        </p:txBody>
      </p:sp>
      <p:grpSp>
        <p:nvGrpSpPr>
          <p:cNvPr id="3" name="Group 2">
            <a:extLst>
              <a:ext uri="{FF2B5EF4-FFF2-40B4-BE49-F238E27FC236}">
                <a16:creationId xmlns:a16="http://schemas.microsoft.com/office/drawing/2014/main" id="{41F3742C-783D-3403-1B9F-EA10B4E0E99C}"/>
              </a:ext>
            </a:extLst>
          </p:cNvPr>
          <p:cNvGrpSpPr/>
          <p:nvPr/>
        </p:nvGrpSpPr>
        <p:grpSpPr>
          <a:xfrm>
            <a:off x="1140317" y="2313813"/>
            <a:ext cx="1980549" cy="2230373"/>
            <a:chOff x="1140317" y="2313813"/>
            <a:chExt cx="1980549" cy="2230373"/>
          </a:xfrm>
        </p:grpSpPr>
        <p:grpSp>
          <p:nvGrpSpPr>
            <p:cNvPr id="5" name="Group 4">
              <a:extLst>
                <a:ext uri="{FF2B5EF4-FFF2-40B4-BE49-F238E27FC236}">
                  <a16:creationId xmlns:a16="http://schemas.microsoft.com/office/drawing/2014/main" id="{19AEA0F6-20B2-F4AB-ACD9-DDFCFE99AF46}"/>
                </a:ext>
              </a:extLst>
            </p:cNvPr>
            <p:cNvGrpSpPr/>
            <p:nvPr/>
          </p:nvGrpSpPr>
          <p:grpSpPr>
            <a:xfrm>
              <a:off x="1140317" y="2313813"/>
              <a:ext cx="691500" cy="2230373"/>
              <a:chOff x="4162834" y="1684320"/>
              <a:chExt cx="350098" cy="1129211"/>
            </a:xfrm>
            <a:solidFill>
              <a:schemeClr val="accent3">
                <a:lumMod val="75000"/>
              </a:schemeClr>
            </a:solidFill>
          </p:grpSpPr>
          <p:sp>
            <p:nvSpPr>
              <p:cNvPr id="6" name="Round Same Side Corner Rectangle 21">
                <a:extLst>
                  <a:ext uri="{FF2B5EF4-FFF2-40B4-BE49-F238E27FC236}">
                    <a16:creationId xmlns:a16="http://schemas.microsoft.com/office/drawing/2014/main" id="{5DCCF180-9F48-7761-5B32-9081974C9DCC}"/>
                  </a:ext>
                </a:extLst>
              </p:cNvPr>
              <p:cNvSpPr/>
              <p:nvPr/>
            </p:nvSpPr>
            <p:spPr>
              <a:xfrm>
                <a:off x="4162834"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Oval 6">
                <a:extLst>
                  <a:ext uri="{FF2B5EF4-FFF2-40B4-BE49-F238E27FC236}">
                    <a16:creationId xmlns:a16="http://schemas.microsoft.com/office/drawing/2014/main" id="{C731EDA9-2A6E-4699-8A9A-28F57CD5CB13}"/>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8" name="Group 7">
              <a:extLst>
                <a:ext uri="{FF2B5EF4-FFF2-40B4-BE49-F238E27FC236}">
                  <a16:creationId xmlns:a16="http://schemas.microsoft.com/office/drawing/2014/main" id="{ED162E27-2164-F85E-3B0F-17B577F061FF}"/>
                </a:ext>
              </a:extLst>
            </p:cNvPr>
            <p:cNvGrpSpPr/>
            <p:nvPr/>
          </p:nvGrpSpPr>
          <p:grpSpPr>
            <a:xfrm>
              <a:off x="1961222" y="2347989"/>
              <a:ext cx="973765" cy="2191549"/>
              <a:chOff x="3000654" y="1516217"/>
              <a:chExt cx="245039" cy="551483"/>
            </a:xfrm>
            <a:solidFill>
              <a:schemeClr val="accent3">
                <a:lumMod val="75000"/>
              </a:schemeClr>
            </a:solidFill>
          </p:grpSpPr>
          <p:grpSp>
            <p:nvGrpSpPr>
              <p:cNvPr id="9" name="Group 8">
                <a:extLst>
                  <a:ext uri="{FF2B5EF4-FFF2-40B4-BE49-F238E27FC236}">
                    <a16:creationId xmlns:a16="http://schemas.microsoft.com/office/drawing/2014/main" id="{0C1BA344-3CEF-A774-343D-F2CD1A016CD7}"/>
                  </a:ext>
                </a:extLst>
              </p:cNvPr>
              <p:cNvGrpSpPr/>
              <p:nvPr/>
            </p:nvGrpSpPr>
            <p:grpSpPr>
              <a:xfrm>
                <a:off x="3036509" y="1516217"/>
                <a:ext cx="172158" cy="551483"/>
                <a:chOff x="4043172" y="1684320"/>
                <a:chExt cx="352508" cy="1129211"/>
              </a:xfrm>
              <a:grpFill/>
            </p:grpSpPr>
            <p:sp>
              <p:nvSpPr>
                <p:cNvPr id="11" name="Round Same Side Corner Rectangle 21">
                  <a:extLst>
                    <a:ext uri="{FF2B5EF4-FFF2-40B4-BE49-F238E27FC236}">
                      <a16:creationId xmlns:a16="http://schemas.microsoft.com/office/drawing/2014/main" id="{B3AEEFA9-5052-A465-14BA-BCDD852E4216}"/>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268DB148-83D3-C39B-6F14-92C4B35E6FF4}"/>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0" name="Flowchart: Manual Operation 9">
                <a:extLst>
                  <a:ext uri="{FF2B5EF4-FFF2-40B4-BE49-F238E27FC236}">
                    <a16:creationId xmlns:a16="http://schemas.microsoft.com/office/drawing/2014/main" id="{37AF3D58-FB2E-BE01-2EC2-FCD004416601}"/>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3" name="Oval 12">
              <a:extLst>
                <a:ext uri="{FF2B5EF4-FFF2-40B4-BE49-F238E27FC236}">
                  <a16:creationId xmlns:a16="http://schemas.microsoft.com/office/drawing/2014/main" id="{6C8CC6AF-BF60-7104-23E3-B83BCC908CC1}"/>
                </a:ext>
              </a:extLst>
            </p:cNvPr>
            <p:cNvSpPr/>
            <p:nvPr/>
          </p:nvSpPr>
          <p:spPr>
            <a:xfrm>
              <a:off x="2363159" y="3421908"/>
              <a:ext cx="757707" cy="75770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Heart 14">
              <a:extLst>
                <a:ext uri="{FF2B5EF4-FFF2-40B4-BE49-F238E27FC236}">
                  <a16:creationId xmlns:a16="http://schemas.microsoft.com/office/drawing/2014/main" id="{0A7F61BD-B031-EF08-FAFE-251DEE285708}"/>
                </a:ext>
              </a:extLst>
            </p:cNvPr>
            <p:cNvSpPr/>
            <p:nvPr/>
          </p:nvSpPr>
          <p:spPr>
            <a:xfrm>
              <a:off x="2519549" y="3621493"/>
              <a:ext cx="444926" cy="397507"/>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0" name="L-Shape 19">
            <a:extLst>
              <a:ext uri="{FF2B5EF4-FFF2-40B4-BE49-F238E27FC236}">
                <a16:creationId xmlns:a16="http://schemas.microsoft.com/office/drawing/2014/main" id="{9EA10DA8-CA11-E99A-FC23-4D528EFF9FE5}"/>
              </a:ext>
            </a:extLst>
          </p:cNvPr>
          <p:cNvSpPr/>
          <p:nvPr/>
        </p:nvSpPr>
        <p:spPr>
          <a:xfrm rot="18361091">
            <a:off x="4153849" y="1833145"/>
            <a:ext cx="630274" cy="320762"/>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TextBox 21">
            <a:extLst>
              <a:ext uri="{FF2B5EF4-FFF2-40B4-BE49-F238E27FC236}">
                <a16:creationId xmlns:a16="http://schemas.microsoft.com/office/drawing/2014/main" id="{59C94B61-ECC3-D5A8-43A5-E10666F82C99}"/>
              </a:ext>
            </a:extLst>
          </p:cNvPr>
          <p:cNvSpPr txBox="1"/>
          <p:nvPr/>
        </p:nvSpPr>
        <p:spPr>
          <a:xfrm>
            <a:off x="5068904" y="1644322"/>
            <a:ext cx="6160406" cy="3785652"/>
          </a:xfrm>
          <a:prstGeom prst="rect">
            <a:avLst/>
          </a:prstGeom>
          <a:noFill/>
        </p:spPr>
        <p:txBody>
          <a:bodyPr wrap="square">
            <a:spAutoFit/>
          </a:bodyPr>
          <a:lstStyle/>
          <a:p>
            <a:pPr algn="r" rtl="1"/>
            <a:r>
              <a:rPr lang="ar-SA" sz="2400" dirty="0">
                <a:solidFill>
                  <a:schemeClr val="tx1"/>
                </a:solidFill>
                <a:latin typeface="+mj-lt"/>
                <a:cs typeface="Calibri" panose="020F0502020204030204" pitchFamily="34" charset="0"/>
              </a:rPr>
              <a:t>ال</a:t>
            </a:r>
            <a:r>
              <a:rPr lang="en-US" sz="2400" dirty="0">
                <a:solidFill>
                  <a:schemeClr val="tx1"/>
                </a:solidFill>
                <a:latin typeface="+mj-lt"/>
                <a:cs typeface="Calibri" panose="020F0502020204030204" pitchFamily="34" charset="0"/>
              </a:rPr>
              <a:t>تحدث</a:t>
            </a:r>
            <a:r>
              <a:rPr lang="ar-SA" sz="2400" dirty="0">
                <a:solidFill>
                  <a:schemeClr val="tx1"/>
                </a:solidFill>
                <a:latin typeface="+mj-lt"/>
                <a:cs typeface="Calibri" panose="020F0502020204030204" pitchFamily="34" charset="0"/>
              </a:rPr>
              <a:t> و الغناء</a:t>
            </a:r>
            <a:r>
              <a:rPr lang="en-US" sz="2400" dirty="0">
                <a:solidFill>
                  <a:schemeClr val="tx1"/>
                </a:solidFill>
                <a:latin typeface="+mj-lt"/>
                <a:cs typeface="Calibri" panose="020F0502020204030204" pitchFamily="34" charset="0"/>
              </a:rPr>
              <a:t> </a:t>
            </a:r>
            <a:r>
              <a:rPr lang="ar-SA" sz="2400" dirty="0">
                <a:solidFill>
                  <a:schemeClr val="tx1"/>
                </a:solidFill>
                <a:latin typeface="+mj-lt"/>
                <a:cs typeface="Calibri" panose="020F0502020204030204" pitchFamily="34" charset="0"/>
              </a:rPr>
              <a:t>لل</a:t>
            </a:r>
            <a:r>
              <a:rPr lang="en-US" sz="2400" dirty="0">
                <a:solidFill>
                  <a:schemeClr val="tx1"/>
                </a:solidFill>
                <a:latin typeface="+mj-lt"/>
                <a:cs typeface="Calibri" panose="020F0502020204030204" pitchFamily="34" charset="0"/>
              </a:rPr>
              <a:t>طفل بصوت م</a:t>
            </a:r>
            <a:r>
              <a:rPr lang="ar-SA" sz="2400" dirty="0">
                <a:solidFill>
                  <a:schemeClr val="tx1"/>
                </a:solidFill>
                <a:latin typeface="+mj-lt"/>
                <a:cs typeface="Calibri" panose="020F0502020204030204" pitchFamily="34" charset="0"/>
              </a:rPr>
              <a:t>وات</a:t>
            </a:r>
            <a:r>
              <a:rPr lang="en-US" sz="2400" dirty="0">
                <a:solidFill>
                  <a:schemeClr val="tx1"/>
                </a:solidFill>
                <a:latin typeface="+mj-lt"/>
                <a:cs typeface="Calibri" panose="020F0502020204030204" pitchFamily="34" charset="0"/>
              </a:rPr>
              <a:t>ي.</a:t>
            </a:r>
          </a:p>
          <a:p>
            <a:pPr algn="r" rtl="1"/>
            <a:endParaRPr lang="en-US" sz="2400" dirty="0">
              <a:solidFill>
                <a:schemeClr val="tx1"/>
              </a:solidFill>
              <a:latin typeface="+mj-lt"/>
              <a:cs typeface="Calibri" panose="020F0502020204030204" pitchFamily="34" charset="0"/>
            </a:endParaRPr>
          </a:p>
          <a:p>
            <a:pPr algn="r" rtl="1"/>
            <a:endParaRPr lang="en-US" sz="2400" dirty="0">
              <a:solidFill>
                <a:schemeClr val="tx1"/>
              </a:solidFill>
              <a:latin typeface="+mj-lt"/>
              <a:cs typeface="Calibri" panose="020F0502020204030204" pitchFamily="34" charset="0"/>
            </a:endParaRPr>
          </a:p>
          <a:p>
            <a:pPr algn="r" rtl="1"/>
            <a:r>
              <a:rPr lang="en-US" sz="2400" dirty="0">
                <a:solidFill>
                  <a:schemeClr val="tx1"/>
                </a:solidFill>
                <a:latin typeface="+mj-lt"/>
                <a:cs typeface="Calibri" panose="020F0502020204030204" pitchFamily="34" charset="0"/>
              </a:rPr>
              <a:t>لمس الطفل عندما يبدأ</a:t>
            </a:r>
            <a:r>
              <a:rPr lang="ar-SA" sz="2400" dirty="0">
                <a:solidFill>
                  <a:schemeClr val="tx1"/>
                </a:solidFill>
                <a:latin typeface="+mj-lt"/>
                <a:cs typeface="Calibri" panose="020F0502020204030204" pitchFamily="34" charset="0"/>
              </a:rPr>
              <a:t>/تبدأ</a:t>
            </a:r>
            <a:r>
              <a:rPr lang="en-US" sz="2400" dirty="0">
                <a:solidFill>
                  <a:schemeClr val="tx1"/>
                </a:solidFill>
                <a:latin typeface="+mj-lt"/>
                <a:cs typeface="Calibri" panose="020F0502020204030204" pitchFamily="34" charset="0"/>
              </a:rPr>
              <a:t> في ركل الرحم.</a:t>
            </a:r>
          </a:p>
          <a:p>
            <a:pPr algn="r" rtl="1"/>
            <a:endParaRPr lang="en-US" sz="2400" dirty="0">
              <a:solidFill>
                <a:schemeClr val="tx1"/>
              </a:solidFill>
              <a:latin typeface="+mj-lt"/>
              <a:cs typeface="Calibri" panose="020F0502020204030204" pitchFamily="34" charset="0"/>
            </a:endParaRPr>
          </a:p>
          <a:p>
            <a:pPr algn="r" rtl="1"/>
            <a:endParaRPr lang="en-US" sz="2400" dirty="0">
              <a:solidFill>
                <a:schemeClr val="tx1"/>
              </a:solidFill>
              <a:latin typeface="+mj-lt"/>
              <a:cs typeface="Calibri" panose="020F0502020204030204" pitchFamily="34" charset="0"/>
            </a:endParaRPr>
          </a:p>
          <a:p>
            <a:pPr algn="r" rtl="1"/>
            <a:r>
              <a:rPr lang="en-US" sz="2400" dirty="0">
                <a:solidFill>
                  <a:schemeClr val="tx1"/>
                </a:solidFill>
                <a:latin typeface="+mj-lt"/>
                <a:cs typeface="Calibri" panose="020F0502020204030204" pitchFamily="34" charset="0"/>
              </a:rPr>
              <a:t>ا</a:t>
            </a:r>
            <a:r>
              <a:rPr lang="ar-SA" sz="2400" dirty="0">
                <a:solidFill>
                  <a:schemeClr val="tx1"/>
                </a:solidFill>
                <a:latin typeface="+mj-lt"/>
                <a:cs typeface="Calibri" panose="020F0502020204030204" pitchFamily="34" charset="0"/>
              </a:rPr>
              <a:t>ل</a:t>
            </a:r>
            <a:r>
              <a:rPr lang="en-US" sz="2400" dirty="0">
                <a:solidFill>
                  <a:schemeClr val="tx1"/>
                </a:solidFill>
                <a:latin typeface="+mj-lt"/>
                <a:cs typeface="Calibri" panose="020F0502020204030204" pitchFamily="34" charset="0"/>
              </a:rPr>
              <a:t>ب</a:t>
            </a:r>
            <a:r>
              <a:rPr lang="ar-SA" sz="2400" dirty="0">
                <a:solidFill>
                  <a:schemeClr val="tx1"/>
                </a:solidFill>
                <a:latin typeface="+mj-lt"/>
                <a:cs typeface="Calibri" panose="020F0502020204030204" pitchFamily="34" charset="0"/>
              </a:rPr>
              <a:t>دء</a:t>
            </a:r>
            <a:r>
              <a:rPr lang="en-US" sz="2400" dirty="0">
                <a:solidFill>
                  <a:schemeClr val="tx1"/>
                </a:solidFill>
                <a:latin typeface="+mj-lt"/>
                <a:cs typeface="Calibri" panose="020F0502020204030204" pitchFamily="34" charset="0"/>
              </a:rPr>
              <a:t> بالحديث عن أسماء </a:t>
            </a:r>
            <a:r>
              <a:rPr lang="ar-SA" sz="2400" dirty="0">
                <a:solidFill>
                  <a:schemeClr val="tx1"/>
                </a:solidFill>
                <a:latin typeface="+mj-lt"/>
                <a:cs typeface="Calibri" panose="020F0502020204030204" pitchFamily="34" charset="0"/>
              </a:rPr>
              <a:t>لل</a:t>
            </a:r>
            <a:r>
              <a:rPr lang="en-US" sz="2400" dirty="0">
                <a:solidFill>
                  <a:schemeClr val="tx1"/>
                </a:solidFill>
                <a:latin typeface="+mj-lt"/>
                <a:cs typeface="Calibri" panose="020F0502020204030204" pitchFamily="34" charset="0"/>
              </a:rPr>
              <a:t>طفل.</a:t>
            </a:r>
          </a:p>
          <a:p>
            <a:pPr algn="r" rtl="1"/>
            <a:endParaRPr lang="en-US" sz="2400" dirty="0">
              <a:solidFill>
                <a:schemeClr val="tx1"/>
              </a:solidFill>
              <a:latin typeface="+mj-lt"/>
              <a:cs typeface="Calibri" panose="020F0502020204030204" pitchFamily="34" charset="0"/>
            </a:endParaRPr>
          </a:p>
          <a:p>
            <a:pPr algn="r" rtl="1"/>
            <a:endParaRPr lang="en-US" sz="2400" dirty="0">
              <a:solidFill>
                <a:schemeClr val="tx1"/>
              </a:solidFill>
              <a:latin typeface="+mj-lt"/>
              <a:cs typeface="Calibri" panose="020F0502020204030204" pitchFamily="34" charset="0"/>
            </a:endParaRPr>
          </a:p>
          <a:p>
            <a:pPr algn="r" rtl="1"/>
            <a:r>
              <a:rPr lang="en-US" sz="2400" dirty="0">
                <a:solidFill>
                  <a:schemeClr val="tx1"/>
                </a:solidFill>
                <a:latin typeface="+mj-lt"/>
                <a:cs typeface="Calibri" panose="020F0502020204030204" pitchFamily="34" charset="0"/>
              </a:rPr>
              <a:t>بعد الولادة</a:t>
            </a:r>
            <a:r>
              <a:rPr lang="ar-SA" sz="2400" dirty="0">
                <a:solidFill>
                  <a:schemeClr val="tx1"/>
                </a:solidFill>
                <a:latin typeface="+mj-lt"/>
                <a:cs typeface="Calibri" panose="020F0502020204030204" pitchFamily="34" charset="0"/>
              </a:rPr>
              <a:t>، </a:t>
            </a:r>
            <a:r>
              <a:rPr lang="en-US" sz="2400" dirty="0">
                <a:solidFill>
                  <a:schemeClr val="tx1"/>
                </a:solidFill>
                <a:latin typeface="+mj-lt"/>
                <a:cs typeface="Calibri" panose="020F0502020204030204" pitchFamily="34" charset="0"/>
              </a:rPr>
              <a:t>احرص</a:t>
            </a:r>
            <a:r>
              <a:rPr lang="ar-SA" sz="2400" dirty="0">
                <a:solidFill>
                  <a:schemeClr val="tx1"/>
                </a:solidFill>
                <a:latin typeface="+mj-lt"/>
                <a:cs typeface="Calibri" panose="020F0502020204030204" pitchFamily="34" charset="0"/>
              </a:rPr>
              <a:t>/ي</a:t>
            </a:r>
            <a:r>
              <a:rPr lang="en-US" sz="2400" dirty="0">
                <a:solidFill>
                  <a:schemeClr val="tx1"/>
                </a:solidFill>
                <a:latin typeface="+mj-lt"/>
                <a:cs typeface="Calibri" panose="020F0502020204030204" pitchFamily="34" charset="0"/>
              </a:rPr>
              <a:t> على ملامسة </a:t>
            </a:r>
            <a:r>
              <a:rPr lang="ar-SA" sz="2400" dirty="0">
                <a:solidFill>
                  <a:schemeClr val="tx1"/>
                </a:solidFill>
                <a:latin typeface="+mj-lt"/>
                <a:cs typeface="Calibri" panose="020F0502020204030204" pitchFamily="34" charset="0"/>
              </a:rPr>
              <a:t>ا</a:t>
            </a:r>
            <a:r>
              <a:rPr lang="en-US" sz="2400" dirty="0">
                <a:solidFill>
                  <a:schemeClr val="tx1"/>
                </a:solidFill>
                <a:latin typeface="+mj-lt"/>
                <a:cs typeface="Calibri" panose="020F0502020204030204" pitchFamily="34" charset="0"/>
              </a:rPr>
              <a:t>لجلد</a:t>
            </a:r>
            <a:r>
              <a:rPr lang="ar-SA" sz="2400" dirty="0">
                <a:solidFill>
                  <a:schemeClr val="tx1"/>
                </a:solidFill>
                <a:latin typeface="+mj-lt"/>
                <a:cs typeface="Calibri" panose="020F0502020204030204" pitchFamily="34" charset="0"/>
              </a:rPr>
              <a:t> مع طفلك</a:t>
            </a:r>
            <a:endParaRPr lang="en-US" sz="2400" dirty="0">
              <a:solidFill>
                <a:schemeClr val="tx1"/>
              </a:solidFill>
              <a:latin typeface="+mj-lt"/>
              <a:cs typeface="Calibri" panose="020F0502020204030204" pitchFamily="34" charset="0"/>
            </a:endParaRPr>
          </a:p>
        </p:txBody>
      </p:sp>
      <p:sp>
        <p:nvSpPr>
          <p:cNvPr id="25" name="L-Shape 24">
            <a:extLst>
              <a:ext uri="{FF2B5EF4-FFF2-40B4-BE49-F238E27FC236}">
                <a16:creationId xmlns:a16="http://schemas.microsoft.com/office/drawing/2014/main" id="{B287D896-6347-9696-6837-3431A693940F}"/>
              </a:ext>
            </a:extLst>
          </p:cNvPr>
          <p:cNvSpPr/>
          <p:nvPr/>
        </p:nvSpPr>
        <p:spPr>
          <a:xfrm rot="18361091">
            <a:off x="4153849" y="2815456"/>
            <a:ext cx="630274" cy="320762"/>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L-Shape 25">
            <a:extLst>
              <a:ext uri="{FF2B5EF4-FFF2-40B4-BE49-F238E27FC236}">
                <a16:creationId xmlns:a16="http://schemas.microsoft.com/office/drawing/2014/main" id="{A8DF3F33-3523-2571-E102-15E017697080}"/>
              </a:ext>
            </a:extLst>
          </p:cNvPr>
          <p:cNvSpPr/>
          <p:nvPr/>
        </p:nvSpPr>
        <p:spPr>
          <a:xfrm rot="18361091">
            <a:off x="4153848" y="3797767"/>
            <a:ext cx="630274" cy="320762"/>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L-Shape 26">
            <a:extLst>
              <a:ext uri="{FF2B5EF4-FFF2-40B4-BE49-F238E27FC236}">
                <a16:creationId xmlns:a16="http://schemas.microsoft.com/office/drawing/2014/main" id="{A1550D34-4CC7-66E8-8C11-3B905F7EBA45}"/>
              </a:ext>
            </a:extLst>
          </p:cNvPr>
          <p:cNvSpPr/>
          <p:nvPr/>
        </p:nvSpPr>
        <p:spPr>
          <a:xfrm rot="18361091">
            <a:off x="4153848" y="4780079"/>
            <a:ext cx="630274" cy="320762"/>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2291253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art 4">
            <a:extLst>
              <a:ext uri="{FF2B5EF4-FFF2-40B4-BE49-F238E27FC236}">
                <a16:creationId xmlns:a16="http://schemas.microsoft.com/office/drawing/2014/main" id="{61D14847-0D30-1452-E329-D41440A9DA7B}"/>
              </a:ext>
            </a:extLst>
          </p:cNvPr>
          <p:cNvSpPr/>
          <p:nvPr/>
        </p:nvSpPr>
        <p:spPr>
          <a:xfrm>
            <a:off x="3361621" y="1805127"/>
            <a:ext cx="4420670" cy="3949524"/>
          </a:xfrm>
          <a:prstGeom prst="hear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ED3837AE-57EA-AEA9-253C-A9C4427F2DD4}"/>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طرق لتعزيز الارتباط </a:t>
            </a:r>
            <a:r>
              <a:rPr lang="ar-SA" dirty="0">
                <a:highlight>
                  <a:srgbClr val="FFFF00"/>
                </a:highlight>
                <a:latin typeface="Calibri" panose="020F0502020204030204" pitchFamily="34" charset="0"/>
                <a:cs typeface="Calibri" panose="020F0502020204030204" pitchFamily="34" charset="0"/>
              </a:rPr>
              <a:t>عند </a:t>
            </a:r>
            <a:r>
              <a:rPr lang="en-US" dirty="0">
                <a:highlight>
                  <a:srgbClr val="FFFF00"/>
                </a:highlight>
                <a:latin typeface="Calibri" panose="020F0502020204030204" pitchFamily="34" charset="0"/>
                <a:cs typeface="Calibri" panose="020F0502020204030204" pitchFamily="34" charset="0"/>
              </a:rPr>
              <a:t>ولادة الطفل</a:t>
            </a:r>
          </a:p>
        </p:txBody>
      </p:sp>
      <p:sp>
        <p:nvSpPr>
          <p:cNvPr id="9" name="Rectangle 8">
            <a:extLst>
              <a:ext uri="{FF2B5EF4-FFF2-40B4-BE49-F238E27FC236}">
                <a16:creationId xmlns:a16="http://schemas.microsoft.com/office/drawing/2014/main" id="{170F23E9-6E33-7773-8497-048425D3CA3A}"/>
              </a:ext>
            </a:extLst>
          </p:cNvPr>
          <p:cNvSpPr/>
          <p:nvPr/>
        </p:nvSpPr>
        <p:spPr>
          <a:xfrm>
            <a:off x="2755452" y="1620471"/>
            <a:ext cx="2256565" cy="8689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dirty="0">
                <a:solidFill>
                  <a:schemeClr val="tx1"/>
                </a:solidFill>
                <a:latin typeface="+mj-lt"/>
                <a:cs typeface="Calibri" panose="020F0502020204030204" pitchFamily="34" charset="0"/>
              </a:rPr>
              <a:t>تحدث وثرثر مع الطفل</a:t>
            </a:r>
          </a:p>
        </p:txBody>
      </p:sp>
      <p:sp>
        <p:nvSpPr>
          <p:cNvPr id="10" name="Rectangle 9">
            <a:extLst>
              <a:ext uri="{FF2B5EF4-FFF2-40B4-BE49-F238E27FC236}">
                <a16:creationId xmlns:a16="http://schemas.microsoft.com/office/drawing/2014/main" id="{6E672E83-6414-6302-1A3D-F5DC6F872520}"/>
              </a:ext>
            </a:extLst>
          </p:cNvPr>
          <p:cNvSpPr/>
          <p:nvPr/>
        </p:nvSpPr>
        <p:spPr>
          <a:xfrm>
            <a:off x="6437286" y="1103349"/>
            <a:ext cx="4059516" cy="8684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dirty="0">
                <a:solidFill>
                  <a:schemeClr val="tx1"/>
                </a:solidFill>
                <a:latin typeface="+mj-lt"/>
                <a:cs typeface="Calibri" panose="020F0502020204030204" pitchFamily="34" charset="0"/>
              </a:rPr>
              <a:t>قدم له / له</a:t>
            </a:r>
            <a:r>
              <a:rPr lang="ar-SA" sz="2400" dirty="0">
                <a:solidFill>
                  <a:schemeClr val="tx1"/>
                </a:solidFill>
                <a:latin typeface="+mj-lt"/>
                <a:cs typeface="Calibri" panose="020F0502020204030204" pitchFamily="34" charset="0"/>
              </a:rPr>
              <a:t>ا</a:t>
            </a:r>
            <a:r>
              <a:rPr lang="en-US" sz="2400" dirty="0">
                <a:solidFill>
                  <a:schemeClr val="tx1"/>
                </a:solidFill>
                <a:latin typeface="+mj-lt"/>
                <a:cs typeface="Calibri" panose="020F0502020204030204" pitchFamily="34" charset="0"/>
              </a:rPr>
              <a:t> مجموعة من تعابير الوجه المختلفة</a:t>
            </a:r>
          </a:p>
        </p:txBody>
      </p:sp>
      <p:sp>
        <p:nvSpPr>
          <p:cNvPr id="11" name="Rectangle 10">
            <a:extLst>
              <a:ext uri="{FF2B5EF4-FFF2-40B4-BE49-F238E27FC236}">
                <a16:creationId xmlns:a16="http://schemas.microsoft.com/office/drawing/2014/main" id="{E634C68C-613C-2430-3632-6DDFF20B4714}"/>
              </a:ext>
            </a:extLst>
          </p:cNvPr>
          <p:cNvSpPr/>
          <p:nvPr/>
        </p:nvSpPr>
        <p:spPr>
          <a:xfrm>
            <a:off x="7365413" y="4816693"/>
            <a:ext cx="2890318" cy="11226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dirty="0">
                <a:solidFill>
                  <a:schemeClr val="tx1"/>
                </a:solidFill>
                <a:latin typeface="+mj-lt"/>
                <a:cs typeface="Calibri" panose="020F0502020204030204" pitchFamily="34" charset="0"/>
              </a:rPr>
              <a:t>لمس أو تدليك الطفل</a:t>
            </a:r>
          </a:p>
        </p:txBody>
      </p:sp>
      <p:sp>
        <p:nvSpPr>
          <p:cNvPr id="13" name="Rectangle 12">
            <a:extLst>
              <a:ext uri="{FF2B5EF4-FFF2-40B4-BE49-F238E27FC236}">
                <a16:creationId xmlns:a16="http://schemas.microsoft.com/office/drawing/2014/main" id="{3DE80829-55CA-ECBF-2278-8507DA46FDCC}"/>
              </a:ext>
            </a:extLst>
          </p:cNvPr>
          <p:cNvSpPr/>
          <p:nvPr/>
        </p:nvSpPr>
        <p:spPr>
          <a:xfrm>
            <a:off x="7796502" y="2996520"/>
            <a:ext cx="3327128" cy="1504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solidFill>
                  <a:schemeClr val="tx1"/>
                </a:solidFill>
                <a:latin typeface="+mj-lt"/>
                <a:cs typeface="Calibri" panose="020F0502020204030204" pitchFamily="34" charset="0"/>
              </a:rPr>
              <a:t>قم بت</a:t>
            </a:r>
            <a:r>
              <a:rPr lang="en-US" sz="2400" dirty="0">
                <a:solidFill>
                  <a:schemeClr val="tx1"/>
                </a:solidFill>
                <a:latin typeface="+mj-lt"/>
                <a:cs typeface="Calibri" panose="020F0502020204030204" pitchFamily="34" charset="0"/>
              </a:rPr>
              <a:t>حريك ذراعيه</a:t>
            </a:r>
            <a:r>
              <a:rPr lang="ar-SA" sz="2400" dirty="0">
                <a:solidFill>
                  <a:schemeClr val="tx1"/>
                </a:solidFill>
                <a:latin typeface="+mj-lt"/>
                <a:cs typeface="Calibri" panose="020F0502020204030204" pitchFamily="34" charset="0"/>
              </a:rPr>
              <a:t>/ها</a:t>
            </a:r>
            <a:r>
              <a:rPr lang="en-US" sz="2400" dirty="0">
                <a:solidFill>
                  <a:schemeClr val="tx1"/>
                </a:solidFill>
                <a:latin typeface="+mj-lt"/>
                <a:cs typeface="Calibri" panose="020F0502020204030204" pitchFamily="34" charset="0"/>
              </a:rPr>
              <a:t> وساقيه</a:t>
            </a:r>
            <a:r>
              <a:rPr lang="ar-SA" sz="2400" dirty="0">
                <a:solidFill>
                  <a:schemeClr val="tx1"/>
                </a:solidFill>
                <a:latin typeface="+mj-lt"/>
                <a:cs typeface="Calibri" panose="020F0502020204030204" pitchFamily="34" charset="0"/>
              </a:rPr>
              <a:t>/ها</a:t>
            </a:r>
            <a:r>
              <a:rPr lang="en-US" sz="2400" dirty="0">
                <a:solidFill>
                  <a:schemeClr val="tx1"/>
                </a:solidFill>
                <a:latin typeface="+mj-lt"/>
                <a:cs typeface="Calibri" panose="020F0502020204030204" pitchFamily="34" charset="0"/>
              </a:rPr>
              <a:t> بلطف أثناء التحدث </a:t>
            </a:r>
            <a:r>
              <a:rPr lang="ar-SA" sz="2400" dirty="0">
                <a:solidFill>
                  <a:schemeClr val="tx1"/>
                </a:solidFill>
                <a:latin typeface="+mj-lt"/>
                <a:cs typeface="Calibri" panose="020F0502020204030204" pitchFamily="34" charset="0"/>
              </a:rPr>
              <a:t>مع الطفل/ة </a:t>
            </a:r>
            <a:r>
              <a:rPr lang="en-US" sz="2400" dirty="0">
                <a:solidFill>
                  <a:schemeClr val="tx1"/>
                </a:solidFill>
                <a:latin typeface="+mj-lt"/>
                <a:cs typeface="Calibri" panose="020F0502020204030204" pitchFamily="34" charset="0"/>
              </a:rPr>
              <a:t>والنظر إليه</a:t>
            </a:r>
            <a:r>
              <a:rPr lang="ar-SA" sz="2400" dirty="0">
                <a:solidFill>
                  <a:schemeClr val="tx1"/>
                </a:solidFill>
                <a:latin typeface="+mj-lt"/>
                <a:cs typeface="Calibri" panose="020F0502020204030204" pitchFamily="34" charset="0"/>
              </a:rPr>
              <a:t>/ها</a:t>
            </a:r>
            <a:endParaRPr lang="en-US" sz="2400" dirty="0">
              <a:solidFill>
                <a:schemeClr val="tx1"/>
              </a:solidFill>
              <a:latin typeface="+mj-lt"/>
              <a:cs typeface="Calibri" panose="020F0502020204030204" pitchFamily="34" charset="0"/>
            </a:endParaRPr>
          </a:p>
        </p:txBody>
      </p:sp>
      <p:sp>
        <p:nvSpPr>
          <p:cNvPr id="15" name="Rectangle 14">
            <a:extLst>
              <a:ext uri="{FF2B5EF4-FFF2-40B4-BE49-F238E27FC236}">
                <a16:creationId xmlns:a16="http://schemas.microsoft.com/office/drawing/2014/main" id="{2057A918-FF57-3357-1F73-06804DBD3C5C}"/>
              </a:ext>
            </a:extLst>
          </p:cNvPr>
          <p:cNvSpPr/>
          <p:nvPr/>
        </p:nvSpPr>
        <p:spPr>
          <a:xfrm>
            <a:off x="1458337" y="2766513"/>
            <a:ext cx="1600200" cy="508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2400" dirty="0">
                <a:solidFill>
                  <a:schemeClr val="tx1"/>
                </a:solidFill>
                <a:latin typeface="+mj-lt"/>
                <a:cs typeface="Calibri" panose="020F0502020204030204" pitchFamily="34" charset="0"/>
              </a:rPr>
              <a:t>ضمه إلى صدرك</a:t>
            </a:r>
            <a:endParaRPr lang="en-US" sz="2400" dirty="0">
              <a:solidFill>
                <a:schemeClr val="tx1"/>
              </a:solidFill>
              <a:latin typeface="+mj-lt"/>
              <a:cs typeface="Calibri" panose="020F0502020204030204" pitchFamily="34" charset="0"/>
            </a:endParaRPr>
          </a:p>
        </p:txBody>
      </p:sp>
      <p:sp>
        <p:nvSpPr>
          <p:cNvPr id="16" name="Rectangle 15">
            <a:extLst>
              <a:ext uri="{FF2B5EF4-FFF2-40B4-BE49-F238E27FC236}">
                <a16:creationId xmlns:a16="http://schemas.microsoft.com/office/drawing/2014/main" id="{1765C472-0DC1-E165-F911-909F11C501CF}"/>
              </a:ext>
            </a:extLst>
          </p:cNvPr>
          <p:cNvSpPr/>
          <p:nvPr/>
        </p:nvSpPr>
        <p:spPr>
          <a:xfrm>
            <a:off x="1678327" y="3779889"/>
            <a:ext cx="1855470" cy="508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2400" dirty="0">
                <a:solidFill>
                  <a:schemeClr val="tx1"/>
                </a:solidFill>
                <a:latin typeface="+mj-lt"/>
                <a:cs typeface="Calibri" panose="020F0502020204030204" pitchFamily="34" charset="0"/>
              </a:rPr>
              <a:t>ا</a:t>
            </a:r>
            <a:r>
              <a:rPr lang="ar-SA" sz="2400" dirty="0">
                <a:solidFill>
                  <a:schemeClr val="tx1"/>
                </a:solidFill>
                <a:latin typeface="+mj-lt"/>
                <a:cs typeface="Calibri" panose="020F0502020204030204" pitchFamily="34" charset="0"/>
              </a:rPr>
              <a:t>للعب</a:t>
            </a:r>
            <a:r>
              <a:rPr lang="en-US" sz="2400" dirty="0">
                <a:solidFill>
                  <a:schemeClr val="tx1"/>
                </a:solidFill>
                <a:latin typeface="+mj-lt"/>
                <a:cs typeface="Calibri" panose="020F0502020204030204" pitchFamily="34" charset="0"/>
              </a:rPr>
              <a:t> سوي</a:t>
            </a:r>
            <a:r>
              <a:rPr lang="ar-SA" sz="2400" dirty="0">
                <a:solidFill>
                  <a:schemeClr val="tx1"/>
                </a:solidFill>
                <a:latin typeface="+mj-lt"/>
                <a:cs typeface="Calibri" panose="020F0502020204030204" pitchFamily="34" charset="0"/>
              </a:rPr>
              <a:t>اً</a:t>
            </a:r>
            <a:endParaRPr lang="en-US" sz="2400" dirty="0">
              <a:solidFill>
                <a:schemeClr val="tx1"/>
              </a:solidFill>
              <a:latin typeface="+mj-lt"/>
              <a:cs typeface="Calibri" panose="020F0502020204030204" pitchFamily="34" charset="0"/>
            </a:endParaRPr>
          </a:p>
        </p:txBody>
      </p:sp>
      <p:sp>
        <p:nvSpPr>
          <p:cNvPr id="18" name="TextBox 17">
            <a:extLst>
              <a:ext uri="{FF2B5EF4-FFF2-40B4-BE49-F238E27FC236}">
                <a16:creationId xmlns:a16="http://schemas.microsoft.com/office/drawing/2014/main" id="{B74C4245-38D9-1D31-DF52-39D180F92C09}"/>
              </a:ext>
            </a:extLst>
          </p:cNvPr>
          <p:cNvSpPr txBox="1"/>
          <p:nvPr/>
        </p:nvSpPr>
        <p:spPr>
          <a:xfrm>
            <a:off x="2333340" y="5167855"/>
            <a:ext cx="2116865" cy="5082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a:defRPr sz="2400">
                <a:solidFill>
                  <a:schemeClr val="accent5">
                    <a:lumMod val="50000"/>
                  </a:schemeClr>
                </a:solidFill>
                <a:latin typeface="Calibri" panose="020F0502020204030204" pitchFamily="34" charset="0"/>
                <a:ea typeface="+mn-ea"/>
                <a:cs typeface="Calibri" panose="020F0502020204030204" pitchFamily="34" charset="0"/>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rtl="1"/>
            <a:r>
              <a:rPr lang="en-US" dirty="0">
                <a:solidFill>
                  <a:schemeClr val="tx1"/>
                </a:solidFill>
                <a:latin typeface="+mj-lt"/>
              </a:rPr>
              <a:t>الاستجابة لاحتياجاتهم</a:t>
            </a:r>
          </a:p>
        </p:txBody>
      </p:sp>
      <p:grpSp>
        <p:nvGrpSpPr>
          <p:cNvPr id="28" name="Group 27">
            <a:extLst>
              <a:ext uri="{FF2B5EF4-FFF2-40B4-BE49-F238E27FC236}">
                <a16:creationId xmlns:a16="http://schemas.microsoft.com/office/drawing/2014/main" id="{6B4AFBF6-4F29-4349-ABF3-165CC8781AB8}"/>
              </a:ext>
            </a:extLst>
          </p:cNvPr>
          <p:cNvGrpSpPr/>
          <p:nvPr/>
        </p:nvGrpSpPr>
        <p:grpSpPr>
          <a:xfrm>
            <a:off x="4149624" y="2718757"/>
            <a:ext cx="1241825" cy="1962474"/>
            <a:chOff x="3836059" y="2794957"/>
            <a:chExt cx="1241825" cy="1962474"/>
          </a:xfrm>
        </p:grpSpPr>
        <p:grpSp>
          <p:nvGrpSpPr>
            <p:cNvPr id="12" name="Group 11">
              <a:extLst>
                <a:ext uri="{FF2B5EF4-FFF2-40B4-BE49-F238E27FC236}">
                  <a16:creationId xmlns:a16="http://schemas.microsoft.com/office/drawing/2014/main" id="{A7932BC2-64E7-732D-DB13-F6B1791853E6}"/>
                </a:ext>
              </a:extLst>
            </p:cNvPr>
            <p:cNvGrpSpPr/>
            <p:nvPr/>
          </p:nvGrpSpPr>
          <p:grpSpPr>
            <a:xfrm>
              <a:off x="3836059" y="2794957"/>
              <a:ext cx="871981" cy="1962474"/>
              <a:chOff x="3000654" y="1516217"/>
              <a:chExt cx="245039" cy="551483"/>
            </a:xfrm>
            <a:solidFill>
              <a:schemeClr val="accent3">
                <a:lumMod val="75000"/>
              </a:schemeClr>
            </a:solidFill>
          </p:grpSpPr>
          <p:grpSp>
            <p:nvGrpSpPr>
              <p:cNvPr id="14" name="Group 13">
                <a:extLst>
                  <a:ext uri="{FF2B5EF4-FFF2-40B4-BE49-F238E27FC236}">
                    <a16:creationId xmlns:a16="http://schemas.microsoft.com/office/drawing/2014/main" id="{584F9953-2236-9579-B363-2FA4E573208C}"/>
                  </a:ext>
                </a:extLst>
              </p:cNvPr>
              <p:cNvGrpSpPr/>
              <p:nvPr/>
            </p:nvGrpSpPr>
            <p:grpSpPr>
              <a:xfrm>
                <a:off x="3036509" y="1516217"/>
                <a:ext cx="172158" cy="551483"/>
                <a:chOff x="4043172" y="1684320"/>
                <a:chExt cx="352508" cy="1129211"/>
              </a:xfrm>
              <a:grpFill/>
            </p:grpSpPr>
            <p:sp>
              <p:nvSpPr>
                <p:cNvPr id="19" name="Round Same Side Corner Rectangle 21">
                  <a:extLst>
                    <a:ext uri="{FF2B5EF4-FFF2-40B4-BE49-F238E27FC236}">
                      <a16:creationId xmlns:a16="http://schemas.microsoft.com/office/drawing/2014/main" id="{3D052BB6-7428-E421-1B0C-89EB0CE3FD61}"/>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Oval 19">
                  <a:extLst>
                    <a:ext uri="{FF2B5EF4-FFF2-40B4-BE49-F238E27FC236}">
                      <a16:creationId xmlns:a16="http://schemas.microsoft.com/office/drawing/2014/main" id="{172CC713-C688-2289-9985-5BB10A7481EA}"/>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7" name="Flowchart: Manual Operation 16">
                <a:extLst>
                  <a:ext uri="{FF2B5EF4-FFF2-40B4-BE49-F238E27FC236}">
                    <a16:creationId xmlns:a16="http://schemas.microsoft.com/office/drawing/2014/main" id="{0D62D380-3EFE-28BF-607D-C8EC8B0A7A14}"/>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1" name="Group 20">
              <a:extLst>
                <a:ext uri="{FF2B5EF4-FFF2-40B4-BE49-F238E27FC236}">
                  <a16:creationId xmlns:a16="http://schemas.microsoft.com/office/drawing/2014/main" id="{79A938AC-45AD-699F-9564-746EF204C9AF}"/>
                </a:ext>
              </a:extLst>
            </p:cNvPr>
            <p:cNvGrpSpPr/>
            <p:nvPr/>
          </p:nvGrpSpPr>
          <p:grpSpPr>
            <a:xfrm rot="20623956">
              <a:off x="4386883" y="3381555"/>
              <a:ext cx="691001" cy="851095"/>
              <a:chOff x="2185354" y="2983061"/>
              <a:chExt cx="1094360" cy="1347906"/>
            </a:xfrm>
            <a:solidFill>
              <a:schemeClr val="accent3">
                <a:lumMod val="60000"/>
                <a:lumOff val="40000"/>
              </a:schemeClr>
            </a:solidFill>
          </p:grpSpPr>
          <p:sp>
            <p:nvSpPr>
              <p:cNvPr id="22" name="Oval 21">
                <a:extLst>
                  <a:ext uri="{FF2B5EF4-FFF2-40B4-BE49-F238E27FC236}">
                    <a16:creationId xmlns:a16="http://schemas.microsoft.com/office/drawing/2014/main" id="{FB017D9D-5D81-877D-54B1-0BF0C8C55B00}"/>
                  </a:ext>
                </a:extLst>
              </p:cNvPr>
              <p:cNvSpPr/>
              <p:nvPr/>
            </p:nvSpPr>
            <p:spPr>
              <a:xfrm rot="2427591">
                <a:off x="2719023" y="2983061"/>
                <a:ext cx="560691" cy="5606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Rectangle: Rounded Corners 22">
                <a:extLst>
                  <a:ext uri="{FF2B5EF4-FFF2-40B4-BE49-F238E27FC236}">
                    <a16:creationId xmlns:a16="http://schemas.microsoft.com/office/drawing/2014/main" id="{8F5DC688-C0E3-E67F-18F7-EA2CC05EEB89}"/>
                  </a:ext>
                </a:extLst>
              </p:cNvPr>
              <p:cNvSpPr/>
              <p:nvPr/>
            </p:nvSpPr>
            <p:spPr>
              <a:xfrm rot="2427591">
                <a:off x="2185354" y="3447315"/>
                <a:ext cx="560691" cy="883652"/>
              </a:xfrm>
              <a:prstGeom prst="roundRect">
                <a:avLst>
                  <a:gd name="adj" fmla="val 50000"/>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29" name="Group 28">
            <a:extLst>
              <a:ext uri="{FF2B5EF4-FFF2-40B4-BE49-F238E27FC236}">
                <a16:creationId xmlns:a16="http://schemas.microsoft.com/office/drawing/2014/main" id="{BC2577AE-46C8-9E3D-8999-D9BB8236B29D}"/>
              </a:ext>
            </a:extLst>
          </p:cNvPr>
          <p:cNvGrpSpPr/>
          <p:nvPr/>
        </p:nvGrpSpPr>
        <p:grpSpPr>
          <a:xfrm>
            <a:off x="6078837" y="2718757"/>
            <a:ext cx="934222" cy="1962474"/>
            <a:chOff x="6310960" y="2794957"/>
            <a:chExt cx="934222" cy="1962474"/>
          </a:xfrm>
        </p:grpSpPr>
        <p:grpSp>
          <p:nvGrpSpPr>
            <p:cNvPr id="6" name="Group 5">
              <a:extLst>
                <a:ext uri="{FF2B5EF4-FFF2-40B4-BE49-F238E27FC236}">
                  <a16:creationId xmlns:a16="http://schemas.microsoft.com/office/drawing/2014/main" id="{8FA0B652-944E-6D28-45D1-4F3F6964EB7E}"/>
                </a:ext>
              </a:extLst>
            </p:cNvPr>
            <p:cNvGrpSpPr/>
            <p:nvPr/>
          </p:nvGrpSpPr>
          <p:grpSpPr>
            <a:xfrm>
              <a:off x="6636741" y="2794957"/>
              <a:ext cx="608441" cy="1962474"/>
              <a:chOff x="4045582" y="1684320"/>
              <a:chExt cx="350098" cy="1129211"/>
            </a:xfrm>
            <a:solidFill>
              <a:schemeClr val="accent3">
                <a:lumMod val="75000"/>
              </a:schemeClr>
            </a:solidFill>
          </p:grpSpPr>
          <p:sp>
            <p:nvSpPr>
              <p:cNvPr id="7" name="Round Same Side Corner Rectangle 21">
                <a:extLst>
                  <a:ext uri="{FF2B5EF4-FFF2-40B4-BE49-F238E27FC236}">
                    <a16:creationId xmlns:a16="http://schemas.microsoft.com/office/drawing/2014/main" id="{43448BA5-E37E-A213-8D8D-910708049264}"/>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11F4A31E-A431-D8F1-E566-CE9AF0CDAA2A}"/>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4" name="Group 23">
              <a:extLst>
                <a:ext uri="{FF2B5EF4-FFF2-40B4-BE49-F238E27FC236}">
                  <a16:creationId xmlns:a16="http://schemas.microsoft.com/office/drawing/2014/main" id="{75829103-2A35-510C-5CDB-2DA6F33D3016}"/>
                </a:ext>
              </a:extLst>
            </p:cNvPr>
            <p:cNvGrpSpPr/>
            <p:nvPr/>
          </p:nvGrpSpPr>
          <p:grpSpPr>
            <a:xfrm rot="19916992">
              <a:off x="6310960" y="3287515"/>
              <a:ext cx="365390" cy="975150"/>
              <a:chOff x="5753486" y="3290712"/>
              <a:chExt cx="476691" cy="1272189"/>
            </a:xfrm>
          </p:grpSpPr>
          <p:sp>
            <p:nvSpPr>
              <p:cNvPr id="25" name="Oval 24">
                <a:extLst>
                  <a:ext uri="{FF2B5EF4-FFF2-40B4-BE49-F238E27FC236}">
                    <a16:creationId xmlns:a16="http://schemas.microsoft.com/office/drawing/2014/main" id="{561573A4-B2AF-4289-818E-E4B5FE4BB967}"/>
                  </a:ext>
                </a:extLst>
              </p:cNvPr>
              <p:cNvSpPr/>
              <p:nvPr/>
            </p:nvSpPr>
            <p:spPr>
              <a:xfrm rot="75207">
                <a:off x="5768305" y="3290712"/>
                <a:ext cx="461872" cy="46187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Rectangle: Rounded Corners 25">
                <a:extLst>
                  <a:ext uri="{FF2B5EF4-FFF2-40B4-BE49-F238E27FC236}">
                    <a16:creationId xmlns:a16="http://schemas.microsoft.com/office/drawing/2014/main" id="{CF64A67D-CAFE-88A0-232D-D7A4DC9A576A}"/>
                  </a:ext>
                </a:extLst>
              </p:cNvPr>
              <p:cNvSpPr/>
              <p:nvPr/>
            </p:nvSpPr>
            <p:spPr>
              <a:xfrm rot="75207">
                <a:off x="5753486" y="3834988"/>
                <a:ext cx="461872" cy="727913"/>
              </a:xfrm>
              <a:prstGeom prst="roundRect">
                <a:avLst>
                  <a:gd name="adj" fmla="val 50000"/>
                </a:avLst>
              </a:prstGeom>
              <a:solidFill>
                <a:schemeClr val="accent3">
                  <a:lumMod val="75000"/>
                </a:schemeClr>
              </a:solidFill>
              <a:ln w="28575">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949119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9C1D4-64EE-17D6-6915-042A6FD849BF}"/>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ألعاب للأطفال والرضع</a:t>
            </a:r>
          </a:p>
        </p:txBody>
      </p:sp>
      <p:grpSp>
        <p:nvGrpSpPr>
          <p:cNvPr id="33" name="Group 32">
            <a:extLst>
              <a:ext uri="{FF2B5EF4-FFF2-40B4-BE49-F238E27FC236}">
                <a16:creationId xmlns:a16="http://schemas.microsoft.com/office/drawing/2014/main" id="{77D6CF2F-7010-AAF6-9C3B-4AFA6BBB54B6}"/>
              </a:ext>
            </a:extLst>
          </p:cNvPr>
          <p:cNvGrpSpPr/>
          <p:nvPr/>
        </p:nvGrpSpPr>
        <p:grpSpPr>
          <a:xfrm>
            <a:off x="4010800" y="1579277"/>
            <a:ext cx="3850500" cy="4191312"/>
            <a:chOff x="4214000" y="1757077"/>
            <a:chExt cx="3682170" cy="4008083"/>
          </a:xfrm>
        </p:grpSpPr>
        <p:grpSp>
          <p:nvGrpSpPr>
            <p:cNvPr id="31" name="Group 30">
              <a:extLst>
                <a:ext uri="{FF2B5EF4-FFF2-40B4-BE49-F238E27FC236}">
                  <a16:creationId xmlns:a16="http://schemas.microsoft.com/office/drawing/2014/main" id="{3F263A3F-DAD0-8743-A12A-DE41BB0F7BA9}"/>
                </a:ext>
              </a:extLst>
            </p:cNvPr>
            <p:cNvGrpSpPr/>
            <p:nvPr/>
          </p:nvGrpSpPr>
          <p:grpSpPr>
            <a:xfrm>
              <a:off x="4755823" y="2691100"/>
              <a:ext cx="2624877" cy="1495940"/>
              <a:chOff x="4266351" y="1803400"/>
              <a:chExt cx="3899749" cy="2222500"/>
            </a:xfrm>
          </p:grpSpPr>
          <p:sp>
            <p:nvSpPr>
              <p:cNvPr id="30" name="Freeform: Shape 29">
                <a:extLst>
                  <a:ext uri="{FF2B5EF4-FFF2-40B4-BE49-F238E27FC236}">
                    <a16:creationId xmlns:a16="http://schemas.microsoft.com/office/drawing/2014/main" id="{D4D5A481-62CB-B2BF-F798-052B73D82B01}"/>
                  </a:ext>
                </a:extLst>
              </p:cNvPr>
              <p:cNvSpPr/>
              <p:nvPr/>
            </p:nvSpPr>
            <p:spPr>
              <a:xfrm>
                <a:off x="6235700" y="2755900"/>
                <a:ext cx="1930400" cy="1270000"/>
              </a:xfrm>
              <a:custGeom>
                <a:avLst/>
                <a:gdLst>
                  <a:gd name="connsiteX0" fmla="*/ 0 w 1930400"/>
                  <a:gd name="connsiteY0" fmla="*/ 1270000 h 1270000"/>
                  <a:gd name="connsiteX1" fmla="*/ 787400 w 1930400"/>
                  <a:gd name="connsiteY1" fmla="*/ 266700 h 1270000"/>
                  <a:gd name="connsiteX2" fmla="*/ 1930400 w 1930400"/>
                  <a:gd name="connsiteY2" fmla="*/ 0 h 1270000"/>
                </a:gdLst>
                <a:ahLst/>
                <a:cxnLst>
                  <a:cxn ang="0">
                    <a:pos x="connsiteX0" y="connsiteY0"/>
                  </a:cxn>
                  <a:cxn ang="0">
                    <a:pos x="connsiteX1" y="connsiteY1"/>
                  </a:cxn>
                  <a:cxn ang="0">
                    <a:pos x="connsiteX2" y="connsiteY2"/>
                  </a:cxn>
                </a:cxnLst>
                <a:rect l="l" t="t" r="r" b="b"/>
                <a:pathLst>
                  <a:path w="1930400" h="1270000">
                    <a:moveTo>
                      <a:pt x="0" y="1270000"/>
                    </a:moveTo>
                    <a:cubicBezTo>
                      <a:pt x="232833" y="874183"/>
                      <a:pt x="465667" y="478367"/>
                      <a:pt x="787400" y="266700"/>
                    </a:cubicBezTo>
                    <a:cubicBezTo>
                      <a:pt x="1109133" y="55033"/>
                      <a:pt x="1519766" y="27516"/>
                      <a:pt x="1930400" y="0"/>
                    </a:cubicBezTo>
                  </a:path>
                </a:pathLst>
              </a:custGeom>
              <a:no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Freeform: Shape 26">
                <a:extLst>
                  <a:ext uri="{FF2B5EF4-FFF2-40B4-BE49-F238E27FC236}">
                    <a16:creationId xmlns:a16="http://schemas.microsoft.com/office/drawing/2014/main" id="{F0172DE5-7710-BA62-2D04-48C47660D214}"/>
                  </a:ext>
                </a:extLst>
              </p:cNvPr>
              <p:cNvSpPr/>
              <p:nvPr/>
            </p:nvSpPr>
            <p:spPr>
              <a:xfrm>
                <a:off x="4266351" y="2489198"/>
                <a:ext cx="914400" cy="1447804"/>
              </a:xfrm>
              <a:custGeom>
                <a:avLst/>
                <a:gdLst>
                  <a:gd name="connsiteX0" fmla="*/ 1117600 w 1215450"/>
                  <a:gd name="connsiteY0" fmla="*/ 2197100 h 2197100"/>
                  <a:gd name="connsiteX1" fmla="*/ 1104900 w 1215450"/>
                  <a:gd name="connsiteY1" fmla="*/ 660400 h 2197100"/>
                  <a:gd name="connsiteX2" fmla="*/ 0 w 1215450"/>
                  <a:gd name="connsiteY2" fmla="*/ 0 h 2197100"/>
                </a:gdLst>
                <a:ahLst/>
                <a:cxnLst>
                  <a:cxn ang="0">
                    <a:pos x="connsiteX0" y="connsiteY0"/>
                  </a:cxn>
                  <a:cxn ang="0">
                    <a:pos x="connsiteX1" y="connsiteY1"/>
                  </a:cxn>
                  <a:cxn ang="0">
                    <a:pos x="connsiteX2" y="connsiteY2"/>
                  </a:cxn>
                </a:cxnLst>
                <a:rect l="l" t="t" r="r" b="b"/>
                <a:pathLst>
                  <a:path w="1215450" h="2197100">
                    <a:moveTo>
                      <a:pt x="1117600" y="2197100"/>
                    </a:moveTo>
                    <a:cubicBezTo>
                      <a:pt x="1204383" y="1611841"/>
                      <a:pt x="1291167" y="1026583"/>
                      <a:pt x="1104900" y="660400"/>
                    </a:cubicBezTo>
                    <a:cubicBezTo>
                      <a:pt x="918633" y="294217"/>
                      <a:pt x="459316" y="147108"/>
                      <a:pt x="0" y="0"/>
                    </a:cubicBezTo>
                  </a:path>
                </a:pathLst>
              </a:custGeom>
              <a:no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Freeform: Shape 27">
                <a:extLst>
                  <a:ext uri="{FF2B5EF4-FFF2-40B4-BE49-F238E27FC236}">
                    <a16:creationId xmlns:a16="http://schemas.microsoft.com/office/drawing/2014/main" id="{A7D71A61-626A-FB57-8A09-9A42368C3ABA}"/>
                  </a:ext>
                </a:extLst>
              </p:cNvPr>
              <p:cNvSpPr/>
              <p:nvPr/>
            </p:nvSpPr>
            <p:spPr>
              <a:xfrm>
                <a:off x="5842000" y="1803400"/>
                <a:ext cx="571500" cy="1930400"/>
              </a:xfrm>
              <a:custGeom>
                <a:avLst/>
                <a:gdLst>
                  <a:gd name="connsiteX0" fmla="*/ 0 w 571500"/>
                  <a:gd name="connsiteY0" fmla="*/ 1930400 h 1930400"/>
                  <a:gd name="connsiteX1" fmla="*/ 215900 w 571500"/>
                  <a:gd name="connsiteY1" fmla="*/ 596900 h 1930400"/>
                  <a:gd name="connsiteX2" fmla="*/ 571500 w 571500"/>
                  <a:gd name="connsiteY2" fmla="*/ 0 h 1930400"/>
                </a:gdLst>
                <a:ahLst/>
                <a:cxnLst>
                  <a:cxn ang="0">
                    <a:pos x="connsiteX0" y="connsiteY0"/>
                  </a:cxn>
                  <a:cxn ang="0">
                    <a:pos x="connsiteX1" y="connsiteY1"/>
                  </a:cxn>
                  <a:cxn ang="0">
                    <a:pos x="connsiteX2" y="connsiteY2"/>
                  </a:cxn>
                </a:cxnLst>
                <a:rect l="l" t="t" r="r" b="b"/>
                <a:pathLst>
                  <a:path w="571500" h="1930400">
                    <a:moveTo>
                      <a:pt x="0" y="1930400"/>
                    </a:moveTo>
                    <a:cubicBezTo>
                      <a:pt x="60325" y="1424516"/>
                      <a:pt x="120650" y="918633"/>
                      <a:pt x="215900" y="596900"/>
                    </a:cubicBezTo>
                    <a:cubicBezTo>
                      <a:pt x="311150" y="275167"/>
                      <a:pt x="441325" y="137583"/>
                      <a:pt x="571500" y="0"/>
                    </a:cubicBezTo>
                  </a:path>
                </a:pathLst>
              </a:custGeom>
              <a:noFill/>
              <a:ln w="762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pic>
          <p:nvPicPr>
            <p:cNvPr id="14" name="Graphic 13" descr="Stuffed Toy with solid fill">
              <a:extLst>
                <a:ext uri="{FF2B5EF4-FFF2-40B4-BE49-F238E27FC236}">
                  <a16:creationId xmlns:a16="http://schemas.microsoft.com/office/drawing/2014/main" id="{76B7DEB0-958B-739A-32C4-3B3FAE0FDD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957152">
              <a:off x="6274794" y="2591292"/>
              <a:ext cx="914400" cy="914400"/>
            </a:xfrm>
            <a:prstGeom prst="rect">
              <a:avLst/>
            </a:prstGeom>
          </p:spPr>
        </p:pic>
        <p:pic>
          <p:nvPicPr>
            <p:cNvPr id="16" name="Graphic 15" descr="Toy Train with solid fill">
              <a:extLst>
                <a:ext uri="{FF2B5EF4-FFF2-40B4-BE49-F238E27FC236}">
                  <a16:creationId xmlns:a16="http://schemas.microsoft.com/office/drawing/2014/main" id="{4028EE0E-0992-7632-4B43-7D0A2121B5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119481">
              <a:off x="5407193" y="3269657"/>
              <a:ext cx="914400" cy="914400"/>
            </a:xfrm>
            <a:prstGeom prst="rect">
              <a:avLst/>
            </a:prstGeom>
          </p:spPr>
        </p:pic>
        <p:pic>
          <p:nvPicPr>
            <p:cNvPr id="18" name="Graphic 17" descr="Puppet with solid fill">
              <a:extLst>
                <a:ext uri="{FF2B5EF4-FFF2-40B4-BE49-F238E27FC236}">
                  <a16:creationId xmlns:a16="http://schemas.microsoft.com/office/drawing/2014/main" id="{CA597076-EE18-B2CC-2283-840E8527CC3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825893">
              <a:off x="6981770" y="1757077"/>
              <a:ext cx="914400" cy="914400"/>
            </a:xfrm>
            <a:prstGeom prst="rect">
              <a:avLst/>
            </a:prstGeom>
          </p:spPr>
        </p:pic>
        <p:pic>
          <p:nvPicPr>
            <p:cNvPr id="20" name="Graphic 19" descr="Rubber duck with solid fill">
              <a:extLst>
                <a:ext uri="{FF2B5EF4-FFF2-40B4-BE49-F238E27FC236}">
                  <a16:creationId xmlns:a16="http://schemas.microsoft.com/office/drawing/2014/main" id="{E2678F66-9200-EAEC-4096-6FFB1EF072B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91126" y="2177010"/>
              <a:ext cx="914400" cy="914400"/>
            </a:xfrm>
            <a:prstGeom prst="rect">
              <a:avLst/>
            </a:prstGeom>
          </p:spPr>
        </p:pic>
        <p:pic>
          <p:nvPicPr>
            <p:cNvPr id="22" name="Graphic 21" descr="Bucket and shovel with solid fill">
              <a:extLst>
                <a:ext uri="{FF2B5EF4-FFF2-40B4-BE49-F238E27FC236}">
                  <a16:creationId xmlns:a16="http://schemas.microsoft.com/office/drawing/2014/main" id="{FCCFD1F2-257E-8B37-8FFA-00366CFD4DC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475772">
              <a:off x="6923500" y="3036855"/>
              <a:ext cx="914400" cy="914400"/>
            </a:xfrm>
            <a:prstGeom prst="rect">
              <a:avLst/>
            </a:prstGeom>
          </p:spPr>
        </p:pic>
        <p:pic>
          <p:nvPicPr>
            <p:cNvPr id="24" name="Graphic 23" descr="Filing Box Archive with solid fill">
              <a:extLst>
                <a:ext uri="{FF2B5EF4-FFF2-40B4-BE49-F238E27FC236}">
                  <a16:creationId xmlns:a16="http://schemas.microsoft.com/office/drawing/2014/main" id="{F2321E8F-D89E-F198-4149-FA3AE8F69BB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214000" y="4025904"/>
              <a:ext cx="2880500" cy="1739256"/>
            </a:xfrm>
            <a:prstGeom prst="rect">
              <a:avLst/>
            </a:prstGeom>
          </p:spPr>
        </p:pic>
      </p:grpSp>
      <p:grpSp>
        <p:nvGrpSpPr>
          <p:cNvPr id="3" name="Group 2">
            <a:extLst>
              <a:ext uri="{FF2B5EF4-FFF2-40B4-BE49-F238E27FC236}">
                <a16:creationId xmlns:a16="http://schemas.microsoft.com/office/drawing/2014/main" id="{18DA4315-2569-CC21-B4A1-94C243274F88}"/>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EA370C00-B2B1-5D7A-FA3E-8A3DDBC2D68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3" name="Group 12">
              <a:extLst>
                <a:ext uri="{FF2B5EF4-FFF2-40B4-BE49-F238E27FC236}">
                  <a16:creationId xmlns:a16="http://schemas.microsoft.com/office/drawing/2014/main" id="{767D53CB-F1D1-F1CD-8DF1-26A347F7AE39}"/>
                </a:ext>
              </a:extLst>
            </p:cNvPr>
            <p:cNvGrpSpPr/>
            <p:nvPr/>
          </p:nvGrpSpPr>
          <p:grpSpPr>
            <a:xfrm>
              <a:off x="10737628" y="758745"/>
              <a:ext cx="562136" cy="634675"/>
              <a:chOff x="760175" y="830142"/>
              <a:chExt cx="867619" cy="979579"/>
            </a:xfrm>
          </p:grpSpPr>
          <p:sp>
            <p:nvSpPr>
              <p:cNvPr id="15" name="Rectangle 14">
                <a:extLst>
                  <a:ext uri="{FF2B5EF4-FFF2-40B4-BE49-F238E27FC236}">
                    <a16:creationId xmlns:a16="http://schemas.microsoft.com/office/drawing/2014/main" id="{C3E8C560-D3C1-9767-ABD0-FCB2F60D207D}"/>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٣٩-٤٢</a:t>
                </a:r>
                <a:endParaRPr lang="en-US" sz="1600" b="1" dirty="0">
                  <a:solidFill>
                    <a:schemeClr val="bg1"/>
                  </a:solidFill>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4709AF0E-508B-D0EA-56E3-FF7211712DAC}"/>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5058224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145A-B54F-26D5-90AE-9370D796C6E8}"/>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الإرسال و الاستجابة</a:t>
            </a:r>
            <a:r>
              <a:rPr lang="en-US" dirty="0">
                <a:latin typeface="Calibri" panose="020F0502020204030204" pitchFamily="34" charset="0"/>
                <a:cs typeface="Calibri" panose="020F0502020204030204" pitchFamily="34" charset="0"/>
              </a:rPr>
              <a:t>: تقنية عملية لمقدمي الرعاية</a:t>
            </a:r>
          </a:p>
        </p:txBody>
      </p:sp>
      <p:pic>
        <p:nvPicPr>
          <p:cNvPr id="4" name="Picture 3">
            <a:hlinkClick r:id="rId3"/>
            <a:extLst>
              <a:ext uri="{FF2B5EF4-FFF2-40B4-BE49-F238E27FC236}">
                <a16:creationId xmlns:a16="http://schemas.microsoft.com/office/drawing/2014/main" id="{0D6FBD2F-948D-9391-9C24-E754285F1D6A}"/>
              </a:ext>
            </a:extLst>
          </p:cNvPr>
          <p:cNvPicPr>
            <a:picLocks noChangeAspect="1"/>
          </p:cNvPicPr>
          <p:nvPr/>
        </p:nvPicPr>
        <p:blipFill rotWithShape="1">
          <a:blip r:embed="rId4"/>
          <a:srcRect r="454" b="11362"/>
          <a:stretch/>
        </p:blipFill>
        <p:spPr>
          <a:xfrm>
            <a:off x="2026107" y="1607973"/>
            <a:ext cx="8139785" cy="4032622"/>
          </a:xfrm>
          <a:prstGeom prst="rect">
            <a:avLst/>
          </a:prstGeom>
          <a:ln w="76200">
            <a:solidFill>
              <a:schemeClr val="accent3">
                <a:lumMod val="75000"/>
              </a:schemeClr>
            </a:solidFill>
          </a:ln>
        </p:spPr>
      </p:pic>
    </p:spTree>
    <p:extLst>
      <p:ext uri="{BB962C8B-B14F-4D97-AF65-F5344CB8AC3E}">
        <p14:creationId xmlns:p14="http://schemas.microsoft.com/office/powerpoint/2010/main" val="2963569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244"/>
        <p:cNvGrpSpPr/>
        <p:nvPr/>
      </p:nvGrpSpPr>
      <p:grpSpPr>
        <a:xfrm>
          <a:off x="0" y="0"/>
          <a:ext cx="0" cy="0"/>
          <a:chOff x="0" y="0"/>
          <a:chExt cx="0" cy="0"/>
        </a:xfrm>
      </p:grpSpPr>
      <p:sp>
        <p:nvSpPr>
          <p:cNvPr id="2" name="Title 72">
            <a:extLst>
              <a:ext uri="{FF2B5EF4-FFF2-40B4-BE49-F238E27FC236}">
                <a16:creationId xmlns:a16="http://schemas.microsoft.com/office/drawing/2014/main" id="{8640D637-454A-8841-E605-F13365573E21}"/>
              </a:ext>
            </a:extLst>
          </p:cNvPr>
          <p:cNvSpPr txBox="1">
            <a:spLocks/>
          </p:cNvSpPr>
          <p:nvPr/>
        </p:nvSpPr>
        <p:spPr>
          <a:xfrm>
            <a:off x="4038350" y="1894347"/>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ar-SA" sz="5400" b="1" dirty="0">
                <a:solidFill>
                  <a:schemeClr val="bg1">
                    <a:lumMod val="75000"/>
                  </a:schemeClr>
                </a:solidFill>
                <a:latin typeface="Calibri" panose="020F0502020204030204" pitchFamily="34" charset="0"/>
                <a:cs typeface="Calibri" panose="020F0502020204030204" pitchFamily="34" charset="0"/>
              </a:rPr>
              <a:t>دليل</a:t>
            </a:r>
            <a:r>
              <a:rPr lang="en-CA" sz="5400" b="1" dirty="0">
                <a:solidFill>
                  <a:schemeClr val="bg1">
                    <a:lumMod val="75000"/>
                  </a:schemeClr>
                </a:solidFill>
                <a:latin typeface="Calibri" panose="020F0502020204030204" pitchFamily="34" charset="0"/>
                <a:cs typeface="Calibri" panose="020F0502020204030204" pitchFamily="34" charset="0"/>
              </a:rPr>
              <a:t> التيسير</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A145A-B54F-26D5-90AE-9370D796C6E8}"/>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الإرسال و الاستجابة</a:t>
            </a:r>
            <a:endParaRPr lang="en-US" dirty="0">
              <a:latin typeface="+mj-lt"/>
            </a:endParaRPr>
          </a:p>
        </p:txBody>
      </p:sp>
      <p:sp>
        <p:nvSpPr>
          <p:cNvPr id="7" name="TextBox 6">
            <a:extLst>
              <a:ext uri="{FF2B5EF4-FFF2-40B4-BE49-F238E27FC236}">
                <a16:creationId xmlns:a16="http://schemas.microsoft.com/office/drawing/2014/main" id="{21087554-2A26-CA4E-C9C9-D5AFCA885283}"/>
              </a:ext>
            </a:extLst>
          </p:cNvPr>
          <p:cNvSpPr txBox="1"/>
          <p:nvPr/>
        </p:nvSpPr>
        <p:spPr>
          <a:xfrm>
            <a:off x="585979" y="3021292"/>
            <a:ext cx="4950891" cy="2246769"/>
          </a:xfrm>
          <a:prstGeom prst="rect">
            <a:avLst/>
          </a:prstGeom>
          <a:noFill/>
        </p:spPr>
        <p:txBody>
          <a:bodyPr wrap="square" rtlCol="0">
            <a:spAutoFit/>
          </a:bodyPr>
          <a:lstStyle/>
          <a:p>
            <a:pPr marL="457200" indent="-457200" algn="r" rtl="1">
              <a:spcAft>
                <a:spcPts val="600"/>
              </a:spcAft>
              <a:buFont typeface="+mj-lt"/>
              <a:buAutoNum type="arabicPeriod"/>
            </a:pPr>
            <a:r>
              <a:rPr lang="en-US" sz="2000" dirty="0">
                <a:latin typeface="+mj-lt"/>
                <a:cs typeface="Calibri" panose="020F0502020204030204" pitchFamily="34" charset="0"/>
              </a:rPr>
              <a:t>شارك التركيز</a:t>
            </a:r>
          </a:p>
          <a:p>
            <a:pPr marL="457200" indent="-457200" algn="r" rtl="1">
              <a:spcAft>
                <a:spcPts val="600"/>
              </a:spcAft>
              <a:buFont typeface="+mj-lt"/>
              <a:buAutoNum type="arabicPeriod"/>
            </a:pPr>
            <a:r>
              <a:rPr lang="ar-SA" sz="2000" dirty="0">
                <a:latin typeface="+mj-lt"/>
                <a:cs typeface="Calibri" panose="020F0502020204030204" pitchFamily="34" charset="0"/>
              </a:rPr>
              <a:t>قم بالاستجابة للإرسال </a:t>
            </a:r>
            <a:r>
              <a:rPr lang="en-US" sz="2000" dirty="0">
                <a:latin typeface="+mj-lt"/>
                <a:cs typeface="Calibri" panose="020F0502020204030204" pitchFamily="34" charset="0"/>
              </a:rPr>
              <a:t>بالدعم والتشجيع</a:t>
            </a:r>
          </a:p>
          <a:p>
            <a:pPr marL="457200" indent="-457200" algn="r" rtl="1">
              <a:spcAft>
                <a:spcPts val="600"/>
              </a:spcAft>
              <a:buFont typeface="+mj-lt"/>
              <a:buAutoNum type="arabicPeriod"/>
            </a:pPr>
            <a:r>
              <a:rPr lang="en-US" sz="2000" dirty="0">
                <a:latin typeface="+mj-lt"/>
                <a:cs typeface="Calibri" panose="020F0502020204030204" pitchFamily="34" charset="0"/>
              </a:rPr>
              <a:t>أعطه</a:t>
            </a:r>
            <a:r>
              <a:rPr lang="ar-SA" sz="2000" dirty="0">
                <a:latin typeface="+mj-lt"/>
                <a:cs typeface="Calibri" panose="020F0502020204030204" pitchFamily="34" charset="0"/>
              </a:rPr>
              <a:t>ا </a:t>
            </a:r>
            <a:r>
              <a:rPr lang="en-US" sz="2000" dirty="0">
                <a:latin typeface="+mj-lt"/>
                <a:cs typeface="Calibri" panose="020F0502020204030204" pitchFamily="34" charset="0"/>
              </a:rPr>
              <a:t>إسم</a:t>
            </a:r>
            <a:r>
              <a:rPr lang="ar-SA" sz="2000" dirty="0">
                <a:latin typeface="+mj-lt"/>
                <a:cs typeface="Calibri" panose="020F0502020204030204" pitchFamily="34" charset="0"/>
              </a:rPr>
              <a:t>اً</a:t>
            </a:r>
            <a:endParaRPr lang="en-US" sz="2000" dirty="0">
              <a:latin typeface="+mj-lt"/>
              <a:cs typeface="Calibri" panose="020F0502020204030204" pitchFamily="34" charset="0"/>
            </a:endParaRPr>
          </a:p>
          <a:p>
            <a:pPr marL="457200" indent="-457200" algn="r" rtl="1">
              <a:spcAft>
                <a:spcPts val="600"/>
              </a:spcAft>
              <a:buFont typeface="+mj-lt"/>
              <a:buAutoNum type="arabicPeriod"/>
            </a:pPr>
            <a:r>
              <a:rPr lang="ar-SA" sz="2000" dirty="0">
                <a:latin typeface="+mj-lt"/>
                <a:cs typeface="Calibri" panose="020F0502020204030204" pitchFamily="34" charset="0"/>
              </a:rPr>
              <a:t>قم بالتناوب</a:t>
            </a:r>
            <a:r>
              <a:rPr lang="en-US" sz="2000" dirty="0">
                <a:latin typeface="+mj-lt"/>
                <a:cs typeface="Calibri" panose="020F0502020204030204" pitchFamily="34" charset="0"/>
              </a:rPr>
              <a:t> ... وانتظر. حافظ على التفاعلات ذهابًا وإيابًا.</a:t>
            </a:r>
          </a:p>
          <a:p>
            <a:pPr marL="457200" indent="-457200" algn="r" rtl="1">
              <a:spcAft>
                <a:spcPts val="600"/>
              </a:spcAft>
              <a:buFont typeface="+mj-lt"/>
              <a:buAutoNum type="arabicPeriod"/>
            </a:pPr>
            <a:r>
              <a:rPr lang="en-US" sz="2000" dirty="0">
                <a:latin typeface="+mj-lt"/>
                <a:cs typeface="Calibri" panose="020F0502020204030204" pitchFamily="34" charset="0"/>
              </a:rPr>
              <a:t>تمرن على النهايات والبدايات</a:t>
            </a:r>
          </a:p>
        </p:txBody>
      </p:sp>
      <p:pic>
        <p:nvPicPr>
          <p:cNvPr id="4" name="Graphic 3" descr="Table tennis paddle and ball with solid fill">
            <a:extLst>
              <a:ext uri="{FF2B5EF4-FFF2-40B4-BE49-F238E27FC236}">
                <a16:creationId xmlns:a16="http://schemas.microsoft.com/office/drawing/2014/main" id="{8B3CA4E6-2748-B4D5-81B6-F3CF6AEC6B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2419280" y="1873324"/>
            <a:ext cx="1284290" cy="1284290"/>
          </a:xfrm>
          <a:prstGeom prst="rect">
            <a:avLst/>
          </a:prstGeom>
        </p:spPr>
      </p:pic>
      <p:pic>
        <p:nvPicPr>
          <p:cNvPr id="5" name="Graphic 4" descr="Table tennis paddle and ball with solid fill">
            <a:extLst>
              <a:ext uri="{FF2B5EF4-FFF2-40B4-BE49-F238E27FC236}">
                <a16:creationId xmlns:a16="http://schemas.microsoft.com/office/drawing/2014/main" id="{6D7AE639-2BD6-B229-D85B-3DCA87BC33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flipV="1">
            <a:off x="7791369" y="1873324"/>
            <a:ext cx="1284290" cy="1284290"/>
          </a:xfrm>
          <a:prstGeom prst="rect">
            <a:avLst/>
          </a:prstGeom>
        </p:spPr>
      </p:pic>
      <p:sp>
        <p:nvSpPr>
          <p:cNvPr id="6" name="Freeform: Shape 5">
            <a:extLst>
              <a:ext uri="{FF2B5EF4-FFF2-40B4-BE49-F238E27FC236}">
                <a16:creationId xmlns:a16="http://schemas.microsoft.com/office/drawing/2014/main" id="{4492EDC2-5E7F-3DD3-7790-457790C49595}"/>
              </a:ext>
            </a:extLst>
          </p:cNvPr>
          <p:cNvSpPr/>
          <p:nvPr/>
        </p:nvSpPr>
        <p:spPr>
          <a:xfrm>
            <a:off x="3768576" y="1578062"/>
            <a:ext cx="4106930" cy="431947"/>
          </a:xfrm>
          <a:custGeom>
            <a:avLst/>
            <a:gdLst>
              <a:gd name="connsiteX0" fmla="*/ 0 w 5041900"/>
              <a:gd name="connsiteY0" fmla="*/ 431947 h 431947"/>
              <a:gd name="connsiteX1" fmla="*/ 2616200 w 5041900"/>
              <a:gd name="connsiteY1" fmla="*/ 147 h 431947"/>
              <a:gd name="connsiteX2" fmla="*/ 5041900 w 5041900"/>
              <a:gd name="connsiteY2" fmla="*/ 393847 h 431947"/>
            </a:gdLst>
            <a:ahLst/>
            <a:cxnLst>
              <a:cxn ang="0">
                <a:pos x="connsiteX0" y="connsiteY0"/>
              </a:cxn>
              <a:cxn ang="0">
                <a:pos x="connsiteX1" y="connsiteY1"/>
              </a:cxn>
              <a:cxn ang="0">
                <a:pos x="connsiteX2" y="connsiteY2"/>
              </a:cxn>
            </a:cxnLst>
            <a:rect l="l" t="t" r="r" b="b"/>
            <a:pathLst>
              <a:path w="5041900" h="431947">
                <a:moveTo>
                  <a:pt x="0" y="431947"/>
                </a:moveTo>
                <a:cubicBezTo>
                  <a:pt x="887941" y="219222"/>
                  <a:pt x="1775883" y="6497"/>
                  <a:pt x="2616200" y="147"/>
                </a:cubicBezTo>
                <a:cubicBezTo>
                  <a:pt x="3456517" y="-6203"/>
                  <a:pt x="4249208" y="193822"/>
                  <a:pt x="5041900" y="393847"/>
                </a:cubicBezTo>
              </a:path>
            </a:pathLst>
          </a:custGeom>
          <a:noFill/>
          <a:ln>
            <a:solidFill>
              <a:schemeClr val="accent3">
                <a:lumMod val="7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TextBox 8">
            <a:extLst>
              <a:ext uri="{FF2B5EF4-FFF2-40B4-BE49-F238E27FC236}">
                <a16:creationId xmlns:a16="http://schemas.microsoft.com/office/drawing/2014/main" id="{ED282A4A-BCC6-1746-BB57-D8A159A6A12F}"/>
              </a:ext>
            </a:extLst>
          </p:cNvPr>
          <p:cNvSpPr txBox="1"/>
          <p:nvPr/>
        </p:nvSpPr>
        <p:spPr>
          <a:xfrm>
            <a:off x="7869732" y="3496938"/>
            <a:ext cx="2671877" cy="707886"/>
          </a:xfrm>
          <a:prstGeom prst="rect">
            <a:avLst/>
          </a:prstGeom>
          <a:noFill/>
        </p:spPr>
        <p:txBody>
          <a:bodyPr wrap="square">
            <a:spAutoFit/>
          </a:bodyPr>
          <a:lstStyle/>
          <a:p>
            <a:pPr algn="ctr" rtl="1"/>
            <a:r>
              <a:rPr lang="en-US" sz="2000" dirty="0">
                <a:latin typeface="Calibri" panose="020F0502020204030204" pitchFamily="34" charset="0"/>
                <a:cs typeface="Calibri" panose="020F0502020204030204" pitchFamily="34" charset="0"/>
              </a:rPr>
              <a:t>عندما يركز الطفل انتباهه على شيء ما</a:t>
            </a:r>
          </a:p>
        </p:txBody>
      </p:sp>
      <p:grpSp>
        <p:nvGrpSpPr>
          <p:cNvPr id="10" name="Group 9">
            <a:extLst>
              <a:ext uri="{FF2B5EF4-FFF2-40B4-BE49-F238E27FC236}">
                <a16:creationId xmlns:a16="http://schemas.microsoft.com/office/drawing/2014/main" id="{88BA44A6-AFCB-10ED-BEC4-A8DA2ABDB7FE}"/>
              </a:ext>
            </a:extLst>
          </p:cNvPr>
          <p:cNvGrpSpPr/>
          <p:nvPr/>
        </p:nvGrpSpPr>
        <p:grpSpPr>
          <a:xfrm>
            <a:off x="1841683" y="1490879"/>
            <a:ext cx="516751" cy="1666735"/>
            <a:chOff x="4162834" y="1684320"/>
            <a:chExt cx="350098" cy="1129211"/>
          </a:xfrm>
          <a:solidFill>
            <a:schemeClr val="accent3">
              <a:lumMod val="75000"/>
            </a:schemeClr>
          </a:solidFill>
        </p:grpSpPr>
        <p:sp>
          <p:nvSpPr>
            <p:cNvPr id="11" name="Round Same Side Corner Rectangle 21">
              <a:extLst>
                <a:ext uri="{FF2B5EF4-FFF2-40B4-BE49-F238E27FC236}">
                  <a16:creationId xmlns:a16="http://schemas.microsoft.com/office/drawing/2014/main" id="{08897FE6-2901-C44B-E761-AE0216EC92F3}"/>
                </a:ext>
              </a:extLst>
            </p:cNvPr>
            <p:cNvSpPr/>
            <p:nvPr/>
          </p:nvSpPr>
          <p:spPr>
            <a:xfrm>
              <a:off x="4162834"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Oval 19">
              <a:extLst>
                <a:ext uri="{FF2B5EF4-FFF2-40B4-BE49-F238E27FC236}">
                  <a16:creationId xmlns:a16="http://schemas.microsoft.com/office/drawing/2014/main" id="{12845A5A-A9C7-A4AC-E9EE-E72FF0A3481D}"/>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1" name="Group 20">
            <a:extLst>
              <a:ext uri="{FF2B5EF4-FFF2-40B4-BE49-F238E27FC236}">
                <a16:creationId xmlns:a16="http://schemas.microsoft.com/office/drawing/2014/main" id="{B5B39CB9-044C-4F6A-84A6-25756A1F9A49}"/>
              </a:ext>
            </a:extLst>
          </p:cNvPr>
          <p:cNvGrpSpPr/>
          <p:nvPr/>
        </p:nvGrpSpPr>
        <p:grpSpPr>
          <a:xfrm>
            <a:off x="9075659" y="1794035"/>
            <a:ext cx="516751" cy="1053773"/>
            <a:chOff x="4162834" y="1684320"/>
            <a:chExt cx="350098" cy="713930"/>
          </a:xfrm>
          <a:solidFill>
            <a:schemeClr val="accent3">
              <a:lumMod val="75000"/>
            </a:schemeClr>
          </a:solidFill>
        </p:grpSpPr>
        <p:sp>
          <p:nvSpPr>
            <p:cNvPr id="22" name="Round Same Side Corner Rectangle 21">
              <a:extLst>
                <a:ext uri="{FF2B5EF4-FFF2-40B4-BE49-F238E27FC236}">
                  <a16:creationId xmlns:a16="http://schemas.microsoft.com/office/drawing/2014/main" id="{3B5C778A-64DA-7778-223A-C53B3ADCF81F}"/>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Oval 22">
              <a:extLst>
                <a:ext uri="{FF2B5EF4-FFF2-40B4-BE49-F238E27FC236}">
                  <a16:creationId xmlns:a16="http://schemas.microsoft.com/office/drawing/2014/main" id="{7D82619D-34A3-F591-B536-C7BB7BE431DE}"/>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158790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Title 72">
            <a:extLst>
              <a:ext uri="{FF2B5EF4-FFF2-40B4-BE49-F238E27FC236}">
                <a16:creationId xmlns:a16="http://schemas.microsoft.com/office/drawing/2014/main" id="{7044D329-225E-B485-3ACB-BF3A253F7A1D}"/>
              </a:ext>
            </a:extLst>
          </p:cNvPr>
          <p:cNvSpPr txBox="1">
            <a:spLocks/>
          </p:cNvSpPr>
          <p:nvPr/>
        </p:nvSpPr>
        <p:spPr>
          <a:xfrm>
            <a:off x="4453986" y="19820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22291511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82F8F-37DB-B3A4-11E4-1DCD17679D30}"/>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متى </a:t>
            </a:r>
            <a:r>
              <a:rPr lang="ar-SA" dirty="0">
                <a:highlight>
                  <a:srgbClr val="FFFF00"/>
                </a:highlight>
                <a:latin typeface="Calibri" panose="020F0502020204030204" pitchFamily="34" charset="0"/>
                <a:cs typeface="Calibri" panose="020F0502020204030204" pitchFamily="34" charset="0"/>
              </a:rPr>
              <a:t>تقوم بالإحالة</a:t>
            </a:r>
            <a:r>
              <a:rPr lang="en-US" dirty="0">
                <a:highlight>
                  <a:srgbClr val="FFFF00"/>
                </a:highlight>
                <a:latin typeface="Calibri" panose="020F0502020204030204" pitchFamily="34" charset="0"/>
                <a:cs typeface="Calibri" panose="020F0502020204030204" pitchFamily="34" charset="0"/>
              </a:rPr>
              <a:t> </a:t>
            </a:r>
          </a:p>
        </p:txBody>
      </p:sp>
      <p:pic>
        <p:nvPicPr>
          <p:cNvPr id="5" name="Graphic 4" descr="Flag with solid fill">
            <a:extLst>
              <a:ext uri="{FF2B5EF4-FFF2-40B4-BE49-F238E27FC236}">
                <a16:creationId xmlns:a16="http://schemas.microsoft.com/office/drawing/2014/main" id="{DDAF094A-CBD4-5FDF-A5D7-139C232843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19327" y="1747232"/>
            <a:ext cx="1480703" cy="1480703"/>
          </a:xfrm>
          <a:prstGeom prst="rect">
            <a:avLst/>
          </a:prstGeom>
        </p:spPr>
      </p:pic>
      <p:sp>
        <p:nvSpPr>
          <p:cNvPr id="4" name="TextBox 3">
            <a:extLst>
              <a:ext uri="{FF2B5EF4-FFF2-40B4-BE49-F238E27FC236}">
                <a16:creationId xmlns:a16="http://schemas.microsoft.com/office/drawing/2014/main" id="{AC992DBC-D913-D8FB-4454-1E6BC899C00A}"/>
              </a:ext>
            </a:extLst>
          </p:cNvPr>
          <p:cNvSpPr txBox="1"/>
          <p:nvPr/>
        </p:nvSpPr>
        <p:spPr>
          <a:xfrm>
            <a:off x="6096000" y="1381275"/>
            <a:ext cx="4835769" cy="4093428"/>
          </a:xfrm>
          <a:prstGeom prst="rect">
            <a:avLst/>
          </a:prstGeom>
          <a:noFill/>
        </p:spPr>
        <p:txBody>
          <a:bodyPr wrap="square">
            <a:spAutoFit/>
          </a:bodyPr>
          <a:lstStyle/>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الشعور بالحزن والبكاء بسهولة أو أكثر من المعتاد</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لا تجد أي متعة في التجارب أو الأنشطة التي كنت تتمتع بها في السابق</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تفتقر إلى الطاقة أو الدافع</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القلق أو "التفكير كثيرًا"</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النوم أكثر أو أقل</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الأكل أكثر أو أقل</a:t>
            </a:r>
          </a:p>
          <a:p>
            <a:pPr marL="285750" lvl="1" indent="-28575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ال</a:t>
            </a:r>
            <a:r>
              <a:rPr lang="en-US" sz="2000" dirty="0">
                <a:latin typeface="Calibri" panose="020F0502020204030204" pitchFamily="34" charset="0"/>
                <a:cs typeface="Calibri" panose="020F0502020204030204" pitchFamily="34" charset="0"/>
              </a:rPr>
              <a:t>تركيز </a:t>
            </a:r>
            <a:r>
              <a:rPr lang="ar-SA" sz="2000" dirty="0">
                <a:latin typeface="Calibri" panose="020F0502020204030204" pitchFamily="34" charset="0"/>
                <a:cs typeface="Calibri" panose="020F0502020204030204" pitchFamily="34" charset="0"/>
              </a:rPr>
              <a:t>ال</a:t>
            </a:r>
            <a:r>
              <a:rPr lang="en-US" sz="2000" dirty="0">
                <a:latin typeface="Calibri" panose="020F0502020204030204" pitchFamily="34" charset="0"/>
                <a:cs typeface="Calibri" panose="020F0502020204030204" pitchFamily="34" charset="0"/>
              </a:rPr>
              <a:t>منخفض</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صعوبة في اتخاذ القرارات</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الشعور بالذنب أو اليأس</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الشعور بانعدام القيمة</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التفكير في أن شيئًا سيئًا على وشك الحدوث أو أن المستقبل ميؤوس منه</a:t>
            </a:r>
          </a:p>
        </p:txBody>
      </p:sp>
      <p:sp>
        <p:nvSpPr>
          <p:cNvPr id="3" name="TextBox 2">
            <a:extLst>
              <a:ext uri="{FF2B5EF4-FFF2-40B4-BE49-F238E27FC236}">
                <a16:creationId xmlns:a16="http://schemas.microsoft.com/office/drawing/2014/main" id="{0B8448A8-1399-47A5-9851-79BB25EB8ADF}"/>
              </a:ext>
            </a:extLst>
          </p:cNvPr>
          <p:cNvSpPr txBox="1"/>
          <p:nvPr/>
        </p:nvSpPr>
        <p:spPr>
          <a:xfrm>
            <a:off x="1856740" y="1381275"/>
            <a:ext cx="3959469" cy="3785652"/>
          </a:xfrm>
          <a:prstGeom prst="rect">
            <a:avLst/>
          </a:prstGeom>
          <a:noFill/>
        </p:spPr>
        <p:txBody>
          <a:bodyPr wrap="square">
            <a:spAutoFit/>
          </a:bodyPr>
          <a:lstStyle/>
          <a:p>
            <a:pPr marL="285750" lvl="1" indent="-285750" algn="r" rtl="1">
              <a:buFont typeface="Arial" panose="020B0604020202020204" pitchFamily="34" charset="0"/>
              <a:buChar char="•"/>
            </a:pPr>
            <a:r>
              <a:rPr lang="ar-SA" sz="2000" dirty="0">
                <a:latin typeface="Calibri" panose="020F0502020204030204" pitchFamily="34" charset="0"/>
                <a:cs typeface="Calibri" panose="020F0502020204030204" pitchFamily="34" charset="0"/>
              </a:rPr>
              <a:t>أفكار</a:t>
            </a:r>
            <a:r>
              <a:rPr lang="en-US" sz="2000" dirty="0">
                <a:latin typeface="Calibri" panose="020F0502020204030204" pitchFamily="34" charset="0"/>
                <a:cs typeface="Calibri" panose="020F0502020204030204" pitchFamily="34" charset="0"/>
              </a:rPr>
              <a:t> إيذاء النفس أو الانتحار</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أوجاع وآلام غير محددة بالجسم وأعراض جسدية أخرى</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الشعور بالاضطراب من الذكريات أو الأحلام حول التجارب السيئة</a:t>
            </a:r>
          </a:p>
          <a:p>
            <a:pPr marL="285750" lvl="1"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قد تكون بعض الأعراض أكثر تحديدًا حول الطفل:</a:t>
            </a:r>
          </a:p>
          <a:p>
            <a:pPr marL="723900" lvl="4"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غير قادر على التوقف عن القلق بشأن الطفل</a:t>
            </a:r>
          </a:p>
          <a:p>
            <a:pPr marL="723900" lvl="4"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الشعور بعدم القدرة أو عدم الرغبة في رعاية الطفل</a:t>
            </a:r>
          </a:p>
          <a:p>
            <a:pPr marL="723900" lvl="4" indent="-285750" algn="r" rtl="1">
              <a:buFont typeface="Arial" panose="020B0604020202020204" pitchFamily="34" charset="0"/>
              <a:buChar char="•"/>
            </a:pPr>
            <a:r>
              <a:rPr lang="en-US" sz="2000" dirty="0">
                <a:latin typeface="Calibri" panose="020F0502020204030204" pitchFamily="34" charset="0"/>
                <a:cs typeface="Calibri" panose="020F0502020204030204" pitchFamily="34" charset="0"/>
              </a:rPr>
              <a:t>أفكار سلبية عن الطفل</a:t>
            </a:r>
          </a:p>
        </p:txBody>
      </p:sp>
    </p:spTree>
    <p:extLst>
      <p:ext uri="{BB962C8B-B14F-4D97-AF65-F5344CB8AC3E}">
        <p14:creationId xmlns:p14="http://schemas.microsoft.com/office/powerpoint/2010/main" val="3432239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838200" y="3467142"/>
            <a:ext cx="3394910" cy="1323399"/>
          </a:xfrm>
          <a:prstGeom prst="rect">
            <a:avLst/>
          </a:prstGeom>
          <a:noFill/>
          <a:ln>
            <a:noFill/>
          </a:ln>
        </p:spPr>
        <p:txBody>
          <a:bodyPr spcFirstLastPara="1" wrap="square" lIns="91425" tIns="45700" rIns="91425" bIns="45700" anchor="t" anchorCtr="0">
            <a:spAutoFit/>
          </a:bodyPr>
          <a:lstStyle/>
          <a:p>
            <a:pPr algn="ctr" rtl="1"/>
            <a:r>
              <a:rPr lang="en-US" sz="2000" b="0" i="0" dirty="0">
                <a:effectLst/>
                <a:latin typeface="Calibri" panose="020F0502020204030204" pitchFamily="34" charset="0"/>
                <a:cs typeface="Calibri" panose="020F0502020204030204" pitchFamily="34" charset="0"/>
              </a:rPr>
              <a:t>يعتبر التحفيز وال</a:t>
            </a:r>
            <a:r>
              <a:rPr lang="ar-SA" sz="2000" b="0" i="0" dirty="0">
                <a:effectLst/>
                <a:latin typeface="Calibri" panose="020F0502020204030204" pitchFamily="34" charset="0"/>
                <a:cs typeface="Calibri" panose="020F0502020204030204" pitchFamily="34" charset="0"/>
              </a:rPr>
              <a:t>ارتباط</a:t>
            </a:r>
            <a:r>
              <a:rPr lang="en-US" sz="2000" b="0" i="0" dirty="0">
                <a:effectLst/>
                <a:latin typeface="Calibri" panose="020F0502020204030204" pitchFamily="34" charset="0"/>
                <a:cs typeface="Calibri" panose="020F0502020204030204" pitchFamily="34" charset="0"/>
              </a:rPr>
              <a:t> </a:t>
            </a:r>
            <a:r>
              <a:rPr lang="ar-SA" sz="2000" b="0" i="0" dirty="0">
                <a:effectLst/>
                <a:latin typeface="Calibri" panose="020F0502020204030204" pitchFamily="34" charset="0"/>
                <a:cs typeface="Calibri" panose="020F0502020204030204" pitchFamily="34" charset="0"/>
              </a:rPr>
              <a:t>الذي يحدث في العلاقات التي يمكن التنبؤ بها والرعاية أمرًا بالغ الأهمية لجميع جوانب نمو الرضيع والطفل الصغير.</a:t>
            </a:r>
            <a:endParaRPr lang="en-US" sz="2000" b="0" i="0" dirty="0">
              <a:effectLst/>
              <a:latin typeface="Calibri" panose="020F0502020204030204" pitchFamily="34" charset="0"/>
              <a:cs typeface="Calibri" panose="020F0502020204030204" pitchFamily="34" charset="0"/>
            </a:endParaRPr>
          </a:p>
        </p:txBody>
      </p:sp>
      <p:sp>
        <p:nvSpPr>
          <p:cNvPr id="534" name="Google Shape;534;p18"/>
          <p:cNvSpPr txBox="1"/>
          <p:nvPr/>
        </p:nvSpPr>
        <p:spPr>
          <a:xfrm>
            <a:off x="4747194" y="3467142"/>
            <a:ext cx="2912950" cy="1409576"/>
          </a:xfrm>
          <a:prstGeom prst="rect">
            <a:avLst/>
          </a:prstGeom>
          <a:noFill/>
          <a:ln>
            <a:noFill/>
          </a:ln>
        </p:spPr>
        <p:txBody>
          <a:bodyPr spcFirstLastPara="1" wrap="square" lIns="91425" tIns="45700" rIns="91425" bIns="45700" anchor="t" anchorCtr="0">
            <a:spAutoFit/>
          </a:bodyPr>
          <a:lstStyle/>
          <a:p>
            <a:pPr algn="ctr" rtl="1">
              <a:lnSpc>
                <a:spcPct val="107000"/>
              </a:lnSpc>
            </a:pPr>
            <a:r>
              <a:rPr lang="en-US" sz="2000" b="0" i="0" u="none" strike="noStrike" cap="none" dirty="0">
                <a:solidFill>
                  <a:schemeClr val="dk1"/>
                </a:solidFill>
                <a:latin typeface="Calibri" panose="020F0502020204030204" pitchFamily="34" charset="0"/>
                <a:cs typeface="Calibri" panose="020F0502020204030204" pitchFamily="34" charset="0"/>
                <a:sym typeface="Helvetica Neue"/>
              </a:rPr>
              <a:t>هناك طرق مختلفة يمكن من خلالها تعزيز ال</a:t>
            </a:r>
            <a:r>
              <a:rPr lang="ar-SA" sz="2000" b="0" i="0" u="none" strike="noStrike" cap="none" dirty="0">
                <a:solidFill>
                  <a:schemeClr val="dk1"/>
                </a:solidFill>
                <a:latin typeface="Calibri" panose="020F0502020204030204" pitchFamily="34" charset="0"/>
                <a:cs typeface="Calibri" panose="020F0502020204030204" pitchFamily="34" charset="0"/>
                <a:sym typeface="Helvetica Neue"/>
              </a:rPr>
              <a:t>ارتباط</a:t>
            </a:r>
            <a:r>
              <a:rPr lang="en-US" sz="2000" b="0" i="0" u="none" strike="noStrike" cap="none" dirty="0">
                <a:solidFill>
                  <a:schemeClr val="dk1"/>
                </a:solidFill>
                <a:latin typeface="Calibri" panose="020F0502020204030204" pitchFamily="34" charset="0"/>
                <a:cs typeface="Calibri" panose="020F0502020204030204" pitchFamily="34" charset="0"/>
                <a:sym typeface="Helvetica Neue"/>
              </a:rPr>
              <a:t> قبل الولادة وبعدها مع مقدمي الرعاية والرضع </a:t>
            </a:r>
            <a:r>
              <a:rPr lang="ar-SA" sz="2000" b="0" i="0" u="none" strike="noStrike" cap="none" dirty="0">
                <a:solidFill>
                  <a:schemeClr val="dk1"/>
                </a:solidFill>
                <a:latin typeface="Calibri" panose="020F0502020204030204" pitchFamily="34" charset="0"/>
                <a:cs typeface="Calibri" panose="020F0502020204030204" pitchFamily="34" charset="0"/>
                <a:sym typeface="Helvetica Neue"/>
              </a:rPr>
              <a:t>من </a:t>
            </a:r>
            <a:r>
              <a:rPr lang="en-US" sz="2000" b="0" i="0" u="none" strike="noStrike" cap="none" dirty="0">
                <a:solidFill>
                  <a:schemeClr val="dk1"/>
                </a:solidFill>
                <a:latin typeface="Calibri" panose="020F0502020204030204" pitchFamily="34" charset="0"/>
                <a:cs typeface="Calibri" panose="020F0502020204030204" pitchFamily="34" charset="0"/>
                <a:sym typeface="Helvetica Neue"/>
              </a:rPr>
              <a:t>خلال اللعب.</a:t>
            </a:r>
            <a:endParaRPr lang="en-US" sz="2000" b="0" i="0" u="none" strike="noStrike" cap="none" dirty="0">
              <a:solidFill>
                <a:schemeClr val="dk1"/>
              </a:solidFill>
              <a:latin typeface="Calibri" panose="020F0502020204030204" pitchFamily="34" charset="0"/>
              <a:cs typeface="Calibri" panose="020F0502020204030204" pitchFamily="34" charset="0"/>
              <a:sym typeface="Calibri"/>
            </a:endParaRPr>
          </a:p>
        </p:txBody>
      </p:sp>
      <p:sp>
        <p:nvSpPr>
          <p:cNvPr id="535" name="Google Shape;535;p18"/>
          <p:cNvSpPr/>
          <p:nvPr/>
        </p:nvSpPr>
        <p:spPr>
          <a:xfrm>
            <a:off x="2009875" y="1920973"/>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5677889" y="1920973"/>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 name="Google Shape;536;p18">
            <a:extLst>
              <a:ext uri="{FF2B5EF4-FFF2-40B4-BE49-F238E27FC236}">
                <a16:creationId xmlns:a16="http://schemas.microsoft.com/office/drawing/2014/main" id="{77DBD7A9-6016-3695-9E2E-63A372F265A8}"/>
              </a:ext>
            </a:extLst>
          </p:cNvPr>
          <p:cNvSpPr/>
          <p:nvPr/>
        </p:nvSpPr>
        <p:spPr>
          <a:xfrm>
            <a:off x="9238234" y="1920973"/>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3" name="Google Shape;534;p18">
            <a:extLst>
              <a:ext uri="{FF2B5EF4-FFF2-40B4-BE49-F238E27FC236}">
                <a16:creationId xmlns:a16="http://schemas.microsoft.com/office/drawing/2014/main" id="{136417F3-373E-6452-D48A-800AC871D8BA}"/>
              </a:ext>
            </a:extLst>
          </p:cNvPr>
          <p:cNvSpPr txBox="1"/>
          <p:nvPr/>
        </p:nvSpPr>
        <p:spPr>
          <a:xfrm>
            <a:off x="8174229" y="3467142"/>
            <a:ext cx="3179571" cy="1376619"/>
          </a:xfrm>
          <a:prstGeom prst="rect">
            <a:avLst/>
          </a:prstGeom>
          <a:noFill/>
          <a:ln>
            <a:noFill/>
          </a:ln>
        </p:spPr>
        <p:txBody>
          <a:bodyPr spcFirstLastPara="1" wrap="square" lIns="91425" tIns="45700" rIns="91425" bIns="45700" anchor="t" anchorCtr="0">
            <a:spAutoFit/>
          </a:bodyPr>
          <a:lstStyle/>
          <a:p>
            <a:pPr algn="ctr" rtl="1">
              <a:lnSpc>
                <a:spcPct val="107000"/>
              </a:lnSpc>
            </a:pPr>
            <a:r>
              <a:rPr lang="ar-SA" sz="2000" b="0" i="0" u="none" strike="noStrike" cap="none" dirty="0">
                <a:solidFill>
                  <a:schemeClr val="dk1"/>
                </a:solidFill>
                <a:latin typeface="+mj-lt"/>
                <a:cs typeface="Calibri" panose="020F0502020204030204" pitchFamily="34" charset="0"/>
                <a:sym typeface="Helvetica Neue"/>
              </a:rPr>
              <a:t>الإرسال و الاستجابة </a:t>
            </a:r>
            <a:r>
              <a:rPr lang="en-US" sz="2000" b="0" i="0" u="none" strike="noStrike" cap="none" dirty="0">
                <a:solidFill>
                  <a:schemeClr val="dk1"/>
                </a:solidFill>
                <a:latin typeface="+mj-lt"/>
                <a:cs typeface="Calibri" panose="020F0502020204030204" pitchFamily="34" charset="0"/>
                <a:sym typeface="Helvetica Neue"/>
              </a:rPr>
              <a:t>هي تقنية يمكن لمقدمي الرعاية استخدامها عند التفاعل مع أطفالهم.</a:t>
            </a:r>
            <a:endParaRPr lang="en-US" sz="2000" b="0" i="0" u="none" strike="noStrike" cap="none" dirty="0">
              <a:solidFill>
                <a:schemeClr val="dk1"/>
              </a:solidFill>
              <a:latin typeface="+mj-lt"/>
              <a:cs typeface="Calibri" panose="020F0502020204030204" pitchFamily="34" charset="0"/>
              <a:sym typeface="Calibri"/>
            </a:endParaRPr>
          </a:p>
          <a:p>
            <a:pPr marL="0" marR="0" lvl="0" indent="0" algn="ctr" rtl="1">
              <a:lnSpc>
                <a:spcPct val="107000"/>
              </a:lnSpc>
              <a:spcBef>
                <a:spcPts val="0"/>
              </a:spcBef>
              <a:spcAft>
                <a:spcPts val="0"/>
              </a:spcAft>
              <a:buNone/>
            </a:pPr>
            <a:endParaRPr lang="en-US" sz="1800" dirty="0">
              <a:solidFill>
                <a:schemeClr val="dk1"/>
              </a:solidFill>
              <a:latin typeface="+mj-lt"/>
              <a:ea typeface="Helvetica Neue"/>
              <a:cs typeface="Helvetica Neue"/>
              <a:sym typeface="Helvetica Neue"/>
            </a:endParaRPr>
          </a:p>
        </p:txBody>
      </p:sp>
    </p:spTree>
    <p:extLst>
      <p:ext uri="{BB962C8B-B14F-4D97-AF65-F5344CB8AC3E}">
        <p14:creationId xmlns:p14="http://schemas.microsoft.com/office/powerpoint/2010/main" val="21609236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4" name="Title 3">
            <a:extLst>
              <a:ext uri="{FF2B5EF4-FFF2-40B4-BE49-F238E27FC236}">
                <a16:creationId xmlns:a16="http://schemas.microsoft.com/office/drawing/2014/main" id="{4E1B9C90-74BA-5DD4-9698-31D3D6160841}"/>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 </a:t>
            </a:r>
            <a:r>
              <a:rPr lang="ar-SA" sz="2400" b="1" dirty="0">
                <a:solidFill>
                  <a:schemeClr val="bg1"/>
                </a:solidFill>
                <a:latin typeface="Calibri" panose="020F0502020204030204" pitchFamily="34" charset="0"/>
                <a:cs typeface="Calibri" panose="020F0502020204030204" pitchFamily="34" charset="0"/>
              </a:rPr>
              <a:t>٣</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بناء علاقات إيجابية مع الأطفال</a:t>
            </a:r>
            <a:endParaRPr lang="en-US"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A8BA5AA5-7938-25D5-905D-DBE79E0FB185}"/>
              </a:ext>
            </a:extLst>
          </p:cNvPr>
          <p:cNvGrpSpPr/>
          <p:nvPr/>
        </p:nvGrpSpPr>
        <p:grpSpPr>
          <a:xfrm>
            <a:off x="10370496" y="683335"/>
            <a:ext cx="937477" cy="1121659"/>
            <a:chOff x="2780231" y="3039417"/>
            <a:chExt cx="1162307" cy="1390660"/>
          </a:xfrm>
          <a:solidFill>
            <a:schemeClr val="bg1"/>
          </a:solidFill>
        </p:grpSpPr>
        <p:sp>
          <p:nvSpPr>
            <p:cNvPr id="3" name="Rectangle 2">
              <a:extLst>
                <a:ext uri="{FF2B5EF4-FFF2-40B4-BE49-F238E27FC236}">
                  <a16:creationId xmlns:a16="http://schemas.microsoft.com/office/drawing/2014/main" id="{6AC3D0D1-EB9C-F694-3FA3-97E23332291C}"/>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 name="Flowchart: Stored Data 4">
              <a:extLst>
                <a:ext uri="{FF2B5EF4-FFF2-40B4-BE49-F238E27FC236}">
                  <a16:creationId xmlns:a16="http://schemas.microsoft.com/office/drawing/2014/main" id="{DF939CD7-356F-CF02-33D5-86CF823949B3}"/>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Flowchart: Stored Data 5">
              <a:extLst>
                <a:ext uri="{FF2B5EF4-FFF2-40B4-BE49-F238E27FC236}">
                  <a16:creationId xmlns:a16="http://schemas.microsoft.com/office/drawing/2014/main" id="{7DF45768-F36E-83A2-54BC-7726F4932BE7}"/>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Rectangle 6">
              <a:extLst>
                <a:ext uri="{FF2B5EF4-FFF2-40B4-BE49-F238E27FC236}">
                  <a16:creationId xmlns:a16="http://schemas.microsoft.com/office/drawing/2014/main" id="{69940885-AFD5-392C-DD62-F84386EC140B}"/>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Isosceles Triangle 7">
              <a:extLst>
                <a:ext uri="{FF2B5EF4-FFF2-40B4-BE49-F238E27FC236}">
                  <a16:creationId xmlns:a16="http://schemas.microsoft.com/office/drawing/2014/main" id="{F8138BB6-02D1-93A6-8A0A-C9D7A00F16E4}"/>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6B6B4270-6D77-EB06-AEB5-936654269999}"/>
              </a:ext>
            </a:extLst>
          </p:cNvPr>
          <p:cNvGrpSpPr/>
          <p:nvPr/>
        </p:nvGrpSpPr>
        <p:grpSpPr>
          <a:xfrm>
            <a:off x="10559387" y="900943"/>
            <a:ext cx="497874" cy="668226"/>
            <a:chOff x="5438539" y="7646118"/>
            <a:chExt cx="814830" cy="1093633"/>
          </a:xfrm>
          <a:solidFill>
            <a:schemeClr val="accent3">
              <a:lumMod val="75000"/>
            </a:schemeClr>
          </a:solidFill>
        </p:grpSpPr>
        <p:sp>
          <p:nvSpPr>
            <p:cNvPr id="10" name="Round Same Side Corner Rectangle 21">
              <a:extLst>
                <a:ext uri="{FF2B5EF4-FFF2-40B4-BE49-F238E27FC236}">
                  <a16:creationId xmlns:a16="http://schemas.microsoft.com/office/drawing/2014/main" id="{B8618D06-59F5-EEC8-B9BD-653F09C613F8}"/>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Oval 10">
              <a:extLst>
                <a:ext uri="{FF2B5EF4-FFF2-40B4-BE49-F238E27FC236}">
                  <a16:creationId xmlns:a16="http://schemas.microsoft.com/office/drawing/2014/main" id="{11CE6DA1-400B-8660-D14A-411B08DC06F1}"/>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ound Same Side Corner Rectangle 23">
              <a:extLst>
                <a:ext uri="{FF2B5EF4-FFF2-40B4-BE49-F238E27FC236}">
                  <a16:creationId xmlns:a16="http://schemas.microsoft.com/office/drawing/2014/main" id="{96CA68DF-10CA-A919-6F19-2B1DE426E5B5}"/>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4B945216-E6BF-72F0-C632-B6C68BF370B3}"/>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Round Same Side Corner Rectangle 25">
              <a:extLst>
                <a:ext uri="{FF2B5EF4-FFF2-40B4-BE49-F238E27FC236}">
                  <a16:creationId xmlns:a16="http://schemas.microsoft.com/office/drawing/2014/main" id="{FBB510A6-001A-19C8-9A51-2D3C708CA60F}"/>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5" name="Round Same Side Corner Rectangle 26">
              <a:extLst>
                <a:ext uri="{FF2B5EF4-FFF2-40B4-BE49-F238E27FC236}">
                  <a16:creationId xmlns:a16="http://schemas.microsoft.com/office/drawing/2014/main" id="{0C642010-546F-10B0-EFD6-73472CC1B93B}"/>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6" name="Group 35">
            <a:extLst>
              <a:ext uri="{FF2B5EF4-FFF2-40B4-BE49-F238E27FC236}">
                <a16:creationId xmlns:a16="http://schemas.microsoft.com/office/drawing/2014/main" id="{52E127F9-39DF-016E-7337-21C86B5442B1}"/>
              </a:ext>
            </a:extLst>
          </p:cNvPr>
          <p:cNvGrpSpPr/>
          <p:nvPr/>
        </p:nvGrpSpPr>
        <p:grpSpPr>
          <a:xfrm>
            <a:off x="9058726" y="683335"/>
            <a:ext cx="937477" cy="1121659"/>
            <a:chOff x="548251" y="3024358"/>
            <a:chExt cx="937477" cy="1121659"/>
          </a:xfrm>
          <a:solidFill>
            <a:schemeClr val="bg1"/>
          </a:solidFill>
        </p:grpSpPr>
        <p:grpSp>
          <p:nvGrpSpPr>
            <p:cNvPr id="37" name="Group 36">
              <a:extLst>
                <a:ext uri="{FF2B5EF4-FFF2-40B4-BE49-F238E27FC236}">
                  <a16:creationId xmlns:a16="http://schemas.microsoft.com/office/drawing/2014/main" id="{377B6E3A-2DA4-0F30-FF35-FA731E311905}"/>
                </a:ext>
              </a:extLst>
            </p:cNvPr>
            <p:cNvGrpSpPr/>
            <p:nvPr/>
          </p:nvGrpSpPr>
          <p:grpSpPr>
            <a:xfrm>
              <a:off x="548251" y="3024358"/>
              <a:ext cx="937477" cy="1121659"/>
              <a:chOff x="2780231" y="3039417"/>
              <a:chExt cx="1162307" cy="1390660"/>
            </a:xfrm>
            <a:grpFill/>
          </p:grpSpPr>
          <p:sp>
            <p:nvSpPr>
              <p:cNvPr id="47" name="Rectangle 46">
                <a:extLst>
                  <a:ext uri="{FF2B5EF4-FFF2-40B4-BE49-F238E27FC236}">
                    <a16:creationId xmlns:a16="http://schemas.microsoft.com/office/drawing/2014/main" id="{EBE3CB30-9AB8-4578-031B-93B81E9A7471}"/>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8" name="Flowchart: Stored Data 47">
                <a:extLst>
                  <a:ext uri="{FF2B5EF4-FFF2-40B4-BE49-F238E27FC236}">
                    <a16:creationId xmlns:a16="http://schemas.microsoft.com/office/drawing/2014/main" id="{FF12C719-B274-1A43-9825-A53E9F3892D7}"/>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Flowchart: Stored Data 48">
                <a:extLst>
                  <a:ext uri="{FF2B5EF4-FFF2-40B4-BE49-F238E27FC236}">
                    <a16:creationId xmlns:a16="http://schemas.microsoft.com/office/drawing/2014/main" id="{DFB92ECD-80E5-FA1B-4010-C718E0ED2AF7}"/>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Rectangle 49">
                <a:extLst>
                  <a:ext uri="{FF2B5EF4-FFF2-40B4-BE49-F238E27FC236}">
                    <a16:creationId xmlns:a16="http://schemas.microsoft.com/office/drawing/2014/main" id="{DC266EA2-80F8-DD54-3230-F577B2F427D2}"/>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Isosceles Triangle 50">
                <a:extLst>
                  <a:ext uri="{FF2B5EF4-FFF2-40B4-BE49-F238E27FC236}">
                    <a16:creationId xmlns:a16="http://schemas.microsoft.com/office/drawing/2014/main" id="{D0EA2560-8D38-AE74-4F28-9C30B86BD502}"/>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8" name="Group 37">
              <a:extLst>
                <a:ext uri="{FF2B5EF4-FFF2-40B4-BE49-F238E27FC236}">
                  <a16:creationId xmlns:a16="http://schemas.microsoft.com/office/drawing/2014/main" id="{6A6BF1D4-7E71-0942-9CBF-30222AE03D50}"/>
                </a:ext>
              </a:extLst>
            </p:cNvPr>
            <p:cNvGrpSpPr/>
            <p:nvPr/>
          </p:nvGrpSpPr>
          <p:grpSpPr>
            <a:xfrm>
              <a:off x="722202" y="3250645"/>
              <a:ext cx="547216" cy="690061"/>
              <a:chOff x="8440399" y="3758191"/>
              <a:chExt cx="648257" cy="817478"/>
            </a:xfrm>
            <a:grpFill/>
          </p:grpSpPr>
          <p:grpSp>
            <p:nvGrpSpPr>
              <p:cNvPr id="39" name="Group 38">
                <a:extLst>
                  <a:ext uri="{FF2B5EF4-FFF2-40B4-BE49-F238E27FC236}">
                    <a16:creationId xmlns:a16="http://schemas.microsoft.com/office/drawing/2014/main" id="{31840D4D-82FF-C5E7-759E-B2AFF518EADE}"/>
                  </a:ext>
                </a:extLst>
              </p:cNvPr>
              <p:cNvGrpSpPr/>
              <p:nvPr/>
            </p:nvGrpSpPr>
            <p:grpSpPr>
              <a:xfrm>
                <a:off x="8835207" y="3758191"/>
                <a:ext cx="253449" cy="817478"/>
                <a:chOff x="4045582" y="1684320"/>
                <a:chExt cx="350098" cy="1129211"/>
              </a:xfrm>
              <a:grpFill/>
            </p:grpSpPr>
            <p:sp>
              <p:nvSpPr>
                <p:cNvPr id="45" name="Round Same Side Corner Rectangle 21">
                  <a:extLst>
                    <a:ext uri="{FF2B5EF4-FFF2-40B4-BE49-F238E27FC236}">
                      <a16:creationId xmlns:a16="http://schemas.microsoft.com/office/drawing/2014/main" id="{B7CC6763-125C-AD83-3B0B-D46FB01FFAC3}"/>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Oval 45">
                  <a:extLst>
                    <a:ext uri="{FF2B5EF4-FFF2-40B4-BE49-F238E27FC236}">
                      <a16:creationId xmlns:a16="http://schemas.microsoft.com/office/drawing/2014/main" id="{F8121663-38D1-A24D-602E-2C4D9EFE2050}"/>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0" name="Group 39">
                <a:extLst>
                  <a:ext uri="{FF2B5EF4-FFF2-40B4-BE49-F238E27FC236}">
                    <a16:creationId xmlns:a16="http://schemas.microsoft.com/office/drawing/2014/main" id="{DEC03A1E-C650-0FFF-FB2C-C56387A922B6}"/>
                  </a:ext>
                </a:extLst>
              </p:cNvPr>
              <p:cNvGrpSpPr/>
              <p:nvPr/>
            </p:nvGrpSpPr>
            <p:grpSpPr>
              <a:xfrm>
                <a:off x="8440399" y="3758191"/>
                <a:ext cx="363228" cy="817478"/>
                <a:chOff x="3000654" y="1516217"/>
                <a:chExt cx="245039" cy="551483"/>
              </a:xfrm>
              <a:grpFill/>
            </p:grpSpPr>
            <p:grpSp>
              <p:nvGrpSpPr>
                <p:cNvPr id="41" name="Group 40">
                  <a:extLst>
                    <a:ext uri="{FF2B5EF4-FFF2-40B4-BE49-F238E27FC236}">
                      <a16:creationId xmlns:a16="http://schemas.microsoft.com/office/drawing/2014/main" id="{B020B818-2F8A-4982-7507-A747EA4E1642}"/>
                    </a:ext>
                  </a:extLst>
                </p:cNvPr>
                <p:cNvGrpSpPr/>
                <p:nvPr/>
              </p:nvGrpSpPr>
              <p:grpSpPr>
                <a:xfrm>
                  <a:off x="3036509" y="1516217"/>
                  <a:ext cx="172158" cy="551483"/>
                  <a:chOff x="4043172" y="1684320"/>
                  <a:chExt cx="352508" cy="1129211"/>
                </a:xfrm>
                <a:grpFill/>
              </p:grpSpPr>
              <p:sp>
                <p:nvSpPr>
                  <p:cNvPr id="43" name="Round Same Side Corner Rectangle 21">
                    <a:extLst>
                      <a:ext uri="{FF2B5EF4-FFF2-40B4-BE49-F238E27FC236}">
                        <a16:creationId xmlns:a16="http://schemas.microsoft.com/office/drawing/2014/main" id="{0EA4B1A2-DBA0-33E3-35EE-0CFBD2889CF7}"/>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Oval 43">
                    <a:extLst>
                      <a:ext uri="{FF2B5EF4-FFF2-40B4-BE49-F238E27FC236}">
                        <a16:creationId xmlns:a16="http://schemas.microsoft.com/office/drawing/2014/main" id="{9EBFC97B-C622-3D9D-A3A3-A62EEA914F4F}"/>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2" name="Flowchart: Manual Operation 41">
                  <a:extLst>
                    <a:ext uri="{FF2B5EF4-FFF2-40B4-BE49-F238E27FC236}">
                      <a16:creationId xmlns:a16="http://schemas.microsoft.com/office/drawing/2014/main" id="{9182E5DE-A49D-E143-C730-FE7284EB491C}"/>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33563644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id="{39D4F9CF-4354-448F-1B62-CC94E2674C8D}"/>
              </a:ext>
            </a:extLst>
          </p:cNvPr>
          <p:cNvSpPr/>
          <p:nvPr/>
        </p:nvSpPr>
        <p:spPr>
          <a:xfrm>
            <a:off x="580099" y="1460500"/>
            <a:ext cx="7890801" cy="430530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rtl="0">
              <a:lnSpc>
                <a:spcPct val="100000"/>
              </a:lnSpc>
              <a:spcBef>
                <a:spcPts val="0"/>
              </a:spcBef>
              <a:spcAft>
                <a:spcPts val="0"/>
              </a:spcAft>
              <a:buClr>
                <a:srgbClr val="000000"/>
              </a:buClr>
              <a:buFont typeface="Arial"/>
            </a:pPr>
            <a:endParaRPr lang="en-US" dirty="0"/>
          </a:p>
        </p:txBody>
      </p:sp>
      <p:sp>
        <p:nvSpPr>
          <p:cNvPr id="3" name="Title 2">
            <a:extLst>
              <a:ext uri="{FF2B5EF4-FFF2-40B4-BE49-F238E27FC236}">
                <a16:creationId xmlns:a16="http://schemas.microsoft.com/office/drawing/2014/main" id="{1C13EB6F-27FA-01DE-1450-3E97D35B9637}"/>
              </a:ext>
            </a:extLst>
          </p:cNvPr>
          <p:cNvSpPr>
            <a:spLocks noGrp="1"/>
          </p:cNvSpPr>
          <p:nvPr>
            <p:ph type="title"/>
          </p:nvPr>
        </p:nvSpPr>
        <p:spPr>
          <a:xfrm>
            <a:off x="387696" y="120516"/>
            <a:ext cx="11684000" cy="868968"/>
          </a:xfrm>
        </p:spPr>
        <p:txBody>
          <a:bodyPr>
            <a:noAutofit/>
          </a:bodyPr>
          <a:lstStyle/>
          <a:p>
            <a:pPr rtl="1"/>
            <a:r>
              <a:rPr lang="en-US" sz="2800" dirty="0">
                <a:latin typeface="Calibri" panose="020F0502020204030204" pitchFamily="34" charset="0"/>
                <a:cs typeface="Calibri" panose="020F0502020204030204" pitchFamily="34" charset="0"/>
              </a:rPr>
              <a:t>القاعدة الذهبية لعلم النفس: يحتاج</a:t>
            </a:r>
            <a:r>
              <a:rPr lang="ar-SA" sz="2800" dirty="0">
                <a:latin typeface="Calibri" panose="020F0502020204030204" pitchFamily="34" charset="0"/>
                <a:cs typeface="Calibri" panose="020F0502020204030204" pitchFamily="34" charset="0"/>
              </a:rPr>
              <a:t> ويريد</a:t>
            </a:r>
            <a:r>
              <a:rPr lang="en-US" sz="2800" dirty="0">
                <a:latin typeface="Calibri" panose="020F0502020204030204" pitchFamily="34" charset="0"/>
                <a:cs typeface="Calibri" panose="020F0502020204030204" pitchFamily="34" charset="0"/>
              </a:rPr>
              <a:t> الأطفال اهتمام الكبار</a:t>
            </a:r>
          </a:p>
        </p:txBody>
      </p:sp>
      <p:sp>
        <p:nvSpPr>
          <p:cNvPr id="2" name="TextBox 1">
            <a:extLst>
              <a:ext uri="{FF2B5EF4-FFF2-40B4-BE49-F238E27FC236}">
                <a16:creationId xmlns:a16="http://schemas.microsoft.com/office/drawing/2014/main" id="{EBECE4C9-551A-E7E3-FB6F-043340647695}"/>
              </a:ext>
            </a:extLst>
          </p:cNvPr>
          <p:cNvSpPr txBox="1"/>
          <p:nvPr/>
        </p:nvSpPr>
        <p:spPr>
          <a:xfrm>
            <a:off x="9188573" y="2500305"/>
            <a:ext cx="2432328" cy="1846659"/>
          </a:xfrm>
          <a:prstGeom prst="rect">
            <a:avLst/>
          </a:prstGeom>
          <a:noFill/>
        </p:spPr>
        <p:txBody>
          <a:bodyPr wrap="square">
            <a:spAutoFit/>
          </a:bodyPr>
          <a:lstStyle/>
          <a:p>
            <a:pPr algn="r" rtl="1"/>
            <a:r>
              <a:rPr lang="en-US" sz="2400" b="1" dirty="0">
                <a:solidFill>
                  <a:schemeClr val="tx1"/>
                </a:solidFill>
                <a:effectLst/>
                <a:latin typeface="+mj-lt"/>
              </a:rPr>
              <a:t>"</a:t>
            </a:r>
            <a:r>
              <a:rPr lang="en-US" sz="2400" b="1" dirty="0">
                <a:solidFill>
                  <a:schemeClr val="tx1"/>
                </a:solidFill>
                <a:effectLst/>
                <a:latin typeface="Calibri" panose="020F0502020204030204" pitchFamily="34" charset="0"/>
                <a:cs typeface="Calibri" panose="020F0502020204030204" pitchFamily="34" charset="0"/>
              </a:rPr>
              <a:t>التنشئة الإيجابية تغذي جوانب الحياة التي نريدها."</a:t>
            </a:r>
          </a:p>
          <a:p>
            <a:pPr algn="r" rtl="1"/>
            <a:endParaRPr lang="en-US" dirty="0">
              <a:solidFill>
                <a:schemeClr val="tx1"/>
              </a:solidFill>
              <a:latin typeface="Calibri" panose="020F0502020204030204" pitchFamily="34" charset="0"/>
              <a:cs typeface="Calibri" panose="020F0502020204030204" pitchFamily="34" charset="0"/>
            </a:endParaRPr>
          </a:p>
          <a:p>
            <a:pPr algn="r" rtl="1"/>
            <a:r>
              <a:rPr lang="en-US" b="0" i="1" dirty="0">
                <a:solidFill>
                  <a:schemeClr val="tx1"/>
                </a:solidFill>
                <a:effectLst/>
                <a:latin typeface="Calibri" panose="020F0502020204030204" pitchFamily="34" charset="0"/>
                <a:cs typeface="Calibri" panose="020F0502020204030204" pitchFamily="34" charset="0"/>
              </a:rPr>
              <a:t>دكتور ستيفن بافيلوك</a:t>
            </a:r>
            <a:br>
              <a:rPr lang="en-US" i="1" dirty="0">
                <a:solidFill>
                  <a:schemeClr val="tx1"/>
                </a:solidFill>
                <a:latin typeface="Calibri" panose="020F0502020204030204" pitchFamily="34" charset="0"/>
                <a:cs typeface="Calibri" panose="020F0502020204030204" pitchFamily="34" charset="0"/>
              </a:rPr>
            </a:br>
            <a:r>
              <a:rPr lang="en-US" b="0" i="1" dirty="0">
                <a:solidFill>
                  <a:schemeClr val="tx1"/>
                </a:solidFill>
                <a:effectLst/>
                <a:latin typeface="Calibri" panose="020F0502020204030204" pitchFamily="34" charset="0"/>
                <a:cs typeface="Calibri" panose="020F0502020204030204" pitchFamily="34" charset="0"/>
              </a:rPr>
              <a:t>برنامج رعاية الوالدين</a:t>
            </a:r>
            <a:endParaRPr lang="en-US" i="1" dirty="0">
              <a:solidFill>
                <a:schemeClr val="tx1"/>
              </a:solidFill>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28C8A588-22D8-5840-90FE-25C75906C617}"/>
              </a:ext>
            </a:extLst>
          </p:cNvPr>
          <p:cNvGrpSpPr/>
          <p:nvPr/>
        </p:nvGrpSpPr>
        <p:grpSpPr>
          <a:xfrm>
            <a:off x="1093886" y="3581356"/>
            <a:ext cx="299319" cy="610379"/>
            <a:chOff x="4162834" y="1684320"/>
            <a:chExt cx="350098" cy="713930"/>
          </a:xfrm>
          <a:solidFill>
            <a:schemeClr val="accent3">
              <a:lumMod val="75000"/>
            </a:schemeClr>
          </a:solidFill>
        </p:grpSpPr>
        <p:sp>
          <p:nvSpPr>
            <p:cNvPr id="8" name="Round Same Side Corner Rectangle 21">
              <a:extLst>
                <a:ext uri="{FF2B5EF4-FFF2-40B4-BE49-F238E27FC236}">
                  <a16:creationId xmlns:a16="http://schemas.microsoft.com/office/drawing/2014/main" id="{062442E6-683A-843C-0F22-009B26F9A111}"/>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F0537BAD-3C92-A228-F67B-A8D2956046A1}"/>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8" name="Group 17">
            <a:extLst>
              <a:ext uri="{FF2B5EF4-FFF2-40B4-BE49-F238E27FC236}">
                <a16:creationId xmlns:a16="http://schemas.microsoft.com/office/drawing/2014/main" id="{52ECD9FE-BBCA-D2F9-2330-92035DD37326}"/>
              </a:ext>
            </a:extLst>
          </p:cNvPr>
          <p:cNvGrpSpPr/>
          <p:nvPr/>
        </p:nvGrpSpPr>
        <p:grpSpPr>
          <a:xfrm>
            <a:off x="4144017" y="3328262"/>
            <a:ext cx="689089" cy="868969"/>
            <a:chOff x="3269971" y="2733590"/>
            <a:chExt cx="648257" cy="817478"/>
          </a:xfrm>
          <a:solidFill>
            <a:schemeClr val="accent3">
              <a:lumMod val="75000"/>
            </a:schemeClr>
          </a:solidFill>
        </p:grpSpPr>
        <p:grpSp>
          <p:nvGrpSpPr>
            <p:cNvPr id="10" name="Group 9">
              <a:extLst>
                <a:ext uri="{FF2B5EF4-FFF2-40B4-BE49-F238E27FC236}">
                  <a16:creationId xmlns:a16="http://schemas.microsoft.com/office/drawing/2014/main" id="{7666B9F2-3A45-2FF9-27D6-402259D8DA64}"/>
                </a:ext>
              </a:extLst>
            </p:cNvPr>
            <p:cNvGrpSpPr/>
            <p:nvPr/>
          </p:nvGrpSpPr>
          <p:grpSpPr>
            <a:xfrm>
              <a:off x="3664779" y="2733590"/>
              <a:ext cx="253449" cy="817478"/>
              <a:chOff x="4045582" y="1684320"/>
              <a:chExt cx="350098" cy="1129211"/>
            </a:xfrm>
            <a:grpFill/>
          </p:grpSpPr>
          <p:sp>
            <p:nvSpPr>
              <p:cNvPr id="11" name="Round Same Side Corner Rectangle 21">
                <a:extLst>
                  <a:ext uri="{FF2B5EF4-FFF2-40B4-BE49-F238E27FC236}">
                    <a16:creationId xmlns:a16="http://schemas.microsoft.com/office/drawing/2014/main" id="{5828513E-7F94-6385-BD60-859FA7826944}"/>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85C07A23-7158-AED1-377E-B7F6FA3ABE04}"/>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3" name="Group 12">
              <a:extLst>
                <a:ext uri="{FF2B5EF4-FFF2-40B4-BE49-F238E27FC236}">
                  <a16:creationId xmlns:a16="http://schemas.microsoft.com/office/drawing/2014/main" id="{A6B9A904-BD05-37AA-172C-77DD7182F2AE}"/>
                </a:ext>
              </a:extLst>
            </p:cNvPr>
            <p:cNvGrpSpPr/>
            <p:nvPr/>
          </p:nvGrpSpPr>
          <p:grpSpPr>
            <a:xfrm>
              <a:off x="3269971" y="2733590"/>
              <a:ext cx="363228" cy="817478"/>
              <a:chOff x="3000654" y="1516217"/>
              <a:chExt cx="245039" cy="551483"/>
            </a:xfrm>
            <a:grpFill/>
          </p:grpSpPr>
          <p:grpSp>
            <p:nvGrpSpPr>
              <p:cNvPr id="14" name="Group 13">
                <a:extLst>
                  <a:ext uri="{FF2B5EF4-FFF2-40B4-BE49-F238E27FC236}">
                    <a16:creationId xmlns:a16="http://schemas.microsoft.com/office/drawing/2014/main" id="{F8E01956-F472-11F2-374E-AC0F50245AE8}"/>
                  </a:ext>
                </a:extLst>
              </p:cNvPr>
              <p:cNvGrpSpPr/>
              <p:nvPr/>
            </p:nvGrpSpPr>
            <p:grpSpPr>
              <a:xfrm>
                <a:off x="3036509" y="1516217"/>
                <a:ext cx="172158" cy="551483"/>
                <a:chOff x="4043172" y="1684320"/>
                <a:chExt cx="352508" cy="1129211"/>
              </a:xfrm>
              <a:grpFill/>
            </p:grpSpPr>
            <p:sp>
              <p:nvSpPr>
                <p:cNvPr id="16" name="Round Same Side Corner Rectangle 21">
                  <a:extLst>
                    <a:ext uri="{FF2B5EF4-FFF2-40B4-BE49-F238E27FC236}">
                      <a16:creationId xmlns:a16="http://schemas.microsoft.com/office/drawing/2014/main" id="{B318A0BD-0C70-B9C3-5F53-48F35B0B5985}"/>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ACA6C571-436F-0031-0D63-42DFF89B7302}"/>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5" name="Flowchart: Manual Operation 14">
                <a:extLst>
                  <a:ext uri="{FF2B5EF4-FFF2-40B4-BE49-F238E27FC236}">
                    <a16:creationId xmlns:a16="http://schemas.microsoft.com/office/drawing/2014/main" id="{35C85932-5D1D-B023-6C93-CF6E80872FF8}"/>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24" name="Group 23">
            <a:extLst>
              <a:ext uri="{FF2B5EF4-FFF2-40B4-BE49-F238E27FC236}">
                <a16:creationId xmlns:a16="http://schemas.microsoft.com/office/drawing/2014/main" id="{7C3502D2-3F07-DBB1-1EA5-CCB0F113A426}"/>
              </a:ext>
            </a:extLst>
          </p:cNvPr>
          <p:cNvGrpSpPr/>
          <p:nvPr/>
        </p:nvGrpSpPr>
        <p:grpSpPr>
          <a:xfrm>
            <a:off x="1466436" y="2430067"/>
            <a:ext cx="558800" cy="558800"/>
            <a:chOff x="521896" y="2273096"/>
            <a:chExt cx="558800" cy="558800"/>
          </a:xfrm>
        </p:grpSpPr>
        <p:sp>
          <p:nvSpPr>
            <p:cNvPr id="19" name="Oval 18">
              <a:extLst>
                <a:ext uri="{FF2B5EF4-FFF2-40B4-BE49-F238E27FC236}">
                  <a16:creationId xmlns:a16="http://schemas.microsoft.com/office/drawing/2014/main" id="{30A11F18-62C9-9991-F212-F9E486BBB7F9}"/>
                </a:ext>
              </a:extLst>
            </p:cNvPr>
            <p:cNvSpPr/>
            <p:nvPr/>
          </p:nvSpPr>
          <p:spPr>
            <a:xfrm>
              <a:off x="521896" y="2273096"/>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Minus Sign 19">
              <a:extLst>
                <a:ext uri="{FF2B5EF4-FFF2-40B4-BE49-F238E27FC236}">
                  <a16:creationId xmlns:a16="http://schemas.microsoft.com/office/drawing/2014/main" id="{6D092CA1-C1CE-38AC-0E69-C56CC8697D9C}"/>
                </a:ext>
              </a:extLst>
            </p:cNvPr>
            <p:cNvSpPr/>
            <p:nvPr/>
          </p:nvSpPr>
          <p:spPr>
            <a:xfrm>
              <a:off x="578448" y="2329648"/>
              <a:ext cx="445696" cy="445696"/>
            </a:xfrm>
            <a:prstGeom prst="mathMin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3" name="Group 22">
            <a:extLst>
              <a:ext uri="{FF2B5EF4-FFF2-40B4-BE49-F238E27FC236}">
                <a16:creationId xmlns:a16="http://schemas.microsoft.com/office/drawing/2014/main" id="{27C90B79-E7D6-E9B7-D190-59767E289154}"/>
              </a:ext>
            </a:extLst>
          </p:cNvPr>
          <p:cNvGrpSpPr/>
          <p:nvPr/>
        </p:nvGrpSpPr>
        <p:grpSpPr>
          <a:xfrm>
            <a:off x="1466436" y="3257206"/>
            <a:ext cx="558800" cy="558800"/>
            <a:chOff x="521896" y="2983998"/>
            <a:chExt cx="558800" cy="558800"/>
          </a:xfrm>
        </p:grpSpPr>
        <p:sp>
          <p:nvSpPr>
            <p:cNvPr id="21" name="Oval 20">
              <a:extLst>
                <a:ext uri="{FF2B5EF4-FFF2-40B4-BE49-F238E27FC236}">
                  <a16:creationId xmlns:a16="http://schemas.microsoft.com/office/drawing/2014/main" id="{EB5809CA-D33A-14A4-4DD4-3592D755874E}"/>
                </a:ext>
              </a:extLst>
            </p:cNvPr>
            <p:cNvSpPr/>
            <p:nvPr/>
          </p:nvSpPr>
          <p:spPr>
            <a:xfrm>
              <a:off x="521896" y="2983998"/>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Plus Sign 21">
              <a:extLst>
                <a:ext uri="{FF2B5EF4-FFF2-40B4-BE49-F238E27FC236}">
                  <a16:creationId xmlns:a16="http://schemas.microsoft.com/office/drawing/2014/main" id="{80A044EA-90FF-3B18-3112-D57AF60F2BCF}"/>
                </a:ext>
              </a:extLst>
            </p:cNvPr>
            <p:cNvSpPr/>
            <p:nvPr/>
          </p:nvSpPr>
          <p:spPr>
            <a:xfrm>
              <a:off x="578448" y="3040550"/>
              <a:ext cx="445696" cy="445696"/>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6" name="TextBox 25">
            <a:extLst>
              <a:ext uri="{FF2B5EF4-FFF2-40B4-BE49-F238E27FC236}">
                <a16:creationId xmlns:a16="http://schemas.microsoft.com/office/drawing/2014/main" id="{D3B077C5-C573-1CBB-2742-1F09A33A7407}"/>
              </a:ext>
            </a:extLst>
          </p:cNvPr>
          <p:cNvSpPr txBox="1"/>
          <p:nvPr/>
        </p:nvSpPr>
        <p:spPr>
          <a:xfrm>
            <a:off x="2198353" y="2401855"/>
            <a:ext cx="1749222" cy="400110"/>
          </a:xfrm>
          <a:prstGeom prst="rect">
            <a:avLst/>
          </a:prstGeom>
          <a:noFill/>
        </p:spPr>
        <p:txBody>
          <a:bodyPr wrap="square">
            <a:spAutoFit/>
          </a:bodyPr>
          <a:lstStyle/>
          <a:p>
            <a:pPr algn="r" rtl="1"/>
            <a:r>
              <a:rPr lang="en-US" sz="2000" b="0" i="0" dirty="0">
                <a:effectLst/>
                <a:latin typeface="+mj-lt"/>
                <a:cs typeface="Calibri" panose="020F0502020204030204" pitchFamily="34" charset="0"/>
              </a:rPr>
              <a:t>سلوك مرغوب </a:t>
            </a:r>
            <a:r>
              <a:rPr lang="ar-SA" sz="2000" b="0" i="0" dirty="0">
                <a:effectLst/>
                <a:latin typeface="+mj-lt"/>
                <a:cs typeface="Calibri" panose="020F0502020204030204" pitchFamily="34" charset="0"/>
              </a:rPr>
              <a:t>ب</a:t>
            </a:r>
            <a:r>
              <a:rPr lang="en-US" sz="2000" b="0" i="0" dirty="0">
                <a:effectLst/>
                <a:latin typeface="+mj-lt"/>
                <a:cs typeface="Calibri" panose="020F0502020204030204" pitchFamily="34" charset="0"/>
              </a:rPr>
              <a:t>ه</a:t>
            </a:r>
            <a:endParaRPr lang="en-US" sz="2000" dirty="0"/>
          </a:p>
        </p:txBody>
      </p:sp>
      <p:sp>
        <p:nvSpPr>
          <p:cNvPr id="27" name="TextBox 26">
            <a:extLst>
              <a:ext uri="{FF2B5EF4-FFF2-40B4-BE49-F238E27FC236}">
                <a16:creationId xmlns:a16="http://schemas.microsoft.com/office/drawing/2014/main" id="{C7BAB9B9-5FB1-A075-4D7E-D5BCA813285A}"/>
              </a:ext>
            </a:extLst>
          </p:cNvPr>
          <p:cNvSpPr txBox="1"/>
          <p:nvPr/>
        </p:nvSpPr>
        <p:spPr>
          <a:xfrm>
            <a:off x="2198353" y="3229845"/>
            <a:ext cx="1749222" cy="707886"/>
          </a:xfrm>
          <a:prstGeom prst="rect">
            <a:avLst/>
          </a:prstGeom>
          <a:noFill/>
        </p:spPr>
        <p:txBody>
          <a:bodyPr wrap="square">
            <a:spAutoFit/>
          </a:bodyPr>
          <a:lstStyle/>
          <a:p>
            <a:pPr algn="r" rtl="1"/>
            <a:r>
              <a:rPr lang="en-US" sz="2000" b="0" i="0" dirty="0">
                <a:effectLst/>
                <a:latin typeface="+mj-lt"/>
                <a:cs typeface="Calibri" panose="020F0502020204030204" pitchFamily="34" charset="0"/>
              </a:rPr>
              <a:t>سلوك غير مرغوب </a:t>
            </a:r>
            <a:r>
              <a:rPr lang="ar-SA" sz="2000" b="0" i="0" dirty="0">
                <a:effectLst/>
                <a:latin typeface="+mj-lt"/>
                <a:cs typeface="Calibri" panose="020F0502020204030204" pitchFamily="34" charset="0"/>
              </a:rPr>
              <a:t>ب</a:t>
            </a:r>
            <a:r>
              <a:rPr lang="en-US" sz="2000" b="0" i="0" dirty="0">
                <a:effectLst/>
                <a:latin typeface="+mj-lt"/>
                <a:cs typeface="Calibri" panose="020F0502020204030204" pitchFamily="34" charset="0"/>
              </a:rPr>
              <a:t>ه</a:t>
            </a:r>
            <a:endParaRPr lang="en-US" sz="2000" dirty="0"/>
          </a:p>
        </p:txBody>
      </p:sp>
      <p:grpSp>
        <p:nvGrpSpPr>
          <p:cNvPr id="28" name="Group 27">
            <a:extLst>
              <a:ext uri="{FF2B5EF4-FFF2-40B4-BE49-F238E27FC236}">
                <a16:creationId xmlns:a16="http://schemas.microsoft.com/office/drawing/2014/main" id="{84BF8111-6ADE-166F-7179-2B81D925219F}"/>
              </a:ext>
            </a:extLst>
          </p:cNvPr>
          <p:cNvGrpSpPr/>
          <p:nvPr/>
        </p:nvGrpSpPr>
        <p:grpSpPr>
          <a:xfrm>
            <a:off x="5150094" y="2694903"/>
            <a:ext cx="558800" cy="558800"/>
            <a:chOff x="521896" y="2273096"/>
            <a:chExt cx="558800" cy="558800"/>
          </a:xfrm>
        </p:grpSpPr>
        <p:sp>
          <p:nvSpPr>
            <p:cNvPr id="29" name="Oval 28">
              <a:extLst>
                <a:ext uri="{FF2B5EF4-FFF2-40B4-BE49-F238E27FC236}">
                  <a16:creationId xmlns:a16="http://schemas.microsoft.com/office/drawing/2014/main" id="{A81BC63E-DE77-E860-88E1-BCA5A3848942}"/>
                </a:ext>
              </a:extLst>
            </p:cNvPr>
            <p:cNvSpPr/>
            <p:nvPr/>
          </p:nvSpPr>
          <p:spPr>
            <a:xfrm>
              <a:off x="521896" y="2273096"/>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Minus Sign 29">
              <a:extLst>
                <a:ext uri="{FF2B5EF4-FFF2-40B4-BE49-F238E27FC236}">
                  <a16:creationId xmlns:a16="http://schemas.microsoft.com/office/drawing/2014/main" id="{B6EE2948-2AB0-B6C9-811A-299FC702F5E1}"/>
                </a:ext>
              </a:extLst>
            </p:cNvPr>
            <p:cNvSpPr/>
            <p:nvPr/>
          </p:nvSpPr>
          <p:spPr>
            <a:xfrm>
              <a:off x="578448" y="2329648"/>
              <a:ext cx="445696" cy="445696"/>
            </a:xfrm>
            <a:prstGeom prst="mathMin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1" name="Group 30">
            <a:extLst>
              <a:ext uri="{FF2B5EF4-FFF2-40B4-BE49-F238E27FC236}">
                <a16:creationId xmlns:a16="http://schemas.microsoft.com/office/drawing/2014/main" id="{1D5F1A95-4C7B-5945-5298-FFFD5C58EF9E}"/>
              </a:ext>
            </a:extLst>
          </p:cNvPr>
          <p:cNvGrpSpPr/>
          <p:nvPr/>
        </p:nvGrpSpPr>
        <p:grpSpPr>
          <a:xfrm>
            <a:off x="5150094" y="3450996"/>
            <a:ext cx="558800" cy="558800"/>
            <a:chOff x="521896" y="2983998"/>
            <a:chExt cx="558800" cy="558800"/>
          </a:xfrm>
        </p:grpSpPr>
        <p:sp>
          <p:nvSpPr>
            <p:cNvPr id="32" name="Oval 31">
              <a:extLst>
                <a:ext uri="{FF2B5EF4-FFF2-40B4-BE49-F238E27FC236}">
                  <a16:creationId xmlns:a16="http://schemas.microsoft.com/office/drawing/2014/main" id="{C28DA500-5251-5B13-56CE-25F0BD606E4F}"/>
                </a:ext>
              </a:extLst>
            </p:cNvPr>
            <p:cNvSpPr/>
            <p:nvPr/>
          </p:nvSpPr>
          <p:spPr>
            <a:xfrm>
              <a:off x="521896" y="2983998"/>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Plus Sign 32">
              <a:extLst>
                <a:ext uri="{FF2B5EF4-FFF2-40B4-BE49-F238E27FC236}">
                  <a16:creationId xmlns:a16="http://schemas.microsoft.com/office/drawing/2014/main" id="{ED6C69F2-992A-D6D3-B982-B0E633F4D53C}"/>
                </a:ext>
              </a:extLst>
            </p:cNvPr>
            <p:cNvSpPr/>
            <p:nvPr/>
          </p:nvSpPr>
          <p:spPr>
            <a:xfrm>
              <a:off x="578448" y="3040550"/>
              <a:ext cx="445696" cy="445696"/>
            </a:xfrm>
            <a:prstGeom prst="mathPl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4" name="TextBox 33">
            <a:extLst>
              <a:ext uri="{FF2B5EF4-FFF2-40B4-BE49-F238E27FC236}">
                <a16:creationId xmlns:a16="http://schemas.microsoft.com/office/drawing/2014/main" id="{6F5418EB-A28B-5AEE-8804-395E0FE431D7}"/>
              </a:ext>
            </a:extLst>
          </p:cNvPr>
          <p:cNvSpPr txBox="1"/>
          <p:nvPr/>
        </p:nvSpPr>
        <p:spPr>
          <a:xfrm>
            <a:off x="5882011" y="2595645"/>
            <a:ext cx="2484090" cy="707886"/>
          </a:xfrm>
          <a:prstGeom prst="rect">
            <a:avLst/>
          </a:prstGeom>
          <a:noFill/>
        </p:spPr>
        <p:txBody>
          <a:bodyPr wrap="square">
            <a:spAutoFit/>
          </a:bodyPr>
          <a:lstStyle/>
          <a:p>
            <a:pPr algn="r" rtl="1"/>
            <a:r>
              <a:rPr lang="en-US" sz="2000" b="0" i="0" dirty="0">
                <a:effectLst/>
                <a:latin typeface="+mj-lt"/>
                <a:cs typeface="Calibri" panose="020F0502020204030204" pitchFamily="34" charset="0"/>
              </a:rPr>
              <a:t>الانتباه السلبي / العنيف</a:t>
            </a:r>
            <a:endParaRPr lang="en-US" sz="2000" dirty="0"/>
          </a:p>
        </p:txBody>
      </p:sp>
      <p:sp>
        <p:nvSpPr>
          <p:cNvPr id="35" name="TextBox 34">
            <a:extLst>
              <a:ext uri="{FF2B5EF4-FFF2-40B4-BE49-F238E27FC236}">
                <a16:creationId xmlns:a16="http://schemas.microsoft.com/office/drawing/2014/main" id="{250D0A3F-DF12-FD24-8743-51697631324C}"/>
              </a:ext>
            </a:extLst>
          </p:cNvPr>
          <p:cNvSpPr txBox="1"/>
          <p:nvPr/>
        </p:nvSpPr>
        <p:spPr>
          <a:xfrm>
            <a:off x="5882011" y="3423635"/>
            <a:ext cx="2484090" cy="400110"/>
          </a:xfrm>
          <a:prstGeom prst="rect">
            <a:avLst/>
          </a:prstGeom>
          <a:noFill/>
        </p:spPr>
        <p:txBody>
          <a:bodyPr wrap="square">
            <a:spAutoFit/>
          </a:bodyPr>
          <a:lstStyle/>
          <a:p>
            <a:pPr algn="r" rtl="1"/>
            <a:r>
              <a:rPr lang="en-US" sz="2000" b="0" i="0" dirty="0">
                <a:effectLst/>
                <a:latin typeface="+mj-lt"/>
                <a:cs typeface="Calibri" panose="020F0502020204030204" pitchFamily="34" charset="0"/>
              </a:rPr>
              <a:t>الاهتمام / ال</a:t>
            </a:r>
            <a:r>
              <a:rPr lang="ar-SA" sz="2000" b="0" i="0" dirty="0">
                <a:effectLst/>
                <a:latin typeface="+mj-lt"/>
                <a:cs typeface="Calibri" panose="020F0502020204030204" pitchFamily="34" charset="0"/>
              </a:rPr>
              <a:t>مديح</a:t>
            </a:r>
            <a:r>
              <a:rPr lang="en-US" sz="2000" b="0" i="0" dirty="0">
                <a:effectLst/>
                <a:latin typeface="+mj-lt"/>
                <a:cs typeface="Calibri" panose="020F0502020204030204" pitchFamily="34" charset="0"/>
              </a:rPr>
              <a:t> الإيجابي</a:t>
            </a:r>
            <a:endParaRPr lang="en-US" sz="2000" dirty="0"/>
          </a:p>
        </p:txBody>
      </p:sp>
      <p:sp>
        <p:nvSpPr>
          <p:cNvPr id="36" name="TextBox 35">
            <a:extLst>
              <a:ext uri="{FF2B5EF4-FFF2-40B4-BE49-F238E27FC236}">
                <a16:creationId xmlns:a16="http://schemas.microsoft.com/office/drawing/2014/main" id="{0FDA0DC7-F306-3AF8-8A54-7EEDDFED0E3D}"/>
              </a:ext>
            </a:extLst>
          </p:cNvPr>
          <p:cNvSpPr txBox="1"/>
          <p:nvPr/>
        </p:nvSpPr>
        <p:spPr>
          <a:xfrm>
            <a:off x="1968684" y="4792308"/>
            <a:ext cx="6218862" cy="707886"/>
          </a:xfrm>
          <a:prstGeom prst="rect">
            <a:avLst/>
          </a:prstGeom>
          <a:noFill/>
        </p:spPr>
        <p:txBody>
          <a:bodyPr wrap="square">
            <a:spAutoFit/>
          </a:bodyPr>
          <a:lstStyle/>
          <a:p>
            <a:pPr algn="r" rtl="1"/>
            <a:r>
              <a:rPr lang="en-US" sz="2000" b="0" i="0" dirty="0">
                <a:effectLst/>
                <a:latin typeface="+mj-lt"/>
                <a:cs typeface="Calibri" panose="020F0502020204030204" pitchFamily="34" charset="0"/>
              </a:rPr>
              <a:t>إزالة الانتباه</a:t>
            </a:r>
            <a:r>
              <a:rPr lang="ar-SA" sz="2000" b="0" i="0" dirty="0">
                <a:effectLst/>
                <a:latin typeface="+mj-lt"/>
                <a:cs typeface="Calibri" panose="020F0502020204030204" pitchFamily="34" charset="0"/>
              </a:rPr>
              <a:t> (</a:t>
            </a:r>
            <a:r>
              <a:rPr lang="en-US" sz="2000" b="0" i="0" dirty="0">
                <a:effectLst/>
                <a:latin typeface="+mj-lt"/>
                <a:cs typeface="Calibri" panose="020F0502020204030204" pitchFamily="34" charset="0"/>
              </a:rPr>
              <a:t>التجاهل</a:t>
            </a:r>
            <a:r>
              <a:rPr lang="ar-SA" sz="2000" b="0" i="0" dirty="0">
                <a:effectLst/>
                <a:latin typeface="+mj-lt"/>
                <a:cs typeface="Calibri" panose="020F0502020204030204" pitchFamily="34" charset="0"/>
              </a:rPr>
              <a:t>)</a:t>
            </a:r>
            <a:r>
              <a:rPr lang="en-US" sz="2000" b="0" i="0" dirty="0">
                <a:effectLst/>
                <a:latin typeface="+mj-lt"/>
                <a:cs typeface="Calibri" panose="020F0502020204030204" pitchFamily="34" charset="0"/>
              </a:rPr>
              <a:t> </a:t>
            </a:r>
            <a:r>
              <a:rPr lang="ar-SA" sz="2000" b="0" i="0" dirty="0">
                <a:effectLst/>
                <a:latin typeface="+mj-lt"/>
                <a:cs typeface="Calibri" panose="020F0502020204030204" pitchFamily="34" charset="0"/>
              </a:rPr>
              <a:t>ت</a:t>
            </a:r>
            <a:r>
              <a:rPr lang="en-US" sz="2000" b="0" i="0" dirty="0">
                <a:effectLst/>
                <a:latin typeface="+mj-lt"/>
                <a:cs typeface="Calibri" panose="020F0502020204030204" pitchFamily="34" charset="0"/>
              </a:rPr>
              <a:t>قلل من سلوكيات الأطفال </a:t>
            </a:r>
            <a:r>
              <a:rPr lang="ar-SA" sz="2000" b="0" i="0" dirty="0">
                <a:effectLst/>
                <a:latin typeface="+mj-lt"/>
                <a:cs typeface="Calibri" panose="020F0502020204030204" pitchFamily="34" charset="0"/>
              </a:rPr>
              <a:t>(ال</a:t>
            </a:r>
            <a:r>
              <a:rPr lang="en-US" sz="2000" b="0" i="0" dirty="0">
                <a:effectLst/>
                <a:latin typeface="+mj-lt"/>
                <a:cs typeface="Calibri" panose="020F0502020204030204" pitchFamily="34" charset="0"/>
              </a:rPr>
              <a:t>مرغوب </a:t>
            </a:r>
            <a:r>
              <a:rPr lang="ar-SA" sz="2000" b="0" i="0" dirty="0">
                <a:effectLst/>
                <a:latin typeface="+mj-lt"/>
                <a:cs typeface="Calibri" panose="020F0502020204030204" pitchFamily="34" charset="0"/>
              </a:rPr>
              <a:t>ب</a:t>
            </a:r>
            <a:r>
              <a:rPr lang="en-US" sz="2000" b="0" i="0" dirty="0">
                <a:effectLst/>
                <a:latin typeface="+mj-lt"/>
                <a:cs typeface="Calibri" panose="020F0502020204030204" pitchFamily="34" charset="0"/>
              </a:rPr>
              <a:t>ه أو غير مرغوب </a:t>
            </a:r>
            <a:r>
              <a:rPr lang="ar-SA" sz="2000" b="0" i="0" dirty="0">
                <a:effectLst/>
                <a:latin typeface="+mj-lt"/>
                <a:cs typeface="Calibri" panose="020F0502020204030204" pitchFamily="34" charset="0"/>
              </a:rPr>
              <a:t>ب</a:t>
            </a:r>
            <a:r>
              <a:rPr lang="en-US" sz="2000" b="0" i="0" dirty="0">
                <a:effectLst/>
                <a:latin typeface="+mj-lt"/>
                <a:cs typeface="Calibri" panose="020F0502020204030204" pitchFamily="34" charset="0"/>
              </a:rPr>
              <a:t>ه</a:t>
            </a:r>
            <a:r>
              <a:rPr lang="ar-SA" sz="2000" b="0" i="0" dirty="0">
                <a:effectLst/>
                <a:latin typeface="+mj-lt"/>
                <a:cs typeface="Calibri" panose="020F0502020204030204" pitchFamily="34" charset="0"/>
              </a:rPr>
              <a:t>)</a:t>
            </a:r>
            <a:endParaRPr lang="en-US" sz="2000" dirty="0">
              <a:latin typeface="+mj-lt"/>
              <a:cs typeface="Calibri" panose="020F0502020204030204" pitchFamily="34" charset="0"/>
            </a:endParaRPr>
          </a:p>
        </p:txBody>
      </p:sp>
      <p:grpSp>
        <p:nvGrpSpPr>
          <p:cNvPr id="37" name="Group 36">
            <a:extLst>
              <a:ext uri="{FF2B5EF4-FFF2-40B4-BE49-F238E27FC236}">
                <a16:creationId xmlns:a16="http://schemas.microsoft.com/office/drawing/2014/main" id="{EFF7D9D1-5B5F-09F9-4E7E-6DEF9A9E3C75}"/>
              </a:ext>
            </a:extLst>
          </p:cNvPr>
          <p:cNvGrpSpPr/>
          <p:nvPr/>
        </p:nvGrpSpPr>
        <p:grpSpPr>
          <a:xfrm>
            <a:off x="5150094" y="1938810"/>
            <a:ext cx="558800" cy="558800"/>
            <a:chOff x="521896" y="2273096"/>
            <a:chExt cx="558800" cy="558800"/>
          </a:xfrm>
        </p:grpSpPr>
        <p:sp>
          <p:nvSpPr>
            <p:cNvPr id="38" name="Oval 37">
              <a:extLst>
                <a:ext uri="{FF2B5EF4-FFF2-40B4-BE49-F238E27FC236}">
                  <a16:creationId xmlns:a16="http://schemas.microsoft.com/office/drawing/2014/main" id="{A645AEED-9F09-F638-DDF7-B8EA7EECE8DC}"/>
                </a:ext>
              </a:extLst>
            </p:cNvPr>
            <p:cNvSpPr/>
            <p:nvPr/>
          </p:nvSpPr>
          <p:spPr>
            <a:xfrm>
              <a:off x="521896" y="2273096"/>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9" name="Minus Sign 38">
              <a:extLst>
                <a:ext uri="{FF2B5EF4-FFF2-40B4-BE49-F238E27FC236}">
                  <a16:creationId xmlns:a16="http://schemas.microsoft.com/office/drawing/2014/main" id="{D2A16EA6-9B65-4C6B-F5FB-00357439C0B6}"/>
                </a:ext>
              </a:extLst>
            </p:cNvPr>
            <p:cNvSpPr/>
            <p:nvPr/>
          </p:nvSpPr>
          <p:spPr>
            <a:xfrm rot="18900000">
              <a:off x="578448" y="2329648"/>
              <a:ext cx="445696" cy="445696"/>
            </a:xfrm>
            <a:prstGeom prst="mathMin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1" name="TextBox 40">
            <a:extLst>
              <a:ext uri="{FF2B5EF4-FFF2-40B4-BE49-F238E27FC236}">
                <a16:creationId xmlns:a16="http://schemas.microsoft.com/office/drawing/2014/main" id="{1AC2AE48-1396-FBFC-4CF5-24D992902695}"/>
              </a:ext>
            </a:extLst>
          </p:cNvPr>
          <p:cNvSpPr txBox="1"/>
          <p:nvPr/>
        </p:nvSpPr>
        <p:spPr>
          <a:xfrm>
            <a:off x="5882011" y="1983298"/>
            <a:ext cx="2484090" cy="400110"/>
          </a:xfrm>
          <a:prstGeom prst="rect">
            <a:avLst/>
          </a:prstGeom>
          <a:noFill/>
        </p:spPr>
        <p:txBody>
          <a:bodyPr wrap="square">
            <a:spAutoFit/>
          </a:bodyPr>
          <a:lstStyle/>
          <a:p>
            <a:pPr algn="r" rtl="1"/>
            <a:r>
              <a:rPr lang="ar-SA" sz="2000" b="0" i="0" dirty="0">
                <a:effectLst/>
                <a:latin typeface="+mj-lt"/>
                <a:cs typeface="Calibri" panose="020F0502020204030204" pitchFamily="34" charset="0"/>
              </a:rPr>
              <a:t>لا يوجد</a:t>
            </a:r>
            <a:r>
              <a:rPr lang="en-US" sz="2000" b="0" i="0" dirty="0">
                <a:effectLst/>
                <a:latin typeface="+mj-lt"/>
                <a:cs typeface="Calibri" panose="020F0502020204030204" pitchFamily="34" charset="0"/>
              </a:rPr>
              <a:t> اهتمام</a:t>
            </a:r>
            <a:endParaRPr lang="en-US" sz="2000" dirty="0"/>
          </a:p>
        </p:txBody>
      </p:sp>
      <p:grpSp>
        <p:nvGrpSpPr>
          <p:cNvPr id="42" name="Group 41">
            <a:extLst>
              <a:ext uri="{FF2B5EF4-FFF2-40B4-BE49-F238E27FC236}">
                <a16:creationId xmlns:a16="http://schemas.microsoft.com/office/drawing/2014/main" id="{0BF1820D-595F-9007-965E-8F62F3702C9F}"/>
              </a:ext>
            </a:extLst>
          </p:cNvPr>
          <p:cNvGrpSpPr/>
          <p:nvPr/>
        </p:nvGrpSpPr>
        <p:grpSpPr>
          <a:xfrm>
            <a:off x="1250551" y="4866851"/>
            <a:ext cx="558800" cy="558800"/>
            <a:chOff x="521896" y="2273096"/>
            <a:chExt cx="558800" cy="558800"/>
          </a:xfrm>
        </p:grpSpPr>
        <p:sp>
          <p:nvSpPr>
            <p:cNvPr id="43" name="Oval 42">
              <a:extLst>
                <a:ext uri="{FF2B5EF4-FFF2-40B4-BE49-F238E27FC236}">
                  <a16:creationId xmlns:a16="http://schemas.microsoft.com/office/drawing/2014/main" id="{7AF258EF-15DD-83CF-8BF3-BD3824CC1779}"/>
                </a:ext>
              </a:extLst>
            </p:cNvPr>
            <p:cNvSpPr/>
            <p:nvPr/>
          </p:nvSpPr>
          <p:spPr>
            <a:xfrm>
              <a:off x="521896" y="2273096"/>
              <a:ext cx="558800" cy="558800"/>
            </a:xfrm>
            <a:prstGeom prst="ellipse">
              <a:avLst/>
            </a:prstGeom>
            <a:solidFill>
              <a:schemeClr val="accent3">
                <a:lumMod val="7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Minus Sign 43">
              <a:extLst>
                <a:ext uri="{FF2B5EF4-FFF2-40B4-BE49-F238E27FC236}">
                  <a16:creationId xmlns:a16="http://schemas.microsoft.com/office/drawing/2014/main" id="{9AEF02F4-0D55-0156-4706-CFD1412817D1}"/>
                </a:ext>
              </a:extLst>
            </p:cNvPr>
            <p:cNvSpPr/>
            <p:nvPr/>
          </p:nvSpPr>
          <p:spPr>
            <a:xfrm rot="18900000">
              <a:off x="578448" y="2329648"/>
              <a:ext cx="445696" cy="445696"/>
            </a:xfrm>
            <a:prstGeom prst="mathMin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cxnSp>
        <p:nvCxnSpPr>
          <p:cNvPr id="47" name="Straight Connector 46">
            <a:extLst>
              <a:ext uri="{FF2B5EF4-FFF2-40B4-BE49-F238E27FC236}">
                <a16:creationId xmlns:a16="http://schemas.microsoft.com/office/drawing/2014/main" id="{1DBE3984-50A3-8768-3753-F01AA7639E2D}"/>
              </a:ext>
            </a:extLst>
          </p:cNvPr>
          <p:cNvCxnSpPr/>
          <p:nvPr/>
        </p:nvCxnSpPr>
        <p:spPr>
          <a:xfrm>
            <a:off x="1003300" y="4590877"/>
            <a:ext cx="70358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pic>
        <p:nvPicPr>
          <p:cNvPr id="49" name="Graphic 48" descr="Open quotation mark with solid fill">
            <a:extLst>
              <a:ext uri="{FF2B5EF4-FFF2-40B4-BE49-F238E27FC236}">
                <a16:creationId xmlns:a16="http://schemas.microsoft.com/office/drawing/2014/main" id="{C11E248A-EEBB-907C-D375-E8E5259B28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flipV="1">
            <a:off x="10509536" y="1592538"/>
            <a:ext cx="1102365" cy="1102365"/>
          </a:xfrm>
          <a:prstGeom prst="rect">
            <a:avLst/>
          </a:prstGeom>
        </p:spPr>
      </p:pic>
    </p:spTree>
    <p:extLst>
      <p:ext uri="{BB962C8B-B14F-4D97-AF65-F5344CB8AC3E}">
        <p14:creationId xmlns:p14="http://schemas.microsoft.com/office/powerpoint/2010/main" val="1904553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B34B64-A911-5EBD-347D-BEBA4527A7AF}"/>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الاهتمام الإيجابي</a:t>
            </a:r>
          </a:p>
        </p:txBody>
      </p:sp>
      <p:sp>
        <p:nvSpPr>
          <p:cNvPr id="17" name="Speech Bubble: Rectangle with Corners Rounded 16">
            <a:extLst>
              <a:ext uri="{FF2B5EF4-FFF2-40B4-BE49-F238E27FC236}">
                <a16:creationId xmlns:a16="http://schemas.microsoft.com/office/drawing/2014/main" id="{2F84194A-97D6-BA96-D5BB-16A80F06FBBD}"/>
              </a:ext>
            </a:extLst>
          </p:cNvPr>
          <p:cNvSpPr/>
          <p:nvPr/>
        </p:nvSpPr>
        <p:spPr>
          <a:xfrm>
            <a:off x="8285697" y="1663037"/>
            <a:ext cx="3075940" cy="3531925"/>
          </a:xfrm>
          <a:prstGeom prst="wedgeRoundRectCallout">
            <a:avLst>
              <a:gd name="adj1" fmla="val -62814"/>
              <a:gd name="adj2" fmla="val -1901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هل يمكنك التفكير في بعض الطرق التي يمكن للوالدين ومقدمي الرعاية من خلالها إيلاء </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ال</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اهتمام </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ال</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إيجابي لأطفالهم؟</a:t>
            </a:r>
          </a:p>
        </p:txBody>
      </p:sp>
      <p:sp>
        <p:nvSpPr>
          <p:cNvPr id="18" name="Speech Bubble: Rectangle with Corners Rounded 17">
            <a:extLst>
              <a:ext uri="{FF2B5EF4-FFF2-40B4-BE49-F238E27FC236}">
                <a16:creationId xmlns:a16="http://schemas.microsoft.com/office/drawing/2014/main" id="{D27FDF43-8E98-7091-486E-4A8DD278F9CA}"/>
              </a:ext>
            </a:extLst>
          </p:cNvPr>
          <p:cNvSpPr/>
          <p:nvPr/>
        </p:nvSpPr>
        <p:spPr>
          <a:xfrm>
            <a:off x="4558030" y="1765300"/>
            <a:ext cx="3075940" cy="3531925"/>
          </a:xfrm>
          <a:prstGeom prst="wedgeRoundRectCallout">
            <a:avLst>
              <a:gd name="adj1" fmla="val -19246"/>
              <a:gd name="adj2" fmla="val 5959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ما هي أفضل الأوقات خلال ال</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يوم</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ليقوموا بالاهتمام</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 بالأطفال بشكل إيجابي؟</a:t>
            </a:r>
          </a:p>
        </p:txBody>
      </p:sp>
      <p:sp>
        <p:nvSpPr>
          <p:cNvPr id="19" name="Speech Bubble: Rectangle with Corners Rounded 18">
            <a:extLst>
              <a:ext uri="{FF2B5EF4-FFF2-40B4-BE49-F238E27FC236}">
                <a16:creationId xmlns:a16="http://schemas.microsoft.com/office/drawing/2014/main" id="{2007C04A-0111-50ED-2DCA-F807176F3539}"/>
              </a:ext>
            </a:extLst>
          </p:cNvPr>
          <p:cNvSpPr/>
          <p:nvPr/>
        </p:nvSpPr>
        <p:spPr>
          <a:xfrm>
            <a:off x="830363" y="1765299"/>
            <a:ext cx="3075940" cy="3531925"/>
          </a:xfrm>
          <a:prstGeom prst="wedgeRoundRectCallout">
            <a:avLst>
              <a:gd name="adj1" fmla="val 59608"/>
              <a:gd name="adj2" fmla="val -20186"/>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ما هي أفضل أنواع الأنشطة التي يمكنهم استخدامها لإيلاء </a:t>
            </a:r>
            <a:r>
              <a:rPr lang="ar-SA"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a:t>
            </a:r>
            <a:r>
              <a:rPr lang="en-US"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اهتمام </a:t>
            </a:r>
            <a:r>
              <a:rPr lang="ar-SA"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ال</a:t>
            </a:r>
            <a:r>
              <a:rPr lang="en-US" sz="24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إيجابي للأطفال؟</a:t>
            </a:r>
          </a:p>
        </p:txBody>
      </p:sp>
    </p:spTree>
    <p:extLst>
      <p:ext uri="{BB962C8B-B14F-4D97-AF65-F5344CB8AC3E}">
        <p14:creationId xmlns:p14="http://schemas.microsoft.com/office/powerpoint/2010/main" val="3284899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1D22E-1D9D-9D48-BBDD-87F7A76EBD78}"/>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أدوات ال</a:t>
            </a:r>
            <a:r>
              <a:rPr lang="ar-SA" dirty="0">
                <a:latin typeface="Calibri" panose="020F0502020204030204" pitchFamily="34" charset="0"/>
                <a:cs typeface="Calibri" panose="020F0502020204030204" pitchFamily="34" charset="0"/>
              </a:rPr>
              <a:t>والدين الثلاث</a:t>
            </a:r>
            <a:endParaRPr lang="en-US" dirty="0">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E2DA4F6-925B-2ADA-514F-B5B8C3EC840A}"/>
              </a:ext>
            </a:extLst>
          </p:cNvPr>
          <p:cNvSpPr txBox="1"/>
          <p:nvPr/>
        </p:nvSpPr>
        <p:spPr>
          <a:xfrm>
            <a:off x="1602660" y="4557305"/>
            <a:ext cx="2702257" cy="477054"/>
          </a:xfrm>
          <a:prstGeom prst="rect">
            <a:avLst/>
          </a:prstGeom>
          <a:noFill/>
        </p:spPr>
        <p:txBody>
          <a:bodyPr wrap="square" rtlCol="0">
            <a:spAutoFit/>
          </a:bodyPr>
          <a:lstStyle/>
          <a:p>
            <a:pPr algn="ctr" rtl="1"/>
            <a:r>
              <a:rPr lang="ar-SA" sz="2500" dirty="0">
                <a:solidFill>
                  <a:schemeClr val="tx1"/>
                </a:solidFill>
                <a:latin typeface="+mj-lt"/>
                <a:cs typeface="Calibri" panose="020F0502020204030204" pitchFamily="34" charset="0"/>
              </a:rPr>
              <a:t>اللعب</a:t>
            </a:r>
            <a:endParaRPr lang="en-US" sz="2500" dirty="0">
              <a:solidFill>
                <a:schemeClr val="tx1"/>
              </a:solidFill>
              <a:latin typeface="+mj-lt"/>
              <a:cs typeface="Calibri" panose="020F0502020204030204" pitchFamily="34" charset="0"/>
            </a:endParaRPr>
          </a:p>
        </p:txBody>
      </p:sp>
      <p:sp>
        <p:nvSpPr>
          <p:cNvPr id="4" name="TextBox 3">
            <a:extLst>
              <a:ext uri="{FF2B5EF4-FFF2-40B4-BE49-F238E27FC236}">
                <a16:creationId xmlns:a16="http://schemas.microsoft.com/office/drawing/2014/main" id="{B070202D-E04C-C51D-E8FA-BF270BB6F937}"/>
              </a:ext>
            </a:extLst>
          </p:cNvPr>
          <p:cNvSpPr txBox="1"/>
          <p:nvPr/>
        </p:nvSpPr>
        <p:spPr>
          <a:xfrm>
            <a:off x="5050193" y="4584578"/>
            <a:ext cx="2702257" cy="477054"/>
          </a:xfrm>
          <a:prstGeom prst="rect">
            <a:avLst/>
          </a:prstGeom>
          <a:noFill/>
        </p:spPr>
        <p:txBody>
          <a:bodyPr wrap="square" rtlCol="0">
            <a:spAutoFit/>
          </a:bodyPr>
          <a:lstStyle/>
          <a:p>
            <a:pPr algn="ctr" rtl="1"/>
            <a:r>
              <a:rPr lang="ar-SA" sz="2500" dirty="0">
                <a:solidFill>
                  <a:schemeClr val="tx1"/>
                </a:solidFill>
                <a:latin typeface="+mj-lt"/>
                <a:cs typeface="Calibri" panose="020F0502020204030204" pitchFamily="34" charset="0"/>
              </a:rPr>
              <a:t>ال</a:t>
            </a:r>
            <a:r>
              <a:rPr lang="en-US" sz="2500" dirty="0">
                <a:solidFill>
                  <a:schemeClr val="tx1"/>
                </a:solidFill>
                <a:latin typeface="+mj-lt"/>
                <a:cs typeface="Calibri" panose="020F0502020204030204" pitchFamily="34" charset="0"/>
              </a:rPr>
              <a:t>مد</a:t>
            </a:r>
            <a:r>
              <a:rPr lang="ar-SA" sz="2500" dirty="0">
                <a:solidFill>
                  <a:schemeClr val="tx1"/>
                </a:solidFill>
                <a:latin typeface="+mj-lt"/>
                <a:cs typeface="Calibri" panose="020F0502020204030204" pitchFamily="34" charset="0"/>
              </a:rPr>
              <a:t>ي</a:t>
            </a:r>
            <a:r>
              <a:rPr lang="en-US" sz="2500" dirty="0">
                <a:solidFill>
                  <a:schemeClr val="tx1"/>
                </a:solidFill>
                <a:latin typeface="+mj-lt"/>
                <a:cs typeface="Calibri" panose="020F0502020204030204" pitchFamily="34" charset="0"/>
              </a:rPr>
              <a:t>ح</a:t>
            </a:r>
          </a:p>
        </p:txBody>
      </p:sp>
      <p:sp>
        <p:nvSpPr>
          <p:cNvPr id="5" name="TextBox 4">
            <a:extLst>
              <a:ext uri="{FF2B5EF4-FFF2-40B4-BE49-F238E27FC236}">
                <a16:creationId xmlns:a16="http://schemas.microsoft.com/office/drawing/2014/main" id="{83D0507A-5940-8811-95CE-9D980A342F5C}"/>
              </a:ext>
            </a:extLst>
          </p:cNvPr>
          <p:cNvSpPr txBox="1"/>
          <p:nvPr/>
        </p:nvSpPr>
        <p:spPr>
          <a:xfrm>
            <a:off x="8616554" y="4550715"/>
            <a:ext cx="2257568" cy="861774"/>
          </a:xfrm>
          <a:prstGeom prst="rect">
            <a:avLst/>
          </a:prstGeom>
          <a:noFill/>
        </p:spPr>
        <p:txBody>
          <a:bodyPr wrap="square" rtlCol="0">
            <a:spAutoFit/>
          </a:bodyPr>
          <a:lstStyle/>
          <a:p>
            <a:pPr algn="ctr" rtl="1"/>
            <a:r>
              <a:rPr lang="en-US" sz="2500" dirty="0">
                <a:solidFill>
                  <a:schemeClr val="tx1"/>
                </a:solidFill>
                <a:latin typeface="+mj-lt"/>
                <a:cs typeface="Calibri" panose="020F0502020204030204" pitchFamily="34" charset="0"/>
              </a:rPr>
              <a:t>قضاء وقت ممتع</a:t>
            </a:r>
          </a:p>
        </p:txBody>
      </p:sp>
      <p:grpSp>
        <p:nvGrpSpPr>
          <p:cNvPr id="25" name="Group 24">
            <a:extLst>
              <a:ext uri="{FF2B5EF4-FFF2-40B4-BE49-F238E27FC236}">
                <a16:creationId xmlns:a16="http://schemas.microsoft.com/office/drawing/2014/main" id="{E7F24794-E2EA-2F5C-9835-36DA22E8D2A8}"/>
              </a:ext>
            </a:extLst>
          </p:cNvPr>
          <p:cNvGrpSpPr/>
          <p:nvPr/>
        </p:nvGrpSpPr>
        <p:grpSpPr>
          <a:xfrm>
            <a:off x="1509813" y="2071005"/>
            <a:ext cx="2773980" cy="2168604"/>
            <a:chOff x="1460651" y="2564185"/>
            <a:chExt cx="2143125" cy="1675423"/>
          </a:xfrm>
        </p:grpSpPr>
        <p:grpSp>
          <p:nvGrpSpPr>
            <p:cNvPr id="6" name="Group 5">
              <a:extLst>
                <a:ext uri="{FF2B5EF4-FFF2-40B4-BE49-F238E27FC236}">
                  <a16:creationId xmlns:a16="http://schemas.microsoft.com/office/drawing/2014/main" id="{4B9BED9F-43C0-15A9-1960-EA629EEAD13E}"/>
                </a:ext>
              </a:extLst>
            </p:cNvPr>
            <p:cNvGrpSpPr/>
            <p:nvPr/>
          </p:nvGrpSpPr>
          <p:grpSpPr>
            <a:xfrm>
              <a:off x="3143796" y="3295059"/>
              <a:ext cx="459980" cy="938003"/>
              <a:chOff x="4162834" y="1684320"/>
              <a:chExt cx="350098" cy="713930"/>
            </a:xfrm>
            <a:solidFill>
              <a:schemeClr val="accent3">
                <a:lumMod val="75000"/>
              </a:schemeClr>
            </a:solidFill>
          </p:grpSpPr>
          <p:sp>
            <p:nvSpPr>
              <p:cNvPr id="7" name="Round Same Side Corner Rectangle 21">
                <a:extLst>
                  <a:ext uri="{FF2B5EF4-FFF2-40B4-BE49-F238E27FC236}">
                    <a16:creationId xmlns:a16="http://schemas.microsoft.com/office/drawing/2014/main" id="{7C969C6F-E720-4C95-3311-F56A95A19814}"/>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FE325490-3479-9E2E-8976-2EEF184E904E}"/>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0" name="Group 9">
              <a:extLst>
                <a:ext uri="{FF2B5EF4-FFF2-40B4-BE49-F238E27FC236}">
                  <a16:creationId xmlns:a16="http://schemas.microsoft.com/office/drawing/2014/main" id="{97B39639-13F1-C90E-A19C-E23F858F2262}"/>
                </a:ext>
              </a:extLst>
            </p:cNvPr>
            <p:cNvGrpSpPr/>
            <p:nvPr/>
          </p:nvGrpSpPr>
          <p:grpSpPr>
            <a:xfrm>
              <a:off x="1460651" y="2564185"/>
              <a:ext cx="519444" cy="1675423"/>
              <a:chOff x="4045582" y="1684320"/>
              <a:chExt cx="350098" cy="1129211"/>
            </a:xfrm>
            <a:solidFill>
              <a:schemeClr val="accent3">
                <a:lumMod val="75000"/>
              </a:schemeClr>
            </a:solidFill>
          </p:grpSpPr>
          <p:sp>
            <p:nvSpPr>
              <p:cNvPr id="16" name="Round Same Side Corner Rectangle 21">
                <a:extLst>
                  <a:ext uri="{FF2B5EF4-FFF2-40B4-BE49-F238E27FC236}">
                    <a16:creationId xmlns:a16="http://schemas.microsoft.com/office/drawing/2014/main" id="{BBBFC638-B9C3-E304-FE11-3A8792499BF3}"/>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D629F026-4C5A-25AA-D305-A1956B142120}"/>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3" name="Group 22">
              <a:extLst>
                <a:ext uri="{FF2B5EF4-FFF2-40B4-BE49-F238E27FC236}">
                  <a16:creationId xmlns:a16="http://schemas.microsoft.com/office/drawing/2014/main" id="{09880DD1-AB50-2923-A708-C93CD445C504}"/>
                </a:ext>
              </a:extLst>
            </p:cNvPr>
            <p:cNvGrpSpPr/>
            <p:nvPr/>
          </p:nvGrpSpPr>
          <p:grpSpPr>
            <a:xfrm rot="1111982">
              <a:off x="1740664" y="2838458"/>
              <a:ext cx="613879" cy="551956"/>
              <a:chOff x="1740664" y="2838458"/>
              <a:chExt cx="613879" cy="551956"/>
            </a:xfrm>
          </p:grpSpPr>
          <p:sp>
            <p:nvSpPr>
              <p:cNvPr id="19" name="Rectangle: Rounded Corners 18">
                <a:extLst>
                  <a:ext uri="{FF2B5EF4-FFF2-40B4-BE49-F238E27FC236}">
                    <a16:creationId xmlns:a16="http://schemas.microsoft.com/office/drawing/2014/main" id="{9B053B4B-5EF7-8AA8-1E9A-9F20CF1D5E48}"/>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Rectangle: Rounded Corners 19">
                <a:extLst>
                  <a:ext uri="{FF2B5EF4-FFF2-40B4-BE49-F238E27FC236}">
                    <a16:creationId xmlns:a16="http://schemas.microsoft.com/office/drawing/2014/main" id="{5F14F30D-274A-FC4E-0AFF-4CD783B08DE7}"/>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1" name="Rectangle: Rounded Corners 20">
              <a:extLst>
                <a:ext uri="{FF2B5EF4-FFF2-40B4-BE49-F238E27FC236}">
                  <a16:creationId xmlns:a16="http://schemas.microsoft.com/office/drawing/2014/main" id="{5E67E3FB-CB0C-B1DD-C02B-ED307A3067A1}"/>
                </a:ext>
              </a:extLst>
            </p:cNvPr>
            <p:cNvSpPr/>
            <p:nvPr/>
          </p:nvSpPr>
          <p:spPr>
            <a:xfrm rot="2911012">
              <a:off x="2965975" y="3752830"/>
              <a:ext cx="265721"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Oval 21">
              <a:extLst>
                <a:ext uri="{FF2B5EF4-FFF2-40B4-BE49-F238E27FC236}">
                  <a16:creationId xmlns:a16="http://schemas.microsoft.com/office/drawing/2014/main" id="{884E4C39-1559-8E92-AF91-5FD39E30E26B}"/>
                </a:ext>
              </a:extLst>
            </p:cNvPr>
            <p:cNvSpPr/>
            <p:nvPr/>
          </p:nvSpPr>
          <p:spPr>
            <a:xfrm>
              <a:off x="2440628" y="2602311"/>
              <a:ext cx="311208" cy="3112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4" name="Rectangle: Rounded Corners 23">
              <a:extLst>
                <a:ext uri="{FF2B5EF4-FFF2-40B4-BE49-F238E27FC236}">
                  <a16:creationId xmlns:a16="http://schemas.microsoft.com/office/drawing/2014/main" id="{5407932D-CEB3-B61D-AD57-4B8802B0D09A}"/>
                </a:ext>
              </a:extLst>
            </p:cNvPr>
            <p:cNvSpPr/>
            <p:nvPr/>
          </p:nvSpPr>
          <p:spPr>
            <a:xfrm rot="344442">
              <a:off x="3093618" y="3814700"/>
              <a:ext cx="282648"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5" name="Group 54">
            <a:extLst>
              <a:ext uri="{FF2B5EF4-FFF2-40B4-BE49-F238E27FC236}">
                <a16:creationId xmlns:a16="http://schemas.microsoft.com/office/drawing/2014/main" id="{E682A41A-A056-6F81-A285-ED47746B9BFC}"/>
              </a:ext>
            </a:extLst>
          </p:cNvPr>
          <p:cNvGrpSpPr/>
          <p:nvPr/>
        </p:nvGrpSpPr>
        <p:grpSpPr>
          <a:xfrm>
            <a:off x="8777785" y="2641600"/>
            <a:ext cx="1880433" cy="1591462"/>
            <a:chOff x="8397556" y="2571280"/>
            <a:chExt cx="1452788" cy="1229534"/>
          </a:xfrm>
        </p:grpSpPr>
        <p:sp>
          <p:nvSpPr>
            <p:cNvPr id="43" name="Round Same Side Corner Rectangle 21">
              <a:extLst>
                <a:ext uri="{FF2B5EF4-FFF2-40B4-BE49-F238E27FC236}">
                  <a16:creationId xmlns:a16="http://schemas.microsoft.com/office/drawing/2014/main" id="{B0CED43A-0934-1EBB-31E1-7CE9FB6D91A6}"/>
                </a:ext>
              </a:extLst>
            </p:cNvPr>
            <p:cNvSpPr/>
            <p:nvPr/>
          </p:nvSpPr>
          <p:spPr>
            <a:xfrm>
              <a:off x="8983195" y="3424134"/>
              <a:ext cx="372475" cy="28895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Oval 43">
              <a:extLst>
                <a:ext uri="{FF2B5EF4-FFF2-40B4-BE49-F238E27FC236}">
                  <a16:creationId xmlns:a16="http://schemas.microsoft.com/office/drawing/2014/main" id="{212FFF5F-4395-1D75-C981-762F4C231E0C}"/>
                </a:ext>
              </a:extLst>
            </p:cNvPr>
            <p:cNvSpPr/>
            <p:nvPr/>
          </p:nvSpPr>
          <p:spPr>
            <a:xfrm>
              <a:off x="9145070" y="3013438"/>
              <a:ext cx="366284" cy="3662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Round Same Side Corner Rectangle 21">
              <a:extLst>
                <a:ext uri="{FF2B5EF4-FFF2-40B4-BE49-F238E27FC236}">
                  <a16:creationId xmlns:a16="http://schemas.microsoft.com/office/drawing/2014/main" id="{CA897C17-22F4-3BFC-E71E-97774B2EA4EF}"/>
                </a:ext>
              </a:extLst>
            </p:cNvPr>
            <p:cNvSpPr/>
            <p:nvPr/>
          </p:nvSpPr>
          <p:spPr>
            <a:xfrm>
              <a:off x="8397556" y="3135472"/>
              <a:ext cx="519444" cy="63440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7" name="Oval 46">
              <a:extLst>
                <a:ext uri="{FF2B5EF4-FFF2-40B4-BE49-F238E27FC236}">
                  <a16:creationId xmlns:a16="http://schemas.microsoft.com/office/drawing/2014/main" id="{911E878C-15F2-91F6-325E-6C0FF55752DC}"/>
                </a:ext>
              </a:extLst>
            </p:cNvPr>
            <p:cNvSpPr/>
            <p:nvPr/>
          </p:nvSpPr>
          <p:spPr>
            <a:xfrm>
              <a:off x="8537672" y="2571280"/>
              <a:ext cx="487977" cy="48797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48" name="Group 47">
              <a:extLst>
                <a:ext uri="{FF2B5EF4-FFF2-40B4-BE49-F238E27FC236}">
                  <a16:creationId xmlns:a16="http://schemas.microsoft.com/office/drawing/2014/main" id="{DC6C1ACF-BFD6-ACCD-86C8-26C701D1CF8F}"/>
                </a:ext>
              </a:extLst>
            </p:cNvPr>
            <p:cNvGrpSpPr/>
            <p:nvPr/>
          </p:nvGrpSpPr>
          <p:grpSpPr>
            <a:xfrm rot="3836719">
              <a:off x="8790881" y="3217897"/>
              <a:ext cx="613879" cy="551956"/>
              <a:chOff x="1740664" y="2838458"/>
              <a:chExt cx="613879" cy="551956"/>
            </a:xfrm>
          </p:grpSpPr>
          <p:sp>
            <p:nvSpPr>
              <p:cNvPr id="50" name="Rectangle: Rounded Corners 49">
                <a:extLst>
                  <a:ext uri="{FF2B5EF4-FFF2-40B4-BE49-F238E27FC236}">
                    <a16:creationId xmlns:a16="http://schemas.microsoft.com/office/drawing/2014/main" id="{FF47A7A0-6D2B-AAFC-9FEC-56E3132A4383}"/>
                  </a:ext>
                </a:extLst>
              </p:cNvPr>
              <p:cNvSpPr/>
              <p:nvPr/>
            </p:nvSpPr>
            <p:spPr>
              <a:xfrm rot="18199991">
                <a:off x="2009269" y="2997290"/>
                <a:ext cx="504105" cy="186442"/>
              </a:xfrm>
              <a:prstGeom prst="round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Rectangle: Rounded Corners 48">
                <a:extLst>
                  <a:ext uri="{FF2B5EF4-FFF2-40B4-BE49-F238E27FC236}">
                    <a16:creationId xmlns:a16="http://schemas.microsoft.com/office/drawing/2014/main" id="{20A77EAD-A0FE-7AE7-71B2-DE496D2CD8EA}"/>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54" name="Parallelogram 53">
              <a:extLst>
                <a:ext uri="{FF2B5EF4-FFF2-40B4-BE49-F238E27FC236}">
                  <a16:creationId xmlns:a16="http://schemas.microsoft.com/office/drawing/2014/main" id="{F1145645-4D8A-ABA9-AA41-8C78D127B076}"/>
                </a:ext>
              </a:extLst>
            </p:cNvPr>
            <p:cNvSpPr/>
            <p:nvPr/>
          </p:nvSpPr>
          <p:spPr>
            <a:xfrm>
              <a:off x="9536019" y="3429000"/>
              <a:ext cx="314325" cy="340873"/>
            </a:xfrm>
            <a:prstGeom prst="parallelogram">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7" name="Group 26">
            <a:extLst>
              <a:ext uri="{FF2B5EF4-FFF2-40B4-BE49-F238E27FC236}">
                <a16:creationId xmlns:a16="http://schemas.microsoft.com/office/drawing/2014/main" id="{B25BA398-FC8F-2559-906C-C064861EA136}"/>
              </a:ext>
            </a:extLst>
          </p:cNvPr>
          <p:cNvGrpSpPr/>
          <p:nvPr/>
        </p:nvGrpSpPr>
        <p:grpSpPr>
          <a:xfrm>
            <a:off x="6485250" y="3016791"/>
            <a:ext cx="595492" cy="1214343"/>
            <a:chOff x="4162834" y="1684320"/>
            <a:chExt cx="350098" cy="713930"/>
          </a:xfrm>
          <a:solidFill>
            <a:schemeClr val="accent3">
              <a:lumMod val="75000"/>
            </a:schemeClr>
          </a:solidFill>
        </p:grpSpPr>
        <p:sp>
          <p:nvSpPr>
            <p:cNvPr id="37" name="Round Same Side Corner Rectangle 21">
              <a:extLst>
                <a:ext uri="{FF2B5EF4-FFF2-40B4-BE49-F238E27FC236}">
                  <a16:creationId xmlns:a16="http://schemas.microsoft.com/office/drawing/2014/main" id="{D0E28BED-AB92-97A5-427C-F6B5908EBCF3}"/>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8" name="Oval 37">
              <a:extLst>
                <a:ext uri="{FF2B5EF4-FFF2-40B4-BE49-F238E27FC236}">
                  <a16:creationId xmlns:a16="http://schemas.microsoft.com/office/drawing/2014/main" id="{7792FD6D-1042-1941-FA13-7E86BADE6527}"/>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5" name="Round Same Side Corner Rectangle 21">
            <a:extLst>
              <a:ext uri="{FF2B5EF4-FFF2-40B4-BE49-F238E27FC236}">
                <a16:creationId xmlns:a16="http://schemas.microsoft.com/office/drawing/2014/main" id="{9CEFA21A-63D7-D2DE-BBE1-DFB7F877A4D6}"/>
              </a:ext>
            </a:extLst>
          </p:cNvPr>
          <p:cNvSpPr/>
          <p:nvPr/>
        </p:nvSpPr>
        <p:spPr>
          <a:xfrm>
            <a:off x="5303834" y="2810189"/>
            <a:ext cx="672474" cy="142941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Oval 35">
            <a:extLst>
              <a:ext uri="{FF2B5EF4-FFF2-40B4-BE49-F238E27FC236}">
                <a16:creationId xmlns:a16="http://schemas.microsoft.com/office/drawing/2014/main" id="{75F52F98-9B1C-7488-C232-C3272EFC108B}"/>
              </a:ext>
            </a:extLst>
          </p:cNvPr>
          <p:cNvSpPr/>
          <p:nvPr/>
        </p:nvSpPr>
        <p:spPr>
          <a:xfrm>
            <a:off x="5639811" y="2088953"/>
            <a:ext cx="631737" cy="63173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9" name="Group 28">
            <a:extLst>
              <a:ext uri="{FF2B5EF4-FFF2-40B4-BE49-F238E27FC236}">
                <a16:creationId xmlns:a16="http://schemas.microsoft.com/office/drawing/2014/main" id="{3D310D7E-41F9-5AF0-A8B4-0AF9A87F4EAA}"/>
              </a:ext>
            </a:extLst>
          </p:cNvPr>
          <p:cNvGrpSpPr/>
          <p:nvPr/>
        </p:nvGrpSpPr>
        <p:grpSpPr>
          <a:xfrm rot="4738653">
            <a:off x="5782552" y="2878646"/>
            <a:ext cx="794730" cy="714565"/>
            <a:chOff x="1740664" y="2838458"/>
            <a:chExt cx="613879" cy="551956"/>
          </a:xfrm>
        </p:grpSpPr>
        <p:sp>
          <p:nvSpPr>
            <p:cNvPr id="33" name="Rectangle: Rounded Corners 32">
              <a:extLst>
                <a:ext uri="{FF2B5EF4-FFF2-40B4-BE49-F238E27FC236}">
                  <a16:creationId xmlns:a16="http://schemas.microsoft.com/office/drawing/2014/main" id="{7D7FAE8F-1514-EDE2-6D23-162B32768EC2}"/>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Rectangle: Rounded Corners 33">
              <a:extLst>
                <a:ext uri="{FF2B5EF4-FFF2-40B4-BE49-F238E27FC236}">
                  <a16:creationId xmlns:a16="http://schemas.microsoft.com/office/drawing/2014/main" id="{9E74324D-8293-EC69-4136-20FF540A3D13}"/>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9" name="Speech Bubble: Rectangle with Corners Rounded 38">
            <a:extLst>
              <a:ext uri="{FF2B5EF4-FFF2-40B4-BE49-F238E27FC236}">
                <a16:creationId xmlns:a16="http://schemas.microsoft.com/office/drawing/2014/main" id="{0AB702D5-EE46-BD66-991B-D5BE01F070D0}"/>
              </a:ext>
            </a:extLst>
          </p:cNvPr>
          <p:cNvSpPr/>
          <p:nvPr/>
        </p:nvSpPr>
        <p:spPr>
          <a:xfrm>
            <a:off x="6629747" y="1927366"/>
            <a:ext cx="976624" cy="702932"/>
          </a:xfrm>
          <a:prstGeom prst="wedgeRoundRectCallout">
            <a:avLst>
              <a:gd name="adj1" fmla="val -75378"/>
              <a:gd name="adj2" fmla="val 21802"/>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60" name="Group 59">
            <a:extLst>
              <a:ext uri="{FF2B5EF4-FFF2-40B4-BE49-F238E27FC236}">
                <a16:creationId xmlns:a16="http://schemas.microsoft.com/office/drawing/2014/main" id="{1981EB34-3307-A246-A611-0F4B88463C52}"/>
              </a:ext>
            </a:extLst>
          </p:cNvPr>
          <p:cNvGrpSpPr/>
          <p:nvPr/>
        </p:nvGrpSpPr>
        <p:grpSpPr>
          <a:xfrm>
            <a:off x="6711637" y="2104838"/>
            <a:ext cx="812843" cy="454644"/>
            <a:chOff x="5638800" y="3079063"/>
            <a:chExt cx="1634825" cy="914402"/>
          </a:xfrm>
          <a:solidFill>
            <a:schemeClr val="bg1"/>
          </a:solidFill>
        </p:grpSpPr>
        <p:pic>
          <p:nvPicPr>
            <p:cNvPr id="57" name="Graphic 56" descr="Raised hand with solid fill">
              <a:extLst>
                <a:ext uri="{FF2B5EF4-FFF2-40B4-BE49-F238E27FC236}">
                  <a16:creationId xmlns:a16="http://schemas.microsoft.com/office/drawing/2014/main" id="{DCD4A3E4-08FA-EE5E-88B4-83952B7CC7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3079063"/>
              <a:ext cx="914400" cy="914400"/>
            </a:xfrm>
            <a:prstGeom prst="rect">
              <a:avLst/>
            </a:prstGeom>
          </p:spPr>
        </p:pic>
        <p:pic>
          <p:nvPicPr>
            <p:cNvPr id="59" name="Graphic 58" descr="Hand with solid fill">
              <a:extLst>
                <a:ext uri="{FF2B5EF4-FFF2-40B4-BE49-F238E27FC236}">
                  <a16:creationId xmlns:a16="http://schemas.microsoft.com/office/drawing/2014/main" id="{A7169E03-A821-F27E-B78A-7DEA6AA62B6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59225" y="3079065"/>
              <a:ext cx="914400" cy="914400"/>
            </a:xfrm>
            <a:prstGeom prst="rect">
              <a:avLst/>
            </a:prstGeom>
          </p:spPr>
        </p:pic>
      </p:grpSp>
      <p:grpSp>
        <p:nvGrpSpPr>
          <p:cNvPr id="2049" name="Group 2048">
            <a:extLst>
              <a:ext uri="{FF2B5EF4-FFF2-40B4-BE49-F238E27FC236}">
                <a16:creationId xmlns:a16="http://schemas.microsoft.com/office/drawing/2014/main" id="{E2F206DB-F58E-A4E9-4972-BA7F5A442A68}"/>
              </a:ext>
            </a:extLst>
          </p:cNvPr>
          <p:cNvGrpSpPr/>
          <p:nvPr/>
        </p:nvGrpSpPr>
        <p:grpSpPr>
          <a:xfrm>
            <a:off x="6986177" y="1990150"/>
            <a:ext cx="263106" cy="123209"/>
            <a:chOff x="7542112" y="1225245"/>
            <a:chExt cx="351242" cy="258158"/>
          </a:xfrm>
        </p:grpSpPr>
        <p:sp>
          <p:nvSpPr>
            <p:cNvPr id="61" name="Rectangle 60">
              <a:extLst>
                <a:ext uri="{FF2B5EF4-FFF2-40B4-BE49-F238E27FC236}">
                  <a16:creationId xmlns:a16="http://schemas.microsoft.com/office/drawing/2014/main" id="{E5733ECB-625A-FEB5-2DB7-394294DC865D}"/>
                </a:ext>
              </a:extLst>
            </p:cNvPr>
            <p:cNvSpPr/>
            <p:nvPr/>
          </p:nvSpPr>
          <p:spPr>
            <a:xfrm>
              <a:off x="7685562" y="1225245"/>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2" name="Rectangle 61">
              <a:extLst>
                <a:ext uri="{FF2B5EF4-FFF2-40B4-BE49-F238E27FC236}">
                  <a16:creationId xmlns:a16="http://schemas.microsoft.com/office/drawing/2014/main" id="{AA574761-3E76-2BEB-0D57-46F4ABD7D8C8}"/>
                </a:ext>
              </a:extLst>
            </p:cNvPr>
            <p:cNvSpPr/>
            <p:nvPr/>
          </p:nvSpPr>
          <p:spPr>
            <a:xfrm rot="1034900">
              <a:off x="7847634" y="1272918"/>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3" name="Rectangle 62">
              <a:extLst>
                <a:ext uri="{FF2B5EF4-FFF2-40B4-BE49-F238E27FC236}">
                  <a16:creationId xmlns:a16="http://schemas.microsoft.com/office/drawing/2014/main" id="{CF162D6E-6917-BB5B-5A25-3F6536A4A411}"/>
                </a:ext>
              </a:extLst>
            </p:cNvPr>
            <p:cNvSpPr/>
            <p:nvPr/>
          </p:nvSpPr>
          <p:spPr>
            <a:xfrm rot="20072803">
              <a:off x="7542112" y="1292190"/>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10416773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6CC884-A807-6BE4-30D8-D1A8732126BF}"/>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اللعب مع الأطفال</a:t>
            </a:r>
          </a:p>
        </p:txBody>
      </p:sp>
      <p:sp>
        <p:nvSpPr>
          <p:cNvPr id="7" name="TextBox 6">
            <a:extLst>
              <a:ext uri="{FF2B5EF4-FFF2-40B4-BE49-F238E27FC236}">
                <a16:creationId xmlns:a16="http://schemas.microsoft.com/office/drawing/2014/main" id="{C14E911B-C1CB-CDDB-56C8-48C0A47BDC94}"/>
              </a:ext>
            </a:extLst>
          </p:cNvPr>
          <p:cNvSpPr txBox="1"/>
          <p:nvPr/>
        </p:nvSpPr>
        <p:spPr>
          <a:xfrm>
            <a:off x="5347484" y="2274838"/>
            <a:ext cx="5752316" cy="2308324"/>
          </a:xfrm>
          <a:prstGeom prst="rect">
            <a:avLst/>
          </a:prstGeom>
          <a:noFill/>
        </p:spPr>
        <p:txBody>
          <a:bodyPr wrap="square">
            <a:spAutoFit/>
          </a:bodyPr>
          <a:lstStyle/>
          <a:p>
            <a:pPr algn="r" rtl="1"/>
            <a:r>
              <a:rPr lang="en-US" sz="3600" b="1" dirty="0">
                <a:solidFill>
                  <a:schemeClr val="tx1"/>
                </a:solidFill>
                <a:latin typeface="+mj-lt"/>
                <a:cs typeface="Calibri" panose="020F0502020204030204" pitchFamily="34" charset="0"/>
              </a:rPr>
              <a:t>كيف يمكن للعب مع الأطفال أن يشجع تطورهم وسلوكهم الإيجابي؟</a:t>
            </a:r>
          </a:p>
        </p:txBody>
      </p:sp>
      <p:grpSp>
        <p:nvGrpSpPr>
          <p:cNvPr id="4" name="Group 9">
            <a:extLst>
              <a:ext uri="{FF2B5EF4-FFF2-40B4-BE49-F238E27FC236}">
                <a16:creationId xmlns:a16="http://schemas.microsoft.com/office/drawing/2014/main" id="{0ED0C285-5EFF-2E82-FBA2-C95F6D5B396C}"/>
              </a:ext>
            </a:extLst>
          </p:cNvPr>
          <p:cNvGrpSpPr/>
          <p:nvPr/>
        </p:nvGrpSpPr>
        <p:grpSpPr>
          <a:xfrm>
            <a:off x="1384910" y="2285382"/>
            <a:ext cx="3056462" cy="2317583"/>
            <a:chOff x="1117683" y="2194390"/>
            <a:chExt cx="3415887" cy="2678824"/>
          </a:xfrm>
          <a:solidFill>
            <a:schemeClr val="accent3">
              <a:lumMod val="75000"/>
            </a:schemeClr>
          </a:solidFill>
        </p:grpSpPr>
        <p:sp>
          <p:nvSpPr>
            <p:cNvPr id="5" name="Speech Bubble: Rectangle with Corners Rounded 6">
              <a:extLst>
                <a:ext uri="{FF2B5EF4-FFF2-40B4-BE49-F238E27FC236}">
                  <a16:creationId xmlns:a16="http://schemas.microsoft.com/office/drawing/2014/main" id="{516CEE7A-A90D-5C87-D186-95A12D52630D}"/>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6" name="Speech Bubble: Rectangle with Corners Rounded 7">
              <a:extLst>
                <a:ext uri="{FF2B5EF4-FFF2-40B4-BE49-F238E27FC236}">
                  <a16:creationId xmlns:a16="http://schemas.microsoft.com/office/drawing/2014/main" id="{78DAADB2-F7B6-842D-18AA-FE8E9FDEBE20}"/>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8" name="Speech Bubble: Rectangle with Corners Rounded 8">
              <a:extLst>
                <a:ext uri="{FF2B5EF4-FFF2-40B4-BE49-F238E27FC236}">
                  <a16:creationId xmlns:a16="http://schemas.microsoft.com/office/drawing/2014/main" id="{353BF407-C540-7D89-501C-BA20A4EED7B8}"/>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Tree>
    <p:extLst>
      <p:ext uri="{BB962C8B-B14F-4D97-AF65-F5344CB8AC3E}">
        <p14:creationId xmlns:p14="http://schemas.microsoft.com/office/powerpoint/2010/main" val="21361637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8F19A-A570-0E2C-A5DB-5170E6ACAAA9}"/>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ماذا يتعلم الأطفال وال</a:t>
            </a:r>
            <a:r>
              <a:rPr lang="ar-SA" dirty="0">
                <a:latin typeface="Calibri" panose="020F0502020204030204" pitchFamily="34" charset="0"/>
                <a:cs typeface="Calibri" panose="020F0502020204030204" pitchFamily="34" charset="0"/>
              </a:rPr>
              <a:t>والدين</a:t>
            </a:r>
            <a:r>
              <a:rPr lang="en-US" dirty="0">
                <a:latin typeface="Calibri" panose="020F0502020204030204" pitchFamily="34" charset="0"/>
                <a:cs typeface="Calibri" panose="020F0502020204030204" pitchFamily="34" charset="0"/>
              </a:rPr>
              <a:t> من خلال اللعب؟</a:t>
            </a:r>
          </a:p>
        </p:txBody>
      </p:sp>
      <p:sp>
        <p:nvSpPr>
          <p:cNvPr id="8" name="TextBox 7">
            <a:extLst>
              <a:ext uri="{FF2B5EF4-FFF2-40B4-BE49-F238E27FC236}">
                <a16:creationId xmlns:a16="http://schemas.microsoft.com/office/drawing/2014/main" id="{C59A008E-416C-9A21-2C9B-B2B021B9978F}"/>
              </a:ext>
            </a:extLst>
          </p:cNvPr>
          <p:cNvSpPr txBox="1"/>
          <p:nvPr/>
        </p:nvSpPr>
        <p:spPr>
          <a:xfrm>
            <a:off x="906904" y="1679746"/>
            <a:ext cx="3486983" cy="1938992"/>
          </a:xfrm>
          <a:prstGeom prst="rect">
            <a:avLst/>
          </a:prstGeom>
          <a:noFill/>
        </p:spPr>
        <p:txBody>
          <a:bodyPr wrap="square">
            <a:spAutoFit/>
          </a:bodyPr>
          <a:lstStyle/>
          <a:p>
            <a:pPr algn="r" rtl="1"/>
            <a:r>
              <a:rPr lang="ar-SA" sz="2000" b="1" i="0" dirty="0">
                <a:effectLst/>
                <a:latin typeface="+mj-lt"/>
                <a:cs typeface="Calibri" panose="020F0502020204030204" pitchFamily="34" charset="0"/>
              </a:rPr>
              <a:t>ال</a:t>
            </a:r>
            <a:r>
              <a:rPr lang="en-US" sz="2000" b="1" i="0" dirty="0">
                <a:effectLst/>
                <a:latin typeface="+mj-lt"/>
                <a:cs typeface="Calibri" panose="020F0502020204030204" pitchFamily="34" charset="0"/>
              </a:rPr>
              <a:t>أطفال</a:t>
            </a:r>
            <a:r>
              <a:rPr lang="ar-SA" sz="2000" b="1" i="0" dirty="0">
                <a:effectLst/>
                <a:latin typeface="+mj-lt"/>
                <a:cs typeface="Calibri" panose="020F0502020204030204" pitchFamily="34" charset="0"/>
              </a:rPr>
              <a:t> </a:t>
            </a:r>
            <a:r>
              <a:rPr lang="en-US" sz="2000" b="0" i="0" dirty="0">
                <a:effectLst/>
                <a:latin typeface="+mj-lt"/>
                <a:cs typeface="Calibri" panose="020F0502020204030204" pitchFamily="34" charset="0"/>
              </a:rPr>
              <a:t>تعلم المهارات الاجتماعية مثل التناوب والمشاركة.</a:t>
            </a:r>
          </a:p>
          <a:p>
            <a:pPr algn="r" rtl="1"/>
            <a:endParaRPr lang="en-US" sz="2000" b="0" i="0" dirty="0">
              <a:effectLst/>
              <a:latin typeface="+mj-lt"/>
              <a:cs typeface="Calibri" panose="020F0502020204030204" pitchFamily="34" charset="0"/>
            </a:endParaRPr>
          </a:p>
          <a:p>
            <a:pPr marL="342900" indent="-342900" algn="r" rtl="1">
              <a:buFont typeface="Arial" panose="020B0604020202020204" pitchFamily="34" charset="0"/>
              <a:buChar char="•"/>
            </a:pPr>
            <a:endParaRPr lang="en-US" sz="2000" b="0" i="0" dirty="0">
              <a:effectLst/>
              <a:latin typeface="+mj-lt"/>
              <a:cs typeface="Calibri" panose="020F0502020204030204" pitchFamily="34" charset="0"/>
            </a:endParaRPr>
          </a:p>
          <a:p>
            <a:pPr algn="r" rtl="1"/>
            <a:r>
              <a:rPr lang="ar-SA" sz="2000" b="1" i="0" dirty="0">
                <a:effectLst/>
                <a:latin typeface="+mj-lt"/>
                <a:cs typeface="Calibri" panose="020F0502020204030204" pitchFamily="34" charset="0"/>
              </a:rPr>
              <a:t>ال</a:t>
            </a:r>
            <a:r>
              <a:rPr lang="en-US" sz="2000" b="1" i="0" dirty="0">
                <a:effectLst/>
                <a:latin typeface="+mj-lt"/>
                <a:cs typeface="Calibri" panose="020F0502020204030204" pitchFamily="34" charset="0"/>
              </a:rPr>
              <a:t>أطفال</a:t>
            </a:r>
            <a:r>
              <a:rPr lang="ar-SA" sz="2000" b="1" i="0" dirty="0">
                <a:effectLst/>
                <a:latin typeface="+mj-lt"/>
                <a:cs typeface="Calibri" panose="020F0502020204030204" pitchFamily="34" charset="0"/>
              </a:rPr>
              <a:t> </a:t>
            </a:r>
            <a:r>
              <a:rPr lang="en-US" sz="2000" b="0" i="0" dirty="0">
                <a:effectLst/>
                <a:latin typeface="+mj-lt"/>
                <a:cs typeface="Calibri" panose="020F0502020204030204" pitchFamily="34" charset="0"/>
              </a:rPr>
              <a:t>تعلم كيفية استخدام خيالهم – </a:t>
            </a:r>
            <a:r>
              <a:rPr lang="ar-SA" sz="2000" b="0" i="0" dirty="0">
                <a:effectLst/>
                <a:latin typeface="+mj-lt"/>
                <a:cs typeface="Calibri" panose="020F0502020204030204" pitchFamily="34" charset="0"/>
              </a:rPr>
              <a:t>يعزز </a:t>
            </a:r>
            <a:r>
              <a:rPr lang="en-US" sz="2000" b="0" i="0" dirty="0">
                <a:effectLst/>
                <a:latin typeface="+mj-lt"/>
                <a:cs typeface="Calibri" panose="020F0502020204030204" pitchFamily="34" charset="0"/>
              </a:rPr>
              <a:t>اللعب الإبداع!</a:t>
            </a:r>
            <a:endParaRPr lang="en-US" sz="2000" dirty="0">
              <a:latin typeface="+mj-lt"/>
              <a:cs typeface="Calibri" panose="020F0502020204030204" pitchFamily="34" charset="0"/>
            </a:endParaRPr>
          </a:p>
        </p:txBody>
      </p:sp>
      <p:grpSp>
        <p:nvGrpSpPr>
          <p:cNvPr id="4" name="Group 3">
            <a:extLst>
              <a:ext uri="{FF2B5EF4-FFF2-40B4-BE49-F238E27FC236}">
                <a16:creationId xmlns:a16="http://schemas.microsoft.com/office/drawing/2014/main" id="{FE8B59EC-8B3E-AF5A-386B-4C693ECC0B61}"/>
              </a:ext>
            </a:extLst>
          </p:cNvPr>
          <p:cNvGrpSpPr/>
          <p:nvPr/>
        </p:nvGrpSpPr>
        <p:grpSpPr>
          <a:xfrm>
            <a:off x="4781582" y="2567161"/>
            <a:ext cx="2773980" cy="2168604"/>
            <a:chOff x="1460651" y="2564185"/>
            <a:chExt cx="2143125" cy="1675423"/>
          </a:xfrm>
        </p:grpSpPr>
        <p:grpSp>
          <p:nvGrpSpPr>
            <p:cNvPr id="5" name="Group 4">
              <a:extLst>
                <a:ext uri="{FF2B5EF4-FFF2-40B4-BE49-F238E27FC236}">
                  <a16:creationId xmlns:a16="http://schemas.microsoft.com/office/drawing/2014/main" id="{21E0E411-AE4C-CF57-469F-FA458C4E58C4}"/>
                </a:ext>
              </a:extLst>
            </p:cNvPr>
            <p:cNvGrpSpPr/>
            <p:nvPr/>
          </p:nvGrpSpPr>
          <p:grpSpPr>
            <a:xfrm>
              <a:off x="3143796" y="3295059"/>
              <a:ext cx="459980" cy="938003"/>
              <a:chOff x="4162834" y="1684320"/>
              <a:chExt cx="350098" cy="713930"/>
            </a:xfrm>
            <a:solidFill>
              <a:schemeClr val="accent3">
                <a:lumMod val="75000"/>
              </a:schemeClr>
            </a:solidFill>
          </p:grpSpPr>
          <p:sp>
            <p:nvSpPr>
              <p:cNvPr id="16" name="Round Same Side Corner Rectangle 21">
                <a:extLst>
                  <a:ext uri="{FF2B5EF4-FFF2-40B4-BE49-F238E27FC236}">
                    <a16:creationId xmlns:a16="http://schemas.microsoft.com/office/drawing/2014/main" id="{FC5782C8-5782-3DB5-3B32-C0D3A6B91AE8}"/>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F4327E64-EAD8-0F46-ADE9-3B0A7BB288FC}"/>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6" name="Group 5">
              <a:extLst>
                <a:ext uri="{FF2B5EF4-FFF2-40B4-BE49-F238E27FC236}">
                  <a16:creationId xmlns:a16="http://schemas.microsoft.com/office/drawing/2014/main" id="{96F0F777-8D55-33CC-B1A3-33E58EBDD936}"/>
                </a:ext>
              </a:extLst>
            </p:cNvPr>
            <p:cNvGrpSpPr/>
            <p:nvPr/>
          </p:nvGrpSpPr>
          <p:grpSpPr>
            <a:xfrm>
              <a:off x="1460651" y="2564185"/>
              <a:ext cx="519444" cy="1675423"/>
              <a:chOff x="4045582" y="1684320"/>
              <a:chExt cx="350098" cy="1129211"/>
            </a:xfrm>
            <a:solidFill>
              <a:schemeClr val="accent3">
                <a:lumMod val="75000"/>
              </a:schemeClr>
            </a:solidFill>
          </p:grpSpPr>
          <p:sp>
            <p:nvSpPr>
              <p:cNvPr id="14" name="Round Same Side Corner Rectangle 21">
                <a:extLst>
                  <a:ext uri="{FF2B5EF4-FFF2-40B4-BE49-F238E27FC236}">
                    <a16:creationId xmlns:a16="http://schemas.microsoft.com/office/drawing/2014/main" id="{86489005-8768-AB36-FFDC-FBE118B976A4}"/>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50268721-69B9-D9BC-1F28-4B31B117983D}"/>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7" name="Group 6">
              <a:extLst>
                <a:ext uri="{FF2B5EF4-FFF2-40B4-BE49-F238E27FC236}">
                  <a16:creationId xmlns:a16="http://schemas.microsoft.com/office/drawing/2014/main" id="{79F4645B-3DCE-0E51-B6CF-DA6ACA422A8E}"/>
                </a:ext>
              </a:extLst>
            </p:cNvPr>
            <p:cNvGrpSpPr/>
            <p:nvPr/>
          </p:nvGrpSpPr>
          <p:grpSpPr>
            <a:xfrm rot="1111982">
              <a:off x="1740664" y="2838458"/>
              <a:ext cx="613879" cy="551956"/>
              <a:chOff x="1740664" y="2838458"/>
              <a:chExt cx="613879" cy="551956"/>
            </a:xfrm>
          </p:grpSpPr>
          <p:sp>
            <p:nvSpPr>
              <p:cNvPr id="12" name="Rectangle: Rounded Corners 11">
                <a:extLst>
                  <a:ext uri="{FF2B5EF4-FFF2-40B4-BE49-F238E27FC236}">
                    <a16:creationId xmlns:a16="http://schemas.microsoft.com/office/drawing/2014/main" id="{E7139741-8514-778B-CAE0-C2E22D1FBC90}"/>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Rectangle: Rounded Corners 12">
                <a:extLst>
                  <a:ext uri="{FF2B5EF4-FFF2-40B4-BE49-F238E27FC236}">
                    <a16:creationId xmlns:a16="http://schemas.microsoft.com/office/drawing/2014/main" id="{7FBA843D-6497-808C-4D74-F00C98211F0A}"/>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9" name="Rectangle: Rounded Corners 8">
              <a:extLst>
                <a:ext uri="{FF2B5EF4-FFF2-40B4-BE49-F238E27FC236}">
                  <a16:creationId xmlns:a16="http://schemas.microsoft.com/office/drawing/2014/main" id="{D69C74CC-39C0-0ADB-4336-74FD515E1473}"/>
                </a:ext>
              </a:extLst>
            </p:cNvPr>
            <p:cNvSpPr/>
            <p:nvPr/>
          </p:nvSpPr>
          <p:spPr>
            <a:xfrm rot="2911012">
              <a:off x="2965975" y="3752830"/>
              <a:ext cx="265721"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83782F20-90E0-6C7E-89C3-821B48B75DF9}"/>
                </a:ext>
              </a:extLst>
            </p:cNvPr>
            <p:cNvSpPr/>
            <p:nvPr/>
          </p:nvSpPr>
          <p:spPr>
            <a:xfrm>
              <a:off x="2440628" y="2602311"/>
              <a:ext cx="311208" cy="3112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Rectangle: Rounded Corners 10">
              <a:extLst>
                <a:ext uri="{FF2B5EF4-FFF2-40B4-BE49-F238E27FC236}">
                  <a16:creationId xmlns:a16="http://schemas.microsoft.com/office/drawing/2014/main" id="{4C920958-7B48-C21E-B391-92368DB0C2B4}"/>
                </a:ext>
              </a:extLst>
            </p:cNvPr>
            <p:cNvSpPr/>
            <p:nvPr/>
          </p:nvSpPr>
          <p:spPr>
            <a:xfrm rot="344442">
              <a:off x="3093618" y="3814700"/>
              <a:ext cx="282648"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8" name="TextBox 17">
            <a:extLst>
              <a:ext uri="{FF2B5EF4-FFF2-40B4-BE49-F238E27FC236}">
                <a16:creationId xmlns:a16="http://schemas.microsoft.com/office/drawing/2014/main" id="{7FAC3976-4A30-A71E-2B2B-2646E819ED5D}"/>
              </a:ext>
            </a:extLst>
          </p:cNvPr>
          <p:cNvSpPr txBox="1"/>
          <p:nvPr/>
        </p:nvSpPr>
        <p:spPr>
          <a:xfrm>
            <a:off x="7829374" y="1546065"/>
            <a:ext cx="3174660" cy="2246769"/>
          </a:xfrm>
          <a:prstGeom prst="rect">
            <a:avLst/>
          </a:prstGeom>
          <a:noFill/>
        </p:spPr>
        <p:txBody>
          <a:bodyPr wrap="square">
            <a:spAutoFit/>
          </a:bodyPr>
          <a:lstStyle/>
          <a:p>
            <a:pPr algn="r" rtl="1"/>
            <a:r>
              <a:rPr lang="ar-SA" sz="2000" b="1" i="0" dirty="0">
                <a:effectLst/>
                <a:latin typeface="+mj-lt"/>
                <a:cs typeface="Calibri" panose="020F0502020204030204" pitchFamily="34" charset="0"/>
              </a:rPr>
              <a:t>الوالدين </a:t>
            </a:r>
            <a:r>
              <a:rPr lang="ar-SA" sz="2000" dirty="0">
                <a:latin typeface="+mj-lt"/>
                <a:cs typeface="Calibri" panose="020F0502020204030204" pitchFamily="34" charset="0"/>
              </a:rPr>
              <a:t>يتعلمون</a:t>
            </a:r>
            <a:r>
              <a:rPr lang="en-US" sz="2000" b="0" i="0" dirty="0">
                <a:effectLst/>
                <a:latin typeface="+mj-lt"/>
                <a:cs typeface="Calibri" panose="020F0502020204030204" pitchFamily="34" charset="0"/>
              </a:rPr>
              <a:t> المزيد حول ما يحب أطفالهم وتفضيلاتهم ومهاراتهم وقدراتهم.</a:t>
            </a:r>
          </a:p>
          <a:p>
            <a:pPr marL="342900" indent="-342900" algn="r" rtl="1">
              <a:buFont typeface="Arial" panose="020B0604020202020204" pitchFamily="34" charset="0"/>
              <a:buChar char="•"/>
            </a:pPr>
            <a:endParaRPr lang="en-US" sz="2000" b="0" i="0" dirty="0">
              <a:effectLst/>
              <a:latin typeface="+mj-lt"/>
              <a:cs typeface="Calibri" panose="020F0502020204030204" pitchFamily="34" charset="0"/>
            </a:endParaRPr>
          </a:p>
          <a:p>
            <a:pPr algn="r" rtl="1"/>
            <a:r>
              <a:rPr lang="ar-SA" sz="2000" b="1" i="0" dirty="0">
                <a:effectLst/>
                <a:latin typeface="+mj-lt"/>
                <a:cs typeface="Calibri" panose="020F0502020204030204" pitchFamily="34" charset="0"/>
              </a:rPr>
              <a:t>الوالدين </a:t>
            </a:r>
            <a:r>
              <a:rPr lang="ar-SA" sz="2000" i="0" dirty="0">
                <a:effectLst/>
                <a:latin typeface="+mj-lt"/>
                <a:cs typeface="Calibri" panose="020F0502020204030204" pitchFamily="34" charset="0"/>
              </a:rPr>
              <a:t>يحسن </a:t>
            </a:r>
            <a:r>
              <a:rPr lang="en-US" sz="2000" i="0" dirty="0">
                <a:effectLst/>
                <a:latin typeface="+mj-lt"/>
                <a:cs typeface="Calibri" panose="020F0502020204030204" pitchFamily="34" charset="0"/>
              </a:rPr>
              <a:t>اللعب </a:t>
            </a:r>
            <a:r>
              <a:rPr lang="en-US" sz="2000" b="0" i="0" dirty="0">
                <a:effectLst/>
                <a:latin typeface="+mj-lt"/>
                <a:cs typeface="Calibri" panose="020F0502020204030204" pitchFamily="34" charset="0"/>
              </a:rPr>
              <a:t>مع الأطفال  احترام الذات لدى الأطفال ؛</a:t>
            </a:r>
            <a:r>
              <a:rPr lang="en-US" sz="2000" dirty="0">
                <a:latin typeface="+mj-lt"/>
                <a:cs typeface="Calibri" panose="020F0502020204030204" pitchFamily="34" charset="0"/>
              </a:rPr>
              <a:t> </a:t>
            </a:r>
            <a:r>
              <a:rPr lang="en-US" sz="2000" b="0" i="0" dirty="0">
                <a:effectLst/>
                <a:latin typeface="+mj-lt"/>
                <a:cs typeface="Calibri" panose="020F0502020204030204" pitchFamily="34" charset="0"/>
              </a:rPr>
              <a:t>يشعر الأطفال بأنهم مهمون لوالديهم!</a:t>
            </a:r>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2516175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244"/>
        <p:cNvGrpSpPr/>
        <p:nvPr/>
      </p:nvGrpSpPr>
      <p:grpSpPr>
        <a:xfrm>
          <a:off x="0" y="0"/>
          <a:ext cx="0" cy="0"/>
          <a:chOff x="0" y="0"/>
          <a:chExt cx="0" cy="0"/>
        </a:xfrm>
      </p:grpSpPr>
      <p:sp>
        <p:nvSpPr>
          <p:cNvPr id="2" name="Title 72">
            <a:extLst>
              <a:ext uri="{FF2B5EF4-FFF2-40B4-BE49-F238E27FC236}">
                <a16:creationId xmlns:a16="http://schemas.microsoft.com/office/drawing/2014/main" id="{8640D637-454A-8841-E605-F13365573E21}"/>
              </a:ext>
            </a:extLst>
          </p:cNvPr>
          <p:cNvSpPr txBox="1">
            <a:spLocks/>
          </p:cNvSpPr>
          <p:nvPr/>
        </p:nvSpPr>
        <p:spPr>
          <a:xfrm>
            <a:off x="5222913" y="1208547"/>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ar-SA" sz="5400" b="1" dirty="0">
                <a:solidFill>
                  <a:schemeClr val="bg1">
                    <a:lumMod val="75000"/>
                  </a:schemeClr>
                </a:solidFill>
                <a:latin typeface="Calibri" panose="020F0502020204030204" pitchFamily="34" charset="0"/>
                <a:cs typeface="Calibri" panose="020F0502020204030204" pitchFamily="34" charset="0"/>
              </a:rPr>
              <a:t>دليل</a:t>
            </a:r>
            <a:r>
              <a:rPr lang="en-CA" sz="5400" b="1" dirty="0">
                <a:solidFill>
                  <a:schemeClr val="bg1">
                    <a:lumMod val="75000"/>
                  </a:schemeClr>
                </a:solidFill>
                <a:latin typeface="Calibri" panose="020F0502020204030204" pitchFamily="34" charset="0"/>
                <a:cs typeface="Calibri" panose="020F0502020204030204" pitchFamily="34" charset="0"/>
              </a:rPr>
              <a:t> التيسير</a:t>
            </a:r>
          </a:p>
        </p:txBody>
      </p:sp>
    </p:spTree>
    <p:extLst>
      <p:ext uri="{BB962C8B-B14F-4D97-AF65-F5344CB8AC3E}">
        <p14:creationId xmlns:p14="http://schemas.microsoft.com/office/powerpoint/2010/main" val="1775305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CC122B28-15D4-27FE-68A3-77D024CC78D2}"/>
              </a:ext>
            </a:extLst>
          </p:cNvPr>
          <p:cNvGrpSpPr/>
          <p:nvPr/>
        </p:nvGrpSpPr>
        <p:grpSpPr>
          <a:xfrm>
            <a:off x="1243420" y="2182690"/>
            <a:ext cx="2655992" cy="2775362"/>
            <a:chOff x="7345680" y="2484120"/>
            <a:chExt cx="904240" cy="944880"/>
          </a:xfrm>
        </p:grpSpPr>
        <p:sp>
          <p:nvSpPr>
            <p:cNvPr id="19" name="Oval 18">
              <a:extLst>
                <a:ext uri="{FF2B5EF4-FFF2-40B4-BE49-F238E27FC236}">
                  <a16:creationId xmlns:a16="http://schemas.microsoft.com/office/drawing/2014/main" id="{3C59921A-2518-4818-7255-9C1BE5C1B9A7}"/>
                </a:ext>
              </a:extLst>
            </p:cNvPr>
            <p:cNvSpPr/>
            <p:nvPr/>
          </p:nvSpPr>
          <p:spPr>
            <a:xfrm>
              <a:off x="7345680" y="2484120"/>
              <a:ext cx="904240" cy="94488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L-Shape 19">
              <a:extLst>
                <a:ext uri="{FF2B5EF4-FFF2-40B4-BE49-F238E27FC236}">
                  <a16:creationId xmlns:a16="http://schemas.microsoft.com/office/drawing/2014/main" id="{8BFB4E36-D7B8-8299-7CBE-D3F8EC914A61}"/>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 name="Title 1">
            <a:extLst>
              <a:ext uri="{FF2B5EF4-FFF2-40B4-BE49-F238E27FC236}">
                <a16:creationId xmlns:a16="http://schemas.microsoft.com/office/drawing/2014/main" id="{F5DD678A-C139-81F0-8D8C-B2FC6F0331FA}"/>
              </a:ext>
            </a:extLst>
          </p:cNvPr>
          <p:cNvSpPr>
            <a:spLocks noGrp="1"/>
          </p:cNvSpPr>
          <p:nvPr>
            <p:ph type="title"/>
          </p:nvPr>
        </p:nvSpPr>
        <p:spPr/>
        <p:txBody>
          <a:bodyPr>
            <a:normAutofit/>
          </a:bodyPr>
          <a:lstStyle/>
          <a:p>
            <a:pPr algn="r" rtl="1"/>
            <a:r>
              <a:rPr lang="en-US" dirty="0">
                <a:latin typeface="Calibri" panose="020F0502020204030204" pitchFamily="34" charset="0"/>
                <a:cs typeface="Calibri" panose="020F0502020204030204" pitchFamily="34" charset="0"/>
              </a:rPr>
              <a:t>نصائح حول كيف يمكن للوالدين / مقدمي الرعاية اللعب مع الأطفال</a:t>
            </a:r>
          </a:p>
        </p:txBody>
      </p:sp>
      <p:sp>
        <p:nvSpPr>
          <p:cNvPr id="4" name="TextBox 3">
            <a:extLst>
              <a:ext uri="{FF2B5EF4-FFF2-40B4-BE49-F238E27FC236}">
                <a16:creationId xmlns:a16="http://schemas.microsoft.com/office/drawing/2014/main" id="{9146A7BF-70A5-7F2A-B453-FBFDADE760D8}"/>
              </a:ext>
            </a:extLst>
          </p:cNvPr>
          <p:cNvSpPr txBox="1"/>
          <p:nvPr/>
        </p:nvSpPr>
        <p:spPr>
          <a:xfrm>
            <a:off x="4484333" y="1376175"/>
            <a:ext cx="7027012" cy="3785652"/>
          </a:xfrm>
          <a:prstGeom prst="rect">
            <a:avLst/>
          </a:prstGeom>
          <a:noFill/>
        </p:spPr>
        <p:txBody>
          <a:bodyPr wrap="square">
            <a:spAutoFit/>
          </a:bodyPr>
          <a:lstStyle/>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اجلس بالقرب من طفلك وعلى مستواه.</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اتبع تعليمات طفلك وخذ اقتراحاته</a:t>
            </a:r>
            <a:r>
              <a:rPr lang="ar-SA" sz="2000" b="0" i="0" dirty="0">
                <a:effectLst/>
                <a:latin typeface="+mj-lt"/>
                <a:cs typeface="Calibri" panose="020F0502020204030204" pitchFamily="34" charset="0"/>
              </a:rPr>
              <a:t>م</a:t>
            </a:r>
            <a:r>
              <a:rPr lang="en-US" sz="2000" b="0" i="0" dirty="0">
                <a:effectLst/>
                <a:latin typeface="+mj-lt"/>
                <a:cs typeface="Calibri" panose="020F0502020204030204" pitchFamily="34" charset="0"/>
              </a:rPr>
              <a:t> بشأن ما يجب أن يلعب</a:t>
            </a:r>
            <a:r>
              <a:rPr lang="ar-SA" sz="2000" b="0" i="0" dirty="0">
                <a:effectLst/>
                <a:latin typeface="+mj-lt"/>
                <a:cs typeface="Calibri" panose="020F0502020204030204" pitchFamily="34" charset="0"/>
              </a:rPr>
              <a:t>وه</a:t>
            </a:r>
            <a:r>
              <a:rPr lang="en-US" sz="2000" b="0" i="0" dirty="0">
                <a:effectLst/>
                <a:latin typeface="+mj-lt"/>
                <a:cs typeface="Calibri" panose="020F0502020204030204" pitchFamily="34" charset="0"/>
              </a:rPr>
              <a:t>.</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ابدأ ال</a:t>
            </a:r>
            <a:r>
              <a:rPr lang="ar-SA" sz="2000" b="0" i="0" dirty="0">
                <a:effectLst/>
                <a:latin typeface="+mj-lt"/>
                <a:cs typeface="Calibri" panose="020F0502020204030204" pitchFamily="34" charset="0"/>
              </a:rPr>
              <a:t>لعب</a:t>
            </a:r>
            <a:r>
              <a:rPr lang="en-US" sz="2000" b="0" i="0" dirty="0">
                <a:effectLst/>
                <a:latin typeface="+mj-lt"/>
                <a:cs typeface="Calibri" panose="020F0502020204030204" pitchFamily="34" charset="0"/>
              </a:rPr>
              <a:t> بما يتناسب مع مستوى نمو طفلك.</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استمتع</a:t>
            </a:r>
            <a:r>
              <a:rPr lang="ar-SA" sz="2000" b="0" i="0" dirty="0">
                <a:effectLst/>
                <a:latin typeface="+mj-lt"/>
                <a:cs typeface="Calibri" panose="020F0502020204030204" pitchFamily="34" charset="0"/>
              </a:rPr>
              <a:t>ا</a:t>
            </a:r>
            <a:r>
              <a:rPr lang="en-US" sz="2000" b="0" i="0" dirty="0">
                <a:effectLst/>
                <a:latin typeface="+mj-lt"/>
                <a:cs typeface="Calibri" panose="020F0502020204030204" pitchFamily="34" charset="0"/>
              </a:rPr>
              <a:t> و اضحك</a:t>
            </a:r>
            <a:r>
              <a:rPr lang="ar-SA" sz="2000" b="0" i="0" dirty="0">
                <a:effectLst/>
                <a:latin typeface="+mj-lt"/>
                <a:cs typeface="Calibri" panose="020F0502020204030204" pitchFamily="34" charset="0"/>
              </a:rPr>
              <a:t>ا</a:t>
            </a:r>
            <a:r>
              <a:rPr lang="en-US" sz="2000" b="0" i="0" dirty="0">
                <a:effectLst/>
                <a:latin typeface="+mj-lt"/>
                <a:cs typeface="Calibri" panose="020F0502020204030204" pitchFamily="34" charset="0"/>
              </a:rPr>
              <a:t> معا!</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شجع الإبداع</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اكتشف أحلام وآمال المستقبل من خلال الخيال</a:t>
            </a:r>
          </a:p>
          <a:p>
            <a:pPr marL="342900" indent="-342900" algn="r" rtl="1">
              <a:buFont typeface="Arial" panose="020B0604020202020204" pitchFamily="34" charset="0"/>
              <a:buChar char="•"/>
            </a:pPr>
            <a:r>
              <a:rPr lang="ar-SA" sz="2000" b="0" i="0" dirty="0">
                <a:effectLst/>
                <a:latin typeface="+mj-lt"/>
                <a:cs typeface="Calibri" panose="020F0502020204030204" pitchFamily="34" charset="0"/>
              </a:rPr>
              <a:t>و</a:t>
            </a:r>
            <a:r>
              <a:rPr lang="en-US" sz="2000" b="0" i="0" dirty="0">
                <a:effectLst/>
                <a:latin typeface="+mj-lt"/>
                <a:cs typeface="Calibri" panose="020F0502020204030204" pitchFamily="34" charset="0"/>
              </a:rPr>
              <a:t>صف و</a:t>
            </a:r>
            <a:r>
              <a:rPr lang="ar-SA" sz="2000" b="0" i="0" dirty="0">
                <a:effectLst/>
                <a:latin typeface="+mj-lt"/>
                <a:cs typeface="Calibri" panose="020F0502020204030204" pitchFamily="34" charset="0"/>
              </a:rPr>
              <a:t>ال</a:t>
            </a:r>
            <a:r>
              <a:rPr lang="en-US" sz="2000" b="0" i="0" dirty="0">
                <a:effectLst/>
                <a:latin typeface="+mj-lt"/>
                <a:cs typeface="Calibri" panose="020F0502020204030204" pitchFamily="34" charset="0"/>
              </a:rPr>
              <a:t>تحدث عما يفعله الأطفال</a:t>
            </a:r>
          </a:p>
          <a:p>
            <a:pPr marL="342900" indent="-342900" algn="r" rtl="1">
              <a:buFont typeface="Arial" panose="020B0604020202020204" pitchFamily="34" charset="0"/>
              <a:buChar char="•"/>
            </a:pPr>
            <a:r>
              <a:rPr lang="ar-SA" sz="2000" b="0" i="0" dirty="0">
                <a:effectLst/>
                <a:latin typeface="+mj-lt"/>
                <a:cs typeface="Calibri" panose="020F0502020204030204" pitchFamily="34" charset="0"/>
              </a:rPr>
              <a:t>قم بتوجيه</a:t>
            </a:r>
            <a:r>
              <a:rPr lang="en-US" sz="2000" b="0" i="0" dirty="0">
                <a:effectLst/>
                <a:latin typeface="+mj-lt"/>
                <a:cs typeface="Calibri" panose="020F0502020204030204" pitchFamily="34" charset="0"/>
              </a:rPr>
              <a:t> اللعب الإيجابي بين الأقران والأخوة</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شجع على حل المشكلات بشكل مستقل</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امنح الاهتمام الإيجابي والموافقة على اللعب</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توقف عن اللعب غير اللائق على الفور</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تجنب صراع السلطة</a:t>
            </a:r>
            <a:endParaRPr lang="en-US" sz="2000" dirty="0">
              <a:latin typeface="+mj-lt"/>
              <a:cs typeface="Calibri" panose="020F0502020204030204" pitchFamily="34" charset="0"/>
            </a:endParaRPr>
          </a:p>
        </p:txBody>
      </p:sp>
      <p:grpSp>
        <p:nvGrpSpPr>
          <p:cNvPr id="3" name="Group 2">
            <a:extLst>
              <a:ext uri="{FF2B5EF4-FFF2-40B4-BE49-F238E27FC236}">
                <a16:creationId xmlns:a16="http://schemas.microsoft.com/office/drawing/2014/main" id="{38E5F2CE-A8C7-55E5-1C0F-B4A626FD7047}"/>
              </a:ext>
            </a:extLst>
          </p:cNvPr>
          <p:cNvGrpSpPr/>
          <p:nvPr/>
        </p:nvGrpSpPr>
        <p:grpSpPr>
          <a:xfrm>
            <a:off x="1113972" y="2789448"/>
            <a:ext cx="2773980" cy="2168604"/>
            <a:chOff x="1460651" y="2564185"/>
            <a:chExt cx="2143125" cy="1675423"/>
          </a:xfrm>
        </p:grpSpPr>
        <p:grpSp>
          <p:nvGrpSpPr>
            <p:cNvPr id="6" name="Group 5">
              <a:extLst>
                <a:ext uri="{FF2B5EF4-FFF2-40B4-BE49-F238E27FC236}">
                  <a16:creationId xmlns:a16="http://schemas.microsoft.com/office/drawing/2014/main" id="{7218A6AB-05EE-3A77-8CFA-20A88ABEA60C}"/>
                </a:ext>
              </a:extLst>
            </p:cNvPr>
            <p:cNvGrpSpPr/>
            <p:nvPr/>
          </p:nvGrpSpPr>
          <p:grpSpPr>
            <a:xfrm>
              <a:off x="3143796" y="3295059"/>
              <a:ext cx="459980" cy="938003"/>
              <a:chOff x="4162834" y="1684320"/>
              <a:chExt cx="350098" cy="713930"/>
            </a:xfrm>
            <a:solidFill>
              <a:schemeClr val="accent3">
                <a:lumMod val="75000"/>
              </a:schemeClr>
            </a:solidFill>
          </p:grpSpPr>
          <p:sp>
            <p:nvSpPr>
              <p:cNvPr id="16" name="Round Same Side Corner Rectangle 21">
                <a:extLst>
                  <a:ext uri="{FF2B5EF4-FFF2-40B4-BE49-F238E27FC236}">
                    <a16:creationId xmlns:a16="http://schemas.microsoft.com/office/drawing/2014/main" id="{49889E81-BCD1-AAC7-12DD-C935A8DD8E6E}"/>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445BE6B3-4131-C7FC-1F1C-1BF8E31E266A}"/>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7" name="Group 6">
              <a:extLst>
                <a:ext uri="{FF2B5EF4-FFF2-40B4-BE49-F238E27FC236}">
                  <a16:creationId xmlns:a16="http://schemas.microsoft.com/office/drawing/2014/main" id="{2D3963F1-7DA0-A51F-BC48-1AA112F6F681}"/>
                </a:ext>
              </a:extLst>
            </p:cNvPr>
            <p:cNvGrpSpPr/>
            <p:nvPr/>
          </p:nvGrpSpPr>
          <p:grpSpPr>
            <a:xfrm>
              <a:off x="1460651" y="2564185"/>
              <a:ext cx="519444" cy="1675423"/>
              <a:chOff x="4045582" y="1684320"/>
              <a:chExt cx="350098" cy="1129211"/>
            </a:xfrm>
            <a:solidFill>
              <a:schemeClr val="accent3">
                <a:lumMod val="75000"/>
              </a:schemeClr>
            </a:solidFill>
          </p:grpSpPr>
          <p:sp>
            <p:nvSpPr>
              <p:cNvPr id="14" name="Round Same Side Corner Rectangle 21">
                <a:extLst>
                  <a:ext uri="{FF2B5EF4-FFF2-40B4-BE49-F238E27FC236}">
                    <a16:creationId xmlns:a16="http://schemas.microsoft.com/office/drawing/2014/main" id="{30A6C8CF-67CB-575F-F04C-10D35B70F88E}"/>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DC02C9FB-14A5-EEEB-FB24-27CCCFD9B86A}"/>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8" name="Group 7">
              <a:extLst>
                <a:ext uri="{FF2B5EF4-FFF2-40B4-BE49-F238E27FC236}">
                  <a16:creationId xmlns:a16="http://schemas.microsoft.com/office/drawing/2014/main" id="{8AEEC8BE-4239-AF39-433E-4E867A0F80CD}"/>
                </a:ext>
              </a:extLst>
            </p:cNvPr>
            <p:cNvGrpSpPr/>
            <p:nvPr/>
          </p:nvGrpSpPr>
          <p:grpSpPr>
            <a:xfrm rot="1111982">
              <a:off x="1740664" y="2838458"/>
              <a:ext cx="613879" cy="551956"/>
              <a:chOff x="1740664" y="2838458"/>
              <a:chExt cx="613879" cy="551956"/>
            </a:xfrm>
          </p:grpSpPr>
          <p:sp>
            <p:nvSpPr>
              <p:cNvPr id="12" name="Rectangle: Rounded Corners 11">
                <a:extLst>
                  <a:ext uri="{FF2B5EF4-FFF2-40B4-BE49-F238E27FC236}">
                    <a16:creationId xmlns:a16="http://schemas.microsoft.com/office/drawing/2014/main" id="{B327988F-499F-B5BE-E556-46C0FF8E0D94}"/>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Rectangle: Rounded Corners 12">
                <a:extLst>
                  <a:ext uri="{FF2B5EF4-FFF2-40B4-BE49-F238E27FC236}">
                    <a16:creationId xmlns:a16="http://schemas.microsoft.com/office/drawing/2014/main" id="{B7CF25E4-6F65-DC83-78B1-67C1D734992F}"/>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9" name="Rectangle: Rounded Corners 8">
              <a:extLst>
                <a:ext uri="{FF2B5EF4-FFF2-40B4-BE49-F238E27FC236}">
                  <a16:creationId xmlns:a16="http://schemas.microsoft.com/office/drawing/2014/main" id="{88663479-C3F3-10BC-F484-5004394E607A}"/>
                </a:ext>
              </a:extLst>
            </p:cNvPr>
            <p:cNvSpPr/>
            <p:nvPr/>
          </p:nvSpPr>
          <p:spPr>
            <a:xfrm rot="2911012">
              <a:off x="2965975" y="3752830"/>
              <a:ext cx="265721"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283EBB0A-E2F3-55C7-D6E8-F789D6F3B543}"/>
                </a:ext>
              </a:extLst>
            </p:cNvPr>
            <p:cNvSpPr/>
            <p:nvPr/>
          </p:nvSpPr>
          <p:spPr>
            <a:xfrm>
              <a:off x="2440628" y="2602311"/>
              <a:ext cx="311208" cy="3112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Rectangle: Rounded Corners 10">
              <a:extLst>
                <a:ext uri="{FF2B5EF4-FFF2-40B4-BE49-F238E27FC236}">
                  <a16:creationId xmlns:a16="http://schemas.microsoft.com/office/drawing/2014/main" id="{EBC769FB-2891-3AD3-5C4B-6D44FCD871F0}"/>
                </a:ext>
              </a:extLst>
            </p:cNvPr>
            <p:cNvSpPr/>
            <p:nvPr/>
          </p:nvSpPr>
          <p:spPr>
            <a:xfrm rot="344442">
              <a:off x="3093618" y="3814700"/>
              <a:ext cx="282648"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15289358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F57D3-908C-0904-448F-F63AB9926658}"/>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لعب الأدوار: </a:t>
            </a:r>
            <a:r>
              <a:rPr lang="ar-SA" dirty="0">
                <a:highlight>
                  <a:srgbClr val="FFFF00"/>
                </a:highlight>
                <a:latin typeface="Calibri" panose="020F0502020204030204" pitchFamily="34" charset="0"/>
                <a:cs typeface="Calibri" panose="020F0502020204030204" pitchFamily="34" charset="0"/>
              </a:rPr>
              <a:t>ال</a:t>
            </a:r>
            <a:r>
              <a:rPr lang="en-US" dirty="0">
                <a:highlight>
                  <a:srgbClr val="FFFF00"/>
                </a:highlight>
                <a:latin typeface="Calibri" panose="020F0502020204030204" pitchFamily="34" charset="0"/>
                <a:cs typeface="Calibri" panose="020F0502020204030204" pitchFamily="34" charset="0"/>
              </a:rPr>
              <a:t>لعب بقيادة الأطفال</a:t>
            </a:r>
          </a:p>
        </p:txBody>
      </p:sp>
      <p:grpSp>
        <p:nvGrpSpPr>
          <p:cNvPr id="3" name="Group 2">
            <a:extLst>
              <a:ext uri="{FF2B5EF4-FFF2-40B4-BE49-F238E27FC236}">
                <a16:creationId xmlns:a16="http://schemas.microsoft.com/office/drawing/2014/main" id="{287123B3-3C3A-7C7D-95B0-DB159D2EC6A9}"/>
              </a:ext>
            </a:extLst>
          </p:cNvPr>
          <p:cNvGrpSpPr/>
          <p:nvPr/>
        </p:nvGrpSpPr>
        <p:grpSpPr>
          <a:xfrm>
            <a:off x="3916258" y="2089648"/>
            <a:ext cx="4359483" cy="3122432"/>
            <a:chOff x="6244903" y="1194518"/>
            <a:chExt cx="1667397" cy="1194255"/>
          </a:xfrm>
          <a:solidFill>
            <a:schemeClr val="accent3">
              <a:lumMod val="75000"/>
            </a:schemeClr>
          </a:solidFill>
        </p:grpSpPr>
        <p:grpSp>
          <p:nvGrpSpPr>
            <p:cNvPr id="5" name="Group 4">
              <a:extLst>
                <a:ext uri="{FF2B5EF4-FFF2-40B4-BE49-F238E27FC236}">
                  <a16:creationId xmlns:a16="http://schemas.microsoft.com/office/drawing/2014/main" id="{359529F6-81C3-942E-14D7-40E2FFD9E734}"/>
                </a:ext>
              </a:extLst>
            </p:cNvPr>
            <p:cNvGrpSpPr/>
            <p:nvPr/>
          </p:nvGrpSpPr>
          <p:grpSpPr>
            <a:xfrm>
              <a:off x="6244903" y="1194518"/>
              <a:ext cx="755220" cy="884779"/>
              <a:chOff x="6846848" y="1141103"/>
              <a:chExt cx="999203" cy="1170617"/>
            </a:xfrm>
            <a:grpFill/>
          </p:grpSpPr>
          <p:sp>
            <p:nvSpPr>
              <p:cNvPr id="12" name="Rectangle: Rounded Corners 11">
                <a:extLst>
                  <a:ext uri="{FF2B5EF4-FFF2-40B4-BE49-F238E27FC236}">
                    <a16:creationId xmlns:a16="http://schemas.microsoft.com/office/drawing/2014/main" id="{92373972-9503-8713-6BE1-CAA04108664C}"/>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89A83F1C-4739-602B-EC4A-B7F90E8ACED6}"/>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Oval 13">
                <a:extLst>
                  <a:ext uri="{FF2B5EF4-FFF2-40B4-BE49-F238E27FC236}">
                    <a16:creationId xmlns:a16="http://schemas.microsoft.com/office/drawing/2014/main" id="{2BB79E6D-7739-63BA-23A8-2381C5C1A2CD}"/>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6C8B7939-7AD4-1D4A-E7EF-96A3AC7545ED}"/>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Block Arc 15">
                <a:extLst>
                  <a:ext uri="{FF2B5EF4-FFF2-40B4-BE49-F238E27FC236}">
                    <a16:creationId xmlns:a16="http://schemas.microsoft.com/office/drawing/2014/main" id="{CCE59D88-4174-765F-4330-64CF4812023A}"/>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6" name="Group 5">
              <a:extLst>
                <a:ext uri="{FF2B5EF4-FFF2-40B4-BE49-F238E27FC236}">
                  <a16:creationId xmlns:a16="http://schemas.microsoft.com/office/drawing/2014/main" id="{D03FD334-69B4-54B9-C9A3-1F0F1CB8A1DC}"/>
                </a:ext>
              </a:extLst>
            </p:cNvPr>
            <p:cNvGrpSpPr/>
            <p:nvPr/>
          </p:nvGrpSpPr>
          <p:grpSpPr>
            <a:xfrm rot="19632759">
              <a:off x="7157081" y="1490279"/>
              <a:ext cx="755219" cy="898494"/>
              <a:chOff x="6846848" y="1141103"/>
              <a:chExt cx="999203" cy="1188766"/>
            </a:xfrm>
            <a:grpFill/>
          </p:grpSpPr>
          <p:sp>
            <p:nvSpPr>
              <p:cNvPr id="7" name="Rectangle: Rounded Corners 6">
                <a:extLst>
                  <a:ext uri="{FF2B5EF4-FFF2-40B4-BE49-F238E27FC236}">
                    <a16:creationId xmlns:a16="http://schemas.microsoft.com/office/drawing/2014/main" id="{05CA7A3A-72D0-002A-251C-8A042F53DB2F}"/>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94F0E616-FFCA-AA52-9A00-36E2E22AB7A9}"/>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E772FD23-ACAB-347E-8D45-559DAB66F100}"/>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32213A07-7AC8-939B-9095-13F3C6922B5F}"/>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Block Arc 10">
                <a:extLst>
                  <a:ext uri="{FF2B5EF4-FFF2-40B4-BE49-F238E27FC236}">
                    <a16:creationId xmlns:a16="http://schemas.microsoft.com/office/drawing/2014/main" id="{E7049B37-1A0A-CA77-5386-F8C04A7AA9C8}"/>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grpSp>
        <p:nvGrpSpPr>
          <p:cNvPr id="18" name="Group 17">
            <a:extLst>
              <a:ext uri="{FF2B5EF4-FFF2-40B4-BE49-F238E27FC236}">
                <a16:creationId xmlns:a16="http://schemas.microsoft.com/office/drawing/2014/main" id="{33E99488-8E17-1B35-C18B-A3CB15DE54B4}"/>
              </a:ext>
            </a:extLst>
          </p:cNvPr>
          <p:cNvGrpSpPr/>
          <p:nvPr/>
        </p:nvGrpSpPr>
        <p:grpSpPr>
          <a:xfrm>
            <a:off x="10228983" y="337468"/>
            <a:ext cx="1587872" cy="1368854"/>
            <a:chOff x="10228983" y="337468"/>
            <a:chExt cx="1587872" cy="1368854"/>
          </a:xfrm>
        </p:grpSpPr>
        <p:sp>
          <p:nvSpPr>
            <p:cNvPr id="19" name="Hexagon 18">
              <a:extLst>
                <a:ext uri="{FF2B5EF4-FFF2-40B4-BE49-F238E27FC236}">
                  <a16:creationId xmlns:a16="http://schemas.microsoft.com/office/drawing/2014/main" id="{3B28B3D6-A8C1-B0C0-D131-4E20D066880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0" name="Group 19">
              <a:extLst>
                <a:ext uri="{FF2B5EF4-FFF2-40B4-BE49-F238E27FC236}">
                  <a16:creationId xmlns:a16="http://schemas.microsoft.com/office/drawing/2014/main" id="{1B7E15A7-D85A-4331-22A4-128FB7040EC4}"/>
                </a:ext>
              </a:extLst>
            </p:cNvPr>
            <p:cNvGrpSpPr/>
            <p:nvPr/>
          </p:nvGrpSpPr>
          <p:grpSpPr>
            <a:xfrm>
              <a:off x="10737628" y="758745"/>
              <a:ext cx="562136" cy="634675"/>
              <a:chOff x="760175" y="830142"/>
              <a:chExt cx="867619" cy="979579"/>
            </a:xfrm>
          </p:grpSpPr>
          <p:sp>
            <p:nvSpPr>
              <p:cNvPr id="21" name="Rectangle 20">
                <a:extLst>
                  <a:ext uri="{FF2B5EF4-FFF2-40B4-BE49-F238E27FC236}">
                    <a16:creationId xmlns:a16="http://schemas.microsoft.com/office/drawing/2014/main" id="{903BAD1F-418F-3C18-5354-73E054809D16}"/>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٤٣</a:t>
                </a:r>
                <a:endParaRPr lang="en-US" sz="1600" b="1" dirty="0">
                  <a:solidFill>
                    <a:schemeClr val="bg1"/>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D5951602-E57D-C679-7C99-71604A216A21}"/>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5215864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72">
            <a:extLst>
              <a:ext uri="{FF2B5EF4-FFF2-40B4-BE49-F238E27FC236}">
                <a16:creationId xmlns:a16="http://schemas.microsoft.com/office/drawing/2014/main" id="{549EC2CF-F23A-6F0D-FB52-46DB22920E02}"/>
              </a:ext>
            </a:extLst>
          </p:cNvPr>
          <p:cNvSpPr txBox="1">
            <a:spLocks/>
          </p:cNvSpPr>
          <p:nvPr/>
        </p:nvSpPr>
        <p:spPr>
          <a:xfrm>
            <a:off x="4163041" y="1790438"/>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12185580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295A9-17DE-C525-47DC-2B1B73DF07CF}"/>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GB" dirty="0">
                <a:latin typeface="Calibri" panose="020F0502020204030204" pitchFamily="34" charset="0"/>
                <a:cs typeface="Calibri" panose="020F0502020204030204" pitchFamily="34" charset="0"/>
              </a:rPr>
              <a:t>مد</a:t>
            </a:r>
            <a:r>
              <a:rPr lang="ar-SA" dirty="0">
                <a:latin typeface="Calibri" panose="020F0502020204030204" pitchFamily="34" charset="0"/>
                <a:cs typeface="Calibri" panose="020F0502020204030204" pitchFamily="34" charset="0"/>
              </a:rPr>
              <a:t>ي</a:t>
            </a:r>
            <a:r>
              <a:rPr lang="en-GB" dirty="0">
                <a:latin typeface="Calibri" panose="020F0502020204030204" pitchFamily="34" charset="0"/>
                <a:cs typeface="Calibri" panose="020F0502020204030204" pitchFamily="34" charset="0"/>
              </a:rPr>
              <a:t>ح</a:t>
            </a:r>
            <a:r>
              <a:rPr lang="ar-SA" dirty="0">
                <a:latin typeface="Calibri" panose="020F0502020204030204" pitchFamily="34" charset="0"/>
                <a:cs typeface="Calibri" panose="020F0502020204030204" pitchFamily="34" charset="0"/>
              </a:rPr>
              <a:t>/ الإشادة</a:t>
            </a:r>
            <a:endParaRPr lang="en-US" dirty="0">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B4DF3786-6B08-8B21-E33F-0623BBED112E}"/>
              </a:ext>
            </a:extLst>
          </p:cNvPr>
          <p:cNvGrpSpPr/>
          <p:nvPr/>
        </p:nvGrpSpPr>
        <p:grpSpPr>
          <a:xfrm>
            <a:off x="4533525" y="2130566"/>
            <a:ext cx="3124949" cy="3138120"/>
            <a:chOff x="5296215" y="1152806"/>
            <a:chExt cx="3073845" cy="3086802"/>
          </a:xfrm>
        </p:grpSpPr>
        <p:grpSp>
          <p:nvGrpSpPr>
            <p:cNvPr id="7" name="Group 6">
              <a:extLst>
                <a:ext uri="{FF2B5EF4-FFF2-40B4-BE49-F238E27FC236}">
                  <a16:creationId xmlns:a16="http://schemas.microsoft.com/office/drawing/2014/main" id="{D9A08630-9774-03F7-568C-90CB5BA8BBBD}"/>
                </a:ext>
              </a:extLst>
            </p:cNvPr>
            <p:cNvGrpSpPr/>
            <p:nvPr/>
          </p:nvGrpSpPr>
          <p:grpSpPr>
            <a:xfrm>
              <a:off x="6873384" y="2607169"/>
              <a:ext cx="794971" cy="1621126"/>
              <a:chOff x="4162834" y="1684320"/>
              <a:chExt cx="350098" cy="713930"/>
            </a:xfrm>
            <a:solidFill>
              <a:schemeClr val="accent3">
                <a:lumMod val="75000"/>
              </a:schemeClr>
            </a:solidFill>
          </p:grpSpPr>
          <p:sp>
            <p:nvSpPr>
              <p:cNvPr id="21" name="Round Same Side Corner Rectangle 21">
                <a:extLst>
                  <a:ext uri="{FF2B5EF4-FFF2-40B4-BE49-F238E27FC236}">
                    <a16:creationId xmlns:a16="http://schemas.microsoft.com/office/drawing/2014/main" id="{1482E66C-23FA-B8E7-E21D-07F5470BA1B6}"/>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 name="Oval 21">
                <a:extLst>
                  <a:ext uri="{FF2B5EF4-FFF2-40B4-BE49-F238E27FC236}">
                    <a16:creationId xmlns:a16="http://schemas.microsoft.com/office/drawing/2014/main" id="{0169DAF7-56C2-6E75-C80B-FE7DB761DC8B}"/>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8" name="Round Same Side Corner Rectangle 21">
              <a:extLst>
                <a:ext uri="{FF2B5EF4-FFF2-40B4-BE49-F238E27FC236}">
                  <a16:creationId xmlns:a16="http://schemas.microsoft.com/office/drawing/2014/main" id="{CCBEBBE5-7988-C664-642A-96BFE0CA523B}"/>
                </a:ext>
              </a:extLst>
            </p:cNvPr>
            <p:cNvSpPr/>
            <p:nvPr/>
          </p:nvSpPr>
          <p:spPr>
            <a:xfrm>
              <a:off x="5296215" y="2331359"/>
              <a:ext cx="897741" cy="190824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Oval 8">
              <a:extLst>
                <a:ext uri="{FF2B5EF4-FFF2-40B4-BE49-F238E27FC236}">
                  <a16:creationId xmlns:a16="http://schemas.microsoft.com/office/drawing/2014/main" id="{B72F89E4-FFDA-9672-024D-D08D4FA90BF7}"/>
                </a:ext>
              </a:extLst>
            </p:cNvPr>
            <p:cNvSpPr/>
            <p:nvPr/>
          </p:nvSpPr>
          <p:spPr>
            <a:xfrm>
              <a:off x="5744738" y="1368522"/>
              <a:ext cx="843358" cy="84336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0" name="Group 9">
              <a:extLst>
                <a:ext uri="{FF2B5EF4-FFF2-40B4-BE49-F238E27FC236}">
                  <a16:creationId xmlns:a16="http://schemas.microsoft.com/office/drawing/2014/main" id="{1CB945CB-E248-F2B4-D631-40A2FAF8FC45}"/>
                </a:ext>
              </a:extLst>
            </p:cNvPr>
            <p:cNvGrpSpPr/>
            <p:nvPr/>
          </p:nvGrpSpPr>
          <p:grpSpPr>
            <a:xfrm rot="4738653">
              <a:off x="5935294" y="2422748"/>
              <a:ext cx="1060951" cy="953931"/>
              <a:chOff x="1740664" y="2838458"/>
              <a:chExt cx="613879" cy="551956"/>
            </a:xfrm>
          </p:grpSpPr>
          <p:sp>
            <p:nvSpPr>
              <p:cNvPr id="19" name="Rectangle: Rounded Corners 18">
                <a:extLst>
                  <a:ext uri="{FF2B5EF4-FFF2-40B4-BE49-F238E27FC236}">
                    <a16:creationId xmlns:a16="http://schemas.microsoft.com/office/drawing/2014/main" id="{949DC9CE-688C-C000-D00E-2C82886E7743}"/>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Rectangle: Rounded Corners 19">
                <a:extLst>
                  <a:ext uri="{FF2B5EF4-FFF2-40B4-BE49-F238E27FC236}">
                    <a16:creationId xmlns:a16="http://schemas.microsoft.com/office/drawing/2014/main" id="{60D59C36-980C-120D-67F6-6C32EA3386B3}"/>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1" name="Speech Bubble: Rectangle with Corners Rounded 10">
              <a:extLst>
                <a:ext uri="{FF2B5EF4-FFF2-40B4-BE49-F238E27FC236}">
                  <a16:creationId xmlns:a16="http://schemas.microsoft.com/office/drawing/2014/main" id="{113C543D-44D6-7988-F1C5-74DD42C17A35}"/>
                </a:ext>
              </a:extLst>
            </p:cNvPr>
            <p:cNvSpPr/>
            <p:nvPr/>
          </p:nvSpPr>
          <p:spPr>
            <a:xfrm>
              <a:off x="7066285" y="1152806"/>
              <a:ext cx="1303775" cy="938402"/>
            </a:xfrm>
            <a:prstGeom prst="wedgeRoundRectCallout">
              <a:avLst>
                <a:gd name="adj1" fmla="val -75378"/>
                <a:gd name="adj2" fmla="val 21802"/>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2" name="Group 11">
              <a:extLst>
                <a:ext uri="{FF2B5EF4-FFF2-40B4-BE49-F238E27FC236}">
                  <a16:creationId xmlns:a16="http://schemas.microsoft.com/office/drawing/2014/main" id="{A975F4BF-CFDE-EF63-AEB0-EAB4A47B9EB3}"/>
                </a:ext>
              </a:extLst>
            </p:cNvPr>
            <p:cNvGrpSpPr/>
            <p:nvPr/>
          </p:nvGrpSpPr>
          <p:grpSpPr>
            <a:xfrm>
              <a:off x="7175607" y="1389728"/>
              <a:ext cx="1085131" cy="606942"/>
              <a:chOff x="5638800" y="3079063"/>
              <a:chExt cx="1634825" cy="914402"/>
            </a:xfrm>
            <a:solidFill>
              <a:schemeClr val="bg1"/>
            </a:solidFill>
          </p:grpSpPr>
          <p:pic>
            <p:nvPicPr>
              <p:cNvPr id="17" name="Graphic 16" descr="Raised hand with solid fill">
                <a:extLst>
                  <a:ext uri="{FF2B5EF4-FFF2-40B4-BE49-F238E27FC236}">
                    <a16:creationId xmlns:a16="http://schemas.microsoft.com/office/drawing/2014/main" id="{5762FFA7-766D-49B5-18E7-55709B4319E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3079063"/>
                <a:ext cx="914400" cy="914400"/>
              </a:xfrm>
              <a:prstGeom prst="rect">
                <a:avLst/>
              </a:prstGeom>
            </p:spPr>
          </p:pic>
          <p:pic>
            <p:nvPicPr>
              <p:cNvPr id="18" name="Graphic 17" descr="Hand with solid fill">
                <a:extLst>
                  <a:ext uri="{FF2B5EF4-FFF2-40B4-BE49-F238E27FC236}">
                    <a16:creationId xmlns:a16="http://schemas.microsoft.com/office/drawing/2014/main" id="{8A9795D4-ACD0-10A1-3B3F-0FBF569D193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59225" y="3079065"/>
                <a:ext cx="914400" cy="914400"/>
              </a:xfrm>
              <a:prstGeom prst="rect">
                <a:avLst/>
              </a:prstGeom>
            </p:spPr>
          </p:pic>
        </p:grpSp>
        <p:grpSp>
          <p:nvGrpSpPr>
            <p:cNvPr id="13" name="Group 12">
              <a:extLst>
                <a:ext uri="{FF2B5EF4-FFF2-40B4-BE49-F238E27FC236}">
                  <a16:creationId xmlns:a16="http://schemas.microsoft.com/office/drawing/2014/main" id="{72562727-1AD8-F5C8-DED9-83D42BBA90E5}"/>
                </a:ext>
              </a:extLst>
            </p:cNvPr>
            <p:cNvGrpSpPr/>
            <p:nvPr/>
          </p:nvGrpSpPr>
          <p:grpSpPr>
            <a:xfrm>
              <a:off x="7542112" y="1236621"/>
              <a:ext cx="351242" cy="164482"/>
              <a:chOff x="7542112" y="1225245"/>
              <a:chExt cx="351242" cy="258158"/>
            </a:xfrm>
          </p:grpSpPr>
          <p:sp>
            <p:nvSpPr>
              <p:cNvPr id="14" name="Rectangle 13">
                <a:extLst>
                  <a:ext uri="{FF2B5EF4-FFF2-40B4-BE49-F238E27FC236}">
                    <a16:creationId xmlns:a16="http://schemas.microsoft.com/office/drawing/2014/main" id="{54B70B80-8110-BE1C-8D21-E9EEFF56E7B5}"/>
                  </a:ext>
                </a:extLst>
              </p:cNvPr>
              <p:cNvSpPr/>
              <p:nvPr/>
            </p:nvSpPr>
            <p:spPr>
              <a:xfrm>
                <a:off x="7685562" y="1225245"/>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Rectangle 14">
                <a:extLst>
                  <a:ext uri="{FF2B5EF4-FFF2-40B4-BE49-F238E27FC236}">
                    <a16:creationId xmlns:a16="http://schemas.microsoft.com/office/drawing/2014/main" id="{56ECF634-50DB-6B5E-BA2C-1AAA422E1496}"/>
                  </a:ext>
                </a:extLst>
              </p:cNvPr>
              <p:cNvSpPr/>
              <p:nvPr/>
            </p:nvSpPr>
            <p:spPr>
              <a:xfrm rot="1034900">
                <a:off x="7847634" y="1272918"/>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Rectangle 15">
                <a:extLst>
                  <a:ext uri="{FF2B5EF4-FFF2-40B4-BE49-F238E27FC236}">
                    <a16:creationId xmlns:a16="http://schemas.microsoft.com/office/drawing/2014/main" id="{EB7D6749-96AA-1325-A6B8-3F4EF15D8CA8}"/>
                  </a:ext>
                </a:extLst>
              </p:cNvPr>
              <p:cNvSpPr/>
              <p:nvPr/>
            </p:nvSpPr>
            <p:spPr>
              <a:xfrm rot="20072803">
                <a:off x="7542112" y="1292190"/>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058646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A5FB02BA-DD36-A80B-5E84-D176484E94C9}"/>
              </a:ext>
            </a:extLst>
          </p:cNvPr>
          <p:cNvGrpSpPr/>
          <p:nvPr/>
        </p:nvGrpSpPr>
        <p:grpSpPr>
          <a:xfrm>
            <a:off x="778292" y="2058351"/>
            <a:ext cx="2655992" cy="2775362"/>
            <a:chOff x="7345680" y="2484120"/>
            <a:chExt cx="904240" cy="944880"/>
          </a:xfrm>
        </p:grpSpPr>
        <p:sp>
          <p:nvSpPr>
            <p:cNvPr id="7" name="Oval 6">
              <a:extLst>
                <a:ext uri="{FF2B5EF4-FFF2-40B4-BE49-F238E27FC236}">
                  <a16:creationId xmlns:a16="http://schemas.microsoft.com/office/drawing/2014/main" id="{93B9F20C-EEEB-6CA5-EB43-19A176F5916D}"/>
                </a:ext>
              </a:extLst>
            </p:cNvPr>
            <p:cNvSpPr/>
            <p:nvPr/>
          </p:nvSpPr>
          <p:spPr>
            <a:xfrm>
              <a:off x="7345680" y="2484120"/>
              <a:ext cx="904240" cy="94488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L-Shape 7">
              <a:extLst>
                <a:ext uri="{FF2B5EF4-FFF2-40B4-BE49-F238E27FC236}">
                  <a16:creationId xmlns:a16="http://schemas.microsoft.com/office/drawing/2014/main" id="{126D9F9A-CECA-A85C-04B8-066D315B9AA0}"/>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 name="Title 1">
            <a:extLst>
              <a:ext uri="{FF2B5EF4-FFF2-40B4-BE49-F238E27FC236}">
                <a16:creationId xmlns:a16="http://schemas.microsoft.com/office/drawing/2014/main" id="{3B66C0DB-9305-DE36-A2F0-95087AE29A81}"/>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مديح</a:t>
            </a:r>
            <a:r>
              <a:rPr lang="en-US" dirty="0">
                <a:latin typeface="Calibri" panose="020F0502020204030204" pitchFamily="34" charset="0"/>
                <a:cs typeface="Calibri" panose="020F0502020204030204" pitchFamily="34" charset="0"/>
              </a:rPr>
              <a:t> والتشجيع الفعال</a:t>
            </a:r>
          </a:p>
        </p:txBody>
      </p:sp>
      <p:sp>
        <p:nvSpPr>
          <p:cNvPr id="4" name="TextBox 3">
            <a:extLst>
              <a:ext uri="{FF2B5EF4-FFF2-40B4-BE49-F238E27FC236}">
                <a16:creationId xmlns:a16="http://schemas.microsoft.com/office/drawing/2014/main" id="{1781F9B7-C63C-0FD7-7996-97C8336AB4CB}"/>
              </a:ext>
            </a:extLst>
          </p:cNvPr>
          <p:cNvSpPr txBox="1"/>
          <p:nvPr/>
        </p:nvSpPr>
        <p:spPr>
          <a:xfrm>
            <a:off x="4015513" y="1869162"/>
            <a:ext cx="7492093" cy="3170099"/>
          </a:xfrm>
          <a:prstGeom prst="rect">
            <a:avLst/>
          </a:prstGeom>
          <a:noFill/>
        </p:spPr>
        <p:txBody>
          <a:bodyPr wrap="square">
            <a:spAutoFit/>
          </a:bodyPr>
          <a:lstStyle/>
          <a:p>
            <a:pPr marL="342900" indent="-342900" algn="r" rtl="1">
              <a:buFont typeface="Arial" panose="020B0604020202020204" pitchFamily="34" charset="0"/>
              <a:buChar char="•"/>
            </a:pPr>
            <a:r>
              <a:rPr lang="en-US" sz="2000" b="0" i="0" dirty="0">
                <a:effectLst/>
                <a:latin typeface="+mj-lt"/>
                <a:cs typeface="Calibri" panose="020F0502020204030204" pitchFamily="34" charset="0"/>
              </a:rPr>
              <a:t>قرر ما هي القيم أو السمات الشخصية الإيجابية أو السلوكيات الجديدة الأكثر أهمية للطفل ل</a:t>
            </a:r>
            <a:r>
              <a:rPr lang="ar-SA" sz="2000" b="0" i="0" dirty="0">
                <a:effectLst/>
                <a:latin typeface="+mj-lt"/>
                <a:cs typeface="Calibri" panose="020F0502020204030204" pitchFamily="34" charset="0"/>
              </a:rPr>
              <a:t>لنمو</a:t>
            </a:r>
            <a:r>
              <a:rPr lang="en-US" sz="2000" b="0" i="0" dirty="0">
                <a:effectLst/>
                <a:latin typeface="+mj-lt"/>
                <a:cs typeface="Calibri" panose="020F0502020204030204" pitchFamily="34" charset="0"/>
              </a:rPr>
              <a:t> في مراحل مختلفة من النمو.</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a:t>
            </a:r>
            <a:r>
              <a:rPr lang="ar-SA" sz="2000" b="0" i="0" dirty="0">
                <a:effectLst/>
                <a:latin typeface="+mj-lt"/>
                <a:cs typeface="Calibri" panose="020F0502020204030204" pitchFamily="34" charset="0"/>
              </a:rPr>
              <a:t>ل</a:t>
            </a:r>
            <a:r>
              <a:rPr lang="en-US" sz="2000" b="0" i="0" dirty="0">
                <a:effectLst/>
                <a:latin typeface="+mj-lt"/>
                <a:cs typeface="Calibri" panose="020F0502020204030204" pitchFamily="34" charset="0"/>
              </a:rPr>
              <a:t>بحث عن فرص ل</a:t>
            </a:r>
            <a:r>
              <a:rPr lang="ar-SA" sz="2000" dirty="0">
                <a:latin typeface="+mj-lt"/>
                <a:cs typeface="Calibri" panose="020F0502020204030204" pitchFamily="34" charset="0"/>
              </a:rPr>
              <a:t>دعمهم</a:t>
            </a:r>
            <a:r>
              <a:rPr lang="en-US" sz="2000" b="0" i="0" dirty="0">
                <a:effectLst/>
                <a:latin typeface="+mj-lt"/>
                <a:cs typeface="Calibri" panose="020F0502020204030204" pitchFamily="34" charset="0"/>
              </a:rPr>
              <a:t>.</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صف بالضبط ما فعله الطفل ل</a:t>
            </a:r>
            <a:r>
              <a:rPr lang="ar-SA" sz="2000" b="0" i="0" dirty="0">
                <a:effectLst/>
                <a:latin typeface="+mj-lt"/>
                <a:cs typeface="Calibri" panose="020F0502020204030204" pitchFamily="34" charset="0"/>
              </a:rPr>
              <a:t>لحصول على</a:t>
            </a:r>
            <a:r>
              <a:rPr lang="en-US" sz="2000" b="0" i="0" dirty="0">
                <a:effectLst/>
                <a:latin typeface="+mj-lt"/>
                <a:cs typeface="Calibri" panose="020F0502020204030204" pitchFamily="34" charset="0"/>
              </a:rPr>
              <a:t> المديح.</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حاول ال</a:t>
            </a:r>
            <a:r>
              <a:rPr lang="ar-SA" sz="2000" b="0" i="0" dirty="0">
                <a:effectLst/>
                <a:latin typeface="+mj-lt"/>
                <a:cs typeface="Calibri" panose="020F0502020204030204" pitchFamily="34" charset="0"/>
              </a:rPr>
              <a:t>مديح</a:t>
            </a:r>
            <a:r>
              <a:rPr lang="en-US" sz="2000" b="0" i="0" dirty="0">
                <a:effectLst/>
                <a:latin typeface="+mj-lt"/>
                <a:cs typeface="Calibri" panose="020F0502020204030204" pitchFamily="34" charset="0"/>
              </a:rPr>
              <a:t> بمجرد أن تلاحظ حسن السلوك. ال</a:t>
            </a:r>
            <a:r>
              <a:rPr lang="ar-SA" sz="2000" b="0" i="0" dirty="0">
                <a:effectLst/>
                <a:latin typeface="+mj-lt"/>
                <a:cs typeface="Calibri" panose="020F0502020204030204" pitchFamily="34" charset="0"/>
              </a:rPr>
              <a:t>مديح</a:t>
            </a:r>
            <a:r>
              <a:rPr lang="en-US" sz="2000" b="0" i="0" dirty="0">
                <a:effectLst/>
                <a:latin typeface="+mj-lt"/>
                <a:cs typeface="Calibri" panose="020F0502020204030204" pitchFamily="34" charset="0"/>
              </a:rPr>
              <a:t> الفوري هو الأفضل لأن الطفل سيكون أكثر وعيًا بما فعله ليستحق ذلك.</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لا تتردد في مدح الأطفال يوميًا. يحتاج الطفل إلى معرفة أن والديه قد لاحظا العادات الجيدة التي يطورها.</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امدح الأطفال لمحاولتهم الجادة. لا تنتظر الكمال!</a:t>
            </a:r>
          </a:p>
          <a:p>
            <a:pPr marL="342900" indent="-342900" algn="r" rtl="1">
              <a:buFont typeface="Arial" panose="020B0604020202020204" pitchFamily="34" charset="0"/>
              <a:buChar char="•"/>
            </a:pPr>
            <a:r>
              <a:rPr lang="en-US" sz="2000" b="0" i="0" dirty="0">
                <a:effectLst/>
                <a:latin typeface="+mj-lt"/>
                <a:cs typeface="Calibri" panose="020F0502020204030204" pitchFamily="34" charset="0"/>
              </a:rPr>
              <a:t>يمكنك أيضًا مدح الأطفال بطريقة غير لفظية من خلال العناق أو الابتسامة!</a:t>
            </a:r>
          </a:p>
        </p:txBody>
      </p:sp>
      <p:grpSp>
        <p:nvGrpSpPr>
          <p:cNvPr id="13" name="Group 12">
            <a:extLst>
              <a:ext uri="{FF2B5EF4-FFF2-40B4-BE49-F238E27FC236}">
                <a16:creationId xmlns:a16="http://schemas.microsoft.com/office/drawing/2014/main" id="{900BD9BC-FE1C-E4C5-B1A7-02ABA5C15C00}"/>
              </a:ext>
            </a:extLst>
          </p:cNvPr>
          <p:cNvGrpSpPr/>
          <p:nvPr/>
        </p:nvGrpSpPr>
        <p:grpSpPr>
          <a:xfrm>
            <a:off x="10228983" y="337468"/>
            <a:ext cx="1587872" cy="1368854"/>
            <a:chOff x="10228983" y="337468"/>
            <a:chExt cx="1587872" cy="1368854"/>
          </a:xfrm>
        </p:grpSpPr>
        <p:sp>
          <p:nvSpPr>
            <p:cNvPr id="14" name="Hexagon 13">
              <a:extLst>
                <a:ext uri="{FF2B5EF4-FFF2-40B4-BE49-F238E27FC236}">
                  <a16:creationId xmlns:a16="http://schemas.microsoft.com/office/drawing/2014/main" id="{5211FC5C-E0FE-2928-C543-C636CB206B2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5" name="Group 14">
              <a:extLst>
                <a:ext uri="{FF2B5EF4-FFF2-40B4-BE49-F238E27FC236}">
                  <a16:creationId xmlns:a16="http://schemas.microsoft.com/office/drawing/2014/main" id="{797C1A03-931C-82A2-AD3F-CD4F2262AABE}"/>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78F7243B-73DF-E2E3-AF6D-966C9EC0C873}"/>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٤٣</a:t>
                </a:r>
                <a:endParaRPr lang="en-US" sz="1600" b="1" dirty="0">
                  <a:solidFill>
                    <a:schemeClr val="bg1"/>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845F44F5-FF6F-9408-A56E-1981EEAE681F}"/>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6" name="Group 15">
              <a:extLst>
                <a:ext uri="{FF2B5EF4-FFF2-40B4-BE49-F238E27FC236}">
                  <a16:creationId xmlns:a16="http://schemas.microsoft.com/office/drawing/2014/main" id="{792143A1-ED75-BB6A-83BD-173E889A41F8}"/>
                </a:ext>
              </a:extLst>
            </p:cNvPr>
            <p:cNvGrpSpPr/>
            <p:nvPr/>
          </p:nvGrpSpPr>
          <p:grpSpPr>
            <a:xfrm>
              <a:off x="11325415" y="762701"/>
              <a:ext cx="182192" cy="634674"/>
              <a:chOff x="2121762" y="2323619"/>
              <a:chExt cx="200378" cy="825210"/>
            </a:xfrm>
          </p:grpSpPr>
          <p:sp>
            <p:nvSpPr>
              <p:cNvPr id="17" name="Isosceles Triangle 16">
                <a:extLst>
                  <a:ext uri="{FF2B5EF4-FFF2-40B4-BE49-F238E27FC236}">
                    <a16:creationId xmlns:a16="http://schemas.microsoft.com/office/drawing/2014/main" id="{25E779CE-B763-53EB-25B6-C02F61721298}"/>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ectangle 17">
                <a:extLst>
                  <a:ext uri="{FF2B5EF4-FFF2-40B4-BE49-F238E27FC236}">
                    <a16:creationId xmlns:a16="http://schemas.microsoft.com/office/drawing/2014/main" id="{58E89FE5-7181-C222-461C-D9EE5F2F1D93}"/>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9" name="Group 8">
            <a:extLst>
              <a:ext uri="{FF2B5EF4-FFF2-40B4-BE49-F238E27FC236}">
                <a16:creationId xmlns:a16="http://schemas.microsoft.com/office/drawing/2014/main" id="{25B0EB8A-8E53-FCCB-A187-EB6984373346}"/>
              </a:ext>
            </a:extLst>
          </p:cNvPr>
          <p:cNvGrpSpPr/>
          <p:nvPr/>
        </p:nvGrpSpPr>
        <p:grpSpPr>
          <a:xfrm>
            <a:off x="971332" y="2850551"/>
            <a:ext cx="2587153" cy="2598057"/>
            <a:chOff x="5296215" y="1152806"/>
            <a:chExt cx="3073845" cy="3086802"/>
          </a:xfrm>
        </p:grpSpPr>
        <p:grpSp>
          <p:nvGrpSpPr>
            <p:cNvPr id="10" name="Group 9">
              <a:extLst>
                <a:ext uri="{FF2B5EF4-FFF2-40B4-BE49-F238E27FC236}">
                  <a16:creationId xmlns:a16="http://schemas.microsoft.com/office/drawing/2014/main" id="{2D9DE98F-ACE2-A0F2-0CC0-A5A5ACB11DD9}"/>
                </a:ext>
              </a:extLst>
            </p:cNvPr>
            <p:cNvGrpSpPr/>
            <p:nvPr/>
          </p:nvGrpSpPr>
          <p:grpSpPr>
            <a:xfrm>
              <a:off x="6873384" y="2607169"/>
              <a:ext cx="794971" cy="1621126"/>
              <a:chOff x="4162834" y="1684320"/>
              <a:chExt cx="350098" cy="713930"/>
            </a:xfrm>
            <a:solidFill>
              <a:schemeClr val="accent3">
                <a:lumMod val="75000"/>
              </a:schemeClr>
            </a:solidFill>
          </p:grpSpPr>
          <p:sp>
            <p:nvSpPr>
              <p:cNvPr id="32" name="Round Same Side Corner Rectangle 21">
                <a:extLst>
                  <a:ext uri="{FF2B5EF4-FFF2-40B4-BE49-F238E27FC236}">
                    <a16:creationId xmlns:a16="http://schemas.microsoft.com/office/drawing/2014/main" id="{89DF5CF6-93D5-F1A1-7310-72916C337FBD}"/>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B13B0D9B-A12F-E711-5649-7586EEF17CF8}"/>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1" name="Round Same Side Corner Rectangle 21">
              <a:extLst>
                <a:ext uri="{FF2B5EF4-FFF2-40B4-BE49-F238E27FC236}">
                  <a16:creationId xmlns:a16="http://schemas.microsoft.com/office/drawing/2014/main" id="{C649CC44-F3A9-5F09-4F3D-B5AE1DF19F27}"/>
                </a:ext>
              </a:extLst>
            </p:cNvPr>
            <p:cNvSpPr/>
            <p:nvPr/>
          </p:nvSpPr>
          <p:spPr>
            <a:xfrm>
              <a:off x="5296215" y="2331359"/>
              <a:ext cx="897741" cy="190824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01620862-9087-0647-648C-72E16B5A6FAB}"/>
                </a:ext>
              </a:extLst>
            </p:cNvPr>
            <p:cNvSpPr/>
            <p:nvPr/>
          </p:nvSpPr>
          <p:spPr>
            <a:xfrm>
              <a:off x="5744738" y="1368522"/>
              <a:ext cx="843358" cy="84336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1" name="Group 20">
              <a:extLst>
                <a:ext uri="{FF2B5EF4-FFF2-40B4-BE49-F238E27FC236}">
                  <a16:creationId xmlns:a16="http://schemas.microsoft.com/office/drawing/2014/main" id="{506D6594-9427-CBE5-BACF-6F37999745AC}"/>
                </a:ext>
              </a:extLst>
            </p:cNvPr>
            <p:cNvGrpSpPr/>
            <p:nvPr/>
          </p:nvGrpSpPr>
          <p:grpSpPr>
            <a:xfrm rot="4738653">
              <a:off x="5935294" y="2422748"/>
              <a:ext cx="1060951" cy="953931"/>
              <a:chOff x="1740664" y="2838458"/>
              <a:chExt cx="613879" cy="551956"/>
            </a:xfrm>
          </p:grpSpPr>
          <p:sp>
            <p:nvSpPr>
              <p:cNvPr id="30" name="Rectangle: Rounded Corners 29">
                <a:extLst>
                  <a:ext uri="{FF2B5EF4-FFF2-40B4-BE49-F238E27FC236}">
                    <a16:creationId xmlns:a16="http://schemas.microsoft.com/office/drawing/2014/main" id="{03EBB1CE-9204-CB21-7F0F-B1D2AFB6EDBD}"/>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Rectangle: Rounded Corners 30">
                <a:extLst>
                  <a:ext uri="{FF2B5EF4-FFF2-40B4-BE49-F238E27FC236}">
                    <a16:creationId xmlns:a16="http://schemas.microsoft.com/office/drawing/2014/main" id="{496F0B3E-7C6D-D45B-6707-91566E1BF9AF}"/>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2" name="Speech Bubble: Rectangle with Corners Rounded 21">
              <a:extLst>
                <a:ext uri="{FF2B5EF4-FFF2-40B4-BE49-F238E27FC236}">
                  <a16:creationId xmlns:a16="http://schemas.microsoft.com/office/drawing/2014/main" id="{CD17B9E2-ABB6-19C4-1A44-E981AC8FAC8F}"/>
                </a:ext>
              </a:extLst>
            </p:cNvPr>
            <p:cNvSpPr/>
            <p:nvPr/>
          </p:nvSpPr>
          <p:spPr>
            <a:xfrm>
              <a:off x="7066285" y="1152806"/>
              <a:ext cx="1303775" cy="938402"/>
            </a:xfrm>
            <a:prstGeom prst="wedgeRoundRectCallout">
              <a:avLst>
                <a:gd name="adj1" fmla="val -75378"/>
                <a:gd name="adj2" fmla="val 21802"/>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3" name="Group 22">
              <a:extLst>
                <a:ext uri="{FF2B5EF4-FFF2-40B4-BE49-F238E27FC236}">
                  <a16:creationId xmlns:a16="http://schemas.microsoft.com/office/drawing/2014/main" id="{982B4107-DC55-ADB2-EB27-133D1E56C723}"/>
                </a:ext>
              </a:extLst>
            </p:cNvPr>
            <p:cNvGrpSpPr/>
            <p:nvPr/>
          </p:nvGrpSpPr>
          <p:grpSpPr>
            <a:xfrm>
              <a:off x="7175607" y="1389728"/>
              <a:ext cx="1085131" cy="606942"/>
              <a:chOff x="5638800" y="3079063"/>
              <a:chExt cx="1634825" cy="914402"/>
            </a:xfrm>
            <a:solidFill>
              <a:schemeClr val="bg1"/>
            </a:solidFill>
          </p:grpSpPr>
          <p:pic>
            <p:nvPicPr>
              <p:cNvPr id="28" name="Graphic 27" descr="Raised hand with solid fill">
                <a:extLst>
                  <a:ext uri="{FF2B5EF4-FFF2-40B4-BE49-F238E27FC236}">
                    <a16:creationId xmlns:a16="http://schemas.microsoft.com/office/drawing/2014/main" id="{FB8C966F-E11A-3EF1-7A80-8C5FD2F893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3079063"/>
                <a:ext cx="914400" cy="914400"/>
              </a:xfrm>
              <a:prstGeom prst="rect">
                <a:avLst/>
              </a:prstGeom>
            </p:spPr>
          </p:pic>
          <p:pic>
            <p:nvPicPr>
              <p:cNvPr id="29" name="Graphic 28" descr="Hand with solid fill">
                <a:extLst>
                  <a:ext uri="{FF2B5EF4-FFF2-40B4-BE49-F238E27FC236}">
                    <a16:creationId xmlns:a16="http://schemas.microsoft.com/office/drawing/2014/main" id="{7FE2EFD6-026E-AA1A-BCBC-BE58DC39AAD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59225" y="3079065"/>
                <a:ext cx="914400" cy="914400"/>
              </a:xfrm>
              <a:prstGeom prst="rect">
                <a:avLst/>
              </a:prstGeom>
            </p:spPr>
          </p:pic>
        </p:grpSp>
        <p:grpSp>
          <p:nvGrpSpPr>
            <p:cNvPr id="24" name="Group 23">
              <a:extLst>
                <a:ext uri="{FF2B5EF4-FFF2-40B4-BE49-F238E27FC236}">
                  <a16:creationId xmlns:a16="http://schemas.microsoft.com/office/drawing/2014/main" id="{EE46A66C-5589-F730-3467-002F9EDC9E17}"/>
                </a:ext>
              </a:extLst>
            </p:cNvPr>
            <p:cNvGrpSpPr/>
            <p:nvPr/>
          </p:nvGrpSpPr>
          <p:grpSpPr>
            <a:xfrm>
              <a:off x="7542112" y="1236621"/>
              <a:ext cx="351242" cy="164482"/>
              <a:chOff x="7542112" y="1225245"/>
              <a:chExt cx="351242" cy="258158"/>
            </a:xfrm>
          </p:grpSpPr>
          <p:sp>
            <p:nvSpPr>
              <p:cNvPr id="25" name="Rectangle 24">
                <a:extLst>
                  <a:ext uri="{FF2B5EF4-FFF2-40B4-BE49-F238E27FC236}">
                    <a16:creationId xmlns:a16="http://schemas.microsoft.com/office/drawing/2014/main" id="{D63A0FE6-4F52-A77C-3DA1-DBF33AD2AB14}"/>
                  </a:ext>
                </a:extLst>
              </p:cNvPr>
              <p:cNvSpPr/>
              <p:nvPr/>
            </p:nvSpPr>
            <p:spPr>
              <a:xfrm>
                <a:off x="7685562" y="1225245"/>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Rectangle 25">
                <a:extLst>
                  <a:ext uri="{FF2B5EF4-FFF2-40B4-BE49-F238E27FC236}">
                    <a16:creationId xmlns:a16="http://schemas.microsoft.com/office/drawing/2014/main" id="{A14EF641-7E7E-6A28-65AB-C00906B149D1}"/>
                  </a:ext>
                </a:extLst>
              </p:cNvPr>
              <p:cNvSpPr/>
              <p:nvPr/>
            </p:nvSpPr>
            <p:spPr>
              <a:xfrm rot="1034900">
                <a:off x="7847634" y="1272918"/>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Rectangle 26">
                <a:extLst>
                  <a:ext uri="{FF2B5EF4-FFF2-40B4-BE49-F238E27FC236}">
                    <a16:creationId xmlns:a16="http://schemas.microsoft.com/office/drawing/2014/main" id="{E260DE06-8ADD-35C3-8291-416908D65873}"/>
                  </a:ext>
                </a:extLst>
              </p:cNvPr>
              <p:cNvSpPr/>
              <p:nvPr/>
            </p:nvSpPr>
            <p:spPr>
              <a:xfrm rot="20072803">
                <a:off x="7542112" y="1292190"/>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0112049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FC9B3-74F3-7E0F-65A0-9DAFA057BA9D}"/>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لعب الأدوار: ال</a:t>
            </a:r>
            <a:r>
              <a:rPr lang="ar-SA" dirty="0">
                <a:latin typeface="Calibri" panose="020F0502020204030204" pitchFamily="34" charset="0"/>
                <a:cs typeface="Calibri" panose="020F0502020204030204" pitchFamily="34" charset="0"/>
              </a:rPr>
              <a:t>مديح</a:t>
            </a:r>
            <a:endParaRPr lang="en-US" dirty="0">
              <a:latin typeface="Calibri" panose="020F0502020204030204" pitchFamily="34" charset="0"/>
              <a:cs typeface="Calibri" panose="020F0502020204030204" pitchFamily="34" charset="0"/>
            </a:endParaRPr>
          </a:p>
        </p:txBody>
      </p:sp>
      <p:grpSp>
        <p:nvGrpSpPr>
          <p:cNvPr id="22" name="Group 21">
            <a:extLst>
              <a:ext uri="{FF2B5EF4-FFF2-40B4-BE49-F238E27FC236}">
                <a16:creationId xmlns:a16="http://schemas.microsoft.com/office/drawing/2014/main" id="{A9D4CB60-5AFF-6EB0-478D-4ED0E73CA5D2}"/>
              </a:ext>
            </a:extLst>
          </p:cNvPr>
          <p:cNvGrpSpPr/>
          <p:nvPr/>
        </p:nvGrpSpPr>
        <p:grpSpPr>
          <a:xfrm>
            <a:off x="3916258" y="2089648"/>
            <a:ext cx="4359483" cy="3122432"/>
            <a:chOff x="6244903" y="1194518"/>
            <a:chExt cx="1667397" cy="1194255"/>
          </a:xfrm>
          <a:solidFill>
            <a:schemeClr val="accent3">
              <a:lumMod val="75000"/>
            </a:schemeClr>
          </a:solidFill>
        </p:grpSpPr>
        <p:grpSp>
          <p:nvGrpSpPr>
            <p:cNvPr id="23" name="Group 22">
              <a:extLst>
                <a:ext uri="{FF2B5EF4-FFF2-40B4-BE49-F238E27FC236}">
                  <a16:creationId xmlns:a16="http://schemas.microsoft.com/office/drawing/2014/main" id="{B016C706-7961-4CF5-33FD-A2088DC41DC5}"/>
                </a:ext>
              </a:extLst>
            </p:cNvPr>
            <p:cNvGrpSpPr/>
            <p:nvPr/>
          </p:nvGrpSpPr>
          <p:grpSpPr>
            <a:xfrm>
              <a:off x="6244903" y="1194518"/>
              <a:ext cx="755220" cy="884779"/>
              <a:chOff x="6846848" y="1141103"/>
              <a:chExt cx="999203" cy="1170617"/>
            </a:xfrm>
            <a:grpFill/>
          </p:grpSpPr>
          <p:sp>
            <p:nvSpPr>
              <p:cNvPr id="30" name="Rectangle: Rounded Corners 29">
                <a:extLst>
                  <a:ext uri="{FF2B5EF4-FFF2-40B4-BE49-F238E27FC236}">
                    <a16:creationId xmlns:a16="http://schemas.microsoft.com/office/drawing/2014/main" id="{0AEEEE27-EBA4-E8F8-CC91-F07F6044219E}"/>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Oval 30">
                <a:extLst>
                  <a:ext uri="{FF2B5EF4-FFF2-40B4-BE49-F238E27FC236}">
                    <a16:creationId xmlns:a16="http://schemas.microsoft.com/office/drawing/2014/main" id="{7D9F1532-8221-E082-9ED9-30535C61D29A}"/>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Oval 31">
                <a:extLst>
                  <a:ext uri="{FF2B5EF4-FFF2-40B4-BE49-F238E27FC236}">
                    <a16:creationId xmlns:a16="http://schemas.microsoft.com/office/drawing/2014/main" id="{2BEFCB09-19F7-0637-C5E4-42A4B44890EC}"/>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1BE5AAFC-94DF-74F4-E047-604B344C6BB4}"/>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Block Arc 33">
                <a:extLst>
                  <a:ext uri="{FF2B5EF4-FFF2-40B4-BE49-F238E27FC236}">
                    <a16:creationId xmlns:a16="http://schemas.microsoft.com/office/drawing/2014/main" id="{EA5CFD9F-0D99-DC69-A8C6-41275A9818C3}"/>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24" name="Group 23">
              <a:extLst>
                <a:ext uri="{FF2B5EF4-FFF2-40B4-BE49-F238E27FC236}">
                  <a16:creationId xmlns:a16="http://schemas.microsoft.com/office/drawing/2014/main" id="{1EE2628F-0B37-7AE5-78F3-034F8FDEA100}"/>
                </a:ext>
              </a:extLst>
            </p:cNvPr>
            <p:cNvGrpSpPr/>
            <p:nvPr/>
          </p:nvGrpSpPr>
          <p:grpSpPr>
            <a:xfrm rot="19632759">
              <a:off x="7157081" y="1490279"/>
              <a:ext cx="755219" cy="898494"/>
              <a:chOff x="6846848" y="1141103"/>
              <a:chExt cx="999203" cy="1188766"/>
            </a:xfrm>
            <a:grpFill/>
          </p:grpSpPr>
          <p:sp>
            <p:nvSpPr>
              <p:cNvPr id="25" name="Rectangle: Rounded Corners 24">
                <a:extLst>
                  <a:ext uri="{FF2B5EF4-FFF2-40B4-BE49-F238E27FC236}">
                    <a16:creationId xmlns:a16="http://schemas.microsoft.com/office/drawing/2014/main" id="{6788C311-DC07-D120-65C9-800DD26C9EBA}"/>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Oval 25">
                <a:extLst>
                  <a:ext uri="{FF2B5EF4-FFF2-40B4-BE49-F238E27FC236}">
                    <a16:creationId xmlns:a16="http://schemas.microsoft.com/office/drawing/2014/main" id="{F51A1FE4-5BFA-9ECC-92DE-7A0630DE7EB5}"/>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Oval 26">
                <a:extLst>
                  <a:ext uri="{FF2B5EF4-FFF2-40B4-BE49-F238E27FC236}">
                    <a16:creationId xmlns:a16="http://schemas.microsoft.com/office/drawing/2014/main" id="{F16FDF81-B93A-BDF8-3486-096CAC70A6D2}"/>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D4920AE8-ACAF-B114-583C-A20649F8C393}"/>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Block Arc 28">
                <a:extLst>
                  <a:ext uri="{FF2B5EF4-FFF2-40B4-BE49-F238E27FC236}">
                    <a16:creationId xmlns:a16="http://schemas.microsoft.com/office/drawing/2014/main" id="{FE66E78B-4AD3-1EE3-B153-9FFB04BC974D}"/>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spTree>
    <p:extLst>
      <p:ext uri="{BB962C8B-B14F-4D97-AF65-F5344CB8AC3E}">
        <p14:creationId xmlns:p14="http://schemas.microsoft.com/office/powerpoint/2010/main" val="1321715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72">
            <a:extLst>
              <a:ext uri="{FF2B5EF4-FFF2-40B4-BE49-F238E27FC236}">
                <a16:creationId xmlns:a16="http://schemas.microsoft.com/office/drawing/2014/main" id="{AED81A11-E85D-1816-F948-9A820DBEFE63}"/>
              </a:ext>
            </a:extLst>
          </p:cNvPr>
          <p:cNvSpPr txBox="1">
            <a:spLocks/>
          </p:cNvSpPr>
          <p:nvPr/>
        </p:nvSpPr>
        <p:spPr>
          <a:xfrm>
            <a:off x="4869622" y="1873564"/>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12805381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19AF0-A4FB-E1E0-0C84-7C02E6D61814}"/>
              </a:ext>
            </a:extLst>
          </p:cNvPr>
          <p:cNvSpPr>
            <a:spLocks noGrp="1"/>
          </p:cNvSpPr>
          <p:nvPr>
            <p:ph type="title"/>
          </p:nvPr>
        </p:nvSpPr>
        <p:spPr/>
        <p:txBody>
          <a:bodyPr/>
          <a:lstStyle/>
          <a:p>
            <a:pPr rtl="1"/>
            <a:r>
              <a:rPr lang="en-US" dirty="0">
                <a:latin typeface="+mj-lt"/>
              </a:rPr>
              <a:t> </a:t>
            </a:r>
            <a:r>
              <a:rPr lang="ar-SA" dirty="0">
                <a:latin typeface="+mj-lt"/>
              </a:rPr>
              <a:t>الأوقات الجيدة</a:t>
            </a:r>
            <a:endParaRPr lang="en-US" dirty="0">
              <a:latin typeface="+mj-lt"/>
            </a:endParaRPr>
          </a:p>
        </p:txBody>
      </p:sp>
      <p:sp>
        <p:nvSpPr>
          <p:cNvPr id="8" name="Speech Bubble: Rectangle with Corners Rounded 7">
            <a:extLst>
              <a:ext uri="{FF2B5EF4-FFF2-40B4-BE49-F238E27FC236}">
                <a16:creationId xmlns:a16="http://schemas.microsoft.com/office/drawing/2014/main" id="{F1AF1B11-843D-25C9-78F6-7D50889A647F}"/>
              </a:ext>
            </a:extLst>
          </p:cNvPr>
          <p:cNvSpPr/>
          <p:nvPr/>
        </p:nvSpPr>
        <p:spPr>
          <a:xfrm>
            <a:off x="1668000" y="1640291"/>
            <a:ext cx="8497149" cy="1052285"/>
          </a:xfrm>
          <a:prstGeom prst="wedgeRoundRectCallout">
            <a:avLst>
              <a:gd name="adj1" fmla="val -53511"/>
              <a:gd name="adj2" fmla="val 24164"/>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ب</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رأيك من بين العائلات التي تعمل معها، كيف يرى مقدمو الرعاية قضاء وقت ممتع</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/جيد</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مع أطفالهم؟ هل هو شيء ذو قيمة؟</a:t>
            </a:r>
          </a:p>
        </p:txBody>
      </p:sp>
      <p:sp>
        <p:nvSpPr>
          <p:cNvPr id="10" name="Speech Bubble: Rectangle with Corners Rounded 9">
            <a:extLst>
              <a:ext uri="{FF2B5EF4-FFF2-40B4-BE49-F238E27FC236}">
                <a16:creationId xmlns:a16="http://schemas.microsoft.com/office/drawing/2014/main" id="{27969DC3-5795-D339-F358-13C6892D2533}"/>
              </a:ext>
            </a:extLst>
          </p:cNvPr>
          <p:cNvSpPr/>
          <p:nvPr/>
        </p:nvSpPr>
        <p:spPr>
          <a:xfrm>
            <a:off x="1586146" y="3116789"/>
            <a:ext cx="8497149" cy="1052285"/>
          </a:xfrm>
          <a:prstGeom prst="wedgeRoundRectCallout">
            <a:avLst>
              <a:gd name="adj1" fmla="val -51835"/>
              <a:gd name="adj2" fmla="val -15385"/>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يقضي الأطفال ومقدمو الرعاية في العديد من العائلات التي تعمل معها وقتًا ممتعًا معًا؟</a:t>
            </a:r>
          </a:p>
        </p:txBody>
      </p:sp>
      <p:sp>
        <p:nvSpPr>
          <p:cNvPr id="11" name="Speech Bubble: Rectangle with Corners Rounded 10">
            <a:extLst>
              <a:ext uri="{FF2B5EF4-FFF2-40B4-BE49-F238E27FC236}">
                <a16:creationId xmlns:a16="http://schemas.microsoft.com/office/drawing/2014/main" id="{97CC5D5F-EB32-C8A8-5DE2-ED32C77C5DF7}"/>
              </a:ext>
            </a:extLst>
          </p:cNvPr>
          <p:cNvSpPr/>
          <p:nvPr/>
        </p:nvSpPr>
        <p:spPr>
          <a:xfrm>
            <a:off x="1668001" y="4412870"/>
            <a:ext cx="8497149" cy="1052285"/>
          </a:xfrm>
          <a:prstGeom prst="wedgeRoundRectCallout">
            <a:avLst>
              <a:gd name="adj1" fmla="val -53358"/>
              <a:gd name="adj2" fmla="val 15854"/>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كان لحالة الطوارئ / الأزمة أي تأثير على مقدار الوقت الجيد الذي يمكن لمقدمي الرعاية والأطفال قضاءه معًا؟</a:t>
            </a:r>
          </a:p>
        </p:txBody>
      </p:sp>
      <p:grpSp>
        <p:nvGrpSpPr>
          <p:cNvPr id="12" name="Google Shape;314;p4">
            <a:extLst>
              <a:ext uri="{FF2B5EF4-FFF2-40B4-BE49-F238E27FC236}">
                <a16:creationId xmlns:a16="http://schemas.microsoft.com/office/drawing/2014/main" id="{215C87E0-AD58-2465-F391-51D6018F76C0}"/>
              </a:ext>
            </a:extLst>
          </p:cNvPr>
          <p:cNvGrpSpPr/>
          <p:nvPr/>
        </p:nvGrpSpPr>
        <p:grpSpPr>
          <a:xfrm>
            <a:off x="531350" y="4639465"/>
            <a:ext cx="2273300" cy="1476497"/>
            <a:chOff x="3400707" y="1772174"/>
            <a:chExt cx="5758105" cy="3737192"/>
          </a:xfrm>
          <a:solidFill>
            <a:schemeClr val="accent3">
              <a:lumMod val="75000"/>
            </a:schemeClr>
          </a:solidFill>
        </p:grpSpPr>
        <p:sp>
          <p:nvSpPr>
            <p:cNvPr id="13" name="Google Shape;315;p4">
              <a:extLst>
                <a:ext uri="{FF2B5EF4-FFF2-40B4-BE49-F238E27FC236}">
                  <a16:creationId xmlns:a16="http://schemas.microsoft.com/office/drawing/2014/main" id="{136F7B01-68E2-DB92-F721-09744B8A429F}"/>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4" name="Google Shape;316;p4">
              <a:extLst>
                <a:ext uri="{FF2B5EF4-FFF2-40B4-BE49-F238E27FC236}">
                  <a16:creationId xmlns:a16="http://schemas.microsoft.com/office/drawing/2014/main" id="{CB7DF812-69EA-F8D8-1089-EF14E55502AC}"/>
                </a:ext>
              </a:extLst>
            </p:cNvPr>
            <p:cNvSpPr/>
            <p:nvPr/>
          </p:nvSpPr>
          <p:spPr>
            <a:xfrm>
              <a:off x="7746572"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5" name="Google Shape;317;p4">
              <a:extLst>
                <a:ext uri="{FF2B5EF4-FFF2-40B4-BE49-F238E27FC236}">
                  <a16:creationId xmlns:a16="http://schemas.microsoft.com/office/drawing/2014/main" id="{7BA62CEA-412E-4291-2DF3-D8D480F8B996}"/>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6" name="Google Shape;318;p4">
              <a:extLst>
                <a:ext uri="{FF2B5EF4-FFF2-40B4-BE49-F238E27FC236}">
                  <a16:creationId xmlns:a16="http://schemas.microsoft.com/office/drawing/2014/main" id="{1ADBA846-FB20-7EFF-A397-58FAE4D31EAF}"/>
                </a:ext>
              </a:extLst>
            </p:cNvPr>
            <p:cNvSpPr/>
            <p:nvPr/>
          </p:nvSpPr>
          <p:spPr>
            <a:xfrm>
              <a:off x="7822921"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7" name="Google Shape;319;p4">
              <a:extLst>
                <a:ext uri="{FF2B5EF4-FFF2-40B4-BE49-F238E27FC236}">
                  <a16:creationId xmlns:a16="http://schemas.microsoft.com/office/drawing/2014/main" id="{9E85CE2C-70CA-2908-DFAB-A90EB2EE0D52}"/>
                </a:ext>
              </a:extLst>
            </p:cNvPr>
            <p:cNvSpPr/>
            <p:nvPr/>
          </p:nvSpPr>
          <p:spPr>
            <a:xfrm>
              <a:off x="4351095" y="2702772"/>
              <a:ext cx="771005"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8" name="Google Shape;320;p4">
              <a:extLst>
                <a:ext uri="{FF2B5EF4-FFF2-40B4-BE49-F238E27FC236}">
                  <a16:creationId xmlns:a16="http://schemas.microsoft.com/office/drawing/2014/main" id="{278AFC3C-7DA4-9126-7210-2C2C6990E114}"/>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19" name="Google Shape;321;p4">
              <a:extLst>
                <a:ext uri="{FF2B5EF4-FFF2-40B4-BE49-F238E27FC236}">
                  <a16:creationId xmlns:a16="http://schemas.microsoft.com/office/drawing/2014/main" id="{A96D7C5E-5A11-5CD4-D9BF-8C109911C670}"/>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0" name="Google Shape;322;p4">
              <a:extLst>
                <a:ext uri="{FF2B5EF4-FFF2-40B4-BE49-F238E27FC236}">
                  <a16:creationId xmlns:a16="http://schemas.microsoft.com/office/drawing/2014/main" id="{BA7E7BEA-1346-F4BE-14DC-87D4104BBBD6}"/>
                </a:ext>
              </a:extLst>
            </p:cNvPr>
            <p:cNvSpPr/>
            <p:nvPr/>
          </p:nvSpPr>
          <p:spPr>
            <a:xfrm>
              <a:off x="6034184" y="2500682"/>
              <a:ext cx="1524000" cy="1175183"/>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24365293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row: Pentagon 13">
            <a:extLst>
              <a:ext uri="{FF2B5EF4-FFF2-40B4-BE49-F238E27FC236}">
                <a16:creationId xmlns:a16="http://schemas.microsoft.com/office/drawing/2014/main" id="{E6B43E74-DF32-BD93-782F-65F4B33FC249}"/>
              </a:ext>
            </a:extLst>
          </p:cNvPr>
          <p:cNvSpPr/>
          <p:nvPr/>
        </p:nvSpPr>
        <p:spPr>
          <a:xfrm>
            <a:off x="621458" y="1567544"/>
            <a:ext cx="4275994" cy="3976914"/>
          </a:xfrm>
          <a:prstGeom prst="homePlate">
            <a:avLst>
              <a:gd name="adj" fmla="val 25105"/>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91A19AF0-A4FB-E1E0-0C84-7C02E6D61814}"/>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فوائد </a:t>
            </a:r>
            <a:r>
              <a:rPr lang="ar-SA" dirty="0">
                <a:latin typeface="Calibri" panose="020F0502020204030204" pitchFamily="34" charset="0"/>
                <a:cs typeface="Calibri" panose="020F0502020204030204" pitchFamily="34" charset="0"/>
              </a:rPr>
              <a:t>الأوقات الجيدة</a:t>
            </a:r>
            <a:endParaRPr lang="en-US"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953C459-AE69-926E-B74D-6CD29CCA18F6}"/>
              </a:ext>
            </a:extLst>
          </p:cNvPr>
          <p:cNvSpPr txBox="1"/>
          <p:nvPr/>
        </p:nvSpPr>
        <p:spPr>
          <a:xfrm>
            <a:off x="5324866" y="1567544"/>
            <a:ext cx="6028934" cy="2769989"/>
          </a:xfrm>
          <a:prstGeom prst="rect">
            <a:avLst/>
          </a:prstGeom>
          <a:noFill/>
        </p:spPr>
        <p:txBody>
          <a:bodyPr wrap="square">
            <a:spAutoFit/>
          </a:bodyPr>
          <a:lstStyle/>
          <a:p>
            <a:pPr marL="342900" marR="0" lvl="1" indent="-342900" algn="r" defTabSz="914400" rtl="1" eaLnBrk="1" fontAlgn="auto" latinLnBrk="0" hangingPunct="1">
              <a:lnSpc>
                <a:spcPct val="100000"/>
              </a:lnSpc>
              <a:spcAft>
                <a:spcPts val="1200"/>
              </a:spcAft>
              <a:buClr>
                <a:srgbClr val="000000"/>
              </a:buClr>
              <a:buSzPts val="1400"/>
              <a:buFont typeface="Arial" panose="020B0604020202020204" pitchFamily="34" charset="0"/>
              <a:buChar char="•"/>
              <a:tabLst/>
              <a:defRPr/>
            </a:pPr>
            <a:r>
              <a:rPr lang="ar-SA" sz="2400" dirty="0">
                <a:latin typeface="+mj-lt"/>
                <a:cs typeface="Calibri" panose="020F0502020204030204" pitchFamily="34" charset="0"/>
              </a:rPr>
              <a:t>نقل</a:t>
            </a:r>
            <a:r>
              <a:rPr lang="en-US" sz="2400" b="0" i="0" dirty="0">
                <a:effectLst/>
                <a:latin typeface="+mj-lt"/>
                <a:cs typeface="Calibri" panose="020F0502020204030204" pitchFamily="34" charset="0"/>
              </a:rPr>
              <a:t> التقاليد والعادات الثقافية.</a:t>
            </a:r>
          </a:p>
          <a:p>
            <a:pPr marL="342900" marR="0" lvl="1" indent="-342900" algn="r" defTabSz="914400" rtl="1" eaLnBrk="1" fontAlgn="auto" latinLnBrk="0" hangingPunct="1">
              <a:lnSpc>
                <a:spcPct val="100000"/>
              </a:lnSpc>
              <a:spcAft>
                <a:spcPts val="1200"/>
              </a:spcAft>
              <a:buClr>
                <a:srgbClr val="000000"/>
              </a:buClr>
              <a:buSzPts val="1400"/>
              <a:buFont typeface="Arial" panose="020B0604020202020204" pitchFamily="34" charset="0"/>
              <a:buChar char="•"/>
              <a:tabLst/>
              <a:defRPr/>
            </a:pPr>
            <a:r>
              <a:rPr lang="en-US" sz="2400" b="0" i="0" dirty="0">
                <a:effectLst/>
                <a:latin typeface="+mj-lt"/>
                <a:cs typeface="Calibri" panose="020F0502020204030204" pitchFamily="34" charset="0"/>
              </a:rPr>
              <a:t>تعليم المهارات الحياتية مثل الطبخ ورعاية الحيوانات.</a:t>
            </a:r>
          </a:p>
          <a:p>
            <a:pPr marL="342900" marR="0" lvl="1" indent="-342900" algn="r" defTabSz="914400" rtl="1" eaLnBrk="1" fontAlgn="auto" latinLnBrk="0" hangingPunct="1">
              <a:lnSpc>
                <a:spcPct val="100000"/>
              </a:lnSpc>
              <a:spcAft>
                <a:spcPts val="1200"/>
              </a:spcAft>
              <a:buClr>
                <a:srgbClr val="000000"/>
              </a:buClr>
              <a:buSzPts val="1400"/>
              <a:buFont typeface="Arial" panose="020B0604020202020204" pitchFamily="34" charset="0"/>
              <a:buChar char="•"/>
              <a:tabLst/>
              <a:defRPr/>
            </a:pPr>
            <a:r>
              <a:rPr lang="en-US" sz="2400" b="0" i="0" dirty="0">
                <a:effectLst/>
                <a:latin typeface="+mj-lt"/>
                <a:cs typeface="Calibri" panose="020F0502020204030204" pitchFamily="34" charset="0"/>
              </a:rPr>
              <a:t>يشعر الأطفال بالتقدير والأهمية وهذا يزيد من الثقة بالنفس واحترام الذات.</a:t>
            </a:r>
          </a:p>
          <a:p>
            <a:pPr marL="342900" marR="0" lvl="1" indent="-342900" algn="r" defTabSz="914400" rtl="1" eaLnBrk="1" fontAlgn="auto" latinLnBrk="0" hangingPunct="1">
              <a:lnSpc>
                <a:spcPct val="100000"/>
              </a:lnSpc>
              <a:spcAft>
                <a:spcPts val="1200"/>
              </a:spcAft>
              <a:buClr>
                <a:srgbClr val="000000"/>
              </a:buClr>
              <a:buSzPts val="1400"/>
              <a:buFont typeface="Arial" panose="020B0604020202020204" pitchFamily="34" charset="0"/>
              <a:buChar char="•"/>
              <a:tabLst/>
              <a:defRPr/>
            </a:pPr>
            <a:r>
              <a:rPr lang="en-US" sz="2400" b="0" i="0" dirty="0">
                <a:effectLst/>
                <a:latin typeface="+mj-lt"/>
                <a:cs typeface="Calibri" panose="020F0502020204030204" pitchFamily="34" charset="0"/>
              </a:rPr>
              <a:t>يتمتع ال</a:t>
            </a:r>
            <a:r>
              <a:rPr lang="ar-SA" sz="2400" b="0" i="0" dirty="0">
                <a:effectLst/>
                <a:latin typeface="+mj-lt"/>
                <a:cs typeface="Calibri" panose="020F0502020204030204" pitchFamily="34" charset="0"/>
              </a:rPr>
              <a:t>والدين</a:t>
            </a:r>
            <a:r>
              <a:rPr lang="en-US" sz="2400" b="0" i="0" dirty="0">
                <a:effectLst/>
                <a:latin typeface="+mj-lt"/>
                <a:cs typeface="Calibri" panose="020F0502020204030204" pitchFamily="34" charset="0"/>
              </a:rPr>
              <a:t> ومقدمو الرعاية بفرصة التعرف على أطفالهم ومساعدتهم في حل المشكلات.</a:t>
            </a:r>
            <a:r>
              <a:rPr lang="en-US" sz="2400" dirty="0">
                <a:latin typeface="+mj-lt"/>
                <a:cs typeface="Calibri" panose="020F0502020204030204" pitchFamily="34" charset="0"/>
              </a:rPr>
              <a:t> </a:t>
            </a:r>
          </a:p>
        </p:txBody>
      </p:sp>
      <p:grpSp>
        <p:nvGrpSpPr>
          <p:cNvPr id="4" name="Group 3">
            <a:extLst>
              <a:ext uri="{FF2B5EF4-FFF2-40B4-BE49-F238E27FC236}">
                <a16:creationId xmlns:a16="http://schemas.microsoft.com/office/drawing/2014/main" id="{E8FB7112-52A1-A4E0-8083-20985E1C8A14}"/>
              </a:ext>
            </a:extLst>
          </p:cNvPr>
          <p:cNvGrpSpPr/>
          <p:nvPr/>
        </p:nvGrpSpPr>
        <p:grpSpPr>
          <a:xfrm>
            <a:off x="1236926" y="2291412"/>
            <a:ext cx="2722593" cy="2304205"/>
            <a:chOff x="8397556" y="2571280"/>
            <a:chExt cx="1452788" cy="1229534"/>
          </a:xfrm>
        </p:grpSpPr>
        <p:sp>
          <p:nvSpPr>
            <p:cNvPr id="6" name="Round Same Side Corner Rectangle 21">
              <a:extLst>
                <a:ext uri="{FF2B5EF4-FFF2-40B4-BE49-F238E27FC236}">
                  <a16:creationId xmlns:a16="http://schemas.microsoft.com/office/drawing/2014/main" id="{1200FA31-1DF9-CBF2-7F7C-5FEB45864D69}"/>
                </a:ext>
              </a:extLst>
            </p:cNvPr>
            <p:cNvSpPr/>
            <p:nvPr/>
          </p:nvSpPr>
          <p:spPr>
            <a:xfrm>
              <a:off x="8983195" y="3424134"/>
              <a:ext cx="372475" cy="28895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Oval 6">
              <a:extLst>
                <a:ext uri="{FF2B5EF4-FFF2-40B4-BE49-F238E27FC236}">
                  <a16:creationId xmlns:a16="http://schemas.microsoft.com/office/drawing/2014/main" id="{3A83EBF0-88E3-A783-C475-2FEADD54C59C}"/>
                </a:ext>
              </a:extLst>
            </p:cNvPr>
            <p:cNvSpPr/>
            <p:nvPr/>
          </p:nvSpPr>
          <p:spPr>
            <a:xfrm>
              <a:off x="9145070" y="3013438"/>
              <a:ext cx="366284" cy="3662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Round Same Side Corner Rectangle 21">
              <a:extLst>
                <a:ext uri="{FF2B5EF4-FFF2-40B4-BE49-F238E27FC236}">
                  <a16:creationId xmlns:a16="http://schemas.microsoft.com/office/drawing/2014/main" id="{82C2581B-9E03-E5EB-5380-FDED00C7E7CF}"/>
                </a:ext>
              </a:extLst>
            </p:cNvPr>
            <p:cNvSpPr/>
            <p:nvPr/>
          </p:nvSpPr>
          <p:spPr>
            <a:xfrm>
              <a:off x="8397556" y="3135472"/>
              <a:ext cx="519444" cy="63440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1A3A0AA7-55DA-665E-0932-91201E08167F}"/>
                </a:ext>
              </a:extLst>
            </p:cNvPr>
            <p:cNvSpPr/>
            <p:nvPr/>
          </p:nvSpPr>
          <p:spPr>
            <a:xfrm>
              <a:off x="8537672" y="2571280"/>
              <a:ext cx="487977" cy="48797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0" name="Group 9">
              <a:extLst>
                <a:ext uri="{FF2B5EF4-FFF2-40B4-BE49-F238E27FC236}">
                  <a16:creationId xmlns:a16="http://schemas.microsoft.com/office/drawing/2014/main" id="{B718F122-9B39-53A1-28B3-F44D8E2E559A}"/>
                </a:ext>
              </a:extLst>
            </p:cNvPr>
            <p:cNvGrpSpPr/>
            <p:nvPr/>
          </p:nvGrpSpPr>
          <p:grpSpPr>
            <a:xfrm rot="3836719">
              <a:off x="8790881" y="3217897"/>
              <a:ext cx="613879" cy="551956"/>
              <a:chOff x="1740664" y="2838458"/>
              <a:chExt cx="613879" cy="551956"/>
            </a:xfrm>
          </p:grpSpPr>
          <p:sp>
            <p:nvSpPr>
              <p:cNvPr id="12" name="Rectangle: Rounded Corners 11">
                <a:extLst>
                  <a:ext uri="{FF2B5EF4-FFF2-40B4-BE49-F238E27FC236}">
                    <a16:creationId xmlns:a16="http://schemas.microsoft.com/office/drawing/2014/main" id="{03E761FC-40D2-4492-EE30-9D7D54ADE05E}"/>
                  </a:ext>
                </a:extLst>
              </p:cNvPr>
              <p:cNvSpPr/>
              <p:nvPr/>
            </p:nvSpPr>
            <p:spPr>
              <a:xfrm rot="18199991">
                <a:off x="2009269" y="2997290"/>
                <a:ext cx="504105" cy="186442"/>
              </a:xfrm>
              <a:prstGeom prst="round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Rectangle: Rounded Corners 12">
                <a:extLst>
                  <a:ext uri="{FF2B5EF4-FFF2-40B4-BE49-F238E27FC236}">
                    <a16:creationId xmlns:a16="http://schemas.microsoft.com/office/drawing/2014/main" id="{E004B83A-5011-2F1C-A00A-45B060C1BA10}"/>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1" name="Parallelogram 10">
              <a:extLst>
                <a:ext uri="{FF2B5EF4-FFF2-40B4-BE49-F238E27FC236}">
                  <a16:creationId xmlns:a16="http://schemas.microsoft.com/office/drawing/2014/main" id="{DC5E2A3B-C680-1F77-6953-718731A1BCE9}"/>
                </a:ext>
              </a:extLst>
            </p:cNvPr>
            <p:cNvSpPr/>
            <p:nvPr/>
          </p:nvSpPr>
          <p:spPr>
            <a:xfrm>
              <a:off x="9536019" y="3429000"/>
              <a:ext cx="314325" cy="340873"/>
            </a:xfrm>
            <a:prstGeom prst="parallelogram">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7014511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049B0-B963-2804-AEE5-563DFFC152B9}"/>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الأوقات الجيدة</a:t>
            </a:r>
            <a:endParaRPr lang="en-US" dirty="0">
              <a:latin typeface="+mj-lt"/>
            </a:endParaRPr>
          </a:p>
        </p:txBody>
      </p:sp>
      <p:grpSp>
        <p:nvGrpSpPr>
          <p:cNvPr id="5" name="Group 4">
            <a:extLst>
              <a:ext uri="{FF2B5EF4-FFF2-40B4-BE49-F238E27FC236}">
                <a16:creationId xmlns:a16="http://schemas.microsoft.com/office/drawing/2014/main" id="{74AC5005-7BA8-8933-03CC-6F2774B5BB2E}"/>
              </a:ext>
            </a:extLst>
          </p:cNvPr>
          <p:cNvGrpSpPr/>
          <p:nvPr/>
        </p:nvGrpSpPr>
        <p:grpSpPr>
          <a:xfrm>
            <a:off x="2226312" y="2569028"/>
            <a:ext cx="2829705" cy="2394857"/>
            <a:chOff x="8397556" y="2571280"/>
            <a:chExt cx="1452788" cy="1229534"/>
          </a:xfrm>
        </p:grpSpPr>
        <p:sp>
          <p:nvSpPr>
            <p:cNvPr id="6" name="Round Same Side Corner Rectangle 21">
              <a:extLst>
                <a:ext uri="{FF2B5EF4-FFF2-40B4-BE49-F238E27FC236}">
                  <a16:creationId xmlns:a16="http://schemas.microsoft.com/office/drawing/2014/main" id="{3D9EB710-F845-E568-7692-0042AFB20107}"/>
                </a:ext>
              </a:extLst>
            </p:cNvPr>
            <p:cNvSpPr/>
            <p:nvPr/>
          </p:nvSpPr>
          <p:spPr>
            <a:xfrm>
              <a:off x="8983195" y="3424134"/>
              <a:ext cx="372475" cy="28895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7" name="Oval 6">
              <a:extLst>
                <a:ext uri="{FF2B5EF4-FFF2-40B4-BE49-F238E27FC236}">
                  <a16:creationId xmlns:a16="http://schemas.microsoft.com/office/drawing/2014/main" id="{13241B20-B625-AD51-D533-D6002E2415A9}"/>
                </a:ext>
              </a:extLst>
            </p:cNvPr>
            <p:cNvSpPr/>
            <p:nvPr/>
          </p:nvSpPr>
          <p:spPr>
            <a:xfrm>
              <a:off x="9145070" y="3013438"/>
              <a:ext cx="366284" cy="3662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Round Same Side Corner Rectangle 21">
              <a:extLst>
                <a:ext uri="{FF2B5EF4-FFF2-40B4-BE49-F238E27FC236}">
                  <a16:creationId xmlns:a16="http://schemas.microsoft.com/office/drawing/2014/main" id="{C49F1B20-CC57-7BD1-E9E2-865CE62CED3D}"/>
                </a:ext>
              </a:extLst>
            </p:cNvPr>
            <p:cNvSpPr/>
            <p:nvPr/>
          </p:nvSpPr>
          <p:spPr>
            <a:xfrm>
              <a:off x="8397556" y="3135472"/>
              <a:ext cx="519444" cy="63440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Oval 8">
              <a:extLst>
                <a:ext uri="{FF2B5EF4-FFF2-40B4-BE49-F238E27FC236}">
                  <a16:creationId xmlns:a16="http://schemas.microsoft.com/office/drawing/2014/main" id="{DB777AD8-55F3-0710-1E7B-ADBAFC43E0E6}"/>
                </a:ext>
              </a:extLst>
            </p:cNvPr>
            <p:cNvSpPr/>
            <p:nvPr/>
          </p:nvSpPr>
          <p:spPr>
            <a:xfrm>
              <a:off x="8537672" y="2571280"/>
              <a:ext cx="487977" cy="48797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0" name="Group 9">
              <a:extLst>
                <a:ext uri="{FF2B5EF4-FFF2-40B4-BE49-F238E27FC236}">
                  <a16:creationId xmlns:a16="http://schemas.microsoft.com/office/drawing/2014/main" id="{66EB3981-83D5-7C9B-C26B-E0607C4BF21D}"/>
                </a:ext>
              </a:extLst>
            </p:cNvPr>
            <p:cNvGrpSpPr/>
            <p:nvPr/>
          </p:nvGrpSpPr>
          <p:grpSpPr>
            <a:xfrm rot="3836719">
              <a:off x="8790881" y="3217897"/>
              <a:ext cx="613879" cy="551956"/>
              <a:chOff x="1740664" y="2838458"/>
              <a:chExt cx="613879" cy="551956"/>
            </a:xfrm>
          </p:grpSpPr>
          <p:sp>
            <p:nvSpPr>
              <p:cNvPr id="12" name="Rectangle: Rounded Corners 11">
                <a:extLst>
                  <a:ext uri="{FF2B5EF4-FFF2-40B4-BE49-F238E27FC236}">
                    <a16:creationId xmlns:a16="http://schemas.microsoft.com/office/drawing/2014/main" id="{C774BFEA-5503-81DA-AD05-7FEACA42C592}"/>
                  </a:ext>
                </a:extLst>
              </p:cNvPr>
              <p:cNvSpPr/>
              <p:nvPr/>
            </p:nvSpPr>
            <p:spPr>
              <a:xfrm rot="18199991">
                <a:off x="2009269" y="2997290"/>
                <a:ext cx="504105" cy="186442"/>
              </a:xfrm>
              <a:prstGeom prst="round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Rectangle: Rounded Corners 12">
                <a:extLst>
                  <a:ext uri="{FF2B5EF4-FFF2-40B4-BE49-F238E27FC236}">
                    <a16:creationId xmlns:a16="http://schemas.microsoft.com/office/drawing/2014/main" id="{B278EE0E-C71F-7FCB-F00C-F26A2A0895D5}"/>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1" name="Parallelogram 10">
              <a:extLst>
                <a:ext uri="{FF2B5EF4-FFF2-40B4-BE49-F238E27FC236}">
                  <a16:creationId xmlns:a16="http://schemas.microsoft.com/office/drawing/2014/main" id="{E73E83F9-390A-027C-A51F-AF3D9379642F}"/>
                </a:ext>
              </a:extLst>
            </p:cNvPr>
            <p:cNvSpPr/>
            <p:nvPr/>
          </p:nvSpPr>
          <p:spPr>
            <a:xfrm>
              <a:off x="9536019" y="3429000"/>
              <a:ext cx="314325" cy="340873"/>
            </a:xfrm>
            <a:prstGeom prst="parallelogram">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6" name="Rectangle: Rounded Corners 15">
            <a:extLst>
              <a:ext uri="{FF2B5EF4-FFF2-40B4-BE49-F238E27FC236}">
                <a16:creationId xmlns:a16="http://schemas.microsoft.com/office/drawing/2014/main" id="{5F033EA6-2909-E7D3-EA8F-FE29FEAF4176}"/>
              </a:ext>
            </a:extLst>
          </p:cNvPr>
          <p:cNvSpPr/>
          <p:nvPr/>
        </p:nvSpPr>
        <p:spPr>
          <a:xfrm>
            <a:off x="6613510" y="2452914"/>
            <a:ext cx="3556000" cy="23222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Rectangle: Rounded Corners 16">
            <a:extLst>
              <a:ext uri="{FF2B5EF4-FFF2-40B4-BE49-F238E27FC236}">
                <a16:creationId xmlns:a16="http://schemas.microsoft.com/office/drawing/2014/main" id="{EB0022AF-9BD0-C9DB-A668-4DE4C86FB7A9}"/>
              </a:ext>
            </a:extLst>
          </p:cNvPr>
          <p:cNvSpPr/>
          <p:nvPr/>
        </p:nvSpPr>
        <p:spPr>
          <a:xfrm>
            <a:off x="6613510" y="3174815"/>
            <a:ext cx="3556000" cy="23222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ectangle: Rounded Corners 17">
            <a:extLst>
              <a:ext uri="{FF2B5EF4-FFF2-40B4-BE49-F238E27FC236}">
                <a16:creationId xmlns:a16="http://schemas.microsoft.com/office/drawing/2014/main" id="{10716EBA-A3ED-494F-A8BB-14AA80390F3D}"/>
              </a:ext>
            </a:extLst>
          </p:cNvPr>
          <p:cNvSpPr/>
          <p:nvPr/>
        </p:nvSpPr>
        <p:spPr>
          <a:xfrm>
            <a:off x="6613510" y="3896716"/>
            <a:ext cx="3556000" cy="23222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Rectangle: Rounded Corners 18">
            <a:extLst>
              <a:ext uri="{FF2B5EF4-FFF2-40B4-BE49-F238E27FC236}">
                <a16:creationId xmlns:a16="http://schemas.microsoft.com/office/drawing/2014/main" id="{3858E3BC-8FDD-D5BB-D03B-8BBE7C6E0BB7}"/>
              </a:ext>
            </a:extLst>
          </p:cNvPr>
          <p:cNvSpPr/>
          <p:nvPr/>
        </p:nvSpPr>
        <p:spPr>
          <a:xfrm>
            <a:off x="6613510" y="4618618"/>
            <a:ext cx="3556000" cy="23222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Oval 19">
            <a:extLst>
              <a:ext uri="{FF2B5EF4-FFF2-40B4-BE49-F238E27FC236}">
                <a16:creationId xmlns:a16="http://schemas.microsoft.com/office/drawing/2014/main" id="{2BDBACA4-FA9E-1290-DCAF-301B62E3D5AC}"/>
              </a:ext>
            </a:extLst>
          </p:cNvPr>
          <p:cNvSpPr/>
          <p:nvPr/>
        </p:nvSpPr>
        <p:spPr>
          <a:xfrm>
            <a:off x="6096000" y="2452914"/>
            <a:ext cx="232228" cy="232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Oval 20">
            <a:extLst>
              <a:ext uri="{FF2B5EF4-FFF2-40B4-BE49-F238E27FC236}">
                <a16:creationId xmlns:a16="http://schemas.microsoft.com/office/drawing/2014/main" id="{5F12E44A-FAB1-6830-A2D1-F1D0AAAF35C5}"/>
              </a:ext>
            </a:extLst>
          </p:cNvPr>
          <p:cNvSpPr/>
          <p:nvPr/>
        </p:nvSpPr>
        <p:spPr>
          <a:xfrm>
            <a:off x="6096000" y="3174235"/>
            <a:ext cx="232228" cy="232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Oval 21">
            <a:extLst>
              <a:ext uri="{FF2B5EF4-FFF2-40B4-BE49-F238E27FC236}">
                <a16:creationId xmlns:a16="http://schemas.microsoft.com/office/drawing/2014/main" id="{8724BCD2-9750-3731-3552-7B48BDED315D}"/>
              </a:ext>
            </a:extLst>
          </p:cNvPr>
          <p:cNvSpPr/>
          <p:nvPr/>
        </p:nvSpPr>
        <p:spPr>
          <a:xfrm>
            <a:off x="6096000" y="3884930"/>
            <a:ext cx="232228" cy="232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Oval 22">
            <a:extLst>
              <a:ext uri="{FF2B5EF4-FFF2-40B4-BE49-F238E27FC236}">
                <a16:creationId xmlns:a16="http://schemas.microsoft.com/office/drawing/2014/main" id="{48887F69-656A-8F21-8EC3-26FDE22B5F99}"/>
              </a:ext>
            </a:extLst>
          </p:cNvPr>
          <p:cNvSpPr/>
          <p:nvPr/>
        </p:nvSpPr>
        <p:spPr>
          <a:xfrm>
            <a:off x="6096000" y="4595625"/>
            <a:ext cx="232228" cy="232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3241090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244"/>
        <p:cNvGrpSpPr/>
        <p:nvPr/>
      </p:nvGrpSpPr>
      <p:grpSpPr>
        <a:xfrm>
          <a:off x="0" y="0"/>
          <a:ext cx="0" cy="0"/>
          <a:chOff x="0" y="0"/>
          <a:chExt cx="0" cy="0"/>
        </a:xfrm>
      </p:grpSpPr>
      <p:sp>
        <p:nvSpPr>
          <p:cNvPr id="2" name="Title 72">
            <a:extLst>
              <a:ext uri="{FF2B5EF4-FFF2-40B4-BE49-F238E27FC236}">
                <a16:creationId xmlns:a16="http://schemas.microsoft.com/office/drawing/2014/main" id="{8640D637-454A-8841-E605-F13365573E21}"/>
              </a:ext>
            </a:extLst>
          </p:cNvPr>
          <p:cNvSpPr txBox="1">
            <a:spLocks/>
          </p:cNvSpPr>
          <p:nvPr/>
        </p:nvSpPr>
        <p:spPr>
          <a:xfrm>
            <a:off x="4246168" y="1416365"/>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ar-SA" sz="5400" b="1" dirty="0">
                <a:solidFill>
                  <a:schemeClr val="bg1">
                    <a:lumMod val="75000"/>
                  </a:schemeClr>
                </a:solidFill>
                <a:latin typeface="Calibri" panose="020F0502020204030204" pitchFamily="34" charset="0"/>
                <a:cs typeface="Calibri" panose="020F0502020204030204" pitchFamily="34" charset="0"/>
              </a:rPr>
              <a:t>دليل</a:t>
            </a:r>
            <a:r>
              <a:rPr lang="en-CA" sz="5400" b="1" dirty="0">
                <a:solidFill>
                  <a:schemeClr val="bg1">
                    <a:lumMod val="75000"/>
                  </a:schemeClr>
                </a:solidFill>
                <a:latin typeface="Calibri" panose="020F0502020204030204" pitchFamily="34" charset="0"/>
                <a:cs typeface="Calibri" panose="020F0502020204030204" pitchFamily="34" charset="0"/>
              </a:rPr>
              <a:t> التيسير</a:t>
            </a:r>
          </a:p>
        </p:txBody>
      </p:sp>
    </p:spTree>
    <p:extLst>
      <p:ext uri="{BB962C8B-B14F-4D97-AF65-F5344CB8AC3E}">
        <p14:creationId xmlns:p14="http://schemas.microsoft.com/office/powerpoint/2010/main" val="32154239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F8D7A-57F4-7227-6CCC-655F3653562C}"/>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لتأمل</a:t>
            </a:r>
            <a:endParaRPr lang="en-US" dirty="0">
              <a:latin typeface="Calibri" panose="020F0502020204030204" pitchFamily="34" charset="0"/>
              <a:cs typeface="Calibri" panose="020F0502020204030204" pitchFamily="34" charset="0"/>
            </a:endParaRPr>
          </a:p>
        </p:txBody>
      </p:sp>
      <p:sp>
        <p:nvSpPr>
          <p:cNvPr id="10" name="Speech Bubble: Rectangle with Corners Rounded 9">
            <a:extLst>
              <a:ext uri="{FF2B5EF4-FFF2-40B4-BE49-F238E27FC236}">
                <a16:creationId xmlns:a16="http://schemas.microsoft.com/office/drawing/2014/main" id="{D95EE599-2F1B-17A2-8969-2ACC2629BA89}"/>
              </a:ext>
            </a:extLst>
          </p:cNvPr>
          <p:cNvSpPr/>
          <p:nvPr/>
        </p:nvSpPr>
        <p:spPr>
          <a:xfrm>
            <a:off x="6096000" y="3488969"/>
            <a:ext cx="4785063" cy="2264616"/>
          </a:xfrm>
          <a:prstGeom prst="wedgeRoundRectCallout">
            <a:avLst>
              <a:gd name="adj1" fmla="val -57145"/>
              <a:gd name="adj2" fmla="val -35342"/>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هل يمكنك التفكير في العائلات التي تعمل معها والتي ستستفيد من معرفة المزيد عن أدوات </a:t>
            </a:r>
            <a:r>
              <a:rPr lang="ar-SA" sz="2400" dirty="0">
                <a:solidFill>
                  <a:schemeClr val="tx1"/>
                </a:solidFill>
                <a:latin typeface="Calibri" panose="020F0502020204030204" pitchFamily="34" charset="0"/>
                <a:ea typeface="Calibri" panose="020F0502020204030204" pitchFamily="34" charset="0"/>
                <a:cs typeface="Calibri" panose="020F0502020204030204" pitchFamily="34" charset="0"/>
              </a:rPr>
              <a:t>التربية </a:t>
            </a: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الثلاث؟</a:t>
            </a:r>
          </a:p>
        </p:txBody>
      </p:sp>
      <p:sp>
        <p:nvSpPr>
          <p:cNvPr id="11" name="Speech Bubble: Rectangle with Corners Rounded 10">
            <a:extLst>
              <a:ext uri="{FF2B5EF4-FFF2-40B4-BE49-F238E27FC236}">
                <a16:creationId xmlns:a16="http://schemas.microsoft.com/office/drawing/2014/main" id="{E581E3BB-53CA-62E2-CAF1-28F539BB474F}"/>
              </a:ext>
            </a:extLst>
          </p:cNvPr>
          <p:cNvSpPr/>
          <p:nvPr/>
        </p:nvSpPr>
        <p:spPr>
          <a:xfrm>
            <a:off x="6096001" y="1641639"/>
            <a:ext cx="4785062" cy="1566018"/>
          </a:xfrm>
          <a:prstGeom prst="wedgeRoundRectCallout">
            <a:avLst>
              <a:gd name="adj1" fmla="val 55081"/>
              <a:gd name="adj2" fmla="val -10787"/>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400" dirty="0">
                <a:solidFill>
                  <a:schemeClr val="tx1"/>
                </a:solidFill>
                <a:latin typeface="Calibri" panose="020F0502020204030204" pitchFamily="34" charset="0"/>
                <a:ea typeface="Calibri" panose="020F0502020204030204" pitchFamily="34" charset="0"/>
                <a:cs typeface="Calibri" panose="020F0502020204030204" pitchFamily="34" charset="0"/>
              </a:rPr>
              <a:t>ما نوع المواقف التي قد تكون مفيدة</a:t>
            </a:r>
            <a:r>
              <a:rPr lang="en-US" sz="2400" dirty="0">
                <a:solidFill>
                  <a:schemeClr val="tx1"/>
                </a:solidFill>
                <a:latin typeface="Arial" panose="020B0604020202020204" pitchFamily="34" charset="0"/>
                <a:ea typeface="Calibri" panose="020F0502020204030204" pitchFamily="34" charset="0"/>
                <a:cs typeface="Arial" panose="020B0604020202020204" pitchFamily="34" charset="0"/>
              </a:rPr>
              <a:t>؟</a:t>
            </a:r>
          </a:p>
        </p:txBody>
      </p:sp>
      <p:grpSp>
        <p:nvGrpSpPr>
          <p:cNvPr id="9" name="Group 8">
            <a:extLst>
              <a:ext uri="{FF2B5EF4-FFF2-40B4-BE49-F238E27FC236}">
                <a16:creationId xmlns:a16="http://schemas.microsoft.com/office/drawing/2014/main" id="{9714CBD3-C3D9-2567-DFE5-A8CE48244396}"/>
              </a:ext>
            </a:extLst>
          </p:cNvPr>
          <p:cNvGrpSpPr/>
          <p:nvPr/>
        </p:nvGrpSpPr>
        <p:grpSpPr>
          <a:xfrm>
            <a:off x="969730" y="1613566"/>
            <a:ext cx="1564173" cy="1222818"/>
            <a:chOff x="1460651" y="2564185"/>
            <a:chExt cx="2143125" cy="1675423"/>
          </a:xfrm>
        </p:grpSpPr>
        <p:grpSp>
          <p:nvGrpSpPr>
            <p:cNvPr id="12" name="Group 11">
              <a:extLst>
                <a:ext uri="{FF2B5EF4-FFF2-40B4-BE49-F238E27FC236}">
                  <a16:creationId xmlns:a16="http://schemas.microsoft.com/office/drawing/2014/main" id="{0669CBF2-CEB6-3348-0AA2-7D50C2EF9812}"/>
                </a:ext>
              </a:extLst>
            </p:cNvPr>
            <p:cNvGrpSpPr/>
            <p:nvPr/>
          </p:nvGrpSpPr>
          <p:grpSpPr>
            <a:xfrm>
              <a:off x="3143796" y="3295059"/>
              <a:ext cx="459980" cy="938003"/>
              <a:chOff x="4162834" y="1684320"/>
              <a:chExt cx="350098" cy="713930"/>
            </a:xfrm>
            <a:solidFill>
              <a:schemeClr val="accent3">
                <a:lumMod val="75000"/>
              </a:schemeClr>
            </a:solidFill>
          </p:grpSpPr>
          <p:sp>
            <p:nvSpPr>
              <p:cNvPr id="22" name="Round Same Side Corner Rectangle 21">
                <a:extLst>
                  <a:ext uri="{FF2B5EF4-FFF2-40B4-BE49-F238E27FC236}">
                    <a16:creationId xmlns:a16="http://schemas.microsoft.com/office/drawing/2014/main" id="{5A5496F5-6108-712B-0C10-63F0BD951B95}"/>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Oval 22">
                <a:extLst>
                  <a:ext uri="{FF2B5EF4-FFF2-40B4-BE49-F238E27FC236}">
                    <a16:creationId xmlns:a16="http://schemas.microsoft.com/office/drawing/2014/main" id="{457205BD-2052-AC0F-F000-194864B11263}"/>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3" name="Group 12">
              <a:extLst>
                <a:ext uri="{FF2B5EF4-FFF2-40B4-BE49-F238E27FC236}">
                  <a16:creationId xmlns:a16="http://schemas.microsoft.com/office/drawing/2014/main" id="{C28CFB13-4811-4DBE-E21B-17DE3C2E22DD}"/>
                </a:ext>
              </a:extLst>
            </p:cNvPr>
            <p:cNvGrpSpPr/>
            <p:nvPr/>
          </p:nvGrpSpPr>
          <p:grpSpPr>
            <a:xfrm>
              <a:off x="1460651" y="2564185"/>
              <a:ext cx="519444" cy="1675423"/>
              <a:chOff x="4045582" y="1684320"/>
              <a:chExt cx="350098" cy="1129211"/>
            </a:xfrm>
            <a:solidFill>
              <a:schemeClr val="accent3">
                <a:lumMod val="75000"/>
              </a:schemeClr>
            </a:solidFill>
          </p:grpSpPr>
          <p:sp>
            <p:nvSpPr>
              <p:cNvPr id="20" name="Round Same Side Corner Rectangle 21">
                <a:extLst>
                  <a:ext uri="{FF2B5EF4-FFF2-40B4-BE49-F238E27FC236}">
                    <a16:creationId xmlns:a16="http://schemas.microsoft.com/office/drawing/2014/main" id="{1ECAF39B-8F58-47D7-14D8-70FE6E9AFA9F}"/>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Oval 20">
                <a:extLst>
                  <a:ext uri="{FF2B5EF4-FFF2-40B4-BE49-F238E27FC236}">
                    <a16:creationId xmlns:a16="http://schemas.microsoft.com/office/drawing/2014/main" id="{5E5B6CA8-CD79-0650-50E6-DBDBA8DD3ACF}"/>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4" name="Group 13">
              <a:extLst>
                <a:ext uri="{FF2B5EF4-FFF2-40B4-BE49-F238E27FC236}">
                  <a16:creationId xmlns:a16="http://schemas.microsoft.com/office/drawing/2014/main" id="{F1E07413-58F3-0804-427A-8E5F3269C151}"/>
                </a:ext>
              </a:extLst>
            </p:cNvPr>
            <p:cNvGrpSpPr/>
            <p:nvPr/>
          </p:nvGrpSpPr>
          <p:grpSpPr>
            <a:xfrm rot="1111982">
              <a:off x="1740664" y="2838458"/>
              <a:ext cx="613879" cy="551956"/>
              <a:chOff x="1740664" y="2838458"/>
              <a:chExt cx="613879" cy="551956"/>
            </a:xfrm>
          </p:grpSpPr>
          <p:sp>
            <p:nvSpPr>
              <p:cNvPr id="18" name="Rectangle: Rounded Corners 17">
                <a:extLst>
                  <a:ext uri="{FF2B5EF4-FFF2-40B4-BE49-F238E27FC236}">
                    <a16:creationId xmlns:a16="http://schemas.microsoft.com/office/drawing/2014/main" id="{D480B9DA-3CF5-16C8-CE51-B2DF66906FB0}"/>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Rectangle: Rounded Corners 18">
                <a:extLst>
                  <a:ext uri="{FF2B5EF4-FFF2-40B4-BE49-F238E27FC236}">
                    <a16:creationId xmlns:a16="http://schemas.microsoft.com/office/drawing/2014/main" id="{C9344A6E-5FF4-A3E4-5CE0-815887A38524}"/>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5" name="Rectangle: Rounded Corners 14">
              <a:extLst>
                <a:ext uri="{FF2B5EF4-FFF2-40B4-BE49-F238E27FC236}">
                  <a16:creationId xmlns:a16="http://schemas.microsoft.com/office/drawing/2014/main" id="{3E5D23F1-E1FF-7144-AF34-5AAC7DC9E9BE}"/>
                </a:ext>
              </a:extLst>
            </p:cNvPr>
            <p:cNvSpPr/>
            <p:nvPr/>
          </p:nvSpPr>
          <p:spPr>
            <a:xfrm rot="2911012">
              <a:off x="2965975" y="3752830"/>
              <a:ext cx="265721"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Oval 15">
              <a:extLst>
                <a:ext uri="{FF2B5EF4-FFF2-40B4-BE49-F238E27FC236}">
                  <a16:creationId xmlns:a16="http://schemas.microsoft.com/office/drawing/2014/main" id="{86800B02-8095-47D7-B956-5E3CEE6EF168}"/>
                </a:ext>
              </a:extLst>
            </p:cNvPr>
            <p:cNvSpPr/>
            <p:nvPr/>
          </p:nvSpPr>
          <p:spPr>
            <a:xfrm>
              <a:off x="2440628" y="2602311"/>
              <a:ext cx="311208" cy="3112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Rectangle: Rounded Corners 16">
              <a:extLst>
                <a:ext uri="{FF2B5EF4-FFF2-40B4-BE49-F238E27FC236}">
                  <a16:creationId xmlns:a16="http://schemas.microsoft.com/office/drawing/2014/main" id="{11FE00F6-48BC-B89F-1131-FB6431556759}"/>
                </a:ext>
              </a:extLst>
            </p:cNvPr>
            <p:cNvSpPr/>
            <p:nvPr/>
          </p:nvSpPr>
          <p:spPr>
            <a:xfrm rot="344442">
              <a:off x="3093618" y="3814700"/>
              <a:ext cx="282648" cy="152281"/>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4" name="Group 23">
            <a:extLst>
              <a:ext uri="{FF2B5EF4-FFF2-40B4-BE49-F238E27FC236}">
                <a16:creationId xmlns:a16="http://schemas.microsoft.com/office/drawing/2014/main" id="{DDD49D6F-5D60-A6C3-E04E-EE629E5E607B}"/>
              </a:ext>
            </a:extLst>
          </p:cNvPr>
          <p:cNvGrpSpPr/>
          <p:nvPr/>
        </p:nvGrpSpPr>
        <p:grpSpPr>
          <a:xfrm>
            <a:off x="3855983" y="4750387"/>
            <a:ext cx="1185355" cy="1003198"/>
            <a:chOff x="8397556" y="2571280"/>
            <a:chExt cx="1452788" cy="1229534"/>
          </a:xfrm>
        </p:grpSpPr>
        <p:sp>
          <p:nvSpPr>
            <p:cNvPr id="25" name="Round Same Side Corner Rectangle 21">
              <a:extLst>
                <a:ext uri="{FF2B5EF4-FFF2-40B4-BE49-F238E27FC236}">
                  <a16:creationId xmlns:a16="http://schemas.microsoft.com/office/drawing/2014/main" id="{5398C082-56E8-FA3B-3B77-5205AFB269D9}"/>
                </a:ext>
              </a:extLst>
            </p:cNvPr>
            <p:cNvSpPr/>
            <p:nvPr/>
          </p:nvSpPr>
          <p:spPr>
            <a:xfrm>
              <a:off x="8983195" y="3424134"/>
              <a:ext cx="372475" cy="28895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Oval 25">
              <a:extLst>
                <a:ext uri="{FF2B5EF4-FFF2-40B4-BE49-F238E27FC236}">
                  <a16:creationId xmlns:a16="http://schemas.microsoft.com/office/drawing/2014/main" id="{D89247EF-2570-D8E8-AE98-0F1287CB71DD}"/>
                </a:ext>
              </a:extLst>
            </p:cNvPr>
            <p:cNvSpPr/>
            <p:nvPr/>
          </p:nvSpPr>
          <p:spPr>
            <a:xfrm>
              <a:off x="9145070" y="3013438"/>
              <a:ext cx="366284" cy="3662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Round Same Side Corner Rectangle 21">
              <a:extLst>
                <a:ext uri="{FF2B5EF4-FFF2-40B4-BE49-F238E27FC236}">
                  <a16:creationId xmlns:a16="http://schemas.microsoft.com/office/drawing/2014/main" id="{568F0435-FF3B-4556-BA36-B309701C36B8}"/>
                </a:ext>
              </a:extLst>
            </p:cNvPr>
            <p:cNvSpPr/>
            <p:nvPr/>
          </p:nvSpPr>
          <p:spPr>
            <a:xfrm>
              <a:off x="8397556" y="3135472"/>
              <a:ext cx="519444" cy="63440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04921002-B4EC-0D7B-F236-36C3FC6E098F}"/>
                </a:ext>
              </a:extLst>
            </p:cNvPr>
            <p:cNvSpPr/>
            <p:nvPr/>
          </p:nvSpPr>
          <p:spPr>
            <a:xfrm>
              <a:off x="8537672" y="2571280"/>
              <a:ext cx="487977" cy="48797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29" name="Group 28">
              <a:extLst>
                <a:ext uri="{FF2B5EF4-FFF2-40B4-BE49-F238E27FC236}">
                  <a16:creationId xmlns:a16="http://schemas.microsoft.com/office/drawing/2014/main" id="{BE31A864-2E50-D73C-B2EE-2F47527B31DE}"/>
                </a:ext>
              </a:extLst>
            </p:cNvPr>
            <p:cNvGrpSpPr/>
            <p:nvPr/>
          </p:nvGrpSpPr>
          <p:grpSpPr>
            <a:xfrm rot="3836719">
              <a:off x="8790881" y="3217897"/>
              <a:ext cx="613879" cy="551956"/>
              <a:chOff x="1740664" y="2838458"/>
              <a:chExt cx="613879" cy="551956"/>
            </a:xfrm>
          </p:grpSpPr>
          <p:sp>
            <p:nvSpPr>
              <p:cNvPr id="31" name="Rectangle: Rounded Corners 30">
                <a:extLst>
                  <a:ext uri="{FF2B5EF4-FFF2-40B4-BE49-F238E27FC236}">
                    <a16:creationId xmlns:a16="http://schemas.microsoft.com/office/drawing/2014/main" id="{2C376A34-4FF0-A90D-4E02-69399F7D6A66}"/>
                  </a:ext>
                </a:extLst>
              </p:cNvPr>
              <p:cNvSpPr/>
              <p:nvPr/>
            </p:nvSpPr>
            <p:spPr>
              <a:xfrm rot="18199991">
                <a:off x="2009269" y="2997290"/>
                <a:ext cx="504105" cy="186442"/>
              </a:xfrm>
              <a:prstGeom prst="round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Rectangle: Rounded Corners 31">
                <a:extLst>
                  <a:ext uri="{FF2B5EF4-FFF2-40B4-BE49-F238E27FC236}">
                    <a16:creationId xmlns:a16="http://schemas.microsoft.com/office/drawing/2014/main" id="{5FDEA3AA-89C9-28E0-754E-231F01739E25}"/>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0" name="Parallelogram 29">
              <a:extLst>
                <a:ext uri="{FF2B5EF4-FFF2-40B4-BE49-F238E27FC236}">
                  <a16:creationId xmlns:a16="http://schemas.microsoft.com/office/drawing/2014/main" id="{93181F15-B5C5-22EA-3F59-FD3A3883DB3D}"/>
                </a:ext>
              </a:extLst>
            </p:cNvPr>
            <p:cNvSpPr/>
            <p:nvPr/>
          </p:nvSpPr>
          <p:spPr>
            <a:xfrm>
              <a:off x="9536019" y="3429000"/>
              <a:ext cx="314325" cy="340873"/>
            </a:xfrm>
            <a:prstGeom prst="parallelogram">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3" name="Group 32">
            <a:extLst>
              <a:ext uri="{FF2B5EF4-FFF2-40B4-BE49-F238E27FC236}">
                <a16:creationId xmlns:a16="http://schemas.microsoft.com/office/drawing/2014/main" id="{42A76F10-A749-1A3B-F2C8-6021972BA944}"/>
              </a:ext>
            </a:extLst>
          </p:cNvPr>
          <p:cNvGrpSpPr/>
          <p:nvPr/>
        </p:nvGrpSpPr>
        <p:grpSpPr>
          <a:xfrm>
            <a:off x="2358511" y="3072489"/>
            <a:ext cx="1451434" cy="1457552"/>
            <a:chOff x="5296215" y="1152806"/>
            <a:chExt cx="3073845" cy="3086802"/>
          </a:xfrm>
        </p:grpSpPr>
        <p:grpSp>
          <p:nvGrpSpPr>
            <p:cNvPr id="34" name="Group 33">
              <a:extLst>
                <a:ext uri="{FF2B5EF4-FFF2-40B4-BE49-F238E27FC236}">
                  <a16:creationId xmlns:a16="http://schemas.microsoft.com/office/drawing/2014/main" id="{005E2060-8CA3-8443-BDBB-929A4C618F62}"/>
                </a:ext>
              </a:extLst>
            </p:cNvPr>
            <p:cNvGrpSpPr/>
            <p:nvPr/>
          </p:nvGrpSpPr>
          <p:grpSpPr>
            <a:xfrm>
              <a:off x="6873384" y="2607169"/>
              <a:ext cx="794971" cy="1621126"/>
              <a:chOff x="4162834" y="1684320"/>
              <a:chExt cx="350098" cy="713930"/>
            </a:xfrm>
            <a:solidFill>
              <a:schemeClr val="accent3">
                <a:lumMod val="75000"/>
              </a:schemeClr>
            </a:solidFill>
          </p:grpSpPr>
          <p:sp>
            <p:nvSpPr>
              <p:cNvPr id="48" name="Round Same Side Corner Rectangle 21">
                <a:extLst>
                  <a:ext uri="{FF2B5EF4-FFF2-40B4-BE49-F238E27FC236}">
                    <a16:creationId xmlns:a16="http://schemas.microsoft.com/office/drawing/2014/main" id="{243AFB57-2585-B7B4-D123-C188F214B4D7}"/>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Oval 48">
                <a:extLst>
                  <a:ext uri="{FF2B5EF4-FFF2-40B4-BE49-F238E27FC236}">
                    <a16:creationId xmlns:a16="http://schemas.microsoft.com/office/drawing/2014/main" id="{B651189D-562A-7472-66CB-175954FBFBBA}"/>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5" name="Round Same Side Corner Rectangle 21">
              <a:extLst>
                <a:ext uri="{FF2B5EF4-FFF2-40B4-BE49-F238E27FC236}">
                  <a16:creationId xmlns:a16="http://schemas.microsoft.com/office/drawing/2014/main" id="{9C11FE9B-5F76-4CCB-587D-517FA07B8E22}"/>
                </a:ext>
              </a:extLst>
            </p:cNvPr>
            <p:cNvSpPr/>
            <p:nvPr/>
          </p:nvSpPr>
          <p:spPr>
            <a:xfrm>
              <a:off x="5296215" y="2331359"/>
              <a:ext cx="897741" cy="1908249"/>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Oval 35">
              <a:extLst>
                <a:ext uri="{FF2B5EF4-FFF2-40B4-BE49-F238E27FC236}">
                  <a16:creationId xmlns:a16="http://schemas.microsoft.com/office/drawing/2014/main" id="{CB45456B-4D89-262D-51F9-CA7B6519D7EB}"/>
                </a:ext>
              </a:extLst>
            </p:cNvPr>
            <p:cNvSpPr/>
            <p:nvPr/>
          </p:nvSpPr>
          <p:spPr>
            <a:xfrm>
              <a:off x="5744738" y="1368522"/>
              <a:ext cx="843358" cy="84336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37" name="Group 36">
              <a:extLst>
                <a:ext uri="{FF2B5EF4-FFF2-40B4-BE49-F238E27FC236}">
                  <a16:creationId xmlns:a16="http://schemas.microsoft.com/office/drawing/2014/main" id="{31F4D756-EF63-1877-BDCE-4E40AE50BF84}"/>
                </a:ext>
              </a:extLst>
            </p:cNvPr>
            <p:cNvGrpSpPr/>
            <p:nvPr/>
          </p:nvGrpSpPr>
          <p:grpSpPr>
            <a:xfrm rot="4738653">
              <a:off x="5935294" y="2422748"/>
              <a:ext cx="1060951" cy="953931"/>
              <a:chOff x="1740664" y="2838458"/>
              <a:chExt cx="613879" cy="551956"/>
            </a:xfrm>
          </p:grpSpPr>
          <p:sp>
            <p:nvSpPr>
              <p:cNvPr id="46" name="Rectangle: Rounded Corners 45">
                <a:extLst>
                  <a:ext uri="{FF2B5EF4-FFF2-40B4-BE49-F238E27FC236}">
                    <a16:creationId xmlns:a16="http://schemas.microsoft.com/office/drawing/2014/main" id="{231492E7-589F-DDCD-AFE9-9C1A859F37C5}"/>
                  </a:ext>
                </a:extLst>
              </p:cNvPr>
              <p:cNvSpPr/>
              <p:nvPr/>
            </p:nvSpPr>
            <p:spPr>
              <a:xfrm rot="20490745">
                <a:off x="1740664" y="3203972"/>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7" name="Rectangle: Rounded Corners 46">
                <a:extLst>
                  <a:ext uri="{FF2B5EF4-FFF2-40B4-BE49-F238E27FC236}">
                    <a16:creationId xmlns:a16="http://schemas.microsoft.com/office/drawing/2014/main" id="{99C7E031-51E1-6D74-8376-845BBE9AF054}"/>
                  </a:ext>
                </a:extLst>
              </p:cNvPr>
              <p:cNvSpPr/>
              <p:nvPr/>
            </p:nvSpPr>
            <p:spPr>
              <a:xfrm rot="18199991">
                <a:off x="2009269" y="2997290"/>
                <a:ext cx="504105" cy="186442"/>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8" name="Speech Bubble: Rectangle with Corners Rounded 37">
              <a:extLst>
                <a:ext uri="{FF2B5EF4-FFF2-40B4-BE49-F238E27FC236}">
                  <a16:creationId xmlns:a16="http://schemas.microsoft.com/office/drawing/2014/main" id="{6453BB31-116C-5C87-B89B-46EEC4D4B750}"/>
                </a:ext>
              </a:extLst>
            </p:cNvPr>
            <p:cNvSpPr/>
            <p:nvPr/>
          </p:nvSpPr>
          <p:spPr>
            <a:xfrm>
              <a:off x="7066285" y="1152806"/>
              <a:ext cx="1303775" cy="938402"/>
            </a:xfrm>
            <a:prstGeom prst="wedgeRoundRectCallout">
              <a:avLst>
                <a:gd name="adj1" fmla="val -75378"/>
                <a:gd name="adj2" fmla="val 21802"/>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39" name="Group 38">
              <a:extLst>
                <a:ext uri="{FF2B5EF4-FFF2-40B4-BE49-F238E27FC236}">
                  <a16:creationId xmlns:a16="http://schemas.microsoft.com/office/drawing/2014/main" id="{7094FA63-F2D9-F9F8-6B52-EB533FEB1C57}"/>
                </a:ext>
              </a:extLst>
            </p:cNvPr>
            <p:cNvGrpSpPr/>
            <p:nvPr/>
          </p:nvGrpSpPr>
          <p:grpSpPr>
            <a:xfrm>
              <a:off x="7175607" y="1389728"/>
              <a:ext cx="1085131" cy="606942"/>
              <a:chOff x="5638800" y="3079063"/>
              <a:chExt cx="1634825" cy="914402"/>
            </a:xfrm>
            <a:solidFill>
              <a:schemeClr val="bg1"/>
            </a:solidFill>
          </p:grpSpPr>
          <p:pic>
            <p:nvPicPr>
              <p:cNvPr id="44" name="Graphic 43" descr="Raised hand with solid fill">
                <a:extLst>
                  <a:ext uri="{FF2B5EF4-FFF2-40B4-BE49-F238E27FC236}">
                    <a16:creationId xmlns:a16="http://schemas.microsoft.com/office/drawing/2014/main" id="{C3150E4B-DD9D-D93D-22B9-003C7127C77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800" y="3079063"/>
                <a:ext cx="914400" cy="914400"/>
              </a:xfrm>
              <a:prstGeom prst="rect">
                <a:avLst/>
              </a:prstGeom>
            </p:spPr>
          </p:pic>
          <p:pic>
            <p:nvPicPr>
              <p:cNvPr id="45" name="Graphic 44" descr="Hand with solid fill">
                <a:extLst>
                  <a:ext uri="{FF2B5EF4-FFF2-40B4-BE49-F238E27FC236}">
                    <a16:creationId xmlns:a16="http://schemas.microsoft.com/office/drawing/2014/main" id="{F26253FD-B0B1-9F64-A731-62B13E8F35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59225" y="3079065"/>
                <a:ext cx="914400" cy="914400"/>
              </a:xfrm>
              <a:prstGeom prst="rect">
                <a:avLst/>
              </a:prstGeom>
            </p:spPr>
          </p:pic>
        </p:grpSp>
        <p:grpSp>
          <p:nvGrpSpPr>
            <p:cNvPr id="40" name="Group 39">
              <a:extLst>
                <a:ext uri="{FF2B5EF4-FFF2-40B4-BE49-F238E27FC236}">
                  <a16:creationId xmlns:a16="http://schemas.microsoft.com/office/drawing/2014/main" id="{0820D32E-6084-212F-B071-AC4FE8BD4E87}"/>
                </a:ext>
              </a:extLst>
            </p:cNvPr>
            <p:cNvGrpSpPr/>
            <p:nvPr/>
          </p:nvGrpSpPr>
          <p:grpSpPr>
            <a:xfrm>
              <a:off x="7542112" y="1236621"/>
              <a:ext cx="351242" cy="164482"/>
              <a:chOff x="7542112" y="1225245"/>
              <a:chExt cx="351242" cy="258158"/>
            </a:xfrm>
          </p:grpSpPr>
          <p:sp>
            <p:nvSpPr>
              <p:cNvPr id="41" name="Rectangle 40">
                <a:extLst>
                  <a:ext uri="{FF2B5EF4-FFF2-40B4-BE49-F238E27FC236}">
                    <a16:creationId xmlns:a16="http://schemas.microsoft.com/office/drawing/2014/main" id="{6A912F51-C7C8-00B3-D299-D2D8B67B80E7}"/>
                  </a:ext>
                </a:extLst>
              </p:cNvPr>
              <p:cNvSpPr/>
              <p:nvPr/>
            </p:nvSpPr>
            <p:spPr>
              <a:xfrm>
                <a:off x="7685562" y="1225245"/>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2" name="Rectangle 41">
                <a:extLst>
                  <a:ext uri="{FF2B5EF4-FFF2-40B4-BE49-F238E27FC236}">
                    <a16:creationId xmlns:a16="http://schemas.microsoft.com/office/drawing/2014/main" id="{8B7DB163-184C-1198-6F34-D5E9448210BD}"/>
                  </a:ext>
                </a:extLst>
              </p:cNvPr>
              <p:cNvSpPr/>
              <p:nvPr/>
            </p:nvSpPr>
            <p:spPr>
              <a:xfrm rot="1034900">
                <a:off x="7847634" y="1272918"/>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3" name="Rectangle 42">
                <a:extLst>
                  <a:ext uri="{FF2B5EF4-FFF2-40B4-BE49-F238E27FC236}">
                    <a16:creationId xmlns:a16="http://schemas.microsoft.com/office/drawing/2014/main" id="{E8D7272A-1752-CEEE-F3D4-91D7354248F4}"/>
                  </a:ext>
                </a:extLst>
              </p:cNvPr>
              <p:cNvSpPr/>
              <p:nvPr/>
            </p:nvSpPr>
            <p:spPr>
              <a:xfrm rot="20072803">
                <a:off x="7542112" y="1292190"/>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6737584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688277" y="3299404"/>
            <a:ext cx="3206459" cy="1569620"/>
          </a:xfrm>
          <a:prstGeom prst="rect">
            <a:avLst/>
          </a:prstGeom>
          <a:noFill/>
          <a:ln>
            <a:noFill/>
          </a:ln>
        </p:spPr>
        <p:txBody>
          <a:bodyPr spcFirstLastPara="1" wrap="square" lIns="91425" tIns="45700" rIns="91425" bIns="45700" anchor="t" anchorCtr="0">
            <a:spAutoFit/>
          </a:bodyPr>
          <a:lstStyle/>
          <a:p>
            <a:pPr algn="ctr" rtl="1"/>
            <a:r>
              <a:rPr lang="en-US" sz="2400" b="0" i="0" dirty="0">
                <a:effectLst/>
                <a:latin typeface="Calibri" panose="020F0502020204030204" pitchFamily="34" charset="0"/>
                <a:cs typeface="Calibri" panose="020F0502020204030204" pitchFamily="34" charset="0"/>
              </a:rPr>
              <a:t>يرغب جميع الأطفال في الاهتمام من </a:t>
            </a:r>
            <a:r>
              <a:rPr lang="ar-SA" sz="2400" b="0" i="0" dirty="0">
                <a:effectLst/>
                <a:latin typeface="Calibri" panose="020F0502020204030204" pitchFamily="34" charset="0"/>
                <a:cs typeface="Calibri" panose="020F0502020204030204" pitchFamily="34" charset="0"/>
              </a:rPr>
              <a:t>والدي</a:t>
            </a:r>
            <a:r>
              <a:rPr lang="en-US" sz="2400" b="0" i="0" dirty="0">
                <a:effectLst/>
                <a:latin typeface="Calibri" panose="020F0502020204030204" pitchFamily="34" charset="0"/>
                <a:cs typeface="Calibri" panose="020F0502020204030204" pitchFamily="34" charset="0"/>
              </a:rPr>
              <a:t>هم ومن البالغين الآخرين الذين يحبونهم ويحترمونهم.</a:t>
            </a:r>
          </a:p>
        </p:txBody>
      </p:sp>
      <p:sp>
        <p:nvSpPr>
          <p:cNvPr id="534" name="Google Shape;534;p18"/>
          <p:cNvSpPr txBox="1"/>
          <p:nvPr/>
        </p:nvSpPr>
        <p:spPr>
          <a:xfrm>
            <a:off x="5541679" y="3299404"/>
            <a:ext cx="4919311" cy="1277810"/>
          </a:xfrm>
          <a:prstGeom prst="rect">
            <a:avLst/>
          </a:prstGeom>
          <a:noFill/>
          <a:ln>
            <a:noFill/>
          </a:ln>
        </p:spPr>
        <p:txBody>
          <a:bodyPr spcFirstLastPara="1" wrap="square" lIns="91425" tIns="45700" rIns="91425" bIns="45700" anchor="t" anchorCtr="0">
            <a:spAutoFit/>
          </a:bodyPr>
          <a:lstStyle/>
          <a:p>
            <a:pPr algn="ctr" rtl="1">
              <a:lnSpc>
                <a:spcPct val="107000"/>
              </a:lnSpc>
            </a:pPr>
            <a:r>
              <a:rPr lang="en-US" sz="2400" dirty="0">
                <a:solidFill>
                  <a:schemeClr val="dk1"/>
                </a:solidFill>
                <a:latin typeface="Calibri" panose="020F0502020204030204" pitchFamily="34" charset="0"/>
                <a:ea typeface="Helvetica Neue"/>
                <a:cs typeface="Calibri" panose="020F0502020204030204" pitchFamily="34" charset="0"/>
                <a:sym typeface="Helvetica Neue"/>
              </a:rPr>
              <a:t>ثلاث أدوات لمقدمي الرعاية والتي يمكن أن تدعم علاقاتهم مع أطفالهم لتشجيع السلوك الإيجابي هي:</a:t>
            </a:r>
            <a:r>
              <a:rPr lang="en-US" sz="2400" b="0" i="0" u="none" strike="noStrike" cap="none" dirty="0">
                <a:solidFill>
                  <a:schemeClr val="dk1"/>
                </a:solidFill>
                <a:latin typeface="Calibri" panose="020F0502020204030204" pitchFamily="34" charset="0"/>
                <a:cs typeface="Calibri" panose="020F0502020204030204" pitchFamily="34" charset="0"/>
                <a:sym typeface="Calibri"/>
              </a:rPr>
              <a:t>اللعب وال</a:t>
            </a:r>
            <a:r>
              <a:rPr lang="ar-SA" sz="2400" b="0" i="0" u="none" strike="noStrike" cap="none" dirty="0">
                <a:solidFill>
                  <a:schemeClr val="dk1"/>
                </a:solidFill>
                <a:latin typeface="Calibri" panose="020F0502020204030204" pitchFamily="34" charset="0"/>
                <a:cs typeface="Calibri" panose="020F0502020204030204" pitchFamily="34" charset="0"/>
                <a:sym typeface="Calibri"/>
              </a:rPr>
              <a:t>مديح</a:t>
            </a:r>
            <a:r>
              <a:rPr lang="en-US" sz="2400" b="0" i="0" u="none" strike="noStrike" cap="none" dirty="0">
                <a:solidFill>
                  <a:schemeClr val="dk1"/>
                </a:solidFill>
                <a:latin typeface="Calibri" panose="020F0502020204030204" pitchFamily="34" charset="0"/>
                <a:cs typeface="Calibri" panose="020F0502020204030204" pitchFamily="34" charset="0"/>
                <a:sym typeface="Calibri"/>
              </a:rPr>
              <a:t> وقضاء وقت ممتع</a:t>
            </a:r>
            <a:r>
              <a:rPr lang="en-US" sz="2400" b="0" i="0" u="none" strike="noStrike" cap="none" dirty="0">
                <a:solidFill>
                  <a:schemeClr val="dk1"/>
                </a:solidFill>
                <a:latin typeface="+mj-lt"/>
                <a:cs typeface="Calibri" panose="020F0502020204030204" pitchFamily="34" charset="0"/>
                <a:sym typeface="Calibri"/>
              </a:rPr>
              <a:t>.</a:t>
            </a:r>
          </a:p>
        </p:txBody>
      </p:sp>
      <p:sp>
        <p:nvSpPr>
          <p:cNvPr id="535" name="Google Shape;535;p18"/>
          <p:cNvSpPr/>
          <p:nvPr/>
        </p:nvSpPr>
        <p:spPr>
          <a:xfrm>
            <a:off x="2765727" y="177026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7475555" y="1782992"/>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2795500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4" name="Title 3">
            <a:extLst>
              <a:ext uri="{FF2B5EF4-FFF2-40B4-BE49-F238E27FC236}">
                <a16:creationId xmlns:a16="http://schemas.microsoft.com/office/drawing/2014/main" id="{A0E66989-90E1-D6A7-92C2-5029F82DD5D1}"/>
              </a:ext>
            </a:extLst>
          </p:cNvPr>
          <p:cNvSpPr>
            <a:spLocks noGrp="1"/>
          </p:cNvSpPr>
          <p:nvPr>
            <p:ph type="title"/>
          </p:nvPr>
        </p:nvSpPr>
        <p:spPr/>
        <p:txBody>
          <a:bodyPr/>
          <a:lstStyle/>
          <a:p>
            <a:pPr algn="r" rtl="1"/>
            <a:r>
              <a:rPr lang="en-US" sz="2400" b="1" dirty="0">
                <a:solidFill>
                  <a:schemeClr val="bg1"/>
                </a:solidFill>
                <a:latin typeface="Garamond"/>
              </a:rPr>
              <a:t>الجلس</a:t>
            </a:r>
            <a:r>
              <a:rPr lang="en-US" sz="2400" b="1" dirty="0">
                <a:solidFill>
                  <a:schemeClr val="bg1"/>
                </a:solidFill>
                <a:latin typeface="Calibri" panose="020F0502020204030204" pitchFamily="34" charset="0"/>
                <a:cs typeface="Calibri" panose="020F0502020204030204" pitchFamily="34" charset="0"/>
              </a:rPr>
              <a:t>ة </a:t>
            </a:r>
            <a:r>
              <a:rPr lang="ar-SA" sz="2400" b="1" dirty="0">
                <a:solidFill>
                  <a:schemeClr val="bg1"/>
                </a:solidFill>
                <a:latin typeface="Calibri" panose="020F0502020204030204" pitchFamily="34" charset="0"/>
                <a:cs typeface="Calibri" panose="020F0502020204030204" pitchFamily="34" charset="0"/>
              </a:rPr>
              <a:t>٤</a:t>
            </a:r>
            <a:br>
              <a:rPr lang="en-US" sz="2400" b="1" dirty="0">
                <a:solidFill>
                  <a:schemeClr val="bg1"/>
                </a:solidFill>
                <a:latin typeface="Calibri" panose="020F0502020204030204" pitchFamily="34" charset="0"/>
                <a:cs typeface="Calibri" panose="020F0502020204030204" pitchFamily="34" charset="0"/>
              </a:rPr>
            </a:br>
            <a:br>
              <a:rPr lang="en-US"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بناء مهارات التواصل العاطفي وال</a:t>
            </a:r>
            <a:r>
              <a:rPr lang="ar-SA" sz="5400" b="1" dirty="0">
                <a:solidFill>
                  <a:schemeClr val="bg1"/>
                </a:solidFill>
                <a:latin typeface="Calibri" panose="020F0502020204030204" pitchFamily="34" charset="0"/>
                <a:cs typeface="Calibri" panose="020F0502020204030204" pitchFamily="34" charset="0"/>
              </a:rPr>
              <a:t>ت</a:t>
            </a:r>
            <a:r>
              <a:rPr lang="en-US" sz="5400" b="1" dirty="0">
                <a:solidFill>
                  <a:schemeClr val="bg1"/>
                </a:solidFill>
                <a:latin typeface="Calibri" panose="020F0502020204030204" pitchFamily="34" charset="0"/>
                <a:cs typeface="Calibri" panose="020F0502020204030204" pitchFamily="34" charset="0"/>
              </a:rPr>
              <a:t>عاطفي</a:t>
            </a:r>
            <a:r>
              <a:rPr lang="ar-SA" sz="5400" b="1" dirty="0">
                <a:solidFill>
                  <a:schemeClr val="bg1"/>
                </a:solidFill>
                <a:latin typeface="Calibri" panose="020F0502020204030204" pitchFamily="34" charset="0"/>
                <a:cs typeface="Calibri" panose="020F0502020204030204" pitchFamily="34" charset="0"/>
              </a:rPr>
              <a:t>ة</a:t>
            </a:r>
            <a:r>
              <a:rPr lang="en-US" sz="5400" b="1" dirty="0">
                <a:solidFill>
                  <a:schemeClr val="bg1"/>
                </a:solidFill>
                <a:latin typeface="Calibri" panose="020F0502020204030204" pitchFamily="34" charset="0"/>
                <a:cs typeface="Calibri" panose="020F0502020204030204" pitchFamily="34" charset="0"/>
              </a:rPr>
              <a:t> للوالدين / مقدمي الرعاية</a:t>
            </a:r>
            <a:endParaRPr lang="en-US" dirty="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C21E2940-8AB1-4827-9C59-8C9AB07E8D9A}"/>
              </a:ext>
            </a:extLst>
          </p:cNvPr>
          <p:cNvGrpSpPr/>
          <p:nvPr/>
        </p:nvGrpSpPr>
        <p:grpSpPr>
          <a:xfrm>
            <a:off x="10370496" y="683335"/>
            <a:ext cx="937477" cy="1121659"/>
            <a:chOff x="2780231" y="3039417"/>
            <a:chExt cx="1162307" cy="1390660"/>
          </a:xfrm>
          <a:solidFill>
            <a:schemeClr val="bg1"/>
          </a:solidFill>
        </p:grpSpPr>
        <p:sp>
          <p:nvSpPr>
            <p:cNvPr id="3" name="Rectangle 2">
              <a:extLst>
                <a:ext uri="{FF2B5EF4-FFF2-40B4-BE49-F238E27FC236}">
                  <a16:creationId xmlns:a16="http://schemas.microsoft.com/office/drawing/2014/main" id="{CEA71D4D-3F69-1AAE-F517-00B1449EDAEB}"/>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 name="Flowchart: Stored Data 4">
              <a:extLst>
                <a:ext uri="{FF2B5EF4-FFF2-40B4-BE49-F238E27FC236}">
                  <a16:creationId xmlns:a16="http://schemas.microsoft.com/office/drawing/2014/main" id="{A9F12471-BFFC-5B48-ECB9-3D5659F5B544}"/>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Flowchart: Stored Data 5">
              <a:extLst>
                <a:ext uri="{FF2B5EF4-FFF2-40B4-BE49-F238E27FC236}">
                  <a16:creationId xmlns:a16="http://schemas.microsoft.com/office/drawing/2014/main" id="{70D3469B-A186-9155-620F-42BACA252A91}"/>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Rectangle 6">
              <a:extLst>
                <a:ext uri="{FF2B5EF4-FFF2-40B4-BE49-F238E27FC236}">
                  <a16:creationId xmlns:a16="http://schemas.microsoft.com/office/drawing/2014/main" id="{B1E2EF53-38B9-D5C4-783C-64BE3BF55168}"/>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Isosceles Triangle 7">
              <a:extLst>
                <a:ext uri="{FF2B5EF4-FFF2-40B4-BE49-F238E27FC236}">
                  <a16:creationId xmlns:a16="http://schemas.microsoft.com/office/drawing/2014/main" id="{33E86E75-645F-D374-8597-0293EBF3981E}"/>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AE6D25D6-D8E4-5E2B-74F9-B64D68D7829A}"/>
              </a:ext>
            </a:extLst>
          </p:cNvPr>
          <p:cNvGrpSpPr/>
          <p:nvPr/>
        </p:nvGrpSpPr>
        <p:grpSpPr>
          <a:xfrm>
            <a:off x="10559387" y="900943"/>
            <a:ext cx="497874" cy="668226"/>
            <a:chOff x="5438539" y="7646118"/>
            <a:chExt cx="814830" cy="1093633"/>
          </a:xfrm>
          <a:solidFill>
            <a:schemeClr val="accent3">
              <a:lumMod val="75000"/>
            </a:schemeClr>
          </a:solidFill>
        </p:grpSpPr>
        <p:sp>
          <p:nvSpPr>
            <p:cNvPr id="10" name="Round Same Side Corner Rectangle 21">
              <a:extLst>
                <a:ext uri="{FF2B5EF4-FFF2-40B4-BE49-F238E27FC236}">
                  <a16:creationId xmlns:a16="http://schemas.microsoft.com/office/drawing/2014/main" id="{9DBACE0B-F19D-6E6B-9C68-664CCB159A5C}"/>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Oval 10">
              <a:extLst>
                <a:ext uri="{FF2B5EF4-FFF2-40B4-BE49-F238E27FC236}">
                  <a16:creationId xmlns:a16="http://schemas.microsoft.com/office/drawing/2014/main" id="{C5588157-AFEB-335C-CA21-4DC18FCD4E6D}"/>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ound Same Side Corner Rectangle 23">
              <a:extLst>
                <a:ext uri="{FF2B5EF4-FFF2-40B4-BE49-F238E27FC236}">
                  <a16:creationId xmlns:a16="http://schemas.microsoft.com/office/drawing/2014/main" id="{82AA8338-C11C-B061-AA9C-91962E76DC95}"/>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B4831DA2-6F3E-96E8-381C-021C60D2D178}"/>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Round Same Side Corner Rectangle 25">
              <a:extLst>
                <a:ext uri="{FF2B5EF4-FFF2-40B4-BE49-F238E27FC236}">
                  <a16:creationId xmlns:a16="http://schemas.microsoft.com/office/drawing/2014/main" id="{D5C83776-F9C5-483E-1070-8B98758F3F1B}"/>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Round Same Side Corner Rectangle 26">
              <a:extLst>
                <a:ext uri="{FF2B5EF4-FFF2-40B4-BE49-F238E27FC236}">
                  <a16:creationId xmlns:a16="http://schemas.microsoft.com/office/drawing/2014/main" id="{A9BF19D6-C3E7-9FC6-14B4-80373F7ED99C}"/>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6" name="Group 15">
            <a:extLst>
              <a:ext uri="{FF2B5EF4-FFF2-40B4-BE49-F238E27FC236}">
                <a16:creationId xmlns:a16="http://schemas.microsoft.com/office/drawing/2014/main" id="{E9EB29CA-8D8E-4407-0963-7CE9D995F23D}"/>
              </a:ext>
            </a:extLst>
          </p:cNvPr>
          <p:cNvGrpSpPr/>
          <p:nvPr/>
        </p:nvGrpSpPr>
        <p:grpSpPr>
          <a:xfrm>
            <a:off x="9058726" y="683335"/>
            <a:ext cx="937477" cy="1121659"/>
            <a:chOff x="548251" y="3024358"/>
            <a:chExt cx="937477" cy="1121659"/>
          </a:xfrm>
          <a:solidFill>
            <a:schemeClr val="bg1"/>
          </a:solidFill>
        </p:grpSpPr>
        <p:grpSp>
          <p:nvGrpSpPr>
            <p:cNvPr id="17" name="Group 16">
              <a:extLst>
                <a:ext uri="{FF2B5EF4-FFF2-40B4-BE49-F238E27FC236}">
                  <a16:creationId xmlns:a16="http://schemas.microsoft.com/office/drawing/2014/main" id="{BD260C22-9F20-3D29-B5E2-AA1DABB5A871}"/>
                </a:ext>
              </a:extLst>
            </p:cNvPr>
            <p:cNvGrpSpPr/>
            <p:nvPr/>
          </p:nvGrpSpPr>
          <p:grpSpPr>
            <a:xfrm>
              <a:off x="548251" y="3024358"/>
              <a:ext cx="937477" cy="1121659"/>
              <a:chOff x="2780231" y="3039417"/>
              <a:chExt cx="1162307" cy="1390660"/>
            </a:xfrm>
            <a:grpFill/>
          </p:grpSpPr>
          <p:sp>
            <p:nvSpPr>
              <p:cNvPr id="47" name="Rectangle 46">
                <a:extLst>
                  <a:ext uri="{FF2B5EF4-FFF2-40B4-BE49-F238E27FC236}">
                    <a16:creationId xmlns:a16="http://schemas.microsoft.com/office/drawing/2014/main" id="{95D98E6C-4EBF-97B0-96C8-AA50FB110BB8}"/>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8" name="Flowchart: Stored Data 47">
                <a:extLst>
                  <a:ext uri="{FF2B5EF4-FFF2-40B4-BE49-F238E27FC236}">
                    <a16:creationId xmlns:a16="http://schemas.microsoft.com/office/drawing/2014/main" id="{61D650DC-2F6E-7F6F-64D0-466076501E54}"/>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Flowchart: Stored Data 48">
                <a:extLst>
                  <a:ext uri="{FF2B5EF4-FFF2-40B4-BE49-F238E27FC236}">
                    <a16:creationId xmlns:a16="http://schemas.microsoft.com/office/drawing/2014/main" id="{7D8C4CAA-8E83-7CE7-3AD8-0BA7311C8E74}"/>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Rectangle 49">
                <a:extLst>
                  <a:ext uri="{FF2B5EF4-FFF2-40B4-BE49-F238E27FC236}">
                    <a16:creationId xmlns:a16="http://schemas.microsoft.com/office/drawing/2014/main" id="{E971BC02-BEE1-919C-8961-E070FD3FBAA1}"/>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Isosceles Triangle 50">
                <a:extLst>
                  <a:ext uri="{FF2B5EF4-FFF2-40B4-BE49-F238E27FC236}">
                    <a16:creationId xmlns:a16="http://schemas.microsoft.com/office/drawing/2014/main" id="{7EE85FD7-ABEF-AF86-BE47-ECAF13A88D22}"/>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8" name="Group 17">
              <a:extLst>
                <a:ext uri="{FF2B5EF4-FFF2-40B4-BE49-F238E27FC236}">
                  <a16:creationId xmlns:a16="http://schemas.microsoft.com/office/drawing/2014/main" id="{F1AE9AF7-C639-D1AE-3E26-8611D8D333EE}"/>
                </a:ext>
              </a:extLst>
            </p:cNvPr>
            <p:cNvGrpSpPr/>
            <p:nvPr/>
          </p:nvGrpSpPr>
          <p:grpSpPr>
            <a:xfrm>
              <a:off x="722202" y="3250645"/>
              <a:ext cx="547216" cy="690061"/>
              <a:chOff x="8440399" y="3758191"/>
              <a:chExt cx="648257" cy="817478"/>
            </a:xfrm>
            <a:grpFill/>
          </p:grpSpPr>
          <p:grpSp>
            <p:nvGrpSpPr>
              <p:cNvPr id="19" name="Group 18">
                <a:extLst>
                  <a:ext uri="{FF2B5EF4-FFF2-40B4-BE49-F238E27FC236}">
                    <a16:creationId xmlns:a16="http://schemas.microsoft.com/office/drawing/2014/main" id="{30AF10D8-DA71-9739-B22D-526804504906}"/>
                  </a:ext>
                </a:extLst>
              </p:cNvPr>
              <p:cNvGrpSpPr/>
              <p:nvPr/>
            </p:nvGrpSpPr>
            <p:grpSpPr>
              <a:xfrm>
                <a:off x="8835207" y="3758191"/>
                <a:ext cx="253449" cy="817478"/>
                <a:chOff x="4045582" y="1684320"/>
                <a:chExt cx="350098" cy="1129211"/>
              </a:xfrm>
              <a:grpFill/>
            </p:grpSpPr>
            <p:sp>
              <p:nvSpPr>
                <p:cNvPr id="45" name="Round Same Side Corner Rectangle 21">
                  <a:extLst>
                    <a:ext uri="{FF2B5EF4-FFF2-40B4-BE49-F238E27FC236}">
                      <a16:creationId xmlns:a16="http://schemas.microsoft.com/office/drawing/2014/main" id="{1A49D4A8-6EC9-058A-4ADD-938F9D8F8F7F}"/>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Oval 45">
                  <a:extLst>
                    <a:ext uri="{FF2B5EF4-FFF2-40B4-BE49-F238E27FC236}">
                      <a16:creationId xmlns:a16="http://schemas.microsoft.com/office/drawing/2014/main" id="{8E32FB1B-1702-4590-0B03-F5B48B681244}"/>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0" name="Group 19">
                <a:extLst>
                  <a:ext uri="{FF2B5EF4-FFF2-40B4-BE49-F238E27FC236}">
                    <a16:creationId xmlns:a16="http://schemas.microsoft.com/office/drawing/2014/main" id="{633E23B7-6E88-AF6D-E823-91246E2F6A22}"/>
                  </a:ext>
                </a:extLst>
              </p:cNvPr>
              <p:cNvGrpSpPr/>
              <p:nvPr/>
            </p:nvGrpSpPr>
            <p:grpSpPr>
              <a:xfrm>
                <a:off x="8440399" y="3758191"/>
                <a:ext cx="363228" cy="817478"/>
                <a:chOff x="3000654" y="1516217"/>
                <a:chExt cx="245039" cy="551483"/>
              </a:xfrm>
              <a:grpFill/>
            </p:grpSpPr>
            <p:grpSp>
              <p:nvGrpSpPr>
                <p:cNvPr id="21" name="Group 20">
                  <a:extLst>
                    <a:ext uri="{FF2B5EF4-FFF2-40B4-BE49-F238E27FC236}">
                      <a16:creationId xmlns:a16="http://schemas.microsoft.com/office/drawing/2014/main" id="{EA932A9E-E69D-5A16-FA46-D084C64442C8}"/>
                    </a:ext>
                  </a:extLst>
                </p:cNvPr>
                <p:cNvGrpSpPr/>
                <p:nvPr/>
              </p:nvGrpSpPr>
              <p:grpSpPr>
                <a:xfrm>
                  <a:off x="3036509" y="1516217"/>
                  <a:ext cx="172158" cy="551483"/>
                  <a:chOff x="4043172" y="1684320"/>
                  <a:chExt cx="352508" cy="1129211"/>
                </a:xfrm>
                <a:grpFill/>
              </p:grpSpPr>
              <p:sp>
                <p:nvSpPr>
                  <p:cNvPr id="43" name="Round Same Side Corner Rectangle 21">
                    <a:extLst>
                      <a:ext uri="{FF2B5EF4-FFF2-40B4-BE49-F238E27FC236}">
                        <a16:creationId xmlns:a16="http://schemas.microsoft.com/office/drawing/2014/main" id="{9BAEF3B4-48D4-78AB-992D-B0CF4C45E167}"/>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Oval 43">
                    <a:extLst>
                      <a:ext uri="{FF2B5EF4-FFF2-40B4-BE49-F238E27FC236}">
                        <a16:creationId xmlns:a16="http://schemas.microsoft.com/office/drawing/2014/main" id="{0D26D0CE-803F-B0F4-66A9-A9A388A40673}"/>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1" name="Flowchart: Manual Operation 40">
                  <a:extLst>
                    <a:ext uri="{FF2B5EF4-FFF2-40B4-BE49-F238E27FC236}">
                      <a16:creationId xmlns:a16="http://schemas.microsoft.com/office/drawing/2014/main" id="{B787B744-CC72-6B18-DB80-C5380FD1ABF5}"/>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72012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85A5D2B-9DD5-0C96-3FD7-097C0CF5A790}"/>
              </a:ext>
            </a:extLst>
          </p:cNvPr>
          <p:cNvPicPr>
            <a:picLocks noChangeAspect="1"/>
          </p:cNvPicPr>
          <p:nvPr/>
        </p:nvPicPr>
        <p:blipFill rotWithShape="1">
          <a:blip r:embed="rId3">
            <a:clrChange>
              <a:clrFrom>
                <a:srgbClr val="FEFEFE"/>
              </a:clrFrom>
              <a:clrTo>
                <a:srgbClr val="FEFEFE">
                  <a:alpha val="0"/>
                </a:srgbClr>
              </a:clrTo>
            </a:clrChange>
          </a:blip>
          <a:srcRect l="6491" t="4826" r="3080" b="3351"/>
          <a:stretch/>
        </p:blipFill>
        <p:spPr>
          <a:xfrm>
            <a:off x="1270000" y="1580730"/>
            <a:ext cx="5144015" cy="3975939"/>
          </a:xfrm>
          <a:prstGeom prst="rect">
            <a:avLst/>
          </a:prstGeom>
        </p:spPr>
      </p:pic>
      <p:pic>
        <p:nvPicPr>
          <p:cNvPr id="6" name="Picture 5">
            <a:extLst>
              <a:ext uri="{FF2B5EF4-FFF2-40B4-BE49-F238E27FC236}">
                <a16:creationId xmlns:a16="http://schemas.microsoft.com/office/drawing/2014/main" id="{8DB0F4AC-2CB0-907B-45AF-B468C79B19E4}"/>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6414015" y="1208763"/>
            <a:ext cx="4465782" cy="4633354"/>
          </a:xfrm>
          <a:prstGeom prst="rect">
            <a:avLst/>
          </a:prstGeom>
        </p:spPr>
      </p:pic>
      <p:sp>
        <p:nvSpPr>
          <p:cNvPr id="2" name="Title 1">
            <a:extLst>
              <a:ext uri="{FF2B5EF4-FFF2-40B4-BE49-F238E27FC236}">
                <a16:creationId xmlns:a16="http://schemas.microsoft.com/office/drawing/2014/main" id="{DAC73B6F-3930-4F17-F13E-72DD86738702}"/>
              </a:ext>
            </a:extLst>
          </p:cNvPr>
          <p:cNvSpPr>
            <a:spLocks noGrp="1"/>
          </p:cNvSpPr>
          <p:nvPr>
            <p:ph type="title"/>
          </p:nvPr>
        </p:nvSpPr>
        <p:spPr/>
        <p:txBody>
          <a:bodyPr/>
          <a:lstStyle/>
          <a:p>
            <a:pPr rtl="1"/>
            <a:r>
              <a:rPr lang="en-CA" dirty="0">
                <a:highlight>
                  <a:srgbClr val="FFFF00"/>
                </a:highlight>
                <a:latin typeface="Calibri" panose="020F0502020204030204" pitchFamily="34" charset="0"/>
                <a:cs typeface="Calibri" panose="020F0502020204030204" pitchFamily="34" charset="0"/>
              </a:rPr>
              <a:t>مناقشة عامة</a:t>
            </a:r>
            <a:endParaRPr lang="en-US" dirty="0">
              <a:highlight>
                <a:srgbClr val="FFFF00"/>
              </a:highligh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788429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509A3-D1DC-5D07-6437-254956239681}"/>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تعاطف</a:t>
            </a:r>
          </a:p>
        </p:txBody>
      </p:sp>
      <p:sp>
        <p:nvSpPr>
          <p:cNvPr id="4" name="TextBox 3">
            <a:extLst>
              <a:ext uri="{FF2B5EF4-FFF2-40B4-BE49-F238E27FC236}">
                <a16:creationId xmlns:a16="http://schemas.microsoft.com/office/drawing/2014/main" id="{CC7696CC-3972-77CF-0275-B676F04ED8E8}"/>
              </a:ext>
            </a:extLst>
          </p:cNvPr>
          <p:cNvSpPr txBox="1"/>
          <p:nvPr/>
        </p:nvSpPr>
        <p:spPr>
          <a:xfrm>
            <a:off x="7511920" y="1435412"/>
            <a:ext cx="3663812" cy="2308324"/>
          </a:xfrm>
          <a:prstGeom prst="rect">
            <a:avLst/>
          </a:prstGeom>
          <a:noFill/>
        </p:spPr>
        <p:txBody>
          <a:bodyPr wrap="square">
            <a:spAutoFit/>
          </a:bodyPr>
          <a:lstStyle/>
          <a:p>
            <a:pPr algn="r" rtl="1"/>
            <a:r>
              <a:rPr lang="ar-SA" sz="2400" b="0" i="0" dirty="0">
                <a:effectLst/>
                <a:latin typeface="Calibri" panose="020F0502020204030204" pitchFamily="34" charset="0"/>
                <a:cs typeface="Calibri" panose="020F0502020204030204" pitchFamily="34" charset="0"/>
              </a:rPr>
              <a:t>هي </a:t>
            </a:r>
            <a:r>
              <a:rPr lang="en-US" sz="2400" b="0" i="0" dirty="0">
                <a:effectLst/>
                <a:latin typeface="Calibri" panose="020F0502020204030204" pitchFamily="34" charset="0"/>
                <a:cs typeface="Calibri" panose="020F0502020204030204" pitchFamily="34" charset="0"/>
              </a:rPr>
              <a:t>خاصية إنسانية تسمح لنا بفهم و</a:t>
            </a:r>
            <a:r>
              <a:rPr lang="ar-SA" sz="2400" b="0" i="0" dirty="0">
                <a:effectLst/>
                <a:latin typeface="Calibri" panose="020F0502020204030204" pitchFamily="34" charset="0"/>
                <a:cs typeface="Calibri" panose="020F0502020204030204" pitchFamily="34" charset="0"/>
              </a:rPr>
              <a:t>ال</a:t>
            </a:r>
            <a:r>
              <a:rPr lang="en-US" sz="2400" b="0" i="0" dirty="0">
                <a:effectLst/>
                <a:latin typeface="Calibri" panose="020F0502020204030204" pitchFamily="34" charset="0"/>
                <a:cs typeface="Calibri" panose="020F0502020204030204" pitchFamily="34" charset="0"/>
              </a:rPr>
              <a:t>إحساس </a:t>
            </a:r>
            <a:r>
              <a:rPr lang="ar-SA" sz="2400" b="0" i="0" dirty="0">
                <a:effectLst/>
                <a:latin typeface="Calibri" panose="020F0502020204030204" pitchFamily="34" charset="0"/>
                <a:cs typeface="Calibri" panose="020F0502020204030204" pitchFamily="34" charset="0"/>
              </a:rPr>
              <a:t>بالبشر الآخرين</a:t>
            </a:r>
            <a:endParaRPr lang="en-US" sz="2400" b="0" i="0" dirty="0">
              <a:effectLst/>
              <a:latin typeface="Calibri" panose="020F0502020204030204" pitchFamily="34" charset="0"/>
              <a:cs typeface="Calibri" panose="020F0502020204030204" pitchFamily="34" charset="0"/>
            </a:endParaRPr>
          </a:p>
          <a:p>
            <a:pPr algn="r" rtl="1"/>
            <a:endParaRPr lang="en-US" sz="2400" b="0" i="0" dirty="0">
              <a:effectLst/>
              <a:latin typeface="Calibri" panose="020F0502020204030204" pitchFamily="34" charset="0"/>
              <a:cs typeface="Calibri" panose="020F0502020204030204" pitchFamily="34" charset="0"/>
            </a:endParaRPr>
          </a:p>
          <a:p>
            <a:pPr algn="r" rtl="1"/>
            <a:r>
              <a:rPr lang="en-US" sz="2400" b="0" i="0" dirty="0">
                <a:effectLst/>
                <a:latin typeface="Calibri" panose="020F0502020204030204" pitchFamily="34" charset="0"/>
                <a:cs typeface="Calibri" panose="020F0502020204030204" pitchFamily="34" charset="0"/>
              </a:rPr>
              <a:t>إنها القدرة على إدراك مشاعر واحتياجات ورغبات شخص آخر ، والفهم والتصرف بحذر.</a:t>
            </a:r>
            <a:endParaRPr lang="en-US" sz="2400" dirty="0">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5C03620B-2929-9D40-4636-F4BD5C4DB86E}"/>
              </a:ext>
            </a:extLst>
          </p:cNvPr>
          <p:cNvGrpSpPr/>
          <p:nvPr/>
        </p:nvGrpSpPr>
        <p:grpSpPr>
          <a:xfrm>
            <a:off x="707572" y="2091339"/>
            <a:ext cx="3409548" cy="3044654"/>
            <a:chOff x="7926764" y="1665578"/>
            <a:chExt cx="3673600" cy="3280447"/>
          </a:xfrm>
        </p:grpSpPr>
        <p:grpSp>
          <p:nvGrpSpPr>
            <p:cNvPr id="8" name="Group 7">
              <a:extLst>
                <a:ext uri="{FF2B5EF4-FFF2-40B4-BE49-F238E27FC236}">
                  <a16:creationId xmlns:a16="http://schemas.microsoft.com/office/drawing/2014/main" id="{2871ADC7-D116-E604-5B33-1F632198DC6F}"/>
                </a:ext>
              </a:extLst>
            </p:cNvPr>
            <p:cNvGrpSpPr/>
            <p:nvPr/>
          </p:nvGrpSpPr>
          <p:grpSpPr>
            <a:xfrm>
              <a:off x="7926764" y="2643454"/>
              <a:ext cx="1892826" cy="1892826"/>
              <a:chOff x="-2082800" y="2828943"/>
              <a:chExt cx="2237904" cy="2237904"/>
            </a:xfrm>
          </p:grpSpPr>
          <p:pic>
            <p:nvPicPr>
              <p:cNvPr id="6" name="Graphic 5" descr="Head with gears with solid fill">
                <a:extLst>
                  <a:ext uri="{FF2B5EF4-FFF2-40B4-BE49-F238E27FC236}">
                    <a16:creationId xmlns:a16="http://schemas.microsoft.com/office/drawing/2014/main" id="{12C80D2D-5BDC-605F-67F1-25605C1920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2800" y="2828943"/>
                <a:ext cx="2237904" cy="2237904"/>
              </a:xfrm>
              <a:prstGeom prst="rect">
                <a:avLst/>
              </a:prstGeom>
            </p:spPr>
          </p:pic>
          <p:sp>
            <p:nvSpPr>
              <p:cNvPr id="7" name="Oval 6">
                <a:extLst>
                  <a:ext uri="{FF2B5EF4-FFF2-40B4-BE49-F238E27FC236}">
                    <a16:creationId xmlns:a16="http://schemas.microsoft.com/office/drawing/2014/main" id="{BACB8354-ADF4-A75B-A089-5A5AAE6C4267}"/>
                  </a:ext>
                </a:extLst>
              </p:cNvPr>
              <p:cNvSpPr/>
              <p:nvPr/>
            </p:nvSpPr>
            <p:spPr>
              <a:xfrm>
                <a:off x="-1689561" y="3033486"/>
                <a:ext cx="1248228" cy="1248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F12696C0-65E5-A063-58EC-CAAA99AE70BF}"/>
                </a:ext>
              </a:extLst>
            </p:cNvPr>
            <p:cNvGrpSpPr/>
            <p:nvPr/>
          </p:nvGrpSpPr>
          <p:grpSpPr>
            <a:xfrm flipH="1">
              <a:off x="9707538" y="1942574"/>
              <a:ext cx="1892826" cy="1892826"/>
              <a:chOff x="-2082800" y="2828943"/>
              <a:chExt cx="2237904" cy="2237904"/>
            </a:xfrm>
          </p:grpSpPr>
          <p:pic>
            <p:nvPicPr>
              <p:cNvPr id="10" name="Graphic 9" descr="Head with gears with solid fill">
                <a:extLst>
                  <a:ext uri="{FF2B5EF4-FFF2-40B4-BE49-F238E27FC236}">
                    <a16:creationId xmlns:a16="http://schemas.microsoft.com/office/drawing/2014/main" id="{88D0D8F3-4793-5A51-5ADF-130A7E7263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2800" y="2828943"/>
                <a:ext cx="2237904" cy="2237904"/>
              </a:xfrm>
              <a:prstGeom prst="rect">
                <a:avLst/>
              </a:prstGeom>
            </p:spPr>
          </p:pic>
          <p:sp>
            <p:nvSpPr>
              <p:cNvPr id="11" name="Oval 10">
                <a:extLst>
                  <a:ext uri="{FF2B5EF4-FFF2-40B4-BE49-F238E27FC236}">
                    <a16:creationId xmlns:a16="http://schemas.microsoft.com/office/drawing/2014/main" id="{1C570035-8550-F984-0AA6-A3964A501459}"/>
                  </a:ext>
                </a:extLst>
              </p:cNvPr>
              <p:cNvSpPr/>
              <p:nvPr/>
            </p:nvSpPr>
            <p:spPr>
              <a:xfrm>
                <a:off x="-1689561" y="3033486"/>
                <a:ext cx="1248228" cy="124822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2" name="Arrow: Bent 11">
              <a:extLst>
                <a:ext uri="{FF2B5EF4-FFF2-40B4-BE49-F238E27FC236}">
                  <a16:creationId xmlns:a16="http://schemas.microsoft.com/office/drawing/2014/main" id="{A0761734-0185-84F9-B083-552A899B662A}"/>
                </a:ext>
              </a:extLst>
            </p:cNvPr>
            <p:cNvSpPr/>
            <p:nvPr/>
          </p:nvSpPr>
          <p:spPr>
            <a:xfrm>
              <a:off x="8873177" y="1665578"/>
              <a:ext cx="800469" cy="819491"/>
            </a:xfrm>
            <a:prstGeom prst="ben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sp>
          <p:nvSpPr>
            <p:cNvPr id="13" name="Arrow: Bent 12">
              <a:extLst>
                <a:ext uri="{FF2B5EF4-FFF2-40B4-BE49-F238E27FC236}">
                  <a16:creationId xmlns:a16="http://schemas.microsoft.com/office/drawing/2014/main" id="{908EE864-7ABB-856B-A4D7-BE558B23649B}"/>
                </a:ext>
              </a:extLst>
            </p:cNvPr>
            <p:cNvSpPr/>
            <p:nvPr/>
          </p:nvSpPr>
          <p:spPr>
            <a:xfrm rot="10800000">
              <a:off x="9840410" y="4126534"/>
              <a:ext cx="800469" cy="819491"/>
            </a:xfrm>
            <a:prstGeom prst="bent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sp>
        <p:nvSpPr>
          <p:cNvPr id="15" name="TextBox 14">
            <a:extLst>
              <a:ext uri="{FF2B5EF4-FFF2-40B4-BE49-F238E27FC236}">
                <a16:creationId xmlns:a16="http://schemas.microsoft.com/office/drawing/2014/main" id="{D23ADBD6-D321-709B-308F-77A557A0D071}"/>
              </a:ext>
            </a:extLst>
          </p:cNvPr>
          <p:cNvSpPr txBox="1"/>
          <p:nvPr/>
        </p:nvSpPr>
        <p:spPr>
          <a:xfrm>
            <a:off x="4172634" y="1427542"/>
            <a:ext cx="3105751" cy="2677656"/>
          </a:xfrm>
          <a:prstGeom prst="rect">
            <a:avLst/>
          </a:prstGeom>
          <a:noFill/>
        </p:spPr>
        <p:txBody>
          <a:bodyPr wrap="square">
            <a:spAutoFit/>
          </a:bodyPr>
          <a:lstStyle/>
          <a:p>
            <a:pPr algn="r" rtl="1"/>
            <a:r>
              <a:rPr lang="ar-SA" sz="2400" dirty="0">
                <a:latin typeface="Calibri" panose="020F0502020204030204" pitchFamily="34" charset="0"/>
                <a:cs typeface="Calibri" panose="020F0502020204030204" pitchFamily="34" charset="0"/>
              </a:rPr>
              <a:t>ت</a:t>
            </a:r>
            <a:r>
              <a:rPr lang="en-US" sz="2400" b="0" i="0" dirty="0">
                <a:effectLst/>
                <a:latin typeface="Calibri" panose="020F0502020204030204" pitchFamily="34" charset="0"/>
                <a:cs typeface="Calibri" panose="020F0502020204030204" pitchFamily="34" charset="0"/>
              </a:rPr>
              <a:t>نطوي على القدرة على </a:t>
            </a:r>
            <a:r>
              <a:rPr lang="ar-SA" sz="2400" b="0" i="0" dirty="0">
                <a:effectLst/>
                <a:latin typeface="Calibri" panose="020F0502020204030204" pitchFamily="34" charset="0"/>
                <a:cs typeface="Calibri" panose="020F0502020204030204" pitchFamily="34" charset="0"/>
              </a:rPr>
              <a:t>أخذ مكان </a:t>
            </a:r>
            <a:r>
              <a:rPr lang="en-US" sz="2400" b="0" i="0" dirty="0">
                <a:effectLst/>
                <a:latin typeface="Calibri" panose="020F0502020204030204" pitchFamily="34" charset="0"/>
                <a:cs typeface="Calibri" panose="020F0502020204030204" pitchFamily="34" charset="0"/>
              </a:rPr>
              <a:t>شخص آخر والشعور بما هو عليه الحال.</a:t>
            </a:r>
          </a:p>
          <a:p>
            <a:pPr algn="r" rtl="1"/>
            <a:endParaRPr lang="en-US" sz="2400" dirty="0">
              <a:latin typeface="Calibri" panose="020F0502020204030204" pitchFamily="34" charset="0"/>
              <a:cs typeface="Calibri" panose="020F0502020204030204" pitchFamily="34" charset="0"/>
            </a:endParaRPr>
          </a:p>
          <a:p>
            <a:pPr algn="r" rtl="1"/>
            <a:r>
              <a:rPr lang="en-US" sz="2400" dirty="0">
                <a:latin typeface="Calibri" panose="020F0502020204030204" pitchFamily="34" charset="0"/>
                <a:cs typeface="Calibri" panose="020F0502020204030204" pitchFamily="34" charset="0"/>
              </a:rPr>
              <a:t>يحتاج كل من ال</a:t>
            </a:r>
            <a:r>
              <a:rPr lang="ar-SA" sz="2400" dirty="0">
                <a:latin typeface="Calibri" panose="020F0502020204030204" pitchFamily="34" charset="0"/>
                <a:cs typeface="Calibri" panose="020F0502020204030204" pitchFamily="34" charset="0"/>
              </a:rPr>
              <a:t>فتيان</a:t>
            </a:r>
            <a:r>
              <a:rPr lang="en-US" sz="2400" dirty="0">
                <a:latin typeface="Calibri" panose="020F0502020204030204" pitchFamily="34" charset="0"/>
                <a:cs typeface="Calibri" panose="020F0502020204030204" pitchFamily="34" charset="0"/>
              </a:rPr>
              <a:t> وال</a:t>
            </a:r>
            <a:r>
              <a:rPr lang="ar-SA" sz="2400" dirty="0">
                <a:latin typeface="Calibri" panose="020F0502020204030204" pitchFamily="34" charset="0"/>
                <a:cs typeface="Calibri" panose="020F0502020204030204" pitchFamily="34" charset="0"/>
              </a:rPr>
              <a:t>فتي</a:t>
            </a:r>
            <a:r>
              <a:rPr lang="en-US" sz="2400" dirty="0">
                <a:latin typeface="Calibri" panose="020F0502020204030204" pitchFamily="34" charset="0"/>
                <a:cs typeface="Calibri" panose="020F0502020204030204" pitchFamily="34" charset="0"/>
              </a:rPr>
              <a:t>ات إلى والديهم لإظهار التعاطف.</a:t>
            </a:r>
          </a:p>
        </p:txBody>
      </p:sp>
    </p:spTree>
    <p:extLst>
      <p:ext uri="{BB962C8B-B14F-4D97-AF65-F5344CB8AC3E}">
        <p14:creationId xmlns:p14="http://schemas.microsoft.com/office/powerpoint/2010/main" val="4221593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28A5746E-5AEA-0CAF-7D5F-9EB3A5B6169B}"/>
              </a:ext>
            </a:extLst>
          </p:cNvPr>
          <p:cNvSpPr/>
          <p:nvPr/>
        </p:nvSpPr>
        <p:spPr>
          <a:xfrm>
            <a:off x="515087" y="1225507"/>
            <a:ext cx="7358742" cy="4093428"/>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87F0273A-5454-2B82-0D09-8180C9086138}"/>
              </a:ext>
            </a:extLst>
          </p:cNvPr>
          <p:cNvSpPr>
            <a:spLocks noGrp="1"/>
          </p:cNvSpPr>
          <p:nvPr>
            <p:ph type="title"/>
          </p:nvPr>
        </p:nvSpPr>
        <p:spPr/>
        <p:txBody>
          <a:bodyPr>
            <a:normAutofit/>
          </a:bodyPr>
          <a:lstStyle/>
          <a:p>
            <a:pPr rtl="1"/>
            <a:r>
              <a:rPr lang="en-US" dirty="0">
                <a:latin typeface="Calibri" panose="020F0502020204030204" pitchFamily="34" charset="0"/>
                <a:cs typeface="Calibri" panose="020F0502020204030204" pitchFamily="34" charset="0"/>
              </a:rPr>
              <a:t>لماذا يعتبر التعاطف ضروريًا لكونك والد</a:t>
            </a:r>
            <a:r>
              <a:rPr lang="ar-SA" dirty="0">
                <a:latin typeface="Calibri" panose="020F0502020204030204" pitchFamily="34" charset="0"/>
                <a:cs typeface="Calibri" panose="020F0502020204030204" pitchFamily="34" charset="0"/>
              </a:rPr>
              <a:t>/ة</a:t>
            </a:r>
            <a:r>
              <a:rPr lang="en-US" dirty="0">
                <a:latin typeface="Calibri" panose="020F0502020204030204" pitchFamily="34" charset="0"/>
                <a:cs typeface="Calibri" panose="020F0502020204030204" pitchFamily="34" charset="0"/>
              </a:rPr>
              <a:t>/ مقدم</a:t>
            </a:r>
            <a:r>
              <a:rPr lang="ar-SA" dirty="0">
                <a:latin typeface="Calibri" panose="020F0502020204030204" pitchFamily="34" charset="0"/>
                <a:cs typeface="Calibri" panose="020F0502020204030204" pitchFamily="34" charset="0"/>
              </a:rPr>
              <a:t>/ة</a:t>
            </a:r>
            <a:r>
              <a:rPr lang="en-US" dirty="0">
                <a:latin typeface="Calibri" panose="020F0502020204030204" pitchFamily="34" charset="0"/>
                <a:cs typeface="Calibri" panose="020F0502020204030204" pitchFamily="34" charset="0"/>
              </a:rPr>
              <a:t> رعاية؟</a:t>
            </a:r>
          </a:p>
        </p:txBody>
      </p:sp>
      <p:sp>
        <p:nvSpPr>
          <p:cNvPr id="6" name="TextBox 5">
            <a:extLst>
              <a:ext uri="{FF2B5EF4-FFF2-40B4-BE49-F238E27FC236}">
                <a16:creationId xmlns:a16="http://schemas.microsoft.com/office/drawing/2014/main" id="{F0DECF78-BFDE-6736-95B2-6EC122FC66D4}"/>
              </a:ext>
            </a:extLst>
          </p:cNvPr>
          <p:cNvSpPr txBox="1"/>
          <p:nvPr/>
        </p:nvSpPr>
        <p:spPr>
          <a:xfrm>
            <a:off x="3680657" y="1734533"/>
            <a:ext cx="3649131" cy="2431435"/>
          </a:xfrm>
          <a:prstGeom prst="rect">
            <a:avLst/>
          </a:prstGeom>
          <a:noFill/>
        </p:spPr>
        <p:txBody>
          <a:bodyPr wrap="square">
            <a:spAutoFit/>
          </a:bodyPr>
          <a:lstStyle/>
          <a:p>
            <a:pPr algn="r" rtl="1">
              <a:spcAft>
                <a:spcPts val="1200"/>
              </a:spcAft>
            </a:pPr>
            <a:r>
              <a:rPr lang="en-US" sz="2200" b="0" i="0" dirty="0">
                <a:effectLst/>
                <a:latin typeface="Calibri" panose="020F0502020204030204" pitchFamily="34" charset="0"/>
                <a:cs typeface="Calibri" panose="020F0502020204030204" pitchFamily="34" charset="0"/>
              </a:rPr>
              <a:t>عندما تكون متعاطفًا مع طفلك:</a:t>
            </a:r>
          </a:p>
          <a:p>
            <a:pPr marL="342900" indent="-342900" algn="r" rtl="1">
              <a:spcAft>
                <a:spcPts val="1200"/>
              </a:spcAft>
              <a:buFont typeface="Arial" panose="020B0604020202020204" pitchFamily="34" charset="0"/>
              <a:buChar char="•"/>
            </a:pPr>
            <a:r>
              <a:rPr lang="ar-SA" sz="2200" dirty="0">
                <a:latin typeface="Calibri" panose="020F0502020204030204" pitchFamily="34" charset="0"/>
                <a:cs typeface="Calibri" panose="020F0502020204030204" pitchFamily="34" charset="0"/>
              </a:rPr>
              <a:t>سيكون من المرجح  أكثر أن يتحدثوا معك عندما تكون لديهم مشكلة</a:t>
            </a:r>
          </a:p>
          <a:p>
            <a:pPr marL="342900" indent="-342900" algn="r" rtl="1">
              <a:spcAft>
                <a:spcPts val="1200"/>
              </a:spcAft>
              <a:buFont typeface="Arial" panose="020B0604020202020204" pitchFamily="34" charset="0"/>
              <a:buChar char="•"/>
            </a:pPr>
            <a:r>
              <a:rPr lang="en-US" sz="2200" dirty="0">
                <a:latin typeface="Calibri" panose="020F0502020204030204" pitchFamily="34" charset="0"/>
                <a:cs typeface="Calibri" panose="020F0502020204030204" pitchFamily="34" charset="0"/>
              </a:rPr>
              <a:t>أنت ت</a:t>
            </a:r>
            <a:r>
              <a:rPr lang="ar-SA" sz="2200" dirty="0">
                <a:latin typeface="Calibri" panose="020F0502020204030204" pitchFamily="34" charset="0"/>
                <a:cs typeface="Calibri" panose="020F0502020204030204" pitchFamily="34" charset="0"/>
              </a:rPr>
              <a:t>مثل</a:t>
            </a:r>
            <a:r>
              <a:rPr lang="en-US" sz="2200" dirty="0">
                <a:latin typeface="Calibri" panose="020F0502020204030204" pitchFamily="34" charset="0"/>
                <a:cs typeface="Calibri" panose="020F0502020204030204" pitchFamily="34" charset="0"/>
              </a:rPr>
              <a:t> كيف يمكن أن يكونوا متعاطفين مع الآخرين</a:t>
            </a:r>
            <a:endParaRPr lang="en-US" sz="2200" b="0" i="0" dirty="0">
              <a:effectLst/>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AE76281-DA2B-54A7-A219-8D47BA642E3E}"/>
              </a:ext>
            </a:extLst>
          </p:cNvPr>
          <p:cNvSpPr txBox="1"/>
          <p:nvPr/>
        </p:nvSpPr>
        <p:spPr>
          <a:xfrm>
            <a:off x="8394659" y="1539065"/>
            <a:ext cx="3194895" cy="2277547"/>
          </a:xfrm>
          <a:prstGeom prst="rect">
            <a:avLst/>
          </a:prstGeom>
          <a:noFill/>
        </p:spPr>
        <p:txBody>
          <a:bodyPr wrap="square">
            <a:spAutoFit/>
          </a:bodyPr>
          <a:lstStyle/>
          <a:p>
            <a:pPr algn="r" rtl="1">
              <a:spcAft>
                <a:spcPts val="1200"/>
              </a:spcAft>
            </a:pPr>
            <a:r>
              <a:rPr lang="en-US" sz="2200" b="0" i="0" dirty="0">
                <a:effectLst/>
                <a:latin typeface="Calibri" panose="020F0502020204030204" pitchFamily="34" charset="0"/>
                <a:cs typeface="Calibri" panose="020F0502020204030204" pitchFamily="34" charset="0"/>
              </a:rPr>
              <a:t>يخلق التعاطف مشاعر وعلاقات إيجابية.</a:t>
            </a:r>
          </a:p>
          <a:p>
            <a:pPr algn="r" rtl="1">
              <a:spcAft>
                <a:spcPts val="1200"/>
              </a:spcAft>
            </a:pPr>
            <a:r>
              <a:rPr lang="en-US" sz="2200" dirty="0">
                <a:latin typeface="Calibri" panose="020F0502020204030204" pitchFamily="34" charset="0"/>
                <a:cs typeface="Calibri" panose="020F0502020204030204" pitchFamily="34" charset="0"/>
              </a:rPr>
              <a:t>كل شخص يعاني من مشاكل ومشاعر قاسية وكلنا بحاجة للمساعدة في التعامل مع تلك المشاعر ، وخاصة الأطفال!</a:t>
            </a:r>
          </a:p>
        </p:txBody>
      </p:sp>
      <p:grpSp>
        <p:nvGrpSpPr>
          <p:cNvPr id="16" name="Group 15">
            <a:extLst>
              <a:ext uri="{FF2B5EF4-FFF2-40B4-BE49-F238E27FC236}">
                <a16:creationId xmlns:a16="http://schemas.microsoft.com/office/drawing/2014/main" id="{28DC569D-25AE-FD5E-E19F-ED2F44C1A406}"/>
              </a:ext>
            </a:extLst>
          </p:cNvPr>
          <p:cNvGrpSpPr/>
          <p:nvPr/>
        </p:nvGrpSpPr>
        <p:grpSpPr>
          <a:xfrm>
            <a:off x="969520" y="1539065"/>
            <a:ext cx="2353078" cy="3128947"/>
            <a:chOff x="5438539" y="7657951"/>
            <a:chExt cx="813551" cy="1081800"/>
          </a:xfrm>
          <a:solidFill>
            <a:schemeClr val="accent3">
              <a:lumMod val="75000"/>
            </a:schemeClr>
          </a:solidFill>
        </p:grpSpPr>
        <p:sp>
          <p:nvSpPr>
            <p:cNvPr id="17" name="Round Same Side Corner Rectangle 21">
              <a:extLst>
                <a:ext uri="{FF2B5EF4-FFF2-40B4-BE49-F238E27FC236}">
                  <a16:creationId xmlns:a16="http://schemas.microsoft.com/office/drawing/2014/main" id="{CC4A0DA5-F42C-773D-5073-05DD0553B357}"/>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Oval 17">
              <a:extLst>
                <a:ext uri="{FF2B5EF4-FFF2-40B4-BE49-F238E27FC236}">
                  <a16:creationId xmlns:a16="http://schemas.microsoft.com/office/drawing/2014/main" id="{16D5E002-4B10-8F35-723B-601362B96A4F}"/>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Round Same Side Corner Rectangle 23">
              <a:extLst>
                <a:ext uri="{FF2B5EF4-FFF2-40B4-BE49-F238E27FC236}">
                  <a16:creationId xmlns:a16="http://schemas.microsoft.com/office/drawing/2014/main" id="{AB162EAB-CDC5-C936-8251-1F64C552FE81}"/>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Oval 19">
              <a:extLst>
                <a:ext uri="{FF2B5EF4-FFF2-40B4-BE49-F238E27FC236}">
                  <a16:creationId xmlns:a16="http://schemas.microsoft.com/office/drawing/2014/main" id="{9A8C987A-9CF0-EA57-C84F-3BC68C74E233}"/>
                </a:ext>
              </a:extLst>
            </p:cNvPr>
            <p:cNvSpPr/>
            <p:nvPr/>
          </p:nvSpPr>
          <p:spPr>
            <a:xfrm>
              <a:off x="5821309" y="7657951"/>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Round Same Side Corner Rectangle 25">
              <a:extLst>
                <a:ext uri="{FF2B5EF4-FFF2-40B4-BE49-F238E27FC236}">
                  <a16:creationId xmlns:a16="http://schemas.microsoft.com/office/drawing/2014/main" id="{647D9EE0-4C01-F857-4ED2-D3C4EB9143EC}"/>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Round Same Side Corner Rectangle 26">
              <a:extLst>
                <a:ext uri="{FF2B5EF4-FFF2-40B4-BE49-F238E27FC236}">
                  <a16:creationId xmlns:a16="http://schemas.microsoft.com/office/drawing/2014/main" id="{B4801E9C-C8E0-DCFB-6411-3435AEFD3B5D}"/>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52242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96DB8-3FE5-926A-6F46-E9B3E93EC941}"/>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خطوات التعاطف</a:t>
            </a:r>
          </a:p>
        </p:txBody>
      </p:sp>
      <p:sp>
        <p:nvSpPr>
          <p:cNvPr id="3" name="Freeform: Shape 2">
            <a:extLst>
              <a:ext uri="{FF2B5EF4-FFF2-40B4-BE49-F238E27FC236}">
                <a16:creationId xmlns:a16="http://schemas.microsoft.com/office/drawing/2014/main" id="{60696A9C-2F64-C54F-349D-B1DCC80550AF}"/>
              </a:ext>
            </a:extLst>
          </p:cNvPr>
          <p:cNvSpPr/>
          <p:nvPr/>
        </p:nvSpPr>
        <p:spPr>
          <a:xfrm flipV="1">
            <a:off x="0" y="2379674"/>
            <a:ext cx="12204700" cy="1702970"/>
          </a:xfrm>
          <a:custGeom>
            <a:avLst/>
            <a:gdLst>
              <a:gd name="connsiteX0" fmla="*/ 0 w 12115800"/>
              <a:gd name="connsiteY0" fmla="*/ 1440156 h 2951966"/>
              <a:gd name="connsiteX1" fmla="*/ 2794000 w 12115800"/>
              <a:gd name="connsiteY1" fmla="*/ 55856 h 2951966"/>
              <a:gd name="connsiteX2" fmla="*/ 6832600 w 12115800"/>
              <a:gd name="connsiteY2" fmla="*/ 1300456 h 2951966"/>
              <a:gd name="connsiteX3" fmla="*/ 9258300 w 12115800"/>
              <a:gd name="connsiteY3" fmla="*/ 17756 h 2951966"/>
              <a:gd name="connsiteX4" fmla="*/ 11049000 w 12115800"/>
              <a:gd name="connsiteY4" fmla="*/ 2468856 h 2951966"/>
              <a:gd name="connsiteX5" fmla="*/ 12115800 w 12115800"/>
              <a:gd name="connsiteY5" fmla="*/ 2951456 h 295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15800" h="2951966">
                <a:moveTo>
                  <a:pt x="0" y="1440156"/>
                </a:moveTo>
                <a:cubicBezTo>
                  <a:pt x="827616" y="759647"/>
                  <a:pt x="1655233" y="79139"/>
                  <a:pt x="2794000" y="55856"/>
                </a:cubicBezTo>
                <a:cubicBezTo>
                  <a:pt x="3932767" y="32573"/>
                  <a:pt x="5755217" y="1306806"/>
                  <a:pt x="6832600" y="1300456"/>
                </a:cubicBezTo>
                <a:cubicBezTo>
                  <a:pt x="7909983" y="1294106"/>
                  <a:pt x="8555567" y="-176977"/>
                  <a:pt x="9258300" y="17756"/>
                </a:cubicBezTo>
                <a:cubicBezTo>
                  <a:pt x="9961033" y="212489"/>
                  <a:pt x="10572750" y="1979906"/>
                  <a:pt x="11049000" y="2468856"/>
                </a:cubicBezTo>
                <a:cubicBezTo>
                  <a:pt x="11525250" y="2957806"/>
                  <a:pt x="11820525" y="2954631"/>
                  <a:pt x="12115800" y="2951456"/>
                </a:cubicBezTo>
              </a:path>
            </a:pathLst>
          </a:custGeom>
          <a:no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TextBox 5">
            <a:extLst>
              <a:ext uri="{FF2B5EF4-FFF2-40B4-BE49-F238E27FC236}">
                <a16:creationId xmlns:a16="http://schemas.microsoft.com/office/drawing/2014/main" id="{584FF4F1-02A5-11B4-5063-A52E470CE04D}"/>
              </a:ext>
            </a:extLst>
          </p:cNvPr>
          <p:cNvSpPr txBox="1"/>
          <p:nvPr/>
        </p:nvSpPr>
        <p:spPr>
          <a:xfrm>
            <a:off x="1136547" y="2400162"/>
            <a:ext cx="1711325" cy="461665"/>
          </a:xfrm>
          <a:prstGeom prst="rect">
            <a:avLst/>
          </a:prstGeom>
          <a:noFill/>
        </p:spPr>
        <p:txBody>
          <a:bodyPr wrap="square">
            <a:spAutoFit/>
          </a:bodyPr>
          <a:lstStyle/>
          <a:p>
            <a:pPr algn="ctr" rtl="1"/>
            <a:r>
              <a:rPr lang="ar-SA" sz="2400" b="0" i="0" dirty="0">
                <a:effectLst/>
                <a:latin typeface="+mj-lt"/>
                <a:cs typeface="Calibri" panose="020F0502020204030204" pitchFamily="34" charset="0"/>
              </a:rPr>
              <a:t>ت</a:t>
            </a:r>
            <a:r>
              <a:rPr lang="en-US" sz="2400" b="0" i="0" dirty="0">
                <a:effectLst/>
                <a:latin typeface="+mj-lt"/>
                <a:cs typeface="Calibri" panose="020F0502020204030204" pitchFamily="34" charset="0"/>
              </a:rPr>
              <a:t>حد</a:t>
            </a:r>
            <a:r>
              <a:rPr lang="ar-SA" sz="2400" b="0" i="0" dirty="0">
                <a:effectLst/>
                <a:latin typeface="+mj-lt"/>
                <a:cs typeface="Calibri" panose="020F0502020204030204" pitchFamily="34" charset="0"/>
              </a:rPr>
              <a:t>ي</a:t>
            </a:r>
            <a:r>
              <a:rPr lang="en-US" sz="2400" b="0" i="0" dirty="0">
                <a:effectLst/>
                <a:latin typeface="+mj-lt"/>
                <a:cs typeface="Calibri" panose="020F0502020204030204" pitchFamily="34" charset="0"/>
              </a:rPr>
              <a:t>د الشعور</a:t>
            </a:r>
          </a:p>
        </p:txBody>
      </p:sp>
      <p:sp>
        <p:nvSpPr>
          <p:cNvPr id="7" name="TextBox 6">
            <a:extLst>
              <a:ext uri="{FF2B5EF4-FFF2-40B4-BE49-F238E27FC236}">
                <a16:creationId xmlns:a16="http://schemas.microsoft.com/office/drawing/2014/main" id="{A102840F-0572-F4DA-33F1-D5A992E0A1A9}"/>
              </a:ext>
            </a:extLst>
          </p:cNvPr>
          <p:cNvSpPr txBox="1"/>
          <p:nvPr/>
        </p:nvSpPr>
        <p:spPr>
          <a:xfrm>
            <a:off x="3163784" y="4377046"/>
            <a:ext cx="1711325" cy="461665"/>
          </a:xfrm>
          <a:prstGeom prst="rect">
            <a:avLst/>
          </a:prstGeom>
          <a:noFill/>
        </p:spPr>
        <p:txBody>
          <a:bodyPr wrap="square">
            <a:spAutoFit/>
          </a:bodyPr>
          <a:lstStyle/>
          <a:p>
            <a:pPr algn="ctr" rtl="1"/>
            <a:r>
              <a:rPr lang="ar-SA" sz="2400" b="0" i="0" dirty="0">
                <a:effectLst/>
                <a:latin typeface="+mj-lt"/>
                <a:cs typeface="Calibri" panose="020F0502020204030204" pitchFamily="34" charset="0"/>
              </a:rPr>
              <a:t>ت</a:t>
            </a:r>
            <a:r>
              <a:rPr lang="en-US" sz="2400" b="0" i="0" dirty="0">
                <a:effectLst/>
                <a:latin typeface="+mj-lt"/>
                <a:cs typeface="Calibri" panose="020F0502020204030204" pitchFamily="34" charset="0"/>
              </a:rPr>
              <a:t>حد</a:t>
            </a:r>
            <a:r>
              <a:rPr lang="ar-SA" sz="2400" b="0" i="0" dirty="0">
                <a:effectLst/>
                <a:latin typeface="+mj-lt"/>
                <a:cs typeface="Calibri" panose="020F0502020204030204" pitchFamily="34" charset="0"/>
              </a:rPr>
              <a:t>ي</a:t>
            </a:r>
            <a:r>
              <a:rPr lang="en-US" sz="2400" b="0" i="0" dirty="0">
                <a:effectLst/>
                <a:latin typeface="+mj-lt"/>
                <a:cs typeface="Calibri" panose="020F0502020204030204" pitchFamily="34" charset="0"/>
              </a:rPr>
              <a:t>د السبب</a:t>
            </a:r>
          </a:p>
        </p:txBody>
      </p:sp>
      <p:sp>
        <p:nvSpPr>
          <p:cNvPr id="8" name="TextBox 7">
            <a:extLst>
              <a:ext uri="{FF2B5EF4-FFF2-40B4-BE49-F238E27FC236}">
                <a16:creationId xmlns:a16="http://schemas.microsoft.com/office/drawing/2014/main" id="{535D8AAB-3DA2-76A6-CEBF-59DD52FA121D}"/>
              </a:ext>
            </a:extLst>
          </p:cNvPr>
          <p:cNvSpPr txBox="1"/>
          <p:nvPr/>
        </p:nvSpPr>
        <p:spPr>
          <a:xfrm>
            <a:off x="5543550" y="1779509"/>
            <a:ext cx="1711325" cy="1200329"/>
          </a:xfrm>
          <a:prstGeom prst="rect">
            <a:avLst/>
          </a:prstGeom>
          <a:noFill/>
        </p:spPr>
        <p:txBody>
          <a:bodyPr wrap="square">
            <a:spAutoFit/>
          </a:bodyPr>
          <a:lstStyle/>
          <a:p>
            <a:pPr algn="ctr" rtl="1"/>
            <a:r>
              <a:rPr lang="ar-SA" sz="2400" dirty="0">
                <a:latin typeface="+mj-lt"/>
                <a:cs typeface="Calibri" panose="020F0502020204030204" pitchFamily="34" charset="0"/>
              </a:rPr>
              <a:t>الاعتراف ب</a:t>
            </a:r>
            <a:r>
              <a:rPr lang="en-US" sz="2400" b="0" i="0" dirty="0">
                <a:effectLst/>
                <a:latin typeface="+mj-lt"/>
                <a:cs typeface="Calibri" panose="020F0502020204030204" pitchFamily="34" charset="0"/>
              </a:rPr>
              <a:t>الشعور أو احتر</a:t>
            </a:r>
            <a:r>
              <a:rPr lang="ar-SA" sz="2400" b="0" i="0" dirty="0">
                <a:effectLst/>
                <a:latin typeface="+mj-lt"/>
                <a:cs typeface="Calibri" panose="020F0502020204030204" pitchFamily="34" charset="0"/>
              </a:rPr>
              <a:t>ا</a:t>
            </a:r>
            <a:r>
              <a:rPr lang="en-US" sz="2400" b="0" i="0" dirty="0">
                <a:effectLst/>
                <a:latin typeface="+mj-lt"/>
                <a:cs typeface="Calibri" panose="020F0502020204030204" pitchFamily="34" charset="0"/>
              </a:rPr>
              <a:t>مه</a:t>
            </a:r>
          </a:p>
        </p:txBody>
      </p:sp>
      <p:sp>
        <p:nvSpPr>
          <p:cNvPr id="9" name="TextBox 8">
            <a:extLst>
              <a:ext uri="{FF2B5EF4-FFF2-40B4-BE49-F238E27FC236}">
                <a16:creationId xmlns:a16="http://schemas.microsoft.com/office/drawing/2014/main" id="{EDC07C4C-4CF4-76EC-3DF9-CBC13F491709}"/>
              </a:ext>
            </a:extLst>
          </p:cNvPr>
          <p:cNvSpPr txBox="1"/>
          <p:nvPr/>
        </p:nvSpPr>
        <p:spPr>
          <a:xfrm>
            <a:off x="7145182" y="4503378"/>
            <a:ext cx="4133953" cy="830997"/>
          </a:xfrm>
          <a:prstGeom prst="rect">
            <a:avLst/>
          </a:prstGeom>
          <a:noFill/>
        </p:spPr>
        <p:txBody>
          <a:bodyPr wrap="square">
            <a:spAutoFit/>
          </a:bodyPr>
          <a:lstStyle/>
          <a:p>
            <a:pPr algn="ctr" rtl="1"/>
            <a:r>
              <a:rPr lang="ar-SA" sz="2400" b="0" i="0" dirty="0">
                <a:effectLst/>
                <a:latin typeface="+mj-lt"/>
                <a:cs typeface="Calibri" panose="020F0502020204030204" pitchFamily="34" charset="0"/>
              </a:rPr>
              <a:t>م</a:t>
            </a:r>
            <a:r>
              <a:rPr lang="en-US" sz="2400" b="0" i="0" dirty="0">
                <a:effectLst/>
                <a:latin typeface="+mj-lt"/>
                <a:cs typeface="Calibri" panose="020F0502020204030204" pitchFamily="34" charset="0"/>
              </a:rPr>
              <a:t>ساعد</a:t>
            </a:r>
            <a:r>
              <a:rPr lang="ar-SA" sz="2400" b="0" i="0" dirty="0">
                <a:effectLst/>
                <a:latin typeface="+mj-lt"/>
                <a:cs typeface="Calibri" panose="020F0502020204030204" pitchFamily="34" charset="0"/>
              </a:rPr>
              <a:t>ة</a:t>
            </a:r>
            <a:r>
              <a:rPr lang="en-US" sz="2400" b="0" i="0" dirty="0">
                <a:effectLst/>
                <a:latin typeface="+mj-lt"/>
                <a:cs typeface="Calibri" panose="020F0502020204030204" pitchFamily="34" charset="0"/>
              </a:rPr>
              <a:t> الطفل في مشاعره. اتخ</a:t>
            </a:r>
            <a:r>
              <a:rPr lang="ar-SA" sz="2400" b="0" i="0" dirty="0">
                <a:effectLst/>
                <a:latin typeface="+mj-lt"/>
                <a:cs typeface="Calibri" panose="020F0502020204030204" pitchFamily="34" charset="0"/>
              </a:rPr>
              <a:t>ا</a:t>
            </a:r>
            <a:r>
              <a:rPr lang="en-US" sz="2400" b="0" i="0" dirty="0">
                <a:effectLst/>
                <a:latin typeface="+mj-lt"/>
                <a:cs typeface="Calibri" panose="020F0502020204030204" pitchFamily="34" charset="0"/>
              </a:rPr>
              <a:t>ذ إجراء و</a:t>
            </a:r>
            <a:r>
              <a:rPr lang="ar-SA" sz="2400" b="0" i="0" dirty="0">
                <a:effectLst/>
                <a:latin typeface="+mj-lt"/>
                <a:cs typeface="Calibri" panose="020F0502020204030204" pitchFamily="34" charset="0"/>
              </a:rPr>
              <a:t>إيجاد</a:t>
            </a:r>
            <a:r>
              <a:rPr lang="en-US" sz="2400" b="0" i="0" dirty="0">
                <a:effectLst/>
                <a:latin typeface="+mj-lt"/>
                <a:cs typeface="Calibri" panose="020F0502020204030204" pitchFamily="34" charset="0"/>
              </a:rPr>
              <a:t> حل إذا كان ذلك مناسبًا.</a:t>
            </a:r>
          </a:p>
        </p:txBody>
      </p:sp>
      <p:sp>
        <p:nvSpPr>
          <p:cNvPr id="10" name="Oval 9">
            <a:extLst>
              <a:ext uri="{FF2B5EF4-FFF2-40B4-BE49-F238E27FC236}">
                <a16:creationId xmlns:a16="http://schemas.microsoft.com/office/drawing/2014/main" id="{6CA55F7A-C52C-E95E-EA27-DB4E0C3A0946}"/>
              </a:ext>
            </a:extLst>
          </p:cNvPr>
          <p:cNvSpPr/>
          <p:nvPr/>
        </p:nvSpPr>
        <p:spPr>
          <a:xfrm>
            <a:off x="1344509" y="3582145"/>
            <a:ext cx="647700" cy="6477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١</a:t>
            </a:r>
            <a:endParaRPr lang="en-US" sz="2400" b="1" dirty="0"/>
          </a:p>
        </p:txBody>
      </p:sp>
      <p:sp>
        <p:nvSpPr>
          <p:cNvPr id="11" name="Oval 10">
            <a:extLst>
              <a:ext uri="{FF2B5EF4-FFF2-40B4-BE49-F238E27FC236}">
                <a16:creationId xmlns:a16="http://schemas.microsoft.com/office/drawing/2014/main" id="{6BCF8157-51D3-CE03-1E4B-23AC02645081}"/>
              </a:ext>
            </a:extLst>
          </p:cNvPr>
          <p:cNvSpPr/>
          <p:nvPr/>
        </p:nvSpPr>
        <p:spPr>
          <a:xfrm>
            <a:off x="3695596" y="3508545"/>
            <a:ext cx="647700" cy="6477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٢</a:t>
            </a:r>
            <a:endParaRPr lang="en-US" sz="2400" b="1" dirty="0"/>
          </a:p>
        </p:txBody>
      </p:sp>
      <p:sp>
        <p:nvSpPr>
          <p:cNvPr id="12" name="Oval 11">
            <a:extLst>
              <a:ext uri="{FF2B5EF4-FFF2-40B4-BE49-F238E27FC236}">
                <a16:creationId xmlns:a16="http://schemas.microsoft.com/office/drawing/2014/main" id="{6B89951F-5925-9541-EEDB-FFDC169F8CE3}"/>
              </a:ext>
            </a:extLst>
          </p:cNvPr>
          <p:cNvSpPr/>
          <p:nvPr/>
        </p:nvSpPr>
        <p:spPr>
          <a:xfrm>
            <a:off x="6219618" y="3105150"/>
            <a:ext cx="647700" cy="6477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٣</a:t>
            </a:r>
            <a:endParaRPr lang="en-US" sz="2400" b="1" dirty="0"/>
          </a:p>
        </p:txBody>
      </p:sp>
      <p:sp>
        <p:nvSpPr>
          <p:cNvPr id="13" name="Oval 12">
            <a:extLst>
              <a:ext uri="{FF2B5EF4-FFF2-40B4-BE49-F238E27FC236}">
                <a16:creationId xmlns:a16="http://schemas.microsoft.com/office/drawing/2014/main" id="{AD25E665-3011-7BA0-5F11-AC75FA1D4CD7}"/>
              </a:ext>
            </a:extLst>
          </p:cNvPr>
          <p:cNvSpPr/>
          <p:nvPr/>
        </p:nvSpPr>
        <p:spPr>
          <a:xfrm>
            <a:off x="8888309" y="3697190"/>
            <a:ext cx="647700" cy="6477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٤</a:t>
            </a:r>
            <a:endParaRPr lang="en-US" sz="2400" b="1" dirty="0"/>
          </a:p>
        </p:txBody>
      </p:sp>
    </p:spTree>
    <p:extLst>
      <p:ext uri="{BB962C8B-B14F-4D97-AF65-F5344CB8AC3E}">
        <p14:creationId xmlns:p14="http://schemas.microsoft.com/office/powerpoint/2010/main" val="38985548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72">
            <a:extLst>
              <a:ext uri="{FF2B5EF4-FFF2-40B4-BE49-F238E27FC236}">
                <a16:creationId xmlns:a16="http://schemas.microsoft.com/office/drawing/2014/main" id="{D78B4754-C6BC-089B-D876-B9109E6473C7}"/>
              </a:ext>
            </a:extLst>
          </p:cNvPr>
          <p:cNvSpPr txBox="1">
            <a:spLocks/>
          </p:cNvSpPr>
          <p:nvPr/>
        </p:nvSpPr>
        <p:spPr>
          <a:xfrm>
            <a:off x="4636866" y="194145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31923779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C2C7F-270E-298F-2451-AEC7B5E7F6D7}"/>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لعب الأدوار: </a:t>
            </a:r>
            <a:r>
              <a:rPr lang="ar-SA" dirty="0">
                <a:highlight>
                  <a:srgbClr val="FFFF00"/>
                </a:highlight>
                <a:latin typeface="Calibri" panose="020F0502020204030204" pitchFamily="34" charset="0"/>
                <a:cs typeface="Calibri" panose="020F0502020204030204" pitchFamily="34" charset="0"/>
              </a:rPr>
              <a:t>٤</a:t>
            </a:r>
            <a:r>
              <a:rPr lang="en-US" dirty="0">
                <a:highlight>
                  <a:srgbClr val="FFFF00"/>
                </a:highlight>
                <a:latin typeface="Calibri" panose="020F0502020204030204" pitchFamily="34" charset="0"/>
                <a:cs typeface="Calibri" panose="020F0502020204030204" pitchFamily="34" charset="0"/>
              </a:rPr>
              <a:t> خطوات </a:t>
            </a:r>
            <a:r>
              <a:rPr lang="ar-SA" dirty="0">
                <a:highlight>
                  <a:srgbClr val="FFFF00"/>
                </a:highlight>
                <a:latin typeface="Calibri" panose="020F0502020204030204" pitchFamily="34" charset="0"/>
                <a:cs typeface="Calibri" panose="020F0502020204030204" pitchFamily="34" charset="0"/>
              </a:rPr>
              <a:t>لل</a:t>
            </a:r>
            <a:r>
              <a:rPr lang="en-US" dirty="0">
                <a:highlight>
                  <a:srgbClr val="FFFF00"/>
                </a:highlight>
                <a:latin typeface="Calibri" panose="020F0502020204030204" pitchFamily="34" charset="0"/>
                <a:cs typeface="Calibri" panose="020F0502020204030204" pitchFamily="34" charset="0"/>
              </a:rPr>
              <a:t>تعاطف</a:t>
            </a:r>
          </a:p>
        </p:txBody>
      </p:sp>
      <p:sp>
        <p:nvSpPr>
          <p:cNvPr id="3" name="Google Shape;374;p8">
            <a:extLst>
              <a:ext uri="{FF2B5EF4-FFF2-40B4-BE49-F238E27FC236}">
                <a16:creationId xmlns:a16="http://schemas.microsoft.com/office/drawing/2014/main" id="{0972D3C8-93A7-92C4-8254-EB5C3591B233}"/>
              </a:ext>
            </a:extLst>
          </p:cNvPr>
          <p:cNvSpPr/>
          <p:nvPr/>
        </p:nvSpPr>
        <p:spPr>
          <a:xfrm>
            <a:off x="10004773" y="1329635"/>
            <a:ext cx="580861" cy="580861"/>
          </a:xfrm>
          <a:prstGeom prst="star5">
            <a:avLst>
              <a:gd name="adj" fmla="val 28143"/>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 name="Freeform: Shape 4">
            <a:extLst>
              <a:ext uri="{FF2B5EF4-FFF2-40B4-BE49-F238E27FC236}">
                <a16:creationId xmlns:a16="http://schemas.microsoft.com/office/drawing/2014/main" id="{43BA809C-8A07-ED7F-456C-430C9256CCDB}"/>
              </a:ext>
            </a:extLst>
          </p:cNvPr>
          <p:cNvSpPr/>
          <p:nvPr/>
        </p:nvSpPr>
        <p:spPr>
          <a:xfrm flipV="1">
            <a:off x="0" y="2379674"/>
            <a:ext cx="12204700" cy="1702970"/>
          </a:xfrm>
          <a:custGeom>
            <a:avLst/>
            <a:gdLst>
              <a:gd name="connsiteX0" fmla="*/ 0 w 12115800"/>
              <a:gd name="connsiteY0" fmla="*/ 1440156 h 2951966"/>
              <a:gd name="connsiteX1" fmla="*/ 2794000 w 12115800"/>
              <a:gd name="connsiteY1" fmla="*/ 55856 h 2951966"/>
              <a:gd name="connsiteX2" fmla="*/ 6832600 w 12115800"/>
              <a:gd name="connsiteY2" fmla="*/ 1300456 h 2951966"/>
              <a:gd name="connsiteX3" fmla="*/ 9258300 w 12115800"/>
              <a:gd name="connsiteY3" fmla="*/ 17756 h 2951966"/>
              <a:gd name="connsiteX4" fmla="*/ 11049000 w 12115800"/>
              <a:gd name="connsiteY4" fmla="*/ 2468856 h 2951966"/>
              <a:gd name="connsiteX5" fmla="*/ 12115800 w 12115800"/>
              <a:gd name="connsiteY5" fmla="*/ 2951456 h 2951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15800" h="2951966">
                <a:moveTo>
                  <a:pt x="0" y="1440156"/>
                </a:moveTo>
                <a:cubicBezTo>
                  <a:pt x="827616" y="759647"/>
                  <a:pt x="1655233" y="79139"/>
                  <a:pt x="2794000" y="55856"/>
                </a:cubicBezTo>
                <a:cubicBezTo>
                  <a:pt x="3932767" y="32573"/>
                  <a:pt x="5755217" y="1306806"/>
                  <a:pt x="6832600" y="1300456"/>
                </a:cubicBezTo>
                <a:cubicBezTo>
                  <a:pt x="7909983" y="1294106"/>
                  <a:pt x="8555567" y="-176977"/>
                  <a:pt x="9258300" y="17756"/>
                </a:cubicBezTo>
                <a:cubicBezTo>
                  <a:pt x="9961033" y="212489"/>
                  <a:pt x="10572750" y="1979906"/>
                  <a:pt x="11049000" y="2468856"/>
                </a:cubicBezTo>
                <a:cubicBezTo>
                  <a:pt x="11525250" y="2957806"/>
                  <a:pt x="11820525" y="2954631"/>
                  <a:pt x="12115800" y="2951456"/>
                </a:cubicBezTo>
              </a:path>
            </a:pathLst>
          </a:custGeom>
          <a:no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TextBox 5">
            <a:extLst>
              <a:ext uri="{FF2B5EF4-FFF2-40B4-BE49-F238E27FC236}">
                <a16:creationId xmlns:a16="http://schemas.microsoft.com/office/drawing/2014/main" id="{CF4EF2CB-6526-94D5-F978-1711B6F64BD9}"/>
              </a:ext>
            </a:extLst>
          </p:cNvPr>
          <p:cNvSpPr txBox="1"/>
          <p:nvPr/>
        </p:nvSpPr>
        <p:spPr>
          <a:xfrm>
            <a:off x="1136547" y="2400162"/>
            <a:ext cx="1711325" cy="461665"/>
          </a:xfrm>
          <a:prstGeom prst="rect">
            <a:avLst/>
          </a:prstGeom>
          <a:noFill/>
        </p:spPr>
        <p:txBody>
          <a:bodyPr wrap="square">
            <a:spAutoFit/>
          </a:bodyPr>
          <a:lstStyle/>
          <a:p>
            <a:pPr algn="ctr" rtl="1"/>
            <a:r>
              <a:rPr lang="ar-SA" sz="2400" b="0" i="0" dirty="0">
                <a:effectLst/>
                <a:latin typeface="+mj-lt"/>
                <a:cs typeface="Calibri" panose="020F0502020204030204" pitchFamily="34" charset="0"/>
              </a:rPr>
              <a:t>ت</a:t>
            </a:r>
            <a:r>
              <a:rPr lang="en-US" sz="2400" b="0" i="0" dirty="0">
                <a:effectLst/>
                <a:latin typeface="+mj-lt"/>
                <a:cs typeface="Calibri" panose="020F0502020204030204" pitchFamily="34" charset="0"/>
              </a:rPr>
              <a:t>حد</a:t>
            </a:r>
            <a:r>
              <a:rPr lang="ar-SA" sz="2400" b="0" i="0" dirty="0">
                <a:effectLst/>
                <a:latin typeface="+mj-lt"/>
                <a:cs typeface="Calibri" panose="020F0502020204030204" pitchFamily="34" charset="0"/>
              </a:rPr>
              <a:t>ي</a:t>
            </a:r>
            <a:r>
              <a:rPr lang="en-US" sz="2400" b="0" i="0" dirty="0">
                <a:effectLst/>
                <a:latin typeface="+mj-lt"/>
                <a:cs typeface="Calibri" panose="020F0502020204030204" pitchFamily="34" charset="0"/>
              </a:rPr>
              <a:t>د الشعور</a:t>
            </a:r>
          </a:p>
        </p:txBody>
      </p:sp>
      <p:sp>
        <p:nvSpPr>
          <p:cNvPr id="7" name="TextBox 6">
            <a:extLst>
              <a:ext uri="{FF2B5EF4-FFF2-40B4-BE49-F238E27FC236}">
                <a16:creationId xmlns:a16="http://schemas.microsoft.com/office/drawing/2014/main" id="{037F3823-CDDE-E194-4328-C2D6CBB2DEC4}"/>
              </a:ext>
            </a:extLst>
          </p:cNvPr>
          <p:cNvSpPr txBox="1"/>
          <p:nvPr/>
        </p:nvSpPr>
        <p:spPr>
          <a:xfrm>
            <a:off x="3163784" y="4377046"/>
            <a:ext cx="1711325" cy="461665"/>
          </a:xfrm>
          <a:prstGeom prst="rect">
            <a:avLst/>
          </a:prstGeom>
          <a:noFill/>
        </p:spPr>
        <p:txBody>
          <a:bodyPr wrap="square">
            <a:spAutoFit/>
          </a:bodyPr>
          <a:lstStyle/>
          <a:p>
            <a:pPr algn="ctr" rtl="1"/>
            <a:r>
              <a:rPr lang="ar-SA" sz="2400" b="0" i="0" dirty="0">
                <a:effectLst/>
                <a:latin typeface="+mj-lt"/>
                <a:cs typeface="Calibri" panose="020F0502020204030204" pitchFamily="34" charset="0"/>
              </a:rPr>
              <a:t>ت</a:t>
            </a:r>
            <a:r>
              <a:rPr lang="en-US" sz="2400" b="0" i="0" dirty="0">
                <a:effectLst/>
                <a:latin typeface="+mj-lt"/>
                <a:cs typeface="Calibri" panose="020F0502020204030204" pitchFamily="34" charset="0"/>
              </a:rPr>
              <a:t>حد</a:t>
            </a:r>
            <a:r>
              <a:rPr lang="ar-SA" sz="2400" b="0" i="0" dirty="0">
                <a:effectLst/>
                <a:latin typeface="+mj-lt"/>
                <a:cs typeface="Calibri" panose="020F0502020204030204" pitchFamily="34" charset="0"/>
              </a:rPr>
              <a:t>ي</a:t>
            </a:r>
            <a:r>
              <a:rPr lang="en-US" sz="2400" b="0" i="0" dirty="0">
                <a:effectLst/>
                <a:latin typeface="+mj-lt"/>
                <a:cs typeface="Calibri" panose="020F0502020204030204" pitchFamily="34" charset="0"/>
              </a:rPr>
              <a:t>د السبب</a:t>
            </a:r>
          </a:p>
        </p:txBody>
      </p:sp>
      <p:sp>
        <p:nvSpPr>
          <p:cNvPr id="8" name="TextBox 7">
            <a:extLst>
              <a:ext uri="{FF2B5EF4-FFF2-40B4-BE49-F238E27FC236}">
                <a16:creationId xmlns:a16="http://schemas.microsoft.com/office/drawing/2014/main" id="{EF54A318-DB4D-A2EE-7A6F-E41B153552FE}"/>
              </a:ext>
            </a:extLst>
          </p:cNvPr>
          <p:cNvSpPr txBox="1"/>
          <p:nvPr/>
        </p:nvSpPr>
        <p:spPr>
          <a:xfrm>
            <a:off x="5543550" y="1779509"/>
            <a:ext cx="1711325" cy="1200329"/>
          </a:xfrm>
          <a:prstGeom prst="rect">
            <a:avLst/>
          </a:prstGeom>
          <a:noFill/>
        </p:spPr>
        <p:txBody>
          <a:bodyPr wrap="square">
            <a:spAutoFit/>
          </a:bodyPr>
          <a:lstStyle/>
          <a:p>
            <a:pPr algn="ctr" rtl="1"/>
            <a:r>
              <a:rPr lang="ar-SA" sz="2400" dirty="0">
                <a:latin typeface="+mj-lt"/>
                <a:cs typeface="Calibri" panose="020F0502020204030204" pitchFamily="34" charset="0"/>
              </a:rPr>
              <a:t>الاعتراف ب</a:t>
            </a:r>
            <a:r>
              <a:rPr lang="en-US" sz="2400" b="0" i="0" dirty="0">
                <a:effectLst/>
                <a:latin typeface="+mj-lt"/>
                <a:cs typeface="Calibri" panose="020F0502020204030204" pitchFamily="34" charset="0"/>
              </a:rPr>
              <a:t>الشعور أو احتر</a:t>
            </a:r>
            <a:r>
              <a:rPr lang="ar-SA" sz="2400" b="0" i="0" dirty="0">
                <a:effectLst/>
                <a:latin typeface="+mj-lt"/>
                <a:cs typeface="Calibri" panose="020F0502020204030204" pitchFamily="34" charset="0"/>
              </a:rPr>
              <a:t>ا</a:t>
            </a:r>
            <a:r>
              <a:rPr lang="en-US" sz="2400" b="0" i="0" dirty="0">
                <a:effectLst/>
                <a:latin typeface="+mj-lt"/>
                <a:cs typeface="Calibri" panose="020F0502020204030204" pitchFamily="34" charset="0"/>
              </a:rPr>
              <a:t>مه</a:t>
            </a:r>
          </a:p>
        </p:txBody>
      </p:sp>
      <p:sp>
        <p:nvSpPr>
          <p:cNvPr id="9" name="TextBox 8">
            <a:extLst>
              <a:ext uri="{FF2B5EF4-FFF2-40B4-BE49-F238E27FC236}">
                <a16:creationId xmlns:a16="http://schemas.microsoft.com/office/drawing/2014/main" id="{56FC891B-78E9-D0E9-2DAE-88395D010BAB}"/>
              </a:ext>
            </a:extLst>
          </p:cNvPr>
          <p:cNvSpPr txBox="1"/>
          <p:nvPr/>
        </p:nvSpPr>
        <p:spPr>
          <a:xfrm>
            <a:off x="7145182" y="4503378"/>
            <a:ext cx="4133953" cy="830997"/>
          </a:xfrm>
          <a:prstGeom prst="rect">
            <a:avLst/>
          </a:prstGeom>
          <a:noFill/>
        </p:spPr>
        <p:txBody>
          <a:bodyPr wrap="square">
            <a:spAutoFit/>
          </a:bodyPr>
          <a:lstStyle/>
          <a:p>
            <a:pPr algn="ctr" rtl="1"/>
            <a:r>
              <a:rPr lang="ar-SA" sz="2400" b="0" i="0" dirty="0">
                <a:effectLst/>
                <a:latin typeface="+mj-lt"/>
                <a:cs typeface="Calibri" panose="020F0502020204030204" pitchFamily="34" charset="0"/>
              </a:rPr>
              <a:t>م</a:t>
            </a:r>
            <a:r>
              <a:rPr lang="en-US" sz="2400" b="0" i="0" dirty="0">
                <a:effectLst/>
                <a:latin typeface="+mj-lt"/>
                <a:cs typeface="Calibri" panose="020F0502020204030204" pitchFamily="34" charset="0"/>
              </a:rPr>
              <a:t>ساعد</a:t>
            </a:r>
            <a:r>
              <a:rPr lang="ar-SA" sz="2400" b="0" i="0" dirty="0">
                <a:effectLst/>
                <a:latin typeface="+mj-lt"/>
                <a:cs typeface="Calibri" panose="020F0502020204030204" pitchFamily="34" charset="0"/>
              </a:rPr>
              <a:t>ة</a:t>
            </a:r>
            <a:r>
              <a:rPr lang="en-US" sz="2400" b="0" i="0" dirty="0">
                <a:effectLst/>
                <a:latin typeface="+mj-lt"/>
                <a:cs typeface="Calibri" panose="020F0502020204030204" pitchFamily="34" charset="0"/>
              </a:rPr>
              <a:t> الطفل في مشاعره. اتخ</a:t>
            </a:r>
            <a:r>
              <a:rPr lang="ar-SA" sz="2400" b="0" i="0" dirty="0">
                <a:effectLst/>
                <a:latin typeface="+mj-lt"/>
                <a:cs typeface="Calibri" panose="020F0502020204030204" pitchFamily="34" charset="0"/>
              </a:rPr>
              <a:t>ا</a:t>
            </a:r>
            <a:r>
              <a:rPr lang="en-US" sz="2400" b="0" i="0" dirty="0">
                <a:effectLst/>
                <a:latin typeface="+mj-lt"/>
                <a:cs typeface="Calibri" panose="020F0502020204030204" pitchFamily="34" charset="0"/>
              </a:rPr>
              <a:t>ذ إجراء و</a:t>
            </a:r>
            <a:r>
              <a:rPr lang="ar-SA" sz="2400" b="0" i="0" dirty="0">
                <a:effectLst/>
                <a:latin typeface="+mj-lt"/>
                <a:cs typeface="Calibri" panose="020F0502020204030204" pitchFamily="34" charset="0"/>
              </a:rPr>
              <a:t>إيجاد</a:t>
            </a:r>
            <a:r>
              <a:rPr lang="en-US" sz="2400" b="0" i="0" dirty="0">
                <a:effectLst/>
                <a:latin typeface="+mj-lt"/>
                <a:cs typeface="Calibri" panose="020F0502020204030204" pitchFamily="34" charset="0"/>
              </a:rPr>
              <a:t> حل إذا كان ذلك مناسبًا.</a:t>
            </a:r>
          </a:p>
        </p:txBody>
      </p:sp>
      <p:sp>
        <p:nvSpPr>
          <p:cNvPr id="10" name="Oval 9">
            <a:extLst>
              <a:ext uri="{FF2B5EF4-FFF2-40B4-BE49-F238E27FC236}">
                <a16:creationId xmlns:a16="http://schemas.microsoft.com/office/drawing/2014/main" id="{AD11DE6C-F465-644B-D6F1-5D2B765DE158}"/>
              </a:ext>
            </a:extLst>
          </p:cNvPr>
          <p:cNvSpPr/>
          <p:nvPr/>
        </p:nvSpPr>
        <p:spPr>
          <a:xfrm>
            <a:off x="1344509" y="3582145"/>
            <a:ext cx="647700" cy="6477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١</a:t>
            </a:r>
            <a:endParaRPr lang="en-US" sz="2400" b="1" dirty="0"/>
          </a:p>
        </p:txBody>
      </p:sp>
      <p:sp>
        <p:nvSpPr>
          <p:cNvPr id="11" name="Oval 10">
            <a:extLst>
              <a:ext uri="{FF2B5EF4-FFF2-40B4-BE49-F238E27FC236}">
                <a16:creationId xmlns:a16="http://schemas.microsoft.com/office/drawing/2014/main" id="{7596F817-0443-2A8D-1004-CD5D5D0C29EE}"/>
              </a:ext>
            </a:extLst>
          </p:cNvPr>
          <p:cNvSpPr/>
          <p:nvPr/>
        </p:nvSpPr>
        <p:spPr>
          <a:xfrm>
            <a:off x="3695596" y="3508545"/>
            <a:ext cx="647700" cy="6477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٢</a:t>
            </a:r>
            <a:endParaRPr lang="en-US" sz="2400" b="1" dirty="0"/>
          </a:p>
        </p:txBody>
      </p:sp>
      <p:sp>
        <p:nvSpPr>
          <p:cNvPr id="12" name="Oval 11">
            <a:extLst>
              <a:ext uri="{FF2B5EF4-FFF2-40B4-BE49-F238E27FC236}">
                <a16:creationId xmlns:a16="http://schemas.microsoft.com/office/drawing/2014/main" id="{20619BCA-DB23-CEDB-0588-98E61C420E55}"/>
              </a:ext>
            </a:extLst>
          </p:cNvPr>
          <p:cNvSpPr/>
          <p:nvPr/>
        </p:nvSpPr>
        <p:spPr>
          <a:xfrm>
            <a:off x="6213372" y="3054609"/>
            <a:ext cx="647700" cy="6477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٣</a:t>
            </a:r>
            <a:endParaRPr lang="en-US" sz="2400" b="1" dirty="0"/>
          </a:p>
        </p:txBody>
      </p:sp>
      <p:sp>
        <p:nvSpPr>
          <p:cNvPr id="13" name="Oval 12">
            <a:extLst>
              <a:ext uri="{FF2B5EF4-FFF2-40B4-BE49-F238E27FC236}">
                <a16:creationId xmlns:a16="http://schemas.microsoft.com/office/drawing/2014/main" id="{B44612C2-651F-BB21-6763-2A4F196D15CE}"/>
              </a:ext>
            </a:extLst>
          </p:cNvPr>
          <p:cNvSpPr/>
          <p:nvPr/>
        </p:nvSpPr>
        <p:spPr>
          <a:xfrm>
            <a:off x="8888309" y="3697190"/>
            <a:ext cx="647700" cy="647700"/>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2400" b="1" dirty="0"/>
              <a:t>٤</a:t>
            </a:r>
            <a:endParaRPr lang="en-US" sz="2400" b="1" dirty="0"/>
          </a:p>
        </p:txBody>
      </p:sp>
      <p:grpSp>
        <p:nvGrpSpPr>
          <p:cNvPr id="23" name="Group 22">
            <a:extLst>
              <a:ext uri="{FF2B5EF4-FFF2-40B4-BE49-F238E27FC236}">
                <a16:creationId xmlns:a16="http://schemas.microsoft.com/office/drawing/2014/main" id="{C1590748-E53A-161C-8872-65155C125AFC}"/>
              </a:ext>
            </a:extLst>
          </p:cNvPr>
          <p:cNvGrpSpPr/>
          <p:nvPr/>
        </p:nvGrpSpPr>
        <p:grpSpPr>
          <a:xfrm>
            <a:off x="8888309" y="1550651"/>
            <a:ext cx="2873119" cy="2057840"/>
            <a:chOff x="6244903" y="1194518"/>
            <a:chExt cx="1667397" cy="1194255"/>
          </a:xfrm>
          <a:solidFill>
            <a:schemeClr val="accent3">
              <a:lumMod val="75000"/>
            </a:schemeClr>
          </a:solidFill>
        </p:grpSpPr>
        <p:grpSp>
          <p:nvGrpSpPr>
            <p:cNvPr id="24" name="Group 23">
              <a:extLst>
                <a:ext uri="{FF2B5EF4-FFF2-40B4-BE49-F238E27FC236}">
                  <a16:creationId xmlns:a16="http://schemas.microsoft.com/office/drawing/2014/main" id="{CAF9F2D7-705E-2BC0-1EF4-1F1DF9D5F3BA}"/>
                </a:ext>
              </a:extLst>
            </p:cNvPr>
            <p:cNvGrpSpPr/>
            <p:nvPr/>
          </p:nvGrpSpPr>
          <p:grpSpPr>
            <a:xfrm>
              <a:off x="6244903" y="1194518"/>
              <a:ext cx="755220" cy="884779"/>
              <a:chOff x="6846848" y="1141103"/>
              <a:chExt cx="999203" cy="1170617"/>
            </a:xfrm>
            <a:grpFill/>
          </p:grpSpPr>
          <p:sp>
            <p:nvSpPr>
              <p:cNvPr id="31" name="Rectangle: Rounded Corners 30">
                <a:extLst>
                  <a:ext uri="{FF2B5EF4-FFF2-40B4-BE49-F238E27FC236}">
                    <a16:creationId xmlns:a16="http://schemas.microsoft.com/office/drawing/2014/main" id="{075E9D28-FF1E-FB94-FBE3-2A5169518686}"/>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Oval 31">
                <a:extLst>
                  <a:ext uri="{FF2B5EF4-FFF2-40B4-BE49-F238E27FC236}">
                    <a16:creationId xmlns:a16="http://schemas.microsoft.com/office/drawing/2014/main" id="{FF2133ED-4D0E-7FF8-F0EA-540AAA2ED9DF}"/>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47FB2F45-1EE0-02DD-E092-ED4BCD30183A}"/>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Oval 33">
                <a:extLst>
                  <a:ext uri="{FF2B5EF4-FFF2-40B4-BE49-F238E27FC236}">
                    <a16:creationId xmlns:a16="http://schemas.microsoft.com/office/drawing/2014/main" id="{C434776F-F121-EF5F-6412-F9A76AA9CAB2}"/>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5" name="Block Arc 34">
                <a:extLst>
                  <a:ext uri="{FF2B5EF4-FFF2-40B4-BE49-F238E27FC236}">
                    <a16:creationId xmlns:a16="http://schemas.microsoft.com/office/drawing/2014/main" id="{B638FD66-9DC6-E642-A52C-88CFA86BA9BF}"/>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25" name="Group 24">
              <a:extLst>
                <a:ext uri="{FF2B5EF4-FFF2-40B4-BE49-F238E27FC236}">
                  <a16:creationId xmlns:a16="http://schemas.microsoft.com/office/drawing/2014/main" id="{B3205E83-8A76-EB35-6BC1-7ED235E09D1F}"/>
                </a:ext>
              </a:extLst>
            </p:cNvPr>
            <p:cNvGrpSpPr/>
            <p:nvPr/>
          </p:nvGrpSpPr>
          <p:grpSpPr>
            <a:xfrm rot="19632759">
              <a:off x="7157081" y="1490279"/>
              <a:ext cx="755219" cy="898494"/>
              <a:chOff x="6846848" y="1141103"/>
              <a:chExt cx="999203" cy="1188766"/>
            </a:xfrm>
            <a:grpFill/>
          </p:grpSpPr>
          <p:sp>
            <p:nvSpPr>
              <p:cNvPr id="26" name="Rectangle: Rounded Corners 25">
                <a:extLst>
                  <a:ext uri="{FF2B5EF4-FFF2-40B4-BE49-F238E27FC236}">
                    <a16:creationId xmlns:a16="http://schemas.microsoft.com/office/drawing/2014/main" id="{55DF42E0-4FF8-0228-5D47-87B3730C5B8D}"/>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Oval 26">
                <a:extLst>
                  <a:ext uri="{FF2B5EF4-FFF2-40B4-BE49-F238E27FC236}">
                    <a16:creationId xmlns:a16="http://schemas.microsoft.com/office/drawing/2014/main" id="{164629DA-990F-1989-7253-7B2F3C111E80}"/>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CEDAFAD1-E23F-3AD3-84D2-0B75CCD812A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Oval 28">
                <a:extLst>
                  <a:ext uri="{FF2B5EF4-FFF2-40B4-BE49-F238E27FC236}">
                    <a16:creationId xmlns:a16="http://schemas.microsoft.com/office/drawing/2014/main" id="{589678E6-38E5-6185-08BA-EF18F00EB02F}"/>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Block Arc 29">
                <a:extLst>
                  <a:ext uri="{FF2B5EF4-FFF2-40B4-BE49-F238E27FC236}">
                    <a16:creationId xmlns:a16="http://schemas.microsoft.com/office/drawing/2014/main" id="{E4542A60-5812-F009-2073-010732981037}"/>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grpSp>
        <p:nvGrpSpPr>
          <p:cNvPr id="15" name="Group 14">
            <a:extLst>
              <a:ext uri="{FF2B5EF4-FFF2-40B4-BE49-F238E27FC236}">
                <a16:creationId xmlns:a16="http://schemas.microsoft.com/office/drawing/2014/main" id="{9C63FEE9-A2E5-664E-AD8B-99984DA8F697}"/>
              </a:ext>
            </a:extLst>
          </p:cNvPr>
          <p:cNvGrpSpPr/>
          <p:nvPr/>
        </p:nvGrpSpPr>
        <p:grpSpPr>
          <a:xfrm>
            <a:off x="10228983" y="337468"/>
            <a:ext cx="1587872" cy="1368854"/>
            <a:chOff x="10228983" y="337468"/>
            <a:chExt cx="1587872" cy="1368854"/>
          </a:xfrm>
        </p:grpSpPr>
        <p:sp>
          <p:nvSpPr>
            <p:cNvPr id="16" name="Hexagon 15">
              <a:extLst>
                <a:ext uri="{FF2B5EF4-FFF2-40B4-BE49-F238E27FC236}">
                  <a16:creationId xmlns:a16="http://schemas.microsoft.com/office/drawing/2014/main" id="{46BFE0D2-6EAD-4585-FBEE-C410AF6476D2}"/>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7" name="Group 16">
              <a:extLst>
                <a:ext uri="{FF2B5EF4-FFF2-40B4-BE49-F238E27FC236}">
                  <a16:creationId xmlns:a16="http://schemas.microsoft.com/office/drawing/2014/main" id="{836D65F5-1A72-A261-9AD5-F80B7D89CA0A}"/>
                </a:ext>
              </a:extLst>
            </p:cNvPr>
            <p:cNvGrpSpPr/>
            <p:nvPr/>
          </p:nvGrpSpPr>
          <p:grpSpPr>
            <a:xfrm>
              <a:off x="10737628" y="758745"/>
              <a:ext cx="562136" cy="634675"/>
              <a:chOff x="760175" y="830142"/>
              <a:chExt cx="867619" cy="979579"/>
            </a:xfrm>
          </p:grpSpPr>
          <p:sp>
            <p:nvSpPr>
              <p:cNvPr id="18" name="Rectangle 17">
                <a:extLst>
                  <a:ext uri="{FF2B5EF4-FFF2-40B4-BE49-F238E27FC236}">
                    <a16:creationId xmlns:a16="http://schemas.microsoft.com/office/drawing/2014/main" id="{506123CA-0139-7A11-983D-FB21B46947D1}"/>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٤٤</a:t>
                </a:r>
                <a:endParaRPr lang="en-US" sz="1600" b="1" dirty="0">
                  <a:solidFill>
                    <a:schemeClr val="bg1"/>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37F66821-D714-B13C-726C-70F401D822A8}"/>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38711745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D8E1C-2D96-7819-8104-BEDAFBE14EE2}"/>
              </a:ext>
            </a:extLst>
          </p:cNvPr>
          <p:cNvSpPr>
            <a:spLocks noGrp="1"/>
          </p:cNvSpPr>
          <p:nvPr>
            <p:ph type="title"/>
          </p:nvPr>
        </p:nvSpPr>
        <p:spPr/>
        <p:txBody>
          <a:bodyPr/>
          <a:lstStyle/>
          <a:p>
            <a:pPr rtl="1"/>
            <a:r>
              <a:rPr lang="ar-SA" dirty="0">
                <a:highlight>
                  <a:srgbClr val="FFFF00"/>
                </a:highlight>
                <a:latin typeface="Calibri" panose="020F0502020204030204" pitchFamily="34" charset="0"/>
                <a:cs typeface="Calibri" panose="020F0502020204030204" pitchFamily="34" charset="0"/>
              </a:rPr>
              <a:t>مواقف</a:t>
            </a:r>
            <a:r>
              <a:rPr lang="en-US" dirty="0">
                <a:highlight>
                  <a:srgbClr val="FFFF00"/>
                </a:highlight>
                <a:latin typeface="Calibri" panose="020F0502020204030204" pitchFamily="34" charset="0"/>
                <a:cs typeface="Calibri" panose="020F0502020204030204" pitchFamily="34" charset="0"/>
              </a:rPr>
              <a:t> للمساعدة والاستماع</a:t>
            </a:r>
          </a:p>
        </p:txBody>
      </p:sp>
      <p:sp>
        <p:nvSpPr>
          <p:cNvPr id="10" name="TextBox 9">
            <a:extLst>
              <a:ext uri="{FF2B5EF4-FFF2-40B4-BE49-F238E27FC236}">
                <a16:creationId xmlns:a16="http://schemas.microsoft.com/office/drawing/2014/main" id="{E3061DD5-0684-42AE-B2CF-9F916F17E32C}"/>
              </a:ext>
            </a:extLst>
          </p:cNvPr>
          <p:cNvSpPr txBox="1"/>
          <p:nvPr/>
        </p:nvSpPr>
        <p:spPr>
          <a:xfrm>
            <a:off x="5740400" y="2305615"/>
            <a:ext cx="4495800" cy="1815882"/>
          </a:xfrm>
          <a:prstGeom prst="rect">
            <a:avLst/>
          </a:prstGeom>
          <a:noFill/>
        </p:spPr>
        <p:txBody>
          <a:bodyPr wrap="square">
            <a:spAutoFit/>
          </a:bodyPr>
          <a:lstStyle/>
          <a:p>
            <a:pPr algn="r" rtl="1"/>
            <a:r>
              <a:rPr lang="en-US" sz="2800" b="1" i="0" dirty="0">
                <a:effectLst/>
                <a:latin typeface="+mj-lt"/>
                <a:cs typeface="Calibri" panose="020F0502020204030204" pitchFamily="34" charset="0"/>
              </a:rPr>
              <a:t>ما هي </a:t>
            </a:r>
            <a:r>
              <a:rPr lang="ar-SA" sz="2800" b="1" i="0" dirty="0">
                <a:effectLst/>
                <a:latin typeface="+mj-lt"/>
                <a:cs typeface="Calibri" panose="020F0502020204030204" pitchFamily="34" charset="0"/>
              </a:rPr>
              <a:t>ال</a:t>
            </a:r>
            <a:r>
              <a:rPr lang="en-US" sz="2800" b="1" i="0" dirty="0">
                <a:effectLst/>
                <a:latin typeface="+mj-lt"/>
                <a:cs typeface="Calibri" panose="020F0502020204030204" pitchFamily="34" charset="0"/>
              </a:rPr>
              <a:t>مواقف</a:t>
            </a:r>
            <a:r>
              <a:rPr lang="ar-SA" sz="2800" b="1" i="0" dirty="0">
                <a:effectLst/>
                <a:latin typeface="+mj-lt"/>
                <a:cs typeface="Calibri" panose="020F0502020204030204" pitchFamily="34" charset="0"/>
              </a:rPr>
              <a:t> بالنسبة</a:t>
            </a:r>
            <a:r>
              <a:rPr lang="en-US" sz="2800" b="1" i="0" dirty="0">
                <a:effectLst/>
                <a:latin typeface="+mj-lt"/>
                <a:cs typeface="Calibri" panose="020F0502020204030204" pitchFamily="34" charset="0"/>
              </a:rPr>
              <a:t> </a:t>
            </a:r>
            <a:r>
              <a:rPr lang="ar-SA" sz="2800" b="1" i="0" dirty="0">
                <a:effectLst/>
                <a:latin typeface="+mj-lt"/>
                <a:cs typeface="Calibri" panose="020F0502020204030204" pitchFamily="34" charset="0"/>
              </a:rPr>
              <a:t>للأ</a:t>
            </a:r>
            <a:r>
              <a:rPr lang="en-US" sz="2800" b="1" i="0" dirty="0">
                <a:effectLst/>
                <a:latin typeface="+mj-lt"/>
                <a:cs typeface="Calibri" panose="020F0502020204030204" pitchFamily="34" charset="0"/>
              </a:rPr>
              <a:t>طفال التي تتطلب مساعدة الكبار ، والمواقف التي قد تتطلب الاستماع فقط؟</a:t>
            </a:r>
            <a:endParaRPr lang="en-US" sz="2800" b="1" dirty="0">
              <a:latin typeface="+mj-lt"/>
              <a:cs typeface="Calibri" panose="020F0502020204030204" pitchFamily="34" charset="0"/>
            </a:endParaRPr>
          </a:p>
        </p:txBody>
      </p:sp>
      <p:grpSp>
        <p:nvGrpSpPr>
          <p:cNvPr id="15" name="Group 14">
            <a:extLst>
              <a:ext uri="{FF2B5EF4-FFF2-40B4-BE49-F238E27FC236}">
                <a16:creationId xmlns:a16="http://schemas.microsoft.com/office/drawing/2014/main" id="{B1962576-05AC-F999-2C41-BEF6533B6B76}"/>
              </a:ext>
            </a:extLst>
          </p:cNvPr>
          <p:cNvGrpSpPr/>
          <p:nvPr/>
        </p:nvGrpSpPr>
        <p:grpSpPr>
          <a:xfrm>
            <a:off x="3497773" y="3071356"/>
            <a:ext cx="602195" cy="2053550"/>
            <a:chOff x="4727634" y="1864420"/>
            <a:chExt cx="946983" cy="3229314"/>
          </a:xfrm>
        </p:grpSpPr>
        <p:sp>
          <p:nvSpPr>
            <p:cNvPr id="8" name="Round Same Side Corner Rectangle 21">
              <a:extLst>
                <a:ext uri="{FF2B5EF4-FFF2-40B4-BE49-F238E27FC236}">
                  <a16:creationId xmlns:a16="http://schemas.microsoft.com/office/drawing/2014/main" id="{4B2DD510-96D9-CE99-4303-AC2B71AC8B38}"/>
                </a:ext>
              </a:extLst>
            </p:cNvPr>
            <p:cNvSpPr/>
            <p:nvPr/>
          </p:nvSpPr>
          <p:spPr>
            <a:xfrm>
              <a:off x="4734582" y="3043626"/>
              <a:ext cx="936338" cy="205010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5FC1EAE6-D8F6-B677-CDAC-6BB26EFF6D51}"/>
                </a:ext>
              </a:extLst>
            </p:cNvPr>
            <p:cNvSpPr/>
            <p:nvPr/>
          </p:nvSpPr>
          <p:spPr>
            <a:xfrm>
              <a:off x="4727634" y="1864420"/>
              <a:ext cx="946983" cy="9469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0" name="Group 19">
            <a:extLst>
              <a:ext uri="{FF2B5EF4-FFF2-40B4-BE49-F238E27FC236}">
                <a16:creationId xmlns:a16="http://schemas.microsoft.com/office/drawing/2014/main" id="{C817A225-0933-C2D7-2E1F-D08F6E3AA013}"/>
              </a:ext>
            </a:extLst>
          </p:cNvPr>
          <p:cNvGrpSpPr/>
          <p:nvPr/>
        </p:nvGrpSpPr>
        <p:grpSpPr>
          <a:xfrm>
            <a:off x="1586169" y="2418080"/>
            <a:ext cx="1174464" cy="2706826"/>
            <a:chOff x="1586169" y="1973903"/>
            <a:chExt cx="1367188" cy="3151003"/>
          </a:xfrm>
        </p:grpSpPr>
        <p:sp>
          <p:nvSpPr>
            <p:cNvPr id="11" name="Round Same Side Corner Rectangle 23">
              <a:extLst>
                <a:ext uri="{FF2B5EF4-FFF2-40B4-BE49-F238E27FC236}">
                  <a16:creationId xmlns:a16="http://schemas.microsoft.com/office/drawing/2014/main" id="{18D964C0-55D4-3531-26F4-83EFFEBB3F49}"/>
                </a:ext>
              </a:extLst>
            </p:cNvPr>
            <p:cNvSpPr/>
            <p:nvPr/>
          </p:nvSpPr>
          <p:spPr>
            <a:xfrm>
              <a:off x="1586169" y="3071356"/>
              <a:ext cx="936342" cy="2053550"/>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6C010122-FAA1-CE72-AED4-09DD564313FB}"/>
                </a:ext>
              </a:extLst>
            </p:cNvPr>
            <p:cNvSpPr/>
            <p:nvPr/>
          </p:nvSpPr>
          <p:spPr>
            <a:xfrm>
              <a:off x="2006371" y="1973903"/>
              <a:ext cx="946986" cy="946982"/>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9" name="Speech Bubble: Rectangle with Corners Rounded 18">
            <a:extLst>
              <a:ext uri="{FF2B5EF4-FFF2-40B4-BE49-F238E27FC236}">
                <a16:creationId xmlns:a16="http://schemas.microsoft.com/office/drawing/2014/main" id="{B140FC7E-5B5A-084D-6A7A-238DCFDBCDA0}"/>
              </a:ext>
            </a:extLst>
          </p:cNvPr>
          <p:cNvSpPr/>
          <p:nvPr/>
        </p:nvSpPr>
        <p:spPr>
          <a:xfrm>
            <a:off x="3196675" y="2562070"/>
            <a:ext cx="602195" cy="358815"/>
          </a:xfrm>
          <a:prstGeom prst="wedgeRoundRectCallout">
            <a:avLst>
              <a:gd name="adj1" fmla="val -15067"/>
              <a:gd name="adj2" fmla="val 88306"/>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2506009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2C22DA-D8B4-8173-7F9E-0204ED31F30F}"/>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a:t>
            </a:r>
            <a:r>
              <a:rPr lang="ar-SA" sz="2400" b="1" dirty="0">
                <a:solidFill>
                  <a:schemeClr val="bg1"/>
                </a:solidFill>
                <a:latin typeface="Calibri" panose="020F0502020204030204" pitchFamily="34" charset="0"/>
                <a:cs typeface="Calibri" panose="020F0502020204030204" pitchFamily="34" charset="0"/>
              </a:rPr>
              <a:t> </a:t>
            </a:r>
            <a:r>
              <a:rPr lang="en-CA" sz="2400" b="1" dirty="0">
                <a:solidFill>
                  <a:schemeClr val="bg1"/>
                </a:solidFill>
                <a:latin typeface="Calibri" panose="020F0502020204030204" pitchFamily="34" charset="0"/>
                <a:cs typeface="Calibri" panose="020F0502020204030204" pitchFamily="34" charset="0"/>
              </a:rPr>
              <a:t> </a:t>
            </a:r>
            <a:r>
              <a:rPr lang="ar-SA" sz="2400" b="1" dirty="0">
                <a:solidFill>
                  <a:schemeClr val="bg1"/>
                </a:solidFill>
                <a:latin typeface="Calibri" panose="020F0502020204030204" pitchFamily="34" charset="0"/>
                <a:cs typeface="Calibri" panose="020F0502020204030204" pitchFamily="34" charset="0"/>
              </a:rPr>
              <a:t>١ </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ar-SA" b="1" dirty="0">
                <a:solidFill>
                  <a:schemeClr val="bg1"/>
                </a:solidFill>
                <a:latin typeface="Calibri" panose="020F0502020204030204" pitchFamily="34" charset="0"/>
                <a:cs typeface="Calibri" panose="020F0502020204030204" pitchFamily="34" charset="0"/>
              </a:rPr>
              <a:t>ا</a:t>
            </a:r>
            <a:r>
              <a:rPr lang="en-US" sz="5400" b="1" dirty="0">
                <a:solidFill>
                  <a:schemeClr val="bg1"/>
                </a:solidFill>
                <a:latin typeface="Calibri" panose="020F0502020204030204" pitchFamily="34" charset="0"/>
                <a:cs typeface="Calibri" panose="020F0502020204030204" pitchFamily="34" charset="0"/>
              </a:rPr>
              <a:t>فت</a:t>
            </a:r>
            <a:r>
              <a:rPr lang="ar-SA" sz="5400" b="1" dirty="0">
                <a:solidFill>
                  <a:schemeClr val="bg1"/>
                </a:solidFill>
                <a:latin typeface="Calibri" panose="020F0502020204030204" pitchFamily="34" charset="0"/>
                <a:cs typeface="Calibri" panose="020F0502020204030204" pitchFamily="34" charset="0"/>
              </a:rPr>
              <a:t>تا</a:t>
            </a:r>
            <a:r>
              <a:rPr lang="en-US" sz="5400" b="1" dirty="0">
                <a:solidFill>
                  <a:schemeClr val="bg1"/>
                </a:solidFill>
                <a:latin typeface="Calibri" panose="020F0502020204030204" pitchFamily="34" charset="0"/>
                <a:cs typeface="Calibri" panose="020F0502020204030204" pitchFamily="34" charset="0"/>
              </a:rPr>
              <a:t>ح الوحدة</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902375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5F80D-F4D3-0FAA-4D7A-901954C09188}"/>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التعاطف مع جميع الأطفال</a:t>
            </a:r>
          </a:p>
        </p:txBody>
      </p:sp>
      <p:grpSp>
        <p:nvGrpSpPr>
          <p:cNvPr id="6" name="Group 5">
            <a:extLst>
              <a:ext uri="{FF2B5EF4-FFF2-40B4-BE49-F238E27FC236}">
                <a16:creationId xmlns:a16="http://schemas.microsoft.com/office/drawing/2014/main" id="{65C70859-F227-2577-24DC-E77C64A5A16D}"/>
              </a:ext>
            </a:extLst>
          </p:cNvPr>
          <p:cNvGrpSpPr/>
          <p:nvPr/>
        </p:nvGrpSpPr>
        <p:grpSpPr>
          <a:xfrm>
            <a:off x="6299200" y="2115460"/>
            <a:ext cx="1929738" cy="3026043"/>
            <a:chOff x="2486024" y="3959213"/>
            <a:chExt cx="932786" cy="1462713"/>
          </a:xfrm>
          <a:solidFill>
            <a:schemeClr val="accent3">
              <a:lumMod val="75000"/>
            </a:schemeClr>
          </a:solidFill>
        </p:grpSpPr>
        <p:sp>
          <p:nvSpPr>
            <p:cNvPr id="7" name="Oval 6">
              <a:extLst>
                <a:ext uri="{FF2B5EF4-FFF2-40B4-BE49-F238E27FC236}">
                  <a16:creationId xmlns:a16="http://schemas.microsoft.com/office/drawing/2014/main" id="{AE673C29-8B11-D749-C8D5-EF4C9F1CCD53}"/>
                </a:ext>
              </a:extLst>
            </p:cNvPr>
            <p:cNvSpPr/>
            <p:nvPr/>
          </p:nvSpPr>
          <p:spPr>
            <a:xfrm>
              <a:off x="2670921" y="3959213"/>
              <a:ext cx="457269" cy="45726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8" name="Rectangle: Top Corners Rounded 7">
              <a:extLst>
                <a:ext uri="{FF2B5EF4-FFF2-40B4-BE49-F238E27FC236}">
                  <a16:creationId xmlns:a16="http://schemas.microsoft.com/office/drawing/2014/main" id="{0C3ECD86-C0C4-DB6C-BDA7-7FBD6E035C7A}"/>
                </a:ext>
              </a:extLst>
            </p:cNvPr>
            <p:cNvSpPr/>
            <p:nvPr/>
          </p:nvSpPr>
          <p:spPr>
            <a:xfrm rot="20986498">
              <a:off x="2807357" y="4472729"/>
              <a:ext cx="335259" cy="593586"/>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9" name="Rectangle: Top Corners Rounded 8">
              <a:extLst>
                <a:ext uri="{FF2B5EF4-FFF2-40B4-BE49-F238E27FC236}">
                  <a16:creationId xmlns:a16="http://schemas.microsoft.com/office/drawing/2014/main" id="{D90B5664-6665-3349-60E9-F0542C0E3B40}"/>
                </a:ext>
              </a:extLst>
            </p:cNvPr>
            <p:cNvSpPr/>
            <p:nvPr/>
          </p:nvSpPr>
          <p:spPr>
            <a:xfrm rot="16200000">
              <a:off x="3026048" y="4728249"/>
              <a:ext cx="184528" cy="479285"/>
            </a:xfrm>
            <a:prstGeom prst="round2SameRect">
              <a:avLst>
                <a:gd name="adj1" fmla="val 50000"/>
                <a:gd name="adj2" fmla="val 487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0" name="Rectangle: Top Corners Rounded 9">
              <a:extLst>
                <a:ext uri="{FF2B5EF4-FFF2-40B4-BE49-F238E27FC236}">
                  <a16:creationId xmlns:a16="http://schemas.microsoft.com/office/drawing/2014/main" id="{145AC760-EB87-E012-E56A-64683B41C11C}"/>
                </a:ext>
              </a:extLst>
            </p:cNvPr>
            <p:cNvSpPr/>
            <p:nvPr/>
          </p:nvSpPr>
          <p:spPr>
            <a:xfrm rot="20281485">
              <a:off x="3254845" y="4891241"/>
              <a:ext cx="163965" cy="41471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1" name="Rectangle: Top Corners Rounded 10">
              <a:extLst>
                <a:ext uri="{FF2B5EF4-FFF2-40B4-BE49-F238E27FC236}">
                  <a16:creationId xmlns:a16="http://schemas.microsoft.com/office/drawing/2014/main" id="{C2F4F271-38EA-A656-F4B1-38785097A87F}"/>
                </a:ext>
              </a:extLst>
            </p:cNvPr>
            <p:cNvSpPr/>
            <p:nvPr/>
          </p:nvSpPr>
          <p:spPr>
            <a:xfrm rot="13596620">
              <a:off x="2711019" y="4441273"/>
              <a:ext cx="134495" cy="458897"/>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2" name="Rectangle: Top Corners Rounded 11">
              <a:extLst>
                <a:ext uri="{FF2B5EF4-FFF2-40B4-BE49-F238E27FC236}">
                  <a16:creationId xmlns:a16="http://schemas.microsoft.com/office/drawing/2014/main" id="{82310ABF-C8CE-56AC-6B59-0C635B57A044}"/>
                </a:ext>
              </a:extLst>
            </p:cNvPr>
            <p:cNvSpPr/>
            <p:nvPr/>
          </p:nvSpPr>
          <p:spPr>
            <a:xfrm rot="152323">
              <a:off x="2595518" y="4703728"/>
              <a:ext cx="120626" cy="29595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3" name="Arc 12">
              <a:extLst>
                <a:ext uri="{FF2B5EF4-FFF2-40B4-BE49-F238E27FC236}">
                  <a16:creationId xmlns:a16="http://schemas.microsoft.com/office/drawing/2014/main" id="{4B0EE070-754B-E6D1-1988-BE91DF0B4C0D}"/>
                </a:ext>
              </a:extLst>
            </p:cNvPr>
            <p:cNvSpPr/>
            <p:nvPr/>
          </p:nvSpPr>
          <p:spPr>
            <a:xfrm flipH="1" flipV="1">
              <a:off x="2486024" y="4597009"/>
              <a:ext cx="824917" cy="824917"/>
            </a:xfrm>
            <a:prstGeom prst="arc">
              <a:avLst>
                <a:gd name="adj1" fmla="val 12696409"/>
                <a:gd name="adj2" fmla="val 1294114"/>
              </a:avLst>
            </a:prstGeom>
            <a:solidFill>
              <a:schemeClr val="bg1"/>
            </a:solidFill>
            <a:ln w="762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en-CA" dirty="0"/>
            </a:p>
          </p:txBody>
        </p:sp>
      </p:grpSp>
      <p:grpSp>
        <p:nvGrpSpPr>
          <p:cNvPr id="20" name="Group 19">
            <a:extLst>
              <a:ext uri="{FF2B5EF4-FFF2-40B4-BE49-F238E27FC236}">
                <a16:creationId xmlns:a16="http://schemas.microsoft.com/office/drawing/2014/main" id="{DCB89424-A247-B38A-970C-1C35391BBE6B}"/>
              </a:ext>
            </a:extLst>
          </p:cNvPr>
          <p:cNvGrpSpPr/>
          <p:nvPr/>
        </p:nvGrpSpPr>
        <p:grpSpPr>
          <a:xfrm>
            <a:off x="3918635" y="2016763"/>
            <a:ext cx="1248406" cy="3092266"/>
            <a:chOff x="8271715" y="1732442"/>
            <a:chExt cx="775957" cy="1922026"/>
          </a:xfrm>
          <a:solidFill>
            <a:schemeClr val="accent3">
              <a:lumMod val="75000"/>
            </a:schemeClr>
          </a:solidFill>
        </p:grpSpPr>
        <p:sp>
          <p:nvSpPr>
            <p:cNvPr id="21" name="Oval 20">
              <a:extLst>
                <a:ext uri="{FF2B5EF4-FFF2-40B4-BE49-F238E27FC236}">
                  <a16:creationId xmlns:a16="http://schemas.microsoft.com/office/drawing/2014/main" id="{F1C7E202-1283-DC10-D995-35959879C71F}"/>
                </a:ext>
              </a:extLst>
            </p:cNvPr>
            <p:cNvSpPr/>
            <p:nvPr/>
          </p:nvSpPr>
          <p:spPr>
            <a:xfrm>
              <a:off x="8462672" y="1732442"/>
              <a:ext cx="578352" cy="5783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 name="Rectangle: Top Corners Rounded 21">
              <a:extLst>
                <a:ext uri="{FF2B5EF4-FFF2-40B4-BE49-F238E27FC236}">
                  <a16:creationId xmlns:a16="http://schemas.microsoft.com/office/drawing/2014/main" id="{3C463A6F-74A7-EA7B-6399-0079F4E04BEB}"/>
                </a:ext>
              </a:extLst>
            </p:cNvPr>
            <p:cNvSpPr/>
            <p:nvPr/>
          </p:nvSpPr>
          <p:spPr>
            <a:xfrm rot="21424403">
              <a:off x="8599239" y="2353257"/>
              <a:ext cx="424034" cy="750765"/>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3" name="Rectangle: Top Corners Rounded 22">
              <a:extLst>
                <a:ext uri="{FF2B5EF4-FFF2-40B4-BE49-F238E27FC236}">
                  <a16:creationId xmlns:a16="http://schemas.microsoft.com/office/drawing/2014/main" id="{943C8605-F37A-A1D5-51E8-16B1AB407813}"/>
                </a:ext>
              </a:extLst>
            </p:cNvPr>
            <p:cNvSpPr/>
            <p:nvPr/>
          </p:nvSpPr>
          <p:spPr>
            <a:xfrm rot="13596620">
              <a:off x="8477391" y="2313472"/>
              <a:ext cx="170109" cy="580411"/>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4" name="Rectangle: Top Corners Rounded 23">
              <a:extLst>
                <a:ext uri="{FF2B5EF4-FFF2-40B4-BE49-F238E27FC236}">
                  <a16:creationId xmlns:a16="http://schemas.microsoft.com/office/drawing/2014/main" id="{1DFE83DA-ABCE-2133-F2CF-6B98F262212F}"/>
                </a:ext>
              </a:extLst>
            </p:cNvPr>
            <p:cNvSpPr/>
            <p:nvPr/>
          </p:nvSpPr>
          <p:spPr>
            <a:xfrm rot="152323">
              <a:off x="8321392" y="2692653"/>
              <a:ext cx="152567" cy="374323"/>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Rectangle: Top Corners Rounded 24">
              <a:extLst>
                <a:ext uri="{FF2B5EF4-FFF2-40B4-BE49-F238E27FC236}">
                  <a16:creationId xmlns:a16="http://schemas.microsoft.com/office/drawing/2014/main" id="{3FB0E333-66AF-668B-8012-F14FBF3A3E8E}"/>
                </a:ext>
              </a:extLst>
            </p:cNvPr>
            <p:cNvSpPr/>
            <p:nvPr/>
          </p:nvSpPr>
          <p:spPr>
            <a:xfrm rot="21424403">
              <a:off x="8612175" y="2843924"/>
              <a:ext cx="149731" cy="381213"/>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6" name="Rectangle: Top Corners Rounded 25">
              <a:extLst>
                <a:ext uri="{FF2B5EF4-FFF2-40B4-BE49-F238E27FC236}">
                  <a16:creationId xmlns:a16="http://schemas.microsoft.com/office/drawing/2014/main" id="{ADA2F03B-96FC-AD7F-B52C-DEE8D410F269}"/>
                </a:ext>
              </a:extLst>
            </p:cNvPr>
            <p:cNvSpPr/>
            <p:nvPr/>
          </p:nvSpPr>
          <p:spPr>
            <a:xfrm rot="21424403">
              <a:off x="8888306" y="2923752"/>
              <a:ext cx="149731" cy="381213"/>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7" name="Rectangle: Top Corners Rounded 26">
              <a:extLst>
                <a:ext uri="{FF2B5EF4-FFF2-40B4-BE49-F238E27FC236}">
                  <a16:creationId xmlns:a16="http://schemas.microsoft.com/office/drawing/2014/main" id="{1EFB2F90-4881-7859-5059-8F2BA3E7A6D9}"/>
                </a:ext>
              </a:extLst>
            </p:cNvPr>
            <p:cNvSpPr/>
            <p:nvPr/>
          </p:nvSpPr>
          <p:spPr>
            <a:xfrm>
              <a:off x="8897941" y="3273253"/>
              <a:ext cx="149731" cy="381213"/>
            </a:xfrm>
            <a:prstGeom prst="round2SameRect">
              <a:avLst>
                <a:gd name="adj1" fmla="val 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8" name="Rectangle 27">
              <a:extLst>
                <a:ext uri="{FF2B5EF4-FFF2-40B4-BE49-F238E27FC236}">
                  <a16:creationId xmlns:a16="http://schemas.microsoft.com/office/drawing/2014/main" id="{A04DD900-4F1C-88E4-836C-E48E1D86A963}"/>
                </a:ext>
              </a:extLst>
            </p:cNvPr>
            <p:cNvSpPr/>
            <p:nvPr/>
          </p:nvSpPr>
          <p:spPr>
            <a:xfrm>
              <a:off x="8271715" y="3106229"/>
              <a:ext cx="236900" cy="942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9" name="Rectangle 28">
              <a:extLst>
                <a:ext uri="{FF2B5EF4-FFF2-40B4-BE49-F238E27FC236}">
                  <a16:creationId xmlns:a16="http://schemas.microsoft.com/office/drawing/2014/main" id="{CEC21CDB-165F-A880-7A45-94DF0F3CFE83}"/>
                </a:ext>
              </a:extLst>
            </p:cNvPr>
            <p:cNvSpPr/>
            <p:nvPr/>
          </p:nvSpPr>
          <p:spPr>
            <a:xfrm rot="5400000">
              <a:off x="8121950" y="3409103"/>
              <a:ext cx="44500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0" name="Rectangle 29">
              <a:extLst>
                <a:ext uri="{FF2B5EF4-FFF2-40B4-BE49-F238E27FC236}">
                  <a16:creationId xmlns:a16="http://schemas.microsoft.com/office/drawing/2014/main" id="{9A005C74-FC17-F1BD-486E-6DE3C72279E2}"/>
                </a:ext>
              </a:extLst>
            </p:cNvPr>
            <p:cNvSpPr/>
            <p:nvPr/>
          </p:nvSpPr>
          <p:spPr>
            <a:xfrm rot="5400000">
              <a:off x="8228759" y="3409104"/>
              <a:ext cx="445008"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Tree>
    <p:extLst>
      <p:ext uri="{BB962C8B-B14F-4D97-AF65-F5344CB8AC3E}">
        <p14:creationId xmlns:p14="http://schemas.microsoft.com/office/powerpoint/2010/main" val="1100081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5F80D-F4D3-0FAA-4D7A-901954C09188}"/>
              </a:ext>
            </a:extLst>
          </p:cNvPr>
          <p:cNvSpPr>
            <a:spLocks noGrp="1"/>
          </p:cNvSpPr>
          <p:nvPr>
            <p:ph type="title"/>
          </p:nvPr>
        </p:nvSpPr>
        <p:spPr/>
        <p:txBody>
          <a:bodyPr/>
          <a:lstStyle/>
          <a:p>
            <a:pPr rtl="1"/>
            <a:r>
              <a:rPr lang="en-CA" dirty="0">
                <a:highlight>
                  <a:srgbClr val="FFFF00"/>
                </a:highlight>
                <a:latin typeface="Calibri" panose="020F0502020204030204" pitchFamily="34" charset="0"/>
                <a:cs typeface="Calibri" panose="020F0502020204030204" pitchFamily="34" charset="0"/>
              </a:rPr>
              <a:t>لعب الأدوار: التعاطف مع جميع الأطفال</a:t>
            </a:r>
            <a:endParaRPr lang="en-US" dirty="0">
              <a:highlight>
                <a:srgbClr val="FFFF00"/>
              </a:highlight>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0FFBE339-9494-160F-A6FB-18525A208982}"/>
              </a:ext>
            </a:extLst>
          </p:cNvPr>
          <p:cNvGrpSpPr/>
          <p:nvPr/>
        </p:nvGrpSpPr>
        <p:grpSpPr>
          <a:xfrm>
            <a:off x="4219183" y="2218307"/>
            <a:ext cx="3753634" cy="2688499"/>
            <a:chOff x="6244903" y="1194518"/>
            <a:chExt cx="1667397" cy="1194255"/>
          </a:xfrm>
          <a:solidFill>
            <a:schemeClr val="accent3">
              <a:lumMod val="75000"/>
            </a:schemeClr>
          </a:solidFill>
        </p:grpSpPr>
        <p:grpSp>
          <p:nvGrpSpPr>
            <p:cNvPr id="4" name="Group 3">
              <a:extLst>
                <a:ext uri="{FF2B5EF4-FFF2-40B4-BE49-F238E27FC236}">
                  <a16:creationId xmlns:a16="http://schemas.microsoft.com/office/drawing/2014/main" id="{C836D55C-B5E8-8F1D-DF6D-EE0177143F7C}"/>
                </a:ext>
              </a:extLst>
            </p:cNvPr>
            <p:cNvGrpSpPr/>
            <p:nvPr/>
          </p:nvGrpSpPr>
          <p:grpSpPr>
            <a:xfrm>
              <a:off x="6244903" y="1194518"/>
              <a:ext cx="755220" cy="884779"/>
              <a:chOff x="6846848" y="1141103"/>
              <a:chExt cx="999203" cy="1170617"/>
            </a:xfrm>
            <a:grpFill/>
          </p:grpSpPr>
          <p:sp>
            <p:nvSpPr>
              <p:cNvPr id="11" name="Rectangle: Rounded Corners 10">
                <a:extLst>
                  <a:ext uri="{FF2B5EF4-FFF2-40B4-BE49-F238E27FC236}">
                    <a16:creationId xmlns:a16="http://schemas.microsoft.com/office/drawing/2014/main" id="{84BF3442-6A8F-1215-3D13-9D7200AB342A}"/>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Oval 11">
                <a:extLst>
                  <a:ext uri="{FF2B5EF4-FFF2-40B4-BE49-F238E27FC236}">
                    <a16:creationId xmlns:a16="http://schemas.microsoft.com/office/drawing/2014/main" id="{4BDB9EAB-86C3-10E3-8BDD-7F8FC84846C6}"/>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6FCE0E37-77CE-86B0-4DCD-7E24B703BCDE}"/>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Oval 13">
                <a:extLst>
                  <a:ext uri="{FF2B5EF4-FFF2-40B4-BE49-F238E27FC236}">
                    <a16:creationId xmlns:a16="http://schemas.microsoft.com/office/drawing/2014/main" id="{1F83621D-2652-63FF-6175-80956F848255}"/>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Block Arc 14">
                <a:extLst>
                  <a:ext uri="{FF2B5EF4-FFF2-40B4-BE49-F238E27FC236}">
                    <a16:creationId xmlns:a16="http://schemas.microsoft.com/office/drawing/2014/main" id="{CB70FC84-D6B5-7DF2-A13B-BFA6C2577DCA}"/>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5" name="Group 4">
              <a:extLst>
                <a:ext uri="{FF2B5EF4-FFF2-40B4-BE49-F238E27FC236}">
                  <a16:creationId xmlns:a16="http://schemas.microsoft.com/office/drawing/2014/main" id="{FC8F5FE3-FD8A-9C96-F401-B4846FF87C2B}"/>
                </a:ext>
              </a:extLst>
            </p:cNvPr>
            <p:cNvGrpSpPr/>
            <p:nvPr/>
          </p:nvGrpSpPr>
          <p:grpSpPr>
            <a:xfrm rot="19632759">
              <a:off x="7157081" y="1490279"/>
              <a:ext cx="755219" cy="898494"/>
              <a:chOff x="6846848" y="1141103"/>
              <a:chExt cx="999203" cy="1188766"/>
            </a:xfrm>
            <a:grpFill/>
          </p:grpSpPr>
          <p:sp>
            <p:nvSpPr>
              <p:cNvPr id="6" name="Rectangle: Rounded Corners 5">
                <a:extLst>
                  <a:ext uri="{FF2B5EF4-FFF2-40B4-BE49-F238E27FC236}">
                    <a16:creationId xmlns:a16="http://schemas.microsoft.com/office/drawing/2014/main" id="{1BD8648D-E647-21B7-474F-87A40E6523ED}"/>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 name="Oval 6">
                <a:extLst>
                  <a:ext uri="{FF2B5EF4-FFF2-40B4-BE49-F238E27FC236}">
                    <a16:creationId xmlns:a16="http://schemas.microsoft.com/office/drawing/2014/main" id="{1C9E57A5-4988-D36F-CE40-1BE2309582D8}"/>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A0F9BAD7-6545-6AF8-DAF3-35B658215B6C}"/>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7FA49E26-D9D7-FD39-5493-D2E57A192BBE}"/>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Block Arc 9">
                <a:extLst>
                  <a:ext uri="{FF2B5EF4-FFF2-40B4-BE49-F238E27FC236}">
                    <a16:creationId xmlns:a16="http://schemas.microsoft.com/office/drawing/2014/main" id="{9DCEF75A-79DA-78F1-0B65-7C458150D333}"/>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grpSp>
        <p:nvGrpSpPr>
          <p:cNvPr id="16" name="Group 15">
            <a:extLst>
              <a:ext uri="{FF2B5EF4-FFF2-40B4-BE49-F238E27FC236}">
                <a16:creationId xmlns:a16="http://schemas.microsoft.com/office/drawing/2014/main" id="{5FEE0443-DCA5-1F79-18E9-27B9E6F70F26}"/>
              </a:ext>
            </a:extLst>
          </p:cNvPr>
          <p:cNvGrpSpPr/>
          <p:nvPr/>
        </p:nvGrpSpPr>
        <p:grpSpPr>
          <a:xfrm>
            <a:off x="10228983" y="337468"/>
            <a:ext cx="1587872" cy="1368854"/>
            <a:chOff x="10228983" y="337468"/>
            <a:chExt cx="1587872" cy="1368854"/>
          </a:xfrm>
        </p:grpSpPr>
        <p:sp>
          <p:nvSpPr>
            <p:cNvPr id="17" name="Hexagon 16">
              <a:extLst>
                <a:ext uri="{FF2B5EF4-FFF2-40B4-BE49-F238E27FC236}">
                  <a16:creationId xmlns:a16="http://schemas.microsoft.com/office/drawing/2014/main" id="{8CDD8037-D507-8DD3-B544-436B3106D5A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8" name="Group 17">
              <a:extLst>
                <a:ext uri="{FF2B5EF4-FFF2-40B4-BE49-F238E27FC236}">
                  <a16:creationId xmlns:a16="http://schemas.microsoft.com/office/drawing/2014/main" id="{55D6551A-A4E4-6420-F48C-CD8550999503}"/>
                </a:ext>
              </a:extLst>
            </p:cNvPr>
            <p:cNvGrpSpPr/>
            <p:nvPr/>
          </p:nvGrpSpPr>
          <p:grpSpPr>
            <a:xfrm>
              <a:off x="10737628" y="758745"/>
              <a:ext cx="562136" cy="634675"/>
              <a:chOff x="760175" y="830142"/>
              <a:chExt cx="867619" cy="979579"/>
            </a:xfrm>
          </p:grpSpPr>
          <p:sp>
            <p:nvSpPr>
              <p:cNvPr id="19" name="Rectangle 18">
                <a:extLst>
                  <a:ext uri="{FF2B5EF4-FFF2-40B4-BE49-F238E27FC236}">
                    <a16:creationId xmlns:a16="http://schemas.microsoft.com/office/drawing/2014/main" id="{913F17E3-DDC4-976E-9C56-8A49CFECB040}"/>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٤٤</a:t>
                </a:r>
                <a:endParaRPr lang="en-US" sz="1600" b="1" dirty="0">
                  <a:solidFill>
                    <a:schemeClr val="bg1"/>
                  </a:solidFill>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C3E10B78-4F10-65C7-2F8D-C280A65B9A8D}"/>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39967045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637402" y="3614647"/>
            <a:ext cx="2785132" cy="750934"/>
          </a:xfrm>
          <a:prstGeom prst="rect">
            <a:avLst/>
          </a:prstGeom>
          <a:noFill/>
          <a:ln>
            <a:noFill/>
          </a:ln>
        </p:spPr>
        <p:txBody>
          <a:bodyPr spcFirstLastPara="1" wrap="square" lIns="91425" tIns="45700" rIns="91425" bIns="45700" anchor="t" anchorCtr="0">
            <a:spAutoFit/>
          </a:bodyPr>
          <a:lstStyle/>
          <a:p>
            <a:pPr marL="0" marR="0" lvl="0" indent="0" algn="ctr" rtl="1">
              <a:lnSpc>
                <a:spcPct val="107000"/>
              </a:lnSpc>
              <a:spcBef>
                <a:spcPts val="0"/>
              </a:spcBef>
              <a:spcAft>
                <a:spcPts val="0"/>
              </a:spcAft>
              <a:buNone/>
            </a:pPr>
            <a:r>
              <a:rPr lang="en-US" sz="2000" dirty="0">
                <a:solidFill>
                  <a:schemeClr val="dk1"/>
                </a:solidFill>
                <a:latin typeface="Calibri" panose="020F0502020204030204" pitchFamily="34" charset="0"/>
                <a:ea typeface="Helvetica Neue"/>
                <a:cs typeface="Calibri" panose="020F0502020204030204" pitchFamily="34" charset="0"/>
                <a:sym typeface="Helvetica Neue"/>
              </a:rPr>
              <a:t>يحتاج كل من </a:t>
            </a:r>
            <a:r>
              <a:rPr lang="ar-SA" sz="2000" dirty="0">
                <a:solidFill>
                  <a:schemeClr val="dk1"/>
                </a:solidFill>
                <a:latin typeface="Calibri" panose="020F0502020204030204" pitchFamily="34" charset="0"/>
                <a:ea typeface="Helvetica Neue"/>
                <a:cs typeface="Calibri" panose="020F0502020204030204" pitchFamily="34" charset="0"/>
                <a:sym typeface="Helvetica Neue"/>
              </a:rPr>
              <a:t>الفتيان و الفتيات </a:t>
            </a:r>
            <a:r>
              <a:rPr lang="en-US" sz="2000" dirty="0">
                <a:solidFill>
                  <a:schemeClr val="dk1"/>
                </a:solidFill>
                <a:latin typeface="Calibri" panose="020F0502020204030204" pitchFamily="34" charset="0"/>
                <a:ea typeface="Helvetica Neue"/>
                <a:cs typeface="Calibri" panose="020F0502020204030204" pitchFamily="34" charset="0"/>
                <a:sym typeface="Helvetica Neue"/>
              </a:rPr>
              <a:t>إلى والديهم لإظهار التعاطف</a:t>
            </a:r>
            <a:r>
              <a:rPr lang="en-US" sz="2000" dirty="0">
                <a:solidFill>
                  <a:schemeClr val="dk1"/>
                </a:solidFill>
                <a:latin typeface="+mj-lt"/>
                <a:ea typeface="Helvetica Neue"/>
                <a:cs typeface="Helvetica Neue"/>
                <a:sym typeface="Helvetica Neue"/>
              </a:rPr>
              <a:t>.</a:t>
            </a:r>
            <a:endParaRPr lang="en-US" sz="2000" dirty="0">
              <a:solidFill>
                <a:schemeClr val="dk1"/>
              </a:solidFill>
              <a:latin typeface="+mj-lt"/>
              <a:ea typeface="Calibri"/>
              <a:cs typeface="Calibri"/>
              <a:sym typeface="Calibri"/>
            </a:endParaRPr>
          </a:p>
        </p:txBody>
      </p:sp>
      <p:sp>
        <p:nvSpPr>
          <p:cNvPr id="534" name="Google Shape;534;p18"/>
          <p:cNvSpPr txBox="1"/>
          <p:nvPr/>
        </p:nvSpPr>
        <p:spPr>
          <a:xfrm>
            <a:off x="5188022" y="3614647"/>
            <a:ext cx="5103549" cy="1409576"/>
          </a:xfrm>
          <a:prstGeom prst="rect">
            <a:avLst/>
          </a:prstGeom>
          <a:noFill/>
          <a:ln>
            <a:noFill/>
          </a:ln>
        </p:spPr>
        <p:txBody>
          <a:bodyPr spcFirstLastPara="1" wrap="square" lIns="91425" tIns="45700" rIns="91425" bIns="45700" anchor="t" anchorCtr="0">
            <a:spAutoFit/>
          </a:bodyPr>
          <a:lstStyle/>
          <a:p>
            <a:pPr marL="0" marR="0" lvl="0" indent="0" algn="ctr" rtl="1">
              <a:lnSpc>
                <a:spcPct val="107000"/>
              </a:lnSpc>
              <a:spcBef>
                <a:spcPts val="0"/>
              </a:spcBef>
              <a:spcAft>
                <a:spcPts val="0"/>
              </a:spcAft>
              <a:buNone/>
            </a:pPr>
            <a:r>
              <a:rPr lang="en-US" sz="2000" dirty="0">
                <a:solidFill>
                  <a:schemeClr val="dk1"/>
                </a:solidFill>
                <a:latin typeface="Calibri" panose="020F0502020204030204" pitchFamily="34" charset="0"/>
                <a:ea typeface="Helvetica Neue"/>
                <a:cs typeface="Calibri" panose="020F0502020204030204" pitchFamily="34" charset="0"/>
                <a:sym typeface="Helvetica Neue"/>
              </a:rPr>
              <a:t>الخطوات الأربع للتعاطف هي طريقة عملية لدعم ا</a:t>
            </a:r>
            <a:r>
              <a:rPr lang="ar-SA" sz="2000" dirty="0">
                <a:solidFill>
                  <a:schemeClr val="dk1"/>
                </a:solidFill>
                <a:latin typeface="Calibri" panose="020F0502020204030204" pitchFamily="34" charset="0"/>
                <a:ea typeface="Helvetica Neue"/>
                <a:cs typeface="Calibri" panose="020F0502020204030204" pitchFamily="34" charset="0"/>
                <a:sym typeface="Helvetica Neue"/>
              </a:rPr>
              <a:t>لوالدين</a:t>
            </a:r>
            <a:r>
              <a:rPr lang="en-US" sz="2000" dirty="0">
                <a:solidFill>
                  <a:schemeClr val="dk1"/>
                </a:solidFill>
                <a:latin typeface="Calibri" panose="020F0502020204030204" pitchFamily="34" charset="0"/>
                <a:ea typeface="Helvetica Neue"/>
                <a:cs typeface="Calibri" panose="020F0502020204030204" pitchFamily="34" charset="0"/>
                <a:sym typeface="Helvetica Neue"/>
              </a:rPr>
              <a:t> / مقدمي الرعاية لزيادة استجابات ال</a:t>
            </a:r>
            <a:r>
              <a:rPr lang="ar-SA" sz="2000" dirty="0">
                <a:solidFill>
                  <a:schemeClr val="dk1"/>
                </a:solidFill>
                <a:latin typeface="Calibri" panose="020F0502020204030204" pitchFamily="34" charset="0"/>
                <a:ea typeface="Helvetica Neue"/>
                <a:cs typeface="Calibri" panose="020F0502020204030204" pitchFamily="34" charset="0"/>
                <a:sym typeface="Helvetica Neue"/>
              </a:rPr>
              <a:t>تعاطف</a:t>
            </a:r>
            <a:r>
              <a:rPr lang="en-US" sz="2000" dirty="0">
                <a:solidFill>
                  <a:schemeClr val="dk1"/>
                </a:solidFill>
                <a:latin typeface="Calibri" panose="020F0502020204030204" pitchFamily="34" charset="0"/>
                <a:ea typeface="Helvetica Neue"/>
                <a:cs typeface="Calibri" panose="020F0502020204030204" pitchFamily="34" charset="0"/>
                <a:sym typeface="Helvetica Neue"/>
              </a:rPr>
              <a:t> لمساعدة الأطفال والمراهقين على التعامل مع المشاعر الصعبة وتعلم حل المشكلات</a:t>
            </a:r>
          </a:p>
        </p:txBody>
      </p:sp>
      <p:sp>
        <p:nvSpPr>
          <p:cNvPr id="535" name="Google Shape;535;p18"/>
          <p:cNvSpPr/>
          <p:nvPr/>
        </p:nvSpPr>
        <p:spPr>
          <a:xfrm>
            <a:off x="2504188" y="2096472"/>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7214016" y="2098684"/>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1704957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20" name="Title 19">
            <a:extLst>
              <a:ext uri="{FF2B5EF4-FFF2-40B4-BE49-F238E27FC236}">
                <a16:creationId xmlns:a16="http://schemas.microsoft.com/office/drawing/2014/main" id="{2A0626A4-11D1-6BF1-C505-EC0F3C09B666}"/>
              </a:ext>
            </a:extLst>
          </p:cNvPr>
          <p:cNvSpPr>
            <a:spLocks noGrp="1"/>
          </p:cNvSpPr>
          <p:nvPr>
            <p:ph type="title"/>
          </p:nvPr>
        </p:nvSpPr>
        <p:spPr>
          <a:xfrm>
            <a:off x="796383" y="3749932"/>
            <a:ext cx="10042851" cy="562168"/>
          </a:xfrm>
        </p:spPr>
        <p:txBody>
          <a:bodyPr/>
          <a:lstStyle/>
          <a:p>
            <a:pPr algn="r" rtl="1"/>
            <a:r>
              <a:rPr lang="en-US" sz="2400" dirty="0">
                <a:solidFill>
                  <a:schemeClr val="bg1"/>
                </a:solidFill>
                <a:latin typeface="Calibri" panose="020F0502020204030204" pitchFamily="34" charset="0"/>
                <a:cs typeface="Calibri" panose="020F0502020204030204" pitchFamily="34" charset="0"/>
              </a:rPr>
              <a:t>الجلسة </a:t>
            </a:r>
            <a:r>
              <a:rPr lang="ar-SA" sz="2400" dirty="0">
                <a:solidFill>
                  <a:schemeClr val="bg1"/>
                </a:solidFill>
                <a:latin typeface="Calibri" panose="020F0502020204030204" pitchFamily="34" charset="0"/>
                <a:cs typeface="Calibri" panose="020F0502020204030204" pitchFamily="34" charset="0"/>
              </a:rPr>
              <a:t>٥ </a:t>
            </a:r>
            <a:br>
              <a:rPr lang="en-US" sz="2400" dirty="0">
                <a:solidFill>
                  <a:schemeClr val="bg1"/>
                </a:solidFill>
              </a:rPr>
            </a:br>
            <a:r>
              <a:rPr lang="ar-SA" sz="5400" b="1" dirty="0">
                <a:solidFill>
                  <a:schemeClr val="bg1"/>
                </a:solidFill>
                <a:latin typeface="Calibri" panose="020F0502020204030204" pitchFamily="34" charset="0"/>
                <a:cs typeface="Calibri" panose="020F0502020204030204" pitchFamily="34" charset="0"/>
                <a:sym typeface="Arial"/>
              </a:rPr>
              <a:t>تهيئة بيئة آمنة ويمكن التنبؤ بها من خلال القواعد والإجراءات الأسرية</a:t>
            </a:r>
            <a:br>
              <a:rPr lang="en-US" sz="5400" b="1" dirty="0">
                <a:solidFill>
                  <a:schemeClr val="bg1"/>
                </a:solidFill>
                <a:latin typeface="Calibri" panose="020F0502020204030204" pitchFamily="34" charset="0"/>
                <a:cs typeface="Calibri" panose="020F0502020204030204" pitchFamily="34" charset="0"/>
                <a:sym typeface="Arial"/>
              </a:rPr>
            </a:br>
            <a:endParaRPr lang="en-US" dirty="0"/>
          </a:p>
        </p:txBody>
      </p:sp>
      <p:grpSp>
        <p:nvGrpSpPr>
          <p:cNvPr id="75" name="Group 74">
            <a:extLst>
              <a:ext uri="{FF2B5EF4-FFF2-40B4-BE49-F238E27FC236}">
                <a16:creationId xmlns:a16="http://schemas.microsoft.com/office/drawing/2014/main" id="{B087ADDC-E43F-AE7D-FEA4-E36835338BD7}"/>
              </a:ext>
            </a:extLst>
          </p:cNvPr>
          <p:cNvGrpSpPr/>
          <p:nvPr/>
        </p:nvGrpSpPr>
        <p:grpSpPr>
          <a:xfrm>
            <a:off x="10370496" y="704160"/>
            <a:ext cx="937477" cy="1121659"/>
            <a:chOff x="2780231" y="3039417"/>
            <a:chExt cx="1162307" cy="1390660"/>
          </a:xfrm>
          <a:solidFill>
            <a:schemeClr val="bg1"/>
          </a:solidFill>
        </p:grpSpPr>
        <p:sp>
          <p:nvSpPr>
            <p:cNvPr id="76" name="Rectangle 75">
              <a:extLst>
                <a:ext uri="{FF2B5EF4-FFF2-40B4-BE49-F238E27FC236}">
                  <a16:creationId xmlns:a16="http://schemas.microsoft.com/office/drawing/2014/main" id="{35AACE8A-FF35-858B-97EB-4278CB05959A}"/>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7" name="Flowchart: Stored Data 76">
              <a:extLst>
                <a:ext uri="{FF2B5EF4-FFF2-40B4-BE49-F238E27FC236}">
                  <a16:creationId xmlns:a16="http://schemas.microsoft.com/office/drawing/2014/main" id="{FA5AE003-8F77-2AC9-4B40-36B3B9FF090C}"/>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8" name="Flowchart: Stored Data 77">
              <a:extLst>
                <a:ext uri="{FF2B5EF4-FFF2-40B4-BE49-F238E27FC236}">
                  <a16:creationId xmlns:a16="http://schemas.microsoft.com/office/drawing/2014/main" id="{E57C6229-1721-3156-DC32-114D38B2637A}"/>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9" name="Rectangle 78">
              <a:extLst>
                <a:ext uri="{FF2B5EF4-FFF2-40B4-BE49-F238E27FC236}">
                  <a16:creationId xmlns:a16="http://schemas.microsoft.com/office/drawing/2014/main" id="{25C90074-371D-C8B8-7307-76869E76192F}"/>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0" name="Isosceles Triangle 79">
              <a:extLst>
                <a:ext uri="{FF2B5EF4-FFF2-40B4-BE49-F238E27FC236}">
                  <a16:creationId xmlns:a16="http://schemas.microsoft.com/office/drawing/2014/main" id="{601C22F1-1139-B54F-34E1-5EDBDEDC5D54}"/>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81" name="Group 80">
            <a:extLst>
              <a:ext uri="{FF2B5EF4-FFF2-40B4-BE49-F238E27FC236}">
                <a16:creationId xmlns:a16="http://schemas.microsoft.com/office/drawing/2014/main" id="{A98D5085-43F7-6F81-FF55-FB1805C5A2A1}"/>
              </a:ext>
            </a:extLst>
          </p:cNvPr>
          <p:cNvGrpSpPr/>
          <p:nvPr/>
        </p:nvGrpSpPr>
        <p:grpSpPr>
          <a:xfrm>
            <a:off x="10559387" y="921768"/>
            <a:ext cx="497874" cy="668226"/>
            <a:chOff x="5438539" y="7646118"/>
            <a:chExt cx="814830" cy="1093633"/>
          </a:xfrm>
          <a:solidFill>
            <a:schemeClr val="accent3">
              <a:lumMod val="75000"/>
            </a:schemeClr>
          </a:solidFill>
        </p:grpSpPr>
        <p:sp>
          <p:nvSpPr>
            <p:cNvPr id="82" name="Round Same Side Corner Rectangle 21">
              <a:extLst>
                <a:ext uri="{FF2B5EF4-FFF2-40B4-BE49-F238E27FC236}">
                  <a16:creationId xmlns:a16="http://schemas.microsoft.com/office/drawing/2014/main" id="{F43AC12F-825E-DBAD-EEE4-56E6D9370ECA}"/>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3" name="Oval 82">
              <a:extLst>
                <a:ext uri="{FF2B5EF4-FFF2-40B4-BE49-F238E27FC236}">
                  <a16:creationId xmlns:a16="http://schemas.microsoft.com/office/drawing/2014/main" id="{462A19AF-CC25-11F6-FDC3-F6D8DFE61393}"/>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4" name="Round Same Side Corner Rectangle 23">
              <a:extLst>
                <a:ext uri="{FF2B5EF4-FFF2-40B4-BE49-F238E27FC236}">
                  <a16:creationId xmlns:a16="http://schemas.microsoft.com/office/drawing/2014/main" id="{0FC56145-0D0A-1A62-4DFC-A7EC1FF8C5B4}"/>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5" name="Oval 84">
              <a:extLst>
                <a:ext uri="{FF2B5EF4-FFF2-40B4-BE49-F238E27FC236}">
                  <a16:creationId xmlns:a16="http://schemas.microsoft.com/office/drawing/2014/main" id="{8CC8DE0B-6DC6-C269-98D6-EB7B9A9AAF89}"/>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6" name="Round Same Side Corner Rectangle 25">
              <a:extLst>
                <a:ext uri="{FF2B5EF4-FFF2-40B4-BE49-F238E27FC236}">
                  <a16:creationId xmlns:a16="http://schemas.microsoft.com/office/drawing/2014/main" id="{313A68DB-0143-65EF-C66D-D695E6F32F93}"/>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7" name="Round Same Side Corner Rectangle 26">
              <a:extLst>
                <a:ext uri="{FF2B5EF4-FFF2-40B4-BE49-F238E27FC236}">
                  <a16:creationId xmlns:a16="http://schemas.microsoft.com/office/drawing/2014/main" id="{D8A1BC3E-5EDD-82D4-DA71-1D626E1714FA}"/>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88" name="Group 87">
            <a:extLst>
              <a:ext uri="{FF2B5EF4-FFF2-40B4-BE49-F238E27FC236}">
                <a16:creationId xmlns:a16="http://schemas.microsoft.com/office/drawing/2014/main" id="{33A821CF-C56E-620D-5052-A5280C892FBB}"/>
              </a:ext>
            </a:extLst>
          </p:cNvPr>
          <p:cNvGrpSpPr/>
          <p:nvPr/>
        </p:nvGrpSpPr>
        <p:grpSpPr>
          <a:xfrm>
            <a:off x="9087885" y="704160"/>
            <a:ext cx="937477" cy="1121659"/>
            <a:chOff x="678442" y="1567255"/>
            <a:chExt cx="937477" cy="1121659"/>
          </a:xfrm>
          <a:solidFill>
            <a:schemeClr val="bg1"/>
          </a:solidFill>
        </p:grpSpPr>
        <p:grpSp>
          <p:nvGrpSpPr>
            <p:cNvPr id="89" name="Group 88">
              <a:extLst>
                <a:ext uri="{FF2B5EF4-FFF2-40B4-BE49-F238E27FC236}">
                  <a16:creationId xmlns:a16="http://schemas.microsoft.com/office/drawing/2014/main" id="{99ACB133-A17D-3C2E-43C2-95B5AF53831A}"/>
                </a:ext>
              </a:extLst>
            </p:cNvPr>
            <p:cNvGrpSpPr/>
            <p:nvPr/>
          </p:nvGrpSpPr>
          <p:grpSpPr>
            <a:xfrm>
              <a:off x="678442" y="1567255"/>
              <a:ext cx="937477" cy="1121659"/>
              <a:chOff x="2780231" y="3039417"/>
              <a:chExt cx="1162307" cy="1390660"/>
            </a:xfrm>
            <a:grpFill/>
          </p:grpSpPr>
          <p:sp>
            <p:nvSpPr>
              <p:cNvPr id="94" name="Rectangle 93">
                <a:extLst>
                  <a:ext uri="{FF2B5EF4-FFF2-40B4-BE49-F238E27FC236}">
                    <a16:creationId xmlns:a16="http://schemas.microsoft.com/office/drawing/2014/main" id="{8900B388-14D3-A48B-C470-58EDEA8E8715}"/>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5" name="Flowchart: Stored Data 94">
                <a:extLst>
                  <a:ext uri="{FF2B5EF4-FFF2-40B4-BE49-F238E27FC236}">
                    <a16:creationId xmlns:a16="http://schemas.microsoft.com/office/drawing/2014/main" id="{F1AEC68F-66B6-6FC0-A59D-58F8F677F60C}"/>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6" name="Flowchart: Stored Data 95">
                <a:extLst>
                  <a:ext uri="{FF2B5EF4-FFF2-40B4-BE49-F238E27FC236}">
                    <a16:creationId xmlns:a16="http://schemas.microsoft.com/office/drawing/2014/main" id="{81E7676B-9053-8F4C-A581-49767EEE51BA}"/>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7" name="Rectangle 96">
                <a:extLst>
                  <a:ext uri="{FF2B5EF4-FFF2-40B4-BE49-F238E27FC236}">
                    <a16:creationId xmlns:a16="http://schemas.microsoft.com/office/drawing/2014/main" id="{04BEA618-0980-93D8-F498-B29B58B8772F}"/>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8" name="Isosceles Triangle 97">
                <a:extLst>
                  <a:ext uri="{FF2B5EF4-FFF2-40B4-BE49-F238E27FC236}">
                    <a16:creationId xmlns:a16="http://schemas.microsoft.com/office/drawing/2014/main" id="{BB613CCB-CC97-1F75-D5AD-D1136DAD6BD4}"/>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0" name="Group 89">
              <a:extLst>
                <a:ext uri="{FF2B5EF4-FFF2-40B4-BE49-F238E27FC236}">
                  <a16:creationId xmlns:a16="http://schemas.microsoft.com/office/drawing/2014/main" id="{D486EA6F-19E0-397F-A441-60277A51DDA4}"/>
                </a:ext>
              </a:extLst>
            </p:cNvPr>
            <p:cNvGrpSpPr/>
            <p:nvPr/>
          </p:nvGrpSpPr>
          <p:grpSpPr>
            <a:xfrm>
              <a:off x="820591" y="1847754"/>
              <a:ext cx="633925" cy="581856"/>
              <a:chOff x="7619849" y="5297373"/>
              <a:chExt cx="500332" cy="459236"/>
            </a:xfrm>
            <a:grpFill/>
          </p:grpSpPr>
          <p:sp>
            <p:nvSpPr>
              <p:cNvPr id="92" name="Trapezoid 91">
                <a:extLst>
                  <a:ext uri="{FF2B5EF4-FFF2-40B4-BE49-F238E27FC236}">
                    <a16:creationId xmlns:a16="http://schemas.microsoft.com/office/drawing/2014/main" id="{700CFDD4-3F72-ADA2-62EC-B762EAE40820}"/>
                  </a:ext>
                </a:extLst>
              </p:cNvPr>
              <p:cNvSpPr/>
              <p:nvPr/>
            </p:nvSpPr>
            <p:spPr>
              <a:xfrm>
                <a:off x="7619849" y="5297373"/>
                <a:ext cx="500332" cy="200981"/>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3" name="Rectangle 92">
                <a:extLst>
                  <a:ext uri="{FF2B5EF4-FFF2-40B4-BE49-F238E27FC236}">
                    <a16:creationId xmlns:a16="http://schemas.microsoft.com/office/drawing/2014/main" id="{EEB22FE2-5BDA-C326-0011-A5CB5D2D124D}"/>
                  </a:ext>
                </a:extLst>
              </p:cNvPr>
              <p:cNvSpPr/>
              <p:nvPr/>
            </p:nvSpPr>
            <p:spPr>
              <a:xfrm>
                <a:off x="7663186" y="5498354"/>
                <a:ext cx="413659" cy="2582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91" name="Heart 90">
              <a:extLst>
                <a:ext uri="{FF2B5EF4-FFF2-40B4-BE49-F238E27FC236}">
                  <a16:creationId xmlns:a16="http://schemas.microsoft.com/office/drawing/2014/main" id="{385B669E-05DA-983B-4574-080109FF6104}"/>
                </a:ext>
              </a:extLst>
            </p:cNvPr>
            <p:cNvSpPr/>
            <p:nvPr/>
          </p:nvSpPr>
          <p:spPr>
            <a:xfrm>
              <a:off x="1004668" y="2053550"/>
              <a:ext cx="285023" cy="254645"/>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9494561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DFB81-42BA-1E44-8F9D-302A3511823D}"/>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وجود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أدوار و</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توقعات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واضحة</a:t>
            </a:r>
          </a:p>
        </p:txBody>
      </p:sp>
      <p:sp>
        <p:nvSpPr>
          <p:cNvPr id="3" name="TextBox 2">
            <a:extLst>
              <a:ext uri="{FF2B5EF4-FFF2-40B4-BE49-F238E27FC236}">
                <a16:creationId xmlns:a16="http://schemas.microsoft.com/office/drawing/2014/main" id="{02ECEE2D-44D6-B4FA-A41C-4F0140EB2D42}"/>
              </a:ext>
            </a:extLst>
          </p:cNvPr>
          <p:cNvSpPr txBox="1"/>
          <p:nvPr/>
        </p:nvSpPr>
        <p:spPr>
          <a:xfrm>
            <a:off x="2016198" y="2181122"/>
            <a:ext cx="3575431" cy="2308324"/>
          </a:xfrm>
          <a:prstGeom prst="rect">
            <a:avLst/>
          </a:prstGeom>
          <a:noFill/>
        </p:spPr>
        <p:txBody>
          <a:bodyPr wrap="square">
            <a:spAutoFit/>
          </a:bodyPr>
          <a:lstStyle/>
          <a:p>
            <a:pPr algn="r" rtl="1"/>
            <a:r>
              <a:rPr lang="en-US" sz="2400" b="0" i="0" dirty="0">
                <a:effectLst/>
                <a:latin typeface="+mj-lt"/>
                <a:cs typeface="Calibri" panose="020F0502020204030204" pitchFamily="34" charset="0"/>
              </a:rPr>
              <a:t>يميل الأطفال إلى تلبية احتياجاتهم بشكل مناسب وعلى قدم المساواة.</a:t>
            </a:r>
          </a:p>
          <a:p>
            <a:pPr algn="r" rtl="1"/>
            <a:endParaRPr lang="en-US" sz="2400" b="0" i="0" dirty="0">
              <a:effectLst/>
              <a:latin typeface="+mj-lt"/>
              <a:cs typeface="Calibri" panose="020F0502020204030204" pitchFamily="34" charset="0"/>
            </a:endParaRPr>
          </a:p>
          <a:p>
            <a:pPr algn="r" rtl="1"/>
            <a:r>
              <a:rPr lang="ar-SA" sz="2400" dirty="0">
                <a:latin typeface="+mj-lt"/>
                <a:cs typeface="Calibri" panose="020F0502020204030204" pitchFamily="34" charset="0"/>
              </a:rPr>
              <a:t>السماح </a:t>
            </a:r>
            <a:r>
              <a:rPr lang="en-US" sz="2400" b="0" i="0" dirty="0">
                <a:effectLst/>
                <a:latin typeface="+mj-lt"/>
                <a:cs typeface="Calibri" panose="020F0502020204030204" pitchFamily="34" charset="0"/>
              </a:rPr>
              <a:t>للأطفال بالتعبير عن احتياجاتهم التنموية.</a:t>
            </a:r>
          </a:p>
        </p:txBody>
      </p:sp>
      <p:sp>
        <p:nvSpPr>
          <p:cNvPr id="5" name="TextBox 4">
            <a:extLst>
              <a:ext uri="{FF2B5EF4-FFF2-40B4-BE49-F238E27FC236}">
                <a16:creationId xmlns:a16="http://schemas.microsoft.com/office/drawing/2014/main" id="{CB6F69A7-4F98-39A3-660B-2095CAFB8F5A}"/>
              </a:ext>
            </a:extLst>
          </p:cNvPr>
          <p:cNvSpPr txBox="1"/>
          <p:nvPr/>
        </p:nvSpPr>
        <p:spPr>
          <a:xfrm>
            <a:off x="7618712" y="2181122"/>
            <a:ext cx="3575431" cy="2308324"/>
          </a:xfrm>
          <a:prstGeom prst="rect">
            <a:avLst/>
          </a:prstGeom>
          <a:noFill/>
        </p:spPr>
        <p:txBody>
          <a:bodyPr wrap="square">
            <a:spAutoFit/>
          </a:bodyPr>
          <a:lstStyle/>
          <a:p>
            <a:pPr algn="r" rtl="1"/>
            <a:r>
              <a:rPr lang="ar-SA" sz="2400" b="0" i="0" dirty="0">
                <a:effectLst/>
                <a:latin typeface="+mj-lt"/>
                <a:cs typeface="Calibri" panose="020F0502020204030204" pitchFamily="34" charset="0"/>
              </a:rPr>
              <a:t>يتحمل الوالدين</a:t>
            </a:r>
            <a:r>
              <a:rPr lang="en-US" sz="2400" b="0" i="0" dirty="0">
                <a:effectLst/>
                <a:latin typeface="+mj-lt"/>
                <a:cs typeface="Calibri" panose="020F0502020204030204" pitchFamily="34" charset="0"/>
              </a:rPr>
              <a:t> </a:t>
            </a:r>
            <a:r>
              <a:rPr lang="ar-SA" sz="2400" b="0" i="0" dirty="0">
                <a:effectLst/>
                <a:latin typeface="+mj-lt"/>
                <a:cs typeface="Calibri" panose="020F0502020204030204" pitchFamily="34" charset="0"/>
              </a:rPr>
              <a:t>مسؤولية </a:t>
            </a:r>
            <a:r>
              <a:rPr lang="en-US" sz="2400" b="0" i="0" dirty="0">
                <a:effectLst/>
                <a:latin typeface="+mj-lt"/>
                <a:cs typeface="Calibri" panose="020F0502020204030204" pitchFamily="34" charset="0"/>
              </a:rPr>
              <a:t>سلوكهم الخاص.</a:t>
            </a:r>
          </a:p>
          <a:p>
            <a:pPr algn="r" rtl="1"/>
            <a:endParaRPr lang="en-US" sz="2400" b="0" i="0" dirty="0">
              <a:effectLst/>
              <a:latin typeface="+mj-lt"/>
              <a:cs typeface="Calibri" panose="020F0502020204030204" pitchFamily="34" charset="0"/>
            </a:endParaRPr>
          </a:p>
          <a:p>
            <a:pPr algn="r" rtl="1"/>
            <a:endParaRPr lang="en-US" sz="2400" b="0" i="0" dirty="0">
              <a:effectLst/>
              <a:latin typeface="+mj-lt"/>
              <a:cs typeface="Calibri" panose="020F0502020204030204" pitchFamily="34" charset="0"/>
            </a:endParaRPr>
          </a:p>
          <a:p>
            <a:pPr algn="r" rtl="1"/>
            <a:r>
              <a:rPr lang="en-US" sz="2400" b="0" i="0" dirty="0">
                <a:effectLst/>
                <a:latin typeface="+mj-lt"/>
                <a:cs typeface="Calibri" panose="020F0502020204030204" pitchFamily="34" charset="0"/>
              </a:rPr>
              <a:t>لا يعتمد ال</a:t>
            </a:r>
            <a:r>
              <a:rPr lang="ar-SA" sz="2400" b="0" i="0" dirty="0">
                <a:effectLst/>
                <a:latin typeface="+mj-lt"/>
                <a:cs typeface="Calibri" panose="020F0502020204030204" pitchFamily="34" charset="0"/>
              </a:rPr>
              <a:t>والدين</a:t>
            </a:r>
            <a:r>
              <a:rPr lang="en-US" sz="2400" b="0" i="0" dirty="0">
                <a:effectLst/>
                <a:latin typeface="+mj-lt"/>
                <a:cs typeface="Calibri" panose="020F0502020204030204" pitchFamily="34" charset="0"/>
              </a:rPr>
              <a:t> فقط على الدعم العاطفي من أطفالهم</a:t>
            </a:r>
            <a:endParaRPr lang="en-US" sz="2400" dirty="0">
              <a:latin typeface="+mj-lt"/>
              <a:cs typeface="Calibri" panose="020F0502020204030204" pitchFamily="34" charset="0"/>
            </a:endParaRPr>
          </a:p>
        </p:txBody>
      </p:sp>
      <p:grpSp>
        <p:nvGrpSpPr>
          <p:cNvPr id="6" name="Group 5">
            <a:extLst>
              <a:ext uri="{FF2B5EF4-FFF2-40B4-BE49-F238E27FC236}">
                <a16:creationId xmlns:a16="http://schemas.microsoft.com/office/drawing/2014/main" id="{3FE1698F-6EA1-172C-40EF-3028186E108A}"/>
              </a:ext>
            </a:extLst>
          </p:cNvPr>
          <p:cNvGrpSpPr/>
          <p:nvPr/>
        </p:nvGrpSpPr>
        <p:grpSpPr>
          <a:xfrm>
            <a:off x="1241899" y="2270433"/>
            <a:ext cx="422635" cy="861847"/>
            <a:chOff x="4162834" y="1684320"/>
            <a:chExt cx="350098" cy="713930"/>
          </a:xfrm>
          <a:solidFill>
            <a:schemeClr val="accent3">
              <a:lumMod val="75000"/>
            </a:schemeClr>
          </a:solidFill>
        </p:grpSpPr>
        <p:sp>
          <p:nvSpPr>
            <p:cNvPr id="7" name="Round Same Side Corner Rectangle 21">
              <a:extLst>
                <a:ext uri="{FF2B5EF4-FFF2-40B4-BE49-F238E27FC236}">
                  <a16:creationId xmlns:a16="http://schemas.microsoft.com/office/drawing/2014/main" id="{2CC4352E-11B6-2E66-A303-EC1173DAE3F9}"/>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F79771AC-FA84-D86D-B10C-6564EBB3D9AC}"/>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F93877DA-1FC2-5AD9-254D-D5E351A15915}"/>
              </a:ext>
            </a:extLst>
          </p:cNvPr>
          <p:cNvGrpSpPr/>
          <p:nvPr/>
        </p:nvGrpSpPr>
        <p:grpSpPr>
          <a:xfrm>
            <a:off x="6213210" y="1880916"/>
            <a:ext cx="1047108" cy="1320445"/>
            <a:chOff x="3269971" y="2733590"/>
            <a:chExt cx="648257" cy="817478"/>
          </a:xfrm>
          <a:solidFill>
            <a:schemeClr val="accent3">
              <a:lumMod val="75000"/>
            </a:schemeClr>
          </a:solidFill>
        </p:grpSpPr>
        <p:grpSp>
          <p:nvGrpSpPr>
            <p:cNvPr id="10" name="Group 9">
              <a:extLst>
                <a:ext uri="{FF2B5EF4-FFF2-40B4-BE49-F238E27FC236}">
                  <a16:creationId xmlns:a16="http://schemas.microsoft.com/office/drawing/2014/main" id="{DF4D9C9F-79BE-63C9-CC43-122B90AF718F}"/>
                </a:ext>
              </a:extLst>
            </p:cNvPr>
            <p:cNvGrpSpPr/>
            <p:nvPr/>
          </p:nvGrpSpPr>
          <p:grpSpPr>
            <a:xfrm>
              <a:off x="3664779" y="2733590"/>
              <a:ext cx="253449" cy="817478"/>
              <a:chOff x="4045582" y="1684320"/>
              <a:chExt cx="350098" cy="1129211"/>
            </a:xfrm>
            <a:grpFill/>
          </p:grpSpPr>
          <p:sp>
            <p:nvSpPr>
              <p:cNvPr id="16" name="Round Same Side Corner Rectangle 21">
                <a:extLst>
                  <a:ext uri="{FF2B5EF4-FFF2-40B4-BE49-F238E27FC236}">
                    <a16:creationId xmlns:a16="http://schemas.microsoft.com/office/drawing/2014/main" id="{C6D0F1C1-EDDF-884C-CF5F-A073C89B9200}"/>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338D18A4-0A72-6AAB-252A-CC7291C9D078}"/>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1" name="Group 10">
              <a:extLst>
                <a:ext uri="{FF2B5EF4-FFF2-40B4-BE49-F238E27FC236}">
                  <a16:creationId xmlns:a16="http://schemas.microsoft.com/office/drawing/2014/main" id="{4C1D3EB1-5630-2EEE-B4BF-D2FD77CBD562}"/>
                </a:ext>
              </a:extLst>
            </p:cNvPr>
            <p:cNvGrpSpPr/>
            <p:nvPr/>
          </p:nvGrpSpPr>
          <p:grpSpPr>
            <a:xfrm>
              <a:off x="3269971" y="2733590"/>
              <a:ext cx="363228" cy="817478"/>
              <a:chOff x="3000654" y="1516217"/>
              <a:chExt cx="245039" cy="551483"/>
            </a:xfrm>
            <a:grpFill/>
          </p:grpSpPr>
          <p:grpSp>
            <p:nvGrpSpPr>
              <p:cNvPr id="12" name="Group 11">
                <a:extLst>
                  <a:ext uri="{FF2B5EF4-FFF2-40B4-BE49-F238E27FC236}">
                    <a16:creationId xmlns:a16="http://schemas.microsoft.com/office/drawing/2014/main" id="{D15FC8BD-A732-D5FF-EC66-E5D2916DE144}"/>
                  </a:ext>
                </a:extLst>
              </p:cNvPr>
              <p:cNvGrpSpPr/>
              <p:nvPr/>
            </p:nvGrpSpPr>
            <p:grpSpPr>
              <a:xfrm>
                <a:off x="3036509" y="1516217"/>
                <a:ext cx="172158" cy="551483"/>
                <a:chOff x="4043172" y="1684320"/>
                <a:chExt cx="352508" cy="1129211"/>
              </a:xfrm>
              <a:grpFill/>
            </p:grpSpPr>
            <p:sp>
              <p:nvSpPr>
                <p:cNvPr id="14" name="Round Same Side Corner Rectangle 21">
                  <a:extLst>
                    <a:ext uri="{FF2B5EF4-FFF2-40B4-BE49-F238E27FC236}">
                      <a16:creationId xmlns:a16="http://schemas.microsoft.com/office/drawing/2014/main" id="{2EB882BC-47D8-2C02-1A5B-1F32459454D0}"/>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FC5BC2A2-28F2-9BFD-4FCB-CE6A15BA7746}"/>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3" name="Flowchart: Manual Operation 12">
                <a:extLst>
                  <a:ext uri="{FF2B5EF4-FFF2-40B4-BE49-F238E27FC236}">
                    <a16:creationId xmlns:a16="http://schemas.microsoft.com/office/drawing/2014/main" id="{7877A48C-4033-7AE6-8B22-D88C1FCE13E5}"/>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18" name="Group 17">
            <a:extLst>
              <a:ext uri="{FF2B5EF4-FFF2-40B4-BE49-F238E27FC236}">
                <a16:creationId xmlns:a16="http://schemas.microsoft.com/office/drawing/2014/main" id="{087B4B15-07EF-341C-88F3-EBF551CDAE82}"/>
              </a:ext>
            </a:extLst>
          </p:cNvPr>
          <p:cNvGrpSpPr/>
          <p:nvPr/>
        </p:nvGrpSpPr>
        <p:grpSpPr>
          <a:xfrm>
            <a:off x="1241899" y="4068134"/>
            <a:ext cx="422635" cy="861847"/>
            <a:chOff x="4162834" y="1684320"/>
            <a:chExt cx="350098" cy="713930"/>
          </a:xfrm>
          <a:solidFill>
            <a:schemeClr val="accent3">
              <a:lumMod val="75000"/>
            </a:schemeClr>
          </a:solidFill>
        </p:grpSpPr>
        <p:sp>
          <p:nvSpPr>
            <p:cNvPr id="19" name="Round Same Side Corner Rectangle 21">
              <a:extLst>
                <a:ext uri="{FF2B5EF4-FFF2-40B4-BE49-F238E27FC236}">
                  <a16:creationId xmlns:a16="http://schemas.microsoft.com/office/drawing/2014/main" id="{FE740D5A-61D0-DE56-0C45-BAA9A33D0242}"/>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Oval 19">
              <a:extLst>
                <a:ext uri="{FF2B5EF4-FFF2-40B4-BE49-F238E27FC236}">
                  <a16:creationId xmlns:a16="http://schemas.microsoft.com/office/drawing/2014/main" id="{3CDE54AE-54BD-C851-345F-0BC6A57980C7}"/>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1" name="Group 20">
            <a:extLst>
              <a:ext uri="{FF2B5EF4-FFF2-40B4-BE49-F238E27FC236}">
                <a16:creationId xmlns:a16="http://schemas.microsoft.com/office/drawing/2014/main" id="{90BECB3C-B256-BE71-E6D7-2A4FF32BC573}"/>
              </a:ext>
            </a:extLst>
          </p:cNvPr>
          <p:cNvGrpSpPr/>
          <p:nvPr/>
        </p:nvGrpSpPr>
        <p:grpSpPr>
          <a:xfrm>
            <a:off x="6213210" y="3694700"/>
            <a:ext cx="1047108" cy="1320445"/>
            <a:chOff x="3269971" y="2733590"/>
            <a:chExt cx="648257" cy="817478"/>
          </a:xfrm>
          <a:solidFill>
            <a:schemeClr val="accent3">
              <a:lumMod val="75000"/>
            </a:schemeClr>
          </a:solidFill>
        </p:grpSpPr>
        <p:grpSp>
          <p:nvGrpSpPr>
            <p:cNvPr id="22" name="Group 21">
              <a:extLst>
                <a:ext uri="{FF2B5EF4-FFF2-40B4-BE49-F238E27FC236}">
                  <a16:creationId xmlns:a16="http://schemas.microsoft.com/office/drawing/2014/main" id="{4A50EFA5-7995-A136-E4C2-86C75BAFCD00}"/>
                </a:ext>
              </a:extLst>
            </p:cNvPr>
            <p:cNvGrpSpPr/>
            <p:nvPr/>
          </p:nvGrpSpPr>
          <p:grpSpPr>
            <a:xfrm>
              <a:off x="3664779" y="2733590"/>
              <a:ext cx="253449" cy="817478"/>
              <a:chOff x="4045582" y="1684320"/>
              <a:chExt cx="350098" cy="1129211"/>
            </a:xfrm>
            <a:grpFill/>
          </p:grpSpPr>
          <p:sp>
            <p:nvSpPr>
              <p:cNvPr id="28" name="Round Same Side Corner Rectangle 21">
                <a:extLst>
                  <a:ext uri="{FF2B5EF4-FFF2-40B4-BE49-F238E27FC236}">
                    <a16:creationId xmlns:a16="http://schemas.microsoft.com/office/drawing/2014/main" id="{A37B0D6D-19F5-1492-FEEE-1BAB1E95F167}"/>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Oval 28">
                <a:extLst>
                  <a:ext uri="{FF2B5EF4-FFF2-40B4-BE49-F238E27FC236}">
                    <a16:creationId xmlns:a16="http://schemas.microsoft.com/office/drawing/2014/main" id="{E8445E8C-574A-1D4B-A1A4-733DEB38A40D}"/>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3" name="Group 22">
              <a:extLst>
                <a:ext uri="{FF2B5EF4-FFF2-40B4-BE49-F238E27FC236}">
                  <a16:creationId xmlns:a16="http://schemas.microsoft.com/office/drawing/2014/main" id="{24286130-7F4A-C1BA-AD84-AAF5CF85C22B}"/>
                </a:ext>
              </a:extLst>
            </p:cNvPr>
            <p:cNvGrpSpPr/>
            <p:nvPr/>
          </p:nvGrpSpPr>
          <p:grpSpPr>
            <a:xfrm>
              <a:off x="3269971" y="2733590"/>
              <a:ext cx="363228" cy="817478"/>
              <a:chOff x="3000654" y="1516217"/>
              <a:chExt cx="245039" cy="551483"/>
            </a:xfrm>
            <a:grpFill/>
          </p:grpSpPr>
          <p:grpSp>
            <p:nvGrpSpPr>
              <p:cNvPr id="24" name="Group 23">
                <a:extLst>
                  <a:ext uri="{FF2B5EF4-FFF2-40B4-BE49-F238E27FC236}">
                    <a16:creationId xmlns:a16="http://schemas.microsoft.com/office/drawing/2014/main" id="{55DB733F-B0AA-AFAC-B519-F6DC6FC5B93D}"/>
                  </a:ext>
                </a:extLst>
              </p:cNvPr>
              <p:cNvGrpSpPr/>
              <p:nvPr/>
            </p:nvGrpSpPr>
            <p:grpSpPr>
              <a:xfrm>
                <a:off x="3036509" y="1516217"/>
                <a:ext cx="172158" cy="551483"/>
                <a:chOff x="4043172" y="1684320"/>
                <a:chExt cx="352508" cy="1129211"/>
              </a:xfrm>
              <a:grpFill/>
            </p:grpSpPr>
            <p:sp>
              <p:nvSpPr>
                <p:cNvPr id="26" name="Round Same Side Corner Rectangle 21">
                  <a:extLst>
                    <a:ext uri="{FF2B5EF4-FFF2-40B4-BE49-F238E27FC236}">
                      <a16:creationId xmlns:a16="http://schemas.microsoft.com/office/drawing/2014/main" id="{48AD5ABD-417F-927C-C6B6-947490B6F3C4}"/>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Oval 26">
                  <a:extLst>
                    <a:ext uri="{FF2B5EF4-FFF2-40B4-BE49-F238E27FC236}">
                      <a16:creationId xmlns:a16="http://schemas.microsoft.com/office/drawing/2014/main" id="{21D57F31-B246-38A4-4D5D-E8EC2603BC58}"/>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5" name="Flowchart: Manual Operation 24">
                <a:extLst>
                  <a:ext uri="{FF2B5EF4-FFF2-40B4-BE49-F238E27FC236}">
                    <a16:creationId xmlns:a16="http://schemas.microsoft.com/office/drawing/2014/main" id="{72CD4BA1-E587-4F66-F7CE-8DE6722A63E8}"/>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9631669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F356A-5FF2-1733-0E7E-5EA195045C75}"/>
              </a:ext>
            </a:extLst>
          </p:cNvPr>
          <p:cNvSpPr>
            <a:spLocks noGrp="1"/>
          </p:cNvSpPr>
          <p:nvPr>
            <p:ph type="title"/>
          </p:nvPr>
        </p:nvSpPr>
        <p:spPr/>
        <p:txBody>
          <a:bodyPr>
            <a:normAutofit/>
          </a:bodyPr>
          <a:lstStyle/>
          <a:p>
            <a:pPr rtl="1"/>
            <a:r>
              <a:rPr lang="en-US" dirty="0">
                <a:latin typeface="Calibri" panose="020F0502020204030204" pitchFamily="34" charset="0"/>
                <a:cs typeface="Calibri" panose="020F0502020204030204" pitchFamily="34" charset="0"/>
              </a:rPr>
              <a:t>أدوات لمقدمي</a:t>
            </a:r>
            <a:r>
              <a:rPr lang="ar-SA" dirty="0">
                <a:latin typeface="Calibri" panose="020F0502020204030204" pitchFamily="34" charset="0"/>
                <a:cs typeface="Calibri" panose="020F0502020204030204" pitchFamily="34" charset="0"/>
              </a:rPr>
              <a:t>/ات</a:t>
            </a:r>
            <a:r>
              <a:rPr lang="en-US" dirty="0">
                <a:latin typeface="Calibri" panose="020F0502020204030204" pitchFamily="34" charset="0"/>
                <a:cs typeface="Calibri" panose="020F0502020204030204" pitchFamily="34" charset="0"/>
              </a:rPr>
              <a:t> الرعاية</a:t>
            </a:r>
          </a:p>
        </p:txBody>
      </p:sp>
      <p:sp>
        <p:nvSpPr>
          <p:cNvPr id="4" name="TextBox 3">
            <a:extLst>
              <a:ext uri="{FF2B5EF4-FFF2-40B4-BE49-F238E27FC236}">
                <a16:creationId xmlns:a16="http://schemas.microsoft.com/office/drawing/2014/main" id="{673478C3-C7E3-3D78-5293-DA1ED1FC608D}"/>
              </a:ext>
            </a:extLst>
          </p:cNvPr>
          <p:cNvSpPr txBox="1"/>
          <p:nvPr/>
        </p:nvSpPr>
        <p:spPr>
          <a:xfrm>
            <a:off x="3016346" y="4497943"/>
            <a:ext cx="1839861" cy="954107"/>
          </a:xfrm>
          <a:prstGeom prst="rect">
            <a:avLst/>
          </a:prstGeom>
          <a:noFill/>
        </p:spPr>
        <p:txBody>
          <a:bodyPr wrap="square" rtlCol="0">
            <a:spAutoFit/>
          </a:bodyPr>
          <a:lstStyle/>
          <a:p>
            <a:pPr algn="ctr" rtl="1"/>
            <a:r>
              <a:rPr lang="ar-SA" sz="2800" dirty="0">
                <a:solidFill>
                  <a:schemeClr val="tx1"/>
                </a:solidFill>
                <a:latin typeface="+mj-lt"/>
                <a:cs typeface="Calibri" panose="020F0502020204030204" pitchFamily="34" charset="0"/>
              </a:rPr>
              <a:t>ال</a:t>
            </a:r>
            <a:r>
              <a:rPr lang="en-US" sz="2800" dirty="0">
                <a:solidFill>
                  <a:schemeClr val="tx1"/>
                </a:solidFill>
                <a:latin typeface="+mj-lt"/>
                <a:cs typeface="Calibri" panose="020F0502020204030204" pitchFamily="34" charset="0"/>
              </a:rPr>
              <a:t>قواعد الأسر</a:t>
            </a:r>
            <a:r>
              <a:rPr lang="ar-SA" sz="2800" dirty="0">
                <a:solidFill>
                  <a:schemeClr val="tx1"/>
                </a:solidFill>
                <a:latin typeface="+mj-lt"/>
                <a:cs typeface="Calibri" panose="020F0502020204030204" pitchFamily="34" charset="0"/>
              </a:rPr>
              <a:t>ية</a:t>
            </a:r>
            <a:endParaRPr lang="en-US" sz="2800" dirty="0">
              <a:solidFill>
                <a:schemeClr val="tx1"/>
              </a:solidFill>
              <a:latin typeface="+mj-lt"/>
              <a:cs typeface="Calibri" panose="020F0502020204030204" pitchFamily="34" charset="0"/>
            </a:endParaRPr>
          </a:p>
        </p:txBody>
      </p:sp>
      <p:grpSp>
        <p:nvGrpSpPr>
          <p:cNvPr id="53" name="Group 52">
            <a:extLst>
              <a:ext uri="{FF2B5EF4-FFF2-40B4-BE49-F238E27FC236}">
                <a16:creationId xmlns:a16="http://schemas.microsoft.com/office/drawing/2014/main" id="{040765A8-3366-58FD-885D-62F640A532A1}"/>
              </a:ext>
            </a:extLst>
          </p:cNvPr>
          <p:cNvGrpSpPr/>
          <p:nvPr/>
        </p:nvGrpSpPr>
        <p:grpSpPr>
          <a:xfrm rot="21070612">
            <a:off x="3016346" y="1807125"/>
            <a:ext cx="1968185" cy="2303802"/>
            <a:chOff x="2762866" y="1773891"/>
            <a:chExt cx="2444370" cy="2861187"/>
          </a:xfrm>
        </p:grpSpPr>
        <p:sp>
          <p:nvSpPr>
            <p:cNvPr id="3" name="Rectangle: Single Corner Snipped 2">
              <a:extLst>
                <a:ext uri="{FF2B5EF4-FFF2-40B4-BE49-F238E27FC236}">
                  <a16:creationId xmlns:a16="http://schemas.microsoft.com/office/drawing/2014/main" id="{F87180E2-7848-3A7C-F69D-18B50BC1B7C7}"/>
                </a:ext>
              </a:extLst>
            </p:cNvPr>
            <p:cNvSpPr/>
            <p:nvPr/>
          </p:nvSpPr>
          <p:spPr>
            <a:xfrm>
              <a:off x="2762866" y="1773891"/>
              <a:ext cx="2444370" cy="2861187"/>
            </a:xfrm>
            <a:prstGeom prst="snip1Rect">
              <a:avLst>
                <a:gd name="adj" fmla="val 2309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19" name="Rectangle: Rounded Corners 18">
              <a:extLst>
                <a:ext uri="{FF2B5EF4-FFF2-40B4-BE49-F238E27FC236}">
                  <a16:creationId xmlns:a16="http://schemas.microsoft.com/office/drawing/2014/main" id="{82CFBD12-D6BE-8029-12CD-1A7545DFF24A}"/>
                </a:ext>
              </a:extLst>
            </p:cNvPr>
            <p:cNvSpPr/>
            <p:nvPr/>
          </p:nvSpPr>
          <p:spPr>
            <a:xfrm>
              <a:off x="3173101" y="284396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0" name="Rectangle: Rounded Corners 19">
              <a:extLst>
                <a:ext uri="{FF2B5EF4-FFF2-40B4-BE49-F238E27FC236}">
                  <a16:creationId xmlns:a16="http://schemas.microsoft.com/office/drawing/2014/main" id="{FD6D0573-3DB3-A035-091C-00052232122E}"/>
                </a:ext>
              </a:extLst>
            </p:cNvPr>
            <p:cNvSpPr/>
            <p:nvPr/>
          </p:nvSpPr>
          <p:spPr>
            <a:xfrm>
              <a:off x="3173101" y="3362848"/>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Rectangle: Rounded Corners 20">
              <a:extLst>
                <a:ext uri="{FF2B5EF4-FFF2-40B4-BE49-F238E27FC236}">
                  <a16:creationId xmlns:a16="http://schemas.microsoft.com/office/drawing/2014/main" id="{41F2C54D-26B5-CB84-5154-2A0C9221474F}"/>
                </a:ext>
              </a:extLst>
            </p:cNvPr>
            <p:cNvSpPr/>
            <p:nvPr/>
          </p:nvSpPr>
          <p:spPr>
            <a:xfrm>
              <a:off x="3173101" y="388173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Rectangle: Rounded Corners 21">
              <a:extLst>
                <a:ext uri="{FF2B5EF4-FFF2-40B4-BE49-F238E27FC236}">
                  <a16:creationId xmlns:a16="http://schemas.microsoft.com/office/drawing/2014/main" id="{649686D8-BF62-F132-03B8-3C39D3B9D409}"/>
                </a:ext>
              </a:extLst>
            </p:cNvPr>
            <p:cNvSpPr/>
            <p:nvPr/>
          </p:nvSpPr>
          <p:spPr>
            <a:xfrm>
              <a:off x="3173101" y="2299721"/>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3" name="TextBox 22">
            <a:extLst>
              <a:ext uri="{FF2B5EF4-FFF2-40B4-BE49-F238E27FC236}">
                <a16:creationId xmlns:a16="http://schemas.microsoft.com/office/drawing/2014/main" id="{02DA8011-5E61-1299-4F2E-F8E49ED0058E}"/>
              </a:ext>
            </a:extLst>
          </p:cNvPr>
          <p:cNvSpPr txBox="1"/>
          <p:nvPr/>
        </p:nvSpPr>
        <p:spPr>
          <a:xfrm>
            <a:off x="6798716" y="4497943"/>
            <a:ext cx="2473663" cy="523220"/>
          </a:xfrm>
          <a:prstGeom prst="rect">
            <a:avLst/>
          </a:prstGeom>
          <a:noFill/>
        </p:spPr>
        <p:txBody>
          <a:bodyPr wrap="square" rtlCol="0">
            <a:spAutoFit/>
          </a:bodyPr>
          <a:lstStyle/>
          <a:p>
            <a:pPr algn="ctr" rtl="1"/>
            <a:r>
              <a:rPr lang="en-US" sz="2800" dirty="0">
                <a:solidFill>
                  <a:schemeClr val="tx1"/>
                </a:solidFill>
                <a:latin typeface="+mj-lt"/>
                <a:cs typeface="Calibri" panose="020F0502020204030204" pitchFamily="34" charset="0"/>
              </a:rPr>
              <a:t>ا</a:t>
            </a:r>
            <a:r>
              <a:rPr lang="ar-SA" sz="2800" dirty="0">
                <a:solidFill>
                  <a:schemeClr val="tx1"/>
                </a:solidFill>
                <a:latin typeface="+mj-lt"/>
                <a:cs typeface="Calibri" panose="020F0502020204030204" pitchFamily="34" charset="0"/>
              </a:rPr>
              <a:t>لا</a:t>
            </a:r>
            <a:r>
              <a:rPr lang="en-US" sz="2800" dirty="0">
                <a:solidFill>
                  <a:schemeClr val="tx1"/>
                </a:solidFill>
                <a:latin typeface="+mj-lt"/>
                <a:cs typeface="Calibri" panose="020F0502020204030204" pitchFamily="34" charset="0"/>
              </a:rPr>
              <a:t>جتماعات </a:t>
            </a:r>
            <a:r>
              <a:rPr lang="ar-SA" sz="2800" dirty="0">
                <a:solidFill>
                  <a:schemeClr val="tx1"/>
                </a:solidFill>
                <a:latin typeface="+mj-lt"/>
                <a:cs typeface="Calibri" panose="020F0502020204030204" pitchFamily="34" charset="0"/>
              </a:rPr>
              <a:t>ال</a:t>
            </a:r>
            <a:r>
              <a:rPr lang="en-US" sz="2800" dirty="0">
                <a:solidFill>
                  <a:schemeClr val="tx1"/>
                </a:solidFill>
                <a:latin typeface="+mj-lt"/>
                <a:cs typeface="Calibri" panose="020F0502020204030204" pitchFamily="34" charset="0"/>
              </a:rPr>
              <a:t>عائلية</a:t>
            </a:r>
          </a:p>
        </p:txBody>
      </p:sp>
      <p:grpSp>
        <p:nvGrpSpPr>
          <p:cNvPr id="52" name="Group 51">
            <a:extLst>
              <a:ext uri="{FF2B5EF4-FFF2-40B4-BE49-F238E27FC236}">
                <a16:creationId xmlns:a16="http://schemas.microsoft.com/office/drawing/2014/main" id="{43BC0EC0-801E-C154-683C-E7502666FB6E}"/>
              </a:ext>
            </a:extLst>
          </p:cNvPr>
          <p:cNvGrpSpPr/>
          <p:nvPr/>
        </p:nvGrpSpPr>
        <p:grpSpPr>
          <a:xfrm>
            <a:off x="6696733" y="2068832"/>
            <a:ext cx="2420572" cy="1814232"/>
            <a:chOff x="6814299" y="2089042"/>
            <a:chExt cx="2420572" cy="1814232"/>
          </a:xfrm>
        </p:grpSpPr>
        <p:grpSp>
          <p:nvGrpSpPr>
            <p:cNvPr id="24" name="Group 23">
              <a:extLst>
                <a:ext uri="{FF2B5EF4-FFF2-40B4-BE49-F238E27FC236}">
                  <a16:creationId xmlns:a16="http://schemas.microsoft.com/office/drawing/2014/main" id="{DFF3B355-9135-EBDC-DD39-C2EF7C2C50E6}"/>
                </a:ext>
              </a:extLst>
            </p:cNvPr>
            <p:cNvGrpSpPr/>
            <p:nvPr/>
          </p:nvGrpSpPr>
          <p:grpSpPr>
            <a:xfrm>
              <a:off x="7668897" y="2910557"/>
              <a:ext cx="217398" cy="443324"/>
              <a:chOff x="4162834" y="1684320"/>
              <a:chExt cx="350098" cy="713930"/>
            </a:xfrm>
            <a:solidFill>
              <a:schemeClr val="accent3">
                <a:lumMod val="75000"/>
              </a:schemeClr>
            </a:solidFill>
          </p:grpSpPr>
          <p:sp>
            <p:nvSpPr>
              <p:cNvPr id="25" name="Round Same Side Corner Rectangle 21">
                <a:extLst>
                  <a:ext uri="{FF2B5EF4-FFF2-40B4-BE49-F238E27FC236}">
                    <a16:creationId xmlns:a16="http://schemas.microsoft.com/office/drawing/2014/main" id="{E1E38060-CA86-D20F-0216-C7A35C702898}"/>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Oval 25">
                <a:extLst>
                  <a:ext uri="{FF2B5EF4-FFF2-40B4-BE49-F238E27FC236}">
                    <a16:creationId xmlns:a16="http://schemas.microsoft.com/office/drawing/2014/main" id="{67FD1DA4-CA3E-4828-BDA9-6E420201AC9A}"/>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8" name="Group 27">
              <a:extLst>
                <a:ext uri="{FF2B5EF4-FFF2-40B4-BE49-F238E27FC236}">
                  <a16:creationId xmlns:a16="http://schemas.microsoft.com/office/drawing/2014/main" id="{CD3EED13-5054-26A0-B08D-30AC03278083}"/>
                </a:ext>
              </a:extLst>
            </p:cNvPr>
            <p:cNvGrpSpPr/>
            <p:nvPr/>
          </p:nvGrpSpPr>
          <p:grpSpPr>
            <a:xfrm>
              <a:off x="8825483" y="2538370"/>
              <a:ext cx="409388" cy="1319214"/>
              <a:chOff x="4045582" y="1684320"/>
              <a:chExt cx="350098" cy="1128158"/>
            </a:xfrm>
            <a:solidFill>
              <a:schemeClr val="accent3">
                <a:lumMod val="75000"/>
              </a:schemeClr>
            </a:solidFill>
          </p:grpSpPr>
          <p:sp>
            <p:nvSpPr>
              <p:cNvPr id="34" name="Round Same Side Corner Rectangle 21">
                <a:extLst>
                  <a:ext uri="{FF2B5EF4-FFF2-40B4-BE49-F238E27FC236}">
                    <a16:creationId xmlns:a16="http://schemas.microsoft.com/office/drawing/2014/main" id="{0015EDFC-A11C-F113-2646-A36E952F8F85}"/>
                  </a:ext>
                </a:extLst>
              </p:cNvPr>
              <p:cNvSpPr/>
              <p:nvPr/>
            </p:nvSpPr>
            <p:spPr>
              <a:xfrm>
                <a:off x="4045582" y="2069359"/>
                <a:ext cx="350098" cy="74311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5" name="Oval 34">
                <a:extLst>
                  <a:ext uri="{FF2B5EF4-FFF2-40B4-BE49-F238E27FC236}">
                    <a16:creationId xmlns:a16="http://schemas.microsoft.com/office/drawing/2014/main" id="{4DE697F9-3792-C796-984F-C1A78BBC1F41}"/>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9" name="Group 28">
              <a:extLst>
                <a:ext uri="{FF2B5EF4-FFF2-40B4-BE49-F238E27FC236}">
                  <a16:creationId xmlns:a16="http://schemas.microsoft.com/office/drawing/2014/main" id="{09D6F789-73E8-780D-C38C-2EF620E28ACF}"/>
                </a:ext>
              </a:extLst>
            </p:cNvPr>
            <p:cNvGrpSpPr/>
            <p:nvPr/>
          </p:nvGrpSpPr>
          <p:grpSpPr>
            <a:xfrm>
              <a:off x="6814299" y="2568041"/>
              <a:ext cx="535822" cy="1313692"/>
              <a:chOff x="3000654" y="1516216"/>
              <a:chExt cx="245039" cy="600770"/>
            </a:xfrm>
            <a:solidFill>
              <a:schemeClr val="accent3">
                <a:lumMod val="75000"/>
              </a:schemeClr>
            </a:solidFill>
          </p:grpSpPr>
          <p:grpSp>
            <p:nvGrpSpPr>
              <p:cNvPr id="30" name="Group 29">
                <a:extLst>
                  <a:ext uri="{FF2B5EF4-FFF2-40B4-BE49-F238E27FC236}">
                    <a16:creationId xmlns:a16="http://schemas.microsoft.com/office/drawing/2014/main" id="{316B4B51-30B1-F7E5-9A77-6DB005100ABF}"/>
                  </a:ext>
                </a:extLst>
              </p:cNvPr>
              <p:cNvGrpSpPr/>
              <p:nvPr/>
            </p:nvGrpSpPr>
            <p:grpSpPr>
              <a:xfrm>
                <a:off x="3036509" y="1516216"/>
                <a:ext cx="172158" cy="395869"/>
                <a:chOff x="4043172" y="1684320"/>
                <a:chExt cx="352508" cy="810578"/>
              </a:xfrm>
              <a:grpFill/>
            </p:grpSpPr>
            <p:sp>
              <p:nvSpPr>
                <p:cNvPr id="32" name="Round Same Side Corner Rectangle 21">
                  <a:extLst>
                    <a:ext uri="{FF2B5EF4-FFF2-40B4-BE49-F238E27FC236}">
                      <a16:creationId xmlns:a16="http://schemas.microsoft.com/office/drawing/2014/main" id="{F3501D55-9491-C6B6-7669-E8C3BD86ADC6}"/>
                    </a:ext>
                  </a:extLst>
                </p:cNvPr>
                <p:cNvSpPr/>
                <p:nvPr/>
              </p:nvSpPr>
              <p:spPr>
                <a:xfrm>
                  <a:off x="4045582" y="2069360"/>
                  <a:ext cx="350098" cy="42553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643CB0C2-339B-D716-DE13-0C7DBAD9C9EC}"/>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1" name="Flowchart: Manual Operation 30">
                <a:extLst>
                  <a:ext uri="{FF2B5EF4-FFF2-40B4-BE49-F238E27FC236}">
                    <a16:creationId xmlns:a16="http://schemas.microsoft.com/office/drawing/2014/main" id="{E2ADD564-5670-9305-90B6-AA241F0DE471}"/>
                  </a:ext>
                </a:extLst>
              </p:cNvPr>
              <p:cNvSpPr/>
              <p:nvPr/>
            </p:nvSpPr>
            <p:spPr>
              <a:xfrm rot="10800000">
                <a:off x="3000654" y="1754062"/>
                <a:ext cx="245039" cy="362924"/>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6" name="Group 35">
              <a:extLst>
                <a:ext uri="{FF2B5EF4-FFF2-40B4-BE49-F238E27FC236}">
                  <a16:creationId xmlns:a16="http://schemas.microsoft.com/office/drawing/2014/main" id="{88AE843C-46E2-0150-9D31-23AC6F401AAA}"/>
                </a:ext>
              </a:extLst>
            </p:cNvPr>
            <p:cNvGrpSpPr/>
            <p:nvPr/>
          </p:nvGrpSpPr>
          <p:grpSpPr>
            <a:xfrm>
              <a:off x="8171654" y="2843962"/>
              <a:ext cx="250055" cy="509919"/>
              <a:chOff x="4162834" y="1684320"/>
              <a:chExt cx="350098" cy="713930"/>
            </a:xfrm>
            <a:solidFill>
              <a:schemeClr val="accent3">
                <a:lumMod val="75000"/>
              </a:schemeClr>
            </a:solidFill>
          </p:grpSpPr>
          <p:sp>
            <p:nvSpPr>
              <p:cNvPr id="37" name="Round Same Side Corner Rectangle 21">
                <a:extLst>
                  <a:ext uri="{FF2B5EF4-FFF2-40B4-BE49-F238E27FC236}">
                    <a16:creationId xmlns:a16="http://schemas.microsoft.com/office/drawing/2014/main" id="{E497C187-6108-A011-50E8-3F2CB140F23F}"/>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8" name="Oval 37">
                <a:extLst>
                  <a:ext uri="{FF2B5EF4-FFF2-40B4-BE49-F238E27FC236}">
                    <a16:creationId xmlns:a16="http://schemas.microsoft.com/office/drawing/2014/main" id="{8DFD6316-A7A3-13BC-FE6E-DBBDC2CB232C}"/>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9" name="Rectangle: Rounded Corners 38">
              <a:extLst>
                <a:ext uri="{FF2B5EF4-FFF2-40B4-BE49-F238E27FC236}">
                  <a16:creationId xmlns:a16="http://schemas.microsoft.com/office/drawing/2014/main" id="{68C7BE9A-0266-1D7A-DAC3-E935D91F2596}"/>
                </a:ext>
              </a:extLst>
            </p:cNvPr>
            <p:cNvSpPr/>
            <p:nvPr/>
          </p:nvSpPr>
          <p:spPr>
            <a:xfrm>
              <a:off x="7414854" y="3429001"/>
              <a:ext cx="1300521" cy="12287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0" name="Rectangle: Rounded Corners 39">
              <a:extLst>
                <a:ext uri="{FF2B5EF4-FFF2-40B4-BE49-F238E27FC236}">
                  <a16:creationId xmlns:a16="http://schemas.microsoft.com/office/drawing/2014/main" id="{E361FB29-53A2-946C-D911-6C31903BA313}"/>
                </a:ext>
              </a:extLst>
            </p:cNvPr>
            <p:cNvSpPr/>
            <p:nvPr/>
          </p:nvSpPr>
          <p:spPr>
            <a:xfrm>
              <a:off x="7600515" y="3486219"/>
              <a:ext cx="108639" cy="41705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1" name="Rectangle: Rounded Corners 40">
              <a:extLst>
                <a:ext uri="{FF2B5EF4-FFF2-40B4-BE49-F238E27FC236}">
                  <a16:creationId xmlns:a16="http://schemas.microsoft.com/office/drawing/2014/main" id="{474F9D7F-75C0-77A6-CACA-8C653A828C09}"/>
                </a:ext>
              </a:extLst>
            </p:cNvPr>
            <p:cNvSpPr/>
            <p:nvPr/>
          </p:nvSpPr>
          <p:spPr>
            <a:xfrm>
              <a:off x="8437615" y="3486219"/>
              <a:ext cx="108639" cy="41705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Speech Bubble: Rectangle with Corners Rounded 8">
              <a:extLst>
                <a:ext uri="{FF2B5EF4-FFF2-40B4-BE49-F238E27FC236}">
                  <a16:creationId xmlns:a16="http://schemas.microsoft.com/office/drawing/2014/main" id="{B99AC79D-D806-9AA0-B82B-07D9DB29C1A4}"/>
                </a:ext>
              </a:extLst>
            </p:cNvPr>
            <p:cNvSpPr/>
            <p:nvPr/>
          </p:nvSpPr>
          <p:spPr>
            <a:xfrm>
              <a:off x="7202868" y="2089042"/>
              <a:ext cx="397647" cy="254246"/>
            </a:xfrm>
            <a:prstGeom prst="wedgeRoundRectCallout">
              <a:avLst>
                <a:gd name="adj1" fmla="val -20501"/>
                <a:gd name="adj2" fmla="val 8402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51" name="Speech Bubble: Rectangle with Corners Rounded 8">
              <a:extLst>
                <a:ext uri="{FF2B5EF4-FFF2-40B4-BE49-F238E27FC236}">
                  <a16:creationId xmlns:a16="http://schemas.microsoft.com/office/drawing/2014/main" id="{37A5B7BE-193A-0087-E11C-06B74596ED0E}"/>
                </a:ext>
              </a:extLst>
            </p:cNvPr>
            <p:cNvSpPr/>
            <p:nvPr/>
          </p:nvSpPr>
          <p:spPr>
            <a:xfrm>
              <a:off x="8066823" y="2337793"/>
              <a:ext cx="397647" cy="254246"/>
            </a:xfrm>
            <a:prstGeom prst="wedgeRoundRectCallout">
              <a:avLst>
                <a:gd name="adj1" fmla="val -20501"/>
                <a:gd name="adj2" fmla="val 8402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Tree>
    <p:extLst>
      <p:ext uri="{BB962C8B-B14F-4D97-AF65-F5344CB8AC3E}">
        <p14:creationId xmlns:p14="http://schemas.microsoft.com/office/powerpoint/2010/main" val="37042732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D27A6-47E6-7068-80B9-3259D4CFAB4C}"/>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قواعد وا</a:t>
            </a:r>
            <a:r>
              <a:rPr lang="ar-SA" dirty="0">
                <a:latin typeface="Calibri" panose="020F0502020204030204" pitchFamily="34" charset="0"/>
                <a:cs typeface="Calibri" panose="020F0502020204030204" pitchFamily="34" charset="0"/>
              </a:rPr>
              <a:t>لا</a:t>
            </a:r>
            <a:r>
              <a:rPr lang="en-US" dirty="0">
                <a:latin typeface="Calibri" panose="020F0502020204030204" pitchFamily="34" charset="0"/>
                <a:cs typeface="Calibri" panose="020F0502020204030204" pitchFamily="34" charset="0"/>
              </a:rPr>
              <a:t>تفاقيات الأسر</a:t>
            </a:r>
            <a:r>
              <a:rPr lang="ar-SA" dirty="0">
                <a:latin typeface="Calibri" panose="020F0502020204030204" pitchFamily="34" charset="0"/>
                <a:cs typeface="Calibri" panose="020F0502020204030204" pitchFamily="34" charset="0"/>
              </a:rPr>
              <a:t>ي</a:t>
            </a:r>
            <a:r>
              <a:rPr lang="en-US" dirty="0">
                <a:latin typeface="Calibri" panose="020F0502020204030204" pitchFamily="34" charset="0"/>
                <a:cs typeface="Calibri" panose="020F0502020204030204" pitchFamily="34" charset="0"/>
              </a:rPr>
              <a:t>ة</a:t>
            </a:r>
          </a:p>
        </p:txBody>
      </p:sp>
      <p:sp>
        <p:nvSpPr>
          <p:cNvPr id="6" name="TextBox 5">
            <a:extLst>
              <a:ext uri="{FF2B5EF4-FFF2-40B4-BE49-F238E27FC236}">
                <a16:creationId xmlns:a16="http://schemas.microsoft.com/office/drawing/2014/main" id="{DFC3EC11-3777-CA18-0565-C657038B7D84}"/>
              </a:ext>
            </a:extLst>
          </p:cNvPr>
          <p:cNvSpPr txBox="1"/>
          <p:nvPr/>
        </p:nvSpPr>
        <p:spPr>
          <a:xfrm>
            <a:off x="6730422" y="1700717"/>
            <a:ext cx="4283735" cy="2923877"/>
          </a:xfrm>
          <a:prstGeom prst="rect">
            <a:avLst/>
          </a:prstGeom>
          <a:noFill/>
        </p:spPr>
        <p:txBody>
          <a:bodyPr wrap="square">
            <a:spAutoFit/>
          </a:bodyPr>
          <a:lstStyle/>
          <a:p>
            <a:pPr algn="r" rtl="1">
              <a:spcAft>
                <a:spcPts val="1200"/>
              </a:spcAft>
            </a:pPr>
            <a:r>
              <a:rPr lang="en-US" sz="2400" dirty="0">
                <a:latin typeface="+mj-lt"/>
                <a:cs typeface="Calibri" panose="020F0502020204030204" pitchFamily="34" charset="0"/>
              </a:rPr>
              <a:t>تعزيز القدرة على التنبؤ والشعور بالأمان للأطفال</a:t>
            </a:r>
          </a:p>
          <a:p>
            <a:pPr algn="r" rtl="1">
              <a:spcAft>
                <a:spcPts val="1200"/>
              </a:spcAft>
            </a:pPr>
            <a:r>
              <a:rPr lang="ar-SA" sz="2400" dirty="0">
                <a:latin typeface="+mj-lt"/>
                <a:cs typeface="Calibri" panose="020F0502020204030204" pitchFamily="34" charset="0"/>
              </a:rPr>
              <a:t>المساعدة</a:t>
            </a:r>
            <a:r>
              <a:rPr lang="en-US" sz="2400" dirty="0">
                <a:latin typeface="+mj-lt"/>
                <a:cs typeface="Calibri" panose="020F0502020204030204" pitchFamily="34" charset="0"/>
              </a:rPr>
              <a:t> في إنشاء القواعد</a:t>
            </a:r>
          </a:p>
          <a:p>
            <a:pPr algn="r" rtl="1">
              <a:spcAft>
                <a:spcPts val="1200"/>
              </a:spcAft>
            </a:pPr>
            <a:r>
              <a:rPr lang="ar-SA" sz="2400" dirty="0">
                <a:latin typeface="+mj-lt"/>
                <a:cs typeface="Calibri" panose="020F0502020204030204" pitchFamily="34" charset="0"/>
              </a:rPr>
              <a:t>إيصال </a:t>
            </a:r>
            <a:r>
              <a:rPr lang="en-US" sz="2400" dirty="0">
                <a:latin typeface="+mj-lt"/>
                <a:cs typeface="Calibri" panose="020F0502020204030204" pitchFamily="34" charset="0"/>
              </a:rPr>
              <a:t>القواعد بشكل واضح</a:t>
            </a:r>
          </a:p>
          <a:p>
            <a:pPr algn="r" rtl="1">
              <a:spcAft>
                <a:spcPts val="1200"/>
              </a:spcAft>
            </a:pPr>
            <a:r>
              <a:rPr lang="ar-SA" sz="2400" dirty="0">
                <a:latin typeface="+mj-lt"/>
                <a:cs typeface="Calibri" panose="020F0502020204030204" pitchFamily="34" charset="0"/>
              </a:rPr>
              <a:t>ال</a:t>
            </a:r>
            <a:r>
              <a:rPr lang="en-US" sz="2400" dirty="0">
                <a:latin typeface="+mj-lt"/>
                <a:cs typeface="Calibri" panose="020F0502020204030204" pitchFamily="34" charset="0"/>
              </a:rPr>
              <a:t>تأكد من أن القواعد مناسبة للعمر</a:t>
            </a:r>
          </a:p>
          <a:p>
            <a:pPr algn="r" rtl="1">
              <a:spcAft>
                <a:spcPts val="1200"/>
              </a:spcAft>
            </a:pPr>
            <a:r>
              <a:rPr lang="ar-SA" sz="2400" dirty="0">
                <a:latin typeface="+mj-lt"/>
                <a:cs typeface="Calibri" panose="020F0502020204030204" pitchFamily="34" charset="0"/>
              </a:rPr>
              <a:t>الت</a:t>
            </a:r>
            <a:r>
              <a:rPr lang="en-US" sz="2400" dirty="0">
                <a:latin typeface="+mj-lt"/>
                <a:cs typeface="Calibri" panose="020F0502020204030204" pitchFamily="34" charset="0"/>
              </a:rPr>
              <a:t>شج</a:t>
            </a:r>
            <a:r>
              <a:rPr lang="ar-SA" sz="2400" dirty="0">
                <a:latin typeface="+mj-lt"/>
                <a:cs typeface="Calibri" panose="020F0502020204030204" pitchFamily="34" charset="0"/>
              </a:rPr>
              <a:t>ي</a:t>
            </a:r>
            <a:r>
              <a:rPr lang="en-US" sz="2400" dirty="0">
                <a:latin typeface="+mj-lt"/>
                <a:cs typeface="Calibri" panose="020F0502020204030204" pitchFamily="34" charset="0"/>
              </a:rPr>
              <a:t>ع على اتباع القواعد بال</a:t>
            </a:r>
            <a:r>
              <a:rPr lang="ar-SA" sz="2400" dirty="0">
                <a:latin typeface="+mj-lt"/>
                <a:cs typeface="Calibri" panose="020F0502020204030204" pitchFamily="34" charset="0"/>
              </a:rPr>
              <a:t>مديح</a:t>
            </a:r>
            <a:endParaRPr lang="en-US" sz="2400" dirty="0">
              <a:latin typeface="+mj-lt"/>
              <a:cs typeface="Calibri" panose="020F0502020204030204" pitchFamily="34" charset="0"/>
            </a:endParaRPr>
          </a:p>
        </p:txBody>
      </p:sp>
      <p:sp>
        <p:nvSpPr>
          <p:cNvPr id="10" name="L-Shape 9">
            <a:extLst>
              <a:ext uri="{FF2B5EF4-FFF2-40B4-BE49-F238E27FC236}">
                <a16:creationId xmlns:a16="http://schemas.microsoft.com/office/drawing/2014/main" id="{96E6E5B7-BCC1-48A7-18FE-188FC576314B}"/>
              </a:ext>
            </a:extLst>
          </p:cNvPr>
          <p:cNvSpPr/>
          <p:nvPr/>
        </p:nvSpPr>
        <p:spPr>
          <a:xfrm rot="18361091">
            <a:off x="5937342" y="1713148"/>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TextBox 10">
            <a:extLst>
              <a:ext uri="{FF2B5EF4-FFF2-40B4-BE49-F238E27FC236}">
                <a16:creationId xmlns:a16="http://schemas.microsoft.com/office/drawing/2014/main" id="{454A5E6C-0A56-E661-8A6B-582F344F01FC}"/>
              </a:ext>
            </a:extLst>
          </p:cNvPr>
          <p:cNvSpPr txBox="1"/>
          <p:nvPr/>
        </p:nvSpPr>
        <p:spPr>
          <a:xfrm>
            <a:off x="1634403" y="1715842"/>
            <a:ext cx="4283735" cy="2985433"/>
          </a:xfrm>
          <a:prstGeom prst="rect">
            <a:avLst/>
          </a:prstGeom>
          <a:noFill/>
        </p:spPr>
        <p:txBody>
          <a:bodyPr wrap="square">
            <a:spAutoFit/>
          </a:bodyPr>
          <a:lstStyle/>
          <a:p>
            <a:pPr algn="r" rtl="1">
              <a:spcAft>
                <a:spcPts val="1200"/>
              </a:spcAft>
            </a:pPr>
            <a:r>
              <a:rPr lang="en-US" sz="2400" dirty="0">
                <a:latin typeface="+mj-lt"/>
                <a:cs typeface="Calibri" panose="020F0502020204030204" pitchFamily="34" charset="0"/>
              </a:rPr>
              <a:t>إشراك الأطفال ، وخاصة المراهقين ، في وضع القواعد</a:t>
            </a:r>
          </a:p>
          <a:p>
            <a:pPr algn="r" rtl="1">
              <a:spcAft>
                <a:spcPts val="1200"/>
              </a:spcAft>
            </a:pPr>
            <a:r>
              <a:rPr lang="en-US" sz="2400" dirty="0">
                <a:latin typeface="+mj-lt"/>
                <a:cs typeface="Calibri" panose="020F0502020204030204" pitchFamily="34" charset="0"/>
              </a:rPr>
              <a:t>يجب على البالغين أيضًا اتباع </a:t>
            </a:r>
            <a:r>
              <a:rPr lang="ar-SA" sz="2400" dirty="0">
                <a:latin typeface="+mj-lt"/>
                <a:cs typeface="Calibri" panose="020F0502020204030204" pitchFamily="34" charset="0"/>
              </a:rPr>
              <a:t>ال</a:t>
            </a:r>
            <a:r>
              <a:rPr lang="en-US" sz="2400" dirty="0">
                <a:latin typeface="+mj-lt"/>
                <a:cs typeface="Calibri" panose="020F0502020204030204" pitchFamily="34" charset="0"/>
              </a:rPr>
              <a:t>قواعد الأسر</a:t>
            </a:r>
            <a:r>
              <a:rPr lang="ar-SA" sz="2400" dirty="0">
                <a:latin typeface="+mj-lt"/>
                <a:cs typeface="Calibri" panose="020F0502020204030204" pitchFamily="34" charset="0"/>
              </a:rPr>
              <a:t>ي</a:t>
            </a:r>
            <a:r>
              <a:rPr lang="en-US" sz="2400" dirty="0">
                <a:latin typeface="+mj-lt"/>
                <a:cs typeface="Calibri" panose="020F0502020204030204" pitchFamily="34" charset="0"/>
              </a:rPr>
              <a:t>ة</a:t>
            </a:r>
          </a:p>
          <a:p>
            <a:pPr algn="r" rtl="1">
              <a:spcAft>
                <a:spcPts val="1200"/>
              </a:spcAft>
            </a:pPr>
            <a:r>
              <a:rPr lang="ar-SA" sz="2400" dirty="0">
                <a:latin typeface="+mj-lt"/>
                <a:cs typeface="Calibri" panose="020F0502020204030204" pitchFamily="34" charset="0"/>
              </a:rPr>
              <a:t>ال</a:t>
            </a:r>
            <a:r>
              <a:rPr lang="en-US" sz="2400" dirty="0">
                <a:latin typeface="+mj-lt"/>
                <a:cs typeface="Calibri" panose="020F0502020204030204" pitchFamily="34" charset="0"/>
              </a:rPr>
              <a:t>تأكد من أن القواعد في المنزل يجب أن تكون عادلة ومتساوية بين جميع أفراد الأسرة ، بما في ذلك ال</a:t>
            </a:r>
            <a:r>
              <a:rPr lang="ar-SA" sz="2400" dirty="0">
                <a:latin typeface="+mj-lt"/>
                <a:cs typeface="Calibri" panose="020F0502020204030204" pitchFamily="34" charset="0"/>
              </a:rPr>
              <a:t>فتيان</a:t>
            </a:r>
            <a:r>
              <a:rPr lang="en-US" sz="2400" dirty="0">
                <a:latin typeface="+mj-lt"/>
                <a:cs typeface="Calibri" panose="020F0502020204030204" pitchFamily="34" charset="0"/>
              </a:rPr>
              <a:t> وال</a:t>
            </a:r>
            <a:r>
              <a:rPr lang="ar-SA" sz="2400" dirty="0">
                <a:latin typeface="+mj-lt"/>
                <a:cs typeface="Calibri" panose="020F0502020204030204" pitchFamily="34" charset="0"/>
              </a:rPr>
              <a:t>فتيا</a:t>
            </a:r>
            <a:r>
              <a:rPr lang="en-US" sz="2400" dirty="0">
                <a:latin typeface="+mj-lt"/>
                <a:cs typeface="Calibri" panose="020F0502020204030204" pitchFamily="34" charset="0"/>
              </a:rPr>
              <a:t>ت</a:t>
            </a:r>
          </a:p>
        </p:txBody>
      </p:sp>
      <p:sp>
        <p:nvSpPr>
          <p:cNvPr id="12" name="L-Shape 11">
            <a:extLst>
              <a:ext uri="{FF2B5EF4-FFF2-40B4-BE49-F238E27FC236}">
                <a16:creationId xmlns:a16="http://schemas.microsoft.com/office/drawing/2014/main" id="{D6027CCD-6F15-D49B-E3D7-309B06827E8D}"/>
              </a:ext>
            </a:extLst>
          </p:cNvPr>
          <p:cNvSpPr/>
          <p:nvPr/>
        </p:nvSpPr>
        <p:spPr>
          <a:xfrm rot="18361091">
            <a:off x="5937342" y="2738170"/>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lgn="ctr" rtl="0">
              <a:lnSpc>
                <a:spcPct val="100000"/>
              </a:lnSpc>
              <a:spcBef>
                <a:spcPts val="0"/>
              </a:spcBef>
              <a:spcAft>
                <a:spcPts val="0"/>
              </a:spcAft>
              <a:buClr>
                <a:srgbClr val="000000"/>
              </a:buClr>
              <a:buFont typeface="Arial"/>
            </a:pPr>
            <a:endParaRPr lang="en-US" dirty="0"/>
          </a:p>
        </p:txBody>
      </p:sp>
      <p:sp>
        <p:nvSpPr>
          <p:cNvPr id="13" name="L-Shape 12">
            <a:extLst>
              <a:ext uri="{FF2B5EF4-FFF2-40B4-BE49-F238E27FC236}">
                <a16:creationId xmlns:a16="http://schemas.microsoft.com/office/drawing/2014/main" id="{2B729B9D-7CC9-5D73-BD22-5BF427F01D97}"/>
              </a:ext>
            </a:extLst>
          </p:cNvPr>
          <p:cNvSpPr/>
          <p:nvPr/>
        </p:nvSpPr>
        <p:spPr>
          <a:xfrm rot="18361091">
            <a:off x="11014080" y="4212397"/>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L-Shape 13">
            <a:extLst>
              <a:ext uri="{FF2B5EF4-FFF2-40B4-BE49-F238E27FC236}">
                <a16:creationId xmlns:a16="http://schemas.microsoft.com/office/drawing/2014/main" id="{52CDC88F-A372-A59A-CA70-5F6CDA6A7519}"/>
              </a:ext>
            </a:extLst>
          </p:cNvPr>
          <p:cNvSpPr/>
          <p:nvPr/>
        </p:nvSpPr>
        <p:spPr>
          <a:xfrm rot="18361091">
            <a:off x="10989316" y="1743093"/>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L-Shape 15">
            <a:extLst>
              <a:ext uri="{FF2B5EF4-FFF2-40B4-BE49-F238E27FC236}">
                <a16:creationId xmlns:a16="http://schemas.microsoft.com/office/drawing/2014/main" id="{EF6BF13E-C336-8F6D-E61B-E8ACA14B0F76}"/>
              </a:ext>
            </a:extLst>
          </p:cNvPr>
          <p:cNvSpPr/>
          <p:nvPr/>
        </p:nvSpPr>
        <p:spPr>
          <a:xfrm rot="18361091">
            <a:off x="11014080" y="3659233"/>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L-Shape 16">
            <a:extLst>
              <a:ext uri="{FF2B5EF4-FFF2-40B4-BE49-F238E27FC236}">
                <a16:creationId xmlns:a16="http://schemas.microsoft.com/office/drawing/2014/main" id="{6E9C79BB-5D73-B8B4-24D4-0277A588FC89}"/>
              </a:ext>
            </a:extLst>
          </p:cNvPr>
          <p:cNvSpPr/>
          <p:nvPr/>
        </p:nvSpPr>
        <p:spPr>
          <a:xfrm rot="18361091">
            <a:off x="10989314" y="3137834"/>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L-Shape 17">
            <a:extLst>
              <a:ext uri="{FF2B5EF4-FFF2-40B4-BE49-F238E27FC236}">
                <a16:creationId xmlns:a16="http://schemas.microsoft.com/office/drawing/2014/main" id="{401C0183-9C06-8B27-C16F-6BF36E922A08}"/>
              </a:ext>
            </a:extLst>
          </p:cNvPr>
          <p:cNvSpPr/>
          <p:nvPr/>
        </p:nvSpPr>
        <p:spPr>
          <a:xfrm rot="18361091">
            <a:off x="11014081" y="2616435"/>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 name="L-Shape 17">
            <a:extLst>
              <a:ext uri="{FF2B5EF4-FFF2-40B4-BE49-F238E27FC236}">
                <a16:creationId xmlns:a16="http://schemas.microsoft.com/office/drawing/2014/main" id="{44E8A9CB-A355-647B-483E-6FE3E4E29A7E}"/>
              </a:ext>
            </a:extLst>
          </p:cNvPr>
          <p:cNvSpPr/>
          <p:nvPr/>
        </p:nvSpPr>
        <p:spPr>
          <a:xfrm rot="18361091">
            <a:off x="5922565" y="3502492"/>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23259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5EA9E8E8-94E2-8E53-1BDF-87E55727C429}"/>
              </a:ext>
            </a:extLst>
          </p:cNvPr>
          <p:cNvSpPr/>
          <p:nvPr/>
        </p:nvSpPr>
        <p:spPr>
          <a:xfrm>
            <a:off x="3121909" y="1658983"/>
            <a:ext cx="8231891" cy="389273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F5BDE8A1-78AB-BE57-B81F-6AD36EE5FC51}"/>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مبادئ توجيهية</a:t>
            </a:r>
            <a:r>
              <a:rPr lang="en-US" dirty="0">
                <a:latin typeface="Calibri" panose="020F0502020204030204" pitchFamily="34" charset="0"/>
                <a:cs typeface="Calibri" panose="020F0502020204030204" pitchFamily="34" charset="0"/>
              </a:rPr>
              <a:t> للقواعد الفعالة</a:t>
            </a:r>
          </a:p>
        </p:txBody>
      </p:sp>
      <p:sp>
        <p:nvSpPr>
          <p:cNvPr id="4" name="TextBox 3">
            <a:extLst>
              <a:ext uri="{FF2B5EF4-FFF2-40B4-BE49-F238E27FC236}">
                <a16:creationId xmlns:a16="http://schemas.microsoft.com/office/drawing/2014/main" id="{C6DDBF9C-8D11-39B2-6AAD-958A13EF0EE8}"/>
              </a:ext>
            </a:extLst>
          </p:cNvPr>
          <p:cNvSpPr txBox="1"/>
          <p:nvPr/>
        </p:nvSpPr>
        <p:spPr>
          <a:xfrm>
            <a:off x="3868136" y="2081855"/>
            <a:ext cx="6743259" cy="3046988"/>
          </a:xfrm>
          <a:prstGeom prst="rect">
            <a:avLst/>
          </a:prstGeom>
          <a:noFill/>
        </p:spPr>
        <p:txBody>
          <a:bodyPr wrap="square">
            <a:spAutoFit/>
          </a:bodyPr>
          <a:lstStyle/>
          <a:p>
            <a:pPr marL="342900" indent="-342900" algn="r" rtl="1">
              <a:buFont typeface="Arial" panose="020B0604020202020204" pitchFamily="34" charset="0"/>
              <a:buChar char="•"/>
            </a:pPr>
            <a:r>
              <a:rPr lang="ar-SA" sz="2400" dirty="0">
                <a:latin typeface="+mj-lt"/>
                <a:cs typeface="Calibri" panose="020F0502020204030204" pitchFamily="34" charset="0"/>
              </a:rPr>
              <a:t>تُخبر</a:t>
            </a:r>
            <a:r>
              <a:rPr lang="en-US" sz="2400" i="0" dirty="0">
                <a:effectLst/>
                <a:latin typeface="+mj-lt"/>
                <a:cs typeface="Calibri" panose="020F0502020204030204" pitchFamily="34" charset="0"/>
              </a:rPr>
              <a:t> القواعد الأطفال بما يمكنهم فعله وكذلك ما لا يجب عليهم فعله.</a:t>
            </a:r>
            <a:endParaRPr lang="en-US" sz="2400" dirty="0">
              <a:latin typeface="+mj-lt"/>
              <a:cs typeface="Calibri" panose="020F0502020204030204" pitchFamily="34" charset="0"/>
            </a:endParaRPr>
          </a:p>
          <a:p>
            <a:pPr marL="342900" indent="-342900" algn="r" rtl="1">
              <a:buFont typeface="Arial" panose="020B0604020202020204" pitchFamily="34" charset="0"/>
              <a:buChar char="•"/>
            </a:pPr>
            <a:r>
              <a:rPr lang="en-US" sz="2400" i="0" dirty="0">
                <a:effectLst/>
                <a:latin typeface="+mj-lt"/>
                <a:cs typeface="Calibri" panose="020F0502020204030204" pitchFamily="34" charset="0"/>
              </a:rPr>
              <a:t>القواعد مناسبة من الناحية التنموية.</a:t>
            </a:r>
          </a:p>
          <a:p>
            <a:pPr marL="342900" indent="-342900" algn="r" rtl="1">
              <a:buFont typeface="Arial" panose="020B0604020202020204" pitchFamily="34" charset="0"/>
              <a:buChar char="•"/>
            </a:pPr>
            <a:r>
              <a:rPr lang="en-US" sz="2400" i="0" dirty="0">
                <a:effectLst/>
                <a:latin typeface="+mj-lt"/>
                <a:cs typeface="Calibri" panose="020F0502020204030204" pitchFamily="34" charset="0"/>
              </a:rPr>
              <a:t>القواعد قليلة والتوقعات واضحة.</a:t>
            </a:r>
          </a:p>
          <a:p>
            <a:pPr marL="342900" indent="-342900" algn="r" rtl="1">
              <a:buFont typeface="Arial" panose="020B0604020202020204" pitchFamily="34" charset="0"/>
              <a:buChar char="•"/>
            </a:pPr>
            <a:r>
              <a:rPr lang="en-US" sz="2400" i="0" dirty="0">
                <a:effectLst/>
                <a:latin typeface="+mj-lt"/>
                <a:cs typeface="Calibri" panose="020F0502020204030204" pitchFamily="34" charset="0"/>
              </a:rPr>
              <a:t>يتمتع المراهقون بقدر أكبر من الحرية ويتم مراجعة القواعد في كثير من الأحيان.</a:t>
            </a:r>
          </a:p>
          <a:p>
            <a:pPr marL="342900" indent="-342900" algn="r" rtl="1">
              <a:buFont typeface="Arial" panose="020B0604020202020204" pitchFamily="34" charset="0"/>
              <a:buChar char="•"/>
            </a:pPr>
            <a:r>
              <a:rPr lang="en-US" sz="2400" i="0" dirty="0">
                <a:effectLst/>
                <a:latin typeface="+mj-lt"/>
                <a:cs typeface="Calibri" panose="020F0502020204030204" pitchFamily="34" charset="0"/>
              </a:rPr>
              <a:t>يستخدم ال</a:t>
            </a:r>
            <a:r>
              <a:rPr lang="ar-SA" sz="2400" i="0" dirty="0">
                <a:effectLst/>
                <a:latin typeface="+mj-lt"/>
                <a:cs typeface="Calibri" panose="020F0502020204030204" pitchFamily="34" charset="0"/>
              </a:rPr>
              <a:t>والدين</a:t>
            </a:r>
            <a:r>
              <a:rPr lang="en-US" sz="2400" i="0" dirty="0">
                <a:effectLst/>
                <a:latin typeface="+mj-lt"/>
                <a:cs typeface="Calibri" panose="020F0502020204030204" pitchFamily="34" charset="0"/>
              </a:rPr>
              <a:t> القواعد لتوجيه السلوكيات الجديدة والحفاظ على سلامة الأطفال وصحتهم!</a:t>
            </a:r>
            <a:endParaRPr lang="en-US" sz="2400" dirty="0">
              <a:latin typeface="+mj-lt"/>
              <a:cs typeface="Calibri" panose="020F0502020204030204" pitchFamily="34" charset="0"/>
            </a:endParaRPr>
          </a:p>
        </p:txBody>
      </p:sp>
      <p:grpSp>
        <p:nvGrpSpPr>
          <p:cNvPr id="3" name="Group 2">
            <a:extLst>
              <a:ext uri="{FF2B5EF4-FFF2-40B4-BE49-F238E27FC236}">
                <a16:creationId xmlns:a16="http://schemas.microsoft.com/office/drawing/2014/main" id="{86797755-774E-8150-42BA-9F171D66487F}"/>
              </a:ext>
            </a:extLst>
          </p:cNvPr>
          <p:cNvGrpSpPr/>
          <p:nvPr/>
        </p:nvGrpSpPr>
        <p:grpSpPr>
          <a:xfrm rot="21116333">
            <a:off x="1305112" y="2251262"/>
            <a:ext cx="2194692" cy="2568933"/>
            <a:chOff x="2762866" y="1773891"/>
            <a:chExt cx="2444370" cy="2861187"/>
          </a:xfrm>
        </p:grpSpPr>
        <p:sp>
          <p:nvSpPr>
            <p:cNvPr id="15" name="Rectangle: Single Corner Snipped 14">
              <a:extLst>
                <a:ext uri="{FF2B5EF4-FFF2-40B4-BE49-F238E27FC236}">
                  <a16:creationId xmlns:a16="http://schemas.microsoft.com/office/drawing/2014/main" id="{915F4996-6813-C84C-7515-89670F35EDE1}"/>
                </a:ext>
              </a:extLst>
            </p:cNvPr>
            <p:cNvSpPr/>
            <p:nvPr/>
          </p:nvSpPr>
          <p:spPr>
            <a:xfrm>
              <a:off x="2762866" y="1773891"/>
              <a:ext cx="2444370" cy="2861187"/>
            </a:xfrm>
            <a:prstGeom prst="snip1Rect">
              <a:avLst>
                <a:gd name="adj" fmla="val 2309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16" name="Rectangle: Rounded Corners 15">
              <a:extLst>
                <a:ext uri="{FF2B5EF4-FFF2-40B4-BE49-F238E27FC236}">
                  <a16:creationId xmlns:a16="http://schemas.microsoft.com/office/drawing/2014/main" id="{55B367F3-3F4D-F25F-285C-3B777DD13C09}"/>
                </a:ext>
              </a:extLst>
            </p:cNvPr>
            <p:cNvSpPr/>
            <p:nvPr/>
          </p:nvSpPr>
          <p:spPr>
            <a:xfrm>
              <a:off x="3173101" y="284396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Rectangle: Rounded Corners 16">
              <a:extLst>
                <a:ext uri="{FF2B5EF4-FFF2-40B4-BE49-F238E27FC236}">
                  <a16:creationId xmlns:a16="http://schemas.microsoft.com/office/drawing/2014/main" id="{34CA73E5-469C-A7F8-43C9-38E42FF14F54}"/>
                </a:ext>
              </a:extLst>
            </p:cNvPr>
            <p:cNvSpPr/>
            <p:nvPr/>
          </p:nvSpPr>
          <p:spPr>
            <a:xfrm>
              <a:off x="3173101" y="3362848"/>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ectangle: Rounded Corners 17">
              <a:extLst>
                <a:ext uri="{FF2B5EF4-FFF2-40B4-BE49-F238E27FC236}">
                  <a16:creationId xmlns:a16="http://schemas.microsoft.com/office/drawing/2014/main" id="{25BA8ABB-88DA-D56F-BDAF-D48F5A027DDF}"/>
                </a:ext>
              </a:extLst>
            </p:cNvPr>
            <p:cNvSpPr/>
            <p:nvPr/>
          </p:nvSpPr>
          <p:spPr>
            <a:xfrm>
              <a:off x="3173101" y="388173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Rectangle: Rounded Corners 18">
              <a:extLst>
                <a:ext uri="{FF2B5EF4-FFF2-40B4-BE49-F238E27FC236}">
                  <a16:creationId xmlns:a16="http://schemas.microsoft.com/office/drawing/2014/main" id="{7FB55ED4-AAD5-1334-77B6-FFED972D7734}"/>
                </a:ext>
              </a:extLst>
            </p:cNvPr>
            <p:cNvSpPr/>
            <p:nvPr/>
          </p:nvSpPr>
          <p:spPr>
            <a:xfrm>
              <a:off x="3173101" y="2299721"/>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4364985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 name="Title 72">
            <a:extLst>
              <a:ext uri="{FF2B5EF4-FFF2-40B4-BE49-F238E27FC236}">
                <a16:creationId xmlns:a16="http://schemas.microsoft.com/office/drawing/2014/main" id="{B8540BF4-EB61-054D-1229-DA21C22550B5}"/>
              </a:ext>
            </a:extLst>
          </p:cNvPr>
          <p:cNvSpPr txBox="1">
            <a:spLocks/>
          </p:cNvSpPr>
          <p:nvPr/>
        </p:nvSpPr>
        <p:spPr>
          <a:xfrm>
            <a:off x="4697826" y="175857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27927641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A51C1-BE52-A9DE-73DD-811AFA94B1B7}"/>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إنشاء وشرح القواعد</a:t>
            </a:r>
          </a:p>
        </p:txBody>
      </p:sp>
      <p:grpSp>
        <p:nvGrpSpPr>
          <p:cNvPr id="3" name="Group 2">
            <a:extLst>
              <a:ext uri="{FF2B5EF4-FFF2-40B4-BE49-F238E27FC236}">
                <a16:creationId xmlns:a16="http://schemas.microsoft.com/office/drawing/2014/main" id="{F29000DA-B78B-A1E9-2173-706CE7F7883F}"/>
              </a:ext>
            </a:extLst>
          </p:cNvPr>
          <p:cNvGrpSpPr/>
          <p:nvPr/>
        </p:nvGrpSpPr>
        <p:grpSpPr>
          <a:xfrm rot="20854658">
            <a:off x="1675604" y="2376672"/>
            <a:ext cx="2024423" cy="2369630"/>
            <a:chOff x="2762866" y="1773891"/>
            <a:chExt cx="2444370" cy="2861187"/>
          </a:xfrm>
        </p:grpSpPr>
        <p:sp>
          <p:nvSpPr>
            <p:cNvPr id="15" name="Rectangle: Single Corner Snipped 14">
              <a:extLst>
                <a:ext uri="{FF2B5EF4-FFF2-40B4-BE49-F238E27FC236}">
                  <a16:creationId xmlns:a16="http://schemas.microsoft.com/office/drawing/2014/main" id="{9F433C16-6804-EA95-13A9-749F186E9ADB}"/>
                </a:ext>
              </a:extLst>
            </p:cNvPr>
            <p:cNvSpPr/>
            <p:nvPr/>
          </p:nvSpPr>
          <p:spPr>
            <a:xfrm>
              <a:off x="2762866" y="1773891"/>
              <a:ext cx="2444370" cy="2861187"/>
            </a:xfrm>
            <a:prstGeom prst="snip1Rect">
              <a:avLst>
                <a:gd name="adj" fmla="val 2309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16" name="Rectangle: Rounded Corners 15">
              <a:extLst>
                <a:ext uri="{FF2B5EF4-FFF2-40B4-BE49-F238E27FC236}">
                  <a16:creationId xmlns:a16="http://schemas.microsoft.com/office/drawing/2014/main" id="{D1841DB9-DA84-02EE-C5FA-6E6EAD9F3BE8}"/>
                </a:ext>
              </a:extLst>
            </p:cNvPr>
            <p:cNvSpPr/>
            <p:nvPr/>
          </p:nvSpPr>
          <p:spPr>
            <a:xfrm>
              <a:off x="3173101" y="284396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Rectangle: Rounded Corners 16">
              <a:extLst>
                <a:ext uri="{FF2B5EF4-FFF2-40B4-BE49-F238E27FC236}">
                  <a16:creationId xmlns:a16="http://schemas.microsoft.com/office/drawing/2014/main" id="{59E12D05-634A-2E6F-2A98-6F9DF6279DC7}"/>
                </a:ext>
              </a:extLst>
            </p:cNvPr>
            <p:cNvSpPr/>
            <p:nvPr/>
          </p:nvSpPr>
          <p:spPr>
            <a:xfrm>
              <a:off x="3173101" y="3362848"/>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Rectangle: Rounded Corners 17">
              <a:extLst>
                <a:ext uri="{FF2B5EF4-FFF2-40B4-BE49-F238E27FC236}">
                  <a16:creationId xmlns:a16="http://schemas.microsoft.com/office/drawing/2014/main" id="{FFAA54AB-0ECF-6528-CF71-FD375F78BA9B}"/>
                </a:ext>
              </a:extLst>
            </p:cNvPr>
            <p:cNvSpPr/>
            <p:nvPr/>
          </p:nvSpPr>
          <p:spPr>
            <a:xfrm>
              <a:off x="3173101" y="3881733"/>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Rectangle: Rounded Corners 18">
              <a:extLst>
                <a:ext uri="{FF2B5EF4-FFF2-40B4-BE49-F238E27FC236}">
                  <a16:creationId xmlns:a16="http://schemas.microsoft.com/office/drawing/2014/main" id="{595AFFA5-8078-C024-6906-F699B2B7C2D3}"/>
                </a:ext>
              </a:extLst>
            </p:cNvPr>
            <p:cNvSpPr/>
            <p:nvPr/>
          </p:nvSpPr>
          <p:spPr>
            <a:xfrm>
              <a:off x="3173101" y="2299721"/>
              <a:ext cx="1582057" cy="24674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7" name="Group 36">
            <a:extLst>
              <a:ext uri="{FF2B5EF4-FFF2-40B4-BE49-F238E27FC236}">
                <a16:creationId xmlns:a16="http://schemas.microsoft.com/office/drawing/2014/main" id="{A9011C69-E248-5927-F324-BE71C861D44F}"/>
              </a:ext>
            </a:extLst>
          </p:cNvPr>
          <p:cNvGrpSpPr/>
          <p:nvPr/>
        </p:nvGrpSpPr>
        <p:grpSpPr>
          <a:xfrm>
            <a:off x="5029735" y="2110665"/>
            <a:ext cx="5717837" cy="3006906"/>
            <a:chOff x="5263376" y="2144534"/>
            <a:chExt cx="5221128" cy="2745696"/>
          </a:xfrm>
        </p:grpSpPr>
        <p:sp>
          <p:nvSpPr>
            <p:cNvPr id="21" name="TextBox 20">
              <a:extLst>
                <a:ext uri="{FF2B5EF4-FFF2-40B4-BE49-F238E27FC236}">
                  <a16:creationId xmlns:a16="http://schemas.microsoft.com/office/drawing/2014/main" id="{31650576-0A93-EF6B-D66A-546398E77504}"/>
                </a:ext>
              </a:extLst>
            </p:cNvPr>
            <p:cNvSpPr txBox="1"/>
            <p:nvPr/>
          </p:nvSpPr>
          <p:spPr>
            <a:xfrm>
              <a:off x="8655706" y="2281151"/>
              <a:ext cx="1586013" cy="421560"/>
            </a:xfrm>
            <a:prstGeom prst="rect">
              <a:avLst/>
            </a:prstGeom>
            <a:noFill/>
          </p:spPr>
          <p:txBody>
            <a:bodyPr wrap="square">
              <a:spAutoFit/>
            </a:bodyPr>
            <a:lstStyle/>
            <a:p>
              <a:pPr lvl="5" algn="r" rtl="1"/>
              <a:r>
                <a:rPr lang="ar-SA" sz="2400" dirty="0">
                  <a:solidFill>
                    <a:schemeClr val="tx1"/>
                  </a:solidFill>
                  <a:latin typeface="+mj-lt"/>
                  <a:cs typeface="Calibri" panose="020F0502020204030204" pitchFamily="34" charset="0"/>
                </a:rPr>
                <a:t>٣-٥ </a:t>
              </a:r>
              <a:r>
                <a:rPr lang="en-US" sz="2400" dirty="0">
                  <a:solidFill>
                    <a:schemeClr val="tx1"/>
                  </a:solidFill>
                  <a:latin typeface="+mj-lt"/>
                  <a:cs typeface="Calibri" panose="020F0502020204030204" pitchFamily="34" charset="0"/>
                </a:rPr>
                <a:t>سنوات</a:t>
              </a:r>
            </a:p>
          </p:txBody>
        </p:sp>
        <p:sp>
          <p:nvSpPr>
            <p:cNvPr id="22" name="TextBox 21">
              <a:extLst>
                <a:ext uri="{FF2B5EF4-FFF2-40B4-BE49-F238E27FC236}">
                  <a16:creationId xmlns:a16="http://schemas.microsoft.com/office/drawing/2014/main" id="{A2FDC253-C9D7-C85B-0AC4-5C2234501268}"/>
                </a:ext>
              </a:extLst>
            </p:cNvPr>
            <p:cNvSpPr txBox="1"/>
            <p:nvPr/>
          </p:nvSpPr>
          <p:spPr>
            <a:xfrm>
              <a:off x="8898491" y="4016173"/>
              <a:ext cx="1586013" cy="421560"/>
            </a:xfrm>
            <a:prstGeom prst="rect">
              <a:avLst/>
            </a:prstGeom>
            <a:noFill/>
          </p:spPr>
          <p:txBody>
            <a:bodyPr wrap="square">
              <a:spAutoFit/>
            </a:bodyPr>
            <a:lstStyle/>
            <a:p>
              <a:pPr lvl="5" algn="r" rtl="1"/>
              <a:r>
                <a:rPr lang="ar-SA" sz="2400" dirty="0">
                  <a:solidFill>
                    <a:schemeClr val="tx1"/>
                  </a:solidFill>
                  <a:latin typeface="+mj-lt"/>
                  <a:cs typeface="Calibri" panose="020F0502020204030204" pitchFamily="34" charset="0"/>
                </a:rPr>
                <a:t>١٠-١٣ </a:t>
              </a:r>
              <a:r>
                <a:rPr lang="en-US" sz="2400" dirty="0">
                  <a:solidFill>
                    <a:schemeClr val="tx1"/>
                  </a:solidFill>
                  <a:latin typeface="+mj-lt"/>
                  <a:cs typeface="Calibri" panose="020F0502020204030204" pitchFamily="34" charset="0"/>
                </a:rPr>
                <a:t>سنة</a:t>
              </a:r>
            </a:p>
          </p:txBody>
        </p:sp>
        <p:grpSp>
          <p:nvGrpSpPr>
            <p:cNvPr id="25" name="Group 24">
              <a:extLst>
                <a:ext uri="{FF2B5EF4-FFF2-40B4-BE49-F238E27FC236}">
                  <a16:creationId xmlns:a16="http://schemas.microsoft.com/office/drawing/2014/main" id="{4856D7DE-175D-EF24-6D6F-50009136FAAA}"/>
                </a:ext>
              </a:extLst>
            </p:cNvPr>
            <p:cNvGrpSpPr/>
            <p:nvPr/>
          </p:nvGrpSpPr>
          <p:grpSpPr>
            <a:xfrm>
              <a:off x="5263378" y="2144535"/>
              <a:ext cx="3202085" cy="774808"/>
              <a:chOff x="8067515" y="2823752"/>
              <a:chExt cx="2165223" cy="523918"/>
            </a:xfrm>
          </p:grpSpPr>
          <p:sp>
            <p:nvSpPr>
              <p:cNvPr id="23" name="Round Same Side Corner Rectangle 21">
                <a:extLst>
                  <a:ext uri="{FF2B5EF4-FFF2-40B4-BE49-F238E27FC236}">
                    <a16:creationId xmlns:a16="http://schemas.microsoft.com/office/drawing/2014/main" id="{E8F9F0DE-D229-13B2-BB57-7FE5FB3C68D1}"/>
                  </a:ext>
                </a:extLst>
              </p:cNvPr>
              <p:cNvSpPr/>
              <p:nvPr/>
            </p:nvSpPr>
            <p:spPr>
              <a:xfrm>
                <a:off x="9982683" y="3112762"/>
                <a:ext cx="250055" cy="234908"/>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4" name="Oval 23">
                <a:extLst>
                  <a:ext uri="{FF2B5EF4-FFF2-40B4-BE49-F238E27FC236}">
                    <a16:creationId xmlns:a16="http://schemas.microsoft.com/office/drawing/2014/main" id="{5DF1F18E-D3C9-BD25-AA8A-5ED55A170B39}"/>
                  </a:ext>
                </a:extLst>
              </p:cNvPr>
              <p:cNvSpPr/>
              <p:nvPr/>
            </p:nvSpPr>
            <p:spPr>
              <a:xfrm>
                <a:off x="8067515" y="2823752"/>
                <a:ext cx="234907" cy="2349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6" name="Group 25">
              <a:extLst>
                <a:ext uri="{FF2B5EF4-FFF2-40B4-BE49-F238E27FC236}">
                  <a16:creationId xmlns:a16="http://schemas.microsoft.com/office/drawing/2014/main" id="{A94AA828-B2C6-160B-20D1-DC2026C1506C}"/>
                </a:ext>
              </a:extLst>
            </p:cNvPr>
            <p:cNvGrpSpPr/>
            <p:nvPr/>
          </p:nvGrpSpPr>
          <p:grpSpPr>
            <a:xfrm>
              <a:off x="5263378" y="3647901"/>
              <a:ext cx="3224490" cy="1045884"/>
              <a:chOff x="8067515" y="2823752"/>
              <a:chExt cx="2180373" cy="707218"/>
            </a:xfrm>
          </p:grpSpPr>
          <p:sp>
            <p:nvSpPr>
              <p:cNvPr id="27" name="Round Same Side Corner Rectangle 21">
                <a:extLst>
                  <a:ext uri="{FF2B5EF4-FFF2-40B4-BE49-F238E27FC236}">
                    <a16:creationId xmlns:a16="http://schemas.microsoft.com/office/drawing/2014/main" id="{976ACF89-C6E0-24A4-469D-03459B2CFF0D}"/>
                  </a:ext>
                </a:extLst>
              </p:cNvPr>
              <p:cNvSpPr/>
              <p:nvPr/>
            </p:nvSpPr>
            <p:spPr>
              <a:xfrm>
                <a:off x="9997833" y="3122930"/>
                <a:ext cx="250055" cy="408040"/>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D5B4A9CA-9940-B0B8-85F1-E5DBDC207F2D}"/>
                  </a:ext>
                </a:extLst>
              </p:cNvPr>
              <p:cNvSpPr/>
              <p:nvPr/>
            </p:nvSpPr>
            <p:spPr>
              <a:xfrm>
                <a:off x="8067515" y="2823752"/>
                <a:ext cx="234907" cy="2349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29" name="TextBox 28">
              <a:extLst>
                <a:ext uri="{FF2B5EF4-FFF2-40B4-BE49-F238E27FC236}">
                  <a16:creationId xmlns:a16="http://schemas.microsoft.com/office/drawing/2014/main" id="{5569046A-2F59-6F11-FBA4-AA13C4BEC45B}"/>
                </a:ext>
              </a:extLst>
            </p:cNvPr>
            <p:cNvSpPr txBox="1"/>
            <p:nvPr/>
          </p:nvSpPr>
          <p:spPr>
            <a:xfrm>
              <a:off x="5716795" y="2351364"/>
              <a:ext cx="1586013" cy="421560"/>
            </a:xfrm>
            <a:prstGeom prst="rect">
              <a:avLst/>
            </a:prstGeom>
            <a:noFill/>
          </p:spPr>
          <p:txBody>
            <a:bodyPr wrap="square">
              <a:spAutoFit/>
            </a:bodyPr>
            <a:lstStyle/>
            <a:p>
              <a:pPr lvl="5" algn="r" rtl="1"/>
              <a:r>
                <a:rPr lang="ar-SA" sz="2400" dirty="0">
                  <a:solidFill>
                    <a:schemeClr val="tx1"/>
                  </a:solidFill>
                  <a:latin typeface="+mj-lt"/>
                  <a:cs typeface="Calibri" panose="020F0502020204030204" pitchFamily="34" charset="0"/>
                </a:rPr>
                <a:t>٦-٩ </a:t>
              </a:r>
              <a:r>
                <a:rPr lang="en-US" sz="2400" dirty="0">
                  <a:solidFill>
                    <a:schemeClr val="tx1"/>
                  </a:solidFill>
                  <a:latin typeface="+mj-lt"/>
                  <a:cs typeface="Calibri" panose="020F0502020204030204" pitchFamily="34" charset="0"/>
                </a:rPr>
                <a:t>سنوات</a:t>
              </a:r>
            </a:p>
          </p:txBody>
        </p:sp>
        <p:sp>
          <p:nvSpPr>
            <p:cNvPr id="30" name="TextBox 29">
              <a:extLst>
                <a:ext uri="{FF2B5EF4-FFF2-40B4-BE49-F238E27FC236}">
                  <a16:creationId xmlns:a16="http://schemas.microsoft.com/office/drawing/2014/main" id="{422879E2-9AE3-A767-18B1-10DB5DB2B166}"/>
                </a:ext>
              </a:extLst>
            </p:cNvPr>
            <p:cNvSpPr txBox="1"/>
            <p:nvPr/>
          </p:nvSpPr>
          <p:spPr>
            <a:xfrm>
              <a:off x="5820871" y="3902124"/>
              <a:ext cx="1586013" cy="421560"/>
            </a:xfrm>
            <a:prstGeom prst="rect">
              <a:avLst/>
            </a:prstGeom>
            <a:noFill/>
          </p:spPr>
          <p:txBody>
            <a:bodyPr wrap="square">
              <a:spAutoFit/>
            </a:bodyPr>
            <a:lstStyle/>
            <a:p>
              <a:pPr lvl="5" algn="r" rtl="1"/>
              <a:r>
                <a:rPr lang="ar-SA" sz="2400" dirty="0">
                  <a:solidFill>
                    <a:schemeClr val="tx1"/>
                  </a:solidFill>
                  <a:latin typeface="+mj-lt"/>
                  <a:cs typeface="Calibri" panose="020F0502020204030204" pitchFamily="34" charset="0"/>
                </a:rPr>
                <a:t>١٤-١٥ </a:t>
              </a:r>
              <a:r>
                <a:rPr lang="en-US" sz="2400" dirty="0">
                  <a:solidFill>
                    <a:schemeClr val="tx1"/>
                  </a:solidFill>
                  <a:latin typeface="+mj-lt"/>
                  <a:cs typeface="Calibri" panose="020F0502020204030204" pitchFamily="34" charset="0"/>
                </a:rPr>
                <a:t>سنة</a:t>
              </a:r>
            </a:p>
          </p:txBody>
        </p:sp>
        <p:grpSp>
          <p:nvGrpSpPr>
            <p:cNvPr id="31" name="Group 30">
              <a:extLst>
                <a:ext uri="{FF2B5EF4-FFF2-40B4-BE49-F238E27FC236}">
                  <a16:creationId xmlns:a16="http://schemas.microsoft.com/office/drawing/2014/main" id="{4A8C7549-23B4-0745-C23D-C8EB2F52B702}"/>
                </a:ext>
              </a:extLst>
            </p:cNvPr>
            <p:cNvGrpSpPr/>
            <p:nvPr/>
          </p:nvGrpSpPr>
          <p:grpSpPr>
            <a:xfrm>
              <a:off x="5263376" y="2144534"/>
              <a:ext cx="3202089" cy="842401"/>
              <a:chOff x="6137196" y="2823752"/>
              <a:chExt cx="2165226" cy="569624"/>
            </a:xfrm>
          </p:grpSpPr>
          <p:sp>
            <p:nvSpPr>
              <p:cNvPr id="32" name="Round Same Side Corner Rectangle 21">
                <a:extLst>
                  <a:ext uri="{FF2B5EF4-FFF2-40B4-BE49-F238E27FC236}">
                    <a16:creationId xmlns:a16="http://schemas.microsoft.com/office/drawing/2014/main" id="{27E3EF95-67CE-15FB-38FB-F677218D7493}"/>
                  </a:ext>
                </a:extLst>
              </p:cNvPr>
              <p:cNvSpPr/>
              <p:nvPr/>
            </p:nvSpPr>
            <p:spPr>
              <a:xfrm>
                <a:off x="6137196" y="3090892"/>
                <a:ext cx="250055" cy="302484"/>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Oval 32">
                <a:extLst>
                  <a:ext uri="{FF2B5EF4-FFF2-40B4-BE49-F238E27FC236}">
                    <a16:creationId xmlns:a16="http://schemas.microsoft.com/office/drawing/2014/main" id="{042C4BB3-027A-7488-7FB3-FCE0E0E10CF3}"/>
                  </a:ext>
                </a:extLst>
              </p:cNvPr>
              <p:cNvSpPr/>
              <p:nvPr/>
            </p:nvSpPr>
            <p:spPr>
              <a:xfrm>
                <a:off x="8067515" y="2823752"/>
                <a:ext cx="234907" cy="2349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4" name="Group 33">
              <a:extLst>
                <a:ext uri="{FF2B5EF4-FFF2-40B4-BE49-F238E27FC236}">
                  <a16:creationId xmlns:a16="http://schemas.microsoft.com/office/drawing/2014/main" id="{0C4A0C51-4AF1-81C8-A484-D449ADEB0E57}"/>
                </a:ext>
              </a:extLst>
            </p:cNvPr>
            <p:cNvGrpSpPr/>
            <p:nvPr/>
          </p:nvGrpSpPr>
          <p:grpSpPr>
            <a:xfrm>
              <a:off x="5278882" y="3647903"/>
              <a:ext cx="3186583" cy="1242327"/>
              <a:chOff x="6147681" y="2823752"/>
              <a:chExt cx="2154741" cy="840051"/>
            </a:xfrm>
          </p:grpSpPr>
          <p:sp>
            <p:nvSpPr>
              <p:cNvPr id="35" name="Round Same Side Corner Rectangle 21">
                <a:extLst>
                  <a:ext uri="{FF2B5EF4-FFF2-40B4-BE49-F238E27FC236}">
                    <a16:creationId xmlns:a16="http://schemas.microsoft.com/office/drawing/2014/main" id="{E95F2E37-71E4-7727-54FA-EC3908ED3730}"/>
                  </a:ext>
                </a:extLst>
              </p:cNvPr>
              <p:cNvSpPr/>
              <p:nvPr/>
            </p:nvSpPr>
            <p:spPr>
              <a:xfrm>
                <a:off x="6147681" y="3101649"/>
                <a:ext cx="250055" cy="562154"/>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Oval 35">
                <a:extLst>
                  <a:ext uri="{FF2B5EF4-FFF2-40B4-BE49-F238E27FC236}">
                    <a16:creationId xmlns:a16="http://schemas.microsoft.com/office/drawing/2014/main" id="{F8D2BD96-E9BD-902A-B876-79373B951017}"/>
                  </a:ext>
                </a:extLst>
              </p:cNvPr>
              <p:cNvSpPr/>
              <p:nvPr/>
            </p:nvSpPr>
            <p:spPr>
              <a:xfrm>
                <a:off x="8067515" y="2823752"/>
                <a:ext cx="234907" cy="234908"/>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071917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 name="Rectangle 1">
            <a:extLst>
              <a:ext uri="{FF2B5EF4-FFF2-40B4-BE49-F238E27FC236}">
                <a16:creationId xmlns:a16="http://schemas.microsoft.com/office/drawing/2014/main" id="{F3FAC892-AC1F-FA1B-D9C3-DB1C0D7AAD18}"/>
              </a:ext>
            </a:extLst>
          </p:cNvPr>
          <p:cNvSpPr/>
          <p:nvPr/>
        </p:nvSpPr>
        <p:spPr>
          <a:xfrm>
            <a:off x="9476509" y="2867891"/>
            <a:ext cx="950191" cy="394854"/>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B4D276FA-56E8-29EE-25A3-472283E84D79}"/>
              </a:ext>
            </a:extLst>
          </p:cNvPr>
          <p:cNvSpPr/>
          <p:nvPr/>
        </p:nvSpPr>
        <p:spPr>
          <a:xfrm>
            <a:off x="7356764" y="2398049"/>
            <a:ext cx="1854146" cy="324369"/>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Arial" panose="020B0604020202020204" pitchFamily="34" charset="0"/>
              <a:cs typeface="Arial" panose="020B0604020202020204" pitchFamily="34" charset="0"/>
            </a:endParaRPr>
          </a:p>
        </p:txBody>
      </p:sp>
      <p:sp>
        <p:nvSpPr>
          <p:cNvPr id="252" name="Google Shape;252;p3"/>
          <p:cNvSpPr/>
          <p:nvPr/>
        </p:nvSpPr>
        <p:spPr>
          <a:xfrm>
            <a:off x="6587889" y="1603569"/>
            <a:ext cx="3838811" cy="2407322"/>
          </a:xfrm>
          <a:prstGeom prst="rect">
            <a:avLst/>
          </a:prstGeom>
          <a:noFill/>
          <a:ln>
            <a:noFill/>
          </a:ln>
        </p:spPr>
        <p:txBody>
          <a:bodyPr spcFirstLastPara="1" wrap="square" lIns="91425" tIns="45700" rIns="91425" bIns="45700" anchor="ctr" anchorCtr="0">
            <a:noAutofit/>
          </a:bodyPr>
          <a:lstStyle/>
          <a:p>
            <a:pPr algn="r" rtl="1"/>
            <a:r>
              <a:rPr lang="en-US" sz="2800" b="1" dirty="0">
                <a:solidFill>
                  <a:schemeClr val="bg1"/>
                </a:solidFill>
                <a:latin typeface="Calibri" panose="020F0502020204030204" pitchFamily="34" charset="0"/>
                <a:cs typeface="Calibri" panose="020F0502020204030204" pitchFamily="34" charset="0"/>
                <a:sym typeface="Helvetica Neue"/>
              </a:rPr>
              <a:t>تزويد المشاركين بالأدوات والتقنيات ل</a:t>
            </a:r>
            <a:r>
              <a:rPr lang="ar-SA" sz="2800" b="1" dirty="0">
                <a:solidFill>
                  <a:schemeClr val="bg1"/>
                </a:solidFill>
                <a:latin typeface="Calibri" panose="020F0502020204030204" pitchFamily="34" charset="0"/>
                <a:cs typeface="Calibri" panose="020F0502020204030204" pitchFamily="34" charset="0"/>
                <a:sym typeface="Helvetica Neue"/>
              </a:rPr>
              <a:t>تعزيز </a:t>
            </a:r>
            <a:r>
              <a:rPr lang="en-US" sz="2800" b="1" dirty="0">
                <a:solidFill>
                  <a:schemeClr val="bg1"/>
                </a:solidFill>
                <a:latin typeface="Calibri" panose="020F0502020204030204" pitchFamily="34" charset="0"/>
                <a:cs typeface="Calibri" panose="020F0502020204030204" pitchFamily="34" charset="0"/>
                <a:sym typeface="Helvetica Neue"/>
              </a:rPr>
              <a:t>الدعم</a:t>
            </a:r>
            <a:r>
              <a:rPr lang="ar-SA" sz="2800" b="1" dirty="0">
                <a:solidFill>
                  <a:schemeClr val="bg1"/>
                </a:solidFill>
                <a:latin typeface="Calibri" panose="020F0502020204030204" pitchFamily="34" charset="0"/>
                <a:cs typeface="Calibri" panose="020F0502020204030204" pitchFamily="34" charset="0"/>
                <a:sym typeface="Helvetica Neue"/>
              </a:rPr>
              <a:t> الأسري</a:t>
            </a:r>
            <a:r>
              <a:rPr lang="en-US" sz="2800" b="1" dirty="0">
                <a:solidFill>
                  <a:schemeClr val="bg1"/>
                </a:solidFill>
                <a:latin typeface="Calibri" panose="020F0502020204030204" pitchFamily="34" charset="0"/>
                <a:cs typeface="Calibri" panose="020F0502020204030204" pitchFamily="34" charset="0"/>
                <a:sym typeface="Helvetica Neue"/>
              </a:rPr>
              <a:t> المباش</a:t>
            </a:r>
            <a:r>
              <a:rPr lang="ar-SA" sz="2800" b="1" dirty="0">
                <a:solidFill>
                  <a:schemeClr val="bg1"/>
                </a:solidFill>
                <a:latin typeface="Calibri" panose="020F0502020204030204" pitchFamily="34" charset="0"/>
                <a:cs typeface="Calibri" panose="020F0502020204030204" pitchFamily="34" charset="0"/>
                <a:sym typeface="Helvetica Neue"/>
              </a:rPr>
              <a:t>ر</a:t>
            </a:r>
            <a:r>
              <a:rPr lang="en-US" sz="2800" b="1" dirty="0">
                <a:solidFill>
                  <a:schemeClr val="bg1"/>
                </a:solidFill>
                <a:latin typeface="Calibri" panose="020F0502020204030204" pitchFamily="34" charset="0"/>
                <a:cs typeface="Calibri" panose="020F0502020204030204" pitchFamily="34" charset="0"/>
                <a:sym typeface="Helvetica Neue"/>
              </a:rPr>
              <a:t> لمقدمي الرعاية والأسر</a:t>
            </a:r>
            <a:endParaRPr lang="en-US" sz="2800" b="1" dirty="0">
              <a:solidFill>
                <a:schemeClr val="bg1"/>
              </a:solidFill>
              <a:latin typeface="Calibri" panose="020F0502020204030204" pitchFamily="34" charset="0"/>
              <a:cs typeface="Calibri" panose="020F0502020204030204" pitchFamily="34" charset="0"/>
            </a:endParaRPr>
          </a:p>
        </p:txBody>
      </p:sp>
      <p:sp>
        <p:nvSpPr>
          <p:cNvPr id="253" name="Google Shape;253;p3"/>
          <p:cNvSpPr txBox="1">
            <a:spLocks noGrp="1"/>
          </p:cNvSpPr>
          <p:nvPr>
            <p:ph type="title"/>
          </p:nvPr>
        </p:nvSpPr>
        <p:spPr>
          <a:xfrm>
            <a:off x="1661965" y="3099692"/>
            <a:ext cx="2808067" cy="562168"/>
          </a:xfrm>
          <a:prstGeom prst="rect">
            <a:avLst/>
          </a:prstGeom>
          <a:noFill/>
          <a:ln>
            <a:noFill/>
          </a:ln>
        </p:spPr>
        <p:txBody>
          <a:bodyPr spcFirstLastPara="1" wrap="square" lIns="91425" tIns="45700" rIns="91425" bIns="45700" anchor="ctr" anchorCtr="0">
            <a:noAutofit/>
          </a:bodyPr>
          <a:lstStyle/>
          <a:p>
            <a:pPr marL="0" lvl="0" indent="0" algn="ctr" rtl="1">
              <a:lnSpc>
                <a:spcPct val="90000"/>
              </a:lnSpc>
              <a:spcBef>
                <a:spcPts val="0"/>
              </a:spcBef>
              <a:spcAft>
                <a:spcPts val="0"/>
              </a:spcAft>
              <a:buClr>
                <a:schemeClr val="lt1"/>
              </a:buClr>
              <a:buSzPts val="4800"/>
              <a:buFont typeface="Garamond"/>
              <a:buNone/>
            </a:pPr>
            <a:r>
              <a:rPr lang="en-US" dirty="0">
                <a:latin typeface="Calibri" panose="020F0502020204030204" pitchFamily="34" charset="0"/>
                <a:cs typeface="Calibri" panose="020F0502020204030204" pitchFamily="34" charset="0"/>
              </a:rPr>
              <a:t>هدف الوحدة</a:t>
            </a:r>
          </a:p>
        </p:txBody>
      </p:sp>
      <p:grpSp>
        <p:nvGrpSpPr>
          <p:cNvPr id="7" name="Group 6">
            <a:extLst>
              <a:ext uri="{FF2B5EF4-FFF2-40B4-BE49-F238E27FC236}">
                <a16:creationId xmlns:a16="http://schemas.microsoft.com/office/drawing/2014/main" id="{24361326-F086-A2D5-FC54-A8B4C587C641}"/>
              </a:ext>
            </a:extLst>
          </p:cNvPr>
          <p:cNvGrpSpPr/>
          <p:nvPr/>
        </p:nvGrpSpPr>
        <p:grpSpPr>
          <a:xfrm>
            <a:off x="10258425" y="5039832"/>
            <a:ext cx="1414997" cy="1106818"/>
            <a:chOff x="7782406" y="2711084"/>
            <a:chExt cx="2129028" cy="1665337"/>
          </a:xfrm>
        </p:grpSpPr>
        <p:grpSp>
          <p:nvGrpSpPr>
            <p:cNvPr id="8" name="Group 7">
              <a:extLst>
                <a:ext uri="{FF2B5EF4-FFF2-40B4-BE49-F238E27FC236}">
                  <a16:creationId xmlns:a16="http://schemas.microsoft.com/office/drawing/2014/main" id="{C8C78ED0-6750-2D30-7680-41F51E15C69F}"/>
                </a:ext>
              </a:extLst>
            </p:cNvPr>
            <p:cNvGrpSpPr/>
            <p:nvPr/>
          </p:nvGrpSpPr>
          <p:grpSpPr>
            <a:xfrm>
              <a:off x="7782406" y="3249833"/>
              <a:ext cx="437746" cy="1126588"/>
              <a:chOff x="7856248" y="2409742"/>
              <a:chExt cx="1359139" cy="3497898"/>
            </a:xfrm>
          </p:grpSpPr>
          <p:sp>
            <p:nvSpPr>
              <p:cNvPr id="18" name="Round Same Side Corner Rectangle 23">
                <a:extLst>
                  <a:ext uri="{FF2B5EF4-FFF2-40B4-BE49-F238E27FC236}">
                    <a16:creationId xmlns:a16="http://schemas.microsoft.com/office/drawing/2014/main" id="{3F48A837-48F2-AC4A-8089-DFF92D2772D2}"/>
                  </a:ext>
                </a:extLst>
              </p:cNvPr>
              <p:cNvSpPr/>
              <p:nvPr/>
            </p:nvSpPr>
            <p:spPr>
              <a:xfrm>
                <a:off x="7866215" y="4002301"/>
                <a:ext cx="1343863" cy="1905339"/>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Oval 18">
                <a:extLst>
                  <a:ext uri="{FF2B5EF4-FFF2-40B4-BE49-F238E27FC236}">
                    <a16:creationId xmlns:a16="http://schemas.microsoft.com/office/drawing/2014/main" id="{94A13AEA-2239-BCF9-9079-47BA101BC4D1}"/>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9" name="Group 8">
              <a:extLst>
                <a:ext uri="{FF2B5EF4-FFF2-40B4-BE49-F238E27FC236}">
                  <a16:creationId xmlns:a16="http://schemas.microsoft.com/office/drawing/2014/main" id="{BDACD44E-BB50-B01F-AC76-5D9432B9A222}"/>
                </a:ext>
              </a:extLst>
            </p:cNvPr>
            <p:cNvGrpSpPr/>
            <p:nvPr/>
          </p:nvGrpSpPr>
          <p:grpSpPr>
            <a:xfrm>
              <a:off x="8356147" y="3116198"/>
              <a:ext cx="437746" cy="1260223"/>
              <a:chOff x="7856248" y="2409742"/>
              <a:chExt cx="1359139" cy="3912816"/>
            </a:xfrm>
          </p:grpSpPr>
          <p:sp>
            <p:nvSpPr>
              <p:cNvPr id="16" name="Round Same Side Corner Rectangle 23">
                <a:extLst>
                  <a:ext uri="{FF2B5EF4-FFF2-40B4-BE49-F238E27FC236}">
                    <a16:creationId xmlns:a16="http://schemas.microsoft.com/office/drawing/2014/main" id="{6B891609-9391-0B9A-3B16-AF3C1A04D074}"/>
                  </a:ext>
                </a:extLst>
              </p:cNvPr>
              <p:cNvSpPr/>
              <p:nvPr/>
            </p:nvSpPr>
            <p:spPr>
              <a:xfrm>
                <a:off x="7866215" y="4002302"/>
                <a:ext cx="1343863" cy="2320256"/>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7" name="Oval 16">
                <a:extLst>
                  <a:ext uri="{FF2B5EF4-FFF2-40B4-BE49-F238E27FC236}">
                    <a16:creationId xmlns:a16="http://schemas.microsoft.com/office/drawing/2014/main" id="{4699074B-58E8-FC40-440F-86C957ACB100}"/>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0" name="Group 9">
              <a:extLst>
                <a:ext uri="{FF2B5EF4-FFF2-40B4-BE49-F238E27FC236}">
                  <a16:creationId xmlns:a16="http://schemas.microsoft.com/office/drawing/2014/main" id="{F3247E07-B79A-DB8C-2D88-B4A5CF819D8D}"/>
                </a:ext>
              </a:extLst>
            </p:cNvPr>
            <p:cNvGrpSpPr/>
            <p:nvPr/>
          </p:nvGrpSpPr>
          <p:grpSpPr>
            <a:xfrm>
              <a:off x="8924230" y="2931003"/>
              <a:ext cx="437746" cy="1445418"/>
              <a:chOff x="7856248" y="2409742"/>
              <a:chExt cx="1359139" cy="4487820"/>
            </a:xfrm>
          </p:grpSpPr>
          <p:sp>
            <p:nvSpPr>
              <p:cNvPr id="14" name="Round Same Side Corner Rectangle 23">
                <a:extLst>
                  <a:ext uri="{FF2B5EF4-FFF2-40B4-BE49-F238E27FC236}">
                    <a16:creationId xmlns:a16="http://schemas.microsoft.com/office/drawing/2014/main" id="{1EDDEF03-CC18-8D46-9F03-8FDC4813C638}"/>
                  </a:ext>
                </a:extLst>
              </p:cNvPr>
              <p:cNvSpPr/>
              <p:nvPr/>
            </p:nvSpPr>
            <p:spPr>
              <a:xfrm>
                <a:off x="7866215" y="4002302"/>
                <a:ext cx="1343863" cy="289526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8414161E-D75D-C998-C70E-21EA83A0079F}"/>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1" name="Group 10">
              <a:extLst>
                <a:ext uri="{FF2B5EF4-FFF2-40B4-BE49-F238E27FC236}">
                  <a16:creationId xmlns:a16="http://schemas.microsoft.com/office/drawing/2014/main" id="{169DBFE6-FBFE-D0DF-98CA-92847814DC8C}"/>
                </a:ext>
              </a:extLst>
            </p:cNvPr>
            <p:cNvGrpSpPr/>
            <p:nvPr/>
          </p:nvGrpSpPr>
          <p:grpSpPr>
            <a:xfrm>
              <a:off x="9473688" y="2711084"/>
              <a:ext cx="437746" cy="1665337"/>
              <a:chOff x="7856248" y="2409742"/>
              <a:chExt cx="1359139" cy="5170638"/>
            </a:xfrm>
          </p:grpSpPr>
          <p:sp>
            <p:nvSpPr>
              <p:cNvPr id="12" name="Round Same Side Corner Rectangle 23">
                <a:extLst>
                  <a:ext uri="{FF2B5EF4-FFF2-40B4-BE49-F238E27FC236}">
                    <a16:creationId xmlns:a16="http://schemas.microsoft.com/office/drawing/2014/main" id="{8027DE51-3FB9-85A3-6900-09371AECE100}"/>
                  </a:ext>
                </a:extLst>
              </p:cNvPr>
              <p:cNvSpPr/>
              <p:nvPr/>
            </p:nvSpPr>
            <p:spPr>
              <a:xfrm>
                <a:off x="7866215" y="4002302"/>
                <a:ext cx="1343863" cy="357807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AFEB92A6-4935-1177-D8D1-638CA1E77D8C}"/>
                  </a:ext>
                </a:extLst>
              </p:cNvPr>
              <p:cNvSpPr/>
              <p:nvPr/>
            </p:nvSpPr>
            <p:spPr>
              <a:xfrm>
                <a:off x="7856248" y="2409742"/>
                <a:ext cx="1359139" cy="135913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06FFD-1C6C-EBEC-64B8-FB041636DB9A}"/>
              </a:ext>
            </a:extLst>
          </p:cNvPr>
          <p:cNvSpPr>
            <a:spLocks noGrp="1"/>
          </p:cNvSpPr>
          <p:nvPr>
            <p:ph type="title"/>
          </p:nvPr>
        </p:nvSpPr>
        <p:spPr>
          <a:xfrm>
            <a:off x="760003" y="120516"/>
            <a:ext cx="10515600" cy="868968"/>
          </a:xfrm>
        </p:spPr>
        <p:txBody>
          <a:bodyPr/>
          <a:lstStyle/>
          <a:p>
            <a:pPr rtl="1"/>
            <a:r>
              <a:rPr lang="en-US" dirty="0">
                <a:latin typeface="Calibri" panose="020F0502020204030204" pitchFamily="34" charset="0"/>
                <a:cs typeface="Calibri" panose="020F0502020204030204" pitchFamily="34" charset="0"/>
              </a:rPr>
              <a:t>لعب الأدوار: مساعدة الأطفال على التعلم من الأخطاء</a:t>
            </a:r>
          </a:p>
        </p:txBody>
      </p:sp>
      <p:grpSp>
        <p:nvGrpSpPr>
          <p:cNvPr id="19" name="Group 18">
            <a:extLst>
              <a:ext uri="{FF2B5EF4-FFF2-40B4-BE49-F238E27FC236}">
                <a16:creationId xmlns:a16="http://schemas.microsoft.com/office/drawing/2014/main" id="{DC29AD83-F6E2-1BCA-4439-51DA764D38DA}"/>
              </a:ext>
            </a:extLst>
          </p:cNvPr>
          <p:cNvGrpSpPr/>
          <p:nvPr/>
        </p:nvGrpSpPr>
        <p:grpSpPr>
          <a:xfrm>
            <a:off x="3916258" y="2089648"/>
            <a:ext cx="4359483" cy="3122432"/>
            <a:chOff x="6244903" y="1194518"/>
            <a:chExt cx="1667397" cy="1194255"/>
          </a:xfrm>
          <a:solidFill>
            <a:schemeClr val="accent3">
              <a:lumMod val="75000"/>
            </a:schemeClr>
          </a:solidFill>
        </p:grpSpPr>
        <p:grpSp>
          <p:nvGrpSpPr>
            <p:cNvPr id="20" name="Group 19">
              <a:extLst>
                <a:ext uri="{FF2B5EF4-FFF2-40B4-BE49-F238E27FC236}">
                  <a16:creationId xmlns:a16="http://schemas.microsoft.com/office/drawing/2014/main" id="{81311FB6-76B2-5AE8-F37B-C2DFADDBC268}"/>
                </a:ext>
              </a:extLst>
            </p:cNvPr>
            <p:cNvGrpSpPr/>
            <p:nvPr/>
          </p:nvGrpSpPr>
          <p:grpSpPr>
            <a:xfrm>
              <a:off x="6244903" y="1194518"/>
              <a:ext cx="755220" cy="884779"/>
              <a:chOff x="6846848" y="1141103"/>
              <a:chExt cx="999203" cy="1170617"/>
            </a:xfrm>
            <a:grpFill/>
          </p:grpSpPr>
          <p:sp>
            <p:nvSpPr>
              <p:cNvPr id="27" name="Rectangle: Rounded Corners 26">
                <a:extLst>
                  <a:ext uri="{FF2B5EF4-FFF2-40B4-BE49-F238E27FC236}">
                    <a16:creationId xmlns:a16="http://schemas.microsoft.com/office/drawing/2014/main" id="{5789A99A-F08B-077D-AB15-273BD2B35E91}"/>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AF2D67F9-0941-2DDC-EFC6-3ED2D0C9C2F8}"/>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Oval 28">
                <a:extLst>
                  <a:ext uri="{FF2B5EF4-FFF2-40B4-BE49-F238E27FC236}">
                    <a16:creationId xmlns:a16="http://schemas.microsoft.com/office/drawing/2014/main" id="{F2BC735D-AF48-3652-385A-8035B5266AF4}"/>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Oval 29">
                <a:extLst>
                  <a:ext uri="{FF2B5EF4-FFF2-40B4-BE49-F238E27FC236}">
                    <a16:creationId xmlns:a16="http://schemas.microsoft.com/office/drawing/2014/main" id="{3118B4D9-B167-86C8-689D-D8A956CC4CB0}"/>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Block Arc 30">
                <a:extLst>
                  <a:ext uri="{FF2B5EF4-FFF2-40B4-BE49-F238E27FC236}">
                    <a16:creationId xmlns:a16="http://schemas.microsoft.com/office/drawing/2014/main" id="{B4112358-1DBB-C865-92A2-05A9EDDCBAC2}"/>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21" name="Group 20">
              <a:extLst>
                <a:ext uri="{FF2B5EF4-FFF2-40B4-BE49-F238E27FC236}">
                  <a16:creationId xmlns:a16="http://schemas.microsoft.com/office/drawing/2014/main" id="{CE2950F9-0EAA-3FB3-4D83-0CC6C0F17DF5}"/>
                </a:ext>
              </a:extLst>
            </p:cNvPr>
            <p:cNvGrpSpPr/>
            <p:nvPr/>
          </p:nvGrpSpPr>
          <p:grpSpPr>
            <a:xfrm rot="19632759">
              <a:off x="7157081" y="1490279"/>
              <a:ext cx="755219" cy="898494"/>
              <a:chOff x="6846848" y="1141103"/>
              <a:chExt cx="999203" cy="1188766"/>
            </a:xfrm>
            <a:grpFill/>
          </p:grpSpPr>
          <p:sp>
            <p:nvSpPr>
              <p:cNvPr id="22" name="Rectangle: Rounded Corners 21">
                <a:extLst>
                  <a:ext uri="{FF2B5EF4-FFF2-40B4-BE49-F238E27FC236}">
                    <a16:creationId xmlns:a16="http://schemas.microsoft.com/office/drawing/2014/main" id="{9C048AB2-34F6-11FA-D6A5-47957E4038BB}"/>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Oval 22">
                <a:extLst>
                  <a:ext uri="{FF2B5EF4-FFF2-40B4-BE49-F238E27FC236}">
                    <a16:creationId xmlns:a16="http://schemas.microsoft.com/office/drawing/2014/main" id="{D700AE28-9FE6-5054-C331-F04A307561DF}"/>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4" name="Oval 23">
                <a:extLst>
                  <a:ext uri="{FF2B5EF4-FFF2-40B4-BE49-F238E27FC236}">
                    <a16:creationId xmlns:a16="http://schemas.microsoft.com/office/drawing/2014/main" id="{CFD2BA03-AAF5-9224-010A-26AE9F8E9FFD}"/>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5" name="Oval 24">
                <a:extLst>
                  <a:ext uri="{FF2B5EF4-FFF2-40B4-BE49-F238E27FC236}">
                    <a16:creationId xmlns:a16="http://schemas.microsoft.com/office/drawing/2014/main" id="{59B04E06-B3EE-9AA4-5B25-CFF4B39BB2D4}"/>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Block Arc 25">
                <a:extLst>
                  <a:ext uri="{FF2B5EF4-FFF2-40B4-BE49-F238E27FC236}">
                    <a16:creationId xmlns:a16="http://schemas.microsoft.com/office/drawing/2014/main" id="{967CC980-4262-ABC5-DA1E-6242572885DB}"/>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grpSp>
        <p:nvGrpSpPr>
          <p:cNvPr id="3" name="Group 2">
            <a:extLst>
              <a:ext uri="{FF2B5EF4-FFF2-40B4-BE49-F238E27FC236}">
                <a16:creationId xmlns:a16="http://schemas.microsoft.com/office/drawing/2014/main" id="{EAFF7A8B-0D64-1E31-B452-22088FD45311}"/>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27151DE1-B76D-18BA-6D14-35A3645CBB2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5" name="Group 4">
              <a:extLst>
                <a:ext uri="{FF2B5EF4-FFF2-40B4-BE49-F238E27FC236}">
                  <a16:creationId xmlns:a16="http://schemas.microsoft.com/office/drawing/2014/main" id="{ACE99897-7604-A243-CEBE-E7CDB5F661EC}"/>
                </a:ext>
              </a:extLst>
            </p:cNvPr>
            <p:cNvGrpSpPr/>
            <p:nvPr/>
          </p:nvGrpSpPr>
          <p:grpSpPr>
            <a:xfrm>
              <a:off x="10737628" y="758745"/>
              <a:ext cx="562136" cy="634675"/>
              <a:chOff x="760175" y="830142"/>
              <a:chExt cx="867619" cy="979579"/>
            </a:xfrm>
          </p:grpSpPr>
          <p:sp>
            <p:nvSpPr>
              <p:cNvPr id="6" name="Rectangle 5">
                <a:extLst>
                  <a:ext uri="{FF2B5EF4-FFF2-40B4-BE49-F238E27FC236}">
                    <a16:creationId xmlns:a16="http://schemas.microsoft.com/office/drawing/2014/main" id="{EE619EE7-0253-BE0C-F7D2-172322170317}"/>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٤٥</a:t>
                </a:r>
                <a:endParaRPr lang="en-US" sz="16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FB34EAB-4D61-2F1B-94AE-B37ED870CDA7}"/>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21071274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37F18-CF21-BE7D-FB5B-7B2B10CE5DF7}"/>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تحديد </a:t>
            </a:r>
            <a:r>
              <a:rPr lang="ar-SA" dirty="0">
                <a:latin typeface="Calibri" panose="020F0502020204030204" pitchFamily="34" charset="0"/>
                <a:cs typeface="Calibri" panose="020F0502020204030204" pitchFamily="34" charset="0"/>
              </a:rPr>
              <a:t>التبعات/ العواقب</a:t>
            </a:r>
            <a:r>
              <a:rPr lang="en-US"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فعالة</a:t>
            </a:r>
          </a:p>
        </p:txBody>
      </p:sp>
      <p:sp>
        <p:nvSpPr>
          <p:cNvPr id="4" name="TextBox 3">
            <a:extLst>
              <a:ext uri="{FF2B5EF4-FFF2-40B4-BE49-F238E27FC236}">
                <a16:creationId xmlns:a16="http://schemas.microsoft.com/office/drawing/2014/main" id="{C28BD7B0-DECA-25A7-7A19-6DD7CCF82D5D}"/>
              </a:ext>
            </a:extLst>
          </p:cNvPr>
          <p:cNvSpPr txBox="1"/>
          <p:nvPr/>
        </p:nvSpPr>
        <p:spPr>
          <a:xfrm>
            <a:off x="7498440" y="1519897"/>
            <a:ext cx="3521527" cy="2462213"/>
          </a:xfrm>
          <a:prstGeom prst="rect">
            <a:avLst/>
          </a:prstGeom>
          <a:noFill/>
        </p:spPr>
        <p:txBody>
          <a:bodyPr wrap="square">
            <a:spAutoFit/>
          </a:bodyPr>
          <a:lstStyle/>
          <a:p>
            <a:pPr algn="r" rtl="1"/>
            <a:r>
              <a:rPr lang="ar-SA" sz="2200" b="1" u="none" strike="noStrike" baseline="0" dirty="0">
                <a:latin typeface="Calibri" panose="020F0502020204030204" pitchFamily="34" charset="0"/>
                <a:cs typeface="Calibri" panose="020F0502020204030204" pitchFamily="34" charset="0"/>
              </a:rPr>
              <a:t>الاحترام. </a:t>
            </a:r>
            <a:r>
              <a:rPr lang="en-US" sz="2200" b="0" u="none" strike="noStrike" baseline="0" dirty="0">
                <a:latin typeface="Calibri" panose="020F0502020204030204" pitchFamily="34" charset="0"/>
                <a:cs typeface="Calibri" panose="020F0502020204030204" pitchFamily="34" charset="0"/>
              </a:rPr>
              <a:t>لا ينبغي أن يكون الأمر مهينًا للطفل.</a:t>
            </a:r>
          </a:p>
          <a:p>
            <a:pPr algn="r" rtl="1"/>
            <a:endParaRPr lang="en-US" sz="2200" dirty="0">
              <a:latin typeface="Calibri" panose="020F0502020204030204" pitchFamily="34" charset="0"/>
              <a:cs typeface="Calibri" panose="020F0502020204030204" pitchFamily="34" charset="0"/>
            </a:endParaRPr>
          </a:p>
          <a:p>
            <a:pPr algn="r" rtl="1"/>
            <a:r>
              <a:rPr lang="en-US" sz="2200" b="1" u="none" strike="noStrike" baseline="0" dirty="0">
                <a:latin typeface="Calibri" panose="020F0502020204030204" pitchFamily="34" charset="0"/>
                <a:cs typeface="Calibri" panose="020F0502020204030204" pitchFamily="34" charset="0"/>
              </a:rPr>
              <a:t>م</a:t>
            </a:r>
            <a:r>
              <a:rPr lang="ar-SA" sz="2200" b="1" dirty="0">
                <a:latin typeface="Calibri" panose="020F0502020204030204" pitchFamily="34" charset="0"/>
                <a:cs typeface="Calibri" panose="020F0502020204030204" pitchFamily="34" charset="0"/>
              </a:rPr>
              <a:t>رتبط </a:t>
            </a:r>
            <a:r>
              <a:rPr lang="ar-SA" sz="2200" dirty="0">
                <a:latin typeface="Calibri" panose="020F0502020204030204" pitchFamily="34" charset="0"/>
                <a:cs typeface="Calibri" panose="020F0502020204030204" pitchFamily="34" charset="0"/>
              </a:rPr>
              <a:t>ب</a:t>
            </a:r>
            <a:r>
              <a:rPr lang="en-US" sz="2200" u="none" strike="noStrike" baseline="0" dirty="0">
                <a:latin typeface="Calibri" panose="020F0502020204030204" pitchFamily="34" charset="0"/>
                <a:cs typeface="Calibri" panose="020F0502020204030204" pitchFamily="34" charset="0"/>
              </a:rPr>
              <a:t>سوء </a:t>
            </a:r>
            <a:r>
              <a:rPr lang="en-US" sz="2200" b="0" u="none" strike="noStrike" baseline="0" dirty="0">
                <a:latin typeface="Calibri" panose="020F0502020204030204" pitchFamily="34" charset="0"/>
                <a:cs typeface="Calibri" panose="020F0502020204030204" pitchFamily="34" charset="0"/>
              </a:rPr>
              <a:t>السلوك.</a:t>
            </a:r>
          </a:p>
          <a:p>
            <a:pPr marL="342900" indent="-342900" algn="r" rtl="1">
              <a:buFont typeface="Arial" panose="020B0604020202020204" pitchFamily="34" charset="0"/>
              <a:buChar char="•"/>
            </a:pPr>
            <a:endParaRPr lang="en-US" sz="2200" b="0" u="none" strike="noStrike" baseline="0" dirty="0">
              <a:latin typeface="Calibri" panose="020F0502020204030204" pitchFamily="34" charset="0"/>
              <a:cs typeface="Calibri" panose="020F0502020204030204" pitchFamily="34" charset="0"/>
            </a:endParaRPr>
          </a:p>
          <a:p>
            <a:pPr algn="r" rtl="1"/>
            <a:r>
              <a:rPr lang="ar-SA" sz="2200" b="1" u="none" strike="noStrike" baseline="0" dirty="0">
                <a:latin typeface="Calibri" panose="020F0502020204030204" pitchFamily="34" charset="0"/>
                <a:cs typeface="Calibri" panose="020F0502020204030204" pitchFamily="34" charset="0"/>
              </a:rPr>
              <a:t>مناسب </a:t>
            </a:r>
            <a:r>
              <a:rPr lang="en-US" sz="2200" b="0" u="none" strike="noStrike" baseline="0" dirty="0">
                <a:latin typeface="Calibri" panose="020F0502020204030204" pitchFamily="34" charset="0"/>
                <a:cs typeface="Calibri" panose="020F0502020204030204" pitchFamily="34" charset="0"/>
              </a:rPr>
              <a:t>في المدة وبعد سوء السلوك مباشرة.</a:t>
            </a:r>
          </a:p>
        </p:txBody>
      </p:sp>
      <p:sp>
        <p:nvSpPr>
          <p:cNvPr id="3" name="TextBox 2">
            <a:extLst>
              <a:ext uri="{FF2B5EF4-FFF2-40B4-BE49-F238E27FC236}">
                <a16:creationId xmlns:a16="http://schemas.microsoft.com/office/drawing/2014/main" id="{06782FDF-7AF2-71BC-3EB4-4CFFFE1D0CDF}"/>
              </a:ext>
            </a:extLst>
          </p:cNvPr>
          <p:cNvSpPr txBox="1"/>
          <p:nvPr/>
        </p:nvSpPr>
        <p:spPr>
          <a:xfrm>
            <a:off x="558800" y="989484"/>
            <a:ext cx="2146300" cy="4708981"/>
          </a:xfrm>
          <a:prstGeom prst="rect">
            <a:avLst/>
          </a:prstGeom>
          <a:noFill/>
        </p:spPr>
        <p:txBody>
          <a:bodyPr wrap="square">
            <a:spAutoFit/>
          </a:bodyPr>
          <a:lstStyle/>
          <a:p>
            <a:pPr algn="r" rtl="1"/>
            <a:r>
              <a:rPr lang="ar-SA" sz="30000" b="1" u="none" strike="noStrike" dirty="0">
                <a:solidFill>
                  <a:schemeClr val="accent3">
                    <a:lumMod val="40000"/>
                    <a:lumOff val="60000"/>
                  </a:schemeClr>
                </a:solidFill>
                <a:latin typeface="+mj-lt"/>
                <a:cs typeface="Calibri" panose="020F0502020204030204" pitchFamily="34" charset="0"/>
              </a:rPr>
              <a:t>٥</a:t>
            </a:r>
            <a:endParaRPr lang="en-US" sz="30000" b="1" dirty="0">
              <a:solidFill>
                <a:schemeClr val="accent3">
                  <a:lumMod val="40000"/>
                  <a:lumOff val="60000"/>
                </a:schemeClr>
              </a:solidFill>
              <a:latin typeface="+mj-lt"/>
              <a:cs typeface="Calibri" panose="020F0502020204030204" pitchFamily="34" charset="0"/>
            </a:endParaRPr>
          </a:p>
        </p:txBody>
      </p:sp>
      <p:sp>
        <p:nvSpPr>
          <p:cNvPr id="5" name="TextBox 4">
            <a:extLst>
              <a:ext uri="{FF2B5EF4-FFF2-40B4-BE49-F238E27FC236}">
                <a16:creationId xmlns:a16="http://schemas.microsoft.com/office/drawing/2014/main" id="{4E0F867C-D92F-CB0A-3AD9-54F9BC777CDA}"/>
              </a:ext>
            </a:extLst>
          </p:cNvPr>
          <p:cNvSpPr txBox="1"/>
          <p:nvPr/>
        </p:nvSpPr>
        <p:spPr>
          <a:xfrm>
            <a:off x="3619500" y="1519897"/>
            <a:ext cx="3086100" cy="1785104"/>
          </a:xfrm>
          <a:prstGeom prst="rect">
            <a:avLst/>
          </a:prstGeom>
          <a:noFill/>
        </p:spPr>
        <p:txBody>
          <a:bodyPr wrap="square">
            <a:spAutoFit/>
          </a:bodyPr>
          <a:lstStyle/>
          <a:p>
            <a:pPr algn="r" rtl="1"/>
            <a:r>
              <a:rPr lang="ar-SA" sz="2200" b="1" u="none" strike="noStrike" baseline="0" dirty="0">
                <a:latin typeface="Calibri" panose="020F0502020204030204" pitchFamily="34" charset="0"/>
                <a:cs typeface="Calibri" panose="020F0502020204030204" pitchFamily="34" charset="0"/>
              </a:rPr>
              <a:t>تم ال</a:t>
            </a:r>
            <a:r>
              <a:rPr lang="en-US" sz="2200" b="1" u="none" strike="noStrike" baseline="0" dirty="0">
                <a:latin typeface="Calibri" panose="020F0502020204030204" pitchFamily="34" charset="0"/>
                <a:cs typeface="Calibri" panose="020F0502020204030204" pitchFamily="34" charset="0"/>
              </a:rPr>
              <a:t>كشف</a:t>
            </a:r>
            <a:r>
              <a:rPr lang="ar-SA" sz="2200" b="1" u="none" strike="noStrike" baseline="0" dirty="0">
                <a:latin typeface="Calibri" panose="020F0502020204030204" pitchFamily="34" charset="0"/>
                <a:cs typeface="Calibri" panose="020F0502020204030204" pitchFamily="34" charset="0"/>
              </a:rPr>
              <a:t> </a:t>
            </a:r>
            <a:r>
              <a:rPr lang="ar-SA" sz="2200" u="none" strike="noStrike" baseline="0" dirty="0">
                <a:latin typeface="Calibri" panose="020F0502020204030204" pitchFamily="34" charset="0"/>
                <a:cs typeface="Calibri" panose="020F0502020204030204" pitchFamily="34" charset="0"/>
              </a:rPr>
              <a:t>عنها </a:t>
            </a:r>
            <a:r>
              <a:rPr lang="en-US" sz="2200" b="0" u="none" strike="noStrike" baseline="0" dirty="0">
                <a:latin typeface="Calibri" panose="020F0502020204030204" pitchFamily="34" charset="0"/>
                <a:cs typeface="Calibri" panose="020F0502020204030204" pitchFamily="34" charset="0"/>
              </a:rPr>
              <a:t>مقدماً. </a:t>
            </a:r>
            <a:r>
              <a:rPr lang="ar-SA" sz="2200" b="0" u="none" strike="noStrike" baseline="0" dirty="0">
                <a:latin typeface="Calibri" panose="020F0502020204030204" pitchFamily="34" charset="0"/>
                <a:cs typeface="Calibri" panose="020F0502020204030204" pitchFamily="34" charset="0"/>
              </a:rPr>
              <a:t>و تم الاتفاق</a:t>
            </a:r>
            <a:r>
              <a:rPr lang="en-US" sz="2200" b="0" u="none" strike="noStrike" baseline="0" dirty="0">
                <a:latin typeface="Calibri" panose="020F0502020204030204" pitchFamily="34" charset="0"/>
                <a:cs typeface="Calibri" panose="020F0502020204030204" pitchFamily="34" charset="0"/>
              </a:rPr>
              <a:t> على القواعد معًا.</a:t>
            </a:r>
          </a:p>
          <a:p>
            <a:pPr marL="342900" indent="-342900" algn="r" rtl="1">
              <a:buFont typeface="Arial" panose="020B0604020202020204" pitchFamily="34" charset="0"/>
              <a:buChar char="•"/>
            </a:pPr>
            <a:endParaRPr lang="en-US" sz="2200" b="0" u="none" strike="noStrike" baseline="0" dirty="0">
              <a:latin typeface="Calibri" panose="020F0502020204030204" pitchFamily="34" charset="0"/>
              <a:cs typeface="Calibri" panose="020F0502020204030204" pitchFamily="34" charset="0"/>
            </a:endParaRPr>
          </a:p>
          <a:p>
            <a:pPr algn="r" rtl="1"/>
            <a:r>
              <a:rPr lang="en-US" sz="2200" b="0" u="none" strike="noStrike" baseline="0" dirty="0">
                <a:latin typeface="Calibri" panose="020F0502020204030204" pitchFamily="34" charset="0"/>
                <a:cs typeface="Calibri" panose="020F0502020204030204" pitchFamily="34" charset="0"/>
              </a:rPr>
              <a:t>اطلب من الطفل</a:t>
            </a:r>
            <a:r>
              <a:rPr lang="ar-SA" sz="2200" b="0" u="none" strike="noStrike" baseline="0" dirty="0">
                <a:latin typeface="Calibri" panose="020F0502020204030204" pitchFamily="34" charset="0"/>
                <a:cs typeface="Calibri" panose="020F0502020204030204" pitchFamily="34" charset="0"/>
              </a:rPr>
              <a:t> </a:t>
            </a:r>
            <a:r>
              <a:rPr lang="ar-SA" sz="2200" b="1" dirty="0">
                <a:latin typeface="Calibri" panose="020F0502020204030204" pitchFamily="34" charset="0"/>
                <a:cs typeface="Calibri" panose="020F0502020204030204" pitchFamily="34" charset="0"/>
              </a:rPr>
              <a:t>تكرار </a:t>
            </a:r>
            <a:r>
              <a:rPr lang="ar-SA" sz="2200" dirty="0">
                <a:latin typeface="Calibri" panose="020F0502020204030204" pitchFamily="34" charset="0"/>
                <a:cs typeface="Calibri" panose="020F0502020204030204" pitchFamily="34" charset="0"/>
              </a:rPr>
              <a:t>النتيجة</a:t>
            </a:r>
            <a:r>
              <a:rPr lang="en-US" sz="2200" b="0" u="none" strike="noStrike" baseline="0" dirty="0">
                <a:latin typeface="Calibri" panose="020F0502020204030204" pitchFamily="34" charset="0"/>
                <a:cs typeface="Calibri" panose="020F0502020204030204" pitchFamily="34" charset="0"/>
              </a:rPr>
              <a:t> لك.</a:t>
            </a:r>
            <a:endParaRPr 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680090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4866B-969B-B2F2-10CD-F9F6F4623A22}"/>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فكر وشارك</a:t>
            </a:r>
          </a:p>
        </p:txBody>
      </p:sp>
      <p:sp>
        <p:nvSpPr>
          <p:cNvPr id="3" name="TextBox 2">
            <a:extLst>
              <a:ext uri="{FF2B5EF4-FFF2-40B4-BE49-F238E27FC236}">
                <a16:creationId xmlns:a16="http://schemas.microsoft.com/office/drawing/2014/main" id="{CA667051-F2A9-11C8-37AB-340A0D5D5D62}"/>
              </a:ext>
            </a:extLst>
          </p:cNvPr>
          <p:cNvSpPr txBox="1"/>
          <p:nvPr/>
        </p:nvSpPr>
        <p:spPr>
          <a:xfrm>
            <a:off x="1672771" y="2143235"/>
            <a:ext cx="4827030" cy="2062103"/>
          </a:xfrm>
          <a:prstGeom prst="rect">
            <a:avLst/>
          </a:prstGeom>
          <a:noFill/>
        </p:spPr>
        <p:txBody>
          <a:bodyPr wrap="square">
            <a:spAutoFit/>
          </a:bodyPr>
          <a:lstStyle/>
          <a:p>
            <a:pPr algn="r" rtl="1"/>
            <a:r>
              <a:rPr lang="en-US" sz="3200" b="1" dirty="0">
                <a:solidFill>
                  <a:schemeClr val="tx1"/>
                </a:solidFill>
                <a:latin typeface="+mj-lt"/>
                <a:cs typeface="Calibri" panose="020F0502020204030204" pitchFamily="34" charset="0"/>
              </a:rPr>
              <a:t>ما هي بعض العواقب</a:t>
            </a:r>
            <a:r>
              <a:rPr lang="ar-SA" sz="3200" b="1" dirty="0">
                <a:solidFill>
                  <a:schemeClr val="tx1"/>
                </a:solidFill>
                <a:latin typeface="+mj-lt"/>
                <a:cs typeface="Calibri" panose="020F0502020204030204" pitchFamily="34" charset="0"/>
              </a:rPr>
              <a:t>/التبعات</a:t>
            </a:r>
            <a:r>
              <a:rPr lang="en-US" sz="3200" b="1" dirty="0">
                <a:solidFill>
                  <a:schemeClr val="tx1"/>
                </a:solidFill>
                <a:latin typeface="+mj-lt"/>
                <a:cs typeface="Calibri" panose="020F0502020204030204" pitchFamily="34" charset="0"/>
              </a:rPr>
              <a:t> التي قد تقترحها إذا خالف الأطفال القواعد الخاصة بكل فئة من الفئات العمرية؟</a:t>
            </a:r>
          </a:p>
        </p:txBody>
      </p:sp>
      <p:grpSp>
        <p:nvGrpSpPr>
          <p:cNvPr id="15" name="Group 9">
            <a:extLst>
              <a:ext uri="{FF2B5EF4-FFF2-40B4-BE49-F238E27FC236}">
                <a16:creationId xmlns:a16="http://schemas.microsoft.com/office/drawing/2014/main" id="{3392EA6E-22D9-7061-B3E7-C37DDDCB6FE8}"/>
              </a:ext>
            </a:extLst>
          </p:cNvPr>
          <p:cNvGrpSpPr/>
          <p:nvPr/>
        </p:nvGrpSpPr>
        <p:grpSpPr>
          <a:xfrm>
            <a:off x="7462767" y="2389072"/>
            <a:ext cx="3056462" cy="2317583"/>
            <a:chOff x="1117683" y="2194390"/>
            <a:chExt cx="3415887" cy="2678824"/>
          </a:xfrm>
          <a:solidFill>
            <a:schemeClr val="accent3">
              <a:lumMod val="75000"/>
            </a:schemeClr>
          </a:solidFill>
        </p:grpSpPr>
        <p:sp>
          <p:nvSpPr>
            <p:cNvPr id="16" name="Speech Bubble: Rectangle with Corners Rounded 6">
              <a:extLst>
                <a:ext uri="{FF2B5EF4-FFF2-40B4-BE49-F238E27FC236}">
                  <a16:creationId xmlns:a16="http://schemas.microsoft.com/office/drawing/2014/main" id="{C9F53F9E-31C9-A4CF-B8BD-334A348DD874}"/>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17" name="Speech Bubble: Rectangle with Corners Rounded 7">
              <a:extLst>
                <a:ext uri="{FF2B5EF4-FFF2-40B4-BE49-F238E27FC236}">
                  <a16:creationId xmlns:a16="http://schemas.microsoft.com/office/drawing/2014/main" id="{37BAAD1F-34C9-5B98-1E1C-32CCEC301EE5}"/>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18" name="Speech Bubble: Rectangle with Corners Rounded 8">
              <a:extLst>
                <a:ext uri="{FF2B5EF4-FFF2-40B4-BE49-F238E27FC236}">
                  <a16:creationId xmlns:a16="http://schemas.microsoft.com/office/drawing/2014/main" id="{D7265511-7881-BDE5-207B-7DDFE6CB8EDD}"/>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Tree>
    <p:extLst>
      <p:ext uri="{BB962C8B-B14F-4D97-AF65-F5344CB8AC3E}">
        <p14:creationId xmlns:p14="http://schemas.microsoft.com/office/powerpoint/2010/main" val="151996680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B908442B-45BA-D68C-BF8C-11EDB76F3277}"/>
              </a:ext>
            </a:extLst>
          </p:cNvPr>
          <p:cNvSpPr/>
          <p:nvPr/>
        </p:nvSpPr>
        <p:spPr>
          <a:xfrm>
            <a:off x="442145" y="1844656"/>
            <a:ext cx="6740435" cy="395718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le 1">
            <a:extLst>
              <a:ext uri="{FF2B5EF4-FFF2-40B4-BE49-F238E27FC236}">
                <a16:creationId xmlns:a16="http://schemas.microsoft.com/office/drawing/2014/main" id="{3D5EBF8D-79F7-8D32-0189-2C0853AFE766}"/>
              </a:ext>
            </a:extLst>
          </p:cNvPr>
          <p:cNvSpPr>
            <a:spLocks noGrp="1"/>
          </p:cNvSpPr>
          <p:nvPr>
            <p:ph type="title"/>
          </p:nvPr>
        </p:nvSpPr>
        <p:spPr/>
        <p:txBody>
          <a:bodyPr/>
          <a:lstStyle/>
          <a:p>
            <a:pPr rtl="1"/>
            <a:r>
              <a:rPr lang="en-US" dirty="0">
                <a:latin typeface="+mj-lt"/>
              </a:rPr>
              <a:t>ا</a:t>
            </a:r>
            <a:r>
              <a:rPr lang="ar-SA" dirty="0">
                <a:latin typeface="+mj-lt"/>
              </a:rPr>
              <a:t>لا</a:t>
            </a:r>
            <a:r>
              <a:rPr lang="en-US" dirty="0">
                <a:latin typeface="+mj-lt"/>
              </a:rPr>
              <a:t>جتماعات </a:t>
            </a:r>
            <a:r>
              <a:rPr lang="ar-SA" dirty="0">
                <a:latin typeface="+mj-lt"/>
              </a:rPr>
              <a:t>ال</a:t>
            </a:r>
            <a:r>
              <a:rPr lang="en-US" dirty="0">
                <a:latin typeface="+mj-lt"/>
              </a:rPr>
              <a:t>عائلية</a:t>
            </a:r>
          </a:p>
        </p:txBody>
      </p:sp>
      <p:sp>
        <p:nvSpPr>
          <p:cNvPr id="4" name="TextBox 3">
            <a:extLst>
              <a:ext uri="{FF2B5EF4-FFF2-40B4-BE49-F238E27FC236}">
                <a16:creationId xmlns:a16="http://schemas.microsoft.com/office/drawing/2014/main" id="{778FADCC-6E55-E2D3-5BC9-9D2339EE52C8}"/>
              </a:ext>
            </a:extLst>
          </p:cNvPr>
          <p:cNvSpPr txBox="1"/>
          <p:nvPr/>
        </p:nvSpPr>
        <p:spPr>
          <a:xfrm>
            <a:off x="7668284" y="2013575"/>
            <a:ext cx="3553099" cy="2677656"/>
          </a:xfrm>
          <a:prstGeom prst="rect">
            <a:avLst/>
          </a:prstGeom>
          <a:noFill/>
        </p:spPr>
        <p:txBody>
          <a:bodyPr wrap="square">
            <a:spAutoFit/>
          </a:bodyPr>
          <a:lstStyle/>
          <a:p>
            <a:pPr algn="r" rtl="1"/>
            <a:r>
              <a:rPr lang="en-US" sz="2400" b="0" i="0" dirty="0">
                <a:effectLst/>
                <a:latin typeface="+mj-lt"/>
                <a:cs typeface="Calibri" panose="020F0502020204030204" pitchFamily="34" charset="0"/>
              </a:rPr>
              <a:t>تجمع الاجتماعات العائلية جميع أفراد الأسرة.</a:t>
            </a:r>
          </a:p>
          <a:p>
            <a:pPr algn="r" rtl="1"/>
            <a:endParaRPr lang="en-US" sz="2400" dirty="0">
              <a:latin typeface="+mj-lt"/>
              <a:cs typeface="Calibri" panose="020F0502020204030204" pitchFamily="34" charset="0"/>
            </a:endParaRPr>
          </a:p>
          <a:p>
            <a:pPr algn="r" rtl="1"/>
            <a:r>
              <a:rPr lang="en-US" sz="2400" b="0" i="0" dirty="0">
                <a:effectLst/>
                <a:latin typeface="+mj-lt"/>
                <a:cs typeface="Calibri" panose="020F0502020204030204" pitchFamily="34" charset="0"/>
              </a:rPr>
              <a:t>تعد الاجتماعات العائلية المنتظمة طريقة رائعة للحفاظ على خطوط ال</a:t>
            </a:r>
            <a:r>
              <a:rPr lang="ar-SA" sz="2400" b="0" i="0" dirty="0">
                <a:effectLst/>
                <a:latin typeface="+mj-lt"/>
                <a:cs typeface="Calibri" panose="020F0502020204030204" pitchFamily="34" charset="0"/>
              </a:rPr>
              <a:t>تواصل</a:t>
            </a:r>
            <a:r>
              <a:rPr lang="en-US" sz="2400" b="0" i="0" dirty="0">
                <a:effectLst/>
                <a:latin typeface="+mj-lt"/>
                <a:cs typeface="Calibri" panose="020F0502020204030204" pitchFamily="34" charset="0"/>
              </a:rPr>
              <a:t> مفتوحة بين ال</a:t>
            </a:r>
            <a:r>
              <a:rPr lang="ar-SA" sz="2400" b="0" i="0" dirty="0">
                <a:effectLst/>
                <a:latin typeface="+mj-lt"/>
                <a:cs typeface="Calibri" panose="020F0502020204030204" pitchFamily="34" charset="0"/>
              </a:rPr>
              <a:t>والدين</a:t>
            </a:r>
            <a:r>
              <a:rPr lang="en-US" sz="2400" b="0" i="0" dirty="0">
                <a:effectLst/>
                <a:latin typeface="+mj-lt"/>
                <a:cs typeface="Calibri" panose="020F0502020204030204" pitchFamily="34" charset="0"/>
              </a:rPr>
              <a:t> والأطفال ، وخاصة المراهقين.</a:t>
            </a:r>
          </a:p>
        </p:txBody>
      </p:sp>
      <p:sp>
        <p:nvSpPr>
          <p:cNvPr id="3" name="TextBox 2">
            <a:extLst>
              <a:ext uri="{FF2B5EF4-FFF2-40B4-BE49-F238E27FC236}">
                <a16:creationId xmlns:a16="http://schemas.microsoft.com/office/drawing/2014/main" id="{C65DFA4D-D6E5-6BD6-720A-5B72EBB66051}"/>
              </a:ext>
            </a:extLst>
          </p:cNvPr>
          <p:cNvSpPr txBox="1"/>
          <p:nvPr/>
        </p:nvSpPr>
        <p:spPr>
          <a:xfrm>
            <a:off x="4317104" y="2504833"/>
            <a:ext cx="2588620" cy="1754326"/>
          </a:xfrm>
          <a:prstGeom prst="rect">
            <a:avLst/>
          </a:prstGeom>
          <a:noFill/>
        </p:spPr>
        <p:txBody>
          <a:bodyPr wrap="square">
            <a:spAutoFit/>
          </a:bodyPr>
          <a:lstStyle/>
          <a:p>
            <a:pPr algn="r" rtl="1"/>
            <a:r>
              <a:rPr lang="en-US" sz="1800" b="1" i="0" dirty="0">
                <a:effectLst/>
                <a:latin typeface="+mj-lt"/>
                <a:cs typeface="Calibri" panose="020F0502020204030204" pitchFamily="34" charset="0"/>
              </a:rPr>
              <a:t>يمكن للوالدين:</a:t>
            </a:r>
          </a:p>
          <a:p>
            <a:pPr marL="342900" indent="-342900" algn="r" rtl="1">
              <a:buFont typeface="Arial" panose="020B0604020202020204" pitchFamily="34" charset="0"/>
              <a:buChar char="•"/>
            </a:pPr>
            <a:r>
              <a:rPr lang="en-US" sz="1800" b="0" i="0" dirty="0">
                <a:effectLst/>
                <a:latin typeface="+mj-lt"/>
                <a:cs typeface="Calibri" panose="020F0502020204030204" pitchFamily="34" charset="0"/>
              </a:rPr>
              <a:t>ا</a:t>
            </a:r>
            <a:r>
              <a:rPr lang="ar-SA" sz="1800" b="0" i="0" dirty="0">
                <a:effectLst/>
                <a:latin typeface="+mj-lt"/>
                <a:cs typeface="Calibri" panose="020F0502020204030204" pitchFamily="34" charset="0"/>
              </a:rPr>
              <a:t>ل</a:t>
            </a:r>
            <a:r>
              <a:rPr lang="en-US" sz="1800" b="0" i="0" dirty="0">
                <a:effectLst/>
                <a:latin typeface="+mj-lt"/>
                <a:cs typeface="Calibri" panose="020F0502020204030204" pitchFamily="34" charset="0"/>
              </a:rPr>
              <a:t>حص</a:t>
            </a:r>
            <a:r>
              <a:rPr lang="ar-SA" sz="1800" b="0" i="0" dirty="0">
                <a:effectLst/>
                <a:latin typeface="+mj-lt"/>
                <a:cs typeface="Calibri" panose="020F0502020204030204" pitchFamily="34" charset="0"/>
              </a:rPr>
              <a:t>و</a:t>
            </a:r>
            <a:r>
              <a:rPr lang="en-US" sz="1800" b="0" i="0" dirty="0">
                <a:effectLst/>
                <a:latin typeface="+mj-lt"/>
                <a:cs typeface="Calibri" panose="020F0502020204030204" pitchFamily="34" charset="0"/>
              </a:rPr>
              <a:t>ل على تحديثات حول أداء الأطفال في المدرسة</a:t>
            </a:r>
          </a:p>
          <a:p>
            <a:pPr marL="342900" indent="-342900" algn="r" rtl="1">
              <a:buFont typeface="Arial" panose="020B0604020202020204" pitchFamily="34" charset="0"/>
              <a:buChar char="•"/>
            </a:pPr>
            <a:r>
              <a:rPr lang="ar-SA" sz="1800" b="0" i="0" dirty="0">
                <a:effectLst/>
                <a:latin typeface="+mj-lt"/>
                <a:cs typeface="Calibri" panose="020F0502020204030204" pitchFamily="34" charset="0"/>
              </a:rPr>
              <a:t>ت</a:t>
            </a:r>
            <a:r>
              <a:rPr lang="en-US" sz="1800" b="0" i="0" dirty="0">
                <a:effectLst/>
                <a:latin typeface="+mj-lt"/>
                <a:cs typeface="Calibri" panose="020F0502020204030204" pitchFamily="34" charset="0"/>
              </a:rPr>
              <a:t>قس</a:t>
            </a:r>
            <a:r>
              <a:rPr lang="ar-SA" sz="1800" b="0" i="0" dirty="0">
                <a:effectLst/>
                <a:latin typeface="+mj-lt"/>
                <a:cs typeface="Calibri" panose="020F0502020204030204" pitchFamily="34" charset="0"/>
              </a:rPr>
              <a:t>ي</a:t>
            </a:r>
            <a:r>
              <a:rPr lang="en-US" sz="1800" b="0" i="0" dirty="0">
                <a:effectLst/>
                <a:latin typeface="+mj-lt"/>
                <a:cs typeface="Calibri" panose="020F0502020204030204" pitchFamily="34" charset="0"/>
              </a:rPr>
              <a:t>م الأعمال المنزلية</a:t>
            </a:r>
          </a:p>
          <a:p>
            <a:pPr marL="342900" indent="-342900" algn="r" rtl="1">
              <a:buFont typeface="Arial" panose="020B0604020202020204" pitchFamily="34" charset="0"/>
              <a:buChar char="•"/>
            </a:pPr>
            <a:r>
              <a:rPr lang="en-US" sz="1800" b="0" i="0" dirty="0">
                <a:effectLst/>
                <a:latin typeface="+mj-lt"/>
                <a:cs typeface="Calibri" panose="020F0502020204030204" pitchFamily="34" charset="0"/>
              </a:rPr>
              <a:t>ا</a:t>
            </a:r>
            <a:r>
              <a:rPr lang="ar-SA" sz="1800" b="0" i="0" dirty="0">
                <a:effectLst/>
                <a:latin typeface="+mj-lt"/>
                <a:cs typeface="Calibri" panose="020F0502020204030204" pitchFamily="34" charset="0"/>
              </a:rPr>
              <a:t>لا</a:t>
            </a:r>
            <a:r>
              <a:rPr lang="en-US" sz="1800" b="0" i="0" dirty="0">
                <a:effectLst/>
                <a:latin typeface="+mj-lt"/>
                <a:cs typeface="Calibri" panose="020F0502020204030204" pitchFamily="34" charset="0"/>
              </a:rPr>
              <a:t>ستمت</a:t>
            </a:r>
            <a:r>
              <a:rPr lang="ar-SA" sz="1800" b="0" i="0" dirty="0">
                <a:effectLst/>
                <a:latin typeface="+mj-lt"/>
                <a:cs typeface="Calibri" panose="020F0502020204030204" pitchFamily="34" charset="0"/>
              </a:rPr>
              <a:t>ا</a:t>
            </a:r>
            <a:r>
              <a:rPr lang="en-US" sz="1800" b="0" i="0" dirty="0">
                <a:effectLst/>
                <a:latin typeface="+mj-lt"/>
                <a:cs typeface="Calibri" panose="020F0502020204030204" pitchFamily="34" charset="0"/>
              </a:rPr>
              <a:t>ع معًا كعائلة</a:t>
            </a:r>
          </a:p>
        </p:txBody>
      </p:sp>
      <p:sp>
        <p:nvSpPr>
          <p:cNvPr id="5" name="TextBox 4">
            <a:extLst>
              <a:ext uri="{FF2B5EF4-FFF2-40B4-BE49-F238E27FC236}">
                <a16:creationId xmlns:a16="http://schemas.microsoft.com/office/drawing/2014/main" id="{9DCFDE67-ED2C-FD83-29DA-85A09095B1FA}"/>
              </a:ext>
            </a:extLst>
          </p:cNvPr>
          <p:cNvSpPr txBox="1"/>
          <p:nvPr/>
        </p:nvSpPr>
        <p:spPr>
          <a:xfrm>
            <a:off x="1129579" y="2473687"/>
            <a:ext cx="2984552" cy="2308324"/>
          </a:xfrm>
          <a:prstGeom prst="rect">
            <a:avLst/>
          </a:prstGeom>
          <a:noFill/>
        </p:spPr>
        <p:txBody>
          <a:bodyPr wrap="square">
            <a:spAutoFit/>
          </a:bodyPr>
          <a:lstStyle/>
          <a:p>
            <a:pPr algn="r" rtl="1"/>
            <a:r>
              <a:rPr lang="en-US" sz="1800" b="1" i="0" dirty="0">
                <a:effectLst/>
                <a:latin typeface="+mj-lt"/>
                <a:cs typeface="Calibri" panose="020F0502020204030204" pitchFamily="34" charset="0"/>
              </a:rPr>
              <a:t>يمكن للأطفال والمراهقين</a:t>
            </a:r>
            <a:r>
              <a:rPr lang="ar-SA" sz="1800" b="1" i="0" dirty="0">
                <a:effectLst/>
                <a:latin typeface="+mj-lt"/>
                <a:cs typeface="Calibri" panose="020F0502020204030204" pitchFamily="34" charset="0"/>
              </a:rPr>
              <a:t> الأ</a:t>
            </a:r>
            <a:r>
              <a:rPr lang="en-US" sz="1800" b="1" dirty="0">
                <a:latin typeface="+mj-lt"/>
                <a:cs typeface="Calibri" panose="020F0502020204030204" pitchFamily="34" charset="0"/>
              </a:rPr>
              <a:t>كبر س</a:t>
            </a:r>
            <a:r>
              <a:rPr lang="ar-SA" sz="1800" b="1" dirty="0">
                <a:latin typeface="+mj-lt"/>
                <a:cs typeface="Calibri" panose="020F0502020204030204" pitchFamily="34" charset="0"/>
              </a:rPr>
              <a:t>ناً:</a:t>
            </a:r>
            <a:endParaRPr lang="en-US" sz="1800" b="1" i="0" dirty="0">
              <a:effectLst/>
              <a:latin typeface="+mj-lt"/>
              <a:cs typeface="Calibri" panose="020F0502020204030204" pitchFamily="34" charset="0"/>
            </a:endParaRPr>
          </a:p>
          <a:p>
            <a:pPr marL="342900" indent="-342900" algn="r" rtl="1">
              <a:buFont typeface="Arial" panose="020B0604020202020204" pitchFamily="34" charset="0"/>
              <a:buChar char="•"/>
            </a:pPr>
            <a:r>
              <a:rPr lang="en-US" sz="1800" b="0" i="0" dirty="0">
                <a:effectLst/>
                <a:latin typeface="+mj-lt"/>
                <a:cs typeface="Calibri" panose="020F0502020204030204" pitchFamily="34" charset="0"/>
              </a:rPr>
              <a:t>توفير مساحة للتعبير عن احتياجاتهم التنموية المتغيرة</a:t>
            </a:r>
          </a:p>
          <a:p>
            <a:pPr marL="342900" indent="-342900" algn="r" rtl="1">
              <a:buFont typeface="Arial" panose="020B0604020202020204" pitchFamily="34" charset="0"/>
              <a:buChar char="•"/>
            </a:pPr>
            <a:r>
              <a:rPr lang="ar-SA" sz="1800" b="0" i="0" dirty="0">
                <a:effectLst/>
                <a:latin typeface="+mj-lt"/>
                <a:cs typeface="Calibri" panose="020F0502020204030204" pitchFamily="34" charset="0"/>
              </a:rPr>
              <a:t>مناقشة </a:t>
            </a:r>
            <a:r>
              <a:rPr lang="en-US" sz="1800" b="0" i="0" dirty="0">
                <a:effectLst/>
                <a:latin typeface="+mj-lt"/>
                <a:cs typeface="Calibri" panose="020F0502020204030204" pitchFamily="34" charset="0"/>
              </a:rPr>
              <a:t>المسؤوليات المنزلية مع تقدمهم في السن</a:t>
            </a:r>
          </a:p>
          <a:p>
            <a:pPr marL="342900" indent="-342900" algn="r" rtl="1">
              <a:buFont typeface="Arial" panose="020B0604020202020204" pitchFamily="34" charset="0"/>
              <a:buChar char="•"/>
            </a:pPr>
            <a:r>
              <a:rPr lang="ar-SA" sz="1800" dirty="0">
                <a:latin typeface="+mj-lt"/>
                <a:cs typeface="Calibri" panose="020F0502020204030204" pitchFamily="34" charset="0"/>
              </a:rPr>
              <a:t>إيجاد ال</a:t>
            </a:r>
            <a:r>
              <a:rPr lang="en-US" sz="1800" b="0" i="0" dirty="0">
                <a:effectLst/>
                <a:latin typeface="+mj-lt"/>
                <a:cs typeface="Calibri" panose="020F0502020204030204" pitchFamily="34" charset="0"/>
              </a:rPr>
              <a:t>حلول لتحسين الحياة الأسرية</a:t>
            </a:r>
            <a:endParaRPr lang="en-US" sz="1800" dirty="0">
              <a:latin typeface="+mj-lt"/>
              <a:cs typeface="Calibri" panose="020F0502020204030204" pitchFamily="34" charset="0"/>
            </a:endParaRPr>
          </a:p>
        </p:txBody>
      </p:sp>
      <p:grpSp>
        <p:nvGrpSpPr>
          <p:cNvPr id="27" name="Group 26">
            <a:extLst>
              <a:ext uri="{FF2B5EF4-FFF2-40B4-BE49-F238E27FC236}">
                <a16:creationId xmlns:a16="http://schemas.microsoft.com/office/drawing/2014/main" id="{DDA63307-2DB2-F2D3-BC0F-409454D9EA64}"/>
              </a:ext>
            </a:extLst>
          </p:cNvPr>
          <p:cNvGrpSpPr/>
          <p:nvPr/>
        </p:nvGrpSpPr>
        <p:grpSpPr>
          <a:xfrm>
            <a:off x="2751906" y="1063782"/>
            <a:ext cx="1709785" cy="1281493"/>
            <a:chOff x="6814299" y="2089042"/>
            <a:chExt cx="2420572" cy="1814232"/>
          </a:xfrm>
        </p:grpSpPr>
        <p:grpSp>
          <p:nvGrpSpPr>
            <p:cNvPr id="28" name="Group 27">
              <a:extLst>
                <a:ext uri="{FF2B5EF4-FFF2-40B4-BE49-F238E27FC236}">
                  <a16:creationId xmlns:a16="http://schemas.microsoft.com/office/drawing/2014/main" id="{8CC1B316-C6EA-D97E-8479-56E7842C2920}"/>
                </a:ext>
              </a:extLst>
            </p:cNvPr>
            <p:cNvGrpSpPr/>
            <p:nvPr/>
          </p:nvGrpSpPr>
          <p:grpSpPr>
            <a:xfrm>
              <a:off x="7668897" y="2910557"/>
              <a:ext cx="217398" cy="443324"/>
              <a:chOff x="4162834" y="1684320"/>
              <a:chExt cx="350098" cy="713930"/>
            </a:xfrm>
            <a:solidFill>
              <a:schemeClr val="accent3">
                <a:lumMod val="75000"/>
              </a:schemeClr>
            </a:solidFill>
          </p:grpSpPr>
          <p:sp>
            <p:nvSpPr>
              <p:cNvPr id="45" name="Round Same Side Corner Rectangle 21">
                <a:extLst>
                  <a:ext uri="{FF2B5EF4-FFF2-40B4-BE49-F238E27FC236}">
                    <a16:creationId xmlns:a16="http://schemas.microsoft.com/office/drawing/2014/main" id="{73E2DD29-4AF7-1764-B042-E9E3C6586946}"/>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Oval 45">
                <a:extLst>
                  <a:ext uri="{FF2B5EF4-FFF2-40B4-BE49-F238E27FC236}">
                    <a16:creationId xmlns:a16="http://schemas.microsoft.com/office/drawing/2014/main" id="{38F2BAFF-DEC0-2355-0E61-1503C3E99465}"/>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9" name="Group 28">
              <a:extLst>
                <a:ext uri="{FF2B5EF4-FFF2-40B4-BE49-F238E27FC236}">
                  <a16:creationId xmlns:a16="http://schemas.microsoft.com/office/drawing/2014/main" id="{63DC8370-5A13-4834-A68A-567342F1F8F3}"/>
                </a:ext>
              </a:extLst>
            </p:cNvPr>
            <p:cNvGrpSpPr/>
            <p:nvPr/>
          </p:nvGrpSpPr>
          <p:grpSpPr>
            <a:xfrm>
              <a:off x="8825483" y="2538370"/>
              <a:ext cx="409388" cy="1319214"/>
              <a:chOff x="4045582" y="1684320"/>
              <a:chExt cx="350098" cy="1128158"/>
            </a:xfrm>
            <a:solidFill>
              <a:schemeClr val="accent3">
                <a:lumMod val="75000"/>
              </a:schemeClr>
            </a:solidFill>
          </p:grpSpPr>
          <p:sp>
            <p:nvSpPr>
              <p:cNvPr id="43" name="Round Same Side Corner Rectangle 21">
                <a:extLst>
                  <a:ext uri="{FF2B5EF4-FFF2-40B4-BE49-F238E27FC236}">
                    <a16:creationId xmlns:a16="http://schemas.microsoft.com/office/drawing/2014/main" id="{75821C93-B652-FFFC-D4C9-92924C82DAED}"/>
                  </a:ext>
                </a:extLst>
              </p:cNvPr>
              <p:cNvSpPr/>
              <p:nvPr/>
            </p:nvSpPr>
            <p:spPr>
              <a:xfrm>
                <a:off x="4045582" y="2069359"/>
                <a:ext cx="350098" cy="74311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4" name="Oval 43">
                <a:extLst>
                  <a:ext uri="{FF2B5EF4-FFF2-40B4-BE49-F238E27FC236}">
                    <a16:creationId xmlns:a16="http://schemas.microsoft.com/office/drawing/2014/main" id="{8EF1E26D-A908-4500-9486-72C678CC18FE}"/>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0" name="Group 29">
              <a:extLst>
                <a:ext uri="{FF2B5EF4-FFF2-40B4-BE49-F238E27FC236}">
                  <a16:creationId xmlns:a16="http://schemas.microsoft.com/office/drawing/2014/main" id="{C442C7BE-F0E2-BCC9-CECD-0068DCF185EF}"/>
                </a:ext>
              </a:extLst>
            </p:cNvPr>
            <p:cNvGrpSpPr/>
            <p:nvPr/>
          </p:nvGrpSpPr>
          <p:grpSpPr>
            <a:xfrm>
              <a:off x="6814299" y="2568041"/>
              <a:ext cx="535822" cy="1313692"/>
              <a:chOff x="3000654" y="1516216"/>
              <a:chExt cx="245039" cy="600770"/>
            </a:xfrm>
            <a:solidFill>
              <a:schemeClr val="accent3">
                <a:lumMod val="75000"/>
              </a:schemeClr>
            </a:solidFill>
          </p:grpSpPr>
          <p:grpSp>
            <p:nvGrpSpPr>
              <p:cNvPr id="39" name="Group 38">
                <a:extLst>
                  <a:ext uri="{FF2B5EF4-FFF2-40B4-BE49-F238E27FC236}">
                    <a16:creationId xmlns:a16="http://schemas.microsoft.com/office/drawing/2014/main" id="{B83D6A87-9A5B-AC80-EE3E-F47C83E28ACC}"/>
                  </a:ext>
                </a:extLst>
              </p:cNvPr>
              <p:cNvGrpSpPr/>
              <p:nvPr/>
            </p:nvGrpSpPr>
            <p:grpSpPr>
              <a:xfrm>
                <a:off x="3036509" y="1516216"/>
                <a:ext cx="172158" cy="395869"/>
                <a:chOff x="4043172" y="1684320"/>
                <a:chExt cx="352508" cy="810578"/>
              </a:xfrm>
              <a:grpFill/>
            </p:grpSpPr>
            <p:sp>
              <p:nvSpPr>
                <p:cNvPr id="41" name="Round Same Side Corner Rectangle 21">
                  <a:extLst>
                    <a:ext uri="{FF2B5EF4-FFF2-40B4-BE49-F238E27FC236}">
                      <a16:creationId xmlns:a16="http://schemas.microsoft.com/office/drawing/2014/main" id="{D6511E07-652E-2827-5A85-133034D21D70}"/>
                    </a:ext>
                  </a:extLst>
                </p:cNvPr>
                <p:cNvSpPr/>
                <p:nvPr/>
              </p:nvSpPr>
              <p:spPr>
                <a:xfrm>
                  <a:off x="4045582" y="2069360"/>
                  <a:ext cx="350098" cy="42553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2" name="Oval 41">
                  <a:extLst>
                    <a:ext uri="{FF2B5EF4-FFF2-40B4-BE49-F238E27FC236}">
                      <a16:creationId xmlns:a16="http://schemas.microsoft.com/office/drawing/2014/main" id="{9D044EF9-FDE3-0432-973A-930B30D3A52C}"/>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0" name="Flowchart: Manual Operation 39">
                <a:extLst>
                  <a:ext uri="{FF2B5EF4-FFF2-40B4-BE49-F238E27FC236}">
                    <a16:creationId xmlns:a16="http://schemas.microsoft.com/office/drawing/2014/main" id="{4A167740-D9C6-4092-AD7F-7E1D698FF8A7}"/>
                  </a:ext>
                </a:extLst>
              </p:cNvPr>
              <p:cNvSpPr/>
              <p:nvPr/>
            </p:nvSpPr>
            <p:spPr>
              <a:xfrm rot="10800000">
                <a:off x="3000654" y="1754062"/>
                <a:ext cx="245039" cy="362924"/>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1" name="Group 30">
              <a:extLst>
                <a:ext uri="{FF2B5EF4-FFF2-40B4-BE49-F238E27FC236}">
                  <a16:creationId xmlns:a16="http://schemas.microsoft.com/office/drawing/2014/main" id="{B7C3F96A-5A9A-16EC-FFB2-B3534D69345B}"/>
                </a:ext>
              </a:extLst>
            </p:cNvPr>
            <p:cNvGrpSpPr/>
            <p:nvPr/>
          </p:nvGrpSpPr>
          <p:grpSpPr>
            <a:xfrm>
              <a:off x="8171654" y="2843962"/>
              <a:ext cx="250055" cy="509919"/>
              <a:chOff x="4162834" y="1684320"/>
              <a:chExt cx="350098" cy="713930"/>
            </a:xfrm>
            <a:solidFill>
              <a:schemeClr val="accent3">
                <a:lumMod val="75000"/>
              </a:schemeClr>
            </a:solidFill>
          </p:grpSpPr>
          <p:sp>
            <p:nvSpPr>
              <p:cNvPr id="37" name="Round Same Side Corner Rectangle 21">
                <a:extLst>
                  <a:ext uri="{FF2B5EF4-FFF2-40B4-BE49-F238E27FC236}">
                    <a16:creationId xmlns:a16="http://schemas.microsoft.com/office/drawing/2014/main" id="{6765ACC0-FAC7-017B-5136-FA3DA43558EC}"/>
                  </a:ext>
                </a:extLst>
              </p:cNvPr>
              <p:cNvSpPr/>
              <p:nvPr/>
            </p:nvSpPr>
            <p:spPr>
              <a:xfrm>
                <a:off x="4162834" y="2069359"/>
                <a:ext cx="350098" cy="32889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8" name="Oval 37">
                <a:extLst>
                  <a:ext uri="{FF2B5EF4-FFF2-40B4-BE49-F238E27FC236}">
                    <a16:creationId xmlns:a16="http://schemas.microsoft.com/office/drawing/2014/main" id="{7B023AF0-194C-E80B-8DAB-E148CC77D07E}"/>
                  </a:ext>
                </a:extLst>
              </p:cNvPr>
              <p:cNvSpPr/>
              <p:nvPr/>
            </p:nvSpPr>
            <p:spPr>
              <a:xfrm>
                <a:off x="4181633"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32" name="Rectangle: Rounded Corners 31">
              <a:extLst>
                <a:ext uri="{FF2B5EF4-FFF2-40B4-BE49-F238E27FC236}">
                  <a16:creationId xmlns:a16="http://schemas.microsoft.com/office/drawing/2014/main" id="{033AD62A-EF6B-3B54-3301-84A0CB029454}"/>
                </a:ext>
              </a:extLst>
            </p:cNvPr>
            <p:cNvSpPr/>
            <p:nvPr/>
          </p:nvSpPr>
          <p:spPr>
            <a:xfrm>
              <a:off x="7414854" y="3429001"/>
              <a:ext cx="1300521" cy="122874"/>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Rectangle: Rounded Corners 32">
              <a:extLst>
                <a:ext uri="{FF2B5EF4-FFF2-40B4-BE49-F238E27FC236}">
                  <a16:creationId xmlns:a16="http://schemas.microsoft.com/office/drawing/2014/main" id="{9672116B-619F-7245-F350-445F2E6EEDC5}"/>
                </a:ext>
              </a:extLst>
            </p:cNvPr>
            <p:cNvSpPr/>
            <p:nvPr/>
          </p:nvSpPr>
          <p:spPr>
            <a:xfrm>
              <a:off x="7600515" y="3486219"/>
              <a:ext cx="108639" cy="41705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4" name="Rectangle: Rounded Corners 33">
              <a:extLst>
                <a:ext uri="{FF2B5EF4-FFF2-40B4-BE49-F238E27FC236}">
                  <a16:creationId xmlns:a16="http://schemas.microsoft.com/office/drawing/2014/main" id="{871B89AF-5EDD-E529-4B4B-41A825E60383}"/>
                </a:ext>
              </a:extLst>
            </p:cNvPr>
            <p:cNvSpPr/>
            <p:nvPr/>
          </p:nvSpPr>
          <p:spPr>
            <a:xfrm>
              <a:off x="8437615" y="3486219"/>
              <a:ext cx="108639" cy="417055"/>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5" name="Speech Bubble: Rectangle with Corners Rounded 8">
              <a:extLst>
                <a:ext uri="{FF2B5EF4-FFF2-40B4-BE49-F238E27FC236}">
                  <a16:creationId xmlns:a16="http://schemas.microsoft.com/office/drawing/2014/main" id="{D5AE7F75-8CF2-22D4-B8D3-B86F3E7CE8E8}"/>
                </a:ext>
              </a:extLst>
            </p:cNvPr>
            <p:cNvSpPr/>
            <p:nvPr/>
          </p:nvSpPr>
          <p:spPr>
            <a:xfrm>
              <a:off x="7202868" y="2089042"/>
              <a:ext cx="397647" cy="254246"/>
            </a:xfrm>
            <a:prstGeom prst="wedgeRoundRectCallout">
              <a:avLst>
                <a:gd name="adj1" fmla="val -20501"/>
                <a:gd name="adj2" fmla="val 8402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36" name="Speech Bubble: Rectangle with Corners Rounded 8">
              <a:extLst>
                <a:ext uri="{FF2B5EF4-FFF2-40B4-BE49-F238E27FC236}">
                  <a16:creationId xmlns:a16="http://schemas.microsoft.com/office/drawing/2014/main" id="{574D3DEA-0A79-EC5C-6059-D56481D540AD}"/>
                </a:ext>
              </a:extLst>
            </p:cNvPr>
            <p:cNvSpPr/>
            <p:nvPr/>
          </p:nvSpPr>
          <p:spPr>
            <a:xfrm>
              <a:off x="8066823" y="2337793"/>
              <a:ext cx="397647" cy="254246"/>
            </a:xfrm>
            <a:prstGeom prst="wedgeRoundRectCallout">
              <a:avLst>
                <a:gd name="adj1" fmla="val -20501"/>
                <a:gd name="adj2" fmla="val 84025"/>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Tree>
    <p:extLst>
      <p:ext uri="{BB962C8B-B14F-4D97-AF65-F5344CB8AC3E}">
        <p14:creationId xmlns:p14="http://schemas.microsoft.com/office/powerpoint/2010/main" val="396144312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4EA2B-6FF6-FD60-1011-F08EED96426C}"/>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لا</a:t>
            </a:r>
            <a:r>
              <a:rPr lang="en-US" dirty="0">
                <a:latin typeface="Calibri" panose="020F0502020204030204" pitchFamily="34" charset="0"/>
                <a:cs typeface="Calibri" panose="020F0502020204030204" pitchFamily="34" charset="0"/>
              </a:rPr>
              <a:t>جتماعات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عائلية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فعالة</a:t>
            </a:r>
          </a:p>
        </p:txBody>
      </p:sp>
      <p:sp>
        <p:nvSpPr>
          <p:cNvPr id="6" name="TextBox 5">
            <a:extLst>
              <a:ext uri="{FF2B5EF4-FFF2-40B4-BE49-F238E27FC236}">
                <a16:creationId xmlns:a16="http://schemas.microsoft.com/office/drawing/2014/main" id="{EE1BC8D1-02BD-A0EB-1C2C-DFFC11F269F2}"/>
              </a:ext>
            </a:extLst>
          </p:cNvPr>
          <p:cNvSpPr txBox="1"/>
          <p:nvPr/>
        </p:nvSpPr>
        <p:spPr>
          <a:xfrm>
            <a:off x="2734961" y="1617360"/>
            <a:ext cx="8260197" cy="2923877"/>
          </a:xfrm>
          <a:prstGeom prst="rect">
            <a:avLst/>
          </a:prstGeom>
          <a:noFill/>
        </p:spPr>
        <p:txBody>
          <a:bodyPr wrap="square">
            <a:spAutoFit/>
          </a:bodyPr>
          <a:lstStyle/>
          <a:p>
            <a:pPr marR="0" lvl="0" algn="r" defTabSz="914400" rtl="1" eaLnBrk="0" fontAlgn="base" latinLnBrk="0" hangingPunct="0">
              <a:lnSpc>
                <a:spcPct val="100000"/>
              </a:lnSpc>
              <a:spcAft>
                <a:spcPts val="1200"/>
              </a:spcAft>
              <a:buClrTx/>
              <a:buSzTx/>
              <a:tabLst/>
              <a:defRPr/>
            </a:pP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أن تكون</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منتظم</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ة</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وليس</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ت</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فقط م</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خصصة</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لإدارة أزمة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أس</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ر</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ي</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ة.</a:t>
            </a:r>
          </a:p>
          <a:p>
            <a:pPr marR="0" lvl="0" algn="r" defTabSz="914400" rtl="1" eaLnBrk="0" fontAlgn="base" latinLnBrk="0" hangingPunct="0">
              <a:lnSpc>
                <a:spcPct val="100000"/>
              </a:lnSpc>
              <a:spcAft>
                <a:spcPts val="1200"/>
              </a:spcAft>
              <a:buClrTx/>
              <a:buSzTx/>
              <a:tabLst/>
              <a:defRPr/>
            </a:pPr>
            <a:r>
              <a:rPr lang="ar-SA" sz="2400" dirty="0">
                <a:solidFill>
                  <a:prstClr val="black"/>
                </a:solidFill>
                <a:latin typeface="Calibri" panose="020F0502020204030204" pitchFamily="34" charset="0"/>
                <a:ea typeface="MS PGothic" pitchFamily="34" charset="-128"/>
                <a:cs typeface="Calibri" panose="020F0502020204030204" pitchFamily="34" charset="0"/>
              </a:rPr>
              <a:t>إبقاء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والدين</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 مقدم</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ي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الرعاية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مناقشة مفتوحة حتى يتم التوصل إلى إجماع الأسرة ، حتى لو استغرق الأمر أكثر من اجتماع لإيجاد حل.</a:t>
            </a:r>
          </a:p>
          <a:p>
            <a:pPr marR="0" lvl="0" algn="r" defTabSz="914400" rtl="1" eaLnBrk="0" fontAlgn="base" latinLnBrk="0" hangingPunct="0">
              <a:lnSpc>
                <a:spcPct val="100000"/>
              </a:lnSpc>
              <a:spcAft>
                <a:spcPts val="1200"/>
              </a:spcAft>
              <a:buClrTx/>
              <a:buSzTx/>
              <a:tabLst/>
              <a:defRPr/>
            </a:pP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يتم الترحيب بجميع المخاوف والأسئلة ، سواء كانت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مشتركة</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أو غير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ع</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تي</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ادية.</a:t>
            </a:r>
          </a:p>
          <a:p>
            <a:pPr marR="0" lvl="0" algn="r" defTabSz="914400" rtl="1" eaLnBrk="0" fontAlgn="base" latinLnBrk="0" hangingPunct="0">
              <a:lnSpc>
                <a:spcPct val="100000"/>
              </a:lnSpc>
              <a:spcAft>
                <a:spcPts val="1200"/>
              </a:spcAft>
              <a:buClrTx/>
              <a:buSzTx/>
              <a:tabLst/>
              <a:defRPr/>
            </a:pPr>
            <a:r>
              <a:rPr lang="ar-SA" sz="2400" dirty="0">
                <a:solidFill>
                  <a:prstClr val="black"/>
                </a:solidFill>
                <a:latin typeface="Calibri" panose="020F0502020204030204" pitchFamily="34" charset="0"/>
                <a:ea typeface="MS PGothic" pitchFamily="34" charset="-128"/>
                <a:cs typeface="Calibri" panose="020F0502020204030204" pitchFamily="34" charset="0"/>
              </a:rPr>
              <a:t>تكون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الاجتماعات ليست طويلة جدًا –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٣٠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دقيقة متوسط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وقت </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جيد.</a:t>
            </a:r>
          </a:p>
          <a:p>
            <a:pPr marR="0" lvl="0" algn="r" defTabSz="914400" rtl="1" eaLnBrk="0" fontAlgn="base" latinLnBrk="0" hangingPunct="0">
              <a:lnSpc>
                <a:spcPct val="100000"/>
              </a:lnSpc>
              <a:spcAft>
                <a:spcPts val="1200"/>
              </a:spcAft>
              <a:buClrTx/>
              <a:buSzTx/>
              <a:tabLst/>
              <a:defRPr/>
            </a:pP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يكون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الأطفال الأكبر سنًا قادرون حقًا على التحدث و</a:t>
            </a:r>
            <a:r>
              <a:rPr kumimoji="0" lang="ar-SA"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يتم </a:t>
            </a:r>
            <a:r>
              <a:rPr kumimoji="0" lang="en-US" sz="2400" b="0" i="0" u="none" strike="noStrike" kern="0" cap="none" spc="0" normalizeH="0" baseline="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الاستماع إليهم.</a:t>
            </a:r>
          </a:p>
        </p:txBody>
      </p:sp>
      <p:sp>
        <p:nvSpPr>
          <p:cNvPr id="26" name="L-Shape 25">
            <a:extLst>
              <a:ext uri="{FF2B5EF4-FFF2-40B4-BE49-F238E27FC236}">
                <a16:creationId xmlns:a16="http://schemas.microsoft.com/office/drawing/2014/main" id="{5C503AB1-360B-C9EA-A6AB-5D7EBE4CACE2}"/>
              </a:ext>
            </a:extLst>
          </p:cNvPr>
          <p:cNvSpPr/>
          <p:nvPr/>
        </p:nvSpPr>
        <p:spPr>
          <a:xfrm rot="18361091">
            <a:off x="1203883" y="1720048"/>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L-Shape 26">
            <a:extLst>
              <a:ext uri="{FF2B5EF4-FFF2-40B4-BE49-F238E27FC236}">
                <a16:creationId xmlns:a16="http://schemas.microsoft.com/office/drawing/2014/main" id="{E154C8E0-C51A-620B-3218-0B96E6A7A0E0}"/>
              </a:ext>
            </a:extLst>
          </p:cNvPr>
          <p:cNvSpPr/>
          <p:nvPr/>
        </p:nvSpPr>
        <p:spPr>
          <a:xfrm rot="18361091">
            <a:off x="1203883" y="2371797"/>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L-Shape 27">
            <a:extLst>
              <a:ext uri="{FF2B5EF4-FFF2-40B4-BE49-F238E27FC236}">
                <a16:creationId xmlns:a16="http://schemas.microsoft.com/office/drawing/2014/main" id="{A9774C2A-9137-F03F-442F-5517A254384A}"/>
              </a:ext>
            </a:extLst>
          </p:cNvPr>
          <p:cNvSpPr/>
          <p:nvPr/>
        </p:nvSpPr>
        <p:spPr>
          <a:xfrm rot="18361091">
            <a:off x="1203884" y="3124140"/>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9" name="L-Shape 28">
            <a:extLst>
              <a:ext uri="{FF2B5EF4-FFF2-40B4-BE49-F238E27FC236}">
                <a16:creationId xmlns:a16="http://schemas.microsoft.com/office/drawing/2014/main" id="{87AFEFC7-7ECB-77AF-1172-7505DB425759}"/>
              </a:ext>
            </a:extLst>
          </p:cNvPr>
          <p:cNvSpPr/>
          <p:nvPr/>
        </p:nvSpPr>
        <p:spPr>
          <a:xfrm rot="18361091">
            <a:off x="1203885" y="3960099"/>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L-Shape 29">
            <a:extLst>
              <a:ext uri="{FF2B5EF4-FFF2-40B4-BE49-F238E27FC236}">
                <a16:creationId xmlns:a16="http://schemas.microsoft.com/office/drawing/2014/main" id="{B9BBAA58-F278-5378-813D-8D2D1C55B716}"/>
              </a:ext>
            </a:extLst>
          </p:cNvPr>
          <p:cNvSpPr/>
          <p:nvPr/>
        </p:nvSpPr>
        <p:spPr>
          <a:xfrm rot="18361091">
            <a:off x="1203884" y="4796058"/>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22164991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B9314-B052-986D-53AD-58164D4F8D42}"/>
              </a:ext>
            </a:extLst>
          </p:cNvPr>
          <p:cNvSpPr>
            <a:spLocks noGrp="1"/>
          </p:cNvSpPr>
          <p:nvPr>
            <p:ph type="title"/>
          </p:nvPr>
        </p:nvSpPr>
        <p:spPr/>
        <p:txBody>
          <a:bodyPr/>
          <a:lstStyle/>
          <a:p>
            <a:pPr rtl="1"/>
            <a:r>
              <a:rPr lang="en-US" dirty="0"/>
              <a:t>ا</a:t>
            </a:r>
            <a:r>
              <a:rPr lang="ar-SA" dirty="0"/>
              <a:t>لا</a:t>
            </a:r>
            <a:r>
              <a:rPr lang="en-US" dirty="0"/>
              <a:t>جتماعات </a:t>
            </a:r>
            <a:r>
              <a:rPr lang="ar-SA" dirty="0"/>
              <a:t>ال</a:t>
            </a:r>
            <a:r>
              <a:rPr lang="en-US" dirty="0"/>
              <a:t>عائلية في </a:t>
            </a:r>
            <a:r>
              <a:rPr lang="ar-SA" dirty="0"/>
              <a:t>٤</a:t>
            </a:r>
            <a:r>
              <a:rPr lang="en-US" dirty="0"/>
              <a:t> خطوات</a:t>
            </a:r>
          </a:p>
        </p:txBody>
      </p:sp>
      <p:grpSp>
        <p:nvGrpSpPr>
          <p:cNvPr id="16" name="Group 15">
            <a:extLst>
              <a:ext uri="{FF2B5EF4-FFF2-40B4-BE49-F238E27FC236}">
                <a16:creationId xmlns:a16="http://schemas.microsoft.com/office/drawing/2014/main" id="{65C3854C-1F37-FCE0-6059-F64882C9CBDF}"/>
              </a:ext>
            </a:extLst>
          </p:cNvPr>
          <p:cNvGrpSpPr/>
          <p:nvPr/>
        </p:nvGrpSpPr>
        <p:grpSpPr>
          <a:xfrm>
            <a:off x="838200" y="3578737"/>
            <a:ext cx="10265229" cy="1464568"/>
            <a:chOff x="838200" y="4480030"/>
            <a:chExt cx="9065183" cy="1464568"/>
          </a:xfrm>
        </p:grpSpPr>
        <p:sp>
          <p:nvSpPr>
            <p:cNvPr id="12" name="TextBox 11">
              <a:extLst>
                <a:ext uri="{FF2B5EF4-FFF2-40B4-BE49-F238E27FC236}">
                  <a16:creationId xmlns:a16="http://schemas.microsoft.com/office/drawing/2014/main" id="{2AA5514E-AC81-1E27-158B-8CA48ECAC786}"/>
                </a:ext>
              </a:extLst>
            </p:cNvPr>
            <p:cNvSpPr txBox="1"/>
            <p:nvPr/>
          </p:nvSpPr>
          <p:spPr>
            <a:xfrm>
              <a:off x="7962098" y="4559603"/>
              <a:ext cx="1941285" cy="1384995"/>
            </a:xfrm>
            <a:prstGeom prst="rect">
              <a:avLst/>
            </a:prstGeom>
            <a:noFill/>
          </p:spPr>
          <p:txBody>
            <a:bodyPr wrap="square">
              <a:spAutoFit/>
            </a:bodyPr>
            <a:lstStyle/>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الخطوة </a:t>
              </a:r>
              <a:r>
                <a:rPr kumimoji="0" lang="ar-SA"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١</a:t>
              </a:r>
              <a:endParaRPr lang="en-US" sz="2000" b="1" dirty="0">
                <a:solidFill>
                  <a:prstClr val="black"/>
                </a:solidFill>
                <a:latin typeface="Calibri" panose="020F0502020204030204" pitchFamily="34" charset="0"/>
                <a:ea typeface="MS PGothic" pitchFamily="34" charset="-128"/>
                <a:cs typeface="Calibri" panose="020F0502020204030204" pitchFamily="34" charset="0"/>
              </a:endParaRPr>
            </a:p>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ابدأ بجولة من التعليقات الإيجابية حول الحياة الأسرية.</a:t>
              </a:r>
            </a:p>
          </p:txBody>
        </p:sp>
        <p:sp>
          <p:nvSpPr>
            <p:cNvPr id="13" name="TextBox 12">
              <a:extLst>
                <a:ext uri="{FF2B5EF4-FFF2-40B4-BE49-F238E27FC236}">
                  <a16:creationId xmlns:a16="http://schemas.microsoft.com/office/drawing/2014/main" id="{989C3583-4C6B-6156-6EF6-62F31CE5D23D}"/>
                </a:ext>
              </a:extLst>
            </p:cNvPr>
            <p:cNvSpPr txBox="1"/>
            <p:nvPr/>
          </p:nvSpPr>
          <p:spPr>
            <a:xfrm>
              <a:off x="5329135" y="4480030"/>
              <a:ext cx="1941285" cy="1077218"/>
            </a:xfrm>
            <a:prstGeom prst="rect">
              <a:avLst/>
            </a:prstGeom>
            <a:noFill/>
          </p:spPr>
          <p:txBody>
            <a:bodyPr wrap="square">
              <a:spAutoFit/>
            </a:bodyPr>
            <a:lstStyle/>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الخطوة</a:t>
              </a:r>
              <a:r>
                <a:rPr kumimoji="0" lang="ar-SA"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٢</a:t>
              </a:r>
              <a:endPar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متابعة الحلول المعتمدة من الاجتماع الماضي</a:t>
              </a:r>
            </a:p>
          </p:txBody>
        </p:sp>
        <p:sp>
          <p:nvSpPr>
            <p:cNvPr id="14" name="TextBox 13">
              <a:extLst>
                <a:ext uri="{FF2B5EF4-FFF2-40B4-BE49-F238E27FC236}">
                  <a16:creationId xmlns:a16="http://schemas.microsoft.com/office/drawing/2014/main" id="{B5D8F3F1-EA7D-0BB6-9A43-36EEC4E8C892}"/>
                </a:ext>
              </a:extLst>
            </p:cNvPr>
            <p:cNvSpPr txBox="1"/>
            <p:nvPr/>
          </p:nvSpPr>
          <p:spPr>
            <a:xfrm>
              <a:off x="3000588" y="4513380"/>
              <a:ext cx="1941285" cy="1384995"/>
            </a:xfrm>
            <a:prstGeom prst="rect">
              <a:avLst/>
            </a:prstGeom>
            <a:noFill/>
          </p:spPr>
          <p:txBody>
            <a:bodyPr wrap="square">
              <a:spAutoFit/>
            </a:bodyPr>
            <a:lstStyle/>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الخطوه </a:t>
              </a:r>
              <a:r>
                <a:rPr kumimoji="0" lang="ar-SA"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٣</a:t>
              </a:r>
              <a:endPar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امنح الجميع الفرصة للإضافة إلى بنود جدول الأعمال</a:t>
              </a:r>
            </a:p>
          </p:txBody>
        </p:sp>
        <p:sp>
          <p:nvSpPr>
            <p:cNvPr id="15" name="TextBox 14">
              <a:extLst>
                <a:ext uri="{FF2B5EF4-FFF2-40B4-BE49-F238E27FC236}">
                  <a16:creationId xmlns:a16="http://schemas.microsoft.com/office/drawing/2014/main" id="{0D77ECF5-6E5F-3E44-966B-CA664B7B7DA7}"/>
                </a:ext>
              </a:extLst>
            </p:cNvPr>
            <p:cNvSpPr txBox="1"/>
            <p:nvPr/>
          </p:nvSpPr>
          <p:spPr>
            <a:xfrm>
              <a:off x="838200" y="4513380"/>
              <a:ext cx="1941285" cy="1077218"/>
            </a:xfrm>
            <a:prstGeom prst="rect">
              <a:avLst/>
            </a:prstGeom>
            <a:noFill/>
          </p:spPr>
          <p:txBody>
            <a:bodyPr wrap="square">
              <a:spAutoFit/>
            </a:bodyPr>
            <a:lstStyle/>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الخطوة</a:t>
              </a:r>
              <a:r>
                <a:rPr kumimoji="0" lang="ar-SA"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٤</a:t>
              </a:r>
              <a:endParaRPr kumimoji="0" lang="en-US" sz="2000" b="1"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r" defTabSz="914400" rtl="1" eaLnBrk="0" fontAlgn="base" latinLnBrk="0" hangingPunct="0">
                <a:lnSpc>
                  <a:spcPct val="100000"/>
                </a:lnSpc>
                <a:spcBef>
                  <a:spcPct val="20000"/>
                </a:spcBef>
                <a:spcAft>
                  <a:spcPct val="0"/>
                </a:spcAft>
                <a:buClrTx/>
                <a:buSzTx/>
                <a:buFontTx/>
                <a:buNone/>
                <a:tabLst/>
                <a:defRPr/>
              </a:pP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a:t>
              </a:r>
              <a:r>
                <a:rPr kumimoji="0" lang="ar-SA"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لا</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ستمت</a:t>
              </a:r>
              <a:r>
                <a:rPr kumimoji="0" lang="ar-SA"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ا</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ع بوقت العائلة معًا</a:t>
              </a:r>
              <a:r>
                <a:rPr kumimoji="0" lang="ar-SA"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rPr>
                <a:t>و</a:t>
              </a:r>
              <a:r>
                <a:rPr lang="ar-SA" sz="2000" dirty="0">
                  <a:solidFill>
                    <a:prstClr val="black"/>
                  </a:solidFill>
                  <a:latin typeface="Calibri" panose="020F0502020204030204" pitchFamily="34" charset="0"/>
                  <a:ea typeface="MS PGothic" pitchFamily="34" charset="-128"/>
                  <a:cs typeface="Calibri" panose="020F0502020204030204" pitchFamily="34" charset="0"/>
                </a:rPr>
                <a:t>قضاء وقت ممتع</a:t>
              </a:r>
              <a:endPar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itchFamily="34" charset="-128"/>
                <a:cs typeface="Calibri" panose="020F0502020204030204" pitchFamily="34" charset="0"/>
              </a:endParaRPr>
            </a:p>
          </p:txBody>
        </p:sp>
      </p:grpSp>
      <p:cxnSp>
        <p:nvCxnSpPr>
          <p:cNvPr id="22" name="Straight Arrow Connector 21">
            <a:extLst>
              <a:ext uri="{FF2B5EF4-FFF2-40B4-BE49-F238E27FC236}">
                <a16:creationId xmlns:a16="http://schemas.microsoft.com/office/drawing/2014/main" id="{0651D0BD-0FF0-7865-6566-76B9CF63AF2B}"/>
              </a:ext>
            </a:extLst>
          </p:cNvPr>
          <p:cNvCxnSpPr/>
          <p:nvPr/>
        </p:nvCxnSpPr>
        <p:spPr>
          <a:xfrm>
            <a:off x="493486" y="2553415"/>
            <a:ext cx="10860314" cy="0"/>
          </a:xfrm>
          <a:prstGeom prst="straightConnector1">
            <a:avLst/>
          </a:prstGeom>
          <a:ln w="28575">
            <a:solidFill>
              <a:schemeClr val="accent3">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7" name="Speech Bubble: Rectangle with Corners Rounded 16">
            <a:extLst>
              <a:ext uri="{FF2B5EF4-FFF2-40B4-BE49-F238E27FC236}">
                <a16:creationId xmlns:a16="http://schemas.microsoft.com/office/drawing/2014/main" id="{0FDBEF86-C4EF-A5B0-9EB6-76F9BA6A1233}"/>
              </a:ext>
            </a:extLst>
          </p:cNvPr>
          <p:cNvSpPr/>
          <p:nvPr/>
        </p:nvSpPr>
        <p:spPr>
          <a:xfrm>
            <a:off x="1030514" y="2061029"/>
            <a:ext cx="1469809" cy="984772"/>
          </a:xfrm>
          <a:prstGeom prst="wedgeRoundRectCallout">
            <a:avLst/>
          </a:prstGeom>
          <a:solidFill>
            <a:schemeClr val="accent3">
              <a:lumMod val="20000"/>
              <a:lumOff val="80000"/>
            </a:schemeClr>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8" name="Speech Bubble: Rectangle with Corners Rounded 17">
            <a:extLst>
              <a:ext uri="{FF2B5EF4-FFF2-40B4-BE49-F238E27FC236}">
                <a16:creationId xmlns:a16="http://schemas.microsoft.com/office/drawing/2014/main" id="{273E5F37-7C3C-906E-1850-23AB479201F7}"/>
              </a:ext>
            </a:extLst>
          </p:cNvPr>
          <p:cNvSpPr/>
          <p:nvPr/>
        </p:nvSpPr>
        <p:spPr>
          <a:xfrm>
            <a:off x="3773714" y="2061029"/>
            <a:ext cx="1469809" cy="984772"/>
          </a:xfrm>
          <a:prstGeom prst="wedgeRoundRectCallout">
            <a:avLst/>
          </a:prstGeom>
          <a:solidFill>
            <a:schemeClr val="accent3">
              <a:lumMod val="20000"/>
              <a:lumOff val="80000"/>
            </a:schemeClr>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Speech Bubble: Rectangle with Corners Rounded 18">
            <a:extLst>
              <a:ext uri="{FF2B5EF4-FFF2-40B4-BE49-F238E27FC236}">
                <a16:creationId xmlns:a16="http://schemas.microsoft.com/office/drawing/2014/main" id="{3EB01244-4991-984E-7142-BD70331E2CAF}"/>
              </a:ext>
            </a:extLst>
          </p:cNvPr>
          <p:cNvSpPr/>
          <p:nvPr/>
        </p:nvSpPr>
        <p:spPr>
          <a:xfrm>
            <a:off x="6516914" y="2061029"/>
            <a:ext cx="1469809" cy="984772"/>
          </a:xfrm>
          <a:prstGeom prst="wedgeRoundRectCallout">
            <a:avLst/>
          </a:prstGeom>
          <a:solidFill>
            <a:schemeClr val="accent3">
              <a:lumMod val="20000"/>
              <a:lumOff val="80000"/>
            </a:schemeClr>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Speech Bubble: Rectangle with Corners Rounded 22">
            <a:extLst>
              <a:ext uri="{FF2B5EF4-FFF2-40B4-BE49-F238E27FC236}">
                <a16:creationId xmlns:a16="http://schemas.microsoft.com/office/drawing/2014/main" id="{9C8BA6B9-20B5-D9C9-75FA-C031D4281B37}"/>
              </a:ext>
            </a:extLst>
          </p:cNvPr>
          <p:cNvSpPr/>
          <p:nvPr/>
        </p:nvSpPr>
        <p:spPr>
          <a:xfrm>
            <a:off x="8905157" y="2061029"/>
            <a:ext cx="1469809" cy="984772"/>
          </a:xfrm>
          <a:prstGeom prst="wedgeRoundRectCallout">
            <a:avLst/>
          </a:prstGeom>
          <a:solidFill>
            <a:schemeClr val="accent3">
              <a:lumMod val="20000"/>
              <a:lumOff val="80000"/>
            </a:schemeClr>
          </a:solidFill>
          <a:ln w="2857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20747088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53B00-FB0F-26FA-31EC-A92709E79507}"/>
              </a:ext>
            </a:extLst>
          </p:cNvPr>
          <p:cNvSpPr>
            <a:spLocks noGrp="1"/>
          </p:cNvSpPr>
          <p:nvPr>
            <p:ph type="title"/>
          </p:nvPr>
        </p:nvSpPr>
        <p:spPr/>
        <p:txBody>
          <a:bodyPr/>
          <a:lstStyle/>
          <a:p>
            <a:pPr marR="0" rtl="0">
              <a:lnSpc>
                <a:spcPct val="90000"/>
              </a:lnSpc>
              <a:spcBef>
                <a:spcPts val="0"/>
              </a:spcBef>
              <a:spcAft>
                <a:spcPts val="0"/>
              </a:spcAft>
              <a:buClr>
                <a:srgbClr val="39A2A1"/>
              </a:buClr>
              <a:buSzPts val="3200"/>
              <a:buFont typeface="Arial"/>
              <a:buNone/>
            </a:pPr>
            <a:r>
              <a:rPr lang="ar-SA" dirty="0">
                <a:latin typeface="+mj-lt"/>
              </a:rPr>
              <a:t>التأمل</a:t>
            </a:r>
            <a:endParaRPr lang="en-US" dirty="0">
              <a:latin typeface="Calibri" panose="020F0502020204030204" pitchFamily="34" charset="0"/>
              <a:cs typeface="Calibri" panose="020F0502020204030204" pitchFamily="34" charset="0"/>
            </a:endParaRPr>
          </a:p>
        </p:txBody>
      </p:sp>
      <p:sp>
        <p:nvSpPr>
          <p:cNvPr id="13" name="Speech Bubble: Rectangle with Corners Rounded 12">
            <a:extLst>
              <a:ext uri="{FF2B5EF4-FFF2-40B4-BE49-F238E27FC236}">
                <a16:creationId xmlns:a16="http://schemas.microsoft.com/office/drawing/2014/main" id="{BB3F36FD-6B1B-59DA-7E8B-A76A64CC5BBD}"/>
              </a:ext>
            </a:extLst>
          </p:cNvPr>
          <p:cNvSpPr/>
          <p:nvPr/>
        </p:nvSpPr>
        <p:spPr>
          <a:xfrm>
            <a:off x="8152785" y="1363155"/>
            <a:ext cx="3201015" cy="3231156"/>
          </a:xfrm>
          <a:prstGeom prst="wedgeRoundRectCallout">
            <a:avLst>
              <a:gd name="adj1" fmla="val -56685"/>
              <a:gd name="adj2" fmla="val -3120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تعتقد أن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ال</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قواعد الأسر</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ي</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ة والاجتماعات العائلية يمكن أن تكون أدوات فعالة لتعزيز بيئة الحماية والرعاية؟</a:t>
            </a:r>
          </a:p>
        </p:txBody>
      </p:sp>
      <p:sp>
        <p:nvSpPr>
          <p:cNvPr id="16" name="Speech Bubble: Rectangle with Corners Rounded 15">
            <a:extLst>
              <a:ext uri="{FF2B5EF4-FFF2-40B4-BE49-F238E27FC236}">
                <a16:creationId xmlns:a16="http://schemas.microsoft.com/office/drawing/2014/main" id="{F1455A0B-6B5A-E0D3-2E6C-167BC48D3FE0}"/>
              </a:ext>
            </a:extLst>
          </p:cNvPr>
          <p:cNvSpPr/>
          <p:nvPr/>
        </p:nvSpPr>
        <p:spPr>
          <a:xfrm>
            <a:off x="4101401" y="1645644"/>
            <a:ext cx="3201015" cy="3231156"/>
          </a:xfrm>
          <a:prstGeom prst="wedgeRoundRectCallout">
            <a:avLst>
              <a:gd name="adj1" fmla="val -26759"/>
              <a:gd name="adj2" fmla="val -57704"/>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يمكنك التفكير في أي عائلات تعمل معها ترغب في استخدام هذه الأساليب</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ما نوع العائلات التي يمكن أن تستفيد أكثر من هذه التقنيات؟</a:t>
            </a:r>
          </a:p>
        </p:txBody>
      </p:sp>
      <p:sp>
        <p:nvSpPr>
          <p:cNvPr id="17" name="Speech Bubble: Rectangle with Corners Rounded 16">
            <a:extLst>
              <a:ext uri="{FF2B5EF4-FFF2-40B4-BE49-F238E27FC236}">
                <a16:creationId xmlns:a16="http://schemas.microsoft.com/office/drawing/2014/main" id="{F6439DB6-74BE-8626-CE58-77AD03F7017D}"/>
              </a:ext>
            </a:extLst>
          </p:cNvPr>
          <p:cNvSpPr/>
          <p:nvPr/>
        </p:nvSpPr>
        <p:spPr>
          <a:xfrm>
            <a:off x="399428" y="1546300"/>
            <a:ext cx="3201015" cy="3231156"/>
          </a:xfrm>
          <a:prstGeom prst="wedgeRoundRectCallout">
            <a:avLst>
              <a:gd name="adj1" fmla="val -21318"/>
              <a:gd name="adj2" fmla="val 62233"/>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هل هناك أي تعديلات نحتاج إلى إجرائها على هذه التقنيات لجعلها مناسبة وفعالة في هذا السياق؟</a:t>
            </a:r>
          </a:p>
        </p:txBody>
      </p:sp>
      <p:grpSp>
        <p:nvGrpSpPr>
          <p:cNvPr id="18" name="Google Shape;314;p4">
            <a:extLst>
              <a:ext uri="{FF2B5EF4-FFF2-40B4-BE49-F238E27FC236}">
                <a16:creationId xmlns:a16="http://schemas.microsoft.com/office/drawing/2014/main" id="{3DFE7408-CB7B-9A12-7563-9CD8A3A2E2DA}"/>
              </a:ext>
            </a:extLst>
          </p:cNvPr>
          <p:cNvGrpSpPr/>
          <p:nvPr/>
        </p:nvGrpSpPr>
        <p:grpSpPr>
          <a:xfrm>
            <a:off x="9049351" y="4169646"/>
            <a:ext cx="2501900" cy="1623811"/>
            <a:chOff x="3400707" y="1772174"/>
            <a:chExt cx="5758105" cy="3737192"/>
          </a:xfrm>
          <a:solidFill>
            <a:schemeClr val="accent3">
              <a:lumMod val="75000"/>
            </a:schemeClr>
          </a:solidFill>
        </p:grpSpPr>
        <p:sp>
          <p:nvSpPr>
            <p:cNvPr id="19" name="Google Shape;315;p4">
              <a:extLst>
                <a:ext uri="{FF2B5EF4-FFF2-40B4-BE49-F238E27FC236}">
                  <a16:creationId xmlns:a16="http://schemas.microsoft.com/office/drawing/2014/main" id="{B8225D78-7F0C-9EE4-BD85-265D4DB7729E}"/>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0" name="Google Shape;316;p4">
              <a:extLst>
                <a:ext uri="{FF2B5EF4-FFF2-40B4-BE49-F238E27FC236}">
                  <a16:creationId xmlns:a16="http://schemas.microsoft.com/office/drawing/2014/main" id="{9CF65EDA-3B0F-8370-978B-6E1D650DAA79}"/>
                </a:ext>
              </a:extLst>
            </p:cNvPr>
            <p:cNvSpPr/>
            <p:nvPr/>
          </p:nvSpPr>
          <p:spPr>
            <a:xfrm>
              <a:off x="7746572"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1" name="Google Shape;317;p4">
              <a:extLst>
                <a:ext uri="{FF2B5EF4-FFF2-40B4-BE49-F238E27FC236}">
                  <a16:creationId xmlns:a16="http://schemas.microsoft.com/office/drawing/2014/main" id="{5B7E2966-9788-AD15-A77F-33A1342E3795}"/>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2" name="Google Shape;318;p4">
              <a:extLst>
                <a:ext uri="{FF2B5EF4-FFF2-40B4-BE49-F238E27FC236}">
                  <a16:creationId xmlns:a16="http://schemas.microsoft.com/office/drawing/2014/main" id="{70935AEF-FD16-7583-9CC3-F42DDA6ADACF}"/>
                </a:ext>
              </a:extLst>
            </p:cNvPr>
            <p:cNvSpPr/>
            <p:nvPr/>
          </p:nvSpPr>
          <p:spPr>
            <a:xfrm>
              <a:off x="7822921"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3" name="Google Shape;319;p4">
              <a:extLst>
                <a:ext uri="{FF2B5EF4-FFF2-40B4-BE49-F238E27FC236}">
                  <a16:creationId xmlns:a16="http://schemas.microsoft.com/office/drawing/2014/main" id="{E758E15B-9AD1-4EDE-DE95-D73BCBABD602}"/>
                </a:ext>
              </a:extLst>
            </p:cNvPr>
            <p:cNvSpPr/>
            <p:nvPr/>
          </p:nvSpPr>
          <p:spPr>
            <a:xfrm>
              <a:off x="4351095" y="2702772"/>
              <a:ext cx="771005"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4" name="Google Shape;320;p4">
              <a:extLst>
                <a:ext uri="{FF2B5EF4-FFF2-40B4-BE49-F238E27FC236}">
                  <a16:creationId xmlns:a16="http://schemas.microsoft.com/office/drawing/2014/main" id="{3BC2BCA0-6EC0-F615-9F39-118E7EA9896F}"/>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5" name="Google Shape;321;p4">
              <a:extLst>
                <a:ext uri="{FF2B5EF4-FFF2-40B4-BE49-F238E27FC236}">
                  <a16:creationId xmlns:a16="http://schemas.microsoft.com/office/drawing/2014/main" id="{50172547-C578-A380-193E-B8009DA70930}"/>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sp>
          <p:nvSpPr>
            <p:cNvPr id="26" name="Google Shape;322;p4">
              <a:extLst>
                <a:ext uri="{FF2B5EF4-FFF2-40B4-BE49-F238E27FC236}">
                  <a16:creationId xmlns:a16="http://schemas.microsoft.com/office/drawing/2014/main" id="{D8C1543A-D5F7-301A-D01D-7E96141F0AE0}"/>
                </a:ext>
              </a:extLst>
            </p:cNvPr>
            <p:cNvSpPr/>
            <p:nvPr/>
          </p:nvSpPr>
          <p:spPr>
            <a:xfrm>
              <a:off x="6034184" y="2500682"/>
              <a:ext cx="1524000" cy="1175183"/>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grpSp>
    </p:spTree>
    <p:extLst>
      <p:ext uri="{BB962C8B-B14F-4D97-AF65-F5344CB8AC3E}">
        <p14:creationId xmlns:p14="http://schemas.microsoft.com/office/powerpoint/2010/main" val="4741091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885127" y="3511532"/>
            <a:ext cx="3422359" cy="1015622"/>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en-US" sz="2000" b="0" i="0" u="none" strike="noStrike" baseline="0" dirty="0">
                <a:solidFill>
                  <a:srgbClr val="000000"/>
                </a:solidFill>
                <a:latin typeface="Calibri" panose="020F0502020204030204" pitchFamily="34" charset="0"/>
                <a:cs typeface="Calibri" panose="020F0502020204030204" pitchFamily="34" charset="0"/>
              </a:rPr>
              <a:t>إن وضع </a:t>
            </a:r>
            <a:r>
              <a:rPr lang="ar-SA" sz="2000" b="0" i="0" u="none" strike="noStrike" baseline="0" dirty="0">
                <a:solidFill>
                  <a:srgbClr val="000000"/>
                </a:solidFill>
                <a:latin typeface="Calibri" panose="020F0502020204030204" pitchFamily="34" charset="0"/>
                <a:cs typeface="Calibri" panose="020F0502020204030204" pitchFamily="34" charset="0"/>
              </a:rPr>
              <a:t>ال</a:t>
            </a:r>
            <a:r>
              <a:rPr lang="en-US" sz="2000" b="0" i="0" u="none" strike="noStrike" baseline="0" dirty="0">
                <a:solidFill>
                  <a:srgbClr val="000000"/>
                </a:solidFill>
                <a:latin typeface="Calibri" panose="020F0502020204030204" pitchFamily="34" charset="0"/>
                <a:cs typeface="Calibri" panose="020F0502020204030204" pitchFamily="34" charset="0"/>
              </a:rPr>
              <a:t>قواعد وا</a:t>
            </a:r>
            <a:r>
              <a:rPr lang="ar-SA" sz="2000" b="0" i="0" u="none" strike="noStrike" baseline="0" dirty="0">
                <a:solidFill>
                  <a:srgbClr val="000000"/>
                </a:solidFill>
                <a:latin typeface="Calibri" panose="020F0502020204030204" pitchFamily="34" charset="0"/>
                <a:cs typeface="Calibri" panose="020F0502020204030204" pitchFamily="34" charset="0"/>
              </a:rPr>
              <a:t>لا</a:t>
            </a:r>
            <a:r>
              <a:rPr lang="en-US" sz="2000" b="0" i="0" u="none" strike="noStrike" baseline="0" dirty="0">
                <a:solidFill>
                  <a:srgbClr val="000000"/>
                </a:solidFill>
                <a:latin typeface="Calibri" panose="020F0502020204030204" pitchFamily="34" charset="0"/>
                <a:cs typeface="Calibri" panose="020F0502020204030204" pitchFamily="34" charset="0"/>
              </a:rPr>
              <a:t>تفاقيات </a:t>
            </a:r>
            <a:r>
              <a:rPr lang="ar-SA" sz="2000" b="0" i="0" u="none" strike="noStrike" baseline="0" dirty="0">
                <a:solidFill>
                  <a:srgbClr val="000000"/>
                </a:solidFill>
                <a:latin typeface="Calibri" panose="020F0502020204030204" pitchFamily="34" charset="0"/>
                <a:cs typeface="Calibri" panose="020F0502020204030204" pitchFamily="34" charset="0"/>
              </a:rPr>
              <a:t>ال</a:t>
            </a:r>
            <a:r>
              <a:rPr lang="en-US" sz="2000" b="0" i="0" u="none" strike="noStrike" baseline="0" dirty="0">
                <a:solidFill>
                  <a:srgbClr val="000000"/>
                </a:solidFill>
                <a:latin typeface="Calibri" panose="020F0502020204030204" pitchFamily="34" charset="0"/>
                <a:cs typeface="Calibri" panose="020F0502020204030204" pitchFamily="34" charset="0"/>
              </a:rPr>
              <a:t>عائلية يعزز بيئة آمنة </a:t>
            </a:r>
            <a:r>
              <a:rPr lang="ar-SA" sz="2000" b="0" i="0" u="none" strike="noStrike" baseline="0" dirty="0">
                <a:solidFill>
                  <a:srgbClr val="000000"/>
                </a:solidFill>
                <a:latin typeface="Calibri" panose="020F0502020204030204" pitchFamily="34" charset="0"/>
                <a:cs typeface="Calibri" panose="020F0502020204030204" pitchFamily="34" charset="0"/>
              </a:rPr>
              <a:t>و </a:t>
            </a:r>
            <a:r>
              <a:rPr lang="en-US" sz="2000" b="0" i="0" u="none" strike="noStrike" baseline="0" dirty="0">
                <a:solidFill>
                  <a:srgbClr val="000000"/>
                </a:solidFill>
                <a:latin typeface="Calibri" panose="020F0502020204030204" pitchFamily="34" charset="0"/>
                <a:cs typeface="Calibri" panose="020F0502020204030204" pitchFamily="34" charset="0"/>
              </a:rPr>
              <a:t>يمكن التنبؤ بها للأطفال.</a:t>
            </a:r>
          </a:p>
        </p:txBody>
      </p:sp>
      <p:sp>
        <p:nvSpPr>
          <p:cNvPr id="534" name="Google Shape;534;p18"/>
          <p:cNvSpPr txBox="1"/>
          <p:nvPr/>
        </p:nvSpPr>
        <p:spPr>
          <a:xfrm>
            <a:off x="6304184" y="3511532"/>
            <a:ext cx="4003903" cy="1409576"/>
          </a:xfrm>
          <a:prstGeom prst="rect">
            <a:avLst/>
          </a:prstGeom>
          <a:noFill/>
          <a:ln>
            <a:noFill/>
          </a:ln>
        </p:spPr>
        <p:txBody>
          <a:bodyPr spcFirstLastPara="1" wrap="square" lIns="91425" tIns="45700" rIns="91425" bIns="45700" anchor="t" anchorCtr="0">
            <a:spAutoFit/>
          </a:bodyPr>
          <a:lstStyle/>
          <a:p>
            <a:pPr algn="ctr" rtl="1">
              <a:lnSpc>
                <a:spcPct val="107000"/>
              </a:lnSpc>
            </a:pPr>
            <a:r>
              <a:rPr lang="en-US" sz="2000" dirty="0">
                <a:latin typeface="Calibri" panose="020F0502020204030204" pitchFamily="34" charset="0"/>
                <a:cs typeface="Calibri" panose="020F0502020204030204" pitchFamily="34" charset="0"/>
              </a:rPr>
              <a:t>يمكن استخدام الخطوات الأربع لدعم </a:t>
            </a:r>
            <a:r>
              <a:rPr lang="en-US" sz="2000" b="0" i="0" u="none" strike="noStrike" baseline="0" dirty="0">
                <a:solidFill>
                  <a:srgbClr val="000000"/>
                </a:solidFill>
                <a:latin typeface="Calibri" panose="020F0502020204030204" pitchFamily="34" charset="0"/>
                <a:cs typeface="Calibri" panose="020F0502020204030204" pitchFamily="34" charset="0"/>
              </a:rPr>
              <a:t>ا</a:t>
            </a:r>
            <a:r>
              <a:rPr lang="ar-SA" sz="2000" b="0" i="0" u="none" strike="noStrike" baseline="0" dirty="0">
                <a:solidFill>
                  <a:srgbClr val="000000"/>
                </a:solidFill>
                <a:latin typeface="Calibri" panose="020F0502020204030204" pitchFamily="34" charset="0"/>
                <a:cs typeface="Calibri" panose="020F0502020204030204" pitchFamily="34" charset="0"/>
              </a:rPr>
              <a:t>لا</a:t>
            </a:r>
            <a:r>
              <a:rPr lang="en-US" sz="2000" b="0" i="0" u="none" strike="noStrike" baseline="0" dirty="0">
                <a:solidFill>
                  <a:srgbClr val="000000"/>
                </a:solidFill>
                <a:latin typeface="Calibri" panose="020F0502020204030204" pitchFamily="34" charset="0"/>
                <a:cs typeface="Calibri" panose="020F0502020204030204" pitchFamily="34" charset="0"/>
              </a:rPr>
              <a:t>جتماعات </a:t>
            </a:r>
            <a:r>
              <a:rPr lang="ar-SA" sz="2000" b="0" i="0" u="none" strike="noStrike" baseline="0" dirty="0">
                <a:solidFill>
                  <a:srgbClr val="000000"/>
                </a:solidFill>
                <a:latin typeface="Calibri" panose="020F0502020204030204" pitchFamily="34" charset="0"/>
                <a:cs typeface="Calibri" panose="020F0502020204030204" pitchFamily="34" charset="0"/>
              </a:rPr>
              <a:t>العائلية التي</a:t>
            </a:r>
            <a:r>
              <a:rPr lang="en-US" sz="2000" b="0" i="0" u="none" strike="noStrike" baseline="0" dirty="0">
                <a:solidFill>
                  <a:srgbClr val="000000"/>
                </a:solidFill>
                <a:latin typeface="Calibri" panose="020F0502020204030204" pitchFamily="34" charset="0"/>
                <a:cs typeface="Calibri" panose="020F0502020204030204" pitchFamily="34" charset="0"/>
              </a:rPr>
              <a:t> تحافظ على خطوط ال</a:t>
            </a:r>
            <a:r>
              <a:rPr lang="ar-SA" sz="2000" b="0" i="0" u="none" strike="noStrike" baseline="0" dirty="0">
                <a:solidFill>
                  <a:srgbClr val="000000"/>
                </a:solidFill>
                <a:latin typeface="Calibri" panose="020F0502020204030204" pitchFamily="34" charset="0"/>
                <a:cs typeface="Calibri" panose="020F0502020204030204" pitchFamily="34" charset="0"/>
              </a:rPr>
              <a:t>تواصل</a:t>
            </a:r>
            <a:r>
              <a:rPr lang="en-US" sz="2000" b="0" i="0" u="none" strike="noStrike" baseline="0" dirty="0">
                <a:solidFill>
                  <a:srgbClr val="000000"/>
                </a:solidFill>
                <a:latin typeface="Calibri" panose="020F0502020204030204" pitchFamily="34" charset="0"/>
                <a:cs typeface="Calibri" panose="020F0502020204030204" pitchFamily="34" charset="0"/>
              </a:rPr>
              <a:t> مفتوحة وتدعم حل المشكلات </a:t>
            </a:r>
            <a:r>
              <a:rPr lang="ar-SA" sz="2000" b="0" i="0" u="none" strike="noStrike" baseline="0" dirty="0">
                <a:solidFill>
                  <a:srgbClr val="000000"/>
                </a:solidFill>
                <a:latin typeface="Calibri" panose="020F0502020204030204" pitchFamily="34" charset="0"/>
                <a:cs typeface="Calibri" panose="020F0502020204030204" pitchFamily="34" charset="0"/>
              </a:rPr>
              <a:t>بشكل تعاوني.</a:t>
            </a:r>
            <a:endParaRPr lang="en-US" sz="2000" b="0" i="0" u="none" strike="noStrike" baseline="0" dirty="0">
              <a:solidFill>
                <a:srgbClr val="000000"/>
              </a:solidFill>
              <a:latin typeface="Calibri" panose="020F0502020204030204" pitchFamily="34" charset="0"/>
              <a:cs typeface="Calibri" panose="020F0502020204030204" pitchFamily="34" charset="0"/>
            </a:endParaRPr>
          </a:p>
        </p:txBody>
      </p:sp>
      <p:sp>
        <p:nvSpPr>
          <p:cNvPr id="535" name="Google Shape;535;p18"/>
          <p:cNvSpPr/>
          <p:nvPr/>
        </p:nvSpPr>
        <p:spPr>
          <a:xfrm>
            <a:off x="3070527" y="2096472"/>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7780355" y="2098684"/>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19603057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19" name="Title 18">
            <a:extLst>
              <a:ext uri="{FF2B5EF4-FFF2-40B4-BE49-F238E27FC236}">
                <a16:creationId xmlns:a16="http://schemas.microsoft.com/office/drawing/2014/main" id="{158F983B-67A5-1618-B5ED-DAB1DF981F63}"/>
              </a:ext>
            </a:extLst>
          </p:cNvPr>
          <p:cNvSpPr>
            <a:spLocks noGrp="1"/>
          </p:cNvSpPr>
          <p:nvPr>
            <p:ph type="title"/>
          </p:nvPr>
        </p:nvSpPr>
        <p:spPr/>
        <p:txBody>
          <a:bodyPr/>
          <a:lstStyle/>
          <a:p>
            <a:pPr algn="r" rtl="1"/>
            <a:r>
              <a:rPr lang="en-CA" sz="2400" b="1" dirty="0">
                <a:solidFill>
                  <a:schemeClr val="bg1"/>
                </a:solidFill>
                <a:latin typeface="Garamond"/>
              </a:rPr>
              <a:t>الجلسة </a:t>
            </a:r>
            <a:r>
              <a:rPr lang="ar-SA" sz="2400" b="1" dirty="0">
                <a:solidFill>
                  <a:schemeClr val="bg1"/>
                </a:solidFill>
                <a:latin typeface="Garamond"/>
              </a:rPr>
              <a:t>٦</a:t>
            </a:r>
            <a:br>
              <a:rPr lang="en-CA" sz="2400" b="1" dirty="0">
                <a:solidFill>
                  <a:schemeClr val="bg1"/>
                </a:solidFill>
                <a:latin typeface="Garamond"/>
              </a:rPr>
            </a:br>
            <a:br>
              <a:rPr lang="en-CA" b="1" dirty="0">
                <a:solidFill>
                  <a:schemeClr val="bg1"/>
                </a:solidFill>
                <a:latin typeface="Garamond"/>
              </a:rPr>
            </a:br>
            <a:r>
              <a:rPr lang="en-US" sz="5400" b="1" dirty="0">
                <a:solidFill>
                  <a:schemeClr val="bg1"/>
                </a:solidFill>
                <a:latin typeface="Calibri" panose="020F0502020204030204" pitchFamily="34" charset="0"/>
                <a:cs typeface="Calibri" panose="020F0502020204030204" pitchFamily="34" charset="0"/>
              </a:rPr>
              <a:t>استراتيجيات التأديب غير العنيف لمقدمي الرعاية</a:t>
            </a:r>
            <a:endParaRPr lang="en-US" dirty="0">
              <a:latin typeface="Calibri" panose="020F0502020204030204" pitchFamily="34" charset="0"/>
              <a:cs typeface="Calibri" panose="020F0502020204030204" pitchFamily="34" charset="0"/>
            </a:endParaRPr>
          </a:p>
        </p:txBody>
      </p:sp>
      <p:grpSp>
        <p:nvGrpSpPr>
          <p:cNvPr id="52" name="Group 51">
            <a:extLst>
              <a:ext uri="{FF2B5EF4-FFF2-40B4-BE49-F238E27FC236}">
                <a16:creationId xmlns:a16="http://schemas.microsoft.com/office/drawing/2014/main" id="{188B52E2-3E4D-0EF3-4EDF-80F55EAF3702}"/>
              </a:ext>
            </a:extLst>
          </p:cNvPr>
          <p:cNvGrpSpPr/>
          <p:nvPr/>
        </p:nvGrpSpPr>
        <p:grpSpPr>
          <a:xfrm>
            <a:off x="10370496" y="683335"/>
            <a:ext cx="937477" cy="1121659"/>
            <a:chOff x="2780231" y="3039417"/>
            <a:chExt cx="1162307" cy="1390660"/>
          </a:xfrm>
          <a:solidFill>
            <a:schemeClr val="bg1"/>
          </a:solidFill>
        </p:grpSpPr>
        <p:sp>
          <p:nvSpPr>
            <p:cNvPr id="53" name="Rectangle 52">
              <a:extLst>
                <a:ext uri="{FF2B5EF4-FFF2-40B4-BE49-F238E27FC236}">
                  <a16:creationId xmlns:a16="http://schemas.microsoft.com/office/drawing/2014/main" id="{6991D9A3-357A-3A59-A67E-B3D3E98D3040}"/>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4" name="Flowchart: Stored Data 53">
              <a:extLst>
                <a:ext uri="{FF2B5EF4-FFF2-40B4-BE49-F238E27FC236}">
                  <a16:creationId xmlns:a16="http://schemas.microsoft.com/office/drawing/2014/main" id="{6FE32890-8443-866F-2428-B77A3F6B134C}"/>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5" name="Flowchart: Stored Data 54">
              <a:extLst>
                <a:ext uri="{FF2B5EF4-FFF2-40B4-BE49-F238E27FC236}">
                  <a16:creationId xmlns:a16="http://schemas.microsoft.com/office/drawing/2014/main" id="{04B4CCAC-0EB3-8885-34D4-ED11426FD4B4}"/>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6" name="Rectangle 55">
              <a:extLst>
                <a:ext uri="{FF2B5EF4-FFF2-40B4-BE49-F238E27FC236}">
                  <a16:creationId xmlns:a16="http://schemas.microsoft.com/office/drawing/2014/main" id="{A476B943-7090-9188-4104-74435B06E3DF}"/>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7" name="Isosceles Triangle 56">
              <a:extLst>
                <a:ext uri="{FF2B5EF4-FFF2-40B4-BE49-F238E27FC236}">
                  <a16:creationId xmlns:a16="http://schemas.microsoft.com/office/drawing/2014/main" id="{82DF01FD-24E3-B69F-7A6B-886E3E1EBF8C}"/>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8" name="Group 57">
            <a:extLst>
              <a:ext uri="{FF2B5EF4-FFF2-40B4-BE49-F238E27FC236}">
                <a16:creationId xmlns:a16="http://schemas.microsoft.com/office/drawing/2014/main" id="{81B91BF8-6A8A-49C7-38C2-471548B44845}"/>
              </a:ext>
            </a:extLst>
          </p:cNvPr>
          <p:cNvGrpSpPr/>
          <p:nvPr/>
        </p:nvGrpSpPr>
        <p:grpSpPr>
          <a:xfrm>
            <a:off x="10559387" y="900943"/>
            <a:ext cx="497874" cy="668226"/>
            <a:chOff x="5438539" y="7646118"/>
            <a:chExt cx="814830" cy="1093633"/>
          </a:xfrm>
          <a:solidFill>
            <a:schemeClr val="accent3">
              <a:lumMod val="75000"/>
            </a:schemeClr>
          </a:solidFill>
        </p:grpSpPr>
        <p:sp>
          <p:nvSpPr>
            <p:cNvPr id="59" name="Round Same Side Corner Rectangle 21">
              <a:extLst>
                <a:ext uri="{FF2B5EF4-FFF2-40B4-BE49-F238E27FC236}">
                  <a16:creationId xmlns:a16="http://schemas.microsoft.com/office/drawing/2014/main" id="{7F96EE88-9BB1-9D88-999A-8399CC0E4091}"/>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0" name="Oval 59">
              <a:extLst>
                <a:ext uri="{FF2B5EF4-FFF2-40B4-BE49-F238E27FC236}">
                  <a16:creationId xmlns:a16="http://schemas.microsoft.com/office/drawing/2014/main" id="{D47FF0A4-553C-EBE2-04D5-66C09C0A296D}"/>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1" name="Round Same Side Corner Rectangle 23">
              <a:extLst>
                <a:ext uri="{FF2B5EF4-FFF2-40B4-BE49-F238E27FC236}">
                  <a16:creationId xmlns:a16="http://schemas.microsoft.com/office/drawing/2014/main" id="{F5D85630-0CCF-F847-FC9F-3AEDFBE12FD9}"/>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2" name="Oval 61">
              <a:extLst>
                <a:ext uri="{FF2B5EF4-FFF2-40B4-BE49-F238E27FC236}">
                  <a16:creationId xmlns:a16="http://schemas.microsoft.com/office/drawing/2014/main" id="{9F3D2E4C-2701-FB33-A46A-A7D86A996EC8}"/>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3" name="Round Same Side Corner Rectangle 25">
              <a:extLst>
                <a:ext uri="{FF2B5EF4-FFF2-40B4-BE49-F238E27FC236}">
                  <a16:creationId xmlns:a16="http://schemas.microsoft.com/office/drawing/2014/main" id="{A7F8BB0C-F668-52DE-7EFC-178CB4AC3935}"/>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4" name="Round Same Side Corner Rectangle 26">
              <a:extLst>
                <a:ext uri="{FF2B5EF4-FFF2-40B4-BE49-F238E27FC236}">
                  <a16:creationId xmlns:a16="http://schemas.microsoft.com/office/drawing/2014/main" id="{7A3ED9A8-1FF3-85B0-91AC-C8AD1489D6A0}"/>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65" name="Group 64">
            <a:extLst>
              <a:ext uri="{FF2B5EF4-FFF2-40B4-BE49-F238E27FC236}">
                <a16:creationId xmlns:a16="http://schemas.microsoft.com/office/drawing/2014/main" id="{A647EE85-05CE-E82C-B07B-10C352B972B3}"/>
              </a:ext>
            </a:extLst>
          </p:cNvPr>
          <p:cNvGrpSpPr/>
          <p:nvPr/>
        </p:nvGrpSpPr>
        <p:grpSpPr>
          <a:xfrm>
            <a:off x="7722553" y="683335"/>
            <a:ext cx="937477" cy="1121659"/>
            <a:chOff x="678442" y="1567255"/>
            <a:chExt cx="937477" cy="1121659"/>
          </a:xfrm>
          <a:solidFill>
            <a:schemeClr val="bg1"/>
          </a:solidFill>
        </p:grpSpPr>
        <p:grpSp>
          <p:nvGrpSpPr>
            <p:cNvPr id="66" name="Group 65">
              <a:extLst>
                <a:ext uri="{FF2B5EF4-FFF2-40B4-BE49-F238E27FC236}">
                  <a16:creationId xmlns:a16="http://schemas.microsoft.com/office/drawing/2014/main" id="{C5AEF505-EDF2-56C1-9F23-B2B8BFCFCA11}"/>
                </a:ext>
              </a:extLst>
            </p:cNvPr>
            <p:cNvGrpSpPr/>
            <p:nvPr/>
          </p:nvGrpSpPr>
          <p:grpSpPr>
            <a:xfrm>
              <a:off x="678442" y="1567255"/>
              <a:ext cx="937477" cy="1121659"/>
              <a:chOff x="2780231" y="3039417"/>
              <a:chExt cx="1162307" cy="1390660"/>
            </a:xfrm>
            <a:grpFill/>
          </p:grpSpPr>
          <p:sp>
            <p:nvSpPr>
              <p:cNvPr id="71" name="Rectangle 70">
                <a:extLst>
                  <a:ext uri="{FF2B5EF4-FFF2-40B4-BE49-F238E27FC236}">
                    <a16:creationId xmlns:a16="http://schemas.microsoft.com/office/drawing/2014/main" id="{D42AFCCD-05AE-F739-A0D5-95E4B6614482}"/>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2" name="Flowchart: Stored Data 71">
                <a:extLst>
                  <a:ext uri="{FF2B5EF4-FFF2-40B4-BE49-F238E27FC236}">
                    <a16:creationId xmlns:a16="http://schemas.microsoft.com/office/drawing/2014/main" id="{E41E5A3B-6140-649E-6D3D-1FE6377A0DAD}"/>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3" name="Flowchart: Stored Data 72">
                <a:extLst>
                  <a:ext uri="{FF2B5EF4-FFF2-40B4-BE49-F238E27FC236}">
                    <a16:creationId xmlns:a16="http://schemas.microsoft.com/office/drawing/2014/main" id="{8F104ACA-DB69-E109-12EC-1DE7AE5A55C9}"/>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4" name="Rectangle 73">
                <a:extLst>
                  <a:ext uri="{FF2B5EF4-FFF2-40B4-BE49-F238E27FC236}">
                    <a16:creationId xmlns:a16="http://schemas.microsoft.com/office/drawing/2014/main" id="{722DB857-F703-6CA8-D0E3-6909FF4B0836}"/>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5" name="Isosceles Triangle 74">
                <a:extLst>
                  <a:ext uri="{FF2B5EF4-FFF2-40B4-BE49-F238E27FC236}">
                    <a16:creationId xmlns:a16="http://schemas.microsoft.com/office/drawing/2014/main" id="{8EA351A4-F8BD-FE68-116B-0D6EE3D4DD36}"/>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67" name="Group 66">
              <a:extLst>
                <a:ext uri="{FF2B5EF4-FFF2-40B4-BE49-F238E27FC236}">
                  <a16:creationId xmlns:a16="http://schemas.microsoft.com/office/drawing/2014/main" id="{213591E6-1BAD-BFF8-171A-8D668C3F8A7C}"/>
                </a:ext>
              </a:extLst>
            </p:cNvPr>
            <p:cNvGrpSpPr/>
            <p:nvPr/>
          </p:nvGrpSpPr>
          <p:grpSpPr>
            <a:xfrm>
              <a:off x="820591" y="1847754"/>
              <a:ext cx="633925" cy="581856"/>
              <a:chOff x="7619849" y="5297373"/>
              <a:chExt cx="500332" cy="459236"/>
            </a:xfrm>
            <a:grpFill/>
          </p:grpSpPr>
          <p:sp>
            <p:nvSpPr>
              <p:cNvPr id="69" name="Trapezoid 68">
                <a:extLst>
                  <a:ext uri="{FF2B5EF4-FFF2-40B4-BE49-F238E27FC236}">
                    <a16:creationId xmlns:a16="http://schemas.microsoft.com/office/drawing/2014/main" id="{6E19D625-48ED-BAA8-41C1-C7C86DC9B9D0}"/>
                  </a:ext>
                </a:extLst>
              </p:cNvPr>
              <p:cNvSpPr/>
              <p:nvPr/>
            </p:nvSpPr>
            <p:spPr>
              <a:xfrm>
                <a:off x="7619849" y="5297373"/>
                <a:ext cx="500332" cy="200981"/>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70" name="Rectangle 69">
                <a:extLst>
                  <a:ext uri="{FF2B5EF4-FFF2-40B4-BE49-F238E27FC236}">
                    <a16:creationId xmlns:a16="http://schemas.microsoft.com/office/drawing/2014/main" id="{F436E48B-5033-8E24-4C24-AEF20778D87F}"/>
                  </a:ext>
                </a:extLst>
              </p:cNvPr>
              <p:cNvSpPr/>
              <p:nvPr/>
            </p:nvSpPr>
            <p:spPr>
              <a:xfrm>
                <a:off x="7663186" y="5498354"/>
                <a:ext cx="413659" cy="2582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68" name="Heart 67">
              <a:extLst>
                <a:ext uri="{FF2B5EF4-FFF2-40B4-BE49-F238E27FC236}">
                  <a16:creationId xmlns:a16="http://schemas.microsoft.com/office/drawing/2014/main" id="{EE619A97-1F4B-F2D2-6063-318E7637494E}"/>
                </a:ext>
              </a:extLst>
            </p:cNvPr>
            <p:cNvSpPr/>
            <p:nvPr/>
          </p:nvSpPr>
          <p:spPr>
            <a:xfrm>
              <a:off x="1004668" y="2053550"/>
              <a:ext cx="285023" cy="254645"/>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76" name="Group 75">
            <a:extLst>
              <a:ext uri="{FF2B5EF4-FFF2-40B4-BE49-F238E27FC236}">
                <a16:creationId xmlns:a16="http://schemas.microsoft.com/office/drawing/2014/main" id="{686B4DE9-DAF9-E614-556B-1137758210CF}"/>
              </a:ext>
            </a:extLst>
          </p:cNvPr>
          <p:cNvGrpSpPr/>
          <p:nvPr/>
        </p:nvGrpSpPr>
        <p:grpSpPr>
          <a:xfrm>
            <a:off x="9058726" y="683335"/>
            <a:ext cx="937477" cy="1121659"/>
            <a:chOff x="548251" y="3024358"/>
            <a:chExt cx="937477" cy="1121659"/>
          </a:xfrm>
          <a:solidFill>
            <a:schemeClr val="bg1"/>
          </a:solidFill>
        </p:grpSpPr>
        <p:grpSp>
          <p:nvGrpSpPr>
            <p:cNvPr id="77" name="Group 76">
              <a:extLst>
                <a:ext uri="{FF2B5EF4-FFF2-40B4-BE49-F238E27FC236}">
                  <a16:creationId xmlns:a16="http://schemas.microsoft.com/office/drawing/2014/main" id="{90EA78CC-16EE-C4A0-4E0A-8661E9378AE3}"/>
                </a:ext>
              </a:extLst>
            </p:cNvPr>
            <p:cNvGrpSpPr/>
            <p:nvPr/>
          </p:nvGrpSpPr>
          <p:grpSpPr>
            <a:xfrm>
              <a:off x="548251" y="3024358"/>
              <a:ext cx="937477" cy="1121659"/>
              <a:chOff x="2780231" y="3039417"/>
              <a:chExt cx="1162307" cy="1390660"/>
            </a:xfrm>
            <a:grpFill/>
          </p:grpSpPr>
          <p:sp>
            <p:nvSpPr>
              <p:cNvPr id="87" name="Rectangle 86">
                <a:extLst>
                  <a:ext uri="{FF2B5EF4-FFF2-40B4-BE49-F238E27FC236}">
                    <a16:creationId xmlns:a16="http://schemas.microsoft.com/office/drawing/2014/main" id="{96BAE961-DFF9-A639-C022-FAE38D303B11}"/>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8" name="Flowchart: Stored Data 87">
                <a:extLst>
                  <a:ext uri="{FF2B5EF4-FFF2-40B4-BE49-F238E27FC236}">
                    <a16:creationId xmlns:a16="http://schemas.microsoft.com/office/drawing/2014/main" id="{F6923828-F5B5-287E-B9D7-199CDA991694}"/>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9" name="Flowchart: Stored Data 88">
                <a:extLst>
                  <a:ext uri="{FF2B5EF4-FFF2-40B4-BE49-F238E27FC236}">
                    <a16:creationId xmlns:a16="http://schemas.microsoft.com/office/drawing/2014/main" id="{87192E68-3602-D931-94C0-91B38B10B49B}"/>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0" name="Rectangle 89">
                <a:extLst>
                  <a:ext uri="{FF2B5EF4-FFF2-40B4-BE49-F238E27FC236}">
                    <a16:creationId xmlns:a16="http://schemas.microsoft.com/office/drawing/2014/main" id="{A34A6BC4-0672-F04C-5D3F-5403CE11F5F7}"/>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1" name="Isosceles Triangle 90">
                <a:extLst>
                  <a:ext uri="{FF2B5EF4-FFF2-40B4-BE49-F238E27FC236}">
                    <a16:creationId xmlns:a16="http://schemas.microsoft.com/office/drawing/2014/main" id="{2538794A-9D3E-BFE1-835A-DBC2CF82940C}"/>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78" name="Group 77">
              <a:extLst>
                <a:ext uri="{FF2B5EF4-FFF2-40B4-BE49-F238E27FC236}">
                  <a16:creationId xmlns:a16="http://schemas.microsoft.com/office/drawing/2014/main" id="{E40AD424-75A7-3A8B-5A15-33B802A5BFD4}"/>
                </a:ext>
              </a:extLst>
            </p:cNvPr>
            <p:cNvGrpSpPr/>
            <p:nvPr/>
          </p:nvGrpSpPr>
          <p:grpSpPr>
            <a:xfrm>
              <a:off x="722202" y="3250645"/>
              <a:ext cx="547216" cy="690061"/>
              <a:chOff x="8440399" y="3758191"/>
              <a:chExt cx="648257" cy="817478"/>
            </a:xfrm>
            <a:grpFill/>
          </p:grpSpPr>
          <p:grpSp>
            <p:nvGrpSpPr>
              <p:cNvPr id="79" name="Group 78">
                <a:extLst>
                  <a:ext uri="{FF2B5EF4-FFF2-40B4-BE49-F238E27FC236}">
                    <a16:creationId xmlns:a16="http://schemas.microsoft.com/office/drawing/2014/main" id="{D0F8E2DE-2EAD-9048-0BAE-C0E980B66F5B}"/>
                  </a:ext>
                </a:extLst>
              </p:cNvPr>
              <p:cNvGrpSpPr/>
              <p:nvPr/>
            </p:nvGrpSpPr>
            <p:grpSpPr>
              <a:xfrm>
                <a:off x="8835207" y="3758191"/>
                <a:ext cx="253449" cy="817478"/>
                <a:chOff x="4045582" y="1684320"/>
                <a:chExt cx="350098" cy="1129211"/>
              </a:xfrm>
              <a:grpFill/>
            </p:grpSpPr>
            <p:sp>
              <p:nvSpPr>
                <p:cNvPr id="85" name="Round Same Side Corner Rectangle 21">
                  <a:extLst>
                    <a:ext uri="{FF2B5EF4-FFF2-40B4-BE49-F238E27FC236}">
                      <a16:creationId xmlns:a16="http://schemas.microsoft.com/office/drawing/2014/main" id="{B32A27D9-241C-7F96-F4F2-44045551CC67}"/>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6" name="Oval 85">
                  <a:extLst>
                    <a:ext uri="{FF2B5EF4-FFF2-40B4-BE49-F238E27FC236}">
                      <a16:creationId xmlns:a16="http://schemas.microsoft.com/office/drawing/2014/main" id="{22161E91-8960-ACE5-83AC-0DE1649CBBAA}"/>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80" name="Group 79">
                <a:extLst>
                  <a:ext uri="{FF2B5EF4-FFF2-40B4-BE49-F238E27FC236}">
                    <a16:creationId xmlns:a16="http://schemas.microsoft.com/office/drawing/2014/main" id="{2400D8C2-9249-8CC3-E2BD-C54793424242}"/>
                  </a:ext>
                </a:extLst>
              </p:cNvPr>
              <p:cNvGrpSpPr/>
              <p:nvPr/>
            </p:nvGrpSpPr>
            <p:grpSpPr>
              <a:xfrm>
                <a:off x="8440399" y="3758191"/>
                <a:ext cx="363228" cy="817478"/>
                <a:chOff x="3000654" y="1516217"/>
                <a:chExt cx="245039" cy="551483"/>
              </a:xfrm>
              <a:grpFill/>
            </p:grpSpPr>
            <p:grpSp>
              <p:nvGrpSpPr>
                <p:cNvPr id="81" name="Group 80">
                  <a:extLst>
                    <a:ext uri="{FF2B5EF4-FFF2-40B4-BE49-F238E27FC236}">
                      <a16:creationId xmlns:a16="http://schemas.microsoft.com/office/drawing/2014/main" id="{29C5C3CF-A846-34F0-03D7-482967D47D0B}"/>
                    </a:ext>
                  </a:extLst>
                </p:cNvPr>
                <p:cNvGrpSpPr/>
                <p:nvPr/>
              </p:nvGrpSpPr>
              <p:grpSpPr>
                <a:xfrm>
                  <a:off x="3036509" y="1516217"/>
                  <a:ext cx="172158" cy="551483"/>
                  <a:chOff x="4043172" y="1684320"/>
                  <a:chExt cx="352508" cy="1129211"/>
                </a:xfrm>
                <a:grpFill/>
              </p:grpSpPr>
              <p:sp>
                <p:nvSpPr>
                  <p:cNvPr id="83" name="Round Same Side Corner Rectangle 21">
                    <a:extLst>
                      <a:ext uri="{FF2B5EF4-FFF2-40B4-BE49-F238E27FC236}">
                        <a16:creationId xmlns:a16="http://schemas.microsoft.com/office/drawing/2014/main" id="{2BEEB498-E56B-4705-BC08-2995E2C722DF}"/>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4" name="Oval 83">
                    <a:extLst>
                      <a:ext uri="{FF2B5EF4-FFF2-40B4-BE49-F238E27FC236}">
                        <a16:creationId xmlns:a16="http://schemas.microsoft.com/office/drawing/2014/main" id="{2E1FD4D9-B586-875E-D628-C7BB3740FA33}"/>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82" name="Flowchart: Manual Operation 81">
                  <a:extLst>
                    <a:ext uri="{FF2B5EF4-FFF2-40B4-BE49-F238E27FC236}">
                      <a16:creationId xmlns:a16="http://schemas.microsoft.com/office/drawing/2014/main" id="{48FEFFFE-BB91-2078-9C51-9B2E05587D3F}"/>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26137957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41C450-B276-969B-6F2A-194658BBBFDF}"/>
              </a:ext>
            </a:extLst>
          </p:cNvPr>
          <p:cNvSpPr>
            <a:spLocks noGrp="1"/>
          </p:cNvSpPr>
          <p:nvPr>
            <p:ph type="title"/>
          </p:nvPr>
        </p:nvSpPr>
        <p:spPr/>
        <p:txBody>
          <a:bodyPr/>
          <a:lstStyle/>
          <a:p>
            <a:pPr rtl="1"/>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تأديب</a:t>
            </a:r>
            <a:r>
              <a:rPr lang="ar-SA" dirty="0">
                <a:latin typeface="Calibri" panose="020F0502020204030204" pitchFamily="34" charset="0"/>
                <a:cs typeface="Calibri" panose="020F0502020204030204" pitchFamily="34" charset="0"/>
              </a:rPr>
              <a:t>/الانضباط</a:t>
            </a:r>
            <a:endParaRPr lang="en-US"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241ABDC-F2DC-BCC9-A5FB-34BA837882F6}"/>
              </a:ext>
            </a:extLst>
          </p:cNvPr>
          <p:cNvSpPr txBox="1"/>
          <p:nvPr/>
        </p:nvSpPr>
        <p:spPr>
          <a:xfrm>
            <a:off x="5424015" y="2597881"/>
            <a:ext cx="4782730" cy="2246769"/>
          </a:xfrm>
          <a:prstGeom prst="rect">
            <a:avLst/>
          </a:prstGeom>
          <a:noFill/>
        </p:spPr>
        <p:txBody>
          <a:bodyPr wrap="square">
            <a:spAutoFit/>
          </a:bodyPr>
          <a:lstStyle/>
          <a:p>
            <a:pPr algn="r" rtl="1"/>
            <a:r>
              <a:rPr lang="en-US" sz="2800" b="1" i="0" dirty="0">
                <a:effectLst/>
                <a:latin typeface="Calibri" panose="020F0502020204030204" pitchFamily="34" charset="0"/>
                <a:cs typeface="Calibri" panose="020F0502020204030204" pitchFamily="34" charset="0"/>
              </a:rPr>
              <a:t>الانضباط يعني </a:t>
            </a:r>
            <a:r>
              <a:rPr lang="ar-SA" sz="2800" b="1" i="0" dirty="0">
                <a:effectLst/>
                <a:latin typeface="Calibri" panose="020F0502020204030204" pitchFamily="34" charset="0"/>
                <a:cs typeface="Calibri" panose="020F0502020204030204" pitchFamily="34" charset="0"/>
              </a:rPr>
              <a:t>تعليم</a:t>
            </a:r>
            <a:r>
              <a:rPr lang="en-US" sz="2800" b="1" i="0" dirty="0">
                <a:effectLst/>
                <a:latin typeface="Calibri" panose="020F0502020204030204" pitchFamily="34" charset="0"/>
                <a:cs typeface="Calibri" panose="020F0502020204030204" pitchFamily="34" charset="0"/>
              </a:rPr>
              <a:t>:</a:t>
            </a:r>
          </a:p>
          <a:p>
            <a:pPr algn="r" rtl="1"/>
            <a:endParaRPr lang="en-US" sz="2800" b="0" i="0" dirty="0">
              <a:effectLst/>
              <a:latin typeface="Calibri" panose="020F0502020204030204" pitchFamily="34" charset="0"/>
              <a:cs typeface="Calibri" panose="020F0502020204030204" pitchFamily="34" charset="0"/>
            </a:endParaRPr>
          </a:p>
          <a:p>
            <a:pPr marL="457200" indent="-457200" algn="r" rtl="1">
              <a:buFont typeface="Arial" panose="020B0604020202020204" pitchFamily="34" charset="0"/>
              <a:buChar char="•"/>
            </a:pPr>
            <a:r>
              <a:rPr lang="ar-SA" sz="2800" b="0" i="0" dirty="0">
                <a:effectLst/>
                <a:latin typeface="Calibri" panose="020F0502020204030204" pitchFamily="34" charset="0"/>
                <a:cs typeface="Calibri" panose="020F0502020204030204" pitchFamily="34" charset="0"/>
              </a:rPr>
              <a:t>ال</a:t>
            </a:r>
            <a:r>
              <a:rPr lang="en-US" sz="2800" b="0" i="0" dirty="0">
                <a:effectLst/>
                <a:latin typeface="Calibri" panose="020F0502020204030204" pitchFamily="34" charset="0"/>
                <a:cs typeface="Calibri" panose="020F0502020204030204" pitchFamily="34" charset="0"/>
              </a:rPr>
              <a:t>قيم و</a:t>
            </a:r>
            <a:r>
              <a:rPr lang="ar-SA" sz="2800" b="0" i="0" dirty="0">
                <a:effectLst/>
                <a:latin typeface="Calibri" panose="020F0502020204030204" pitchFamily="34" charset="0"/>
                <a:cs typeface="Calibri" panose="020F0502020204030204" pitchFamily="34" charset="0"/>
              </a:rPr>
              <a:t>ال</a:t>
            </a:r>
            <a:r>
              <a:rPr lang="en-US" sz="2800" b="0" i="0" dirty="0">
                <a:effectLst/>
                <a:latin typeface="Calibri" panose="020F0502020204030204" pitchFamily="34" charset="0"/>
                <a:cs typeface="Calibri" panose="020F0502020204030204" pitchFamily="34" charset="0"/>
              </a:rPr>
              <a:t>مبادئ</a:t>
            </a:r>
          </a:p>
          <a:p>
            <a:pPr marL="457200" indent="-457200" algn="r" rtl="1">
              <a:buFont typeface="Arial" panose="020B0604020202020204" pitchFamily="34" charset="0"/>
              <a:buChar char="•"/>
            </a:pPr>
            <a:r>
              <a:rPr lang="ar-SA" sz="2800" b="0" i="0" dirty="0">
                <a:effectLst/>
                <a:latin typeface="Calibri" panose="020F0502020204030204" pitchFamily="34" charset="0"/>
                <a:cs typeface="Calibri" panose="020F0502020204030204" pitchFamily="34" charset="0"/>
              </a:rPr>
              <a:t>السلوكيات</a:t>
            </a:r>
            <a:r>
              <a:rPr lang="en-US" sz="2800" b="0" i="0" dirty="0">
                <a:effectLst/>
                <a:latin typeface="Calibri" panose="020F0502020204030204" pitchFamily="34" charset="0"/>
                <a:cs typeface="Calibri" panose="020F0502020204030204" pitchFamily="34" charset="0"/>
              </a:rPr>
              <a:t> </a:t>
            </a:r>
            <a:r>
              <a:rPr lang="ar-SA" sz="2800" b="0" i="0" dirty="0">
                <a:effectLst/>
                <a:latin typeface="Calibri" panose="020F0502020204030204" pitchFamily="34" charset="0"/>
                <a:cs typeface="Calibri" panose="020F0502020204030204" pitchFamily="34" charset="0"/>
              </a:rPr>
              <a:t>ل</a:t>
            </a:r>
            <a:r>
              <a:rPr lang="en-US" sz="2800" b="0" i="0" dirty="0">
                <a:effectLst/>
                <a:latin typeface="Calibri" panose="020F0502020204030204" pitchFamily="34" charset="0"/>
                <a:cs typeface="Calibri" panose="020F0502020204030204" pitchFamily="34" charset="0"/>
              </a:rPr>
              <a:t>تكون عضوًا جيدًا في المجتمع</a:t>
            </a:r>
            <a:endParaRPr lang="en-US" sz="2800" dirty="0">
              <a:latin typeface="Calibri" panose="020F0502020204030204" pitchFamily="34" charset="0"/>
              <a:cs typeface="Calibri" panose="020F0502020204030204" pitchFamily="34" charset="0"/>
            </a:endParaRPr>
          </a:p>
        </p:txBody>
      </p:sp>
      <p:grpSp>
        <p:nvGrpSpPr>
          <p:cNvPr id="16" name="Group 15">
            <a:extLst>
              <a:ext uri="{FF2B5EF4-FFF2-40B4-BE49-F238E27FC236}">
                <a16:creationId xmlns:a16="http://schemas.microsoft.com/office/drawing/2014/main" id="{AA9F1C17-FBA3-2161-4F3A-5937E8E4EE4A}"/>
              </a:ext>
            </a:extLst>
          </p:cNvPr>
          <p:cNvGrpSpPr/>
          <p:nvPr/>
        </p:nvGrpSpPr>
        <p:grpSpPr>
          <a:xfrm>
            <a:off x="1995442" y="1851044"/>
            <a:ext cx="2828877" cy="3562785"/>
            <a:chOff x="1734186" y="2010701"/>
            <a:chExt cx="2195032" cy="2764499"/>
          </a:xfrm>
        </p:grpSpPr>
        <p:grpSp>
          <p:nvGrpSpPr>
            <p:cNvPr id="7" name="Group 6">
              <a:extLst>
                <a:ext uri="{FF2B5EF4-FFF2-40B4-BE49-F238E27FC236}">
                  <a16:creationId xmlns:a16="http://schemas.microsoft.com/office/drawing/2014/main" id="{4D3559F2-6157-51D9-92F6-B54C981BD9A1}"/>
                </a:ext>
              </a:extLst>
            </p:cNvPr>
            <p:cNvGrpSpPr/>
            <p:nvPr/>
          </p:nvGrpSpPr>
          <p:grpSpPr>
            <a:xfrm>
              <a:off x="1734186" y="2580168"/>
              <a:ext cx="2195032" cy="2195032"/>
              <a:chOff x="-2082800" y="2828943"/>
              <a:chExt cx="2237904" cy="2237904"/>
            </a:xfrm>
            <a:solidFill>
              <a:schemeClr val="accent3">
                <a:lumMod val="60000"/>
                <a:lumOff val="40000"/>
              </a:schemeClr>
            </a:solidFill>
          </p:grpSpPr>
          <p:pic>
            <p:nvPicPr>
              <p:cNvPr id="13" name="Graphic 12" descr="Head with gears with solid fill">
                <a:extLst>
                  <a:ext uri="{FF2B5EF4-FFF2-40B4-BE49-F238E27FC236}">
                    <a16:creationId xmlns:a16="http://schemas.microsoft.com/office/drawing/2014/main" id="{C7AC50A5-2D97-C0D5-56FA-D330979D6FF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82800" y="2828943"/>
                <a:ext cx="2237904" cy="2237904"/>
              </a:xfrm>
              <a:prstGeom prst="rect">
                <a:avLst/>
              </a:prstGeom>
            </p:spPr>
          </p:pic>
          <p:sp>
            <p:nvSpPr>
              <p:cNvPr id="14" name="Oval 13">
                <a:extLst>
                  <a:ext uri="{FF2B5EF4-FFF2-40B4-BE49-F238E27FC236}">
                    <a16:creationId xmlns:a16="http://schemas.microsoft.com/office/drawing/2014/main" id="{51922A4C-AF78-A2BE-24EC-67EBBBAEE7F8}"/>
                  </a:ext>
                </a:extLst>
              </p:cNvPr>
              <p:cNvSpPr/>
              <p:nvPr/>
            </p:nvSpPr>
            <p:spPr>
              <a:xfrm>
                <a:off x="-1689561" y="3033486"/>
                <a:ext cx="1248228" cy="12482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5" name="Arrow: Up 14">
              <a:extLst>
                <a:ext uri="{FF2B5EF4-FFF2-40B4-BE49-F238E27FC236}">
                  <a16:creationId xmlns:a16="http://schemas.microsoft.com/office/drawing/2014/main" id="{D7437342-8920-083B-D40E-920F3389C8EA}"/>
                </a:ext>
              </a:extLst>
            </p:cNvPr>
            <p:cNvSpPr/>
            <p:nvPr/>
          </p:nvSpPr>
          <p:spPr>
            <a:xfrm>
              <a:off x="2199513" y="2010701"/>
              <a:ext cx="1083828" cy="1224314"/>
            </a:xfrm>
            <a:prstGeom prst="up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256747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156995"/>
              </a:buClr>
              <a:buSzPts val="3200"/>
              <a:buFont typeface="Arial"/>
              <a:buNone/>
            </a:pPr>
            <a:r>
              <a:rPr lang="en-US" dirty="0">
                <a:latin typeface="Calibri" panose="020F0502020204030204" pitchFamily="34" charset="0"/>
                <a:cs typeface="Calibri" panose="020F0502020204030204" pitchFamily="34" charset="0"/>
                <a:sym typeface="Arial"/>
              </a:rPr>
              <a:t>أهداف التعلم</a:t>
            </a:r>
            <a:endParaRPr lang="en-US" dirty="0">
              <a:latin typeface="Calibri" panose="020F0502020204030204" pitchFamily="34" charset="0"/>
              <a:cs typeface="Calibri" panose="020F0502020204030204" pitchFamily="34" charset="0"/>
            </a:endParaRPr>
          </a:p>
        </p:txBody>
      </p:sp>
      <p:sp>
        <p:nvSpPr>
          <p:cNvPr id="336" name="Google Shape;336;p7"/>
          <p:cNvSpPr txBox="1"/>
          <p:nvPr/>
        </p:nvSpPr>
        <p:spPr>
          <a:xfrm>
            <a:off x="636229" y="3429000"/>
            <a:ext cx="3034479" cy="1738897"/>
          </a:xfrm>
          <a:prstGeom prst="rect">
            <a:avLst/>
          </a:prstGeom>
          <a:noFill/>
          <a:ln>
            <a:noFill/>
          </a:ln>
        </p:spPr>
        <p:txBody>
          <a:bodyPr spcFirstLastPara="1" wrap="square" lIns="91425" tIns="45700" rIns="91425" bIns="45700" anchor="t" anchorCtr="0">
            <a:spAutoFit/>
          </a:bodyPr>
          <a:lstStyle/>
          <a:p>
            <a:pPr lvl="1" algn="ctr" rtl="1">
              <a:lnSpc>
                <a:spcPct val="107000"/>
              </a:lnSpc>
            </a:pPr>
            <a:r>
              <a:rPr lang="en-US" sz="2000" u="none" dirty="0">
                <a:latin typeface="Calibri" panose="020F0502020204030204" pitchFamily="34" charset="0"/>
                <a:cs typeface="Calibri" panose="020F0502020204030204" pitchFamily="34" charset="0"/>
                <a:sym typeface="Arial"/>
              </a:rPr>
              <a:t>شرح تقنيات وأدوات التربية التي يمكن استخدامها مع ال</a:t>
            </a:r>
            <a:r>
              <a:rPr lang="ar-SA" sz="2000" u="none" dirty="0">
                <a:latin typeface="Calibri" panose="020F0502020204030204" pitchFamily="34" charset="0"/>
                <a:cs typeface="Calibri" panose="020F0502020204030204" pitchFamily="34" charset="0"/>
                <a:sym typeface="Arial"/>
              </a:rPr>
              <a:t>والدين</a:t>
            </a:r>
            <a:r>
              <a:rPr lang="en-US" sz="2000" u="none" dirty="0">
                <a:latin typeface="Calibri" panose="020F0502020204030204" pitchFamily="34" charset="0"/>
                <a:cs typeface="Calibri" panose="020F0502020204030204" pitchFamily="34" charset="0"/>
                <a:sym typeface="Arial"/>
              </a:rPr>
              <a:t> ومقدمي الرعاية والأطفال </a:t>
            </a:r>
            <a:r>
              <a:rPr lang="en-US" sz="2000" dirty="0">
                <a:latin typeface="Calibri" panose="020F0502020204030204" pitchFamily="34" charset="0"/>
                <a:cs typeface="Calibri" panose="020F0502020204030204" pitchFamily="34" charset="0"/>
                <a:sym typeface="Arial"/>
              </a:rPr>
              <a:t>ل</a:t>
            </a:r>
            <a:r>
              <a:rPr lang="ar-SA" sz="2000" dirty="0">
                <a:latin typeface="Calibri" panose="020F0502020204030204" pitchFamily="34" charset="0"/>
                <a:cs typeface="Calibri" panose="020F0502020204030204" pitchFamily="34" charset="0"/>
                <a:sym typeface="Arial"/>
              </a:rPr>
              <a:t>لدعم </a:t>
            </a:r>
            <a:r>
              <a:rPr lang="en-US" sz="2000" dirty="0">
                <a:latin typeface="Calibri" panose="020F0502020204030204" pitchFamily="34" charset="0"/>
                <a:cs typeface="Calibri" panose="020F0502020204030204" pitchFamily="34" charset="0"/>
                <a:sym typeface="Arial"/>
              </a:rPr>
              <a:t>الأسر</a:t>
            </a:r>
            <a:r>
              <a:rPr lang="ar-SA" sz="2000" dirty="0">
                <a:latin typeface="Calibri" panose="020F0502020204030204" pitchFamily="34" charset="0"/>
                <a:cs typeface="Calibri" panose="020F0502020204030204" pitchFamily="34" charset="0"/>
                <a:sym typeface="Arial"/>
              </a:rPr>
              <a:t>ي</a:t>
            </a:r>
            <a:r>
              <a:rPr lang="en-US" sz="2000" dirty="0">
                <a:latin typeface="Calibri" panose="020F0502020204030204" pitchFamily="34" charset="0"/>
                <a:cs typeface="Calibri" panose="020F0502020204030204" pitchFamily="34" charset="0"/>
                <a:sym typeface="Arial"/>
              </a:rPr>
              <a:t>.</a:t>
            </a:r>
          </a:p>
          <a:p>
            <a:pPr marR="0" lvl="1" algn="ctr" rtl="1">
              <a:lnSpc>
                <a:spcPct val="107000"/>
              </a:lnSpc>
              <a:spcBef>
                <a:spcPts val="0"/>
              </a:spcBef>
              <a:spcAft>
                <a:spcPts val="0"/>
              </a:spcAft>
              <a:buNone/>
            </a:pPr>
            <a:endParaRPr lang="en-US" sz="2000" dirty="0">
              <a:latin typeface="Arial" panose="020B0604020202020204" pitchFamily="34" charset="0"/>
              <a:cs typeface="Arial" panose="020B0604020202020204" pitchFamily="34" charset="0"/>
            </a:endParaRPr>
          </a:p>
        </p:txBody>
      </p:sp>
      <p:sp>
        <p:nvSpPr>
          <p:cNvPr id="342" name="Google Shape;342;p7"/>
          <p:cNvSpPr txBox="1"/>
          <p:nvPr/>
        </p:nvSpPr>
        <p:spPr>
          <a:xfrm>
            <a:off x="4182917" y="3429000"/>
            <a:ext cx="2033849" cy="1631175"/>
          </a:xfrm>
          <a:prstGeom prst="rect">
            <a:avLst/>
          </a:prstGeom>
          <a:noFill/>
          <a:ln>
            <a:noFill/>
          </a:ln>
        </p:spPr>
        <p:txBody>
          <a:bodyPr spcFirstLastPara="1" wrap="square" lIns="91425" tIns="45700" rIns="91425" bIns="45700" anchor="t" anchorCtr="0">
            <a:spAutoFit/>
          </a:bodyPr>
          <a:lstStyle/>
          <a:p>
            <a:pPr algn="ctr" rtl="1"/>
            <a:r>
              <a:rPr lang="en-US" sz="2000" dirty="0">
                <a:latin typeface="Calibri" panose="020F0502020204030204" pitchFamily="34" charset="0"/>
                <a:cs typeface="Calibri" panose="020F0502020204030204" pitchFamily="34" charset="0"/>
              </a:rPr>
              <a:t>وصف كيف يمكن لمقدمي الرعاية استخدام تقنيات الاسترخاء والرعاية الذاتية لإدارة التوتر</a:t>
            </a:r>
            <a:r>
              <a:rPr lang="en-US" sz="2000" dirty="0">
                <a:latin typeface="Arial" panose="020B0604020202020204" pitchFamily="34" charset="0"/>
                <a:cs typeface="Arial" panose="020B0604020202020204" pitchFamily="34" charset="0"/>
              </a:rPr>
              <a:t>.</a:t>
            </a:r>
          </a:p>
        </p:txBody>
      </p:sp>
      <p:grpSp>
        <p:nvGrpSpPr>
          <p:cNvPr id="350" name="Google Shape;350;p7"/>
          <p:cNvGrpSpPr/>
          <p:nvPr/>
        </p:nvGrpSpPr>
        <p:grpSpPr>
          <a:xfrm>
            <a:off x="1617252" y="2130632"/>
            <a:ext cx="1196375" cy="868968"/>
            <a:chOff x="6878053" y="1156317"/>
            <a:chExt cx="1431178" cy="1039513"/>
          </a:xfrm>
          <a:solidFill>
            <a:schemeClr val="accent3">
              <a:lumMod val="75000"/>
            </a:schemeClr>
          </a:solidFill>
        </p:grpSpPr>
        <p:grpSp>
          <p:nvGrpSpPr>
            <p:cNvPr id="351" name="Google Shape;351;p7"/>
            <p:cNvGrpSpPr/>
            <p:nvPr/>
          </p:nvGrpSpPr>
          <p:grpSpPr>
            <a:xfrm>
              <a:off x="7672978" y="1156317"/>
              <a:ext cx="412941" cy="436880"/>
              <a:chOff x="243840" y="1676400"/>
              <a:chExt cx="701040" cy="741680"/>
            </a:xfrm>
            <a:grpFill/>
          </p:grpSpPr>
          <p:sp>
            <p:nvSpPr>
              <p:cNvPr id="352" name="Google Shape;352;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3" name="Google Shape;353;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54" name="Google Shape;354;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5" name="Google Shape;355;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56" name="Google Shape;356;p7"/>
          <p:cNvGrpSpPr/>
          <p:nvPr/>
        </p:nvGrpSpPr>
        <p:grpSpPr>
          <a:xfrm>
            <a:off x="4609799" y="2142001"/>
            <a:ext cx="1196375" cy="868968"/>
            <a:chOff x="6878053" y="1156317"/>
            <a:chExt cx="1431178" cy="1039513"/>
          </a:xfrm>
          <a:solidFill>
            <a:schemeClr val="accent3">
              <a:lumMod val="75000"/>
            </a:schemeClr>
          </a:solidFill>
        </p:grpSpPr>
        <p:grpSp>
          <p:nvGrpSpPr>
            <p:cNvPr id="357" name="Google Shape;357;p7"/>
            <p:cNvGrpSpPr/>
            <p:nvPr/>
          </p:nvGrpSpPr>
          <p:grpSpPr>
            <a:xfrm>
              <a:off x="7672978" y="1156317"/>
              <a:ext cx="412941" cy="436880"/>
              <a:chOff x="243840" y="1676400"/>
              <a:chExt cx="701040" cy="741680"/>
            </a:xfrm>
            <a:grpFill/>
          </p:grpSpPr>
          <p:sp>
            <p:nvSpPr>
              <p:cNvPr id="358" name="Google Shape;358;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59" name="Google Shape;359;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60" name="Google Shape;360;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1" name="Google Shape;361;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362" name="Google Shape;362;p7"/>
          <p:cNvGrpSpPr/>
          <p:nvPr/>
        </p:nvGrpSpPr>
        <p:grpSpPr>
          <a:xfrm>
            <a:off x="9823017" y="2113493"/>
            <a:ext cx="1196375" cy="868968"/>
            <a:chOff x="6878053" y="1156317"/>
            <a:chExt cx="1431178" cy="1039513"/>
          </a:xfrm>
          <a:solidFill>
            <a:schemeClr val="accent3">
              <a:lumMod val="75000"/>
            </a:schemeClr>
          </a:solidFill>
        </p:grpSpPr>
        <p:grpSp>
          <p:nvGrpSpPr>
            <p:cNvPr id="363" name="Google Shape;363;p7"/>
            <p:cNvGrpSpPr/>
            <p:nvPr/>
          </p:nvGrpSpPr>
          <p:grpSpPr>
            <a:xfrm>
              <a:off x="7672978" y="1156317"/>
              <a:ext cx="412941" cy="436880"/>
              <a:chOff x="243840" y="1676400"/>
              <a:chExt cx="701040" cy="741680"/>
            </a:xfrm>
            <a:grpFill/>
          </p:grpSpPr>
          <p:sp>
            <p:nvSpPr>
              <p:cNvPr id="364" name="Google Shape;364;p7"/>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5" name="Google Shape;365;p7"/>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366" name="Google Shape;366;p7"/>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367" name="Google Shape;367;p7"/>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2" name="TextBox 1">
            <a:extLst>
              <a:ext uri="{FF2B5EF4-FFF2-40B4-BE49-F238E27FC236}">
                <a16:creationId xmlns:a16="http://schemas.microsoft.com/office/drawing/2014/main" id="{C22923FE-D73E-6DF7-8889-C74AA17278ED}"/>
              </a:ext>
            </a:extLst>
          </p:cNvPr>
          <p:cNvSpPr txBox="1"/>
          <p:nvPr/>
        </p:nvSpPr>
        <p:spPr>
          <a:xfrm>
            <a:off x="6728975" y="3429000"/>
            <a:ext cx="2121763"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شرح طرق العمل مع العائلات </a:t>
            </a:r>
            <a:r>
              <a:rPr kumimoji="0" lang="ar-SA"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ل</a:t>
            </a:r>
            <a:r>
              <a:rPr lang="ar-SA" sz="2000" dirty="0">
                <a:latin typeface="Calibri" panose="020F0502020204030204" pitchFamily="34" charset="0"/>
                <a:cs typeface="Calibri" panose="020F0502020204030204" pitchFamily="34" charset="0"/>
                <a:sym typeface="Arial"/>
              </a:rPr>
              <a:t>تحديد</a:t>
            </a:r>
            <a:r>
              <a:rPr lang="en-US" sz="2000" dirty="0">
                <a:latin typeface="Calibri" panose="020F0502020204030204" pitchFamily="34" charset="0"/>
                <a:cs typeface="Calibri" panose="020F0502020204030204" pitchFamily="34" charset="0"/>
                <a:sym typeface="Arial"/>
              </a:rPr>
              <a:t> شبكات الدعم الاجتماعي</a:t>
            </a:r>
            <a:r>
              <a:rPr lang="ar-SA" sz="2000" dirty="0">
                <a:latin typeface="Calibri" panose="020F0502020204030204" pitchFamily="34" charset="0"/>
                <a:cs typeface="Calibri" panose="020F0502020204030204" pitchFamily="34" charset="0"/>
                <a:sym typeface="Arial"/>
              </a:rPr>
              <a:t>ة</a:t>
            </a:r>
            <a:r>
              <a:rPr lang="en-US" sz="2000" dirty="0">
                <a:latin typeface="Calibri" panose="020F0502020204030204" pitchFamily="34" charset="0"/>
                <a:cs typeface="Calibri" panose="020F0502020204030204" pitchFamily="34" charset="0"/>
                <a:sym typeface="Arial"/>
              </a:rPr>
              <a:t> وت</a:t>
            </a:r>
            <a:r>
              <a:rPr lang="ar-SA" sz="2000" dirty="0">
                <a:latin typeface="Calibri" panose="020F0502020204030204" pitchFamily="34" charset="0"/>
                <a:cs typeface="Calibri" panose="020F0502020204030204" pitchFamily="34" charset="0"/>
                <a:sym typeface="Arial"/>
              </a:rPr>
              <a:t>عزيزها</a:t>
            </a:r>
            <a:endParaRPr kumimoji="0" lang="en-US"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6E0D0586-06BE-7FAF-6918-B76558EDE271}"/>
              </a:ext>
            </a:extLst>
          </p:cNvPr>
          <p:cNvSpPr txBox="1"/>
          <p:nvPr/>
        </p:nvSpPr>
        <p:spPr>
          <a:xfrm>
            <a:off x="9362948" y="3429000"/>
            <a:ext cx="2213257" cy="1015663"/>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و</a:t>
            </a:r>
            <a:r>
              <a:rPr kumimoji="0" lang="en-US"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صف كيف يمكن استخدام الأدوات لدعم إدارة ال</a:t>
            </a:r>
            <a:r>
              <a:rPr kumimoji="0" lang="ar-SA"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مال</a:t>
            </a:r>
            <a:r>
              <a:rPr kumimoji="0" lang="en-US" sz="2000" b="0" i="0" u="none" strike="noStrike" kern="1200" cap="none" spc="0" normalizeH="0" baseline="0" dirty="0">
                <a:ln>
                  <a:noFill/>
                </a:ln>
                <a:solidFill>
                  <a:prstClr val="black"/>
                </a:solidFill>
                <a:effectLst/>
                <a:uLnTx/>
                <a:uFillTx/>
                <a:latin typeface="Calibri" panose="020F0502020204030204" pitchFamily="34" charset="0"/>
                <a:cs typeface="Calibri" panose="020F0502020204030204" pitchFamily="34" charset="0"/>
              </a:rPr>
              <a:t> مع العائلات</a:t>
            </a:r>
            <a:r>
              <a:rPr kumimoji="0" lang="en-US" sz="20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rPr>
              <a:t>.</a:t>
            </a:r>
          </a:p>
        </p:txBody>
      </p:sp>
      <p:grpSp>
        <p:nvGrpSpPr>
          <p:cNvPr id="4" name="Google Shape;356;p7">
            <a:extLst>
              <a:ext uri="{FF2B5EF4-FFF2-40B4-BE49-F238E27FC236}">
                <a16:creationId xmlns:a16="http://schemas.microsoft.com/office/drawing/2014/main" id="{0F2FCDC5-4656-05C3-E8F3-97331130F748}"/>
              </a:ext>
            </a:extLst>
          </p:cNvPr>
          <p:cNvGrpSpPr/>
          <p:nvPr/>
        </p:nvGrpSpPr>
        <p:grpSpPr>
          <a:xfrm>
            <a:off x="7115068" y="2132591"/>
            <a:ext cx="1196375" cy="868968"/>
            <a:chOff x="6878053" y="1156317"/>
            <a:chExt cx="1431178" cy="1039513"/>
          </a:xfrm>
          <a:solidFill>
            <a:schemeClr val="accent3">
              <a:lumMod val="75000"/>
            </a:schemeClr>
          </a:solidFill>
        </p:grpSpPr>
        <p:grpSp>
          <p:nvGrpSpPr>
            <p:cNvPr id="5" name="Google Shape;357;p7">
              <a:extLst>
                <a:ext uri="{FF2B5EF4-FFF2-40B4-BE49-F238E27FC236}">
                  <a16:creationId xmlns:a16="http://schemas.microsoft.com/office/drawing/2014/main" id="{ABBCEA49-BB94-B969-E399-D27E91E3508E}"/>
                </a:ext>
              </a:extLst>
            </p:cNvPr>
            <p:cNvGrpSpPr/>
            <p:nvPr/>
          </p:nvGrpSpPr>
          <p:grpSpPr>
            <a:xfrm>
              <a:off x="7672978" y="1156317"/>
              <a:ext cx="412941" cy="436880"/>
              <a:chOff x="243840" y="1676400"/>
              <a:chExt cx="701040" cy="741680"/>
            </a:xfrm>
            <a:grpFill/>
          </p:grpSpPr>
          <p:sp>
            <p:nvSpPr>
              <p:cNvPr id="8" name="Google Shape;358;p7">
                <a:extLst>
                  <a:ext uri="{FF2B5EF4-FFF2-40B4-BE49-F238E27FC236}">
                    <a16:creationId xmlns:a16="http://schemas.microsoft.com/office/drawing/2014/main" id="{F7345C44-1107-BF23-0B38-D4C799FA971C}"/>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9" name="Google Shape;359;p7">
                <a:extLst>
                  <a:ext uri="{FF2B5EF4-FFF2-40B4-BE49-F238E27FC236}">
                    <a16:creationId xmlns:a16="http://schemas.microsoft.com/office/drawing/2014/main" id="{17BFC6E5-9977-C9BE-3CA6-B64110E38DF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sp>
          <p:nvSpPr>
            <p:cNvPr id="6" name="Google Shape;360;p7">
              <a:extLst>
                <a:ext uri="{FF2B5EF4-FFF2-40B4-BE49-F238E27FC236}">
                  <a16:creationId xmlns:a16="http://schemas.microsoft.com/office/drawing/2014/main" id="{48850472-526A-935F-AE6B-7ABCB4CEDBB6}"/>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7" name="Google Shape;361;p7">
              <a:extLst>
                <a:ext uri="{FF2B5EF4-FFF2-40B4-BE49-F238E27FC236}">
                  <a16:creationId xmlns:a16="http://schemas.microsoft.com/office/drawing/2014/main" id="{4F7F29CC-CE26-E270-4F29-295330C8A3F9}"/>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Arial" panose="020B0604020202020204" pitchFamily="34" charset="0"/>
                <a:ea typeface="Calibri"/>
                <a:cs typeface="Arial" panose="020B0604020202020204" pitchFamily="34" charset="0"/>
                <a:sym typeface="Calibri"/>
              </a:endParaRPr>
            </a:p>
          </p:txBody>
        </p:sp>
      </p:grpSp>
      <p:grpSp>
        <p:nvGrpSpPr>
          <p:cNvPr id="10" name="Group 9">
            <a:extLst>
              <a:ext uri="{FF2B5EF4-FFF2-40B4-BE49-F238E27FC236}">
                <a16:creationId xmlns:a16="http://schemas.microsoft.com/office/drawing/2014/main" id="{867BC61B-877E-BB54-1DF3-2E77DFCFE772}"/>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481050DF-EBAF-6C70-C2DC-112492F82D4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2" name="Group 11">
              <a:extLst>
                <a:ext uri="{FF2B5EF4-FFF2-40B4-BE49-F238E27FC236}">
                  <a16:creationId xmlns:a16="http://schemas.microsoft.com/office/drawing/2014/main" id="{E372E94E-7A6B-CC34-648C-A66A0F83B2A0}"/>
                </a:ext>
              </a:extLst>
            </p:cNvPr>
            <p:cNvGrpSpPr/>
            <p:nvPr/>
          </p:nvGrpSpPr>
          <p:grpSpPr>
            <a:xfrm>
              <a:off x="10737628" y="758745"/>
              <a:ext cx="562136" cy="634675"/>
              <a:chOff x="760175" y="830142"/>
              <a:chExt cx="867619" cy="979579"/>
            </a:xfrm>
          </p:grpSpPr>
          <p:sp>
            <p:nvSpPr>
              <p:cNvPr id="13" name="Rectangle 12">
                <a:extLst>
                  <a:ext uri="{FF2B5EF4-FFF2-40B4-BE49-F238E27FC236}">
                    <a16:creationId xmlns:a16="http://schemas.microsoft.com/office/drawing/2014/main" id="{CBF2D9BE-5921-9249-2A6B-BF18E9A4FEB4}"/>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٣٨</a:t>
                </a:r>
                <a:endParaRPr lang="en-US" sz="1600" b="1" dirty="0">
                  <a:solidFill>
                    <a:schemeClr val="bg1"/>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DEA183C8-328F-C198-D19F-153DA2836470}"/>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B25E03-6545-624E-C3FC-0A5C730064F0}"/>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التأديب بكرامة </a:t>
            </a:r>
            <a:r>
              <a:rPr lang="ar-SA" dirty="0">
                <a:latin typeface="Calibri" panose="020F0502020204030204" pitchFamily="34" charset="0"/>
                <a:cs typeface="Calibri" panose="020F0502020204030204" pitchFamily="34" charset="0"/>
              </a:rPr>
              <a:t>مقابل</a:t>
            </a:r>
            <a:r>
              <a:rPr lang="en-US" dirty="0">
                <a:latin typeface="Calibri" panose="020F0502020204030204" pitchFamily="34" charset="0"/>
                <a:cs typeface="Calibri" panose="020F0502020204030204" pitchFamily="34" charset="0"/>
              </a:rPr>
              <a:t> العقاب ال</a:t>
            </a:r>
            <a:r>
              <a:rPr lang="ar-SA" dirty="0">
                <a:latin typeface="Calibri" panose="020F0502020204030204" pitchFamily="34" charset="0"/>
                <a:cs typeface="Calibri" panose="020F0502020204030204" pitchFamily="34" charset="0"/>
              </a:rPr>
              <a:t>جسدي</a:t>
            </a:r>
            <a:endParaRPr lang="en-US" dirty="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AB1EC49D-C28E-365B-4C9F-E372EB168AE5}"/>
              </a:ext>
            </a:extLst>
          </p:cNvPr>
          <p:cNvSpPr txBox="1"/>
          <p:nvPr/>
        </p:nvSpPr>
        <p:spPr>
          <a:xfrm>
            <a:off x="1469905" y="3895489"/>
            <a:ext cx="4674653" cy="1384995"/>
          </a:xfrm>
          <a:prstGeom prst="rect">
            <a:avLst/>
          </a:prstGeom>
          <a:noFill/>
        </p:spPr>
        <p:txBody>
          <a:bodyPr wrap="square">
            <a:spAutoFit/>
          </a:bodyPr>
          <a:lstStyle/>
          <a:p>
            <a:pPr algn="r" rtl="1"/>
            <a:r>
              <a:rPr lang="ar-SA" sz="2800" b="1" i="0" dirty="0">
                <a:solidFill>
                  <a:schemeClr val="tx1"/>
                </a:solidFill>
                <a:effectLst/>
                <a:latin typeface="+mj-lt"/>
                <a:cs typeface="Calibri" panose="020F0502020204030204" pitchFamily="34" charset="0"/>
              </a:rPr>
              <a:t>ال</a:t>
            </a:r>
            <a:r>
              <a:rPr lang="en-US" sz="2800" b="1" i="0" dirty="0">
                <a:solidFill>
                  <a:schemeClr val="tx1"/>
                </a:solidFill>
                <a:effectLst/>
                <a:latin typeface="+mj-lt"/>
                <a:cs typeface="Calibri" panose="020F0502020204030204" pitchFamily="34" charset="0"/>
              </a:rPr>
              <a:t>عقوبة </a:t>
            </a:r>
            <a:r>
              <a:rPr lang="ar-SA" sz="2800" b="1" i="0" dirty="0">
                <a:solidFill>
                  <a:schemeClr val="tx1"/>
                </a:solidFill>
                <a:effectLst/>
                <a:latin typeface="+mj-lt"/>
                <a:cs typeface="Calibri" panose="020F0502020204030204" pitchFamily="34" charset="0"/>
              </a:rPr>
              <a:t>الجسدي</a:t>
            </a:r>
            <a:endParaRPr lang="en-US" sz="2800" b="1" i="0" dirty="0">
              <a:solidFill>
                <a:schemeClr val="tx1"/>
              </a:solidFill>
              <a:effectLst/>
              <a:latin typeface="+mj-lt"/>
              <a:cs typeface="Calibri" panose="020F0502020204030204" pitchFamily="34" charset="0"/>
            </a:endParaRPr>
          </a:p>
          <a:p>
            <a:pPr marL="285750" indent="-285750" algn="r" rtl="1">
              <a:buFont typeface="Arial" panose="020B0604020202020204" pitchFamily="34" charset="0"/>
              <a:buChar char="•"/>
            </a:pPr>
            <a:r>
              <a:rPr lang="en-US" sz="2800" b="0" i="0" dirty="0">
                <a:solidFill>
                  <a:schemeClr val="tx1"/>
                </a:solidFill>
                <a:effectLst/>
                <a:latin typeface="+mj-lt"/>
                <a:cs typeface="Calibri" panose="020F0502020204030204" pitchFamily="34" charset="0"/>
              </a:rPr>
              <a:t>يعلم استخدام العنف</a:t>
            </a:r>
          </a:p>
          <a:p>
            <a:pPr marL="285750" indent="-285750" algn="r" rtl="1">
              <a:buFont typeface="Arial" panose="020B0604020202020204" pitchFamily="34" charset="0"/>
              <a:buChar char="•"/>
            </a:pPr>
            <a:r>
              <a:rPr lang="en-US" sz="2800" b="0" i="0" dirty="0">
                <a:solidFill>
                  <a:schemeClr val="tx1"/>
                </a:solidFill>
                <a:effectLst/>
                <a:latin typeface="+mj-lt"/>
                <a:cs typeface="Calibri" panose="020F0502020204030204" pitchFamily="34" charset="0"/>
              </a:rPr>
              <a:t>يخلق الخوف عند الأطفال</a:t>
            </a:r>
          </a:p>
        </p:txBody>
      </p:sp>
      <p:sp>
        <p:nvSpPr>
          <p:cNvPr id="2" name="TextBox 1">
            <a:extLst>
              <a:ext uri="{FF2B5EF4-FFF2-40B4-BE49-F238E27FC236}">
                <a16:creationId xmlns:a16="http://schemas.microsoft.com/office/drawing/2014/main" id="{EB4CD877-BB69-62B1-3EC9-1D2853FD046C}"/>
              </a:ext>
            </a:extLst>
          </p:cNvPr>
          <p:cNvSpPr txBox="1"/>
          <p:nvPr/>
        </p:nvSpPr>
        <p:spPr>
          <a:xfrm>
            <a:off x="6378633" y="3895489"/>
            <a:ext cx="4674653" cy="1384995"/>
          </a:xfrm>
          <a:prstGeom prst="rect">
            <a:avLst/>
          </a:prstGeom>
          <a:noFill/>
        </p:spPr>
        <p:txBody>
          <a:bodyPr wrap="square">
            <a:spAutoFit/>
          </a:bodyPr>
          <a:lstStyle/>
          <a:p>
            <a:pPr algn="r" rtl="1"/>
            <a:r>
              <a:rPr lang="en-US" sz="2800" b="1" i="0" dirty="0">
                <a:solidFill>
                  <a:schemeClr val="tx1"/>
                </a:solidFill>
                <a:effectLst/>
                <a:latin typeface="+mj-lt"/>
                <a:cs typeface="Calibri" panose="020F0502020204030204" pitchFamily="34" charset="0"/>
              </a:rPr>
              <a:t>التأديب بكرامة</a:t>
            </a:r>
          </a:p>
          <a:p>
            <a:pPr marL="285750" indent="-285750" algn="r" rtl="1">
              <a:buFont typeface="Arial" panose="020B0604020202020204" pitchFamily="34" charset="0"/>
              <a:buChar char="•"/>
            </a:pPr>
            <a:r>
              <a:rPr lang="ar-SA" sz="2800" dirty="0">
                <a:solidFill>
                  <a:schemeClr val="tx1"/>
                </a:solidFill>
                <a:latin typeface="+mj-lt"/>
                <a:cs typeface="Calibri" panose="020F0502020204030204" pitchFamily="34" charset="0"/>
              </a:rPr>
              <a:t>ا</a:t>
            </a:r>
            <a:r>
              <a:rPr lang="en-US" sz="2800" b="0" i="0" dirty="0">
                <a:solidFill>
                  <a:schemeClr val="tx1"/>
                </a:solidFill>
                <a:effectLst/>
                <a:latin typeface="+mj-lt"/>
                <a:cs typeface="Calibri" panose="020F0502020204030204" pitchFamily="34" charset="0"/>
              </a:rPr>
              <a:t>حتر</a:t>
            </a:r>
            <a:r>
              <a:rPr lang="ar-SA" sz="2800" b="0" i="0" dirty="0">
                <a:solidFill>
                  <a:schemeClr val="tx1"/>
                </a:solidFill>
                <a:effectLst/>
                <a:latin typeface="+mj-lt"/>
                <a:cs typeface="Calibri" panose="020F0502020204030204" pitchFamily="34" charset="0"/>
              </a:rPr>
              <a:t>ا</a:t>
            </a:r>
            <a:r>
              <a:rPr lang="en-US" sz="2800" b="0" i="0" dirty="0">
                <a:solidFill>
                  <a:schemeClr val="tx1"/>
                </a:solidFill>
                <a:effectLst/>
                <a:latin typeface="+mj-lt"/>
                <a:cs typeface="Calibri" panose="020F0502020204030204" pitchFamily="34" charset="0"/>
              </a:rPr>
              <a:t>م الأطفال</a:t>
            </a:r>
          </a:p>
          <a:p>
            <a:pPr marL="285750" indent="-285750" algn="r" rtl="1">
              <a:buFont typeface="Arial" panose="020B0604020202020204" pitchFamily="34" charset="0"/>
              <a:buChar char="•"/>
            </a:pPr>
            <a:r>
              <a:rPr lang="en-US" sz="2800" b="0" i="0" dirty="0">
                <a:solidFill>
                  <a:schemeClr val="tx1"/>
                </a:solidFill>
                <a:effectLst/>
                <a:latin typeface="+mj-lt"/>
                <a:cs typeface="Calibri" panose="020F0502020204030204" pitchFamily="34" charset="0"/>
              </a:rPr>
              <a:t>ي</a:t>
            </a:r>
            <a:r>
              <a:rPr lang="ar-SA" sz="2800" b="0" i="0" dirty="0">
                <a:solidFill>
                  <a:schemeClr val="tx1"/>
                </a:solidFill>
                <a:effectLst/>
                <a:latin typeface="+mj-lt"/>
                <a:cs typeface="Calibri" panose="020F0502020204030204" pitchFamily="34" charset="0"/>
              </a:rPr>
              <a:t>عزز</a:t>
            </a:r>
            <a:r>
              <a:rPr lang="en-US" sz="2800" b="0" i="0" dirty="0">
                <a:solidFill>
                  <a:schemeClr val="tx1"/>
                </a:solidFill>
                <a:effectLst/>
                <a:latin typeface="+mj-lt"/>
                <a:cs typeface="Calibri" panose="020F0502020204030204" pitchFamily="34" charset="0"/>
              </a:rPr>
              <a:t> دروس الحياة</a:t>
            </a:r>
            <a:endParaRPr lang="en-US" sz="2800" dirty="0">
              <a:solidFill>
                <a:schemeClr val="tx1"/>
              </a:solidFill>
              <a:latin typeface="+mj-lt"/>
              <a:cs typeface="Calibri" panose="020F0502020204030204" pitchFamily="34" charset="0"/>
            </a:endParaRPr>
          </a:p>
        </p:txBody>
      </p:sp>
      <p:sp>
        <p:nvSpPr>
          <p:cNvPr id="4" name="Round Same Side Corner Rectangle 21">
            <a:extLst>
              <a:ext uri="{FF2B5EF4-FFF2-40B4-BE49-F238E27FC236}">
                <a16:creationId xmlns:a16="http://schemas.microsoft.com/office/drawing/2014/main" id="{78A9D9DC-8BA7-5EB9-947F-D17B4A2792A8}"/>
              </a:ext>
            </a:extLst>
          </p:cNvPr>
          <p:cNvSpPr/>
          <p:nvPr/>
        </p:nvSpPr>
        <p:spPr>
          <a:xfrm>
            <a:off x="1869104" y="2717520"/>
            <a:ext cx="516253" cy="624496"/>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 name="Oval 5">
            <a:extLst>
              <a:ext uri="{FF2B5EF4-FFF2-40B4-BE49-F238E27FC236}">
                <a16:creationId xmlns:a16="http://schemas.microsoft.com/office/drawing/2014/main" id="{8447A4ED-4A40-FF31-AF36-F955041E6CDE}"/>
              </a:ext>
            </a:extLst>
          </p:cNvPr>
          <p:cNvSpPr/>
          <p:nvPr/>
        </p:nvSpPr>
        <p:spPr>
          <a:xfrm>
            <a:off x="2045381" y="2166439"/>
            <a:ext cx="484979" cy="4849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pic>
        <p:nvPicPr>
          <p:cNvPr id="9" name="Graphic 8" descr="Lightning bolt with solid fill">
            <a:extLst>
              <a:ext uri="{FF2B5EF4-FFF2-40B4-BE49-F238E27FC236}">
                <a16:creationId xmlns:a16="http://schemas.microsoft.com/office/drawing/2014/main" id="{C49017F5-5ED1-2AEF-59AE-FCB610386F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10977" y="1837359"/>
            <a:ext cx="516253" cy="516253"/>
          </a:xfrm>
          <a:prstGeom prst="rect">
            <a:avLst/>
          </a:prstGeom>
        </p:spPr>
      </p:pic>
      <p:grpSp>
        <p:nvGrpSpPr>
          <p:cNvPr id="17" name="Group 16">
            <a:extLst>
              <a:ext uri="{FF2B5EF4-FFF2-40B4-BE49-F238E27FC236}">
                <a16:creationId xmlns:a16="http://schemas.microsoft.com/office/drawing/2014/main" id="{FD29B378-B57A-3B3F-761D-AD6CDA82D2A7}"/>
              </a:ext>
            </a:extLst>
          </p:cNvPr>
          <p:cNvGrpSpPr/>
          <p:nvPr/>
        </p:nvGrpSpPr>
        <p:grpSpPr>
          <a:xfrm>
            <a:off x="7813526" y="1725463"/>
            <a:ext cx="516253" cy="1209812"/>
            <a:chOff x="7748757" y="1397838"/>
            <a:chExt cx="516253" cy="1209812"/>
          </a:xfrm>
        </p:grpSpPr>
        <p:sp>
          <p:nvSpPr>
            <p:cNvPr id="14" name="Round Same Side Corner Rectangle 21">
              <a:extLst>
                <a:ext uri="{FF2B5EF4-FFF2-40B4-BE49-F238E27FC236}">
                  <a16:creationId xmlns:a16="http://schemas.microsoft.com/office/drawing/2014/main" id="{E1242E64-28EB-90D4-75DC-175595F78CAF}"/>
                </a:ext>
              </a:extLst>
            </p:cNvPr>
            <p:cNvSpPr/>
            <p:nvPr/>
          </p:nvSpPr>
          <p:spPr>
            <a:xfrm>
              <a:off x="7748757" y="1983154"/>
              <a:ext cx="516253" cy="624496"/>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33A2FBC7-1DE6-0588-2802-9DCA526841DF}"/>
                </a:ext>
              </a:extLst>
            </p:cNvPr>
            <p:cNvSpPr/>
            <p:nvPr/>
          </p:nvSpPr>
          <p:spPr>
            <a:xfrm>
              <a:off x="7748757" y="1397838"/>
              <a:ext cx="484979" cy="4849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6" name="Freeform: Shape 15">
            <a:extLst>
              <a:ext uri="{FF2B5EF4-FFF2-40B4-BE49-F238E27FC236}">
                <a16:creationId xmlns:a16="http://schemas.microsoft.com/office/drawing/2014/main" id="{29DAB70A-E19F-7DAD-E391-7732EBE08EB2}"/>
              </a:ext>
            </a:extLst>
          </p:cNvPr>
          <p:cNvSpPr/>
          <p:nvPr/>
        </p:nvSpPr>
        <p:spPr>
          <a:xfrm>
            <a:off x="7339198" y="2326480"/>
            <a:ext cx="2753521" cy="1167319"/>
          </a:xfrm>
          <a:custGeom>
            <a:avLst/>
            <a:gdLst>
              <a:gd name="connsiteX0" fmla="*/ 0 w 2305455"/>
              <a:gd name="connsiteY0" fmla="*/ 1167319 h 1167319"/>
              <a:gd name="connsiteX1" fmla="*/ 457200 w 2305455"/>
              <a:gd name="connsiteY1" fmla="*/ 1167319 h 1167319"/>
              <a:gd name="connsiteX2" fmla="*/ 457200 w 2305455"/>
              <a:gd name="connsiteY2" fmla="*/ 758757 h 1167319"/>
              <a:gd name="connsiteX3" fmla="*/ 953311 w 2305455"/>
              <a:gd name="connsiteY3" fmla="*/ 758757 h 1167319"/>
              <a:gd name="connsiteX4" fmla="*/ 953311 w 2305455"/>
              <a:gd name="connsiteY4" fmla="*/ 389106 h 1167319"/>
              <a:gd name="connsiteX5" fmla="*/ 1449421 w 2305455"/>
              <a:gd name="connsiteY5" fmla="*/ 389106 h 1167319"/>
              <a:gd name="connsiteX6" fmla="*/ 1449421 w 2305455"/>
              <a:gd name="connsiteY6" fmla="*/ 0 h 1167319"/>
              <a:gd name="connsiteX7" fmla="*/ 2305455 w 2305455"/>
              <a:gd name="connsiteY7" fmla="*/ 0 h 116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5455" h="1167319">
                <a:moveTo>
                  <a:pt x="0" y="1167319"/>
                </a:moveTo>
                <a:lnTo>
                  <a:pt x="457200" y="1167319"/>
                </a:lnTo>
                <a:lnTo>
                  <a:pt x="457200" y="758757"/>
                </a:lnTo>
                <a:lnTo>
                  <a:pt x="953311" y="758757"/>
                </a:lnTo>
                <a:lnTo>
                  <a:pt x="953311" y="389106"/>
                </a:lnTo>
                <a:lnTo>
                  <a:pt x="1449421" y="389106"/>
                </a:lnTo>
                <a:lnTo>
                  <a:pt x="1449421" y="0"/>
                </a:lnTo>
                <a:lnTo>
                  <a:pt x="2305455" y="0"/>
                </a:lnTo>
              </a:path>
            </a:pathLst>
          </a:custGeom>
          <a:noFill/>
          <a:ln w="762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pic>
        <p:nvPicPr>
          <p:cNvPr id="18" name="Graphic 17" descr="Lightning bolt with solid fill">
            <a:extLst>
              <a:ext uri="{FF2B5EF4-FFF2-40B4-BE49-F238E27FC236}">
                <a16:creationId xmlns:a16="http://schemas.microsoft.com/office/drawing/2014/main" id="{B9897B1B-2CF6-5A0B-60D8-F269A3F6C89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180943">
            <a:off x="2602217" y="2288792"/>
            <a:ext cx="516253" cy="516253"/>
          </a:xfrm>
          <a:prstGeom prst="rect">
            <a:avLst/>
          </a:prstGeom>
        </p:spPr>
      </p:pic>
    </p:spTree>
    <p:extLst>
      <p:ext uri="{BB962C8B-B14F-4D97-AF65-F5344CB8AC3E}">
        <p14:creationId xmlns:p14="http://schemas.microsoft.com/office/powerpoint/2010/main" val="23088691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9CC80-289E-68D0-8906-7C48CBCC45FF}"/>
              </a:ext>
            </a:extLst>
          </p:cNvPr>
          <p:cNvSpPr>
            <a:spLocks noGrp="1"/>
          </p:cNvSpPr>
          <p:nvPr>
            <p:ph type="title"/>
          </p:nvPr>
        </p:nvSpPr>
        <p:spPr>
          <a:xfrm>
            <a:off x="501650" y="120516"/>
            <a:ext cx="11188700" cy="868968"/>
          </a:xfrm>
        </p:spPr>
        <p:txBody>
          <a:bodyPr>
            <a:normAutofit/>
          </a:bodyPr>
          <a:lstStyle/>
          <a:p>
            <a:pPr rtl="1"/>
            <a:r>
              <a:rPr lang="en-US" dirty="0">
                <a:latin typeface="Calibri" panose="020F0502020204030204" pitchFamily="34" charset="0"/>
                <a:cs typeface="Calibri" panose="020F0502020204030204" pitchFamily="34" charset="0"/>
              </a:rPr>
              <a:t>استراتيجيات الوالدين لمساعدة الأطفال على التصرف بشكل غير عدواني</a:t>
            </a:r>
          </a:p>
        </p:txBody>
      </p:sp>
      <p:sp>
        <p:nvSpPr>
          <p:cNvPr id="6" name="TextBox 5">
            <a:extLst>
              <a:ext uri="{FF2B5EF4-FFF2-40B4-BE49-F238E27FC236}">
                <a16:creationId xmlns:a16="http://schemas.microsoft.com/office/drawing/2014/main" id="{39AB3402-36A4-67F8-5EC3-5FD9878423F9}"/>
              </a:ext>
            </a:extLst>
          </p:cNvPr>
          <p:cNvSpPr txBox="1"/>
          <p:nvPr/>
        </p:nvSpPr>
        <p:spPr>
          <a:xfrm>
            <a:off x="2874483" y="4635061"/>
            <a:ext cx="1588621" cy="523220"/>
          </a:xfrm>
          <a:prstGeom prst="rect">
            <a:avLst/>
          </a:prstGeom>
          <a:noFill/>
        </p:spPr>
        <p:txBody>
          <a:bodyPr wrap="square" rtlCol="0">
            <a:spAutoFit/>
          </a:bodyPr>
          <a:lstStyle/>
          <a:p>
            <a:pPr algn="ctr" rtl="1"/>
            <a:r>
              <a:rPr lang="ar-SA" sz="2800" dirty="0">
                <a:latin typeface="+mj-lt"/>
                <a:cs typeface="Calibri" panose="020F0502020204030204" pitchFamily="34" charset="0"/>
              </a:rPr>
              <a:t>التجاهل</a:t>
            </a:r>
            <a:endParaRPr lang="en-US" sz="1600" dirty="0">
              <a:latin typeface="+mj-lt"/>
            </a:endParaRPr>
          </a:p>
        </p:txBody>
      </p:sp>
      <p:sp>
        <p:nvSpPr>
          <p:cNvPr id="7" name="TextBox 6">
            <a:extLst>
              <a:ext uri="{FF2B5EF4-FFF2-40B4-BE49-F238E27FC236}">
                <a16:creationId xmlns:a16="http://schemas.microsoft.com/office/drawing/2014/main" id="{1B06E47E-35A2-CB18-D0F5-3B3DE0D027F0}"/>
              </a:ext>
            </a:extLst>
          </p:cNvPr>
          <p:cNvSpPr txBox="1"/>
          <p:nvPr/>
        </p:nvSpPr>
        <p:spPr>
          <a:xfrm>
            <a:off x="7168371" y="4635061"/>
            <a:ext cx="1907247" cy="1384995"/>
          </a:xfrm>
          <a:prstGeom prst="rect">
            <a:avLst/>
          </a:prstGeom>
          <a:noFill/>
        </p:spPr>
        <p:txBody>
          <a:bodyPr wrap="square" rtlCol="0">
            <a:spAutoFit/>
          </a:bodyPr>
          <a:lstStyle/>
          <a:p>
            <a:pPr algn="ctr" rtl="1"/>
            <a:r>
              <a:rPr lang="ar-SA" sz="2800" dirty="0">
                <a:latin typeface="+mj-lt"/>
                <a:cs typeface="Calibri" panose="020F0502020204030204" pitchFamily="34" charset="0"/>
              </a:rPr>
              <a:t>مهلة زمنية/وقت مستقطع</a:t>
            </a:r>
            <a:endParaRPr lang="en-US" sz="1600" dirty="0">
              <a:latin typeface="+mj-lt"/>
            </a:endParaRPr>
          </a:p>
        </p:txBody>
      </p:sp>
      <p:pic>
        <p:nvPicPr>
          <p:cNvPr id="4" name="Graphic 3" descr="Blind with solid fill">
            <a:extLst>
              <a:ext uri="{FF2B5EF4-FFF2-40B4-BE49-F238E27FC236}">
                <a16:creationId xmlns:a16="http://schemas.microsoft.com/office/drawing/2014/main" id="{F9FA1FD7-9515-818D-5EAC-28DC5FCD74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64163" y="1870539"/>
            <a:ext cx="2900906" cy="2900906"/>
          </a:xfrm>
          <a:prstGeom prst="rect">
            <a:avLst/>
          </a:prstGeom>
        </p:spPr>
      </p:pic>
      <p:pic>
        <p:nvPicPr>
          <p:cNvPr id="9" name="Graphic 8" descr="Stopwatch 75% with solid fill">
            <a:extLst>
              <a:ext uri="{FF2B5EF4-FFF2-40B4-BE49-F238E27FC236}">
                <a16:creationId xmlns:a16="http://schemas.microsoft.com/office/drawing/2014/main" id="{3863D052-56DF-888A-C414-7BAFAE702FC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85597" y="2089289"/>
            <a:ext cx="2272797" cy="2272797"/>
          </a:xfrm>
          <a:prstGeom prst="rect">
            <a:avLst/>
          </a:prstGeom>
        </p:spPr>
      </p:pic>
    </p:spTree>
    <p:extLst>
      <p:ext uri="{BB962C8B-B14F-4D97-AF65-F5344CB8AC3E}">
        <p14:creationId xmlns:p14="http://schemas.microsoft.com/office/powerpoint/2010/main" val="142704086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1FB4C-2D26-09D7-115D-F52067B197BB}"/>
              </a:ext>
            </a:extLst>
          </p:cNvPr>
          <p:cNvSpPr>
            <a:spLocks noGrp="1"/>
          </p:cNvSpPr>
          <p:nvPr>
            <p:ph type="title"/>
          </p:nvPr>
        </p:nvSpPr>
        <p:spPr/>
        <p:txBody>
          <a:bodyPr/>
          <a:lstStyle/>
          <a:p>
            <a:pPr rtl="1"/>
            <a:r>
              <a:rPr lang="en-US" dirty="0">
                <a:latin typeface="+mj-lt"/>
              </a:rPr>
              <a:t>فكر وشارك</a:t>
            </a:r>
          </a:p>
        </p:txBody>
      </p:sp>
      <p:sp>
        <p:nvSpPr>
          <p:cNvPr id="6" name="TextBox 5">
            <a:extLst>
              <a:ext uri="{FF2B5EF4-FFF2-40B4-BE49-F238E27FC236}">
                <a16:creationId xmlns:a16="http://schemas.microsoft.com/office/drawing/2014/main" id="{357E79C4-DE96-9C42-7205-AE28AA708DB1}"/>
              </a:ext>
            </a:extLst>
          </p:cNvPr>
          <p:cNvSpPr txBox="1"/>
          <p:nvPr/>
        </p:nvSpPr>
        <p:spPr>
          <a:xfrm>
            <a:off x="6662057" y="2116703"/>
            <a:ext cx="3480483" cy="2862322"/>
          </a:xfrm>
          <a:prstGeom prst="rect">
            <a:avLst/>
          </a:prstGeom>
          <a:noFill/>
        </p:spPr>
        <p:txBody>
          <a:bodyPr wrap="square">
            <a:spAutoFit/>
          </a:bodyPr>
          <a:lstStyle/>
          <a:p>
            <a:pPr algn="r" rtl="1"/>
            <a:r>
              <a:rPr lang="en-US" sz="3600" b="1" dirty="0">
                <a:latin typeface="+mj-lt"/>
                <a:cs typeface="Calibri" panose="020F0502020204030204" pitchFamily="34" charset="0"/>
              </a:rPr>
              <a:t>ما هي بعض أنواع سوء السلوك التي يمكن للوالدين تجاهلها؟</a:t>
            </a:r>
          </a:p>
        </p:txBody>
      </p:sp>
      <p:grpSp>
        <p:nvGrpSpPr>
          <p:cNvPr id="4" name="Group 9">
            <a:extLst>
              <a:ext uri="{FF2B5EF4-FFF2-40B4-BE49-F238E27FC236}">
                <a16:creationId xmlns:a16="http://schemas.microsoft.com/office/drawing/2014/main" id="{253FD331-75A2-C867-653E-91F263D26687}"/>
              </a:ext>
            </a:extLst>
          </p:cNvPr>
          <p:cNvGrpSpPr/>
          <p:nvPr/>
        </p:nvGrpSpPr>
        <p:grpSpPr>
          <a:xfrm>
            <a:off x="2445238" y="2270207"/>
            <a:ext cx="3056462" cy="2317583"/>
            <a:chOff x="1117683" y="2194390"/>
            <a:chExt cx="3415887" cy="2678824"/>
          </a:xfrm>
          <a:solidFill>
            <a:schemeClr val="accent3">
              <a:lumMod val="75000"/>
            </a:schemeClr>
          </a:solidFill>
        </p:grpSpPr>
        <p:sp>
          <p:nvSpPr>
            <p:cNvPr id="5" name="Speech Bubble: Rectangle with Corners Rounded 6">
              <a:extLst>
                <a:ext uri="{FF2B5EF4-FFF2-40B4-BE49-F238E27FC236}">
                  <a16:creationId xmlns:a16="http://schemas.microsoft.com/office/drawing/2014/main" id="{001FEFC6-47C1-172F-9780-B8EBB0517F2A}"/>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7" name="Speech Bubble: Rectangle with Corners Rounded 7">
              <a:extLst>
                <a:ext uri="{FF2B5EF4-FFF2-40B4-BE49-F238E27FC236}">
                  <a16:creationId xmlns:a16="http://schemas.microsoft.com/office/drawing/2014/main" id="{96623D44-CB5A-BFB4-1262-A4D469D7738B}"/>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8" name="Speech Bubble: Rectangle with Corners Rounded 8">
              <a:extLst>
                <a:ext uri="{FF2B5EF4-FFF2-40B4-BE49-F238E27FC236}">
                  <a16:creationId xmlns:a16="http://schemas.microsoft.com/office/drawing/2014/main" id="{841107EB-2B16-A310-DD33-3D548ADC0C93}"/>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Tree>
    <p:extLst>
      <p:ext uri="{BB962C8B-B14F-4D97-AF65-F5344CB8AC3E}">
        <p14:creationId xmlns:p14="http://schemas.microsoft.com/office/powerpoint/2010/main" val="10635347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C095A-1C97-3C3D-F812-7CBD48CAD9D1}"/>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استراتيجية "</a:t>
            </a:r>
            <a:r>
              <a:rPr lang="ar-SA" dirty="0">
                <a:latin typeface="Calibri" panose="020F0502020204030204" pitchFamily="34" charset="0"/>
                <a:cs typeface="Calibri" panose="020F0502020204030204" pitchFamily="34" charset="0"/>
              </a:rPr>
              <a:t>ال</a:t>
            </a:r>
            <a:r>
              <a:rPr lang="en-US" dirty="0">
                <a:latin typeface="Calibri" panose="020F0502020204030204" pitchFamily="34" charset="0"/>
                <a:cs typeface="Calibri" panose="020F0502020204030204" pitchFamily="34" charset="0"/>
              </a:rPr>
              <a:t>تجاهل"</a:t>
            </a:r>
          </a:p>
        </p:txBody>
      </p:sp>
      <p:sp>
        <p:nvSpPr>
          <p:cNvPr id="6" name="TextBox 5">
            <a:extLst>
              <a:ext uri="{FF2B5EF4-FFF2-40B4-BE49-F238E27FC236}">
                <a16:creationId xmlns:a16="http://schemas.microsoft.com/office/drawing/2014/main" id="{E0D2F3B4-2AF3-B605-EAA0-2FDCED4FA8F7}"/>
              </a:ext>
            </a:extLst>
          </p:cNvPr>
          <p:cNvSpPr txBox="1"/>
          <p:nvPr/>
        </p:nvSpPr>
        <p:spPr>
          <a:xfrm>
            <a:off x="5745618" y="2321368"/>
            <a:ext cx="3448051" cy="1200329"/>
          </a:xfrm>
          <a:prstGeom prst="rect">
            <a:avLst/>
          </a:prstGeom>
          <a:noFill/>
        </p:spPr>
        <p:txBody>
          <a:bodyPr wrap="square">
            <a:spAutoFit/>
          </a:bodyPr>
          <a:lstStyle/>
          <a:p>
            <a:pPr algn="r" rtl="1"/>
            <a:r>
              <a:rPr lang="en-US" sz="2400" dirty="0">
                <a:latin typeface="+mj-lt"/>
                <a:cs typeface="Calibri" panose="020F0502020204030204" pitchFamily="34" charset="0"/>
              </a:rPr>
              <a:t>التجاهل ليس مجرد نقص في ال</a:t>
            </a:r>
            <a:r>
              <a:rPr lang="ar-SA" sz="2400" dirty="0">
                <a:latin typeface="+mj-lt"/>
                <a:cs typeface="Calibri" panose="020F0502020204030204" pitchFamily="34" charset="0"/>
              </a:rPr>
              <a:t>مديح</a:t>
            </a:r>
            <a:r>
              <a:rPr lang="en-US" sz="2400" dirty="0">
                <a:latin typeface="+mj-lt"/>
                <a:cs typeface="Calibri" panose="020F0502020204030204" pitchFamily="34" charset="0"/>
              </a:rPr>
              <a:t> - إنه إزالة كل الاهتمام ، الإيجابي والسلبي!</a:t>
            </a:r>
          </a:p>
        </p:txBody>
      </p:sp>
      <p:sp>
        <p:nvSpPr>
          <p:cNvPr id="5" name="TextBox 4">
            <a:extLst>
              <a:ext uri="{FF2B5EF4-FFF2-40B4-BE49-F238E27FC236}">
                <a16:creationId xmlns:a16="http://schemas.microsoft.com/office/drawing/2014/main" id="{8B659570-8FD7-BE17-7ACE-555E4C537765}"/>
              </a:ext>
            </a:extLst>
          </p:cNvPr>
          <p:cNvSpPr txBox="1"/>
          <p:nvPr/>
        </p:nvSpPr>
        <p:spPr>
          <a:xfrm>
            <a:off x="1743403" y="2145023"/>
            <a:ext cx="3448051" cy="1569660"/>
          </a:xfrm>
          <a:prstGeom prst="rect">
            <a:avLst/>
          </a:prstGeom>
          <a:noFill/>
        </p:spPr>
        <p:txBody>
          <a:bodyPr wrap="square">
            <a:spAutoFit/>
          </a:bodyPr>
          <a:lstStyle/>
          <a:p>
            <a:pPr algn="r" rtl="1"/>
            <a:r>
              <a:rPr lang="en-US" sz="2400" dirty="0">
                <a:latin typeface="+mj-lt"/>
                <a:cs typeface="Calibri" panose="020F0502020204030204" pitchFamily="34" charset="0"/>
              </a:rPr>
              <a:t>إذا كان هناك طفل</a:t>
            </a:r>
            <a:r>
              <a:rPr lang="ar-SA" sz="2400" dirty="0">
                <a:latin typeface="+mj-lt"/>
                <a:cs typeface="Calibri" panose="020F0502020204030204" pitchFamily="34" charset="0"/>
              </a:rPr>
              <a:t>ة</a:t>
            </a:r>
            <a:r>
              <a:rPr lang="en-US" sz="2400" dirty="0">
                <a:latin typeface="+mj-lt"/>
                <a:cs typeface="Calibri" panose="020F0502020204030204" pitchFamily="34" charset="0"/>
              </a:rPr>
              <a:t> </a:t>
            </a:r>
            <a:r>
              <a:rPr lang="ar-SA" sz="2400" dirty="0">
                <a:latin typeface="+mj-lt"/>
                <a:cs typeface="Calibri" panose="020F0502020204030204" pitchFamily="34" charset="0"/>
              </a:rPr>
              <a:t>تتذمر</a:t>
            </a:r>
            <a:r>
              <a:rPr lang="en-US" sz="2400" dirty="0">
                <a:latin typeface="+mj-lt"/>
                <a:cs typeface="Calibri" panose="020F0502020204030204" pitchFamily="34" charset="0"/>
              </a:rPr>
              <a:t> وتطلب منه</a:t>
            </a:r>
            <a:r>
              <a:rPr lang="ar-SA" sz="2400" dirty="0">
                <a:latin typeface="+mj-lt"/>
                <a:cs typeface="Calibri" panose="020F0502020204030204" pitchFamily="34" charset="0"/>
              </a:rPr>
              <a:t>ا</a:t>
            </a:r>
            <a:r>
              <a:rPr lang="en-US" sz="2400" dirty="0">
                <a:latin typeface="+mj-lt"/>
                <a:cs typeface="Calibri" panose="020F0502020204030204" pitchFamily="34" charset="0"/>
              </a:rPr>
              <a:t> التوقف أو إلقاء نظرة غاضبة عليه</a:t>
            </a:r>
            <a:r>
              <a:rPr lang="ar-SA" sz="2400" dirty="0">
                <a:latin typeface="+mj-lt"/>
                <a:cs typeface="Calibri" panose="020F0502020204030204" pitchFamily="34" charset="0"/>
              </a:rPr>
              <a:t>ا</a:t>
            </a:r>
            <a:r>
              <a:rPr lang="en-US" sz="2400" dirty="0">
                <a:latin typeface="+mj-lt"/>
                <a:cs typeface="Calibri" panose="020F0502020204030204" pitchFamily="34" charset="0"/>
              </a:rPr>
              <a:t> ، فأنت لا تتجاهلها!</a:t>
            </a:r>
          </a:p>
        </p:txBody>
      </p:sp>
      <p:grpSp>
        <p:nvGrpSpPr>
          <p:cNvPr id="15" name="Group 14">
            <a:extLst>
              <a:ext uri="{FF2B5EF4-FFF2-40B4-BE49-F238E27FC236}">
                <a16:creationId xmlns:a16="http://schemas.microsoft.com/office/drawing/2014/main" id="{6E10D9FF-3B2F-5AC2-73BF-5474BD283006}"/>
              </a:ext>
            </a:extLst>
          </p:cNvPr>
          <p:cNvGrpSpPr/>
          <p:nvPr/>
        </p:nvGrpSpPr>
        <p:grpSpPr>
          <a:xfrm>
            <a:off x="8906681" y="3322557"/>
            <a:ext cx="2334792" cy="2334792"/>
            <a:chOff x="7786693" y="3922721"/>
            <a:chExt cx="1538429" cy="1538429"/>
          </a:xfrm>
        </p:grpSpPr>
        <p:sp>
          <p:nvSpPr>
            <p:cNvPr id="11" name="Explosion: 8 Points 10">
              <a:extLst>
                <a:ext uri="{FF2B5EF4-FFF2-40B4-BE49-F238E27FC236}">
                  <a16:creationId xmlns:a16="http://schemas.microsoft.com/office/drawing/2014/main" id="{7D495E24-A5BC-336B-6433-1F959D1A73A2}"/>
                </a:ext>
              </a:extLst>
            </p:cNvPr>
            <p:cNvSpPr/>
            <p:nvPr/>
          </p:nvSpPr>
          <p:spPr>
            <a:xfrm>
              <a:off x="7786693" y="3922721"/>
              <a:ext cx="1538429" cy="1538429"/>
            </a:xfrm>
            <a:prstGeom prst="irregularSeal1">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Round Same Side Corner Rectangle 21">
              <a:extLst>
                <a:ext uri="{FF2B5EF4-FFF2-40B4-BE49-F238E27FC236}">
                  <a16:creationId xmlns:a16="http://schemas.microsoft.com/office/drawing/2014/main" id="{BD79FD9D-AD36-6623-97B3-A50F76B89A0A}"/>
                </a:ext>
              </a:extLst>
            </p:cNvPr>
            <p:cNvSpPr/>
            <p:nvPr/>
          </p:nvSpPr>
          <p:spPr>
            <a:xfrm>
              <a:off x="8406091" y="4711690"/>
              <a:ext cx="516253" cy="624496"/>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31F4FEC0-B1AA-361C-8D11-783917046B0D}"/>
                </a:ext>
              </a:extLst>
            </p:cNvPr>
            <p:cNvSpPr/>
            <p:nvPr/>
          </p:nvSpPr>
          <p:spPr>
            <a:xfrm>
              <a:off x="8385726" y="4132225"/>
              <a:ext cx="484979" cy="4849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ectangle: Rounded Corners 11">
              <a:extLst>
                <a:ext uri="{FF2B5EF4-FFF2-40B4-BE49-F238E27FC236}">
                  <a16:creationId xmlns:a16="http://schemas.microsoft.com/office/drawing/2014/main" id="{0A9D6C4A-0E97-CEB8-77D3-F261E1DA17FB}"/>
                </a:ext>
              </a:extLst>
            </p:cNvPr>
            <p:cNvSpPr/>
            <p:nvPr/>
          </p:nvSpPr>
          <p:spPr>
            <a:xfrm rot="18487801">
              <a:off x="8743077" y="4622419"/>
              <a:ext cx="358532" cy="139030"/>
            </a:xfrm>
            <a:prstGeom prst="roundRect">
              <a:avLst>
                <a:gd name="adj" fmla="val 5000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EE51362F-3BF8-8C9E-3B14-1B9AC9DD2580}"/>
                </a:ext>
              </a:extLst>
            </p:cNvPr>
            <p:cNvSpPr/>
            <p:nvPr/>
          </p:nvSpPr>
          <p:spPr>
            <a:xfrm>
              <a:off x="9040095" y="4364902"/>
              <a:ext cx="145915" cy="14591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Oval 13">
              <a:extLst>
                <a:ext uri="{FF2B5EF4-FFF2-40B4-BE49-F238E27FC236}">
                  <a16:creationId xmlns:a16="http://schemas.microsoft.com/office/drawing/2014/main" id="{DFE6F2C3-C3A1-2F0D-E94D-87A625518C61}"/>
                </a:ext>
              </a:extLst>
            </p:cNvPr>
            <p:cNvSpPr/>
            <p:nvPr/>
          </p:nvSpPr>
          <p:spPr>
            <a:xfrm>
              <a:off x="8664217" y="4434840"/>
              <a:ext cx="138467" cy="211627"/>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6779515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426EB-B6F5-50E0-950A-698324154E95}"/>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كيف تتجاهل السلوك غير اللائق</a:t>
            </a:r>
          </a:p>
        </p:txBody>
      </p:sp>
      <p:sp>
        <p:nvSpPr>
          <p:cNvPr id="4" name="TextBox 3">
            <a:extLst>
              <a:ext uri="{FF2B5EF4-FFF2-40B4-BE49-F238E27FC236}">
                <a16:creationId xmlns:a16="http://schemas.microsoft.com/office/drawing/2014/main" id="{1F7E91D1-26AD-1B1A-5EA1-4B9D45677873}"/>
              </a:ext>
            </a:extLst>
          </p:cNvPr>
          <p:cNvSpPr txBox="1"/>
          <p:nvPr/>
        </p:nvSpPr>
        <p:spPr>
          <a:xfrm>
            <a:off x="8098074" y="3483727"/>
            <a:ext cx="2989943" cy="1938992"/>
          </a:xfrm>
          <a:prstGeom prst="rect">
            <a:avLst/>
          </a:prstGeom>
          <a:noFill/>
        </p:spPr>
        <p:txBody>
          <a:bodyPr wrap="square">
            <a:spAutoFit/>
          </a:bodyPr>
          <a:lstStyle/>
          <a:p>
            <a:pPr algn="r" rtl="1"/>
            <a:r>
              <a:rPr lang="en-US" sz="2000" b="1" i="0" dirty="0">
                <a:effectLst/>
                <a:latin typeface="+mn-lt"/>
                <a:cs typeface="Calibri" panose="020F0502020204030204" pitchFamily="34" charset="0"/>
              </a:rPr>
              <a:t>تجاهل السلوك السلبي على الفور</a:t>
            </a:r>
            <a:endParaRPr lang="en-US" sz="2000" b="1" dirty="0">
              <a:latin typeface="+mn-lt"/>
              <a:cs typeface="Calibri" panose="020F0502020204030204" pitchFamily="34" charset="0"/>
            </a:endParaRPr>
          </a:p>
          <a:p>
            <a:pPr algn="r" rtl="1"/>
            <a:r>
              <a:rPr lang="en-US" sz="2000" b="0" i="0" dirty="0">
                <a:effectLst/>
                <a:latin typeface="+mn-lt"/>
                <a:cs typeface="Calibri" panose="020F0502020204030204" pitchFamily="34" charset="0"/>
              </a:rPr>
              <a:t>بعد أن طلبت من الطفل التوقف عن الصراخ واستخدام صوت هادئ ، إذا استمر في الصراخ ، فتجاهل</a:t>
            </a:r>
            <a:r>
              <a:rPr lang="ar-SA" sz="2000" b="0" i="0" dirty="0">
                <a:effectLst/>
                <a:latin typeface="+mn-lt"/>
                <a:cs typeface="Calibri" panose="020F0502020204030204" pitchFamily="34" charset="0"/>
              </a:rPr>
              <a:t> ذلك</a:t>
            </a:r>
            <a:r>
              <a:rPr lang="en-US" sz="2000" b="0" i="0" dirty="0">
                <a:effectLst/>
                <a:latin typeface="+mn-lt"/>
                <a:cs typeface="Calibri" panose="020F0502020204030204" pitchFamily="34" charset="0"/>
              </a:rPr>
              <a:t>.</a:t>
            </a:r>
          </a:p>
        </p:txBody>
      </p:sp>
      <p:sp>
        <p:nvSpPr>
          <p:cNvPr id="3" name="TextBox 2">
            <a:extLst>
              <a:ext uri="{FF2B5EF4-FFF2-40B4-BE49-F238E27FC236}">
                <a16:creationId xmlns:a16="http://schemas.microsoft.com/office/drawing/2014/main" id="{51CA01BF-F667-6F14-A105-13A8479C5D9C}"/>
              </a:ext>
            </a:extLst>
          </p:cNvPr>
          <p:cNvSpPr txBox="1"/>
          <p:nvPr/>
        </p:nvSpPr>
        <p:spPr>
          <a:xfrm>
            <a:off x="3911962" y="3483727"/>
            <a:ext cx="2989943" cy="1323439"/>
          </a:xfrm>
          <a:prstGeom prst="rect">
            <a:avLst/>
          </a:prstGeom>
          <a:noFill/>
        </p:spPr>
        <p:txBody>
          <a:bodyPr wrap="square">
            <a:spAutoFit/>
          </a:bodyPr>
          <a:lstStyle/>
          <a:p>
            <a:pPr algn="r" rtl="1"/>
            <a:r>
              <a:rPr lang="ar-SA" sz="2000" b="1" i="0" dirty="0">
                <a:effectLst/>
                <a:latin typeface="+mn-lt"/>
                <a:cs typeface="Calibri" panose="020F0502020204030204" pitchFamily="34" charset="0"/>
              </a:rPr>
              <a:t>ال</a:t>
            </a:r>
            <a:r>
              <a:rPr lang="en-US" sz="2000" b="1" i="0" dirty="0">
                <a:effectLst/>
                <a:latin typeface="+mn-lt"/>
                <a:cs typeface="Calibri" panose="020F0502020204030204" pitchFamily="34" charset="0"/>
              </a:rPr>
              <a:t>تجاهل باستمرار</a:t>
            </a:r>
            <a:r>
              <a:rPr lang="ar-SA" sz="2000" b="1" i="0" dirty="0">
                <a:effectLst/>
                <a:latin typeface="+mn-lt"/>
                <a:cs typeface="Calibri" panose="020F0502020204030204" pitchFamily="34" charset="0"/>
              </a:rPr>
              <a:t> </a:t>
            </a:r>
          </a:p>
          <a:p>
            <a:pPr algn="r" rtl="1"/>
            <a:r>
              <a:rPr lang="en-US" sz="2000" b="0" i="0" dirty="0">
                <a:effectLst/>
                <a:latin typeface="+mn-lt"/>
                <a:cs typeface="Calibri" panose="020F0502020204030204" pitchFamily="34" charset="0"/>
              </a:rPr>
              <a:t>بمجرد أن تبدأ في التجاهل ، استمر في التجاهل حتى يتوقف ال</a:t>
            </a:r>
            <a:r>
              <a:rPr lang="ar-SA" sz="2000" b="0" i="0" dirty="0">
                <a:effectLst/>
                <a:latin typeface="+mn-lt"/>
                <a:cs typeface="Calibri" panose="020F0502020204030204" pitchFamily="34" charset="0"/>
              </a:rPr>
              <a:t>تذمر</a:t>
            </a:r>
            <a:r>
              <a:rPr lang="en-US" sz="2000" b="0" i="0" dirty="0">
                <a:effectLst/>
                <a:latin typeface="+mn-lt"/>
                <a:cs typeface="Calibri" panose="020F0502020204030204" pitchFamily="34" charset="0"/>
              </a:rPr>
              <a:t> أو الجدل.</a:t>
            </a:r>
            <a:endParaRPr lang="en-US" sz="2000" dirty="0">
              <a:latin typeface="+mn-lt"/>
              <a:cs typeface="Calibri" panose="020F0502020204030204" pitchFamily="34" charset="0"/>
            </a:endParaRPr>
          </a:p>
        </p:txBody>
      </p:sp>
      <p:sp>
        <p:nvSpPr>
          <p:cNvPr id="5" name="TextBox 4">
            <a:extLst>
              <a:ext uri="{FF2B5EF4-FFF2-40B4-BE49-F238E27FC236}">
                <a16:creationId xmlns:a16="http://schemas.microsoft.com/office/drawing/2014/main" id="{A652BA48-87F3-9684-2684-43EE436A2045}"/>
              </a:ext>
            </a:extLst>
          </p:cNvPr>
          <p:cNvSpPr txBox="1"/>
          <p:nvPr/>
        </p:nvSpPr>
        <p:spPr>
          <a:xfrm>
            <a:off x="590370" y="3745337"/>
            <a:ext cx="2989943" cy="707886"/>
          </a:xfrm>
          <a:prstGeom prst="rect">
            <a:avLst/>
          </a:prstGeom>
          <a:noFill/>
        </p:spPr>
        <p:txBody>
          <a:bodyPr wrap="square">
            <a:spAutoFit/>
          </a:bodyPr>
          <a:lstStyle/>
          <a:p>
            <a:pPr algn="r" rtl="1"/>
            <a:r>
              <a:rPr lang="ar-SA" sz="2000" b="1" dirty="0">
                <a:latin typeface="+mn-lt"/>
                <a:cs typeface="Calibri" panose="020F0502020204030204" pitchFamily="34" charset="0"/>
              </a:rPr>
              <a:t>امتدح </a:t>
            </a:r>
            <a:r>
              <a:rPr lang="en-US" sz="2000" b="0" i="0" dirty="0">
                <a:effectLst/>
                <a:latin typeface="+mn-lt"/>
                <a:cs typeface="Calibri" panose="020F0502020204030204" pitchFamily="34" charset="0"/>
              </a:rPr>
              <a:t>أطفالك بمجرد توقف السلوك السلبي.</a:t>
            </a:r>
            <a:endParaRPr lang="en-US" sz="2000" dirty="0">
              <a:latin typeface="+mn-lt"/>
              <a:cs typeface="Calibri" panose="020F0502020204030204" pitchFamily="34" charset="0"/>
            </a:endParaRPr>
          </a:p>
        </p:txBody>
      </p:sp>
      <p:pic>
        <p:nvPicPr>
          <p:cNvPr id="11" name="Graphic 10" descr="Blind with solid fill">
            <a:extLst>
              <a:ext uri="{FF2B5EF4-FFF2-40B4-BE49-F238E27FC236}">
                <a16:creationId xmlns:a16="http://schemas.microsoft.com/office/drawing/2014/main" id="{D1EAD54E-73CE-2E41-036A-B862182082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226948" y="1413781"/>
            <a:ext cx="1769234" cy="1769236"/>
          </a:xfrm>
          <a:prstGeom prst="rect">
            <a:avLst/>
          </a:prstGeom>
        </p:spPr>
      </p:pic>
      <p:pic>
        <p:nvPicPr>
          <p:cNvPr id="15" name="Graphic 14" descr="Blind with solid fill">
            <a:extLst>
              <a:ext uri="{FF2B5EF4-FFF2-40B4-BE49-F238E27FC236}">
                <a16:creationId xmlns:a16="http://schemas.microsoft.com/office/drawing/2014/main" id="{CFCFFDE1-0955-BD35-E539-9B40BFCFE2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43817" y="1659764"/>
            <a:ext cx="1769234" cy="1769236"/>
          </a:xfrm>
          <a:prstGeom prst="rect">
            <a:avLst/>
          </a:prstGeom>
        </p:spPr>
      </p:pic>
      <p:grpSp>
        <p:nvGrpSpPr>
          <p:cNvPr id="24" name="Group 23">
            <a:extLst>
              <a:ext uri="{FF2B5EF4-FFF2-40B4-BE49-F238E27FC236}">
                <a16:creationId xmlns:a16="http://schemas.microsoft.com/office/drawing/2014/main" id="{CEF98866-52C4-0BC2-3A16-05C46A596ED5}"/>
              </a:ext>
            </a:extLst>
          </p:cNvPr>
          <p:cNvGrpSpPr/>
          <p:nvPr/>
        </p:nvGrpSpPr>
        <p:grpSpPr>
          <a:xfrm>
            <a:off x="2068403" y="1998775"/>
            <a:ext cx="1511910" cy="1088208"/>
            <a:chOff x="6629747" y="1927366"/>
            <a:chExt cx="976624" cy="702932"/>
          </a:xfrm>
        </p:grpSpPr>
        <p:sp>
          <p:nvSpPr>
            <p:cNvPr id="16" name="Speech Bubble: Rectangle with Corners Rounded 15">
              <a:extLst>
                <a:ext uri="{FF2B5EF4-FFF2-40B4-BE49-F238E27FC236}">
                  <a16:creationId xmlns:a16="http://schemas.microsoft.com/office/drawing/2014/main" id="{CCF7CFBF-D52D-9A98-32E4-FE83EB3D9D10}"/>
                </a:ext>
              </a:extLst>
            </p:cNvPr>
            <p:cNvSpPr/>
            <p:nvPr/>
          </p:nvSpPr>
          <p:spPr>
            <a:xfrm>
              <a:off x="6629747" y="1927366"/>
              <a:ext cx="976624" cy="702932"/>
            </a:xfrm>
            <a:prstGeom prst="wedgeRoundRectCallout">
              <a:avLst>
                <a:gd name="adj1" fmla="val -75378"/>
                <a:gd name="adj2" fmla="val 21802"/>
                <a:gd name="adj3" fmla="val 16667"/>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7" name="Group 16">
              <a:extLst>
                <a:ext uri="{FF2B5EF4-FFF2-40B4-BE49-F238E27FC236}">
                  <a16:creationId xmlns:a16="http://schemas.microsoft.com/office/drawing/2014/main" id="{6FE4EACF-5EB3-6E38-62A9-0EBDF838111A}"/>
                </a:ext>
              </a:extLst>
            </p:cNvPr>
            <p:cNvGrpSpPr/>
            <p:nvPr/>
          </p:nvGrpSpPr>
          <p:grpSpPr>
            <a:xfrm>
              <a:off x="6711637" y="2104838"/>
              <a:ext cx="812843" cy="454644"/>
              <a:chOff x="5638800" y="3079063"/>
              <a:chExt cx="1634825" cy="914402"/>
            </a:xfrm>
            <a:solidFill>
              <a:schemeClr val="bg1"/>
            </a:solidFill>
          </p:grpSpPr>
          <p:pic>
            <p:nvPicPr>
              <p:cNvPr id="18" name="Graphic 17" descr="Raised hand with solid fill">
                <a:extLst>
                  <a:ext uri="{FF2B5EF4-FFF2-40B4-BE49-F238E27FC236}">
                    <a16:creationId xmlns:a16="http://schemas.microsoft.com/office/drawing/2014/main" id="{69BDE501-CA91-FA52-94C6-E8634D6515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8800" y="3079063"/>
                <a:ext cx="914400" cy="914400"/>
              </a:xfrm>
              <a:prstGeom prst="rect">
                <a:avLst/>
              </a:prstGeom>
            </p:spPr>
          </p:pic>
          <p:pic>
            <p:nvPicPr>
              <p:cNvPr id="19" name="Graphic 18" descr="Hand with solid fill">
                <a:extLst>
                  <a:ext uri="{FF2B5EF4-FFF2-40B4-BE49-F238E27FC236}">
                    <a16:creationId xmlns:a16="http://schemas.microsoft.com/office/drawing/2014/main" id="{7348ED76-0936-69F1-775D-07A83AB512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59225" y="3079065"/>
                <a:ext cx="914400" cy="914400"/>
              </a:xfrm>
              <a:prstGeom prst="rect">
                <a:avLst/>
              </a:prstGeom>
            </p:spPr>
          </p:pic>
        </p:grpSp>
        <p:grpSp>
          <p:nvGrpSpPr>
            <p:cNvPr id="20" name="Group 19">
              <a:extLst>
                <a:ext uri="{FF2B5EF4-FFF2-40B4-BE49-F238E27FC236}">
                  <a16:creationId xmlns:a16="http://schemas.microsoft.com/office/drawing/2014/main" id="{12285047-B689-17C0-831C-5CDFD2509EBE}"/>
                </a:ext>
              </a:extLst>
            </p:cNvPr>
            <p:cNvGrpSpPr/>
            <p:nvPr/>
          </p:nvGrpSpPr>
          <p:grpSpPr>
            <a:xfrm>
              <a:off x="6986177" y="1990150"/>
              <a:ext cx="263106" cy="123209"/>
              <a:chOff x="7542112" y="1225245"/>
              <a:chExt cx="351242" cy="258158"/>
            </a:xfrm>
          </p:grpSpPr>
          <p:sp>
            <p:nvSpPr>
              <p:cNvPr id="21" name="Rectangle 20">
                <a:extLst>
                  <a:ext uri="{FF2B5EF4-FFF2-40B4-BE49-F238E27FC236}">
                    <a16:creationId xmlns:a16="http://schemas.microsoft.com/office/drawing/2014/main" id="{1D984A71-87DC-0863-BA7A-05C4BB0A4CD9}"/>
                  </a:ext>
                </a:extLst>
              </p:cNvPr>
              <p:cNvSpPr/>
              <p:nvPr/>
            </p:nvSpPr>
            <p:spPr>
              <a:xfrm>
                <a:off x="7685562" y="1225245"/>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2" name="Rectangle 21">
                <a:extLst>
                  <a:ext uri="{FF2B5EF4-FFF2-40B4-BE49-F238E27FC236}">
                    <a16:creationId xmlns:a16="http://schemas.microsoft.com/office/drawing/2014/main" id="{2EBF0B21-B7A4-B284-D0DC-193C3083312A}"/>
                  </a:ext>
                </a:extLst>
              </p:cNvPr>
              <p:cNvSpPr/>
              <p:nvPr/>
            </p:nvSpPr>
            <p:spPr>
              <a:xfrm rot="1034900">
                <a:off x="7847634" y="1272918"/>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Rectangle 22">
                <a:extLst>
                  <a:ext uri="{FF2B5EF4-FFF2-40B4-BE49-F238E27FC236}">
                    <a16:creationId xmlns:a16="http://schemas.microsoft.com/office/drawing/2014/main" id="{947F94BE-5201-3FDC-53B5-1E8B02633974}"/>
                  </a:ext>
                </a:extLst>
              </p:cNvPr>
              <p:cNvSpPr/>
              <p:nvPr/>
            </p:nvSpPr>
            <p:spPr>
              <a:xfrm rot="20072803">
                <a:off x="7542112" y="1292190"/>
                <a:ext cx="45720" cy="1912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6938572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D22A9-EB1D-3D34-D5C8-A52FB690F397}"/>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المهلات</a:t>
            </a:r>
            <a:r>
              <a:rPr lang="ar-SA" dirty="0">
                <a:latin typeface="Calibri" panose="020F0502020204030204" pitchFamily="34" charset="0"/>
                <a:cs typeface="Calibri" panose="020F0502020204030204" pitchFamily="34" charset="0"/>
              </a:rPr>
              <a:t> الزمنية/ الوقت المستقطع</a:t>
            </a:r>
            <a:endParaRPr lang="en-US" dirty="0">
              <a:latin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57F8D9B3-AD5E-8B63-AF3B-86C3FB5655E0}"/>
              </a:ext>
            </a:extLst>
          </p:cNvPr>
          <p:cNvSpPr txBox="1"/>
          <p:nvPr/>
        </p:nvSpPr>
        <p:spPr>
          <a:xfrm>
            <a:off x="5790627" y="2333000"/>
            <a:ext cx="4473514" cy="2062103"/>
          </a:xfrm>
          <a:prstGeom prst="rect">
            <a:avLst/>
          </a:prstGeom>
          <a:noFill/>
        </p:spPr>
        <p:txBody>
          <a:bodyPr wrap="square">
            <a:spAutoFit/>
          </a:bodyPr>
          <a:lstStyle/>
          <a:p>
            <a:pPr algn="r" rtl="1"/>
            <a:r>
              <a:rPr lang="en-US" sz="3200" dirty="0">
                <a:latin typeface="Calibri" panose="020F0502020204030204" pitchFamily="34" charset="0"/>
                <a:cs typeface="Calibri" panose="020F0502020204030204" pitchFamily="34" charset="0"/>
              </a:rPr>
              <a:t>مساحة المهلة</a:t>
            </a:r>
            <a:r>
              <a:rPr lang="ar-SA" sz="3200" dirty="0">
                <a:latin typeface="Calibri" panose="020F0502020204030204" pitchFamily="34" charset="0"/>
                <a:cs typeface="Calibri" panose="020F0502020204030204" pitchFamily="34" charset="0"/>
              </a:rPr>
              <a:t> الزمنية</a:t>
            </a:r>
            <a:r>
              <a:rPr lang="en-US" sz="3200" dirty="0">
                <a:latin typeface="Calibri" panose="020F0502020204030204" pitchFamily="34" charset="0"/>
                <a:cs typeface="Calibri" panose="020F0502020204030204" pitchFamily="34" charset="0"/>
              </a:rPr>
              <a:t> هي منطقة منفصلة لا يوجد فيها اتصال أو تواصل مع البالغين أو الأطفال الآخرين.</a:t>
            </a:r>
          </a:p>
        </p:txBody>
      </p:sp>
      <p:grpSp>
        <p:nvGrpSpPr>
          <p:cNvPr id="26" name="Group 25">
            <a:extLst>
              <a:ext uri="{FF2B5EF4-FFF2-40B4-BE49-F238E27FC236}">
                <a16:creationId xmlns:a16="http://schemas.microsoft.com/office/drawing/2014/main" id="{489A22B3-A844-59D5-6D0F-2337A32D84D2}"/>
              </a:ext>
            </a:extLst>
          </p:cNvPr>
          <p:cNvGrpSpPr/>
          <p:nvPr/>
        </p:nvGrpSpPr>
        <p:grpSpPr>
          <a:xfrm>
            <a:off x="1447206" y="2115363"/>
            <a:ext cx="3024309" cy="3127998"/>
            <a:chOff x="1266337" y="2416813"/>
            <a:chExt cx="2710932" cy="2803877"/>
          </a:xfrm>
        </p:grpSpPr>
        <p:sp>
          <p:nvSpPr>
            <p:cNvPr id="25" name="Oval 24">
              <a:extLst>
                <a:ext uri="{FF2B5EF4-FFF2-40B4-BE49-F238E27FC236}">
                  <a16:creationId xmlns:a16="http://schemas.microsoft.com/office/drawing/2014/main" id="{09E60E2C-3B24-D27C-7615-31BDFC71460C}"/>
                </a:ext>
              </a:extLst>
            </p:cNvPr>
            <p:cNvSpPr/>
            <p:nvPr/>
          </p:nvSpPr>
          <p:spPr>
            <a:xfrm>
              <a:off x="1266337" y="4808780"/>
              <a:ext cx="2710932" cy="411910"/>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9" name="Group 18">
              <a:extLst>
                <a:ext uri="{FF2B5EF4-FFF2-40B4-BE49-F238E27FC236}">
                  <a16:creationId xmlns:a16="http://schemas.microsoft.com/office/drawing/2014/main" id="{D18AB23D-45F2-776F-EEF6-2AA333A15C1E}"/>
                </a:ext>
              </a:extLst>
            </p:cNvPr>
            <p:cNvGrpSpPr/>
            <p:nvPr/>
          </p:nvGrpSpPr>
          <p:grpSpPr>
            <a:xfrm>
              <a:off x="2230058" y="3380269"/>
              <a:ext cx="1151503" cy="1683794"/>
              <a:chOff x="2230058" y="2874242"/>
              <a:chExt cx="1151503" cy="1683794"/>
            </a:xfrm>
          </p:grpSpPr>
          <p:sp>
            <p:nvSpPr>
              <p:cNvPr id="15" name="Round Same Side Corner Rectangle 21">
                <a:extLst>
                  <a:ext uri="{FF2B5EF4-FFF2-40B4-BE49-F238E27FC236}">
                    <a16:creationId xmlns:a16="http://schemas.microsoft.com/office/drawing/2014/main" id="{7190311B-ED5A-B995-BDA6-50A16A39D14C}"/>
                  </a:ext>
                </a:extLst>
              </p:cNvPr>
              <p:cNvSpPr/>
              <p:nvPr/>
            </p:nvSpPr>
            <p:spPr>
              <a:xfrm>
                <a:off x="2230058" y="3610272"/>
                <a:ext cx="783490" cy="947764"/>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Oval 15">
                <a:extLst>
                  <a:ext uri="{FF2B5EF4-FFF2-40B4-BE49-F238E27FC236}">
                    <a16:creationId xmlns:a16="http://schemas.microsoft.com/office/drawing/2014/main" id="{1AF0BDFE-F39F-2007-143E-5F0A7C9F6E33}"/>
                  </a:ext>
                </a:extLst>
              </p:cNvPr>
              <p:cNvSpPr/>
              <p:nvPr/>
            </p:nvSpPr>
            <p:spPr>
              <a:xfrm>
                <a:off x="2645534" y="2874242"/>
                <a:ext cx="736027" cy="73603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pic>
          <p:nvPicPr>
            <p:cNvPr id="23" name="Graphic 22" descr="Stopwatch 75% with solid fill">
              <a:extLst>
                <a:ext uri="{FF2B5EF4-FFF2-40B4-BE49-F238E27FC236}">
                  <a16:creationId xmlns:a16="http://schemas.microsoft.com/office/drawing/2014/main" id="{3FEA6254-1BD7-9C8B-9974-28D3CB01E2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6337" y="2416813"/>
              <a:ext cx="1012187" cy="1012187"/>
            </a:xfrm>
            <a:prstGeom prst="rect">
              <a:avLst/>
            </a:prstGeom>
          </p:spPr>
        </p:pic>
      </p:grpSp>
    </p:spTree>
    <p:extLst>
      <p:ext uri="{BB962C8B-B14F-4D97-AF65-F5344CB8AC3E}">
        <p14:creationId xmlns:p14="http://schemas.microsoft.com/office/powerpoint/2010/main" val="19861848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5BB22-E3D7-F6CC-6EE3-62A8AF4D4C49}"/>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شروط المهلة</a:t>
            </a:r>
            <a:r>
              <a:rPr lang="ar-SA" dirty="0">
                <a:latin typeface="Calibri" panose="020F0502020204030204" pitchFamily="34" charset="0"/>
                <a:cs typeface="Calibri" panose="020F0502020204030204" pitchFamily="34" charset="0"/>
              </a:rPr>
              <a:t> الزمنية</a:t>
            </a:r>
            <a:r>
              <a:rPr lang="en-US" dirty="0">
                <a:latin typeface="Calibri" panose="020F0502020204030204" pitchFamily="34" charset="0"/>
                <a:cs typeface="Calibri" panose="020F0502020204030204" pitchFamily="34" charset="0"/>
              </a:rPr>
              <a:t> الفعالة</a:t>
            </a:r>
          </a:p>
        </p:txBody>
      </p:sp>
      <p:sp>
        <p:nvSpPr>
          <p:cNvPr id="4" name="TextBox 3">
            <a:extLst>
              <a:ext uri="{FF2B5EF4-FFF2-40B4-BE49-F238E27FC236}">
                <a16:creationId xmlns:a16="http://schemas.microsoft.com/office/drawing/2014/main" id="{429D4B80-FF5F-C173-CE5C-E550FA142C36}"/>
              </a:ext>
            </a:extLst>
          </p:cNvPr>
          <p:cNvSpPr txBox="1"/>
          <p:nvPr/>
        </p:nvSpPr>
        <p:spPr>
          <a:xfrm>
            <a:off x="6739498" y="1271441"/>
            <a:ext cx="4306471" cy="4031873"/>
          </a:xfrm>
          <a:prstGeom prst="rect">
            <a:avLst/>
          </a:prstGeom>
          <a:noFill/>
        </p:spPr>
        <p:txBody>
          <a:bodyPr wrap="square">
            <a:spAutoFit/>
          </a:bodyPr>
          <a:lstStyle/>
          <a:p>
            <a:pPr algn="r" rtl="1">
              <a:spcAft>
                <a:spcPts val="1200"/>
              </a:spcAft>
            </a:pPr>
            <a:r>
              <a:rPr lang="en-US" sz="2400" b="0" i="0" dirty="0">
                <a:effectLst/>
                <a:latin typeface="+mj-lt"/>
                <a:cs typeface="Calibri" panose="020F0502020204030204" pitchFamily="34" charset="0"/>
              </a:rPr>
              <a:t>تعمل المهلة</a:t>
            </a:r>
            <a:r>
              <a:rPr lang="ar-SA" sz="2400" b="0" i="0" dirty="0">
                <a:effectLst/>
                <a:latin typeface="+mj-lt"/>
                <a:cs typeface="Calibri" panose="020F0502020204030204" pitchFamily="34" charset="0"/>
              </a:rPr>
              <a:t> الزمنية</a:t>
            </a:r>
            <a:r>
              <a:rPr lang="en-US" sz="2400" b="0" i="0" dirty="0">
                <a:effectLst/>
                <a:latin typeface="+mj-lt"/>
                <a:cs typeface="Calibri" panose="020F0502020204030204" pitchFamily="34" charset="0"/>
              </a:rPr>
              <a:t> بشكل أفضل مع الأطفال الذين تتراوح أعمارهم بين </a:t>
            </a:r>
            <a:r>
              <a:rPr lang="ar-SA" sz="2400" b="0" i="0" dirty="0">
                <a:effectLst/>
                <a:latin typeface="+mj-lt"/>
                <a:cs typeface="Calibri" panose="020F0502020204030204" pitchFamily="34" charset="0"/>
              </a:rPr>
              <a:t>٣</a:t>
            </a:r>
            <a:r>
              <a:rPr lang="en-US" sz="2400" b="0" i="0" dirty="0">
                <a:effectLst/>
                <a:latin typeface="+mj-lt"/>
                <a:cs typeface="Calibri" panose="020F0502020204030204" pitchFamily="34" charset="0"/>
              </a:rPr>
              <a:t> و </a:t>
            </a:r>
            <a:r>
              <a:rPr lang="ar-SA" sz="2400" b="0" i="0" dirty="0">
                <a:effectLst/>
                <a:latin typeface="+mj-lt"/>
                <a:cs typeface="Calibri" panose="020F0502020204030204" pitchFamily="34" charset="0"/>
              </a:rPr>
              <a:t>١٠</a:t>
            </a:r>
            <a:r>
              <a:rPr lang="en-US" sz="2400" b="0" i="0" dirty="0">
                <a:effectLst/>
                <a:latin typeface="+mj-lt"/>
                <a:cs typeface="Calibri" panose="020F0502020204030204" pitchFamily="34" charset="0"/>
              </a:rPr>
              <a:t> سنوات.</a:t>
            </a:r>
          </a:p>
          <a:p>
            <a:pPr algn="r" rtl="1">
              <a:spcAft>
                <a:spcPts val="1200"/>
              </a:spcAft>
            </a:pPr>
            <a:r>
              <a:rPr lang="en-US" sz="2400" b="0" i="0" dirty="0">
                <a:effectLst/>
                <a:latin typeface="+mj-lt"/>
                <a:cs typeface="Calibri" panose="020F0502020204030204" pitchFamily="34" charset="0"/>
              </a:rPr>
              <a:t>اشرح ما هو الوقت المستقطع</a:t>
            </a:r>
            <a:r>
              <a:rPr lang="ar-SA" sz="2400" b="0" i="0" dirty="0">
                <a:effectLst/>
                <a:latin typeface="+mj-lt"/>
                <a:cs typeface="Calibri" panose="020F0502020204030204" pitchFamily="34" charset="0"/>
              </a:rPr>
              <a:t>/ المهلة الزمنية</a:t>
            </a:r>
            <a:r>
              <a:rPr lang="en-US" sz="2400" b="0" i="0" dirty="0">
                <a:effectLst/>
                <a:latin typeface="+mj-lt"/>
                <a:cs typeface="Calibri" panose="020F0502020204030204" pitchFamily="34" charset="0"/>
              </a:rPr>
              <a:t> للأطفال قبل استخدامه.</a:t>
            </a:r>
            <a:r>
              <a:rPr lang="en-US" sz="2400" dirty="0">
                <a:latin typeface="+mj-lt"/>
                <a:cs typeface="Calibri" panose="020F0502020204030204" pitchFamily="34" charset="0"/>
              </a:rPr>
              <a:t> </a:t>
            </a:r>
          </a:p>
          <a:p>
            <a:pPr algn="r" rtl="1">
              <a:spcAft>
                <a:spcPts val="1200"/>
              </a:spcAft>
            </a:pPr>
            <a:r>
              <a:rPr lang="ar-SA" sz="2400" dirty="0">
                <a:latin typeface="+mj-lt"/>
                <a:cs typeface="Calibri" panose="020F0502020204030204" pitchFamily="34" charset="0"/>
              </a:rPr>
              <a:t>الم</a:t>
            </a:r>
            <a:r>
              <a:rPr lang="en-US" sz="2400" dirty="0">
                <a:latin typeface="+mj-lt"/>
                <a:cs typeface="Calibri" panose="020F0502020204030204" pitchFamily="34" charset="0"/>
              </a:rPr>
              <a:t>تابع</a:t>
            </a:r>
            <a:r>
              <a:rPr lang="ar-SA" sz="2400" dirty="0">
                <a:latin typeface="+mj-lt"/>
                <a:cs typeface="Calibri" panose="020F0502020204030204" pitchFamily="34" charset="0"/>
              </a:rPr>
              <a:t>ة معهم</a:t>
            </a:r>
            <a:r>
              <a:rPr lang="en-US" sz="2400" dirty="0">
                <a:latin typeface="+mj-lt"/>
                <a:cs typeface="Calibri" panose="020F0502020204030204" pitchFamily="34" charset="0"/>
              </a:rPr>
              <a:t> </a:t>
            </a:r>
            <a:r>
              <a:rPr lang="ar-SA" sz="2400" dirty="0">
                <a:latin typeface="+mj-lt"/>
                <a:cs typeface="Calibri" panose="020F0502020204030204" pitchFamily="34" charset="0"/>
              </a:rPr>
              <a:t>خلال</a:t>
            </a:r>
            <a:r>
              <a:rPr lang="en-US" sz="2400" dirty="0">
                <a:latin typeface="+mj-lt"/>
                <a:cs typeface="Calibri" panose="020F0502020204030204" pitchFamily="34" charset="0"/>
              </a:rPr>
              <a:t> </a:t>
            </a:r>
            <a:r>
              <a:rPr lang="en-US" sz="2400" b="0" i="0" dirty="0">
                <a:effectLst/>
                <a:latin typeface="+mj-lt"/>
                <a:cs typeface="Calibri" panose="020F0502020204030204" pitchFamily="34" charset="0"/>
              </a:rPr>
              <a:t>الوقت المستقطع</a:t>
            </a:r>
            <a:endParaRPr lang="ar-SA" sz="2400" b="0" i="0" dirty="0">
              <a:effectLst/>
              <a:latin typeface="+mj-lt"/>
              <a:cs typeface="Calibri" panose="020F0502020204030204" pitchFamily="34" charset="0"/>
            </a:endParaRPr>
          </a:p>
          <a:p>
            <a:pPr algn="r" rtl="1">
              <a:spcAft>
                <a:spcPts val="1200"/>
              </a:spcAft>
            </a:pPr>
            <a:endParaRPr lang="ar-SA" sz="2400" dirty="0">
              <a:latin typeface="+mj-lt"/>
              <a:cs typeface="Calibri" panose="020F0502020204030204" pitchFamily="34" charset="0"/>
            </a:endParaRPr>
          </a:p>
          <a:p>
            <a:pPr algn="r" rtl="1">
              <a:spcAft>
                <a:spcPts val="1200"/>
              </a:spcAft>
            </a:pPr>
            <a:r>
              <a:rPr lang="en-US" sz="2400" b="0" i="0" dirty="0">
                <a:effectLst/>
                <a:latin typeface="+mj-lt"/>
                <a:cs typeface="Calibri" panose="020F0502020204030204" pitchFamily="34" charset="0"/>
              </a:rPr>
              <a:t> تأكد من شرح سبب المهلة</a:t>
            </a:r>
            <a:r>
              <a:rPr lang="ar-SA" sz="2400" b="0" i="0" dirty="0">
                <a:effectLst/>
                <a:latin typeface="+mj-lt"/>
                <a:cs typeface="Calibri" panose="020F0502020204030204" pitchFamily="34" charset="0"/>
              </a:rPr>
              <a:t> الزمنية</a:t>
            </a:r>
            <a:r>
              <a:rPr lang="en-US" sz="2400" b="0" i="0" dirty="0">
                <a:effectLst/>
                <a:latin typeface="+mj-lt"/>
                <a:cs typeface="Calibri" panose="020F0502020204030204" pitchFamily="34" charset="0"/>
              </a:rPr>
              <a:t> بوضوح.</a:t>
            </a:r>
          </a:p>
        </p:txBody>
      </p:sp>
      <p:sp>
        <p:nvSpPr>
          <p:cNvPr id="5" name="TextBox 4">
            <a:extLst>
              <a:ext uri="{FF2B5EF4-FFF2-40B4-BE49-F238E27FC236}">
                <a16:creationId xmlns:a16="http://schemas.microsoft.com/office/drawing/2014/main" id="{B9C50BD5-16B2-518E-C1A2-A9C27DB25A94}"/>
              </a:ext>
            </a:extLst>
          </p:cNvPr>
          <p:cNvSpPr txBox="1"/>
          <p:nvPr/>
        </p:nvSpPr>
        <p:spPr>
          <a:xfrm>
            <a:off x="1011358" y="1461422"/>
            <a:ext cx="4815191" cy="2769989"/>
          </a:xfrm>
          <a:prstGeom prst="rect">
            <a:avLst/>
          </a:prstGeom>
          <a:noFill/>
        </p:spPr>
        <p:txBody>
          <a:bodyPr wrap="square">
            <a:spAutoFit/>
          </a:bodyPr>
          <a:lstStyle/>
          <a:p>
            <a:pPr algn="r" rtl="1">
              <a:spcAft>
                <a:spcPts val="1200"/>
              </a:spcAft>
            </a:pPr>
            <a:r>
              <a:rPr lang="en-US" sz="2400" b="0" i="0" dirty="0">
                <a:effectLst/>
                <a:latin typeface="+mj-lt"/>
                <a:cs typeface="Calibri" panose="020F0502020204030204" pitchFamily="34" charset="0"/>
              </a:rPr>
              <a:t>تأكد من أن لديك منطقة مناسبة لاستخدامها في فترات </a:t>
            </a:r>
            <a:r>
              <a:rPr lang="ar-SA" sz="2400" b="0" i="0" dirty="0">
                <a:effectLst/>
                <a:latin typeface="+mj-lt"/>
                <a:cs typeface="Calibri" panose="020F0502020204030204" pitchFamily="34" charset="0"/>
              </a:rPr>
              <a:t>الوقت المستقطع</a:t>
            </a:r>
            <a:r>
              <a:rPr lang="en-US" sz="2400" b="0" i="0" dirty="0">
                <a:effectLst/>
                <a:latin typeface="+mj-lt"/>
                <a:cs typeface="Calibri" panose="020F0502020204030204" pitchFamily="34" charset="0"/>
              </a:rPr>
              <a:t>.</a:t>
            </a:r>
          </a:p>
          <a:p>
            <a:pPr algn="r" rtl="1">
              <a:spcAft>
                <a:spcPts val="1200"/>
              </a:spcAft>
            </a:pPr>
            <a:r>
              <a:rPr lang="en-US" sz="2400" b="0" i="0" dirty="0">
                <a:effectLst/>
                <a:latin typeface="+mj-lt"/>
                <a:cs typeface="Calibri" panose="020F0502020204030204" pitchFamily="34" charset="0"/>
              </a:rPr>
              <a:t>يحتاج كل فرد في المنزل إلى فهم قواعد الوقت المستقطع واحترامها.</a:t>
            </a:r>
          </a:p>
          <a:p>
            <a:pPr algn="r" rtl="1">
              <a:spcAft>
                <a:spcPts val="1200"/>
              </a:spcAft>
            </a:pPr>
            <a:r>
              <a:rPr lang="en-US" sz="2400" b="0" i="0" dirty="0">
                <a:effectLst/>
                <a:latin typeface="+mj-lt"/>
                <a:cs typeface="Calibri" panose="020F0502020204030204" pitchFamily="34" charset="0"/>
              </a:rPr>
              <a:t>أعد إشراك الطفل بمجرد أن يهدأ</a:t>
            </a:r>
            <a:r>
              <a:rPr lang="ar-SA" sz="2400" b="0" i="0" dirty="0">
                <a:effectLst/>
                <a:latin typeface="+mj-lt"/>
                <a:cs typeface="Calibri" panose="020F0502020204030204" pitchFamily="34" charset="0"/>
              </a:rPr>
              <a:t>/ تهدأ</a:t>
            </a:r>
            <a:r>
              <a:rPr lang="en-US" sz="2400" b="0" i="0" dirty="0">
                <a:effectLst/>
                <a:latin typeface="+mj-lt"/>
                <a:cs typeface="Calibri" panose="020F0502020204030204" pitchFamily="34" charset="0"/>
              </a:rPr>
              <a:t>.</a:t>
            </a:r>
          </a:p>
          <a:p>
            <a:pPr algn="r" rtl="1">
              <a:spcAft>
                <a:spcPts val="1200"/>
              </a:spcAft>
            </a:pPr>
            <a:r>
              <a:rPr lang="en-US" sz="2400" b="0" i="0" dirty="0">
                <a:effectLst/>
                <a:latin typeface="+mj-lt"/>
                <a:cs typeface="Calibri" panose="020F0502020204030204" pitchFamily="34" charset="0"/>
              </a:rPr>
              <a:t>حدد (إن أمكن) مدة المهلة</a:t>
            </a:r>
            <a:r>
              <a:rPr lang="ar-SA" sz="2400" b="0" i="0" dirty="0">
                <a:effectLst/>
                <a:latin typeface="+mj-lt"/>
                <a:cs typeface="Calibri" panose="020F0502020204030204" pitchFamily="34" charset="0"/>
              </a:rPr>
              <a:t> الزمنية</a:t>
            </a:r>
            <a:r>
              <a:rPr lang="en-US" sz="2400" b="0" i="0" dirty="0">
                <a:effectLst/>
                <a:latin typeface="+mj-lt"/>
                <a:cs typeface="Calibri" panose="020F0502020204030204" pitchFamily="34" charset="0"/>
              </a:rPr>
              <a:t>.</a:t>
            </a:r>
            <a:endParaRPr lang="en-US" sz="2400" dirty="0">
              <a:latin typeface="+mj-lt"/>
              <a:cs typeface="Calibri" panose="020F0502020204030204" pitchFamily="34" charset="0"/>
            </a:endParaRPr>
          </a:p>
        </p:txBody>
      </p:sp>
      <p:sp>
        <p:nvSpPr>
          <p:cNvPr id="7" name="L-Shape 6">
            <a:extLst>
              <a:ext uri="{FF2B5EF4-FFF2-40B4-BE49-F238E27FC236}">
                <a16:creationId xmlns:a16="http://schemas.microsoft.com/office/drawing/2014/main" id="{0643B993-8314-5DCD-BF10-9199E0AA71C2}"/>
              </a:ext>
            </a:extLst>
          </p:cNvPr>
          <p:cNvSpPr/>
          <p:nvPr/>
        </p:nvSpPr>
        <p:spPr>
          <a:xfrm rot="18361091">
            <a:off x="5838830" y="3309267"/>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L-Shape 7">
            <a:extLst>
              <a:ext uri="{FF2B5EF4-FFF2-40B4-BE49-F238E27FC236}">
                <a16:creationId xmlns:a16="http://schemas.microsoft.com/office/drawing/2014/main" id="{DD048074-6222-FCF0-0373-B73BBF4F723F}"/>
              </a:ext>
            </a:extLst>
          </p:cNvPr>
          <p:cNvSpPr/>
          <p:nvPr/>
        </p:nvSpPr>
        <p:spPr>
          <a:xfrm rot="18361091">
            <a:off x="5838830" y="2434820"/>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L-Shape 8">
            <a:extLst>
              <a:ext uri="{FF2B5EF4-FFF2-40B4-BE49-F238E27FC236}">
                <a16:creationId xmlns:a16="http://schemas.microsoft.com/office/drawing/2014/main" id="{BAF5695F-3B69-3B23-DD4F-4358745BB04F}"/>
              </a:ext>
            </a:extLst>
          </p:cNvPr>
          <p:cNvSpPr/>
          <p:nvPr/>
        </p:nvSpPr>
        <p:spPr>
          <a:xfrm rot="18361091">
            <a:off x="5894996" y="1602388"/>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L-Shape 9">
            <a:extLst>
              <a:ext uri="{FF2B5EF4-FFF2-40B4-BE49-F238E27FC236}">
                <a16:creationId xmlns:a16="http://schemas.microsoft.com/office/drawing/2014/main" id="{2B1FA1BD-3E64-E750-8DCC-CA066E1C73F3}"/>
              </a:ext>
            </a:extLst>
          </p:cNvPr>
          <p:cNvSpPr/>
          <p:nvPr/>
        </p:nvSpPr>
        <p:spPr>
          <a:xfrm rot="18361091">
            <a:off x="11146264" y="1296729"/>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L-Shape 10">
            <a:extLst>
              <a:ext uri="{FF2B5EF4-FFF2-40B4-BE49-F238E27FC236}">
                <a16:creationId xmlns:a16="http://schemas.microsoft.com/office/drawing/2014/main" id="{76A72767-B855-B335-3B3A-A329A2BFBC15}"/>
              </a:ext>
            </a:extLst>
          </p:cNvPr>
          <p:cNvSpPr/>
          <p:nvPr/>
        </p:nvSpPr>
        <p:spPr>
          <a:xfrm rot="18361091">
            <a:off x="11045894" y="2505807"/>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L-Shape 11">
            <a:extLst>
              <a:ext uri="{FF2B5EF4-FFF2-40B4-BE49-F238E27FC236}">
                <a16:creationId xmlns:a16="http://schemas.microsoft.com/office/drawing/2014/main" id="{C86CE4AF-F0EE-FA36-ED5A-EAA3AB08F25F}"/>
              </a:ext>
            </a:extLst>
          </p:cNvPr>
          <p:cNvSpPr/>
          <p:nvPr/>
        </p:nvSpPr>
        <p:spPr>
          <a:xfrm rot="18361091">
            <a:off x="11045893" y="3428883"/>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L-Shape 12">
            <a:extLst>
              <a:ext uri="{FF2B5EF4-FFF2-40B4-BE49-F238E27FC236}">
                <a16:creationId xmlns:a16="http://schemas.microsoft.com/office/drawing/2014/main" id="{96D563FB-961A-AE9A-7B0D-4779DF0D877B}"/>
              </a:ext>
            </a:extLst>
          </p:cNvPr>
          <p:cNvSpPr/>
          <p:nvPr/>
        </p:nvSpPr>
        <p:spPr>
          <a:xfrm rot="18361091">
            <a:off x="11045894" y="4449348"/>
            <a:ext cx="470534" cy="239466"/>
          </a:xfrm>
          <a:prstGeom prst="corner">
            <a:avLst>
              <a:gd name="adj1" fmla="val 42208"/>
              <a:gd name="adj2" fmla="val 4335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Tree>
    <p:extLst>
      <p:ext uri="{BB962C8B-B14F-4D97-AF65-F5344CB8AC3E}">
        <p14:creationId xmlns:p14="http://schemas.microsoft.com/office/powerpoint/2010/main" val="470044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CADF8-13D6-3779-53D4-B2FDF27FE694}"/>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مدة المهلة</a:t>
            </a:r>
            <a:r>
              <a:rPr lang="ar-SA" dirty="0">
                <a:latin typeface="Calibri" panose="020F0502020204030204" pitchFamily="34" charset="0"/>
                <a:cs typeface="Calibri" panose="020F0502020204030204" pitchFamily="34" charset="0"/>
              </a:rPr>
              <a:t> الزمنية</a:t>
            </a:r>
            <a:endParaRPr lang="en-US" dirty="0">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2080583-6FF5-5A62-1B1E-ED7819EBAC87}"/>
              </a:ext>
            </a:extLst>
          </p:cNvPr>
          <p:cNvSpPr txBox="1"/>
          <p:nvPr/>
        </p:nvSpPr>
        <p:spPr>
          <a:xfrm>
            <a:off x="7006682" y="3184258"/>
            <a:ext cx="3731823" cy="830997"/>
          </a:xfrm>
          <a:prstGeom prst="rect">
            <a:avLst/>
          </a:prstGeom>
          <a:noFill/>
        </p:spPr>
        <p:txBody>
          <a:bodyPr wrap="square">
            <a:spAutoFit/>
          </a:bodyPr>
          <a:lstStyle/>
          <a:p>
            <a:pPr algn="r" rtl="1"/>
            <a:r>
              <a:rPr lang="en-US" sz="2400" i="0" dirty="0">
                <a:solidFill>
                  <a:schemeClr val="tx1"/>
                </a:solidFill>
                <a:effectLst/>
                <a:latin typeface="+mj-lt"/>
                <a:cs typeface="Calibri" panose="020F0502020204030204" pitchFamily="34" charset="0"/>
              </a:rPr>
              <a:t>عادة ما يستغرق الطفل </a:t>
            </a:r>
            <a:r>
              <a:rPr lang="ar-SA" sz="2400" i="0" dirty="0">
                <a:solidFill>
                  <a:schemeClr val="tx1"/>
                </a:solidFill>
                <a:effectLst/>
                <a:latin typeface="+mj-lt"/>
                <a:cs typeface="Calibri" panose="020F0502020204030204" pitchFamily="34" charset="0"/>
              </a:rPr>
              <a:t>٣</a:t>
            </a:r>
            <a:r>
              <a:rPr lang="en-US" sz="2400" i="0" dirty="0">
                <a:solidFill>
                  <a:schemeClr val="tx1"/>
                </a:solidFill>
                <a:effectLst/>
                <a:latin typeface="+mj-lt"/>
                <a:cs typeface="Calibri" panose="020F0502020204030204" pitchFamily="34" charset="0"/>
              </a:rPr>
              <a:t> دقائق ليهدأ.</a:t>
            </a:r>
            <a:endParaRPr lang="en-US" sz="2400" dirty="0">
              <a:solidFill>
                <a:schemeClr val="tx1"/>
              </a:solidFill>
              <a:latin typeface="+mj-lt"/>
              <a:cs typeface="Calibri" panose="020F0502020204030204" pitchFamily="34" charset="0"/>
            </a:endParaRPr>
          </a:p>
        </p:txBody>
      </p:sp>
      <p:pic>
        <p:nvPicPr>
          <p:cNvPr id="3" name="Graphic 2" descr="Stopwatch 75% with solid fill">
            <a:extLst>
              <a:ext uri="{FF2B5EF4-FFF2-40B4-BE49-F238E27FC236}">
                <a16:creationId xmlns:a16="http://schemas.microsoft.com/office/drawing/2014/main" id="{2341FE8C-7FF8-3CED-9A81-83BA2E854B3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83436" y="1950666"/>
            <a:ext cx="1129193" cy="1129193"/>
          </a:xfrm>
          <a:prstGeom prst="rect">
            <a:avLst/>
          </a:prstGeom>
        </p:spPr>
      </p:pic>
      <p:sp>
        <p:nvSpPr>
          <p:cNvPr id="6" name="TextBox 5">
            <a:extLst>
              <a:ext uri="{FF2B5EF4-FFF2-40B4-BE49-F238E27FC236}">
                <a16:creationId xmlns:a16="http://schemas.microsoft.com/office/drawing/2014/main" id="{0A539B1D-84B7-2AC8-47CB-DE7F91C1BDF4}"/>
              </a:ext>
            </a:extLst>
          </p:cNvPr>
          <p:cNvSpPr txBox="1"/>
          <p:nvPr/>
        </p:nvSpPr>
        <p:spPr>
          <a:xfrm>
            <a:off x="532455" y="2926064"/>
            <a:ext cx="4461468" cy="2092881"/>
          </a:xfrm>
          <a:prstGeom prst="rect">
            <a:avLst/>
          </a:prstGeom>
          <a:noFill/>
        </p:spPr>
        <p:txBody>
          <a:bodyPr wrap="square">
            <a:spAutoFit/>
          </a:bodyPr>
          <a:lstStyle/>
          <a:p>
            <a:pPr algn="r" rtl="1">
              <a:spcAft>
                <a:spcPts val="1200"/>
              </a:spcAft>
            </a:pPr>
            <a:r>
              <a:rPr lang="en-US" sz="2400" i="0" dirty="0">
                <a:solidFill>
                  <a:schemeClr val="tx1"/>
                </a:solidFill>
                <a:effectLst/>
                <a:latin typeface="+mj-lt"/>
                <a:cs typeface="Calibri" panose="020F0502020204030204" pitchFamily="34" charset="0"/>
              </a:rPr>
              <a:t>يكون الطفل جاهزًا للخروج من ا</a:t>
            </a:r>
            <a:r>
              <a:rPr lang="ar-SA" sz="2400" i="0" dirty="0">
                <a:solidFill>
                  <a:schemeClr val="tx1"/>
                </a:solidFill>
                <a:effectLst/>
                <a:latin typeface="+mj-lt"/>
                <a:cs typeface="Calibri" panose="020F0502020204030204" pitchFamily="34" charset="0"/>
              </a:rPr>
              <a:t>لوقت المستقطع</a:t>
            </a:r>
            <a:r>
              <a:rPr lang="en-US" sz="2400" i="0" dirty="0">
                <a:solidFill>
                  <a:schemeClr val="tx1"/>
                </a:solidFill>
                <a:effectLst/>
                <a:latin typeface="+mj-lt"/>
                <a:cs typeface="Calibri" panose="020F0502020204030204" pitchFamily="34" charset="0"/>
              </a:rPr>
              <a:t> عندما:</a:t>
            </a:r>
            <a:endParaRPr lang="en-US" sz="2400" dirty="0">
              <a:solidFill>
                <a:schemeClr val="tx1"/>
              </a:solidFill>
              <a:latin typeface="+mj-lt"/>
              <a:cs typeface="Calibri" panose="020F0502020204030204" pitchFamily="34" charset="0"/>
            </a:endParaRPr>
          </a:p>
          <a:p>
            <a:pPr marL="285750" lvl="5" indent="-285750" algn="r" rtl="1">
              <a:buFont typeface="Arial" panose="020B0604020202020204" pitchFamily="34" charset="0"/>
              <a:buChar char="•"/>
            </a:pPr>
            <a:r>
              <a:rPr lang="en-US" sz="2400" b="0" i="0" dirty="0">
                <a:solidFill>
                  <a:schemeClr val="tx1"/>
                </a:solidFill>
                <a:effectLst/>
                <a:latin typeface="+mj-lt"/>
                <a:cs typeface="Calibri" panose="020F0502020204030204" pitchFamily="34" charset="0"/>
              </a:rPr>
              <a:t>لم يعد </a:t>
            </a:r>
            <a:r>
              <a:rPr lang="ar-SA" sz="2400" b="0" i="0" dirty="0">
                <a:solidFill>
                  <a:schemeClr val="tx1"/>
                </a:solidFill>
                <a:effectLst/>
                <a:latin typeface="+mj-lt"/>
                <a:cs typeface="Calibri" panose="020F0502020204030204" pitchFamily="34" charset="0"/>
              </a:rPr>
              <a:t>يصرخ</a:t>
            </a:r>
            <a:endParaRPr lang="en-US" sz="2400" b="0" i="0" dirty="0">
              <a:solidFill>
                <a:schemeClr val="tx1"/>
              </a:solidFill>
              <a:effectLst/>
              <a:latin typeface="+mj-lt"/>
              <a:cs typeface="Calibri" panose="020F0502020204030204" pitchFamily="34" charset="0"/>
            </a:endParaRPr>
          </a:p>
          <a:p>
            <a:pPr marL="285750" lvl="1" indent="-285750" algn="r" rtl="1">
              <a:buFont typeface="Arial" panose="020B0604020202020204" pitchFamily="34" charset="0"/>
              <a:buChar char="•"/>
            </a:pPr>
            <a:r>
              <a:rPr lang="en-US" sz="2400" b="0" i="0" dirty="0">
                <a:solidFill>
                  <a:schemeClr val="tx1"/>
                </a:solidFill>
                <a:effectLst/>
                <a:latin typeface="+mj-lt"/>
                <a:cs typeface="Calibri" panose="020F0502020204030204" pitchFamily="34" charset="0"/>
              </a:rPr>
              <a:t>يجلس بهدوء</a:t>
            </a:r>
          </a:p>
          <a:p>
            <a:pPr marL="285750" lvl="1" indent="-285750" algn="r" rtl="1">
              <a:buFont typeface="Arial" panose="020B0604020202020204" pitchFamily="34" charset="0"/>
              <a:buChar char="•"/>
            </a:pPr>
            <a:r>
              <a:rPr lang="en-US" sz="2400" b="0" i="0" dirty="0">
                <a:solidFill>
                  <a:schemeClr val="tx1"/>
                </a:solidFill>
                <a:effectLst/>
                <a:latin typeface="+mj-lt"/>
                <a:cs typeface="Calibri" panose="020F0502020204030204" pitchFamily="34" charset="0"/>
              </a:rPr>
              <a:t>يتنفس ببطء وسلام</a:t>
            </a:r>
            <a:endParaRPr lang="en-US" sz="2400" dirty="0">
              <a:solidFill>
                <a:schemeClr val="tx1"/>
              </a:solidFill>
              <a:latin typeface="+mj-lt"/>
              <a:cs typeface="Calibri" panose="020F0502020204030204" pitchFamily="34" charset="0"/>
            </a:endParaRPr>
          </a:p>
        </p:txBody>
      </p:sp>
      <p:sp>
        <p:nvSpPr>
          <p:cNvPr id="15" name="Oval 14">
            <a:extLst>
              <a:ext uri="{FF2B5EF4-FFF2-40B4-BE49-F238E27FC236}">
                <a16:creationId xmlns:a16="http://schemas.microsoft.com/office/drawing/2014/main" id="{A9DB57ED-6CE7-80A4-ACA1-B4C1BF56C3F2}"/>
              </a:ext>
            </a:extLst>
          </p:cNvPr>
          <p:cNvSpPr/>
          <p:nvPr/>
        </p:nvSpPr>
        <p:spPr>
          <a:xfrm>
            <a:off x="1432871" y="2275128"/>
            <a:ext cx="1714038" cy="260438"/>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0" name="Group 9">
            <a:extLst>
              <a:ext uri="{FF2B5EF4-FFF2-40B4-BE49-F238E27FC236}">
                <a16:creationId xmlns:a16="http://schemas.microsoft.com/office/drawing/2014/main" id="{C0BAF690-F6F9-AAD3-2A1D-5E1F6E706BBD}"/>
              </a:ext>
            </a:extLst>
          </p:cNvPr>
          <p:cNvGrpSpPr/>
          <p:nvPr/>
        </p:nvGrpSpPr>
        <p:grpSpPr>
          <a:xfrm>
            <a:off x="3854519" y="1481858"/>
            <a:ext cx="531275" cy="1248957"/>
            <a:chOff x="5245436" y="3013829"/>
            <a:chExt cx="874061" cy="2054799"/>
          </a:xfrm>
        </p:grpSpPr>
        <p:sp>
          <p:nvSpPr>
            <p:cNvPr id="8" name="Round Same Side Corner Rectangle 21">
              <a:extLst>
                <a:ext uri="{FF2B5EF4-FFF2-40B4-BE49-F238E27FC236}">
                  <a16:creationId xmlns:a16="http://schemas.microsoft.com/office/drawing/2014/main" id="{73E87C46-DD1B-B978-AFF7-F5B69EEE8694}"/>
                </a:ext>
              </a:extLst>
            </p:cNvPr>
            <p:cNvSpPr/>
            <p:nvPr/>
          </p:nvSpPr>
          <p:spPr>
            <a:xfrm>
              <a:off x="5245436" y="4011305"/>
              <a:ext cx="874060" cy="1057323"/>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415555AF-9814-870E-8BA6-4E1047244735}"/>
                </a:ext>
              </a:extLst>
            </p:cNvPr>
            <p:cNvSpPr/>
            <p:nvPr/>
          </p:nvSpPr>
          <p:spPr>
            <a:xfrm>
              <a:off x="5298386" y="3013829"/>
              <a:ext cx="821111" cy="82111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Tree>
    <p:extLst>
      <p:ext uri="{BB962C8B-B14F-4D97-AF65-F5344CB8AC3E}">
        <p14:creationId xmlns:p14="http://schemas.microsoft.com/office/powerpoint/2010/main" val="309047027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B1304-45D5-9C94-3F9E-501107B8D642}"/>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لعب الأدوار: الوقت المستقطع</a:t>
            </a:r>
          </a:p>
        </p:txBody>
      </p:sp>
      <p:sp>
        <p:nvSpPr>
          <p:cNvPr id="3" name="Google Shape;374;p8">
            <a:extLst>
              <a:ext uri="{FF2B5EF4-FFF2-40B4-BE49-F238E27FC236}">
                <a16:creationId xmlns:a16="http://schemas.microsoft.com/office/drawing/2014/main" id="{6EE850DE-FAAF-FFE9-B4A7-1E5B022D3D60}"/>
              </a:ext>
            </a:extLst>
          </p:cNvPr>
          <p:cNvSpPr/>
          <p:nvPr/>
        </p:nvSpPr>
        <p:spPr>
          <a:xfrm>
            <a:off x="4451214" y="2957236"/>
            <a:ext cx="1202656" cy="1298453"/>
          </a:xfrm>
          <a:prstGeom prst="star5">
            <a:avLst>
              <a:gd name="adj" fmla="val 28143"/>
              <a:gd name="hf" fmla="val 105146"/>
              <a:gd name="vf" fmla="val 110557"/>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Calibri"/>
              <a:ea typeface="Calibri"/>
              <a:cs typeface="Calibri"/>
              <a:sym typeface="Calibri"/>
            </a:endParaRPr>
          </a:p>
        </p:txBody>
      </p:sp>
      <p:grpSp>
        <p:nvGrpSpPr>
          <p:cNvPr id="4" name="Group 3">
            <a:extLst>
              <a:ext uri="{FF2B5EF4-FFF2-40B4-BE49-F238E27FC236}">
                <a16:creationId xmlns:a16="http://schemas.microsoft.com/office/drawing/2014/main" id="{1F68F0B6-C738-812A-F798-9C863F31A735}"/>
              </a:ext>
            </a:extLst>
          </p:cNvPr>
          <p:cNvGrpSpPr/>
          <p:nvPr/>
        </p:nvGrpSpPr>
        <p:grpSpPr>
          <a:xfrm>
            <a:off x="3916258" y="2089648"/>
            <a:ext cx="4359483" cy="3122432"/>
            <a:chOff x="6244903" y="1194518"/>
            <a:chExt cx="1667397" cy="1194255"/>
          </a:xfrm>
          <a:solidFill>
            <a:schemeClr val="accent3">
              <a:lumMod val="75000"/>
            </a:schemeClr>
          </a:solidFill>
        </p:grpSpPr>
        <p:grpSp>
          <p:nvGrpSpPr>
            <p:cNvPr id="5" name="Group 4">
              <a:extLst>
                <a:ext uri="{FF2B5EF4-FFF2-40B4-BE49-F238E27FC236}">
                  <a16:creationId xmlns:a16="http://schemas.microsoft.com/office/drawing/2014/main" id="{85C60475-172E-D871-B990-1317F628E974}"/>
                </a:ext>
              </a:extLst>
            </p:cNvPr>
            <p:cNvGrpSpPr/>
            <p:nvPr/>
          </p:nvGrpSpPr>
          <p:grpSpPr>
            <a:xfrm>
              <a:off x="6244903" y="1194518"/>
              <a:ext cx="755220" cy="884779"/>
              <a:chOff x="6846848" y="1141103"/>
              <a:chExt cx="999203" cy="1170617"/>
            </a:xfrm>
            <a:grpFill/>
          </p:grpSpPr>
          <p:sp>
            <p:nvSpPr>
              <p:cNvPr id="12" name="Rectangle: Rounded Corners 11">
                <a:extLst>
                  <a:ext uri="{FF2B5EF4-FFF2-40B4-BE49-F238E27FC236}">
                    <a16:creationId xmlns:a16="http://schemas.microsoft.com/office/drawing/2014/main" id="{FE6387A4-5DD2-FC2E-FB5A-D4FCAE8CBB82}"/>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247CF60B-033B-F04C-102E-2A4CABDB582A}"/>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4" name="Oval 13">
                <a:extLst>
                  <a:ext uri="{FF2B5EF4-FFF2-40B4-BE49-F238E27FC236}">
                    <a16:creationId xmlns:a16="http://schemas.microsoft.com/office/drawing/2014/main" id="{1ACFE3BB-5EDD-CC3F-99E6-B59CC752F9E5}"/>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Oval 14">
                <a:extLst>
                  <a:ext uri="{FF2B5EF4-FFF2-40B4-BE49-F238E27FC236}">
                    <a16:creationId xmlns:a16="http://schemas.microsoft.com/office/drawing/2014/main" id="{2091A708-4445-2FB0-6611-8F41E49FBFAE}"/>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Block Arc 15">
                <a:extLst>
                  <a:ext uri="{FF2B5EF4-FFF2-40B4-BE49-F238E27FC236}">
                    <a16:creationId xmlns:a16="http://schemas.microsoft.com/office/drawing/2014/main" id="{58E3650D-2B4A-F2D5-DEEF-DAA1682A94D8}"/>
                  </a:ext>
                </a:extLst>
              </p:cNvPr>
              <p:cNvSpPr/>
              <p:nvPr/>
            </p:nvSpPr>
            <p:spPr>
              <a:xfrm rot="11719641">
                <a:off x="7178956" y="163781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nvGrpSpPr>
            <p:cNvPr id="6" name="Group 5">
              <a:extLst>
                <a:ext uri="{FF2B5EF4-FFF2-40B4-BE49-F238E27FC236}">
                  <a16:creationId xmlns:a16="http://schemas.microsoft.com/office/drawing/2014/main" id="{449F455E-D26D-2E36-6E0A-A3C1F1D22BA1}"/>
                </a:ext>
              </a:extLst>
            </p:cNvPr>
            <p:cNvGrpSpPr/>
            <p:nvPr/>
          </p:nvGrpSpPr>
          <p:grpSpPr>
            <a:xfrm rot="19632759">
              <a:off x="7157081" y="1490279"/>
              <a:ext cx="755219" cy="898494"/>
              <a:chOff x="6846848" y="1141103"/>
              <a:chExt cx="999203" cy="1188766"/>
            </a:xfrm>
            <a:grpFill/>
          </p:grpSpPr>
          <p:sp>
            <p:nvSpPr>
              <p:cNvPr id="7" name="Rectangle: Rounded Corners 6">
                <a:extLst>
                  <a:ext uri="{FF2B5EF4-FFF2-40B4-BE49-F238E27FC236}">
                    <a16:creationId xmlns:a16="http://schemas.microsoft.com/office/drawing/2014/main" id="{371C6B6C-E0E7-522E-575E-746DA23B7363}"/>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Oval 7">
                <a:extLst>
                  <a:ext uri="{FF2B5EF4-FFF2-40B4-BE49-F238E27FC236}">
                    <a16:creationId xmlns:a16="http://schemas.microsoft.com/office/drawing/2014/main" id="{882DF633-C438-37F7-0BD0-FB74619EFFEF}"/>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Oval 8">
                <a:extLst>
                  <a:ext uri="{FF2B5EF4-FFF2-40B4-BE49-F238E27FC236}">
                    <a16:creationId xmlns:a16="http://schemas.microsoft.com/office/drawing/2014/main" id="{2876B921-C291-3D0D-B586-72DAA192CAD6}"/>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Oval 9">
                <a:extLst>
                  <a:ext uri="{FF2B5EF4-FFF2-40B4-BE49-F238E27FC236}">
                    <a16:creationId xmlns:a16="http://schemas.microsoft.com/office/drawing/2014/main" id="{B39E716B-F1C8-914C-EB27-DCD3A7FC46A8}"/>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Block Arc 10">
                <a:extLst>
                  <a:ext uri="{FF2B5EF4-FFF2-40B4-BE49-F238E27FC236}">
                    <a16:creationId xmlns:a16="http://schemas.microsoft.com/office/drawing/2014/main" id="{C6A83CF4-9615-6CED-E326-A60EA4B15664}"/>
                  </a:ext>
                </a:extLst>
              </p:cNvPr>
              <p:cNvSpPr/>
              <p:nvPr/>
            </p:nvSpPr>
            <p:spPr>
              <a:xfrm rot="726908">
                <a:off x="7119521" y="1730088"/>
                <a:ext cx="306872" cy="247075"/>
              </a:xfrm>
              <a:prstGeom prst="blockArc">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tx1"/>
                  </a:solidFill>
                </a:endParaRPr>
              </a:p>
            </p:txBody>
          </p:sp>
        </p:grpSp>
      </p:grpSp>
    </p:spTree>
    <p:extLst>
      <p:ext uri="{BB962C8B-B14F-4D97-AF65-F5344CB8AC3E}">
        <p14:creationId xmlns:p14="http://schemas.microsoft.com/office/powerpoint/2010/main" val="115505522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516363" y="3429000"/>
            <a:ext cx="4295599" cy="1200288"/>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ar-SA" sz="2400" b="0" i="0" u="none" strike="noStrike" baseline="0" dirty="0">
                <a:latin typeface="Calibri" panose="020F0502020204030204" pitchFamily="34" charset="0"/>
                <a:cs typeface="Calibri" panose="020F0502020204030204" pitchFamily="34" charset="0"/>
              </a:rPr>
              <a:t>ي</a:t>
            </a:r>
            <a:r>
              <a:rPr lang="en-US" sz="2400" b="0" i="0" u="none" strike="noStrike" baseline="0" dirty="0">
                <a:latin typeface="Calibri" panose="020F0502020204030204" pitchFamily="34" charset="0"/>
                <a:cs typeface="Calibri" panose="020F0502020204030204" pitchFamily="34" charset="0"/>
              </a:rPr>
              <a:t>مكن</a:t>
            </a:r>
            <a:r>
              <a:rPr lang="ar-SA" sz="2400" b="0" i="0" u="none" strike="noStrike" baseline="0" dirty="0">
                <a:latin typeface="Calibri" panose="020F0502020204030204" pitchFamily="34" charset="0"/>
                <a:cs typeface="Calibri" panose="020F0502020204030204" pitchFamily="34" charset="0"/>
              </a:rPr>
              <a:t> للوالدين</a:t>
            </a:r>
            <a:r>
              <a:rPr lang="en-US" sz="2400" b="0" i="0" u="none" strike="noStrike" baseline="0" dirty="0">
                <a:latin typeface="Calibri" panose="020F0502020204030204" pitchFamily="34" charset="0"/>
                <a:cs typeface="Calibri" panose="020F0502020204030204" pitchFamily="34" charset="0"/>
              </a:rPr>
              <a:t> تجاهل سوء السلوك الذي لا يضر بالأطفال أو للآخرين ثم يمدح الطفل بمجرد توقف السلوك.</a:t>
            </a:r>
            <a:endParaRPr lang="en-US" sz="2400" b="0" i="0" u="none" strike="noStrike" baseline="0" dirty="0">
              <a:solidFill>
                <a:srgbClr val="000000"/>
              </a:solidFill>
              <a:latin typeface="Calibri" panose="020F0502020204030204" pitchFamily="34" charset="0"/>
              <a:cs typeface="Calibri" panose="020F0502020204030204" pitchFamily="34" charset="0"/>
            </a:endParaRPr>
          </a:p>
        </p:txBody>
      </p:sp>
      <p:sp>
        <p:nvSpPr>
          <p:cNvPr id="534" name="Google Shape;534;p18"/>
          <p:cNvSpPr txBox="1"/>
          <p:nvPr/>
        </p:nvSpPr>
        <p:spPr>
          <a:xfrm>
            <a:off x="6642224" y="3429000"/>
            <a:ext cx="3654388" cy="1607131"/>
          </a:xfrm>
          <a:prstGeom prst="rect">
            <a:avLst/>
          </a:prstGeom>
          <a:noFill/>
          <a:ln>
            <a:noFill/>
          </a:ln>
        </p:spPr>
        <p:txBody>
          <a:bodyPr spcFirstLastPara="1" wrap="square" lIns="91425" tIns="45700" rIns="91425" bIns="45700" anchor="t" anchorCtr="0">
            <a:spAutoFit/>
          </a:bodyPr>
          <a:lstStyle/>
          <a:p>
            <a:pPr algn="ctr" rtl="1">
              <a:lnSpc>
                <a:spcPct val="107000"/>
              </a:lnSpc>
            </a:pPr>
            <a:r>
              <a:rPr lang="en-US" sz="2400" dirty="0">
                <a:latin typeface="Calibri" panose="020F0502020204030204" pitchFamily="34" charset="0"/>
                <a:cs typeface="Calibri" panose="020F0502020204030204" pitchFamily="34" charset="0"/>
              </a:rPr>
              <a:t>يمكن استخدام المهلة</a:t>
            </a:r>
            <a:r>
              <a:rPr lang="ar-SA" sz="2400" dirty="0">
                <a:latin typeface="Calibri" panose="020F0502020204030204" pitchFamily="34" charset="0"/>
                <a:cs typeface="Calibri" panose="020F0502020204030204" pitchFamily="34" charset="0"/>
              </a:rPr>
              <a:t> الزمنية</a:t>
            </a:r>
            <a:r>
              <a:rPr lang="en-US" sz="2400" dirty="0">
                <a:latin typeface="Calibri" panose="020F0502020204030204" pitchFamily="34" charset="0"/>
                <a:cs typeface="Calibri" panose="020F0502020204030204" pitchFamily="34" charset="0"/>
              </a:rPr>
              <a:t> كإستراتيجية لتحسين سلوك الأطفال ومساعدتهم على الهدوء</a:t>
            </a:r>
            <a:r>
              <a:rPr lang="en-US" sz="2400" dirty="0">
                <a:latin typeface="+mj-lt"/>
                <a:cs typeface="Calibri" panose="020F0502020204030204" pitchFamily="34" charset="0"/>
              </a:rPr>
              <a:t>.</a:t>
            </a:r>
            <a:endParaRPr lang="en-US" sz="2000" b="0" i="0" u="none" strike="noStrike" baseline="0" dirty="0">
              <a:solidFill>
                <a:srgbClr val="000000"/>
              </a:solidFill>
              <a:latin typeface="+mj-lt"/>
              <a:cs typeface="Calibri" panose="020F0502020204030204" pitchFamily="34" charset="0"/>
            </a:endParaRPr>
          </a:p>
          <a:p>
            <a:pPr marL="0" marR="0" lvl="0" indent="0" algn="ctr" rtl="1">
              <a:lnSpc>
                <a:spcPct val="107000"/>
              </a:lnSpc>
              <a:spcBef>
                <a:spcPts val="0"/>
              </a:spcBef>
              <a:spcAft>
                <a:spcPts val="0"/>
              </a:spcAft>
              <a:buNone/>
            </a:pPr>
            <a:endParaRPr lang="en-US" sz="2000" dirty="0">
              <a:solidFill>
                <a:schemeClr val="dk1"/>
              </a:solidFill>
              <a:latin typeface="+mj-lt"/>
              <a:ea typeface="Helvetica Neue"/>
              <a:cs typeface="Helvetica Neue"/>
              <a:sym typeface="Helvetica Neue"/>
            </a:endParaRPr>
          </a:p>
        </p:txBody>
      </p:sp>
      <p:sp>
        <p:nvSpPr>
          <p:cNvPr id="535" name="Google Shape;535;p18"/>
          <p:cNvSpPr/>
          <p:nvPr/>
        </p:nvSpPr>
        <p:spPr>
          <a:xfrm>
            <a:off x="3138383" y="1957671"/>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7943638" y="1957671"/>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57732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cxnSp>
        <p:nvCxnSpPr>
          <p:cNvPr id="259" name="Google Shape;259;p4"/>
          <p:cNvCxnSpPr>
            <a:cxnSpLocks/>
            <a:stCxn id="13" idx="1"/>
          </p:cNvCxnSpPr>
          <p:nvPr/>
        </p:nvCxnSpPr>
        <p:spPr>
          <a:xfrm>
            <a:off x="6407313" y="1153161"/>
            <a:ext cx="0" cy="5704839"/>
          </a:xfrm>
          <a:prstGeom prst="straightConnector1">
            <a:avLst/>
          </a:prstGeom>
          <a:noFill/>
          <a:ln w="28575" cap="flat" cmpd="sng">
            <a:solidFill>
              <a:schemeClr val="lt1"/>
            </a:solidFill>
            <a:prstDash val="solid"/>
            <a:miter lim="800000"/>
            <a:headEnd type="none" w="sm" len="sm"/>
            <a:tailEnd type="none" w="sm" len="sm"/>
          </a:ln>
        </p:spPr>
      </p:cxnSp>
      <p:sp>
        <p:nvSpPr>
          <p:cNvPr id="262" name="Google Shape;262;p4"/>
          <p:cNvSpPr txBox="1"/>
          <p:nvPr/>
        </p:nvSpPr>
        <p:spPr>
          <a:xfrm>
            <a:off x="6775884" y="1529292"/>
            <a:ext cx="4870015" cy="64629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chemeClr val="lt1"/>
              </a:buClr>
              <a:buSzPts val="1800"/>
              <a:buFont typeface="Helvetica Neue"/>
              <a:buNone/>
            </a:pPr>
            <a:r>
              <a:rPr lang="en-US" sz="1800" b="1" dirty="0">
                <a:solidFill>
                  <a:schemeClr val="bg1"/>
                </a:solidFill>
                <a:latin typeface="Calibri" panose="020F0502020204030204" pitchFamily="34" charset="0"/>
                <a:ea typeface="Helvetica Neue"/>
                <a:cs typeface="Calibri" panose="020F0502020204030204" pitchFamily="34" charset="0"/>
                <a:sym typeface="Helvetica Neue"/>
              </a:rPr>
              <a:t>دعم ارتباط مقدم الرعاية والترابط مع الأطفال الصغار</a:t>
            </a:r>
          </a:p>
          <a:p>
            <a:pPr marL="0" marR="0" lvl="0" indent="0" algn="r" rtl="1">
              <a:spcBef>
                <a:spcPts val="0"/>
              </a:spcBef>
              <a:spcAft>
                <a:spcPts val="0"/>
              </a:spcAft>
              <a:buClr>
                <a:schemeClr val="lt1"/>
              </a:buClr>
              <a:buSzPts val="1800"/>
              <a:buFont typeface="Helvetica Neue"/>
              <a:buNone/>
            </a:pPr>
            <a:r>
              <a:rPr lang="en-US" sz="1800" i="1" dirty="0">
                <a:solidFill>
                  <a:schemeClr val="bg1"/>
                </a:solidFill>
                <a:latin typeface="Calibri" panose="020F0502020204030204" pitchFamily="34" charset="0"/>
                <a:ea typeface="Helvetica Neue"/>
                <a:cs typeface="Calibri" panose="020F0502020204030204" pitchFamily="34" charset="0"/>
                <a:sym typeface="Helvetica Neue"/>
              </a:rPr>
              <a:t>ساعة و </a:t>
            </a:r>
            <a:r>
              <a:rPr lang="ar-SA" sz="1800" i="1" dirty="0">
                <a:solidFill>
                  <a:schemeClr val="bg1"/>
                </a:solidFill>
                <a:latin typeface="Calibri" panose="020F0502020204030204" pitchFamily="34" charset="0"/>
                <a:ea typeface="Helvetica Neue"/>
                <a:cs typeface="Calibri" panose="020F0502020204030204" pitchFamily="34" charset="0"/>
                <a:sym typeface="Helvetica Neue"/>
              </a:rPr>
              <a:t>٣٠</a:t>
            </a:r>
            <a:r>
              <a:rPr lang="en-US" sz="1800" i="1" dirty="0">
                <a:solidFill>
                  <a:schemeClr val="bg1"/>
                </a:solidFill>
                <a:latin typeface="Calibri" panose="020F0502020204030204" pitchFamily="34" charset="0"/>
                <a:ea typeface="Helvetica Neue"/>
                <a:cs typeface="Calibri" panose="020F0502020204030204" pitchFamily="34" charset="0"/>
                <a:sym typeface="Helvetica Neue"/>
              </a:rPr>
              <a:t> دقيقة</a:t>
            </a:r>
            <a:endParaRPr lang="en-US" sz="1800" i="1" dirty="0">
              <a:solidFill>
                <a:schemeClr val="bg1"/>
              </a:solidFill>
              <a:latin typeface="Calibri" panose="020F0502020204030204" pitchFamily="34" charset="0"/>
              <a:cs typeface="Calibri" panose="020F0502020204030204" pitchFamily="34" charset="0"/>
            </a:endParaRPr>
          </a:p>
        </p:txBody>
      </p:sp>
      <p:sp>
        <p:nvSpPr>
          <p:cNvPr id="267" name="Google Shape;267;p4"/>
          <p:cNvSpPr/>
          <p:nvPr/>
        </p:nvSpPr>
        <p:spPr>
          <a:xfrm rot="1782986">
            <a:off x="6238268" y="181277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69" name="Google Shape;269;p4"/>
          <p:cNvSpPr/>
          <p:nvPr/>
        </p:nvSpPr>
        <p:spPr>
          <a:xfrm rot="1782986">
            <a:off x="6238268" y="4246518"/>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74" name="Google Shape;274;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1">
              <a:lnSpc>
                <a:spcPct val="90000"/>
              </a:lnSpc>
              <a:spcBef>
                <a:spcPts val="0"/>
              </a:spcBef>
              <a:spcAft>
                <a:spcPts val="0"/>
              </a:spcAft>
              <a:buClr>
                <a:schemeClr val="lt1"/>
              </a:buClr>
              <a:buSzPts val="4400"/>
              <a:buFont typeface="Garamond"/>
              <a:buNone/>
            </a:pPr>
            <a:r>
              <a:rPr lang="ar-SA" sz="4400" dirty="0">
                <a:latin typeface="Calibri" panose="020F0502020204030204" pitchFamily="34" charset="0"/>
                <a:cs typeface="Calibri" panose="020F0502020204030204" pitchFamily="34" charset="0"/>
              </a:rPr>
              <a:t>الأجندة</a:t>
            </a:r>
            <a:br>
              <a:rPr lang="en-US" sz="4400" dirty="0"/>
            </a:br>
            <a:br>
              <a:rPr lang="en-US" sz="4400" dirty="0"/>
            </a:br>
            <a:r>
              <a:rPr lang="ar-SA" sz="2500" dirty="0"/>
              <a:t>٢/١</a:t>
            </a:r>
            <a:endParaRPr lang="en-US" sz="2500" dirty="0"/>
          </a:p>
        </p:txBody>
      </p:sp>
      <p:sp>
        <p:nvSpPr>
          <p:cNvPr id="2" name="Google Shape;264;p4">
            <a:extLst>
              <a:ext uri="{FF2B5EF4-FFF2-40B4-BE49-F238E27FC236}">
                <a16:creationId xmlns:a16="http://schemas.microsoft.com/office/drawing/2014/main" id="{7123F447-235C-6C19-E9E1-357DBBB397BA}"/>
              </a:ext>
            </a:extLst>
          </p:cNvPr>
          <p:cNvSpPr txBox="1"/>
          <p:nvPr/>
        </p:nvSpPr>
        <p:spPr>
          <a:xfrm>
            <a:off x="6775884" y="2810776"/>
            <a:ext cx="4870015" cy="64629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chemeClr val="lt1"/>
              </a:buClr>
              <a:buSzPts val="1800"/>
              <a:buFont typeface="Helvetica Neue"/>
              <a:buNone/>
            </a:pP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بناء علاقات إيجابية مع الأطفال</a:t>
            </a:r>
          </a:p>
          <a:p>
            <a:pPr marL="0" marR="0" lvl="0" indent="0" algn="r" rtl="1">
              <a:spcBef>
                <a:spcPts val="0"/>
              </a:spcBef>
              <a:spcAft>
                <a:spcPts val="0"/>
              </a:spcAft>
              <a:buClr>
                <a:schemeClr val="lt1"/>
              </a:buClr>
              <a:buSzPts val="1800"/>
              <a:buFont typeface="Helvetica Neue"/>
              <a:buNone/>
            </a:pP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ساعتين</a:t>
            </a:r>
          </a:p>
        </p:txBody>
      </p:sp>
      <p:sp>
        <p:nvSpPr>
          <p:cNvPr id="3" name="Google Shape;264;p4">
            <a:extLst>
              <a:ext uri="{FF2B5EF4-FFF2-40B4-BE49-F238E27FC236}">
                <a16:creationId xmlns:a16="http://schemas.microsoft.com/office/drawing/2014/main" id="{CD489D39-D64C-1775-5B46-CCCB3E1EFC96}"/>
              </a:ext>
            </a:extLst>
          </p:cNvPr>
          <p:cNvSpPr txBox="1"/>
          <p:nvPr/>
        </p:nvSpPr>
        <p:spPr>
          <a:xfrm>
            <a:off x="6775883" y="4005580"/>
            <a:ext cx="4870013" cy="64629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chemeClr val="lt1"/>
              </a:buClr>
              <a:buSzPts val="1800"/>
              <a:buFont typeface="Helvetica Neue"/>
              <a:buNone/>
            </a:pP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بناء مهارات الوالدين / مقدم الرعاية العاطفية والتعاطفية</a:t>
            </a:r>
          </a:p>
          <a:p>
            <a:pPr marL="0" marR="0" lvl="0" indent="0" algn="r" rtl="1">
              <a:spcBef>
                <a:spcPts val="0"/>
              </a:spcBef>
              <a:spcAft>
                <a:spcPts val="0"/>
              </a:spcAft>
              <a:buClr>
                <a:schemeClr val="lt1"/>
              </a:buClr>
              <a:buSzPts val="1800"/>
              <a:buFont typeface="Helvetica Neue"/>
              <a:buNone/>
            </a:pP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ساعة</a:t>
            </a:r>
          </a:p>
        </p:txBody>
      </p:sp>
      <p:sp>
        <p:nvSpPr>
          <p:cNvPr id="6" name="Google Shape;264;p4">
            <a:extLst>
              <a:ext uri="{FF2B5EF4-FFF2-40B4-BE49-F238E27FC236}">
                <a16:creationId xmlns:a16="http://schemas.microsoft.com/office/drawing/2014/main" id="{E688E148-CF23-AE0E-6FF2-58B59FFBE25C}"/>
              </a:ext>
            </a:extLst>
          </p:cNvPr>
          <p:cNvSpPr txBox="1"/>
          <p:nvPr/>
        </p:nvSpPr>
        <p:spPr>
          <a:xfrm>
            <a:off x="6775884" y="5150302"/>
            <a:ext cx="4870012" cy="861734"/>
          </a:xfrm>
          <a:prstGeom prst="rect">
            <a:avLst/>
          </a:prstGeom>
          <a:noFill/>
          <a:ln>
            <a:noFill/>
          </a:ln>
        </p:spPr>
        <p:txBody>
          <a:bodyPr spcFirstLastPara="1" wrap="square" lIns="91425" tIns="45700" rIns="91425" bIns="45700" anchor="t" anchorCtr="0">
            <a:spAutoFit/>
          </a:bodyPr>
          <a:lstStyle/>
          <a:p>
            <a:pPr lvl="1" algn="r" rtl="1"/>
            <a:r>
              <a:rPr lang="ar-SA" sz="1600" b="1" dirty="0">
                <a:solidFill>
                  <a:schemeClr val="bg1"/>
                </a:solidFill>
                <a:latin typeface="Calibri" panose="020F0502020204030204" pitchFamily="34" charset="0"/>
                <a:cs typeface="Calibri" panose="020F0502020204030204" pitchFamily="34" charset="0"/>
                <a:sym typeface="Arial"/>
              </a:rPr>
              <a:t>تهيئة بيئة آمنة ويمكن التنبؤ بها من خلال القواعد والإجراءات الأسرية</a:t>
            </a:r>
            <a:endParaRPr lang="en-US" sz="1600" b="1" dirty="0">
              <a:solidFill>
                <a:schemeClr val="bg1"/>
              </a:solidFill>
              <a:latin typeface="Calibri" panose="020F0502020204030204" pitchFamily="34" charset="0"/>
              <a:cs typeface="Calibri" panose="020F0502020204030204" pitchFamily="34" charset="0"/>
              <a:sym typeface="Arial"/>
            </a:endParaRPr>
          </a:p>
          <a:p>
            <a:pPr marL="0" marR="0" lvl="0" indent="0" algn="r" rtl="1">
              <a:spcBef>
                <a:spcPts val="0"/>
              </a:spcBef>
              <a:spcAft>
                <a:spcPts val="0"/>
              </a:spcAft>
              <a:buClr>
                <a:schemeClr val="lt1"/>
              </a:buClr>
              <a:buSzPts val="1800"/>
              <a:buFont typeface="Helvetica Neue"/>
              <a:buNone/>
            </a:pPr>
            <a:r>
              <a:rPr lang="en-US" sz="1800" i="1" dirty="0">
                <a:solidFill>
                  <a:schemeClr val="lt1"/>
                </a:solidFill>
                <a:latin typeface="+mj-lt"/>
                <a:ea typeface="Helvetica Neue"/>
                <a:cs typeface="Helvetica Neue"/>
                <a:sym typeface="Helvetica Neue"/>
              </a:rPr>
              <a:t>ساعة و </a:t>
            </a:r>
            <a:r>
              <a:rPr lang="ar-SA" sz="1800" i="1" dirty="0">
                <a:solidFill>
                  <a:schemeClr val="lt1"/>
                </a:solidFill>
                <a:latin typeface="+mj-lt"/>
                <a:ea typeface="Helvetica Neue"/>
                <a:cs typeface="Helvetica Neue"/>
                <a:sym typeface="Helvetica Neue"/>
              </a:rPr>
              <a:t>٣٠ </a:t>
            </a:r>
            <a:r>
              <a:rPr lang="en-US" sz="1800" i="1" dirty="0">
                <a:solidFill>
                  <a:schemeClr val="lt1"/>
                </a:solidFill>
                <a:latin typeface="+mj-lt"/>
                <a:ea typeface="Helvetica Neue"/>
                <a:cs typeface="Helvetica Neue"/>
                <a:sym typeface="Helvetica Neue"/>
              </a:rPr>
              <a:t>دقيقة</a:t>
            </a:r>
          </a:p>
        </p:txBody>
      </p:sp>
      <p:sp>
        <p:nvSpPr>
          <p:cNvPr id="5" name="Google Shape;269;p4">
            <a:extLst>
              <a:ext uri="{FF2B5EF4-FFF2-40B4-BE49-F238E27FC236}">
                <a16:creationId xmlns:a16="http://schemas.microsoft.com/office/drawing/2014/main" id="{7DA44CF5-41DB-926F-40AE-37617572F4A8}"/>
              </a:ext>
            </a:extLst>
          </p:cNvPr>
          <p:cNvSpPr/>
          <p:nvPr/>
        </p:nvSpPr>
        <p:spPr>
          <a:xfrm rot="1782986">
            <a:off x="6238268" y="5231063"/>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9" name="Google Shape;269;p4">
            <a:extLst>
              <a:ext uri="{FF2B5EF4-FFF2-40B4-BE49-F238E27FC236}">
                <a16:creationId xmlns:a16="http://schemas.microsoft.com/office/drawing/2014/main" id="{43ED2DA5-7973-4D10-3D15-E391E312643C}"/>
              </a:ext>
            </a:extLst>
          </p:cNvPr>
          <p:cNvSpPr/>
          <p:nvPr/>
        </p:nvSpPr>
        <p:spPr>
          <a:xfrm rot="1782986">
            <a:off x="6238268" y="3034965"/>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12" name="Google Shape;262;p4">
            <a:extLst>
              <a:ext uri="{FF2B5EF4-FFF2-40B4-BE49-F238E27FC236}">
                <a16:creationId xmlns:a16="http://schemas.microsoft.com/office/drawing/2014/main" id="{8D939B37-8A30-7E9A-8BF2-E5BDBF05E6AE}"/>
              </a:ext>
            </a:extLst>
          </p:cNvPr>
          <p:cNvSpPr txBox="1"/>
          <p:nvPr/>
        </p:nvSpPr>
        <p:spPr>
          <a:xfrm>
            <a:off x="6775884" y="661569"/>
            <a:ext cx="4870015" cy="646290"/>
          </a:xfrm>
          <a:prstGeom prst="rect">
            <a:avLst/>
          </a:prstGeom>
          <a:noFill/>
          <a:ln>
            <a:noFill/>
          </a:ln>
        </p:spPr>
        <p:txBody>
          <a:bodyPr spcFirstLastPara="1" wrap="square" lIns="91425" tIns="45700" rIns="91425" bIns="45700" anchor="t" anchorCtr="0">
            <a:spAutoFit/>
          </a:bodyPr>
          <a:lstStyle/>
          <a:p>
            <a:pPr marL="0" marR="0" lvl="0" indent="0" algn="r" rtl="1">
              <a:spcBef>
                <a:spcPts val="0"/>
              </a:spcBef>
              <a:spcAft>
                <a:spcPts val="0"/>
              </a:spcAft>
              <a:buClr>
                <a:schemeClr val="lt1"/>
              </a:buClr>
              <a:buSzPts val="1800"/>
              <a:buFont typeface="Helvetica Neue"/>
              <a:buNone/>
            </a:pPr>
            <a:r>
              <a:rPr lang="ar-SA" sz="1800" b="1" dirty="0">
                <a:solidFill>
                  <a:schemeClr val="bg1"/>
                </a:solidFill>
                <a:latin typeface="Calibri" panose="020F0502020204030204" pitchFamily="34" charset="0"/>
                <a:ea typeface="Helvetica Neue"/>
                <a:cs typeface="Calibri" panose="020F0502020204030204" pitchFamily="34" charset="0"/>
                <a:sym typeface="Helvetica Neue"/>
              </a:rPr>
              <a:t>ا</a:t>
            </a:r>
            <a:r>
              <a:rPr lang="en-US" sz="1800" b="1" dirty="0">
                <a:solidFill>
                  <a:schemeClr val="bg1"/>
                </a:solidFill>
                <a:latin typeface="Calibri" panose="020F0502020204030204" pitchFamily="34" charset="0"/>
                <a:ea typeface="Helvetica Neue"/>
                <a:cs typeface="Calibri" panose="020F0502020204030204" pitchFamily="34" charset="0"/>
                <a:sym typeface="Helvetica Neue"/>
              </a:rPr>
              <a:t>فت</a:t>
            </a:r>
            <a:r>
              <a:rPr lang="ar-SA" sz="1800" b="1" dirty="0">
                <a:solidFill>
                  <a:schemeClr val="bg1"/>
                </a:solidFill>
                <a:latin typeface="Calibri" panose="020F0502020204030204" pitchFamily="34" charset="0"/>
                <a:ea typeface="Helvetica Neue"/>
                <a:cs typeface="Calibri" panose="020F0502020204030204" pitchFamily="34" charset="0"/>
                <a:sym typeface="Helvetica Neue"/>
              </a:rPr>
              <a:t>تا</a:t>
            </a:r>
            <a:r>
              <a:rPr lang="en-US" sz="1800" b="1" dirty="0">
                <a:solidFill>
                  <a:schemeClr val="bg1"/>
                </a:solidFill>
                <a:latin typeface="Calibri" panose="020F0502020204030204" pitchFamily="34" charset="0"/>
                <a:ea typeface="Helvetica Neue"/>
                <a:cs typeface="Calibri" panose="020F0502020204030204" pitchFamily="34" charset="0"/>
                <a:sym typeface="Helvetica Neue"/>
              </a:rPr>
              <a:t>ح الوحدة</a:t>
            </a:r>
          </a:p>
          <a:p>
            <a:pPr marL="0" marR="0" lvl="0" indent="0" algn="r" rtl="1">
              <a:spcBef>
                <a:spcPts val="0"/>
              </a:spcBef>
              <a:spcAft>
                <a:spcPts val="0"/>
              </a:spcAft>
              <a:buClr>
                <a:schemeClr val="lt1"/>
              </a:buClr>
              <a:buSzPts val="1800"/>
              <a:buFont typeface="Helvetica Neue"/>
              <a:buNone/>
            </a:pPr>
            <a:r>
              <a:rPr lang="ar-SA" sz="1800" i="1" dirty="0">
                <a:solidFill>
                  <a:schemeClr val="bg1"/>
                </a:solidFill>
                <a:latin typeface="Calibri" panose="020F0502020204030204" pitchFamily="34" charset="0"/>
                <a:cs typeface="Calibri" panose="020F0502020204030204" pitchFamily="34" charset="0"/>
                <a:sym typeface="Helvetica Neue"/>
              </a:rPr>
              <a:t>١٥</a:t>
            </a:r>
            <a:r>
              <a:rPr lang="en-US" sz="1800" i="1" dirty="0">
                <a:solidFill>
                  <a:schemeClr val="bg1"/>
                </a:solidFill>
                <a:latin typeface="Calibri" panose="020F0502020204030204" pitchFamily="34" charset="0"/>
                <a:cs typeface="Calibri" panose="020F0502020204030204" pitchFamily="34" charset="0"/>
                <a:sym typeface="Helvetica Neue"/>
              </a:rPr>
              <a:t> دقيقة</a:t>
            </a:r>
            <a:endParaRPr lang="en-US" sz="1800" i="1" dirty="0">
              <a:solidFill>
                <a:schemeClr val="bg1"/>
              </a:solidFill>
              <a:latin typeface="Calibri" panose="020F0502020204030204" pitchFamily="34" charset="0"/>
              <a:cs typeface="Calibri" panose="020F0502020204030204" pitchFamily="34" charset="0"/>
            </a:endParaRPr>
          </a:p>
        </p:txBody>
      </p:sp>
      <p:sp>
        <p:nvSpPr>
          <p:cNvPr id="13" name="Google Shape;267;p4">
            <a:extLst>
              <a:ext uri="{FF2B5EF4-FFF2-40B4-BE49-F238E27FC236}">
                <a16:creationId xmlns:a16="http://schemas.microsoft.com/office/drawing/2014/main" id="{2F4443D6-B0C3-A01D-7885-A16DBE6EC74D}"/>
              </a:ext>
            </a:extLst>
          </p:cNvPr>
          <p:cNvSpPr/>
          <p:nvPr/>
        </p:nvSpPr>
        <p:spPr>
          <a:xfrm rot="1782986">
            <a:off x="6238268" y="841239"/>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AAD7685A-A93E-D909-2304-4A5DA84B3C0C}"/>
              </a:ext>
            </a:extLst>
          </p:cNvPr>
          <p:cNvSpPr>
            <a:spLocks noGrp="1"/>
          </p:cNvSpPr>
          <p:nvPr>
            <p:ph type="title"/>
          </p:nvPr>
        </p:nvSpPr>
        <p:spPr/>
        <p:txBody>
          <a:bodyPr/>
          <a:lstStyle/>
          <a:p>
            <a:pPr algn="r" rtl="1"/>
            <a:r>
              <a:rPr lang="en-CA" sz="2400" b="1" dirty="0">
                <a:solidFill>
                  <a:schemeClr val="bg1"/>
                </a:solidFill>
                <a:latin typeface="Calibri" panose="020F0502020204030204" pitchFamily="34" charset="0"/>
                <a:cs typeface="Calibri" panose="020F0502020204030204" pitchFamily="34" charset="0"/>
              </a:rPr>
              <a:t>الجلسة </a:t>
            </a:r>
            <a:r>
              <a:rPr lang="ar-SA" sz="2400" b="1" dirty="0">
                <a:solidFill>
                  <a:schemeClr val="bg1"/>
                </a:solidFill>
                <a:latin typeface="Calibri" panose="020F0502020204030204" pitchFamily="34" charset="0"/>
                <a:cs typeface="Calibri" panose="020F0502020204030204" pitchFamily="34" charset="0"/>
              </a:rPr>
              <a:t>٧</a:t>
            </a:r>
            <a:br>
              <a:rPr lang="en-CA" sz="2400" b="1" dirty="0">
                <a:solidFill>
                  <a:schemeClr val="bg1"/>
                </a:solidFill>
                <a:latin typeface="Calibri" panose="020F0502020204030204" pitchFamily="34" charset="0"/>
                <a:cs typeface="Calibri" panose="020F0502020204030204" pitchFamily="34" charset="0"/>
              </a:rPr>
            </a:br>
            <a:br>
              <a:rPr lang="en-CA" b="1" dirty="0">
                <a:solidFill>
                  <a:schemeClr val="bg1"/>
                </a:solidFill>
                <a:latin typeface="Calibri" panose="020F0502020204030204" pitchFamily="34" charset="0"/>
                <a:cs typeface="Calibri" panose="020F0502020204030204" pitchFamily="34" charset="0"/>
              </a:rPr>
            </a:br>
            <a:r>
              <a:rPr lang="en-US" sz="5400" b="1" dirty="0">
                <a:solidFill>
                  <a:schemeClr val="bg1"/>
                </a:solidFill>
                <a:latin typeface="Calibri" panose="020F0502020204030204" pitchFamily="34" charset="0"/>
                <a:cs typeface="Calibri" panose="020F0502020204030204" pitchFamily="34" charset="0"/>
              </a:rPr>
              <a:t>تقوية شبكات الدعم الاجتماعي</a:t>
            </a:r>
            <a:r>
              <a:rPr lang="ar-SA" sz="5400" b="1" dirty="0">
                <a:solidFill>
                  <a:schemeClr val="bg1"/>
                </a:solidFill>
                <a:latin typeface="Calibri" panose="020F0502020204030204" pitchFamily="34" charset="0"/>
                <a:cs typeface="Calibri" panose="020F0502020204030204" pitchFamily="34" charset="0"/>
              </a:rPr>
              <a:t>ة</a:t>
            </a:r>
            <a:endParaRPr lang="en-US" dirty="0">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D51FDC89-F54E-28C2-BACA-54AD9D05920F}"/>
              </a:ext>
            </a:extLst>
          </p:cNvPr>
          <p:cNvGrpSpPr/>
          <p:nvPr/>
        </p:nvGrpSpPr>
        <p:grpSpPr>
          <a:xfrm>
            <a:off x="10555017" y="683335"/>
            <a:ext cx="937477" cy="1121659"/>
            <a:chOff x="548251" y="3024358"/>
            <a:chExt cx="937477" cy="1121659"/>
          </a:xfrm>
          <a:solidFill>
            <a:schemeClr val="bg1"/>
          </a:solidFill>
        </p:grpSpPr>
        <p:grpSp>
          <p:nvGrpSpPr>
            <p:cNvPr id="13" name="Group 12">
              <a:extLst>
                <a:ext uri="{FF2B5EF4-FFF2-40B4-BE49-F238E27FC236}">
                  <a16:creationId xmlns:a16="http://schemas.microsoft.com/office/drawing/2014/main" id="{FDEE8CCC-D1EF-54B1-60B0-69AD877985CA}"/>
                </a:ext>
              </a:extLst>
            </p:cNvPr>
            <p:cNvGrpSpPr/>
            <p:nvPr/>
          </p:nvGrpSpPr>
          <p:grpSpPr>
            <a:xfrm>
              <a:off x="548251" y="3024358"/>
              <a:ext cx="937477" cy="1121659"/>
              <a:chOff x="2780231" y="3039417"/>
              <a:chExt cx="1162307" cy="1390660"/>
            </a:xfrm>
            <a:grpFill/>
          </p:grpSpPr>
          <p:sp>
            <p:nvSpPr>
              <p:cNvPr id="24" name="Rectangle 23">
                <a:extLst>
                  <a:ext uri="{FF2B5EF4-FFF2-40B4-BE49-F238E27FC236}">
                    <a16:creationId xmlns:a16="http://schemas.microsoft.com/office/drawing/2014/main" id="{060CAEAE-016F-0410-15D5-4DA09E8CC376}"/>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5" name="Flowchart: Stored Data 24">
                <a:extLst>
                  <a:ext uri="{FF2B5EF4-FFF2-40B4-BE49-F238E27FC236}">
                    <a16:creationId xmlns:a16="http://schemas.microsoft.com/office/drawing/2014/main" id="{BDA541A7-5A85-0E41-B9DA-1A66E63B471F}"/>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Flowchart: Stored Data 25">
                <a:extLst>
                  <a:ext uri="{FF2B5EF4-FFF2-40B4-BE49-F238E27FC236}">
                    <a16:creationId xmlns:a16="http://schemas.microsoft.com/office/drawing/2014/main" id="{14C3E02B-0BDC-65D5-BB35-68DBF2ABAFA0}"/>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7" name="Rectangle 26">
                <a:extLst>
                  <a:ext uri="{FF2B5EF4-FFF2-40B4-BE49-F238E27FC236}">
                    <a16:creationId xmlns:a16="http://schemas.microsoft.com/office/drawing/2014/main" id="{18729545-8FD2-2432-83EF-03BDAA3F623F}"/>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Isosceles Triangle 27">
                <a:extLst>
                  <a:ext uri="{FF2B5EF4-FFF2-40B4-BE49-F238E27FC236}">
                    <a16:creationId xmlns:a16="http://schemas.microsoft.com/office/drawing/2014/main" id="{24C0B39A-9C21-9B18-678C-62CB25BBFA56}"/>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4" name="Group 13">
              <a:extLst>
                <a:ext uri="{FF2B5EF4-FFF2-40B4-BE49-F238E27FC236}">
                  <a16:creationId xmlns:a16="http://schemas.microsoft.com/office/drawing/2014/main" id="{41119515-E69F-6DE5-FE13-8FC5DE2216C1}"/>
                </a:ext>
              </a:extLst>
            </p:cNvPr>
            <p:cNvGrpSpPr/>
            <p:nvPr/>
          </p:nvGrpSpPr>
          <p:grpSpPr>
            <a:xfrm>
              <a:off x="722202" y="3250645"/>
              <a:ext cx="547216" cy="690061"/>
              <a:chOff x="8440399" y="3758191"/>
              <a:chExt cx="648257" cy="817478"/>
            </a:xfrm>
            <a:grpFill/>
          </p:grpSpPr>
          <p:grpSp>
            <p:nvGrpSpPr>
              <p:cNvPr id="16" name="Group 15">
                <a:extLst>
                  <a:ext uri="{FF2B5EF4-FFF2-40B4-BE49-F238E27FC236}">
                    <a16:creationId xmlns:a16="http://schemas.microsoft.com/office/drawing/2014/main" id="{7BB09997-4C62-AE6E-A99C-07AD8D514607}"/>
                  </a:ext>
                </a:extLst>
              </p:cNvPr>
              <p:cNvGrpSpPr/>
              <p:nvPr/>
            </p:nvGrpSpPr>
            <p:grpSpPr>
              <a:xfrm>
                <a:off x="8835207" y="3758191"/>
                <a:ext cx="253449" cy="817478"/>
                <a:chOff x="4045582" y="1684320"/>
                <a:chExt cx="350098" cy="1129211"/>
              </a:xfrm>
              <a:grpFill/>
            </p:grpSpPr>
            <p:sp>
              <p:nvSpPr>
                <p:cNvPr id="22" name="Round Same Side Corner Rectangle 21">
                  <a:extLst>
                    <a:ext uri="{FF2B5EF4-FFF2-40B4-BE49-F238E27FC236}">
                      <a16:creationId xmlns:a16="http://schemas.microsoft.com/office/drawing/2014/main" id="{4E2E1B9B-16D6-1E79-CA99-E18464050E56}"/>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3" name="Oval 22">
                  <a:extLst>
                    <a:ext uri="{FF2B5EF4-FFF2-40B4-BE49-F238E27FC236}">
                      <a16:creationId xmlns:a16="http://schemas.microsoft.com/office/drawing/2014/main" id="{78FB7FBC-E189-B441-FFFB-5E7605CC8B9B}"/>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7" name="Group 16">
                <a:extLst>
                  <a:ext uri="{FF2B5EF4-FFF2-40B4-BE49-F238E27FC236}">
                    <a16:creationId xmlns:a16="http://schemas.microsoft.com/office/drawing/2014/main" id="{9E421784-2F3E-D670-8727-FCE7217EE737}"/>
                  </a:ext>
                </a:extLst>
              </p:cNvPr>
              <p:cNvGrpSpPr/>
              <p:nvPr/>
            </p:nvGrpSpPr>
            <p:grpSpPr>
              <a:xfrm>
                <a:off x="8440399" y="3758191"/>
                <a:ext cx="363228" cy="817478"/>
                <a:chOff x="3000654" y="1516217"/>
                <a:chExt cx="245039" cy="551483"/>
              </a:xfrm>
              <a:grpFill/>
            </p:grpSpPr>
            <p:grpSp>
              <p:nvGrpSpPr>
                <p:cNvPr id="18" name="Group 17">
                  <a:extLst>
                    <a:ext uri="{FF2B5EF4-FFF2-40B4-BE49-F238E27FC236}">
                      <a16:creationId xmlns:a16="http://schemas.microsoft.com/office/drawing/2014/main" id="{ABE8A8CF-91BD-4B8D-A6B6-68A107896739}"/>
                    </a:ext>
                  </a:extLst>
                </p:cNvPr>
                <p:cNvGrpSpPr/>
                <p:nvPr/>
              </p:nvGrpSpPr>
              <p:grpSpPr>
                <a:xfrm>
                  <a:off x="3036509" y="1516217"/>
                  <a:ext cx="172158" cy="551483"/>
                  <a:chOff x="4043172" y="1684320"/>
                  <a:chExt cx="352508" cy="1129211"/>
                </a:xfrm>
                <a:grpFill/>
              </p:grpSpPr>
              <p:sp>
                <p:nvSpPr>
                  <p:cNvPr id="20" name="Round Same Side Corner Rectangle 21">
                    <a:extLst>
                      <a:ext uri="{FF2B5EF4-FFF2-40B4-BE49-F238E27FC236}">
                        <a16:creationId xmlns:a16="http://schemas.microsoft.com/office/drawing/2014/main" id="{957F9182-F8F0-59AA-558B-D142FE9EF3D5}"/>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Oval 20">
                    <a:extLst>
                      <a:ext uri="{FF2B5EF4-FFF2-40B4-BE49-F238E27FC236}">
                        <a16:creationId xmlns:a16="http://schemas.microsoft.com/office/drawing/2014/main" id="{9FC5E9D3-6CF4-2042-92E0-93D6C919E5AC}"/>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9" name="Flowchart: Manual Operation 18">
                  <a:extLst>
                    <a:ext uri="{FF2B5EF4-FFF2-40B4-BE49-F238E27FC236}">
                      <a16:creationId xmlns:a16="http://schemas.microsoft.com/office/drawing/2014/main" id="{2997C66C-A3A4-C71E-4EDB-51E801572414}"/>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16229901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1EFA93A-983E-1AE2-AB8A-662C96A6B4C8}"/>
              </a:ext>
            </a:extLst>
          </p:cNvPr>
          <p:cNvSpPr>
            <a:spLocks noGrp="1"/>
          </p:cNvSpPr>
          <p:nvPr>
            <p:ph type="title"/>
          </p:nvPr>
        </p:nvSpPr>
        <p:spPr/>
        <p:txBody>
          <a:bodyPr>
            <a:normAutofit/>
          </a:bodyPr>
          <a:lstStyle/>
          <a:p>
            <a:pPr rtl="1"/>
            <a:r>
              <a:rPr lang="en-US" dirty="0">
                <a:latin typeface="Calibri" panose="020F0502020204030204" pitchFamily="34" charset="0"/>
                <a:cs typeface="Calibri" panose="020F0502020204030204" pitchFamily="34" charset="0"/>
              </a:rPr>
              <a:t>مناقشة عامة</a:t>
            </a:r>
          </a:p>
        </p:txBody>
      </p:sp>
      <p:grpSp>
        <p:nvGrpSpPr>
          <p:cNvPr id="3" name="Group 9">
            <a:extLst>
              <a:ext uri="{FF2B5EF4-FFF2-40B4-BE49-F238E27FC236}">
                <a16:creationId xmlns:a16="http://schemas.microsoft.com/office/drawing/2014/main" id="{1D8C30EC-04D4-F004-00A7-8257C7B1B3B4}"/>
              </a:ext>
            </a:extLst>
          </p:cNvPr>
          <p:cNvGrpSpPr/>
          <p:nvPr/>
        </p:nvGrpSpPr>
        <p:grpSpPr>
          <a:xfrm>
            <a:off x="2104623" y="2400836"/>
            <a:ext cx="3056462" cy="2317583"/>
            <a:chOff x="1117683" y="2194390"/>
            <a:chExt cx="3415887" cy="2678824"/>
          </a:xfrm>
          <a:solidFill>
            <a:schemeClr val="accent3">
              <a:lumMod val="75000"/>
            </a:schemeClr>
          </a:solidFill>
        </p:grpSpPr>
        <p:sp>
          <p:nvSpPr>
            <p:cNvPr id="4" name="Speech Bubble: Rectangle with Corners Rounded 6">
              <a:extLst>
                <a:ext uri="{FF2B5EF4-FFF2-40B4-BE49-F238E27FC236}">
                  <a16:creationId xmlns:a16="http://schemas.microsoft.com/office/drawing/2014/main" id="{2412C924-5DEF-3868-C9FF-D618959607B1}"/>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5" name="Speech Bubble: Rectangle with Corners Rounded 7">
              <a:extLst>
                <a:ext uri="{FF2B5EF4-FFF2-40B4-BE49-F238E27FC236}">
                  <a16:creationId xmlns:a16="http://schemas.microsoft.com/office/drawing/2014/main" id="{4D0B29B6-86B3-E78F-0EF3-4CF56FBC11DA}"/>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sp>
          <p:nvSpPr>
            <p:cNvPr id="6" name="Speech Bubble: Rectangle with Corners Rounded 8">
              <a:extLst>
                <a:ext uri="{FF2B5EF4-FFF2-40B4-BE49-F238E27FC236}">
                  <a16:creationId xmlns:a16="http://schemas.microsoft.com/office/drawing/2014/main" id="{903BDCC6-86D1-05C3-DE44-349AC1EE6331}"/>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latin typeface="+mj-lt"/>
              </a:endParaRPr>
            </a:p>
          </p:txBody>
        </p:sp>
      </p:grpSp>
      <p:sp>
        <p:nvSpPr>
          <p:cNvPr id="11" name="Rectangle 3">
            <a:extLst>
              <a:ext uri="{FF2B5EF4-FFF2-40B4-BE49-F238E27FC236}">
                <a16:creationId xmlns:a16="http://schemas.microsoft.com/office/drawing/2014/main" id="{F3F2354F-152B-B728-6B8A-5CC308595A9C}"/>
              </a:ext>
            </a:extLst>
          </p:cNvPr>
          <p:cNvSpPr/>
          <p:nvPr/>
        </p:nvSpPr>
        <p:spPr>
          <a:xfrm>
            <a:off x="6263407" y="1885731"/>
            <a:ext cx="3711867" cy="3347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SA" sz="4000" b="1" dirty="0">
                <a:solidFill>
                  <a:srgbClr val="000000"/>
                </a:solidFill>
                <a:latin typeface="Calibri" panose="020F0502020204030204" pitchFamily="34" charset="0"/>
                <a:ea typeface="Calibri" panose="020F0502020204030204" pitchFamily="34" charset="0"/>
                <a:cs typeface="Calibri" panose="020F0502020204030204" pitchFamily="34" charset="0"/>
              </a:rPr>
              <a:t>ماذا يعني </a:t>
            </a:r>
            <a:r>
              <a:rPr lang="en-US" sz="4000" b="1" dirty="0">
                <a:solidFill>
                  <a:srgbClr val="000000"/>
                </a:solidFill>
                <a:latin typeface="Calibri" panose="020F0502020204030204" pitchFamily="34" charset="0"/>
                <a:ea typeface="Calibri" panose="020F0502020204030204" pitchFamily="34" charset="0"/>
                <a:cs typeface="Calibri" panose="020F0502020204030204" pitchFamily="34" charset="0"/>
              </a:rPr>
              <a:t> مصطلح</a:t>
            </a:r>
            <a:r>
              <a:rPr lang="en-US" sz="40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"الدعم الاجتماعي" لك؟</a:t>
            </a:r>
            <a:endParaRPr lang="en-US" sz="4000"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373973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551EA3-69CC-041F-8CE1-2326414F994D}"/>
              </a:ext>
            </a:extLst>
          </p:cNvPr>
          <p:cNvSpPr>
            <a:spLocks noGrp="1"/>
          </p:cNvSpPr>
          <p:nvPr>
            <p:ph type="title"/>
          </p:nvPr>
        </p:nvSpPr>
        <p:spPr>
          <a:xfrm>
            <a:off x="241300" y="120516"/>
            <a:ext cx="11709400" cy="868968"/>
          </a:xfrm>
        </p:spPr>
        <p:txBody>
          <a:bodyPr>
            <a:normAutofit/>
          </a:bodyPr>
          <a:lstStyle/>
          <a:p>
            <a:pPr rtl="1"/>
            <a:r>
              <a:rPr lang="en-US" dirty="0">
                <a:latin typeface="Calibri" panose="020F0502020204030204" pitchFamily="34" charset="0"/>
                <a:cs typeface="Calibri" panose="020F0502020204030204" pitchFamily="34" charset="0"/>
              </a:rPr>
              <a:t>ماذا يمكن أن يعني الدعم الاجتماعي لل</a:t>
            </a:r>
            <a:r>
              <a:rPr lang="ar-SA" dirty="0">
                <a:latin typeface="Calibri" panose="020F0502020204030204" pitchFamily="34" charset="0"/>
                <a:cs typeface="Calibri" panose="020F0502020204030204" pitchFamily="34" charset="0"/>
              </a:rPr>
              <a:t>والدين</a:t>
            </a:r>
            <a:r>
              <a:rPr lang="en-US" dirty="0">
                <a:latin typeface="Calibri" panose="020F0502020204030204" pitchFamily="34" charset="0"/>
                <a:cs typeface="Calibri" panose="020F0502020204030204" pitchFamily="34" charset="0"/>
              </a:rPr>
              <a:t> / مقدمي الرعاية في الممارسة</a:t>
            </a:r>
          </a:p>
        </p:txBody>
      </p:sp>
      <p:sp>
        <p:nvSpPr>
          <p:cNvPr id="8" name="CasellaDiTesto 7">
            <a:extLst>
              <a:ext uri="{FF2B5EF4-FFF2-40B4-BE49-F238E27FC236}">
                <a16:creationId xmlns:a16="http://schemas.microsoft.com/office/drawing/2014/main" id="{B7C53D29-C94A-CDB7-5512-B4C73E25024D}"/>
              </a:ext>
            </a:extLst>
          </p:cNvPr>
          <p:cNvSpPr txBox="1"/>
          <p:nvPr/>
        </p:nvSpPr>
        <p:spPr>
          <a:xfrm>
            <a:off x="4337183" y="1498573"/>
            <a:ext cx="7108057" cy="2923877"/>
          </a:xfrm>
          <a:prstGeom prst="rect">
            <a:avLst/>
          </a:prstGeom>
          <a:noFill/>
        </p:spPr>
        <p:txBody>
          <a:bodyPr wrap="square">
            <a:spAutoFit/>
          </a:bodyPr>
          <a:lstStyle/>
          <a:p>
            <a:pPr marL="342900" indent="-342900" algn="r" rtl="1">
              <a:spcAft>
                <a:spcPts val="600"/>
              </a:spcAft>
              <a:buFont typeface="Arial" panose="020B0604020202020204" pitchFamily="34" charset="0"/>
              <a:buChar char="•"/>
            </a:pPr>
            <a:r>
              <a:rPr lang="ar-SA" sz="2200" dirty="0">
                <a:solidFill>
                  <a:schemeClr val="tx2">
                    <a:lumMod val="10000"/>
                  </a:schemeClr>
                </a:solidFill>
                <a:latin typeface="+mj-lt"/>
                <a:ea typeface="Courier New" panose="02070309020205020404" pitchFamily="49" charset="0"/>
                <a:cs typeface="Calibri" panose="020F0502020204030204" pitchFamily="34" charset="0"/>
              </a:rPr>
              <a:t>مشاركة</a:t>
            </a:r>
            <a:r>
              <a:rPr lang="en-US" sz="2200" i="0" dirty="0">
                <a:solidFill>
                  <a:schemeClr val="tx2">
                    <a:lumMod val="10000"/>
                  </a:schemeClr>
                </a:solidFill>
                <a:effectLst/>
                <a:latin typeface="+mj-lt"/>
                <a:ea typeface="Courier New" panose="02070309020205020404" pitchFamily="49" charset="0"/>
                <a:cs typeface="Calibri" panose="020F0502020204030204" pitchFamily="34" charset="0"/>
              </a:rPr>
              <a:t> الصعوبات والمشاعر مع </a:t>
            </a:r>
            <a:r>
              <a:rPr lang="ar-SA" sz="2200" i="0" dirty="0">
                <a:solidFill>
                  <a:schemeClr val="tx2">
                    <a:lumMod val="10000"/>
                  </a:schemeClr>
                </a:solidFill>
                <a:effectLst/>
                <a:latin typeface="+mj-lt"/>
                <a:ea typeface="Courier New" panose="02070309020205020404" pitchFamily="49" charset="0"/>
                <a:cs typeface="Calibri" panose="020F0502020204030204" pitchFamily="34" charset="0"/>
              </a:rPr>
              <a:t> الأشخاص </a:t>
            </a:r>
            <a:r>
              <a:rPr lang="en-US" sz="2200" i="0" dirty="0">
                <a:solidFill>
                  <a:schemeClr val="tx2">
                    <a:lumMod val="10000"/>
                  </a:schemeClr>
                </a:solidFill>
                <a:effectLst/>
                <a:latin typeface="+mj-lt"/>
                <a:ea typeface="Courier New" panose="02070309020205020404" pitchFamily="49" charset="0"/>
                <a:cs typeface="Calibri" panose="020F0502020204030204" pitchFamily="34" charset="0"/>
              </a:rPr>
              <a:t>الآخرين الذين يثقون بهم</a:t>
            </a:r>
          </a:p>
          <a:p>
            <a:pPr marL="342900" indent="-342900" algn="r" rtl="1">
              <a:spcAft>
                <a:spcPts val="600"/>
              </a:spcAft>
              <a:buFont typeface="Arial" panose="020B0604020202020204" pitchFamily="34" charset="0"/>
              <a:buChar char="•"/>
            </a:pPr>
            <a:r>
              <a:rPr lang="en-US" sz="2200" i="0" dirty="0">
                <a:solidFill>
                  <a:schemeClr val="tx2">
                    <a:lumMod val="10000"/>
                  </a:schemeClr>
                </a:solidFill>
                <a:effectLst/>
                <a:latin typeface="+mj-lt"/>
                <a:ea typeface="Courier New" panose="02070309020205020404" pitchFamily="49" charset="0"/>
                <a:cs typeface="Calibri" panose="020F0502020204030204" pitchFamily="34" charset="0"/>
              </a:rPr>
              <a:t>قضاء الوقت مع الأصدقاء أو العائلة</a:t>
            </a:r>
          </a:p>
          <a:p>
            <a:pPr marL="342900" indent="-342900" algn="r" rtl="1">
              <a:spcAft>
                <a:spcPts val="600"/>
              </a:spcAft>
              <a:buFont typeface="Arial" panose="020B0604020202020204" pitchFamily="34" charset="0"/>
              <a:buChar char="•"/>
            </a:pPr>
            <a:r>
              <a:rPr lang="en-US" sz="2200" i="0" dirty="0">
                <a:solidFill>
                  <a:schemeClr val="tx2">
                    <a:lumMod val="10000"/>
                  </a:schemeClr>
                </a:solidFill>
                <a:effectLst/>
                <a:latin typeface="+mj-lt"/>
                <a:ea typeface="Courier New" panose="02070309020205020404" pitchFamily="49" charset="0"/>
                <a:cs typeface="Calibri" panose="020F0502020204030204" pitchFamily="34" charset="0"/>
              </a:rPr>
              <a:t>الاستفادة من </a:t>
            </a:r>
            <a:r>
              <a:rPr lang="ar-SA" sz="2200" i="0" dirty="0">
                <a:solidFill>
                  <a:schemeClr val="tx2">
                    <a:lumMod val="10000"/>
                  </a:schemeClr>
                </a:solidFill>
                <a:effectLst/>
                <a:latin typeface="+mj-lt"/>
                <a:ea typeface="Courier New" panose="02070309020205020404" pitchFamily="49" charset="0"/>
                <a:cs typeface="Calibri" panose="020F0502020204030204" pitchFamily="34" charset="0"/>
              </a:rPr>
              <a:t>أفكار</a:t>
            </a:r>
            <a:r>
              <a:rPr lang="en-US" sz="2200" i="0" dirty="0">
                <a:solidFill>
                  <a:schemeClr val="tx2">
                    <a:lumMod val="10000"/>
                  </a:schemeClr>
                </a:solidFill>
                <a:effectLst/>
                <a:latin typeface="+mj-lt"/>
                <a:ea typeface="Courier New" panose="02070309020205020404" pitchFamily="49" charset="0"/>
                <a:cs typeface="Calibri" panose="020F0502020204030204" pitchFamily="34" charset="0"/>
              </a:rPr>
              <a:t> ومعرفة الآخرين</a:t>
            </a:r>
          </a:p>
          <a:p>
            <a:pPr marL="342900" indent="-342900" algn="r" rtl="1">
              <a:spcAft>
                <a:spcPts val="600"/>
              </a:spcAft>
              <a:buFont typeface="Arial" panose="020B0604020202020204" pitchFamily="34" charset="0"/>
              <a:buChar char="•"/>
            </a:pPr>
            <a:r>
              <a:rPr lang="en-US" sz="2200" i="0" dirty="0">
                <a:solidFill>
                  <a:schemeClr val="tx2">
                    <a:lumMod val="10000"/>
                  </a:schemeClr>
                </a:solidFill>
                <a:effectLst/>
                <a:latin typeface="+mj-lt"/>
                <a:ea typeface="Arial" panose="020B0604020202020204" pitchFamily="34" charset="0"/>
                <a:cs typeface="Calibri" panose="020F0502020204030204" pitchFamily="34" charset="0"/>
              </a:rPr>
              <a:t>التواصل مع المنظمات أو الوكالات المجتمعية لتلقي الدعم</a:t>
            </a:r>
            <a:endParaRPr lang="en-US" sz="2200" dirty="0">
              <a:solidFill>
                <a:schemeClr val="tx2">
                  <a:lumMod val="10000"/>
                </a:schemeClr>
              </a:solidFill>
              <a:latin typeface="+mj-lt"/>
              <a:cs typeface="Calibri" panose="020F0502020204030204" pitchFamily="34" charset="0"/>
            </a:endParaRPr>
          </a:p>
          <a:p>
            <a:pPr marL="342900" indent="-342900" algn="r" rtl="1">
              <a:spcAft>
                <a:spcPts val="600"/>
              </a:spcAft>
              <a:buFont typeface="Arial" panose="020B0604020202020204" pitchFamily="34" charset="0"/>
              <a:buChar char="•"/>
            </a:pPr>
            <a:r>
              <a:rPr lang="en-US" sz="2200" dirty="0">
                <a:solidFill>
                  <a:schemeClr val="tx2">
                    <a:lumMod val="10000"/>
                  </a:schemeClr>
                </a:solidFill>
                <a:latin typeface="+mj-lt"/>
                <a:cs typeface="Calibri" panose="020F0502020204030204" pitchFamily="34" charset="0"/>
              </a:rPr>
              <a:t>تبادل الخبرات مع الأشخاص الذين </a:t>
            </a:r>
            <a:r>
              <a:rPr lang="ar-SA" sz="2200" dirty="0">
                <a:solidFill>
                  <a:schemeClr val="tx2">
                    <a:lumMod val="10000"/>
                  </a:schemeClr>
                </a:solidFill>
                <a:latin typeface="+mj-lt"/>
                <a:cs typeface="Calibri" panose="020F0502020204030204" pitchFamily="34" charset="0"/>
              </a:rPr>
              <a:t>ي</a:t>
            </a:r>
            <a:r>
              <a:rPr lang="en-US" sz="2200" dirty="0">
                <a:solidFill>
                  <a:schemeClr val="tx2">
                    <a:lumMod val="10000"/>
                  </a:schemeClr>
                </a:solidFill>
                <a:latin typeface="+mj-lt"/>
                <a:cs typeface="Calibri" panose="020F0502020204030204" pitchFamily="34" charset="0"/>
              </a:rPr>
              <a:t>واجهو</a:t>
            </a:r>
            <a:r>
              <a:rPr lang="ar-SA" sz="2200" dirty="0">
                <a:solidFill>
                  <a:schemeClr val="tx2">
                    <a:lumMod val="10000"/>
                  </a:schemeClr>
                </a:solidFill>
                <a:latin typeface="+mj-lt"/>
                <a:cs typeface="Calibri" panose="020F0502020204030204" pitchFamily="34" charset="0"/>
              </a:rPr>
              <a:t>ن</a:t>
            </a:r>
            <a:r>
              <a:rPr lang="en-US" sz="2200" dirty="0">
                <a:solidFill>
                  <a:schemeClr val="tx2">
                    <a:lumMod val="10000"/>
                  </a:schemeClr>
                </a:solidFill>
                <a:latin typeface="+mj-lt"/>
                <a:cs typeface="Calibri" panose="020F0502020204030204" pitchFamily="34" charset="0"/>
              </a:rPr>
              <a:t> تحديات مماثلة</a:t>
            </a:r>
          </a:p>
          <a:p>
            <a:pPr marL="342900" indent="-342900" algn="r" rtl="1">
              <a:spcAft>
                <a:spcPts val="600"/>
              </a:spcAft>
              <a:buFont typeface="Arial" panose="020B0604020202020204" pitchFamily="34" charset="0"/>
              <a:buChar char="•"/>
            </a:pPr>
            <a:r>
              <a:rPr lang="en-US" sz="2200" dirty="0">
                <a:solidFill>
                  <a:schemeClr val="tx2">
                    <a:lumMod val="10000"/>
                  </a:schemeClr>
                </a:solidFill>
                <a:latin typeface="+mj-lt"/>
                <a:cs typeface="Calibri" panose="020F0502020204030204" pitchFamily="34" charset="0"/>
              </a:rPr>
              <a:t>أن </a:t>
            </a:r>
            <a:r>
              <a:rPr lang="ar-SA" sz="2200" dirty="0">
                <a:solidFill>
                  <a:schemeClr val="tx2">
                    <a:lumMod val="10000"/>
                  </a:schemeClr>
                </a:solidFill>
                <a:latin typeface="+mj-lt"/>
                <a:cs typeface="Calibri" panose="020F0502020204030204" pitchFamily="34" charset="0"/>
              </a:rPr>
              <a:t>يتم سماعك و فهمك</a:t>
            </a:r>
            <a:r>
              <a:rPr lang="en-US" sz="2200" dirty="0">
                <a:solidFill>
                  <a:schemeClr val="tx2">
                    <a:lumMod val="10000"/>
                  </a:schemeClr>
                </a:solidFill>
                <a:latin typeface="+mj-lt"/>
                <a:cs typeface="Calibri" panose="020F0502020204030204" pitchFamily="34" charset="0"/>
              </a:rPr>
              <a:t> </a:t>
            </a:r>
          </a:p>
          <a:p>
            <a:pPr marL="342900" indent="-342900" algn="r" rtl="1">
              <a:spcAft>
                <a:spcPts val="600"/>
              </a:spcAft>
              <a:buFont typeface="Arial" panose="020B0604020202020204" pitchFamily="34" charset="0"/>
              <a:buChar char="•"/>
            </a:pPr>
            <a:r>
              <a:rPr lang="ar-SA" sz="2200" dirty="0">
                <a:solidFill>
                  <a:schemeClr val="tx2">
                    <a:lumMod val="10000"/>
                  </a:schemeClr>
                </a:solidFill>
                <a:latin typeface="+mj-lt"/>
                <a:cs typeface="Calibri" panose="020F0502020204030204" pitchFamily="34" charset="0"/>
              </a:rPr>
              <a:t>ال</a:t>
            </a:r>
            <a:r>
              <a:rPr lang="en-US" sz="2200" dirty="0">
                <a:solidFill>
                  <a:schemeClr val="tx2">
                    <a:lumMod val="10000"/>
                  </a:schemeClr>
                </a:solidFill>
                <a:latin typeface="+mj-lt"/>
                <a:cs typeface="Calibri" panose="020F0502020204030204" pitchFamily="34" charset="0"/>
              </a:rPr>
              <a:t>مساعدة </a:t>
            </a:r>
            <a:r>
              <a:rPr lang="ar-SA" sz="2200" dirty="0">
                <a:solidFill>
                  <a:schemeClr val="tx2">
                    <a:lumMod val="10000"/>
                  </a:schemeClr>
                </a:solidFill>
                <a:latin typeface="+mj-lt"/>
                <a:cs typeface="Calibri" panose="020F0502020204030204" pitchFamily="34" charset="0"/>
              </a:rPr>
              <a:t>ال</a:t>
            </a:r>
            <a:r>
              <a:rPr lang="en-US" sz="2200" dirty="0">
                <a:solidFill>
                  <a:schemeClr val="tx2">
                    <a:lumMod val="10000"/>
                  </a:schemeClr>
                </a:solidFill>
                <a:latin typeface="+mj-lt"/>
                <a:cs typeface="Calibri" panose="020F0502020204030204" pitchFamily="34" charset="0"/>
              </a:rPr>
              <a:t>عملية في رعاية الطفل أو مهام أخرى</a:t>
            </a:r>
          </a:p>
        </p:txBody>
      </p:sp>
      <p:grpSp>
        <p:nvGrpSpPr>
          <p:cNvPr id="22" name="Group 21">
            <a:extLst>
              <a:ext uri="{FF2B5EF4-FFF2-40B4-BE49-F238E27FC236}">
                <a16:creationId xmlns:a16="http://schemas.microsoft.com/office/drawing/2014/main" id="{AFF3138E-767E-DF0B-1AD3-A100A2F94FA5}"/>
              </a:ext>
            </a:extLst>
          </p:cNvPr>
          <p:cNvGrpSpPr/>
          <p:nvPr/>
        </p:nvGrpSpPr>
        <p:grpSpPr>
          <a:xfrm>
            <a:off x="1095792" y="2243830"/>
            <a:ext cx="2704047" cy="2370339"/>
            <a:chOff x="1014513" y="2513558"/>
            <a:chExt cx="2090428" cy="1832447"/>
          </a:xfrm>
        </p:grpSpPr>
        <p:grpSp>
          <p:nvGrpSpPr>
            <p:cNvPr id="13" name="Group 12">
              <a:extLst>
                <a:ext uri="{FF2B5EF4-FFF2-40B4-BE49-F238E27FC236}">
                  <a16:creationId xmlns:a16="http://schemas.microsoft.com/office/drawing/2014/main" id="{432955B5-BF9F-3172-2CDE-4F2BD80487E3}"/>
                </a:ext>
              </a:extLst>
            </p:cNvPr>
            <p:cNvGrpSpPr/>
            <p:nvPr/>
          </p:nvGrpSpPr>
          <p:grpSpPr>
            <a:xfrm>
              <a:off x="1756495" y="2513558"/>
              <a:ext cx="1047108" cy="1320445"/>
              <a:chOff x="3269971" y="2733590"/>
              <a:chExt cx="648257" cy="817478"/>
            </a:xfrm>
            <a:solidFill>
              <a:schemeClr val="accent3">
                <a:lumMod val="75000"/>
              </a:schemeClr>
            </a:solidFill>
          </p:grpSpPr>
          <p:grpSp>
            <p:nvGrpSpPr>
              <p:cNvPr id="14" name="Group 13">
                <a:extLst>
                  <a:ext uri="{FF2B5EF4-FFF2-40B4-BE49-F238E27FC236}">
                    <a16:creationId xmlns:a16="http://schemas.microsoft.com/office/drawing/2014/main" id="{A33B0FBE-7E55-F1F3-F6B1-080259A028C1}"/>
                  </a:ext>
                </a:extLst>
              </p:cNvPr>
              <p:cNvGrpSpPr/>
              <p:nvPr/>
            </p:nvGrpSpPr>
            <p:grpSpPr>
              <a:xfrm>
                <a:off x="3664779" y="2733590"/>
                <a:ext cx="253449" cy="817478"/>
                <a:chOff x="4045582" y="1684320"/>
                <a:chExt cx="350098" cy="1129211"/>
              </a:xfrm>
              <a:grpFill/>
            </p:grpSpPr>
            <p:sp>
              <p:nvSpPr>
                <p:cNvPr id="20" name="Round Same Side Corner Rectangle 21">
                  <a:extLst>
                    <a:ext uri="{FF2B5EF4-FFF2-40B4-BE49-F238E27FC236}">
                      <a16:creationId xmlns:a16="http://schemas.microsoft.com/office/drawing/2014/main" id="{BE682B01-CB8E-197A-6F20-480913D7F64E}"/>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1" name="Oval 20">
                  <a:extLst>
                    <a:ext uri="{FF2B5EF4-FFF2-40B4-BE49-F238E27FC236}">
                      <a16:creationId xmlns:a16="http://schemas.microsoft.com/office/drawing/2014/main" id="{0A0677F5-79E9-D9A6-C9BA-30D835DFE74D}"/>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15" name="Group 14">
                <a:extLst>
                  <a:ext uri="{FF2B5EF4-FFF2-40B4-BE49-F238E27FC236}">
                    <a16:creationId xmlns:a16="http://schemas.microsoft.com/office/drawing/2014/main" id="{CB3ABA22-5517-AF63-4EA7-2972D9877B2B}"/>
                  </a:ext>
                </a:extLst>
              </p:cNvPr>
              <p:cNvGrpSpPr/>
              <p:nvPr/>
            </p:nvGrpSpPr>
            <p:grpSpPr>
              <a:xfrm>
                <a:off x="3269971" y="2733590"/>
                <a:ext cx="363228" cy="817478"/>
                <a:chOff x="3000654" y="1516217"/>
                <a:chExt cx="245039" cy="551483"/>
              </a:xfrm>
              <a:grpFill/>
            </p:grpSpPr>
            <p:grpSp>
              <p:nvGrpSpPr>
                <p:cNvPr id="16" name="Group 15">
                  <a:extLst>
                    <a:ext uri="{FF2B5EF4-FFF2-40B4-BE49-F238E27FC236}">
                      <a16:creationId xmlns:a16="http://schemas.microsoft.com/office/drawing/2014/main" id="{53C41899-9E67-9095-2E17-60538721F5E2}"/>
                    </a:ext>
                  </a:extLst>
                </p:cNvPr>
                <p:cNvGrpSpPr/>
                <p:nvPr/>
              </p:nvGrpSpPr>
              <p:grpSpPr>
                <a:xfrm>
                  <a:off x="3036509" y="1516217"/>
                  <a:ext cx="172158" cy="551483"/>
                  <a:chOff x="4043172" y="1684320"/>
                  <a:chExt cx="352508" cy="1129211"/>
                </a:xfrm>
                <a:grpFill/>
              </p:grpSpPr>
              <p:sp>
                <p:nvSpPr>
                  <p:cNvPr id="18" name="Round Same Side Corner Rectangle 21">
                    <a:extLst>
                      <a:ext uri="{FF2B5EF4-FFF2-40B4-BE49-F238E27FC236}">
                        <a16:creationId xmlns:a16="http://schemas.microsoft.com/office/drawing/2014/main" id="{A96A071F-534C-3AD1-D8D7-EAF4F2CAE092}"/>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9" name="Oval 18">
                    <a:extLst>
                      <a:ext uri="{FF2B5EF4-FFF2-40B4-BE49-F238E27FC236}">
                        <a16:creationId xmlns:a16="http://schemas.microsoft.com/office/drawing/2014/main" id="{29BB7960-C022-DE91-412E-FB8889609F69}"/>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7" name="Flowchart: Manual Operation 16">
                  <a:extLst>
                    <a:ext uri="{FF2B5EF4-FFF2-40B4-BE49-F238E27FC236}">
                      <a16:creationId xmlns:a16="http://schemas.microsoft.com/office/drawing/2014/main" id="{6A9CB535-B0B1-AC3A-5699-055209E9A2AE}"/>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nvGrpSpPr>
            <p:cNvPr id="4" name="Group 3">
              <a:extLst>
                <a:ext uri="{FF2B5EF4-FFF2-40B4-BE49-F238E27FC236}">
                  <a16:creationId xmlns:a16="http://schemas.microsoft.com/office/drawing/2014/main" id="{3F1FB86E-BFB4-6858-0EBE-E167686FC245}"/>
                </a:ext>
              </a:extLst>
            </p:cNvPr>
            <p:cNvGrpSpPr/>
            <p:nvPr/>
          </p:nvGrpSpPr>
          <p:grpSpPr>
            <a:xfrm rot="5400000">
              <a:off x="1601224" y="2842289"/>
              <a:ext cx="917005" cy="2090428"/>
              <a:chOff x="8619006" y="1366612"/>
              <a:chExt cx="416505" cy="949476"/>
            </a:xfrm>
            <a:solidFill>
              <a:schemeClr val="accent3">
                <a:lumMod val="75000"/>
              </a:schemeClr>
            </a:solidFill>
          </p:grpSpPr>
          <p:sp>
            <p:nvSpPr>
              <p:cNvPr id="7" name="Rectangle: Rounded Corners 6">
                <a:extLst>
                  <a:ext uri="{FF2B5EF4-FFF2-40B4-BE49-F238E27FC236}">
                    <a16:creationId xmlns:a16="http://schemas.microsoft.com/office/drawing/2014/main" id="{A56832BF-3E3D-611A-E1EF-1323B2702460}"/>
                  </a:ext>
                </a:extLst>
              </p:cNvPr>
              <p:cNvSpPr/>
              <p:nvPr/>
            </p:nvSpPr>
            <p:spPr>
              <a:xfrm rot="1076057" flipH="1">
                <a:off x="8840670" y="1614649"/>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Rectangle: Rounded Corners 8">
                <a:extLst>
                  <a:ext uri="{FF2B5EF4-FFF2-40B4-BE49-F238E27FC236}">
                    <a16:creationId xmlns:a16="http://schemas.microsoft.com/office/drawing/2014/main" id="{0F9572CD-68EA-1BF5-05B4-79D2262402B3}"/>
                  </a:ext>
                </a:extLst>
              </p:cNvPr>
              <p:cNvSpPr/>
              <p:nvPr/>
            </p:nvSpPr>
            <p:spPr>
              <a:xfrm rot="20911244" flipH="1">
                <a:off x="8877905" y="1366612"/>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0" name="Rectangle: Rounded Corners 9">
                <a:extLst>
                  <a:ext uri="{FF2B5EF4-FFF2-40B4-BE49-F238E27FC236}">
                    <a16:creationId xmlns:a16="http://schemas.microsoft.com/office/drawing/2014/main" id="{CD983D59-AD26-A868-5ADB-A518D943992B}"/>
                  </a:ext>
                </a:extLst>
              </p:cNvPr>
              <p:cNvSpPr/>
              <p:nvPr/>
            </p:nvSpPr>
            <p:spPr>
              <a:xfrm rot="613090" flipH="1">
                <a:off x="8661076" y="1666801"/>
                <a:ext cx="176482" cy="358638"/>
              </a:xfrm>
              <a:prstGeom prst="roundRect">
                <a:avLst>
                  <a:gd name="adj" fmla="val 50000"/>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Flowchart: Manual Input 10">
                <a:extLst>
                  <a:ext uri="{FF2B5EF4-FFF2-40B4-BE49-F238E27FC236}">
                    <a16:creationId xmlns:a16="http://schemas.microsoft.com/office/drawing/2014/main" id="{E42AE46B-B491-694D-C009-EFB9B5A7958C}"/>
                  </a:ext>
                </a:extLst>
              </p:cNvPr>
              <p:cNvSpPr/>
              <p:nvPr/>
            </p:nvSpPr>
            <p:spPr>
              <a:xfrm rot="17276057">
                <a:off x="8678142" y="1906154"/>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ectangle 11">
                <a:extLst>
                  <a:ext uri="{FF2B5EF4-FFF2-40B4-BE49-F238E27FC236}">
                    <a16:creationId xmlns:a16="http://schemas.microsoft.com/office/drawing/2014/main" id="{EF24BEE3-26C3-0EF9-59DD-2735478E2030}"/>
                  </a:ext>
                </a:extLst>
              </p:cNvPr>
              <p:cNvSpPr/>
              <p:nvPr/>
            </p:nvSpPr>
            <p:spPr>
              <a:xfrm>
                <a:off x="8657142" y="2030875"/>
                <a:ext cx="241922" cy="2852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318300467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Oval 28">
            <a:extLst>
              <a:ext uri="{FF2B5EF4-FFF2-40B4-BE49-F238E27FC236}">
                <a16:creationId xmlns:a16="http://schemas.microsoft.com/office/drawing/2014/main" id="{C3AE8CE0-B740-223C-0201-6314431B57F1}"/>
              </a:ext>
            </a:extLst>
          </p:cNvPr>
          <p:cNvSpPr/>
          <p:nvPr/>
        </p:nvSpPr>
        <p:spPr>
          <a:xfrm>
            <a:off x="4270085" y="2472944"/>
            <a:ext cx="2966720" cy="2966720"/>
          </a:xfrm>
          <a:prstGeom prst="ellips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olo 1">
            <a:extLst>
              <a:ext uri="{FF2B5EF4-FFF2-40B4-BE49-F238E27FC236}">
                <a16:creationId xmlns:a16="http://schemas.microsoft.com/office/drawing/2014/main" id="{3E551EA3-69CC-041F-8CE1-2326414F994D}"/>
              </a:ext>
            </a:extLst>
          </p:cNvPr>
          <p:cNvSpPr>
            <a:spLocks noGrp="1"/>
          </p:cNvSpPr>
          <p:nvPr>
            <p:ph type="title"/>
          </p:nvPr>
        </p:nvSpPr>
        <p:spPr/>
        <p:txBody>
          <a:bodyPr>
            <a:normAutofit/>
          </a:bodyPr>
          <a:lstStyle/>
          <a:p>
            <a:pPr rtl="1"/>
            <a:r>
              <a:rPr lang="ar-SA" dirty="0">
                <a:latin typeface="Calibri" panose="020F0502020204030204" pitchFamily="34" charset="0"/>
                <a:cs typeface="Calibri" panose="020F0502020204030204" pitchFamily="34" charset="0"/>
              </a:rPr>
              <a:t>أ</a:t>
            </a:r>
            <a:r>
              <a:rPr lang="en-US" dirty="0">
                <a:latin typeface="Calibri" panose="020F0502020204030204" pitchFamily="34" charset="0"/>
                <a:cs typeface="Calibri" panose="020F0502020204030204" pitchFamily="34" charset="0"/>
              </a:rPr>
              <a:t>داة: من</a:t>
            </a:r>
            <a:r>
              <a:rPr lang="ar-SA" dirty="0">
                <a:latin typeface="Calibri" panose="020F0502020204030204" pitchFamily="34" charset="0"/>
                <a:cs typeface="Calibri" panose="020F0502020204030204" pitchFamily="34" charset="0"/>
              </a:rPr>
              <a:t> هم</a:t>
            </a:r>
            <a:r>
              <a:rPr lang="en-US" dirty="0">
                <a:latin typeface="Calibri" panose="020F0502020204030204" pitchFamily="34" charset="0"/>
                <a:cs typeface="Calibri" panose="020F0502020204030204" pitchFamily="34" charset="0"/>
              </a:rPr>
              <a:t> في دائرتك</a:t>
            </a:r>
            <a:endParaRPr lang="it-IT" dirty="0">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595A24CD-A0F2-2D8C-BB9E-7C8EA0A9A165}"/>
              </a:ext>
            </a:extLst>
          </p:cNvPr>
          <p:cNvGrpSpPr/>
          <p:nvPr/>
        </p:nvGrpSpPr>
        <p:grpSpPr>
          <a:xfrm>
            <a:off x="10228983" y="337468"/>
            <a:ext cx="1587872" cy="1368854"/>
            <a:chOff x="10228983" y="337468"/>
            <a:chExt cx="1587872" cy="1368854"/>
          </a:xfrm>
        </p:grpSpPr>
        <p:sp>
          <p:nvSpPr>
            <p:cNvPr id="12" name="Hexagon 11">
              <a:extLst>
                <a:ext uri="{FF2B5EF4-FFF2-40B4-BE49-F238E27FC236}">
                  <a16:creationId xmlns:a16="http://schemas.microsoft.com/office/drawing/2014/main" id="{DCB233CD-9D32-9202-EB5E-D17201BB6CF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3" name="Group 12">
              <a:extLst>
                <a:ext uri="{FF2B5EF4-FFF2-40B4-BE49-F238E27FC236}">
                  <a16:creationId xmlns:a16="http://schemas.microsoft.com/office/drawing/2014/main" id="{F4845C20-63B7-AD43-307C-B02FA24EDBC2}"/>
                </a:ext>
              </a:extLst>
            </p:cNvPr>
            <p:cNvGrpSpPr/>
            <p:nvPr/>
          </p:nvGrpSpPr>
          <p:grpSpPr>
            <a:xfrm>
              <a:off x="10621771" y="762700"/>
              <a:ext cx="562136" cy="634675"/>
              <a:chOff x="760175" y="830142"/>
              <a:chExt cx="867619" cy="979579"/>
            </a:xfrm>
          </p:grpSpPr>
          <p:sp>
            <p:nvSpPr>
              <p:cNvPr id="17" name="Rectangle 16">
                <a:extLst>
                  <a:ext uri="{FF2B5EF4-FFF2-40B4-BE49-F238E27FC236}">
                    <a16:creationId xmlns:a16="http://schemas.microsoft.com/office/drawing/2014/main" id="{4B185FA6-7090-28CA-96E8-A50AC88063E4}"/>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٤٧</a:t>
                </a:r>
                <a:endParaRPr lang="en-CA" sz="1600" b="1" dirty="0">
                  <a:solidFill>
                    <a:schemeClr val="bg1"/>
                  </a:solidFill>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89700243-32BB-A607-EB83-C7D3CE0BF674}"/>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14" name="Group 13">
              <a:extLst>
                <a:ext uri="{FF2B5EF4-FFF2-40B4-BE49-F238E27FC236}">
                  <a16:creationId xmlns:a16="http://schemas.microsoft.com/office/drawing/2014/main" id="{176CDDBF-3409-07E9-A86E-1085EFEC1596}"/>
                </a:ext>
              </a:extLst>
            </p:cNvPr>
            <p:cNvGrpSpPr/>
            <p:nvPr/>
          </p:nvGrpSpPr>
          <p:grpSpPr>
            <a:xfrm>
              <a:off x="11325415" y="762701"/>
              <a:ext cx="182192" cy="634674"/>
              <a:chOff x="2121762" y="2323619"/>
              <a:chExt cx="200378" cy="825210"/>
            </a:xfrm>
          </p:grpSpPr>
          <p:sp>
            <p:nvSpPr>
              <p:cNvPr id="15" name="Isosceles Triangle 14">
                <a:extLst>
                  <a:ext uri="{FF2B5EF4-FFF2-40B4-BE49-F238E27FC236}">
                    <a16:creationId xmlns:a16="http://schemas.microsoft.com/office/drawing/2014/main" id="{9980AF07-881A-9D48-2E00-2574467BFA7B}"/>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6" name="Rectangle 15">
                <a:extLst>
                  <a:ext uri="{FF2B5EF4-FFF2-40B4-BE49-F238E27FC236}">
                    <a16:creationId xmlns:a16="http://schemas.microsoft.com/office/drawing/2014/main" id="{E4F9F35C-86FC-7C96-FE36-DFFC615E72CD}"/>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grpSp>
        <p:nvGrpSpPr>
          <p:cNvPr id="7" name="Group 6">
            <a:extLst>
              <a:ext uri="{FF2B5EF4-FFF2-40B4-BE49-F238E27FC236}">
                <a16:creationId xmlns:a16="http://schemas.microsoft.com/office/drawing/2014/main" id="{6618E173-EAE1-B29F-68CC-05EFFBBDAD09}"/>
              </a:ext>
            </a:extLst>
          </p:cNvPr>
          <p:cNvGrpSpPr/>
          <p:nvPr/>
        </p:nvGrpSpPr>
        <p:grpSpPr>
          <a:xfrm>
            <a:off x="4562352" y="2772377"/>
            <a:ext cx="533205" cy="1312171"/>
            <a:chOff x="2166624" y="2243830"/>
            <a:chExt cx="533205" cy="1312171"/>
          </a:xfrm>
          <a:solidFill>
            <a:schemeClr val="accent3">
              <a:lumMod val="60000"/>
              <a:lumOff val="40000"/>
            </a:schemeClr>
          </a:solidFill>
        </p:grpSpPr>
        <p:sp>
          <p:nvSpPr>
            <p:cNvPr id="5" name="Round Same Side Corner Rectangle 21">
              <a:extLst>
                <a:ext uri="{FF2B5EF4-FFF2-40B4-BE49-F238E27FC236}">
                  <a16:creationId xmlns:a16="http://schemas.microsoft.com/office/drawing/2014/main" id="{BCBB355B-9622-FC73-225C-9934A4BDEA1B}"/>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6" name="Oval 5">
              <a:extLst>
                <a:ext uri="{FF2B5EF4-FFF2-40B4-BE49-F238E27FC236}">
                  <a16:creationId xmlns:a16="http://schemas.microsoft.com/office/drawing/2014/main" id="{9CA99B24-5667-BCF4-32F0-EF5609B6510C}"/>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0" name="Group 19">
            <a:extLst>
              <a:ext uri="{FF2B5EF4-FFF2-40B4-BE49-F238E27FC236}">
                <a16:creationId xmlns:a16="http://schemas.microsoft.com/office/drawing/2014/main" id="{1ACDDE7F-7349-B88A-F5A5-03CC74C4B562}"/>
              </a:ext>
            </a:extLst>
          </p:cNvPr>
          <p:cNvGrpSpPr/>
          <p:nvPr/>
        </p:nvGrpSpPr>
        <p:grpSpPr>
          <a:xfrm>
            <a:off x="5255963" y="1786857"/>
            <a:ext cx="533205" cy="1312171"/>
            <a:chOff x="2166624" y="2243830"/>
            <a:chExt cx="533205" cy="1312171"/>
          </a:xfrm>
          <a:solidFill>
            <a:schemeClr val="accent3">
              <a:lumMod val="60000"/>
              <a:lumOff val="40000"/>
            </a:schemeClr>
          </a:solidFill>
        </p:grpSpPr>
        <p:sp>
          <p:nvSpPr>
            <p:cNvPr id="21" name="Round Same Side Corner Rectangle 21">
              <a:extLst>
                <a:ext uri="{FF2B5EF4-FFF2-40B4-BE49-F238E27FC236}">
                  <a16:creationId xmlns:a16="http://schemas.microsoft.com/office/drawing/2014/main" id="{EC3F05AC-3E73-457C-8BC4-2DE9BFF1BE31}"/>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 name="Oval 21">
              <a:extLst>
                <a:ext uri="{FF2B5EF4-FFF2-40B4-BE49-F238E27FC236}">
                  <a16:creationId xmlns:a16="http://schemas.microsoft.com/office/drawing/2014/main" id="{912B4897-A8E1-1AAB-18DC-7CD940E29331}"/>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3" name="Group 22">
            <a:extLst>
              <a:ext uri="{FF2B5EF4-FFF2-40B4-BE49-F238E27FC236}">
                <a16:creationId xmlns:a16="http://schemas.microsoft.com/office/drawing/2014/main" id="{235CE609-822C-3D6E-A839-95944BAFB0EA}"/>
              </a:ext>
            </a:extLst>
          </p:cNvPr>
          <p:cNvGrpSpPr/>
          <p:nvPr/>
        </p:nvGrpSpPr>
        <p:grpSpPr>
          <a:xfrm>
            <a:off x="6333335" y="2415450"/>
            <a:ext cx="533205" cy="1312171"/>
            <a:chOff x="2166624" y="2243830"/>
            <a:chExt cx="533205" cy="1312171"/>
          </a:xfrm>
          <a:solidFill>
            <a:schemeClr val="accent3">
              <a:lumMod val="60000"/>
              <a:lumOff val="40000"/>
            </a:schemeClr>
          </a:solidFill>
        </p:grpSpPr>
        <p:sp>
          <p:nvSpPr>
            <p:cNvPr id="24" name="Round Same Side Corner Rectangle 21">
              <a:extLst>
                <a:ext uri="{FF2B5EF4-FFF2-40B4-BE49-F238E27FC236}">
                  <a16:creationId xmlns:a16="http://schemas.microsoft.com/office/drawing/2014/main" id="{5EC7FC15-F3DE-0987-AA37-426DA2E13C00}"/>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5" name="Oval 24">
              <a:extLst>
                <a:ext uri="{FF2B5EF4-FFF2-40B4-BE49-F238E27FC236}">
                  <a16:creationId xmlns:a16="http://schemas.microsoft.com/office/drawing/2014/main" id="{178CE361-7B40-C8B1-1CBD-B51AE3214E57}"/>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9" name="Group 8">
            <a:extLst>
              <a:ext uri="{FF2B5EF4-FFF2-40B4-BE49-F238E27FC236}">
                <a16:creationId xmlns:a16="http://schemas.microsoft.com/office/drawing/2014/main" id="{AF3670CE-1F64-8A1D-9B6E-9701DFB47162}"/>
              </a:ext>
            </a:extLst>
          </p:cNvPr>
          <p:cNvGrpSpPr/>
          <p:nvPr/>
        </p:nvGrpSpPr>
        <p:grpSpPr>
          <a:xfrm>
            <a:off x="5477915" y="2772377"/>
            <a:ext cx="533205" cy="1312171"/>
            <a:chOff x="2166624" y="2243830"/>
            <a:chExt cx="533205" cy="1312171"/>
          </a:xfrm>
        </p:grpSpPr>
        <p:sp>
          <p:nvSpPr>
            <p:cNvPr id="10" name="Round Same Side Corner Rectangle 21">
              <a:extLst>
                <a:ext uri="{FF2B5EF4-FFF2-40B4-BE49-F238E27FC236}">
                  <a16:creationId xmlns:a16="http://schemas.microsoft.com/office/drawing/2014/main" id="{E9C1E735-7862-5192-1B10-CAC2F5ADB4C6}"/>
                </a:ext>
              </a:extLst>
            </p:cNvPr>
            <p:cNvSpPr/>
            <p:nvPr/>
          </p:nvSpPr>
          <p:spPr>
            <a:xfrm>
              <a:off x="2170269" y="2826241"/>
              <a:ext cx="529560" cy="729760"/>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19" name="Oval 18">
              <a:extLst>
                <a:ext uri="{FF2B5EF4-FFF2-40B4-BE49-F238E27FC236}">
                  <a16:creationId xmlns:a16="http://schemas.microsoft.com/office/drawing/2014/main" id="{8772A884-DC85-AAF3-23DB-068DDF1D5F64}"/>
                </a:ext>
              </a:extLst>
            </p:cNvPr>
            <p:cNvSpPr/>
            <p:nvPr/>
          </p:nvSpPr>
          <p:spPr>
            <a:xfrm>
              <a:off x="2166624" y="2243830"/>
              <a:ext cx="497482" cy="49748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0" name="Group 29">
            <a:extLst>
              <a:ext uri="{FF2B5EF4-FFF2-40B4-BE49-F238E27FC236}">
                <a16:creationId xmlns:a16="http://schemas.microsoft.com/office/drawing/2014/main" id="{0D1D5F20-64D9-5B2B-E22B-3BE9E39640C8}"/>
              </a:ext>
            </a:extLst>
          </p:cNvPr>
          <p:cNvGrpSpPr/>
          <p:nvPr/>
        </p:nvGrpSpPr>
        <p:grpSpPr>
          <a:xfrm>
            <a:off x="7278091" y="1628252"/>
            <a:ext cx="533205" cy="1312171"/>
            <a:chOff x="2166624" y="2243830"/>
            <a:chExt cx="533205" cy="1312171"/>
          </a:xfrm>
          <a:solidFill>
            <a:schemeClr val="accent3">
              <a:lumMod val="60000"/>
              <a:lumOff val="40000"/>
            </a:schemeClr>
          </a:solidFill>
        </p:grpSpPr>
        <p:sp>
          <p:nvSpPr>
            <p:cNvPr id="31" name="Round Same Side Corner Rectangle 21">
              <a:extLst>
                <a:ext uri="{FF2B5EF4-FFF2-40B4-BE49-F238E27FC236}">
                  <a16:creationId xmlns:a16="http://schemas.microsoft.com/office/drawing/2014/main" id="{938629ED-1CF9-6EE2-7736-0123759CA460}"/>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2" name="Oval 31">
              <a:extLst>
                <a:ext uri="{FF2B5EF4-FFF2-40B4-BE49-F238E27FC236}">
                  <a16:creationId xmlns:a16="http://schemas.microsoft.com/office/drawing/2014/main" id="{2A952987-B69D-5146-1627-6EAEC6F03C40}"/>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3" name="Group 32">
            <a:extLst>
              <a:ext uri="{FF2B5EF4-FFF2-40B4-BE49-F238E27FC236}">
                <a16:creationId xmlns:a16="http://schemas.microsoft.com/office/drawing/2014/main" id="{F955D2B4-28AB-1A10-F3D5-7CD956E25BC9}"/>
              </a:ext>
            </a:extLst>
          </p:cNvPr>
          <p:cNvGrpSpPr/>
          <p:nvPr/>
        </p:nvGrpSpPr>
        <p:grpSpPr>
          <a:xfrm>
            <a:off x="7959725" y="2613772"/>
            <a:ext cx="533205" cy="1312171"/>
            <a:chOff x="2166624" y="2243830"/>
            <a:chExt cx="533205" cy="1312171"/>
          </a:xfrm>
          <a:solidFill>
            <a:schemeClr val="accent3">
              <a:lumMod val="60000"/>
              <a:lumOff val="40000"/>
            </a:schemeClr>
          </a:solidFill>
        </p:grpSpPr>
        <p:sp>
          <p:nvSpPr>
            <p:cNvPr id="34" name="Round Same Side Corner Rectangle 21">
              <a:extLst>
                <a:ext uri="{FF2B5EF4-FFF2-40B4-BE49-F238E27FC236}">
                  <a16:creationId xmlns:a16="http://schemas.microsoft.com/office/drawing/2014/main" id="{F954D8AD-B22A-7477-CD6E-9076A8435F2C}"/>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5" name="Oval 34">
              <a:extLst>
                <a:ext uri="{FF2B5EF4-FFF2-40B4-BE49-F238E27FC236}">
                  <a16:creationId xmlns:a16="http://schemas.microsoft.com/office/drawing/2014/main" id="{D4B215E0-F78C-2656-9C9C-334BA33FB3A9}"/>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6" name="Group 35">
            <a:extLst>
              <a:ext uri="{FF2B5EF4-FFF2-40B4-BE49-F238E27FC236}">
                <a16:creationId xmlns:a16="http://schemas.microsoft.com/office/drawing/2014/main" id="{189C13AA-E066-2E3E-E58A-A8B0E9AF6044}"/>
              </a:ext>
            </a:extLst>
          </p:cNvPr>
          <p:cNvGrpSpPr/>
          <p:nvPr/>
        </p:nvGrpSpPr>
        <p:grpSpPr>
          <a:xfrm>
            <a:off x="3488555" y="1996038"/>
            <a:ext cx="533205" cy="1312171"/>
            <a:chOff x="2166624" y="2243830"/>
            <a:chExt cx="533205" cy="1312171"/>
          </a:xfrm>
          <a:solidFill>
            <a:schemeClr val="accent3">
              <a:lumMod val="60000"/>
              <a:lumOff val="40000"/>
            </a:schemeClr>
          </a:solidFill>
        </p:grpSpPr>
        <p:sp>
          <p:nvSpPr>
            <p:cNvPr id="37" name="Round Same Side Corner Rectangle 21">
              <a:extLst>
                <a:ext uri="{FF2B5EF4-FFF2-40B4-BE49-F238E27FC236}">
                  <a16:creationId xmlns:a16="http://schemas.microsoft.com/office/drawing/2014/main" id="{5B75DCDB-A3D4-90DE-2910-8F000EC808CA}"/>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38" name="Oval 37">
              <a:extLst>
                <a:ext uri="{FF2B5EF4-FFF2-40B4-BE49-F238E27FC236}">
                  <a16:creationId xmlns:a16="http://schemas.microsoft.com/office/drawing/2014/main" id="{286E65AE-E10F-26C2-952F-BB338AE5DBBE}"/>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39" name="Group 38">
            <a:extLst>
              <a:ext uri="{FF2B5EF4-FFF2-40B4-BE49-F238E27FC236}">
                <a16:creationId xmlns:a16="http://schemas.microsoft.com/office/drawing/2014/main" id="{BB7855D2-4AEF-B86B-4E2B-6B137CB317B8}"/>
              </a:ext>
            </a:extLst>
          </p:cNvPr>
          <p:cNvGrpSpPr/>
          <p:nvPr/>
        </p:nvGrpSpPr>
        <p:grpSpPr>
          <a:xfrm>
            <a:off x="3535833" y="3466266"/>
            <a:ext cx="533205" cy="1312171"/>
            <a:chOff x="2166624" y="2243830"/>
            <a:chExt cx="533205" cy="1312171"/>
          </a:xfrm>
          <a:solidFill>
            <a:schemeClr val="accent3">
              <a:lumMod val="60000"/>
              <a:lumOff val="40000"/>
            </a:schemeClr>
          </a:solidFill>
        </p:grpSpPr>
        <p:sp>
          <p:nvSpPr>
            <p:cNvPr id="40" name="Round Same Side Corner Rectangle 21">
              <a:extLst>
                <a:ext uri="{FF2B5EF4-FFF2-40B4-BE49-F238E27FC236}">
                  <a16:creationId xmlns:a16="http://schemas.microsoft.com/office/drawing/2014/main" id="{7077ED67-44F9-CF8E-6FC0-607021855C38}"/>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41" name="Oval 40">
              <a:extLst>
                <a:ext uri="{FF2B5EF4-FFF2-40B4-BE49-F238E27FC236}">
                  <a16:creationId xmlns:a16="http://schemas.microsoft.com/office/drawing/2014/main" id="{29AA8AA1-1E3A-21AD-A1EC-0B05A2EB28C6}"/>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6" name="Group 25">
            <a:extLst>
              <a:ext uri="{FF2B5EF4-FFF2-40B4-BE49-F238E27FC236}">
                <a16:creationId xmlns:a16="http://schemas.microsoft.com/office/drawing/2014/main" id="{E5150527-0776-67FC-DDB5-537FB4C37AA4}"/>
              </a:ext>
            </a:extLst>
          </p:cNvPr>
          <p:cNvGrpSpPr/>
          <p:nvPr/>
        </p:nvGrpSpPr>
        <p:grpSpPr>
          <a:xfrm>
            <a:off x="5998794" y="3673099"/>
            <a:ext cx="533205" cy="1312171"/>
            <a:chOff x="2166624" y="2243830"/>
            <a:chExt cx="533205" cy="1312171"/>
          </a:xfrm>
          <a:solidFill>
            <a:schemeClr val="accent3">
              <a:lumMod val="60000"/>
              <a:lumOff val="40000"/>
            </a:schemeClr>
          </a:solidFill>
        </p:grpSpPr>
        <p:sp>
          <p:nvSpPr>
            <p:cNvPr id="27" name="Round Same Side Corner Rectangle 21">
              <a:extLst>
                <a:ext uri="{FF2B5EF4-FFF2-40B4-BE49-F238E27FC236}">
                  <a16:creationId xmlns:a16="http://schemas.microsoft.com/office/drawing/2014/main" id="{1E059660-CDB8-8358-4DF2-445D34280B54}"/>
                </a:ext>
              </a:extLst>
            </p:cNvPr>
            <p:cNvSpPr/>
            <p:nvPr/>
          </p:nvSpPr>
          <p:spPr>
            <a:xfrm>
              <a:off x="2170269" y="2826241"/>
              <a:ext cx="529560" cy="7297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8" name="Oval 27">
              <a:extLst>
                <a:ext uri="{FF2B5EF4-FFF2-40B4-BE49-F238E27FC236}">
                  <a16:creationId xmlns:a16="http://schemas.microsoft.com/office/drawing/2014/main" id="{F485455E-FB2F-7ACD-86B2-F8E9D4973A9E}"/>
                </a:ext>
              </a:extLst>
            </p:cNvPr>
            <p:cNvSpPr/>
            <p:nvPr/>
          </p:nvSpPr>
          <p:spPr>
            <a:xfrm>
              <a:off x="2166624" y="2243830"/>
              <a:ext cx="497482" cy="49748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sp>
        <p:nvSpPr>
          <p:cNvPr id="43" name="TextBox 42">
            <a:extLst>
              <a:ext uri="{FF2B5EF4-FFF2-40B4-BE49-F238E27FC236}">
                <a16:creationId xmlns:a16="http://schemas.microsoft.com/office/drawing/2014/main" id="{D53221A3-658A-15B4-3422-D1D709E18B95}"/>
              </a:ext>
            </a:extLst>
          </p:cNvPr>
          <p:cNvSpPr txBox="1"/>
          <p:nvPr/>
        </p:nvSpPr>
        <p:spPr>
          <a:xfrm>
            <a:off x="4225154" y="4311047"/>
            <a:ext cx="2194206" cy="646331"/>
          </a:xfrm>
          <a:prstGeom prst="rect">
            <a:avLst/>
          </a:prstGeom>
          <a:noFill/>
        </p:spPr>
        <p:txBody>
          <a:bodyPr wrap="square">
            <a:spAutoFit/>
          </a:bodyPr>
          <a:lstStyle/>
          <a:p>
            <a:pPr algn="ctr" rtl="1">
              <a:spcAft>
                <a:spcPts val="600"/>
              </a:spcAft>
            </a:pPr>
            <a:r>
              <a:rPr lang="it-IT" sz="1800" b="1" i="0" dirty="0">
                <a:solidFill>
                  <a:schemeClr val="tx2">
                    <a:lumMod val="10000"/>
                  </a:schemeClr>
                </a:solidFill>
                <a:effectLst/>
                <a:latin typeface="+mj-lt"/>
                <a:ea typeface="Courier New" panose="02070309020205020404" pitchFamily="49" charset="0"/>
                <a:cs typeface="Calibri" panose="020F0502020204030204" pitchFamily="34" charset="0"/>
              </a:rPr>
              <a:t>دائرة الدعم</a:t>
            </a:r>
          </a:p>
        </p:txBody>
      </p:sp>
      <p:sp>
        <p:nvSpPr>
          <p:cNvPr id="44" name="TextBox 43">
            <a:extLst>
              <a:ext uri="{FF2B5EF4-FFF2-40B4-BE49-F238E27FC236}">
                <a16:creationId xmlns:a16="http://schemas.microsoft.com/office/drawing/2014/main" id="{9DD4DFE0-85F9-152B-5A55-8B6B66C46B95}"/>
              </a:ext>
            </a:extLst>
          </p:cNvPr>
          <p:cNvSpPr txBox="1"/>
          <p:nvPr/>
        </p:nvSpPr>
        <p:spPr>
          <a:xfrm>
            <a:off x="7131047" y="4338939"/>
            <a:ext cx="2194206" cy="369332"/>
          </a:xfrm>
          <a:prstGeom prst="rect">
            <a:avLst/>
          </a:prstGeom>
          <a:noFill/>
        </p:spPr>
        <p:txBody>
          <a:bodyPr wrap="square">
            <a:spAutoFit/>
          </a:bodyPr>
          <a:lstStyle/>
          <a:p>
            <a:pPr algn="ctr" rtl="1">
              <a:spcAft>
                <a:spcPts val="600"/>
              </a:spcAft>
            </a:pPr>
            <a:r>
              <a:rPr lang="ar-SA" sz="1800" b="1" i="0" dirty="0">
                <a:solidFill>
                  <a:schemeClr val="tx2">
                    <a:lumMod val="10000"/>
                  </a:schemeClr>
                </a:solidFill>
                <a:effectLst/>
                <a:latin typeface="+mj-lt"/>
                <a:ea typeface="Courier New" panose="02070309020205020404" pitchFamily="49" charset="0"/>
                <a:cs typeface="Calibri" panose="020F0502020204030204" pitchFamily="34" charset="0"/>
              </a:rPr>
              <a:t>الروابط</a:t>
            </a:r>
            <a:r>
              <a:rPr lang="it-IT" sz="1800" b="1" i="0" dirty="0">
                <a:solidFill>
                  <a:schemeClr val="tx2">
                    <a:lumMod val="10000"/>
                  </a:schemeClr>
                </a:solidFill>
                <a:effectLst/>
                <a:latin typeface="+mj-lt"/>
                <a:ea typeface="Courier New" panose="02070309020205020404" pitchFamily="49" charset="0"/>
                <a:cs typeface="Calibri" panose="020F0502020204030204" pitchFamily="34" charset="0"/>
              </a:rPr>
              <a:t> المطلوبة</a:t>
            </a:r>
          </a:p>
        </p:txBody>
      </p:sp>
    </p:spTree>
    <p:extLst>
      <p:ext uri="{BB962C8B-B14F-4D97-AF65-F5344CB8AC3E}">
        <p14:creationId xmlns:p14="http://schemas.microsoft.com/office/powerpoint/2010/main" val="40052573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7" name="Rectangle: Rounded Corners 2086">
            <a:extLst>
              <a:ext uri="{FF2B5EF4-FFF2-40B4-BE49-F238E27FC236}">
                <a16:creationId xmlns:a16="http://schemas.microsoft.com/office/drawing/2014/main" id="{1DC741A3-3673-501B-7910-6765E4702658}"/>
              </a:ext>
            </a:extLst>
          </p:cNvPr>
          <p:cNvSpPr/>
          <p:nvPr/>
        </p:nvSpPr>
        <p:spPr>
          <a:xfrm>
            <a:off x="9201061" y="3553584"/>
            <a:ext cx="2510775" cy="2547948"/>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 name="Titolo 1">
            <a:extLst>
              <a:ext uri="{FF2B5EF4-FFF2-40B4-BE49-F238E27FC236}">
                <a16:creationId xmlns:a16="http://schemas.microsoft.com/office/drawing/2014/main" id="{3E551EA3-69CC-041F-8CE1-2326414F994D}"/>
              </a:ext>
            </a:extLst>
          </p:cNvPr>
          <p:cNvSpPr>
            <a:spLocks noGrp="1"/>
          </p:cNvSpPr>
          <p:nvPr>
            <p:ph type="title"/>
          </p:nvPr>
        </p:nvSpPr>
        <p:spPr/>
        <p:txBody>
          <a:bodyPr>
            <a:normAutofit/>
          </a:bodyPr>
          <a:lstStyle/>
          <a:p>
            <a:pPr rtl="1"/>
            <a:r>
              <a:rPr lang="ar-SA" dirty="0">
                <a:highlight>
                  <a:srgbClr val="FFFF00"/>
                </a:highlight>
                <a:latin typeface="Calibri" panose="020F0502020204030204" pitchFamily="34" charset="0"/>
                <a:cs typeface="Calibri" panose="020F0502020204030204" pitchFamily="34" charset="0"/>
              </a:rPr>
              <a:t>أداة:خريطة المسح لبيئة الطفل</a:t>
            </a:r>
            <a:endParaRPr lang="it-IT" dirty="0">
              <a:highlight>
                <a:srgbClr val="FFFF00"/>
              </a:highlight>
              <a:latin typeface="Calibri" panose="020F0502020204030204" pitchFamily="34" charset="0"/>
              <a:cs typeface="Calibri" panose="020F0502020204030204" pitchFamily="34" charset="0"/>
            </a:endParaRPr>
          </a:p>
        </p:txBody>
      </p:sp>
      <p:sp>
        <p:nvSpPr>
          <p:cNvPr id="3" name="Oval 2">
            <a:extLst>
              <a:ext uri="{FF2B5EF4-FFF2-40B4-BE49-F238E27FC236}">
                <a16:creationId xmlns:a16="http://schemas.microsoft.com/office/drawing/2014/main" id="{277D382C-37AA-B7C9-D77E-E93C80CD4F9A}"/>
              </a:ext>
            </a:extLst>
          </p:cNvPr>
          <p:cNvSpPr/>
          <p:nvPr/>
        </p:nvSpPr>
        <p:spPr>
          <a:xfrm>
            <a:off x="4329839" y="3028407"/>
            <a:ext cx="1316736" cy="1316736"/>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t>ميشيل</a:t>
            </a:r>
            <a:endParaRPr lang="en-US" sz="1600" b="1" dirty="0"/>
          </a:p>
        </p:txBody>
      </p:sp>
      <p:sp>
        <p:nvSpPr>
          <p:cNvPr id="4" name="Oval 3">
            <a:extLst>
              <a:ext uri="{FF2B5EF4-FFF2-40B4-BE49-F238E27FC236}">
                <a16:creationId xmlns:a16="http://schemas.microsoft.com/office/drawing/2014/main" id="{537ABB5D-CCA7-0A09-00B2-E89AB36C697F}"/>
              </a:ext>
            </a:extLst>
          </p:cNvPr>
          <p:cNvSpPr/>
          <p:nvPr/>
        </p:nvSpPr>
        <p:spPr>
          <a:xfrm>
            <a:off x="7022532" y="1535871"/>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ميخائيل</a:t>
            </a:r>
          </a:p>
          <a:p>
            <a:pPr algn="ctr" rtl="1"/>
            <a:r>
              <a:rPr lang="en-CA" sz="1600" dirty="0">
                <a:solidFill>
                  <a:schemeClr val="tx1"/>
                </a:solidFill>
                <a:latin typeface="Calibri" panose="020F0502020204030204" pitchFamily="34" charset="0"/>
                <a:cs typeface="Calibri" panose="020F0502020204030204" pitchFamily="34" charset="0"/>
              </a:rPr>
              <a:t>صديق</a:t>
            </a:r>
            <a:endParaRPr lang="en-US" sz="1600" dirty="0">
              <a:solidFill>
                <a:schemeClr val="tx1"/>
              </a:solidFill>
              <a:latin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5A50AE73-AF66-FBB9-4616-7801A771C097}"/>
              </a:ext>
            </a:extLst>
          </p:cNvPr>
          <p:cNvSpPr/>
          <p:nvPr/>
        </p:nvSpPr>
        <p:spPr>
          <a:xfrm>
            <a:off x="5665983" y="1318576"/>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ساره</a:t>
            </a:r>
          </a:p>
          <a:p>
            <a:pPr algn="ctr" rtl="1"/>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أخت</a:t>
            </a:r>
            <a:endParaRPr lang="en-US" sz="1600" dirty="0">
              <a:solidFill>
                <a:schemeClr val="tx1"/>
              </a:solidFill>
              <a:latin typeface="Calibri" panose="020F0502020204030204" pitchFamily="34" charset="0"/>
              <a:cs typeface="Calibri" panose="020F0502020204030204" pitchFamily="34" charset="0"/>
            </a:endParaRPr>
          </a:p>
        </p:txBody>
      </p:sp>
      <p:sp>
        <p:nvSpPr>
          <p:cNvPr id="6" name="Oval 5">
            <a:extLst>
              <a:ext uri="{FF2B5EF4-FFF2-40B4-BE49-F238E27FC236}">
                <a16:creationId xmlns:a16="http://schemas.microsoft.com/office/drawing/2014/main" id="{A2086BBE-276F-76C3-46A8-0DF5F6BC9927}"/>
              </a:ext>
            </a:extLst>
          </p:cNvPr>
          <p:cNvSpPr/>
          <p:nvPr/>
        </p:nvSpPr>
        <p:spPr>
          <a:xfrm>
            <a:off x="4256936" y="1304144"/>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صوفيا</a:t>
            </a:r>
          </a:p>
          <a:p>
            <a:pPr algn="ctr" rtl="1"/>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أخت</a:t>
            </a:r>
            <a:endParaRPr lang="en-US" sz="1600" dirty="0">
              <a:solidFill>
                <a:schemeClr val="tx1"/>
              </a:solidFill>
              <a:latin typeface="Calibri" panose="020F0502020204030204" pitchFamily="34" charset="0"/>
              <a:cs typeface="Calibri" panose="020F0502020204030204" pitchFamily="34" charset="0"/>
            </a:endParaRPr>
          </a:p>
        </p:txBody>
      </p:sp>
      <p:sp>
        <p:nvSpPr>
          <p:cNvPr id="7" name="Oval 6">
            <a:extLst>
              <a:ext uri="{FF2B5EF4-FFF2-40B4-BE49-F238E27FC236}">
                <a16:creationId xmlns:a16="http://schemas.microsoft.com/office/drawing/2014/main" id="{9101826D-8583-CD9E-4ED7-5123B7940EA6}"/>
              </a:ext>
            </a:extLst>
          </p:cNvPr>
          <p:cNvSpPr/>
          <p:nvPr/>
        </p:nvSpPr>
        <p:spPr>
          <a:xfrm>
            <a:off x="2978766" y="1398332"/>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أب</a:t>
            </a:r>
            <a:endParaRPr lang="en-US" sz="1600" dirty="0">
              <a:solidFill>
                <a:schemeClr val="tx1"/>
              </a:solidFill>
              <a:latin typeface="Calibri" panose="020F0502020204030204" pitchFamily="34" charset="0"/>
              <a:cs typeface="Calibri" panose="020F0502020204030204" pitchFamily="34" charset="0"/>
            </a:endParaRPr>
          </a:p>
        </p:txBody>
      </p:sp>
      <p:sp>
        <p:nvSpPr>
          <p:cNvPr id="8" name="Oval 7">
            <a:extLst>
              <a:ext uri="{FF2B5EF4-FFF2-40B4-BE49-F238E27FC236}">
                <a16:creationId xmlns:a16="http://schemas.microsoft.com/office/drawing/2014/main" id="{9132FEC8-B001-AEAA-58C7-C89290AAED36}"/>
              </a:ext>
            </a:extLst>
          </p:cNvPr>
          <p:cNvSpPr/>
          <p:nvPr/>
        </p:nvSpPr>
        <p:spPr>
          <a:xfrm>
            <a:off x="1753017" y="1713368"/>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أم</a:t>
            </a:r>
            <a:endParaRPr lang="en-US" sz="1600" dirty="0">
              <a:solidFill>
                <a:schemeClr val="tx1"/>
              </a:solidFill>
              <a:latin typeface="Calibri" panose="020F0502020204030204" pitchFamily="34" charset="0"/>
              <a:cs typeface="Calibri" panose="020F0502020204030204" pitchFamily="34" charset="0"/>
            </a:endParaRPr>
          </a:p>
        </p:txBody>
      </p:sp>
      <p:sp>
        <p:nvSpPr>
          <p:cNvPr id="9" name="Oval 8">
            <a:extLst>
              <a:ext uri="{FF2B5EF4-FFF2-40B4-BE49-F238E27FC236}">
                <a16:creationId xmlns:a16="http://schemas.microsoft.com/office/drawing/2014/main" id="{0026D4D7-1172-EF15-DFE9-6AA3CF79DE65}"/>
              </a:ext>
            </a:extLst>
          </p:cNvPr>
          <p:cNvSpPr/>
          <p:nvPr/>
        </p:nvSpPr>
        <p:spPr>
          <a:xfrm>
            <a:off x="957607" y="2712792"/>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ريبيكا</a:t>
            </a:r>
          </a:p>
          <a:p>
            <a:pPr algn="ctr" rtl="1"/>
            <a:r>
              <a:rPr lang="en-CA" sz="1600" dirty="0">
                <a:solidFill>
                  <a:schemeClr val="tx1"/>
                </a:solidFill>
                <a:latin typeface="Calibri" panose="020F0502020204030204" pitchFamily="34" charset="0"/>
                <a:cs typeface="Calibri" panose="020F0502020204030204" pitchFamily="34" charset="0"/>
              </a:rPr>
              <a:t>مُرشِد</a:t>
            </a:r>
            <a:r>
              <a:rPr lang="ar-SA" sz="1600" dirty="0">
                <a:solidFill>
                  <a:schemeClr val="tx1"/>
                </a:solidFill>
                <a:latin typeface="Calibri" panose="020F0502020204030204" pitchFamily="34" charset="0"/>
                <a:cs typeface="Calibri" panose="020F0502020204030204" pitchFamily="34" charset="0"/>
              </a:rPr>
              <a:t>ة</a:t>
            </a:r>
            <a:endParaRPr lang="en-US" sz="1600" dirty="0">
              <a:solidFill>
                <a:schemeClr val="tx1"/>
              </a:solidFill>
              <a:latin typeface="Calibri" panose="020F0502020204030204" pitchFamily="34" charset="0"/>
              <a:cs typeface="Calibri" panose="020F0502020204030204" pitchFamily="34" charset="0"/>
            </a:endParaRPr>
          </a:p>
        </p:txBody>
      </p:sp>
      <p:sp>
        <p:nvSpPr>
          <p:cNvPr id="10" name="Oval 9">
            <a:extLst>
              <a:ext uri="{FF2B5EF4-FFF2-40B4-BE49-F238E27FC236}">
                <a16:creationId xmlns:a16="http://schemas.microsoft.com/office/drawing/2014/main" id="{A353CFE8-3CCB-084E-298F-B54FDEB9140F}"/>
              </a:ext>
            </a:extLst>
          </p:cNvPr>
          <p:cNvSpPr/>
          <p:nvPr/>
        </p:nvSpPr>
        <p:spPr>
          <a:xfrm>
            <a:off x="1076525" y="3984352"/>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هانا</a:t>
            </a:r>
          </a:p>
          <a:p>
            <a:pPr algn="ctr" rtl="1"/>
            <a:r>
              <a:rPr lang="en-CA" sz="1600" dirty="0">
                <a:solidFill>
                  <a:schemeClr val="tx1"/>
                </a:solidFill>
                <a:latin typeface="Calibri" panose="020F0502020204030204" pitchFamily="34" charset="0"/>
                <a:cs typeface="Calibri" panose="020F0502020204030204" pitchFamily="34" charset="0"/>
              </a:rPr>
              <a:t>صديق</a:t>
            </a:r>
            <a:r>
              <a:rPr lang="ar-SA" sz="1600" dirty="0">
                <a:solidFill>
                  <a:schemeClr val="tx1"/>
                </a:solidFill>
                <a:latin typeface="Calibri" panose="020F0502020204030204" pitchFamily="34" charset="0"/>
                <a:cs typeface="Calibri" panose="020F0502020204030204" pitchFamily="34" charset="0"/>
              </a:rPr>
              <a:t>ة</a:t>
            </a:r>
            <a:endParaRPr lang="en-US" sz="1600" dirty="0">
              <a:solidFill>
                <a:schemeClr val="tx1"/>
              </a:solidFill>
              <a:latin typeface="Calibri" panose="020F0502020204030204" pitchFamily="34" charset="0"/>
              <a:cs typeface="Calibri" panose="020F0502020204030204" pitchFamily="34" charset="0"/>
            </a:endParaRPr>
          </a:p>
        </p:txBody>
      </p:sp>
      <p:sp>
        <p:nvSpPr>
          <p:cNvPr id="11" name="Oval 10">
            <a:extLst>
              <a:ext uri="{FF2B5EF4-FFF2-40B4-BE49-F238E27FC236}">
                <a16:creationId xmlns:a16="http://schemas.microsoft.com/office/drawing/2014/main" id="{2A42124E-E225-E4F6-D39B-36203769810A}"/>
              </a:ext>
            </a:extLst>
          </p:cNvPr>
          <p:cNvSpPr/>
          <p:nvPr/>
        </p:nvSpPr>
        <p:spPr>
          <a:xfrm>
            <a:off x="2052959" y="4911177"/>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بيلا</a:t>
            </a:r>
          </a:p>
          <a:p>
            <a:pPr algn="ctr" rtl="1"/>
            <a:r>
              <a:rPr lang="en-CA" sz="1600" dirty="0">
                <a:solidFill>
                  <a:schemeClr val="tx1"/>
                </a:solidFill>
                <a:latin typeface="Calibri" panose="020F0502020204030204" pitchFamily="34" charset="0"/>
                <a:cs typeface="Calibri" panose="020F0502020204030204" pitchFamily="34" charset="0"/>
              </a:rPr>
              <a:t>صديق</a:t>
            </a:r>
            <a:r>
              <a:rPr lang="ar-SA" sz="1600" dirty="0">
                <a:solidFill>
                  <a:schemeClr val="tx1"/>
                </a:solidFill>
                <a:latin typeface="Calibri" panose="020F0502020204030204" pitchFamily="34" charset="0"/>
                <a:cs typeface="Calibri" panose="020F0502020204030204" pitchFamily="34" charset="0"/>
              </a:rPr>
              <a:t>ة</a:t>
            </a:r>
            <a:endParaRPr lang="en-US" sz="1600" dirty="0">
              <a:solidFill>
                <a:schemeClr val="tx1"/>
              </a:solidFill>
              <a:latin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F95998AC-3189-4FAD-4A09-565666C594A5}"/>
              </a:ext>
            </a:extLst>
          </p:cNvPr>
          <p:cNvSpPr/>
          <p:nvPr/>
        </p:nvSpPr>
        <p:spPr>
          <a:xfrm>
            <a:off x="3286348" y="5006180"/>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السيدة </a:t>
            </a:r>
            <a:r>
              <a:rPr lang="ar-SA" sz="1600" dirty="0">
                <a:solidFill>
                  <a:schemeClr val="tx1"/>
                </a:solidFill>
                <a:latin typeface="Calibri" panose="020F0502020204030204" pitchFamily="34" charset="0"/>
                <a:cs typeface="Calibri" panose="020F0502020204030204" pitchFamily="34" charset="0"/>
              </a:rPr>
              <a:t>واس</a:t>
            </a:r>
            <a:endParaRPr lang="en-CA" sz="1600" dirty="0">
              <a:solidFill>
                <a:schemeClr val="tx1"/>
              </a:solidFill>
              <a:latin typeface="Calibri" panose="020F0502020204030204" pitchFamily="34" charset="0"/>
              <a:cs typeface="Calibri" panose="020F0502020204030204" pitchFamily="34" charset="0"/>
            </a:endParaRPr>
          </a:p>
          <a:p>
            <a:pPr algn="ctr" rtl="1"/>
            <a:r>
              <a:rPr lang="ar-SA" sz="1600" dirty="0">
                <a:solidFill>
                  <a:schemeClr val="tx1"/>
                </a:solidFill>
                <a:latin typeface="Calibri" panose="020F0502020204030204" pitchFamily="34" charset="0"/>
                <a:cs typeface="Calibri" panose="020F0502020204030204" pitchFamily="34" charset="0"/>
              </a:rPr>
              <a:t>المعلمة</a:t>
            </a:r>
            <a:endParaRPr lang="en-US" sz="1600" dirty="0">
              <a:solidFill>
                <a:schemeClr val="tx1"/>
              </a:solidFill>
              <a:latin typeface="Calibri" panose="020F0502020204030204" pitchFamily="34" charset="0"/>
              <a:cs typeface="Calibri" panose="020F0502020204030204" pitchFamily="34" charset="0"/>
            </a:endParaRPr>
          </a:p>
        </p:txBody>
      </p:sp>
      <p:sp>
        <p:nvSpPr>
          <p:cNvPr id="14" name="Oval 13">
            <a:extLst>
              <a:ext uri="{FF2B5EF4-FFF2-40B4-BE49-F238E27FC236}">
                <a16:creationId xmlns:a16="http://schemas.microsoft.com/office/drawing/2014/main" id="{CE668E67-DF78-280A-C66D-4C58C5EC6C80}"/>
              </a:ext>
            </a:extLst>
          </p:cNvPr>
          <p:cNvSpPr/>
          <p:nvPr/>
        </p:nvSpPr>
        <p:spPr>
          <a:xfrm>
            <a:off x="7274726" y="3553584"/>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تايلور</a:t>
            </a:r>
          </a:p>
          <a:p>
            <a:pPr algn="ctr" rtl="1"/>
            <a:r>
              <a:rPr lang="en-CA" sz="1600" dirty="0">
                <a:solidFill>
                  <a:schemeClr val="tx1"/>
                </a:solidFill>
                <a:latin typeface="Calibri" panose="020F0502020204030204" pitchFamily="34" charset="0"/>
                <a:cs typeface="Calibri" panose="020F0502020204030204" pitchFamily="34" charset="0"/>
              </a:rPr>
              <a:t>عائلة</a:t>
            </a:r>
            <a:endParaRPr lang="en-US" sz="1600" dirty="0">
              <a:solidFill>
                <a:schemeClr val="tx1"/>
              </a:solidFill>
              <a:latin typeface="Calibri" panose="020F0502020204030204" pitchFamily="34" charset="0"/>
              <a:cs typeface="Calibri" panose="020F0502020204030204" pitchFamily="34" charset="0"/>
            </a:endParaRPr>
          </a:p>
        </p:txBody>
      </p:sp>
      <p:sp>
        <p:nvSpPr>
          <p:cNvPr id="15" name="Oval 14">
            <a:extLst>
              <a:ext uri="{FF2B5EF4-FFF2-40B4-BE49-F238E27FC236}">
                <a16:creationId xmlns:a16="http://schemas.microsoft.com/office/drawing/2014/main" id="{8CC26F36-EEE0-A6EB-44DF-038DAF82EFE6}"/>
              </a:ext>
            </a:extLst>
          </p:cNvPr>
          <p:cNvSpPr/>
          <p:nvPr/>
        </p:nvSpPr>
        <p:spPr>
          <a:xfrm>
            <a:off x="8105709" y="2368688"/>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إميلي</a:t>
            </a:r>
          </a:p>
          <a:p>
            <a:pPr algn="ctr" rtl="1"/>
            <a:r>
              <a:rPr lang="en-CA" sz="1600" dirty="0">
                <a:solidFill>
                  <a:schemeClr val="tx1"/>
                </a:solidFill>
                <a:latin typeface="Calibri" panose="020F0502020204030204" pitchFamily="34" charset="0"/>
                <a:cs typeface="Calibri" panose="020F0502020204030204" pitchFamily="34" charset="0"/>
              </a:rPr>
              <a:t>عائلة</a:t>
            </a:r>
            <a:endParaRPr lang="en-US" sz="1600" dirty="0">
              <a:solidFill>
                <a:schemeClr val="tx1"/>
              </a:solidFill>
              <a:latin typeface="Calibri" panose="020F0502020204030204" pitchFamily="34" charset="0"/>
              <a:cs typeface="Calibri" panose="020F0502020204030204" pitchFamily="34" charset="0"/>
            </a:endParaRPr>
          </a:p>
        </p:txBody>
      </p:sp>
      <p:sp>
        <p:nvSpPr>
          <p:cNvPr id="16" name="Oval 15">
            <a:extLst>
              <a:ext uri="{FF2B5EF4-FFF2-40B4-BE49-F238E27FC236}">
                <a16:creationId xmlns:a16="http://schemas.microsoft.com/office/drawing/2014/main" id="{3A73D4D0-52B4-5C55-B77E-6DC91322B016}"/>
              </a:ext>
            </a:extLst>
          </p:cNvPr>
          <p:cNvSpPr/>
          <p:nvPr/>
        </p:nvSpPr>
        <p:spPr>
          <a:xfrm>
            <a:off x="6125381" y="4532028"/>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ليلى</a:t>
            </a:r>
          </a:p>
          <a:p>
            <a:pPr algn="ctr" rtl="1"/>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عمة</a:t>
            </a:r>
            <a:endParaRPr lang="en-US" sz="1600" dirty="0">
              <a:solidFill>
                <a:schemeClr val="tx1"/>
              </a:solidFill>
              <a:latin typeface="Calibri" panose="020F0502020204030204" pitchFamily="34" charset="0"/>
              <a:cs typeface="Calibri" panose="020F0502020204030204" pitchFamily="34" charset="0"/>
            </a:endParaRPr>
          </a:p>
        </p:txBody>
      </p:sp>
      <p:sp>
        <p:nvSpPr>
          <p:cNvPr id="17" name="Oval 16">
            <a:extLst>
              <a:ext uri="{FF2B5EF4-FFF2-40B4-BE49-F238E27FC236}">
                <a16:creationId xmlns:a16="http://schemas.microsoft.com/office/drawing/2014/main" id="{7A0AB3A8-F20D-C54D-6307-9C504FBB5907}"/>
              </a:ext>
            </a:extLst>
          </p:cNvPr>
          <p:cNvSpPr/>
          <p:nvPr/>
        </p:nvSpPr>
        <p:spPr>
          <a:xfrm>
            <a:off x="4673553" y="4901688"/>
            <a:ext cx="1095352" cy="1095352"/>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en-CA" sz="1600" dirty="0">
                <a:solidFill>
                  <a:schemeClr val="tx1"/>
                </a:solidFill>
                <a:latin typeface="Calibri" panose="020F0502020204030204" pitchFamily="34" charset="0"/>
                <a:cs typeface="Calibri" panose="020F0502020204030204" pitchFamily="34" charset="0"/>
              </a:rPr>
              <a:t>محمد</a:t>
            </a:r>
          </a:p>
          <a:p>
            <a:pPr algn="ctr" rtl="1"/>
            <a:r>
              <a:rPr lang="en-CA" sz="1600" dirty="0">
                <a:solidFill>
                  <a:schemeClr val="tx1"/>
                </a:solidFill>
                <a:latin typeface="Calibri" panose="020F0502020204030204" pitchFamily="34" charset="0"/>
                <a:cs typeface="Calibri" panose="020F0502020204030204" pitchFamily="34" charset="0"/>
              </a:rPr>
              <a:t>ابن </a:t>
            </a:r>
            <a:r>
              <a:rPr lang="ar-SA" sz="1600" dirty="0">
                <a:solidFill>
                  <a:schemeClr val="tx1"/>
                </a:solidFill>
                <a:latin typeface="Calibri" panose="020F0502020204030204" pitchFamily="34" charset="0"/>
                <a:cs typeface="Calibri" panose="020F0502020204030204" pitchFamily="34" charset="0"/>
              </a:rPr>
              <a:t>ال</a:t>
            </a:r>
            <a:r>
              <a:rPr lang="en-CA" sz="1600" dirty="0">
                <a:solidFill>
                  <a:schemeClr val="tx1"/>
                </a:solidFill>
                <a:latin typeface="Calibri" panose="020F0502020204030204" pitchFamily="34" charset="0"/>
                <a:cs typeface="Calibri" panose="020F0502020204030204" pitchFamily="34" charset="0"/>
              </a:rPr>
              <a:t>عم</a:t>
            </a:r>
            <a:endParaRPr lang="en-US" sz="1600" dirty="0">
              <a:solidFill>
                <a:schemeClr val="tx1"/>
              </a:solidFill>
              <a:latin typeface="Calibri" panose="020F0502020204030204" pitchFamily="34" charset="0"/>
              <a:cs typeface="Calibri" panose="020F0502020204030204" pitchFamily="34" charset="0"/>
            </a:endParaRPr>
          </a:p>
        </p:txBody>
      </p:sp>
      <p:cxnSp>
        <p:nvCxnSpPr>
          <p:cNvPr id="19" name="Straight Arrow Connector 18">
            <a:extLst>
              <a:ext uri="{FF2B5EF4-FFF2-40B4-BE49-F238E27FC236}">
                <a16:creationId xmlns:a16="http://schemas.microsoft.com/office/drawing/2014/main" id="{773904E3-45E2-6024-5260-FA19E3D4BD23}"/>
              </a:ext>
            </a:extLst>
          </p:cNvPr>
          <p:cNvCxnSpPr>
            <a:cxnSpLocks/>
            <a:stCxn id="3" idx="0"/>
            <a:endCxn id="6" idx="4"/>
          </p:cNvCxnSpPr>
          <p:nvPr/>
        </p:nvCxnSpPr>
        <p:spPr>
          <a:xfrm flipH="1" flipV="1">
            <a:off x="4804612" y="2399496"/>
            <a:ext cx="183595" cy="628911"/>
          </a:xfrm>
          <a:prstGeom prst="straightConnector1">
            <a:avLst/>
          </a:prstGeom>
          <a:ln w="3810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A7B956E1-1881-FE73-928D-379D889B20B9}"/>
              </a:ext>
            </a:extLst>
          </p:cNvPr>
          <p:cNvCxnSpPr>
            <a:cxnSpLocks/>
            <a:stCxn id="3" idx="1"/>
            <a:endCxn id="7" idx="5"/>
          </p:cNvCxnSpPr>
          <p:nvPr/>
        </p:nvCxnSpPr>
        <p:spPr>
          <a:xfrm flipH="1" flipV="1">
            <a:off x="3913707" y="2333273"/>
            <a:ext cx="608964" cy="887966"/>
          </a:xfrm>
          <a:prstGeom prst="straightConnector1">
            <a:avLst/>
          </a:prstGeom>
          <a:ln w="3810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2C34561D-0AC3-7863-0CC7-D2D6C01243C1}"/>
              </a:ext>
            </a:extLst>
          </p:cNvPr>
          <p:cNvCxnSpPr>
            <a:cxnSpLocks/>
            <a:endCxn id="8" idx="5"/>
          </p:cNvCxnSpPr>
          <p:nvPr/>
        </p:nvCxnSpPr>
        <p:spPr>
          <a:xfrm flipH="1" flipV="1">
            <a:off x="2687958" y="2648309"/>
            <a:ext cx="1717884" cy="752001"/>
          </a:xfrm>
          <a:prstGeom prst="straightConnector1">
            <a:avLst/>
          </a:prstGeom>
          <a:ln w="7620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B5080E3-EFEE-F647-4AAC-C4F1987D1D67}"/>
              </a:ext>
            </a:extLst>
          </p:cNvPr>
          <p:cNvCxnSpPr>
            <a:cxnSpLocks/>
            <a:stCxn id="3" idx="2"/>
            <a:endCxn id="9" idx="6"/>
          </p:cNvCxnSpPr>
          <p:nvPr/>
        </p:nvCxnSpPr>
        <p:spPr>
          <a:xfrm flipH="1" flipV="1">
            <a:off x="2052959" y="3260468"/>
            <a:ext cx="2276880" cy="426307"/>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E33E733-69FB-B60D-D2E1-90C941D09532}"/>
              </a:ext>
            </a:extLst>
          </p:cNvPr>
          <p:cNvCxnSpPr>
            <a:cxnSpLocks/>
            <a:endCxn id="10" idx="6"/>
          </p:cNvCxnSpPr>
          <p:nvPr/>
        </p:nvCxnSpPr>
        <p:spPr>
          <a:xfrm flipH="1">
            <a:off x="2171877" y="3874462"/>
            <a:ext cx="2186514" cy="657566"/>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333C6F9F-D93D-46A9-7D11-DCDA7890EC4D}"/>
              </a:ext>
            </a:extLst>
          </p:cNvPr>
          <p:cNvCxnSpPr>
            <a:cxnSpLocks/>
            <a:stCxn id="3" idx="3"/>
            <a:endCxn id="11" idx="7"/>
          </p:cNvCxnSpPr>
          <p:nvPr/>
        </p:nvCxnSpPr>
        <p:spPr>
          <a:xfrm flipH="1">
            <a:off x="2987900" y="4152311"/>
            <a:ext cx="1534771" cy="919277"/>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8D4B8164-CA27-9D83-14CA-21AF1BD25B2C}"/>
              </a:ext>
            </a:extLst>
          </p:cNvPr>
          <p:cNvCxnSpPr>
            <a:cxnSpLocks/>
            <a:endCxn id="13" idx="7"/>
          </p:cNvCxnSpPr>
          <p:nvPr/>
        </p:nvCxnSpPr>
        <p:spPr>
          <a:xfrm flipH="1">
            <a:off x="4221289" y="4261964"/>
            <a:ext cx="493578" cy="904627"/>
          </a:xfrm>
          <a:prstGeom prst="straightConnector1">
            <a:avLst/>
          </a:prstGeom>
          <a:ln w="19050">
            <a:solidFill>
              <a:schemeClr val="accent3">
                <a:lumMod val="75000"/>
              </a:schemeClr>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7E2F8AB4-3C22-A311-6CFB-9810B0A3E394}"/>
              </a:ext>
            </a:extLst>
          </p:cNvPr>
          <p:cNvCxnSpPr>
            <a:cxnSpLocks/>
            <a:endCxn id="17" idx="0"/>
          </p:cNvCxnSpPr>
          <p:nvPr/>
        </p:nvCxnSpPr>
        <p:spPr>
          <a:xfrm>
            <a:off x="5104718" y="4345143"/>
            <a:ext cx="116511" cy="556545"/>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1529CBA-53D7-E1A7-82AC-F70931564679}"/>
              </a:ext>
            </a:extLst>
          </p:cNvPr>
          <p:cNvCxnSpPr>
            <a:cxnSpLocks/>
            <a:stCxn id="3" idx="5"/>
            <a:endCxn id="16" idx="1"/>
          </p:cNvCxnSpPr>
          <p:nvPr/>
        </p:nvCxnSpPr>
        <p:spPr>
          <a:xfrm>
            <a:off x="5453743" y="4152311"/>
            <a:ext cx="832049" cy="540128"/>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F725F99-610E-30D6-3C1D-4E3099D114C8}"/>
              </a:ext>
            </a:extLst>
          </p:cNvPr>
          <p:cNvCxnSpPr>
            <a:cxnSpLocks/>
            <a:endCxn id="5" idx="3"/>
          </p:cNvCxnSpPr>
          <p:nvPr/>
        </p:nvCxnSpPr>
        <p:spPr>
          <a:xfrm flipV="1">
            <a:off x="5352288" y="2253517"/>
            <a:ext cx="474106" cy="844773"/>
          </a:xfrm>
          <a:prstGeom prst="straightConnector1">
            <a:avLst/>
          </a:prstGeom>
          <a:ln w="3810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4FCB0011-EFDB-0B69-E287-4B879DEB4CB9}"/>
              </a:ext>
            </a:extLst>
          </p:cNvPr>
          <p:cNvCxnSpPr>
            <a:cxnSpLocks/>
            <a:endCxn id="4" idx="3"/>
          </p:cNvCxnSpPr>
          <p:nvPr/>
        </p:nvCxnSpPr>
        <p:spPr>
          <a:xfrm flipV="1">
            <a:off x="5561922" y="2470812"/>
            <a:ext cx="1621021" cy="888890"/>
          </a:xfrm>
          <a:prstGeom prst="straightConnector1">
            <a:avLst/>
          </a:prstGeom>
          <a:ln w="3810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FCD41C75-5BE7-C3A7-24B7-4363B7B962E8}"/>
              </a:ext>
            </a:extLst>
          </p:cNvPr>
          <p:cNvCxnSpPr>
            <a:cxnSpLocks/>
            <a:endCxn id="15" idx="2"/>
          </p:cNvCxnSpPr>
          <p:nvPr/>
        </p:nvCxnSpPr>
        <p:spPr>
          <a:xfrm flipV="1">
            <a:off x="5646575" y="2916364"/>
            <a:ext cx="2459134" cy="612694"/>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A762013D-69BA-D824-23DD-2FF8DAB42CCB}"/>
              </a:ext>
            </a:extLst>
          </p:cNvPr>
          <p:cNvCxnSpPr>
            <a:cxnSpLocks/>
            <a:endCxn id="14" idx="2"/>
          </p:cNvCxnSpPr>
          <p:nvPr/>
        </p:nvCxnSpPr>
        <p:spPr>
          <a:xfrm>
            <a:off x="5618023" y="3840444"/>
            <a:ext cx="1656703" cy="260816"/>
          </a:xfrm>
          <a:prstGeom prst="straightConnector1">
            <a:avLst/>
          </a:prstGeom>
          <a:ln w="19050">
            <a:solidFill>
              <a:schemeClr val="accent3">
                <a:lumMod val="75000"/>
              </a:schemeClr>
            </a:solidFill>
            <a:prstDash val="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58" name="Straight Arrow Connector 2057">
            <a:extLst>
              <a:ext uri="{FF2B5EF4-FFF2-40B4-BE49-F238E27FC236}">
                <a16:creationId xmlns:a16="http://schemas.microsoft.com/office/drawing/2014/main" id="{85487957-9FA7-532D-9170-358A8B1A1AA5}"/>
              </a:ext>
            </a:extLst>
          </p:cNvPr>
          <p:cNvCxnSpPr>
            <a:cxnSpLocks/>
          </p:cNvCxnSpPr>
          <p:nvPr/>
        </p:nvCxnSpPr>
        <p:spPr>
          <a:xfrm flipH="1">
            <a:off x="5053729" y="4488180"/>
            <a:ext cx="167500" cy="30611"/>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1" name="Straight Arrow Connector 2060">
            <a:extLst>
              <a:ext uri="{FF2B5EF4-FFF2-40B4-BE49-F238E27FC236}">
                <a16:creationId xmlns:a16="http://schemas.microsoft.com/office/drawing/2014/main" id="{2B13FA8E-7025-738C-0987-9D124F7D4604}"/>
              </a:ext>
            </a:extLst>
          </p:cNvPr>
          <p:cNvCxnSpPr>
            <a:cxnSpLocks/>
          </p:cNvCxnSpPr>
          <p:nvPr/>
        </p:nvCxnSpPr>
        <p:spPr>
          <a:xfrm flipH="1">
            <a:off x="5074386" y="4592804"/>
            <a:ext cx="167500" cy="30611"/>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2" name="Straight Arrow Connector 2061">
            <a:extLst>
              <a:ext uri="{FF2B5EF4-FFF2-40B4-BE49-F238E27FC236}">
                <a16:creationId xmlns:a16="http://schemas.microsoft.com/office/drawing/2014/main" id="{4E01740F-2287-4A40-E9CF-88AFD11C67CE}"/>
              </a:ext>
            </a:extLst>
          </p:cNvPr>
          <p:cNvCxnSpPr>
            <a:cxnSpLocks/>
          </p:cNvCxnSpPr>
          <p:nvPr/>
        </p:nvCxnSpPr>
        <p:spPr>
          <a:xfrm flipH="1">
            <a:off x="5104718" y="4692439"/>
            <a:ext cx="167500" cy="30611"/>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3" name="Straight Arrow Connector 2062">
            <a:extLst>
              <a:ext uri="{FF2B5EF4-FFF2-40B4-BE49-F238E27FC236}">
                <a16:creationId xmlns:a16="http://schemas.microsoft.com/office/drawing/2014/main" id="{033BB8FD-D823-7A78-B619-4799F87FCB89}"/>
              </a:ext>
            </a:extLst>
          </p:cNvPr>
          <p:cNvCxnSpPr>
            <a:cxnSpLocks/>
          </p:cNvCxnSpPr>
          <p:nvPr/>
        </p:nvCxnSpPr>
        <p:spPr>
          <a:xfrm flipH="1">
            <a:off x="9505861" y="3984352"/>
            <a:ext cx="755739" cy="0"/>
          </a:xfrm>
          <a:prstGeom prst="straightConnector1">
            <a:avLst/>
          </a:prstGeom>
          <a:ln w="7620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66" name="Straight Arrow Connector 2065">
            <a:extLst>
              <a:ext uri="{FF2B5EF4-FFF2-40B4-BE49-F238E27FC236}">
                <a16:creationId xmlns:a16="http://schemas.microsoft.com/office/drawing/2014/main" id="{8DB0C718-092D-E309-0A72-84153D1F2E94}"/>
              </a:ext>
            </a:extLst>
          </p:cNvPr>
          <p:cNvCxnSpPr>
            <a:cxnSpLocks/>
          </p:cNvCxnSpPr>
          <p:nvPr/>
        </p:nvCxnSpPr>
        <p:spPr>
          <a:xfrm>
            <a:off x="9505861" y="4431654"/>
            <a:ext cx="755739" cy="0"/>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72" name="Straight Arrow Connector 2071">
            <a:extLst>
              <a:ext uri="{FF2B5EF4-FFF2-40B4-BE49-F238E27FC236}">
                <a16:creationId xmlns:a16="http://schemas.microsoft.com/office/drawing/2014/main" id="{110ABE7F-D897-752F-2FA7-F965B3D938CF}"/>
              </a:ext>
            </a:extLst>
          </p:cNvPr>
          <p:cNvCxnSpPr>
            <a:cxnSpLocks/>
          </p:cNvCxnSpPr>
          <p:nvPr/>
        </p:nvCxnSpPr>
        <p:spPr>
          <a:xfrm>
            <a:off x="9505861" y="4828906"/>
            <a:ext cx="755739" cy="0"/>
          </a:xfrm>
          <a:prstGeom prst="straightConnector1">
            <a:avLst/>
          </a:prstGeom>
          <a:ln w="19050">
            <a:solidFill>
              <a:schemeClr val="accent3">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73" name="Straight Arrow Connector 2072">
            <a:extLst>
              <a:ext uri="{FF2B5EF4-FFF2-40B4-BE49-F238E27FC236}">
                <a16:creationId xmlns:a16="http://schemas.microsoft.com/office/drawing/2014/main" id="{B46937CE-B218-BD4F-42C7-C33473B2D1AA}"/>
              </a:ext>
            </a:extLst>
          </p:cNvPr>
          <p:cNvCxnSpPr>
            <a:cxnSpLocks/>
          </p:cNvCxnSpPr>
          <p:nvPr/>
        </p:nvCxnSpPr>
        <p:spPr>
          <a:xfrm>
            <a:off x="9505861" y="5278931"/>
            <a:ext cx="755739" cy="0"/>
          </a:xfrm>
          <a:prstGeom prst="straightConnector1">
            <a:avLst/>
          </a:prstGeom>
          <a:ln w="19050">
            <a:solidFill>
              <a:schemeClr val="accent3">
                <a:lumMod val="7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0" name="Straight Arrow Connector 2079">
            <a:extLst>
              <a:ext uri="{FF2B5EF4-FFF2-40B4-BE49-F238E27FC236}">
                <a16:creationId xmlns:a16="http://schemas.microsoft.com/office/drawing/2014/main" id="{41F60F7D-66FE-4573-56CB-29266689B172}"/>
              </a:ext>
            </a:extLst>
          </p:cNvPr>
          <p:cNvCxnSpPr>
            <a:cxnSpLocks/>
          </p:cNvCxnSpPr>
          <p:nvPr/>
        </p:nvCxnSpPr>
        <p:spPr>
          <a:xfrm>
            <a:off x="9505861" y="5679331"/>
            <a:ext cx="755739" cy="0"/>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81" name="Straight Arrow Connector 2080">
            <a:extLst>
              <a:ext uri="{FF2B5EF4-FFF2-40B4-BE49-F238E27FC236}">
                <a16:creationId xmlns:a16="http://schemas.microsoft.com/office/drawing/2014/main" id="{406C8916-65C1-C8D6-1352-66C587636BB3}"/>
              </a:ext>
            </a:extLst>
          </p:cNvPr>
          <p:cNvCxnSpPr>
            <a:cxnSpLocks/>
          </p:cNvCxnSpPr>
          <p:nvPr/>
        </p:nvCxnSpPr>
        <p:spPr>
          <a:xfrm>
            <a:off x="9711601" y="5599421"/>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3" name="Straight Arrow Connector 2082">
            <a:extLst>
              <a:ext uri="{FF2B5EF4-FFF2-40B4-BE49-F238E27FC236}">
                <a16:creationId xmlns:a16="http://schemas.microsoft.com/office/drawing/2014/main" id="{17B02200-FD12-373B-F3C9-7D0E7EBFFE0C}"/>
              </a:ext>
            </a:extLst>
          </p:cNvPr>
          <p:cNvCxnSpPr>
            <a:cxnSpLocks/>
          </p:cNvCxnSpPr>
          <p:nvPr/>
        </p:nvCxnSpPr>
        <p:spPr>
          <a:xfrm>
            <a:off x="9872211" y="5599421"/>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4" name="Straight Arrow Connector 2083">
            <a:extLst>
              <a:ext uri="{FF2B5EF4-FFF2-40B4-BE49-F238E27FC236}">
                <a16:creationId xmlns:a16="http://schemas.microsoft.com/office/drawing/2014/main" id="{1C7F10E4-0B99-D08E-5075-01DDA7991470}"/>
              </a:ext>
            </a:extLst>
          </p:cNvPr>
          <p:cNvCxnSpPr>
            <a:cxnSpLocks/>
          </p:cNvCxnSpPr>
          <p:nvPr/>
        </p:nvCxnSpPr>
        <p:spPr>
          <a:xfrm>
            <a:off x="10046881" y="5599421"/>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86" name="TextBox 2085">
            <a:extLst>
              <a:ext uri="{FF2B5EF4-FFF2-40B4-BE49-F238E27FC236}">
                <a16:creationId xmlns:a16="http://schemas.microsoft.com/office/drawing/2014/main" id="{2F2E30CF-305B-FC70-6D49-185FE4EBB8D5}"/>
              </a:ext>
            </a:extLst>
          </p:cNvPr>
          <p:cNvSpPr txBox="1"/>
          <p:nvPr/>
        </p:nvSpPr>
        <p:spPr>
          <a:xfrm>
            <a:off x="10432270" y="3840444"/>
            <a:ext cx="1155520" cy="2031325"/>
          </a:xfrm>
          <a:prstGeom prst="rect">
            <a:avLst/>
          </a:prstGeom>
          <a:noFill/>
        </p:spPr>
        <p:txBody>
          <a:bodyPr wrap="square">
            <a:spAutoFit/>
          </a:bodyPr>
          <a:lstStyle/>
          <a:p>
            <a:pPr algn="r" rtl="1"/>
            <a:r>
              <a:rPr lang="en-CA" dirty="0">
                <a:solidFill>
                  <a:schemeClr val="tx1"/>
                </a:solidFill>
              </a:rPr>
              <a:t>قوي</a:t>
            </a:r>
          </a:p>
          <a:p>
            <a:pPr algn="r" rtl="1"/>
            <a:endParaRPr lang="en-CA" dirty="0">
              <a:solidFill>
                <a:schemeClr val="tx1"/>
              </a:solidFill>
            </a:endParaRPr>
          </a:p>
          <a:p>
            <a:pPr algn="r" rtl="1"/>
            <a:r>
              <a:rPr lang="en-CA" sz="1400" dirty="0">
                <a:solidFill>
                  <a:schemeClr val="tx1"/>
                </a:solidFill>
              </a:rPr>
              <a:t>طاقة</a:t>
            </a:r>
          </a:p>
          <a:p>
            <a:pPr algn="r" rtl="1"/>
            <a:endParaRPr lang="en-CA" sz="1400" dirty="0">
              <a:solidFill>
                <a:schemeClr val="tx1"/>
              </a:solidFill>
            </a:endParaRPr>
          </a:p>
          <a:p>
            <a:pPr algn="r" rtl="1"/>
            <a:r>
              <a:rPr lang="en-CA" dirty="0">
                <a:solidFill>
                  <a:schemeClr val="tx1"/>
                </a:solidFill>
              </a:rPr>
              <a:t>متبادل</a:t>
            </a:r>
          </a:p>
          <a:p>
            <a:pPr algn="r" rtl="1"/>
            <a:endParaRPr lang="en-CA" dirty="0">
              <a:solidFill>
                <a:schemeClr val="tx1"/>
              </a:solidFill>
            </a:endParaRPr>
          </a:p>
          <a:p>
            <a:pPr algn="r" rtl="1"/>
            <a:r>
              <a:rPr lang="en-CA" sz="1400" dirty="0">
                <a:solidFill>
                  <a:schemeClr val="tx1"/>
                </a:solidFill>
              </a:rPr>
              <a:t>ضعيف</a:t>
            </a:r>
          </a:p>
          <a:p>
            <a:pPr algn="r" rtl="1"/>
            <a:endParaRPr lang="en-CA" dirty="0">
              <a:solidFill>
                <a:schemeClr val="tx1"/>
              </a:solidFill>
            </a:endParaRPr>
          </a:p>
          <a:p>
            <a:pPr algn="r" rtl="1"/>
            <a:r>
              <a:rPr lang="ar-SA" sz="1400" dirty="0">
                <a:solidFill>
                  <a:schemeClr val="tx1"/>
                </a:solidFill>
              </a:rPr>
              <a:t>مُجهد</a:t>
            </a:r>
            <a:endParaRPr lang="en-US" sz="1400" dirty="0">
              <a:solidFill>
                <a:schemeClr val="tx1"/>
              </a:solidFill>
            </a:endParaRPr>
          </a:p>
        </p:txBody>
      </p:sp>
    </p:spTree>
    <p:extLst>
      <p:ext uri="{BB962C8B-B14F-4D97-AF65-F5344CB8AC3E}">
        <p14:creationId xmlns:p14="http://schemas.microsoft.com/office/powerpoint/2010/main" val="17256878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551EA3-69CC-041F-8CE1-2326414F994D}"/>
              </a:ext>
            </a:extLst>
          </p:cNvPr>
          <p:cNvSpPr>
            <a:spLocks noGrp="1"/>
          </p:cNvSpPr>
          <p:nvPr>
            <p:ph type="title"/>
          </p:nvPr>
        </p:nvSpPr>
        <p:spPr/>
        <p:txBody>
          <a:bodyPr>
            <a:normAutofit/>
          </a:bodyPr>
          <a:lstStyle/>
          <a:p>
            <a:pPr rtl="1"/>
            <a:r>
              <a:rPr lang="ar-SA" dirty="0">
                <a:latin typeface="Calibri" panose="020F0502020204030204" pitchFamily="34" charset="0"/>
                <a:cs typeface="Calibri" panose="020F0502020204030204" pitchFamily="34" charset="0"/>
              </a:rPr>
              <a:t>أداة:خريطة المسح لبيئة الطفل</a:t>
            </a:r>
            <a:endParaRPr lang="it-IT" dirty="0">
              <a:latin typeface="+mj-lt"/>
            </a:endParaRPr>
          </a:p>
        </p:txBody>
      </p:sp>
      <p:grpSp>
        <p:nvGrpSpPr>
          <p:cNvPr id="17" name="Group 16">
            <a:extLst>
              <a:ext uri="{FF2B5EF4-FFF2-40B4-BE49-F238E27FC236}">
                <a16:creationId xmlns:a16="http://schemas.microsoft.com/office/drawing/2014/main" id="{DFF74BCA-C09B-FF56-E73B-71F370C51962}"/>
              </a:ext>
            </a:extLst>
          </p:cNvPr>
          <p:cNvGrpSpPr/>
          <p:nvPr/>
        </p:nvGrpSpPr>
        <p:grpSpPr>
          <a:xfrm>
            <a:off x="10228983" y="337468"/>
            <a:ext cx="1587872" cy="1368854"/>
            <a:chOff x="10228983" y="337468"/>
            <a:chExt cx="1587872" cy="1368854"/>
          </a:xfrm>
        </p:grpSpPr>
        <p:sp>
          <p:nvSpPr>
            <p:cNvPr id="18" name="Hexagon 17">
              <a:extLst>
                <a:ext uri="{FF2B5EF4-FFF2-40B4-BE49-F238E27FC236}">
                  <a16:creationId xmlns:a16="http://schemas.microsoft.com/office/drawing/2014/main" id="{270A7EE6-4763-BE73-A102-E6DFCAE3220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nvGrpSpPr>
            <p:cNvPr id="19" name="Group 18">
              <a:extLst>
                <a:ext uri="{FF2B5EF4-FFF2-40B4-BE49-F238E27FC236}">
                  <a16:creationId xmlns:a16="http://schemas.microsoft.com/office/drawing/2014/main" id="{E3ECD715-D11D-EF13-7B48-5667F18A4797}"/>
                </a:ext>
              </a:extLst>
            </p:cNvPr>
            <p:cNvGrpSpPr/>
            <p:nvPr/>
          </p:nvGrpSpPr>
          <p:grpSpPr>
            <a:xfrm>
              <a:off x="10621771" y="762700"/>
              <a:ext cx="562136" cy="634675"/>
              <a:chOff x="760175" y="830142"/>
              <a:chExt cx="867619" cy="979579"/>
            </a:xfrm>
          </p:grpSpPr>
          <p:sp>
            <p:nvSpPr>
              <p:cNvPr id="23" name="Rectangle 22">
                <a:extLst>
                  <a:ext uri="{FF2B5EF4-FFF2-40B4-BE49-F238E27FC236}">
                    <a16:creationId xmlns:a16="http://schemas.microsoft.com/office/drawing/2014/main" id="{48180EC2-E42D-E7B8-0F4F-87B436460D42}"/>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٤٨</a:t>
                </a:r>
                <a:endParaRPr lang="en-CA" sz="1600" b="1" dirty="0">
                  <a:solidFill>
                    <a:schemeClr val="bg1"/>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20D93ADD-1233-1D85-410B-11654953CBB8}"/>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nvGrpSpPr>
            <p:cNvPr id="20" name="Group 19">
              <a:extLst>
                <a:ext uri="{FF2B5EF4-FFF2-40B4-BE49-F238E27FC236}">
                  <a16:creationId xmlns:a16="http://schemas.microsoft.com/office/drawing/2014/main" id="{4AEA8778-EA3A-909C-6458-02065FE396E8}"/>
                </a:ext>
              </a:extLst>
            </p:cNvPr>
            <p:cNvGrpSpPr/>
            <p:nvPr/>
          </p:nvGrpSpPr>
          <p:grpSpPr>
            <a:xfrm>
              <a:off x="11325415" y="762701"/>
              <a:ext cx="182192" cy="634674"/>
              <a:chOff x="2121762" y="2323619"/>
              <a:chExt cx="200378" cy="825210"/>
            </a:xfrm>
          </p:grpSpPr>
          <p:sp>
            <p:nvSpPr>
              <p:cNvPr id="21" name="Isosceles Triangle 20">
                <a:extLst>
                  <a:ext uri="{FF2B5EF4-FFF2-40B4-BE49-F238E27FC236}">
                    <a16:creationId xmlns:a16="http://schemas.microsoft.com/office/drawing/2014/main" id="{BEB8B70A-57EA-B9A6-2026-765EE3146844}"/>
                  </a:ext>
                </a:extLst>
              </p:cNvPr>
              <p:cNvSpPr/>
              <p:nvPr/>
            </p:nvSpPr>
            <p:spPr>
              <a:xfrm>
                <a:off x="2121763" y="2323619"/>
                <a:ext cx="200377" cy="172739"/>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sp>
            <p:nvSpPr>
              <p:cNvPr id="22" name="Rectangle 21">
                <a:extLst>
                  <a:ext uri="{FF2B5EF4-FFF2-40B4-BE49-F238E27FC236}">
                    <a16:creationId xmlns:a16="http://schemas.microsoft.com/office/drawing/2014/main" id="{E178E010-ABE8-AF03-85FB-2E880E685B4E}"/>
                  </a:ext>
                </a:extLst>
              </p:cNvPr>
              <p:cNvSpPr/>
              <p:nvPr/>
            </p:nvSpPr>
            <p:spPr>
              <a:xfrm>
                <a:off x="2121762" y="2496169"/>
                <a:ext cx="200377" cy="65266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CA" dirty="0"/>
              </a:p>
            </p:txBody>
          </p:sp>
        </p:grpSp>
      </p:grpSp>
      <p:sp>
        <p:nvSpPr>
          <p:cNvPr id="3" name="Rectangle: Rounded Corners 2">
            <a:extLst>
              <a:ext uri="{FF2B5EF4-FFF2-40B4-BE49-F238E27FC236}">
                <a16:creationId xmlns:a16="http://schemas.microsoft.com/office/drawing/2014/main" id="{FE6CF9AA-31FB-0094-FA0E-5E3A29B71CC7}"/>
              </a:ext>
            </a:extLst>
          </p:cNvPr>
          <p:cNvSpPr/>
          <p:nvPr/>
        </p:nvSpPr>
        <p:spPr>
          <a:xfrm>
            <a:off x="7072343" y="2412598"/>
            <a:ext cx="2510775" cy="317265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 name="Oval 4">
            <a:extLst>
              <a:ext uri="{FF2B5EF4-FFF2-40B4-BE49-F238E27FC236}">
                <a16:creationId xmlns:a16="http://schemas.microsoft.com/office/drawing/2014/main" id="{2365BE55-D471-3922-50F7-E1538D2FF081}"/>
              </a:ext>
            </a:extLst>
          </p:cNvPr>
          <p:cNvSpPr/>
          <p:nvPr/>
        </p:nvSpPr>
        <p:spPr>
          <a:xfrm>
            <a:off x="3681818" y="3096406"/>
            <a:ext cx="1003627" cy="1003627"/>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b="1" dirty="0"/>
          </a:p>
        </p:txBody>
      </p:sp>
      <p:sp>
        <p:nvSpPr>
          <p:cNvPr id="6" name="Oval 5">
            <a:extLst>
              <a:ext uri="{FF2B5EF4-FFF2-40B4-BE49-F238E27FC236}">
                <a16:creationId xmlns:a16="http://schemas.microsoft.com/office/drawing/2014/main" id="{1275BF3C-C35C-A209-2007-3EA06D4263EF}"/>
              </a:ext>
            </a:extLst>
          </p:cNvPr>
          <p:cNvSpPr/>
          <p:nvPr/>
        </p:nvSpPr>
        <p:spPr>
          <a:xfrm>
            <a:off x="4611430" y="2124345"/>
            <a:ext cx="834886" cy="83488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dirty="0">
              <a:solidFill>
                <a:schemeClr val="tx1"/>
              </a:solidFill>
            </a:endParaRPr>
          </a:p>
        </p:txBody>
      </p:sp>
      <p:sp>
        <p:nvSpPr>
          <p:cNvPr id="12" name="Oval 11">
            <a:extLst>
              <a:ext uri="{FF2B5EF4-FFF2-40B4-BE49-F238E27FC236}">
                <a16:creationId xmlns:a16="http://schemas.microsoft.com/office/drawing/2014/main" id="{8FA29E07-4940-ADFA-E5AE-8C4BAB821927}"/>
              </a:ext>
            </a:extLst>
          </p:cNvPr>
          <p:cNvSpPr/>
          <p:nvPr/>
        </p:nvSpPr>
        <p:spPr>
          <a:xfrm>
            <a:off x="2894626" y="2185745"/>
            <a:ext cx="834886" cy="83488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dirty="0">
              <a:solidFill>
                <a:schemeClr val="tx1"/>
              </a:solidFill>
            </a:endParaRPr>
          </a:p>
        </p:txBody>
      </p:sp>
      <p:sp>
        <p:nvSpPr>
          <p:cNvPr id="13" name="Oval 12">
            <a:extLst>
              <a:ext uri="{FF2B5EF4-FFF2-40B4-BE49-F238E27FC236}">
                <a16:creationId xmlns:a16="http://schemas.microsoft.com/office/drawing/2014/main" id="{55312D9C-736E-8228-5FDC-92BE33895C41}"/>
              </a:ext>
            </a:extLst>
          </p:cNvPr>
          <p:cNvSpPr/>
          <p:nvPr/>
        </p:nvSpPr>
        <p:spPr>
          <a:xfrm>
            <a:off x="4025377" y="4416608"/>
            <a:ext cx="834886" cy="83488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dirty="0">
              <a:solidFill>
                <a:schemeClr val="tx1"/>
              </a:solidFill>
            </a:endParaRPr>
          </a:p>
        </p:txBody>
      </p:sp>
      <p:sp>
        <p:nvSpPr>
          <p:cNvPr id="14" name="Oval 13">
            <a:extLst>
              <a:ext uri="{FF2B5EF4-FFF2-40B4-BE49-F238E27FC236}">
                <a16:creationId xmlns:a16="http://schemas.microsoft.com/office/drawing/2014/main" id="{BA8C950D-B694-5E0E-AB68-BC7A069203CB}"/>
              </a:ext>
            </a:extLst>
          </p:cNvPr>
          <p:cNvSpPr/>
          <p:nvPr/>
        </p:nvSpPr>
        <p:spPr>
          <a:xfrm>
            <a:off x="5213793" y="3353363"/>
            <a:ext cx="834886" cy="83488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dirty="0">
              <a:solidFill>
                <a:schemeClr val="tx1"/>
              </a:solidFill>
            </a:endParaRPr>
          </a:p>
        </p:txBody>
      </p:sp>
      <p:sp>
        <p:nvSpPr>
          <p:cNvPr id="15" name="Oval 14">
            <a:extLst>
              <a:ext uri="{FF2B5EF4-FFF2-40B4-BE49-F238E27FC236}">
                <a16:creationId xmlns:a16="http://schemas.microsoft.com/office/drawing/2014/main" id="{1C9CFD3B-3198-6EA3-D8F3-164F9E1BEFE2}"/>
              </a:ext>
            </a:extLst>
          </p:cNvPr>
          <p:cNvSpPr/>
          <p:nvPr/>
        </p:nvSpPr>
        <p:spPr>
          <a:xfrm>
            <a:off x="2563454" y="3620342"/>
            <a:ext cx="834886" cy="834886"/>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endParaRPr lang="en-US" sz="1600" dirty="0">
              <a:solidFill>
                <a:schemeClr val="tx1"/>
              </a:solidFill>
            </a:endParaRPr>
          </a:p>
        </p:txBody>
      </p:sp>
      <p:cxnSp>
        <p:nvCxnSpPr>
          <p:cNvPr id="16" name="Straight Arrow Connector 15">
            <a:extLst>
              <a:ext uri="{FF2B5EF4-FFF2-40B4-BE49-F238E27FC236}">
                <a16:creationId xmlns:a16="http://schemas.microsoft.com/office/drawing/2014/main" id="{591C9A57-5161-5528-C6C4-72B3977000F3}"/>
              </a:ext>
            </a:extLst>
          </p:cNvPr>
          <p:cNvCxnSpPr>
            <a:cxnSpLocks/>
          </p:cNvCxnSpPr>
          <p:nvPr/>
        </p:nvCxnSpPr>
        <p:spPr>
          <a:xfrm flipH="1">
            <a:off x="7377143" y="2843366"/>
            <a:ext cx="755739" cy="0"/>
          </a:xfrm>
          <a:prstGeom prst="straightConnector1">
            <a:avLst/>
          </a:prstGeom>
          <a:ln w="7620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CFCF48B-77B4-EEF0-D8BC-C12CDD1EC378}"/>
              </a:ext>
            </a:extLst>
          </p:cNvPr>
          <p:cNvCxnSpPr>
            <a:cxnSpLocks/>
          </p:cNvCxnSpPr>
          <p:nvPr/>
        </p:nvCxnSpPr>
        <p:spPr>
          <a:xfrm>
            <a:off x="7377143" y="3429000"/>
            <a:ext cx="755739" cy="0"/>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10DB804-F887-AA5D-682A-9F953950D99A}"/>
              </a:ext>
            </a:extLst>
          </p:cNvPr>
          <p:cNvCxnSpPr>
            <a:cxnSpLocks/>
          </p:cNvCxnSpPr>
          <p:nvPr/>
        </p:nvCxnSpPr>
        <p:spPr>
          <a:xfrm>
            <a:off x="7377143" y="3995412"/>
            <a:ext cx="755739" cy="0"/>
          </a:xfrm>
          <a:prstGeom prst="straightConnector1">
            <a:avLst/>
          </a:prstGeom>
          <a:ln w="19050">
            <a:solidFill>
              <a:schemeClr val="accent3">
                <a:lumMod val="75000"/>
              </a:schemeClr>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062488C-503D-3DF9-6E9F-0824FC6B09CA}"/>
              </a:ext>
            </a:extLst>
          </p:cNvPr>
          <p:cNvCxnSpPr>
            <a:cxnSpLocks/>
          </p:cNvCxnSpPr>
          <p:nvPr/>
        </p:nvCxnSpPr>
        <p:spPr>
          <a:xfrm>
            <a:off x="7383206" y="4525295"/>
            <a:ext cx="755739" cy="0"/>
          </a:xfrm>
          <a:prstGeom prst="straightConnector1">
            <a:avLst/>
          </a:prstGeom>
          <a:ln w="19050">
            <a:solidFill>
              <a:schemeClr val="accent3">
                <a:lumMod val="75000"/>
              </a:schemeClr>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AE8904F-B391-F311-5FF0-F57107F53455}"/>
              </a:ext>
            </a:extLst>
          </p:cNvPr>
          <p:cNvCxnSpPr>
            <a:cxnSpLocks/>
          </p:cNvCxnSpPr>
          <p:nvPr/>
        </p:nvCxnSpPr>
        <p:spPr>
          <a:xfrm>
            <a:off x="7377143" y="5065395"/>
            <a:ext cx="755739" cy="0"/>
          </a:xfrm>
          <a:prstGeom prst="straightConnector1">
            <a:avLst/>
          </a:prstGeom>
          <a:ln w="19050">
            <a:solidFill>
              <a:schemeClr val="accent3">
                <a:lumMod val="75000"/>
              </a:schemeClr>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ED6F16A5-A5AB-27E5-2D7A-9A6B29D7675A}"/>
              </a:ext>
            </a:extLst>
          </p:cNvPr>
          <p:cNvCxnSpPr>
            <a:cxnSpLocks/>
          </p:cNvCxnSpPr>
          <p:nvPr/>
        </p:nvCxnSpPr>
        <p:spPr>
          <a:xfrm>
            <a:off x="7582883" y="4985485"/>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6B7A8E9-D164-AD6D-9154-8A9248E05683}"/>
              </a:ext>
            </a:extLst>
          </p:cNvPr>
          <p:cNvCxnSpPr>
            <a:cxnSpLocks/>
          </p:cNvCxnSpPr>
          <p:nvPr/>
        </p:nvCxnSpPr>
        <p:spPr>
          <a:xfrm>
            <a:off x="7743493" y="4985485"/>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7775375-F3BA-F3E5-66A6-0C4DBD0C5A01}"/>
              </a:ext>
            </a:extLst>
          </p:cNvPr>
          <p:cNvCxnSpPr>
            <a:cxnSpLocks/>
          </p:cNvCxnSpPr>
          <p:nvPr/>
        </p:nvCxnSpPr>
        <p:spPr>
          <a:xfrm>
            <a:off x="7918163" y="4985485"/>
            <a:ext cx="0" cy="159820"/>
          </a:xfrm>
          <a:prstGeom prst="straightConnector1">
            <a:avLst/>
          </a:prstGeom>
          <a:ln w="19050">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C67DF651-2A2C-A6A1-DC86-F830711FF590}"/>
              </a:ext>
            </a:extLst>
          </p:cNvPr>
          <p:cNvSpPr txBox="1"/>
          <p:nvPr/>
        </p:nvSpPr>
        <p:spPr>
          <a:xfrm>
            <a:off x="8303552" y="2699458"/>
            <a:ext cx="1155520" cy="2585323"/>
          </a:xfrm>
          <a:prstGeom prst="rect">
            <a:avLst/>
          </a:prstGeom>
          <a:noFill/>
        </p:spPr>
        <p:txBody>
          <a:bodyPr wrap="square">
            <a:spAutoFit/>
          </a:bodyPr>
          <a:lstStyle/>
          <a:p>
            <a:pPr algn="r" rtl="1"/>
            <a:r>
              <a:rPr lang="en-CA" sz="1800" dirty="0">
                <a:solidFill>
                  <a:schemeClr val="tx1"/>
                </a:solidFill>
                <a:latin typeface="Calibri" panose="020F0502020204030204" pitchFamily="34" charset="0"/>
                <a:cs typeface="Calibri" panose="020F0502020204030204" pitchFamily="34" charset="0"/>
              </a:rPr>
              <a:t>قوي</a:t>
            </a:r>
          </a:p>
          <a:p>
            <a:pPr algn="r" rtl="1"/>
            <a:endParaRPr lang="en-CA" sz="1800" dirty="0">
              <a:solidFill>
                <a:schemeClr val="tx1"/>
              </a:solidFill>
              <a:latin typeface="Calibri" panose="020F0502020204030204" pitchFamily="34" charset="0"/>
              <a:cs typeface="Calibri" panose="020F0502020204030204" pitchFamily="34" charset="0"/>
            </a:endParaRPr>
          </a:p>
          <a:p>
            <a:pPr algn="r" rtl="1"/>
            <a:r>
              <a:rPr lang="en-CA" sz="1800" dirty="0">
                <a:solidFill>
                  <a:schemeClr val="tx1"/>
                </a:solidFill>
                <a:latin typeface="Calibri" panose="020F0502020204030204" pitchFamily="34" charset="0"/>
                <a:cs typeface="Calibri" panose="020F0502020204030204" pitchFamily="34" charset="0"/>
              </a:rPr>
              <a:t>طاقة</a:t>
            </a:r>
          </a:p>
          <a:p>
            <a:pPr algn="r" rtl="1"/>
            <a:endParaRPr lang="en-CA" sz="1800" dirty="0">
              <a:solidFill>
                <a:schemeClr val="tx1"/>
              </a:solidFill>
              <a:latin typeface="Calibri" panose="020F0502020204030204" pitchFamily="34" charset="0"/>
              <a:cs typeface="Calibri" panose="020F0502020204030204" pitchFamily="34" charset="0"/>
            </a:endParaRPr>
          </a:p>
          <a:p>
            <a:pPr algn="r" rtl="1"/>
            <a:r>
              <a:rPr lang="en-CA" sz="1800" dirty="0">
                <a:solidFill>
                  <a:schemeClr val="tx1"/>
                </a:solidFill>
                <a:latin typeface="Calibri" panose="020F0502020204030204" pitchFamily="34" charset="0"/>
                <a:cs typeface="Calibri" panose="020F0502020204030204" pitchFamily="34" charset="0"/>
              </a:rPr>
              <a:t>متبادل</a:t>
            </a:r>
          </a:p>
          <a:p>
            <a:pPr algn="r" rtl="1"/>
            <a:endParaRPr lang="en-CA" sz="1800" dirty="0">
              <a:solidFill>
                <a:schemeClr val="tx1"/>
              </a:solidFill>
              <a:latin typeface="Calibri" panose="020F0502020204030204" pitchFamily="34" charset="0"/>
              <a:cs typeface="Calibri" panose="020F0502020204030204" pitchFamily="34" charset="0"/>
            </a:endParaRPr>
          </a:p>
          <a:p>
            <a:pPr algn="r" rtl="1"/>
            <a:r>
              <a:rPr lang="en-CA" sz="1800" dirty="0">
                <a:solidFill>
                  <a:schemeClr val="tx1"/>
                </a:solidFill>
                <a:latin typeface="Calibri" panose="020F0502020204030204" pitchFamily="34" charset="0"/>
                <a:cs typeface="Calibri" panose="020F0502020204030204" pitchFamily="34" charset="0"/>
              </a:rPr>
              <a:t>ضعيف</a:t>
            </a:r>
          </a:p>
          <a:p>
            <a:pPr algn="r" rtl="1"/>
            <a:endParaRPr lang="en-CA" sz="1800" dirty="0">
              <a:solidFill>
                <a:schemeClr val="tx1"/>
              </a:solidFill>
              <a:latin typeface="Calibri" panose="020F0502020204030204" pitchFamily="34" charset="0"/>
              <a:cs typeface="Calibri" panose="020F0502020204030204" pitchFamily="34" charset="0"/>
            </a:endParaRPr>
          </a:p>
          <a:p>
            <a:pPr algn="r" rtl="1"/>
            <a:r>
              <a:rPr lang="ar-SA" sz="1800" dirty="0">
                <a:solidFill>
                  <a:schemeClr val="tx1"/>
                </a:solidFill>
                <a:latin typeface="Calibri" panose="020F0502020204030204" pitchFamily="34" charset="0"/>
                <a:cs typeface="Calibri" panose="020F0502020204030204" pitchFamily="34" charset="0"/>
              </a:rPr>
              <a:t>مُجهد</a:t>
            </a:r>
            <a:endParaRPr lang="en-US" sz="1800" dirty="0">
              <a:solidFill>
                <a:schemeClr val="tx1"/>
              </a:solidFill>
              <a:latin typeface="Calibri" panose="020F0502020204030204" pitchFamily="34" charset="0"/>
              <a:cs typeface="Calibri" panose="020F0502020204030204" pitchFamily="34" charset="0"/>
            </a:endParaRPr>
          </a:p>
        </p:txBody>
      </p:sp>
      <p:cxnSp>
        <p:nvCxnSpPr>
          <p:cNvPr id="36" name="Straight Connector 35">
            <a:extLst>
              <a:ext uri="{FF2B5EF4-FFF2-40B4-BE49-F238E27FC236}">
                <a16:creationId xmlns:a16="http://schemas.microsoft.com/office/drawing/2014/main" id="{CE61C76C-A48D-F868-8D76-CFCBCF2F1F19}"/>
              </a:ext>
            </a:extLst>
          </p:cNvPr>
          <p:cNvCxnSpPr>
            <a:cxnSpLocks/>
            <a:stCxn id="6" idx="3"/>
          </p:cNvCxnSpPr>
          <p:nvPr/>
        </p:nvCxnSpPr>
        <p:spPr>
          <a:xfrm flipH="1">
            <a:off x="4450180" y="2836965"/>
            <a:ext cx="283516" cy="320763"/>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562DBBB-5047-AD1D-FBCC-ED10E7501C40}"/>
              </a:ext>
            </a:extLst>
          </p:cNvPr>
          <p:cNvCxnSpPr>
            <a:cxnSpLocks/>
            <a:stCxn id="12" idx="5"/>
          </p:cNvCxnSpPr>
          <p:nvPr/>
        </p:nvCxnSpPr>
        <p:spPr>
          <a:xfrm>
            <a:off x="3607246" y="2898365"/>
            <a:ext cx="351965" cy="434630"/>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DB6EE1-B3DF-19B4-F45E-57A2E05D676A}"/>
              </a:ext>
            </a:extLst>
          </p:cNvPr>
          <p:cNvCxnSpPr>
            <a:cxnSpLocks/>
          </p:cNvCxnSpPr>
          <p:nvPr/>
        </p:nvCxnSpPr>
        <p:spPr>
          <a:xfrm flipV="1">
            <a:off x="3382283" y="3733251"/>
            <a:ext cx="466371" cy="174326"/>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570F81C-9541-8783-1BCD-6E63D14AE58A}"/>
              </a:ext>
            </a:extLst>
          </p:cNvPr>
          <p:cNvCxnSpPr>
            <a:cxnSpLocks/>
          </p:cNvCxnSpPr>
          <p:nvPr/>
        </p:nvCxnSpPr>
        <p:spPr>
          <a:xfrm flipH="1" flipV="1">
            <a:off x="4274212" y="3995412"/>
            <a:ext cx="126567" cy="442016"/>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45C25971-6B01-07A7-3CA5-F8A71759C9F1}"/>
              </a:ext>
            </a:extLst>
          </p:cNvPr>
          <p:cNvCxnSpPr>
            <a:cxnSpLocks/>
            <a:stCxn id="14" idx="2"/>
          </p:cNvCxnSpPr>
          <p:nvPr/>
        </p:nvCxnSpPr>
        <p:spPr>
          <a:xfrm flipH="1" flipV="1">
            <a:off x="4611430" y="3686569"/>
            <a:ext cx="602363" cy="84237"/>
          </a:xfrm>
          <a:prstGeom prst="lin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75808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F4D48-E532-4E3D-8F20-AB4450AC95FE}"/>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مجموعات الدعم</a:t>
            </a:r>
          </a:p>
        </p:txBody>
      </p:sp>
      <p:sp>
        <p:nvSpPr>
          <p:cNvPr id="3" name="TextBox 2">
            <a:extLst>
              <a:ext uri="{FF2B5EF4-FFF2-40B4-BE49-F238E27FC236}">
                <a16:creationId xmlns:a16="http://schemas.microsoft.com/office/drawing/2014/main" id="{AB47E6E4-EE3A-A671-10FD-0987C2B9B63B}"/>
              </a:ext>
            </a:extLst>
          </p:cNvPr>
          <p:cNvSpPr txBox="1"/>
          <p:nvPr/>
        </p:nvSpPr>
        <p:spPr>
          <a:xfrm>
            <a:off x="3943500" y="4922263"/>
            <a:ext cx="7156300" cy="523220"/>
          </a:xfrm>
          <a:prstGeom prst="rect">
            <a:avLst/>
          </a:prstGeom>
          <a:noFill/>
        </p:spPr>
        <p:txBody>
          <a:bodyPr wrap="square">
            <a:spAutoFit/>
          </a:bodyPr>
          <a:lstStyle/>
          <a:p>
            <a:pPr algn="r" rtl="1"/>
            <a:r>
              <a:rPr lang="en-US" sz="1400" i="1" dirty="0">
                <a:solidFill>
                  <a:schemeClr val="accent3">
                    <a:lumMod val="75000"/>
                  </a:schemeClr>
                </a:solidFill>
                <a:latin typeface="Arial" panose="020B0604020202020204" pitchFamily="34" charset="0"/>
                <a:ea typeface="Calibri" panose="020F0502020204030204" pitchFamily="34" charset="0"/>
                <a:cs typeface="Arial" panose="020B0604020202020204" pitchFamily="34" charset="0"/>
              </a:rPr>
              <a:t>المصدر: التحالف من أجل حماية الطفل في العمل الإنساني. (2019). المعايير الدنيا لحماية الطفل في العمل الإنساني</a:t>
            </a:r>
          </a:p>
        </p:txBody>
      </p:sp>
      <p:sp>
        <p:nvSpPr>
          <p:cNvPr id="4" name="Rectangle: Rounded Corners 3">
            <a:extLst>
              <a:ext uri="{FF2B5EF4-FFF2-40B4-BE49-F238E27FC236}">
                <a16:creationId xmlns:a16="http://schemas.microsoft.com/office/drawing/2014/main" id="{6F36BDF8-3061-884F-B1A9-B88C8011712B}"/>
              </a:ext>
            </a:extLst>
          </p:cNvPr>
          <p:cNvSpPr/>
          <p:nvPr/>
        </p:nvSpPr>
        <p:spPr>
          <a:xfrm>
            <a:off x="3314235" y="2074124"/>
            <a:ext cx="7785565" cy="2684352"/>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lgn="r" rtl="1"/>
            <a:r>
              <a:rPr lang="en-US" sz="2800" dirty="0">
                <a:solidFill>
                  <a:schemeClr val="tx1"/>
                </a:solidFill>
                <a:latin typeface="Arial" panose="020B0604020202020204" pitchFamily="34" charset="0"/>
                <a:cs typeface="Arial" panose="020B0604020202020204" pitchFamily="34" charset="0"/>
              </a:rPr>
              <a:t>"</a:t>
            </a:r>
            <a:r>
              <a:rPr lang="en-US" sz="2800" dirty="0">
                <a:solidFill>
                  <a:schemeClr val="tx1"/>
                </a:solidFill>
                <a:latin typeface="Calibri" panose="020F0502020204030204" pitchFamily="34" charset="0"/>
                <a:cs typeface="Calibri" panose="020F0502020204030204" pitchFamily="34" charset="0"/>
              </a:rPr>
              <a:t>تقوية الشبكات الاجتماعية لمقدمي الرعاية من خلال دعم أو إنشاء مجموعات اجتماعية أو مجموعات دعم </a:t>
            </a:r>
            <a:r>
              <a:rPr lang="ar-SA" sz="2800" dirty="0">
                <a:solidFill>
                  <a:schemeClr val="tx1"/>
                </a:solidFill>
                <a:latin typeface="Calibri" panose="020F0502020204030204" pitchFamily="34" charset="0"/>
                <a:cs typeface="Calibri" panose="020F0502020204030204" pitchFamily="34" charset="0"/>
              </a:rPr>
              <a:t>الأقران</a:t>
            </a:r>
            <a:r>
              <a:rPr lang="en-US" sz="2800" dirty="0">
                <a:solidFill>
                  <a:schemeClr val="tx1"/>
                </a:solidFill>
                <a:latin typeface="Calibri" panose="020F0502020204030204" pitchFamily="34" charset="0"/>
                <a:cs typeface="Calibri" panose="020F0502020204030204" pitchFamily="34" charset="0"/>
              </a:rPr>
              <a:t> أو مجموعات مساعدة ذاتية أو طرق </a:t>
            </a:r>
            <a:r>
              <a:rPr lang="ar-SA" sz="2800" dirty="0">
                <a:solidFill>
                  <a:schemeClr val="tx1"/>
                </a:solidFill>
                <a:latin typeface="Calibri" panose="020F0502020204030204" pitchFamily="34" charset="0"/>
                <a:cs typeface="Calibri" panose="020F0502020204030204" pitchFamily="34" charset="0"/>
              </a:rPr>
              <a:t>تواصل</a:t>
            </a:r>
            <a:r>
              <a:rPr lang="en-US" sz="2800" dirty="0">
                <a:solidFill>
                  <a:schemeClr val="tx1"/>
                </a:solidFill>
                <a:latin typeface="Calibri" panose="020F0502020204030204" pitchFamily="34" charset="0"/>
                <a:cs typeface="Calibri" panose="020F0502020204030204" pitchFamily="34" charset="0"/>
              </a:rPr>
              <a:t> بديلة"</a:t>
            </a:r>
          </a:p>
        </p:txBody>
      </p:sp>
      <p:pic>
        <p:nvPicPr>
          <p:cNvPr id="5" name="Google Shape;98;p8">
            <a:extLst>
              <a:ext uri="{FF2B5EF4-FFF2-40B4-BE49-F238E27FC236}">
                <a16:creationId xmlns:a16="http://schemas.microsoft.com/office/drawing/2014/main" id="{AB2CCF5C-9A04-CF11-4C02-E3A8A84531D9}"/>
              </a:ext>
            </a:extLst>
          </p:cNvPr>
          <p:cNvPicPr preferRelativeResize="0"/>
          <p:nvPr/>
        </p:nvPicPr>
        <p:blipFill rotWithShape="1">
          <a:blip r:embed="rId3">
            <a:alphaModFix/>
          </a:blip>
          <a:srcRect/>
          <a:stretch/>
        </p:blipFill>
        <p:spPr>
          <a:xfrm>
            <a:off x="586594" y="1910337"/>
            <a:ext cx="2562218" cy="3535146"/>
          </a:xfrm>
          <a:prstGeom prst="rect">
            <a:avLst/>
          </a:prstGeom>
          <a:noFill/>
          <a:ln w="9525" cap="flat" cmpd="sng">
            <a:solidFill>
              <a:schemeClr val="accent3">
                <a:lumMod val="75000"/>
              </a:schemeClr>
            </a:solidFill>
            <a:prstDash val="solid"/>
            <a:round/>
            <a:headEnd type="none" w="sm" len="sm"/>
            <a:tailEnd type="none" w="sm" len="sm"/>
          </a:ln>
        </p:spPr>
      </p:pic>
    </p:spTree>
    <p:extLst>
      <p:ext uri="{BB962C8B-B14F-4D97-AF65-F5344CB8AC3E}">
        <p14:creationId xmlns:p14="http://schemas.microsoft.com/office/powerpoint/2010/main" val="22693245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1">
              <a:lnSpc>
                <a:spcPct val="90000"/>
              </a:lnSpc>
              <a:spcBef>
                <a:spcPts val="0"/>
              </a:spcBef>
              <a:spcAft>
                <a:spcPts val="0"/>
              </a:spcAft>
              <a:buClr>
                <a:srgbClr val="39A2A1"/>
              </a:buClr>
              <a:buSzPts val="3200"/>
              <a:buFont typeface="Arial"/>
              <a:buNone/>
            </a:pPr>
            <a:r>
              <a:rPr lang="en-US" dirty="0">
                <a:latin typeface="Calibri" panose="020F0502020204030204" pitchFamily="34" charset="0"/>
                <a:cs typeface="Calibri" panose="020F0502020204030204" pitchFamily="34" charset="0"/>
              </a:rPr>
              <a:t>نقاط التعلم الأساسية</a:t>
            </a:r>
          </a:p>
        </p:txBody>
      </p:sp>
      <p:sp>
        <p:nvSpPr>
          <p:cNvPr id="533" name="Google Shape;533;p18"/>
          <p:cNvSpPr txBox="1"/>
          <p:nvPr/>
        </p:nvSpPr>
        <p:spPr>
          <a:xfrm>
            <a:off x="1329505" y="3274445"/>
            <a:ext cx="2635812" cy="1015622"/>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en-US" sz="2000" dirty="0">
                <a:latin typeface="Calibri" panose="020F0502020204030204" pitchFamily="34" charset="0"/>
                <a:cs typeface="Calibri" panose="020F0502020204030204" pitchFamily="34" charset="0"/>
              </a:rPr>
              <a:t>يمكن أن يكون لشبكات الدعم الاجتماعي تأثير كبير على رفاه الوالدين / مقدمي الرعاية</a:t>
            </a:r>
            <a:endParaRPr lang="en-US" sz="2000" b="0" i="0" u="none" strike="noStrike" baseline="0" dirty="0">
              <a:solidFill>
                <a:srgbClr val="000000"/>
              </a:solidFill>
              <a:latin typeface="Calibri" panose="020F0502020204030204" pitchFamily="34" charset="0"/>
              <a:cs typeface="Calibri" panose="020F0502020204030204" pitchFamily="34" charset="0"/>
            </a:endParaRPr>
          </a:p>
        </p:txBody>
      </p:sp>
      <p:sp>
        <p:nvSpPr>
          <p:cNvPr id="534" name="Google Shape;534;p18"/>
          <p:cNvSpPr txBox="1"/>
          <p:nvPr/>
        </p:nvSpPr>
        <p:spPr>
          <a:xfrm>
            <a:off x="7941024" y="3274445"/>
            <a:ext cx="3119923" cy="1738897"/>
          </a:xfrm>
          <a:prstGeom prst="rect">
            <a:avLst/>
          </a:prstGeom>
          <a:noFill/>
          <a:ln>
            <a:noFill/>
          </a:ln>
        </p:spPr>
        <p:txBody>
          <a:bodyPr spcFirstLastPara="1" wrap="square" lIns="91425" tIns="45700" rIns="91425" bIns="45700" anchor="t" anchorCtr="0">
            <a:spAutoFit/>
          </a:bodyPr>
          <a:lstStyle/>
          <a:p>
            <a:pPr algn="ctr" rtl="1">
              <a:lnSpc>
                <a:spcPct val="107000"/>
              </a:lnSpc>
            </a:pPr>
            <a:r>
              <a:rPr lang="en-US" sz="2000" dirty="0">
                <a:latin typeface="+mj-lt"/>
                <a:cs typeface="Calibri" panose="020F0502020204030204" pitchFamily="34" charset="0"/>
              </a:rPr>
              <a:t>يمكن أن تكون مجموعات الدعم وسيلة فعالة لدعم ال</a:t>
            </a:r>
            <a:r>
              <a:rPr lang="ar-SA" sz="2000" dirty="0">
                <a:latin typeface="+mj-lt"/>
                <a:cs typeface="Calibri" panose="020F0502020204030204" pitchFamily="34" charset="0"/>
              </a:rPr>
              <a:t>والدين</a:t>
            </a:r>
            <a:r>
              <a:rPr lang="en-US" sz="2000" dirty="0">
                <a:latin typeface="+mj-lt"/>
                <a:cs typeface="Calibri" panose="020F0502020204030204" pitchFamily="34" charset="0"/>
              </a:rPr>
              <a:t> / مقدمي الرعاية ، بما في ذلك مجموعات الدعم المحددة لمقدمي الرعاية الضعفاء / المعرضين للخطر</a:t>
            </a:r>
          </a:p>
        </p:txBody>
      </p:sp>
      <p:sp>
        <p:nvSpPr>
          <p:cNvPr id="535" name="Google Shape;535;p18"/>
          <p:cNvSpPr/>
          <p:nvPr/>
        </p:nvSpPr>
        <p:spPr>
          <a:xfrm>
            <a:off x="2121631" y="188698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536" name="Google Shape;536;p18"/>
          <p:cNvSpPr/>
          <p:nvPr/>
        </p:nvSpPr>
        <p:spPr>
          <a:xfrm>
            <a:off x="8975206" y="188698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 name="Google Shape;533;p18">
            <a:extLst>
              <a:ext uri="{FF2B5EF4-FFF2-40B4-BE49-F238E27FC236}">
                <a16:creationId xmlns:a16="http://schemas.microsoft.com/office/drawing/2014/main" id="{7A9C3156-CF04-2694-27CC-BE8A8664CE85}"/>
              </a:ext>
            </a:extLst>
          </p:cNvPr>
          <p:cNvSpPr txBox="1"/>
          <p:nvPr/>
        </p:nvSpPr>
        <p:spPr>
          <a:xfrm>
            <a:off x="4689194" y="3274445"/>
            <a:ext cx="2635812" cy="1631175"/>
          </a:xfrm>
          <a:prstGeom prst="rect">
            <a:avLst/>
          </a:prstGeom>
          <a:noFill/>
          <a:ln>
            <a:noFill/>
          </a:ln>
        </p:spPr>
        <p:txBody>
          <a:bodyPr spcFirstLastPara="1" wrap="square" lIns="91425" tIns="45700" rIns="91425" bIns="45700" anchor="t" anchorCtr="0">
            <a:spAutoFit/>
          </a:bodyPr>
          <a:lstStyle/>
          <a:p>
            <a:pPr marR="0" lvl="0" algn="ctr" defTabSz="914400" rtl="1" eaLnBrk="1" fontAlgn="auto" latinLnBrk="0" hangingPunct="1">
              <a:lnSpc>
                <a:spcPct val="100000"/>
              </a:lnSpc>
              <a:spcBef>
                <a:spcPts val="0"/>
              </a:spcBef>
              <a:spcAft>
                <a:spcPts val="0"/>
              </a:spcAft>
              <a:buClr>
                <a:srgbClr val="000000"/>
              </a:buClr>
              <a:buSzPts val="1400"/>
              <a:tabLst/>
              <a:defRPr/>
            </a:pPr>
            <a:r>
              <a:rPr lang="en-US" sz="2000" dirty="0">
                <a:latin typeface="+mj-lt"/>
                <a:cs typeface="Calibri" panose="020F0502020204030204" pitchFamily="34" charset="0"/>
              </a:rPr>
              <a:t>يمكن أن يساعد ت</a:t>
            </a:r>
            <a:r>
              <a:rPr lang="ar-SA" sz="2000" dirty="0">
                <a:latin typeface="+mj-lt"/>
                <a:cs typeface="Calibri" panose="020F0502020204030204" pitchFamily="34" charset="0"/>
              </a:rPr>
              <a:t>حديد</a:t>
            </a:r>
            <a:r>
              <a:rPr lang="en-US" sz="2000" dirty="0">
                <a:latin typeface="+mj-lt"/>
                <a:cs typeface="Calibri" panose="020F0502020204030204" pitchFamily="34" charset="0"/>
              </a:rPr>
              <a:t> شبكات الدعم الاجتماعي للوالدين / مقدمي الرعاية في التخطيط لطرق بناء دعم اجتماعي محسّن.</a:t>
            </a:r>
            <a:endParaRPr lang="en-US" sz="2000" b="0" i="0" u="none" strike="noStrike" baseline="0" dirty="0">
              <a:solidFill>
                <a:srgbClr val="000000"/>
              </a:solidFill>
              <a:latin typeface="+mj-lt"/>
              <a:cs typeface="Calibri" panose="020F0502020204030204" pitchFamily="34" charset="0"/>
            </a:endParaRPr>
          </a:p>
        </p:txBody>
      </p:sp>
      <p:sp>
        <p:nvSpPr>
          <p:cNvPr id="3" name="Google Shape;535;p18">
            <a:extLst>
              <a:ext uri="{FF2B5EF4-FFF2-40B4-BE49-F238E27FC236}">
                <a16:creationId xmlns:a16="http://schemas.microsoft.com/office/drawing/2014/main" id="{A91F1D5D-F01A-9412-CFD1-2EE1AB834E61}"/>
              </a:ext>
            </a:extLst>
          </p:cNvPr>
          <p:cNvSpPr/>
          <p:nvPr/>
        </p:nvSpPr>
        <p:spPr>
          <a:xfrm>
            <a:off x="5481320" y="1886988"/>
            <a:ext cx="1051560" cy="1051560"/>
          </a:xfrm>
          <a:prstGeom prst="star5">
            <a:avLst>
              <a:gd name="adj" fmla="val 28143"/>
              <a:gd name="hf" fmla="val 105146"/>
              <a:gd name="vf" fmla="val 110557"/>
            </a:avLst>
          </a:prstGeom>
          <a:solidFill>
            <a:schemeClr val="accent3">
              <a:lumMod val="75000"/>
            </a:schemeClr>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52256190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29" name="Title 28">
            <a:extLst>
              <a:ext uri="{FF2B5EF4-FFF2-40B4-BE49-F238E27FC236}">
                <a16:creationId xmlns:a16="http://schemas.microsoft.com/office/drawing/2014/main" id="{E4BF5459-C618-654E-FFAC-DA59ECC4FB09}"/>
              </a:ext>
            </a:extLst>
          </p:cNvPr>
          <p:cNvSpPr>
            <a:spLocks noGrp="1"/>
          </p:cNvSpPr>
          <p:nvPr>
            <p:ph type="title"/>
          </p:nvPr>
        </p:nvSpPr>
        <p:spPr/>
        <p:txBody>
          <a:bodyPr/>
          <a:lstStyle/>
          <a:p>
            <a:pPr algn="r" rtl="1"/>
            <a:r>
              <a:rPr lang="en-CA" sz="2400" b="1" dirty="0">
                <a:solidFill>
                  <a:schemeClr val="bg1"/>
                </a:solidFill>
                <a:latin typeface="Garamond"/>
              </a:rPr>
              <a:t>الجلسة</a:t>
            </a:r>
            <a:r>
              <a:rPr lang="ar-SA" sz="2400" b="1" dirty="0">
                <a:solidFill>
                  <a:schemeClr val="bg1"/>
                </a:solidFill>
                <a:latin typeface="Garamond"/>
              </a:rPr>
              <a:t> </a:t>
            </a:r>
            <a:r>
              <a:rPr lang="en-CA" sz="2400" b="1" dirty="0">
                <a:solidFill>
                  <a:schemeClr val="bg1"/>
                </a:solidFill>
                <a:latin typeface="Garamond"/>
              </a:rPr>
              <a:t> </a:t>
            </a:r>
            <a:r>
              <a:rPr lang="ar-SA" sz="2400" dirty="0">
                <a:solidFill>
                  <a:schemeClr val="bg1"/>
                </a:solidFill>
              </a:rPr>
              <a:t>٨</a:t>
            </a:r>
            <a:br>
              <a:rPr lang="en-CA" sz="2400" b="1" dirty="0">
                <a:solidFill>
                  <a:schemeClr val="bg1"/>
                </a:solidFill>
                <a:latin typeface="Garamond"/>
              </a:rPr>
            </a:br>
            <a:br>
              <a:rPr lang="en-CA" b="1" dirty="0">
                <a:solidFill>
                  <a:schemeClr val="bg1"/>
                </a:solidFill>
                <a:latin typeface="Garamond"/>
              </a:rPr>
            </a:br>
            <a:r>
              <a:rPr lang="ar-SA" b="1" dirty="0">
                <a:solidFill>
                  <a:schemeClr val="tx1"/>
                </a:solidFill>
                <a:highlight>
                  <a:srgbClr val="FFFF00"/>
                </a:highlight>
                <a:latin typeface="Calibri" panose="020F0502020204030204" pitchFamily="34" charset="0"/>
                <a:cs typeface="Calibri" panose="020F0502020204030204" pitchFamily="34" charset="0"/>
              </a:rPr>
              <a:t>ال</a:t>
            </a:r>
            <a:r>
              <a:rPr lang="en-US" sz="5400" b="1" dirty="0">
                <a:solidFill>
                  <a:schemeClr val="tx1"/>
                </a:solidFill>
                <a:highlight>
                  <a:srgbClr val="FFFF00"/>
                </a:highlight>
                <a:latin typeface="Calibri" panose="020F0502020204030204" pitchFamily="34" charset="0"/>
                <a:cs typeface="Calibri" panose="020F0502020204030204" pitchFamily="34" charset="0"/>
              </a:rPr>
              <a:t>أدوات الأساسية</a:t>
            </a:r>
            <a:r>
              <a:rPr lang="ar-SA" sz="5400" b="1" dirty="0">
                <a:solidFill>
                  <a:schemeClr val="tx1"/>
                </a:solidFill>
                <a:highlight>
                  <a:srgbClr val="FFFF00"/>
                </a:highlight>
                <a:latin typeface="Calibri" panose="020F0502020204030204" pitchFamily="34" charset="0"/>
                <a:cs typeface="Calibri" panose="020F0502020204030204" pitchFamily="34" charset="0"/>
              </a:rPr>
              <a:t> لإدارة المال</a:t>
            </a:r>
            <a:endParaRPr lang="en-US" dirty="0">
              <a:solidFill>
                <a:schemeClr val="tx1"/>
              </a:solidFill>
              <a:highlight>
                <a:srgbClr val="FFFF00"/>
              </a:highlight>
              <a:latin typeface="Calibri" panose="020F0502020204030204" pitchFamily="34" charset="0"/>
              <a:cs typeface="Calibri" panose="020F0502020204030204" pitchFamily="34" charset="0"/>
            </a:endParaRPr>
          </a:p>
        </p:txBody>
      </p:sp>
      <p:grpSp>
        <p:nvGrpSpPr>
          <p:cNvPr id="27" name="Group 26">
            <a:extLst>
              <a:ext uri="{FF2B5EF4-FFF2-40B4-BE49-F238E27FC236}">
                <a16:creationId xmlns:a16="http://schemas.microsoft.com/office/drawing/2014/main" id="{5F128DFD-033D-793A-94A2-D581F813B957}"/>
              </a:ext>
            </a:extLst>
          </p:cNvPr>
          <p:cNvGrpSpPr/>
          <p:nvPr/>
        </p:nvGrpSpPr>
        <p:grpSpPr>
          <a:xfrm>
            <a:off x="10370496" y="683335"/>
            <a:ext cx="937477" cy="1121659"/>
            <a:chOff x="2780231" y="3039417"/>
            <a:chExt cx="1162307" cy="1390660"/>
          </a:xfrm>
          <a:solidFill>
            <a:schemeClr val="bg1"/>
          </a:solidFill>
        </p:grpSpPr>
        <p:sp>
          <p:nvSpPr>
            <p:cNvPr id="28" name="Rectangle 27">
              <a:extLst>
                <a:ext uri="{FF2B5EF4-FFF2-40B4-BE49-F238E27FC236}">
                  <a16:creationId xmlns:a16="http://schemas.microsoft.com/office/drawing/2014/main" id="{C13CCBC5-E007-892F-782B-BBF5FD3A5392}"/>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Flowchart: Stored Data 29">
              <a:extLst>
                <a:ext uri="{FF2B5EF4-FFF2-40B4-BE49-F238E27FC236}">
                  <a16:creationId xmlns:a16="http://schemas.microsoft.com/office/drawing/2014/main" id="{DD42410A-1985-157F-3F45-7F14ED72E3C8}"/>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1" name="Flowchart: Stored Data 30">
              <a:extLst>
                <a:ext uri="{FF2B5EF4-FFF2-40B4-BE49-F238E27FC236}">
                  <a16:creationId xmlns:a16="http://schemas.microsoft.com/office/drawing/2014/main" id="{3493F789-3A93-4A45-9EE1-9ED066B995FB}"/>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Rectangle 31">
              <a:extLst>
                <a:ext uri="{FF2B5EF4-FFF2-40B4-BE49-F238E27FC236}">
                  <a16:creationId xmlns:a16="http://schemas.microsoft.com/office/drawing/2014/main" id="{984E4CA1-4A7F-C563-5592-9B9CE0A48917}"/>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3" name="Isosceles Triangle 32">
              <a:extLst>
                <a:ext uri="{FF2B5EF4-FFF2-40B4-BE49-F238E27FC236}">
                  <a16:creationId xmlns:a16="http://schemas.microsoft.com/office/drawing/2014/main" id="{114D7F6C-D0EE-9651-B186-3D40D449E1C7}"/>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34" name="Group 33">
            <a:extLst>
              <a:ext uri="{FF2B5EF4-FFF2-40B4-BE49-F238E27FC236}">
                <a16:creationId xmlns:a16="http://schemas.microsoft.com/office/drawing/2014/main" id="{2B526DD2-DDB9-789C-00A8-6C040FEF13A6}"/>
              </a:ext>
            </a:extLst>
          </p:cNvPr>
          <p:cNvGrpSpPr/>
          <p:nvPr/>
        </p:nvGrpSpPr>
        <p:grpSpPr>
          <a:xfrm>
            <a:off x="10559387" y="900943"/>
            <a:ext cx="497874" cy="668226"/>
            <a:chOff x="5438539" y="7646118"/>
            <a:chExt cx="814830" cy="1093633"/>
          </a:xfrm>
          <a:solidFill>
            <a:schemeClr val="accent3">
              <a:lumMod val="75000"/>
            </a:schemeClr>
          </a:solidFill>
        </p:grpSpPr>
        <p:sp>
          <p:nvSpPr>
            <p:cNvPr id="35" name="Round Same Side Corner Rectangle 21">
              <a:extLst>
                <a:ext uri="{FF2B5EF4-FFF2-40B4-BE49-F238E27FC236}">
                  <a16:creationId xmlns:a16="http://schemas.microsoft.com/office/drawing/2014/main" id="{DEB8DA78-5334-B6F8-E0E2-DD64B74C15F7}"/>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6" name="Oval 35">
              <a:extLst>
                <a:ext uri="{FF2B5EF4-FFF2-40B4-BE49-F238E27FC236}">
                  <a16:creationId xmlns:a16="http://schemas.microsoft.com/office/drawing/2014/main" id="{583093E3-AEAA-3799-B831-10EAEC14D0C1}"/>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7" name="Round Same Side Corner Rectangle 23">
              <a:extLst>
                <a:ext uri="{FF2B5EF4-FFF2-40B4-BE49-F238E27FC236}">
                  <a16:creationId xmlns:a16="http://schemas.microsoft.com/office/drawing/2014/main" id="{41B13680-AF37-30B9-AC32-97EA9A3E973F}"/>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8" name="Oval 37">
              <a:extLst>
                <a:ext uri="{FF2B5EF4-FFF2-40B4-BE49-F238E27FC236}">
                  <a16:creationId xmlns:a16="http://schemas.microsoft.com/office/drawing/2014/main" id="{F896901F-AE91-CC8E-52A4-F7188CFA563C}"/>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9" name="Round Same Side Corner Rectangle 25">
              <a:extLst>
                <a:ext uri="{FF2B5EF4-FFF2-40B4-BE49-F238E27FC236}">
                  <a16:creationId xmlns:a16="http://schemas.microsoft.com/office/drawing/2014/main" id="{71DA40F5-C4C9-FAC5-A0BC-501EEE366C1C}"/>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0" name="Round Same Side Corner Rectangle 26">
              <a:extLst>
                <a:ext uri="{FF2B5EF4-FFF2-40B4-BE49-F238E27FC236}">
                  <a16:creationId xmlns:a16="http://schemas.microsoft.com/office/drawing/2014/main" id="{AC1046DB-46B9-08C1-F007-26BEAA6CAA42}"/>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1" name="Group 40">
            <a:extLst>
              <a:ext uri="{FF2B5EF4-FFF2-40B4-BE49-F238E27FC236}">
                <a16:creationId xmlns:a16="http://schemas.microsoft.com/office/drawing/2014/main" id="{451F1518-5FD5-34F5-E5B8-450E418346CA}"/>
              </a:ext>
            </a:extLst>
          </p:cNvPr>
          <p:cNvGrpSpPr/>
          <p:nvPr/>
        </p:nvGrpSpPr>
        <p:grpSpPr>
          <a:xfrm>
            <a:off x="7722553" y="683335"/>
            <a:ext cx="937477" cy="1121659"/>
            <a:chOff x="678442" y="1567255"/>
            <a:chExt cx="937477" cy="1121659"/>
          </a:xfrm>
          <a:solidFill>
            <a:schemeClr val="bg1"/>
          </a:solidFill>
        </p:grpSpPr>
        <p:grpSp>
          <p:nvGrpSpPr>
            <p:cNvPr id="42" name="Group 41">
              <a:extLst>
                <a:ext uri="{FF2B5EF4-FFF2-40B4-BE49-F238E27FC236}">
                  <a16:creationId xmlns:a16="http://schemas.microsoft.com/office/drawing/2014/main" id="{25DA23E9-2083-5406-F1EA-37335EC44A9B}"/>
                </a:ext>
              </a:extLst>
            </p:cNvPr>
            <p:cNvGrpSpPr/>
            <p:nvPr/>
          </p:nvGrpSpPr>
          <p:grpSpPr>
            <a:xfrm>
              <a:off x="678442" y="1567255"/>
              <a:ext cx="937477" cy="1121659"/>
              <a:chOff x="2780231" y="3039417"/>
              <a:chExt cx="1162307" cy="1390660"/>
            </a:xfrm>
            <a:grpFill/>
          </p:grpSpPr>
          <p:sp>
            <p:nvSpPr>
              <p:cNvPr id="47" name="Rectangle 46">
                <a:extLst>
                  <a:ext uri="{FF2B5EF4-FFF2-40B4-BE49-F238E27FC236}">
                    <a16:creationId xmlns:a16="http://schemas.microsoft.com/office/drawing/2014/main" id="{B90F7837-9CD0-DED6-3771-61398B91E38D}"/>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8" name="Flowchart: Stored Data 47">
                <a:extLst>
                  <a:ext uri="{FF2B5EF4-FFF2-40B4-BE49-F238E27FC236}">
                    <a16:creationId xmlns:a16="http://schemas.microsoft.com/office/drawing/2014/main" id="{76C99297-4AC5-9D0D-771A-67AE29EFD51B}"/>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9" name="Flowchart: Stored Data 48">
                <a:extLst>
                  <a:ext uri="{FF2B5EF4-FFF2-40B4-BE49-F238E27FC236}">
                    <a16:creationId xmlns:a16="http://schemas.microsoft.com/office/drawing/2014/main" id="{868AEC4A-62E3-1775-E6AC-4AFAE07D34CB}"/>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0" name="Rectangle 49">
                <a:extLst>
                  <a:ext uri="{FF2B5EF4-FFF2-40B4-BE49-F238E27FC236}">
                    <a16:creationId xmlns:a16="http://schemas.microsoft.com/office/drawing/2014/main" id="{6491B153-7726-1FC1-6079-E8F05CA8F178}"/>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1" name="Isosceles Triangle 50">
                <a:extLst>
                  <a:ext uri="{FF2B5EF4-FFF2-40B4-BE49-F238E27FC236}">
                    <a16:creationId xmlns:a16="http://schemas.microsoft.com/office/drawing/2014/main" id="{9E57BADB-3325-12A2-D5D4-FAC7E8ADBB92}"/>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43" name="Group 42">
              <a:extLst>
                <a:ext uri="{FF2B5EF4-FFF2-40B4-BE49-F238E27FC236}">
                  <a16:creationId xmlns:a16="http://schemas.microsoft.com/office/drawing/2014/main" id="{BAEE076D-BC26-8E28-05DE-17337346AC44}"/>
                </a:ext>
              </a:extLst>
            </p:cNvPr>
            <p:cNvGrpSpPr/>
            <p:nvPr/>
          </p:nvGrpSpPr>
          <p:grpSpPr>
            <a:xfrm>
              <a:off x="820591" y="1847754"/>
              <a:ext cx="633925" cy="581856"/>
              <a:chOff x="7619849" y="5297373"/>
              <a:chExt cx="500332" cy="459236"/>
            </a:xfrm>
            <a:grpFill/>
          </p:grpSpPr>
          <p:sp>
            <p:nvSpPr>
              <p:cNvPr id="45" name="Trapezoid 44">
                <a:extLst>
                  <a:ext uri="{FF2B5EF4-FFF2-40B4-BE49-F238E27FC236}">
                    <a16:creationId xmlns:a16="http://schemas.microsoft.com/office/drawing/2014/main" id="{04B18986-C876-D3C7-8FE5-2F48B896B230}"/>
                  </a:ext>
                </a:extLst>
              </p:cNvPr>
              <p:cNvSpPr/>
              <p:nvPr/>
            </p:nvSpPr>
            <p:spPr>
              <a:xfrm>
                <a:off x="7619849" y="5297373"/>
                <a:ext cx="500332" cy="200981"/>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46" name="Rectangle 45">
                <a:extLst>
                  <a:ext uri="{FF2B5EF4-FFF2-40B4-BE49-F238E27FC236}">
                    <a16:creationId xmlns:a16="http://schemas.microsoft.com/office/drawing/2014/main" id="{54F58379-8925-80E6-4D69-E66928F8F14A}"/>
                  </a:ext>
                </a:extLst>
              </p:cNvPr>
              <p:cNvSpPr/>
              <p:nvPr/>
            </p:nvSpPr>
            <p:spPr>
              <a:xfrm>
                <a:off x="7663186" y="5498354"/>
                <a:ext cx="413659" cy="25825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44" name="Heart 43">
              <a:extLst>
                <a:ext uri="{FF2B5EF4-FFF2-40B4-BE49-F238E27FC236}">
                  <a16:creationId xmlns:a16="http://schemas.microsoft.com/office/drawing/2014/main" id="{A1B00A53-2D2B-3D76-E142-3FB40CEA5E9E}"/>
                </a:ext>
              </a:extLst>
            </p:cNvPr>
            <p:cNvSpPr/>
            <p:nvPr/>
          </p:nvSpPr>
          <p:spPr>
            <a:xfrm>
              <a:off x="1004668" y="2053550"/>
              <a:ext cx="285023" cy="254645"/>
            </a:xfrm>
            <a:prstGeom prst="hear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2" name="Group 51">
            <a:extLst>
              <a:ext uri="{FF2B5EF4-FFF2-40B4-BE49-F238E27FC236}">
                <a16:creationId xmlns:a16="http://schemas.microsoft.com/office/drawing/2014/main" id="{8CA701E2-210C-2892-7137-9314519D3FDB}"/>
              </a:ext>
            </a:extLst>
          </p:cNvPr>
          <p:cNvGrpSpPr/>
          <p:nvPr/>
        </p:nvGrpSpPr>
        <p:grpSpPr>
          <a:xfrm>
            <a:off x="9058726" y="683335"/>
            <a:ext cx="937477" cy="1121659"/>
            <a:chOff x="548251" y="3024358"/>
            <a:chExt cx="937477" cy="1121659"/>
          </a:xfrm>
          <a:solidFill>
            <a:schemeClr val="bg1"/>
          </a:solidFill>
        </p:grpSpPr>
        <p:grpSp>
          <p:nvGrpSpPr>
            <p:cNvPr id="53" name="Group 52">
              <a:extLst>
                <a:ext uri="{FF2B5EF4-FFF2-40B4-BE49-F238E27FC236}">
                  <a16:creationId xmlns:a16="http://schemas.microsoft.com/office/drawing/2014/main" id="{998FE502-CACF-41D3-357F-CFC95F34BBE8}"/>
                </a:ext>
              </a:extLst>
            </p:cNvPr>
            <p:cNvGrpSpPr/>
            <p:nvPr/>
          </p:nvGrpSpPr>
          <p:grpSpPr>
            <a:xfrm>
              <a:off x="548251" y="3024358"/>
              <a:ext cx="937477" cy="1121659"/>
              <a:chOff x="2780231" y="3039417"/>
              <a:chExt cx="1162307" cy="1390660"/>
            </a:xfrm>
            <a:grpFill/>
          </p:grpSpPr>
          <p:sp>
            <p:nvSpPr>
              <p:cNvPr id="63" name="Rectangle 62">
                <a:extLst>
                  <a:ext uri="{FF2B5EF4-FFF2-40B4-BE49-F238E27FC236}">
                    <a16:creationId xmlns:a16="http://schemas.microsoft.com/office/drawing/2014/main" id="{298DB1A0-6CA8-9804-B6D6-645D986F46DF}"/>
                  </a:ext>
                </a:extLst>
              </p:cNvPr>
              <p:cNvSpPr/>
              <p:nvPr/>
            </p:nvSpPr>
            <p:spPr>
              <a:xfrm>
                <a:off x="2780231" y="3268017"/>
                <a:ext cx="1162307" cy="8622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4" name="Flowchart: Stored Data 63">
                <a:extLst>
                  <a:ext uri="{FF2B5EF4-FFF2-40B4-BE49-F238E27FC236}">
                    <a16:creationId xmlns:a16="http://schemas.microsoft.com/office/drawing/2014/main" id="{A7815D0F-0743-39B2-145A-30E52E6DF6B6}"/>
                  </a:ext>
                </a:extLst>
              </p:cNvPr>
              <p:cNvSpPr/>
              <p:nvPr/>
            </p:nvSpPr>
            <p:spPr>
              <a:xfrm rot="13989466">
                <a:off x="3349123" y="3854894"/>
                <a:ext cx="426233" cy="724133"/>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5" name="Flowchart: Stored Data 64">
                <a:extLst>
                  <a:ext uri="{FF2B5EF4-FFF2-40B4-BE49-F238E27FC236}">
                    <a16:creationId xmlns:a16="http://schemas.microsoft.com/office/drawing/2014/main" id="{794DCB17-94F1-4FB2-A28A-93479FBAB47E}"/>
                  </a:ext>
                </a:extLst>
              </p:cNvPr>
              <p:cNvSpPr/>
              <p:nvPr/>
            </p:nvSpPr>
            <p:spPr>
              <a:xfrm rot="18421343">
                <a:off x="2946281" y="3849609"/>
                <a:ext cx="426233" cy="724134"/>
              </a:xfrm>
              <a:prstGeom prst="flowChartOnlineStorag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6" name="Rectangle 65">
                <a:extLst>
                  <a:ext uri="{FF2B5EF4-FFF2-40B4-BE49-F238E27FC236}">
                    <a16:creationId xmlns:a16="http://schemas.microsoft.com/office/drawing/2014/main" id="{D0F806E2-D593-57B2-A476-EE6DE5581E06}"/>
                  </a:ext>
                </a:extLst>
              </p:cNvPr>
              <p:cNvSpPr/>
              <p:nvPr/>
            </p:nvSpPr>
            <p:spPr>
              <a:xfrm>
                <a:off x="2966276" y="3704343"/>
                <a:ext cx="790215" cy="5073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7" name="Isosceles Triangle 66">
                <a:extLst>
                  <a:ext uri="{FF2B5EF4-FFF2-40B4-BE49-F238E27FC236}">
                    <a16:creationId xmlns:a16="http://schemas.microsoft.com/office/drawing/2014/main" id="{83BF57D2-836F-3C00-8172-7C24F37099FF}"/>
                  </a:ext>
                </a:extLst>
              </p:cNvPr>
              <p:cNvSpPr/>
              <p:nvPr/>
            </p:nvSpPr>
            <p:spPr>
              <a:xfrm>
                <a:off x="2780231" y="3039417"/>
                <a:ext cx="1162307" cy="2286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4" name="Group 53">
              <a:extLst>
                <a:ext uri="{FF2B5EF4-FFF2-40B4-BE49-F238E27FC236}">
                  <a16:creationId xmlns:a16="http://schemas.microsoft.com/office/drawing/2014/main" id="{26D45343-B25E-1013-61E8-A87CA10BE563}"/>
                </a:ext>
              </a:extLst>
            </p:cNvPr>
            <p:cNvGrpSpPr/>
            <p:nvPr/>
          </p:nvGrpSpPr>
          <p:grpSpPr>
            <a:xfrm>
              <a:off x="722202" y="3250645"/>
              <a:ext cx="547216" cy="690061"/>
              <a:chOff x="8440399" y="3758191"/>
              <a:chExt cx="648257" cy="817478"/>
            </a:xfrm>
            <a:grpFill/>
          </p:grpSpPr>
          <p:grpSp>
            <p:nvGrpSpPr>
              <p:cNvPr id="55" name="Group 54">
                <a:extLst>
                  <a:ext uri="{FF2B5EF4-FFF2-40B4-BE49-F238E27FC236}">
                    <a16:creationId xmlns:a16="http://schemas.microsoft.com/office/drawing/2014/main" id="{82566056-5AA4-81F0-CC6F-EED25088EDC9}"/>
                  </a:ext>
                </a:extLst>
              </p:cNvPr>
              <p:cNvGrpSpPr/>
              <p:nvPr/>
            </p:nvGrpSpPr>
            <p:grpSpPr>
              <a:xfrm>
                <a:off x="8835207" y="3758191"/>
                <a:ext cx="253449" cy="817478"/>
                <a:chOff x="4045582" y="1684320"/>
                <a:chExt cx="350098" cy="1129211"/>
              </a:xfrm>
              <a:grpFill/>
            </p:grpSpPr>
            <p:sp>
              <p:nvSpPr>
                <p:cNvPr id="61" name="Round Same Side Corner Rectangle 21">
                  <a:extLst>
                    <a:ext uri="{FF2B5EF4-FFF2-40B4-BE49-F238E27FC236}">
                      <a16:creationId xmlns:a16="http://schemas.microsoft.com/office/drawing/2014/main" id="{2FA74F23-3261-3EFB-3B38-DDF19CBEA255}"/>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2" name="Oval 61">
                  <a:extLst>
                    <a:ext uri="{FF2B5EF4-FFF2-40B4-BE49-F238E27FC236}">
                      <a16:creationId xmlns:a16="http://schemas.microsoft.com/office/drawing/2014/main" id="{E4801CA2-C224-DAD3-8AC7-D47E01632606}"/>
                    </a:ext>
                  </a:extLst>
                </p:cNvPr>
                <p:cNvSpPr/>
                <p:nvPr/>
              </p:nvSpPr>
              <p:spPr>
                <a:xfrm>
                  <a:off x="4064379" y="1684320"/>
                  <a:ext cx="328890"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56" name="Group 55">
                <a:extLst>
                  <a:ext uri="{FF2B5EF4-FFF2-40B4-BE49-F238E27FC236}">
                    <a16:creationId xmlns:a16="http://schemas.microsoft.com/office/drawing/2014/main" id="{F86CF8FC-A79E-4CBF-2805-BFDAB3F01FBB}"/>
                  </a:ext>
                </a:extLst>
              </p:cNvPr>
              <p:cNvGrpSpPr/>
              <p:nvPr/>
            </p:nvGrpSpPr>
            <p:grpSpPr>
              <a:xfrm>
                <a:off x="8440399" y="3758191"/>
                <a:ext cx="363228" cy="817478"/>
                <a:chOff x="3000654" y="1516217"/>
                <a:chExt cx="245039" cy="551483"/>
              </a:xfrm>
              <a:grpFill/>
            </p:grpSpPr>
            <p:grpSp>
              <p:nvGrpSpPr>
                <p:cNvPr id="57" name="Group 56">
                  <a:extLst>
                    <a:ext uri="{FF2B5EF4-FFF2-40B4-BE49-F238E27FC236}">
                      <a16:creationId xmlns:a16="http://schemas.microsoft.com/office/drawing/2014/main" id="{09FFBDD9-EFA9-6935-63C8-E69C54BC1656}"/>
                    </a:ext>
                  </a:extLst>
                </p:cNvPr>
                <p:cNvGrpSpPr/>
                <p:nvPr/>
              </p:nvGrpSpPr>
              <p:grpSpPr>
                <a:xfrm>
                  <a:off x="3036509" y="1516217"/>
                  <a:ext cx="172158" cy="551483"/>
                  <a:chOff x="4043172" y="1684320"/>
                  <a:chExt cx="352508" cy="1129211"/>
                </a:xfrm>
                <a:grpFill/>
              </p:grpSpPr>
              <p:sp>
                <p:nvSpPr>
                  <p:cNvPr id="59" name="Round Same Side Corner Rectangle 21">
                    <a:extLst>
                      <a:ext uri="{FF2B5EF4-FFF2-40B4-BE49-F238E27FC236}">
                        <a16:creationId xmlns:a16="http://schemas.microsoft.com/office/drawing/2014/main" id="{55D159FC-B55A-0EB5-E294-55633BD7B673}"/>
                      </a:ext>
                    </a:extLst>
                  </p:cNvPr>
                  <p:cNvSpPr/>
                  <p:nvPr/>
                </p:nvSpPr>
                <p:spPr>
                  <a:xfrm>
                    <a:off x="4045582" y="2069359"/>
                    <a:ext cx="350098" cy="744172"/>
                  </a:xfrm>
                  <a:prstGeom prst="round2SameRect">
                    <a:avLst>
                      <a:gd name="adj1" fmla="val 50000"/>
                      <a:gd name="adj2" fmla="val 0"/>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60" name="Oval 59">
                    <a:extLst>
                      <a:ext uri="{FF2B5EF4-FFF2-40B4-BE49-F238E27FC236}">
                        <a16:creationId xmlns:a16="http://schemas.microsoft.com/office/drawing/2014/main" id="{0AD4E6D2-C41A-0109-7948-2C6069861325}"/>
                      </a:ext>
                    </a:extLst>
                  </p:cNvPr>
                  <p:cNvSpPr/>
                  <p:nvPr/>
                </p:nvSpPr>
                <p:spPr>
                  <a:xfrm>
                    <a:off x="4043172" y="1684320"/>
                    <a:ext cx="328891" cy="328891"/>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58" name="Flowchart: Manual Operation 57">
                  <a:extLst>
                    <a:ext uri="{FF2B5EF4-FFF2-40B4-BE49-F238E27FC236}">
                      <a16:creationId xmlns:a16="http://schemas.microsoft.com/office/drawing/2014/main" id="{EEC47996-7A89-FDA7-4FF8-8ED4AC02F264}"/>
                    </a:ext>
                  </a:extLst>
                </p:cNvPr>
                <p:cNvSpPr/>
                <p:nvPr/>
              </p:nvSpPr>
              <p:spPr>
                <a:xfrm rot="10800000">
                  <a:off x="3000654" y="1805724"/>
                  <a:ext cx="245039" cy="261975"/>
                </a:xfrm>
                <a:prstGeom prst="flowChartManualOperation">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grpSp>
    </p:spTree>
    <p:extLst>
      <p:ext uri="{BB962C8B-B14F-4D97-AF65-F5344CB8AC3E}">
        <p14:creationId xmlns:p14="http://schemas.microsoft.com/office/powerpoint/2010/main" val="36402536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9B55C-C596-6747-496C-1D21477D1D51}"/>
              </a:ext>
            </a:extLst>
          </p:cNvPr>
          <p:cNvSpPr>
            <a:spLocks noGrp="1"/>
          </p:cNvSpPr>
          <p:nvPr>
            <p:ph type="title"/>
          </p:nvPr>
        </p:nvSpPr>
        <p:spPr/>
        <p:txBody>
          <a:bodyPr>
            <a:normAutofit/>
          </a:bodyPr>
          <a:lstStyle/>
          <a:p>
            <a:pPr rtl="1"/>
            <a:r>
              <a:rPr lang="en-US" dirty="0">
                <a:latin typeface="Calibri" panose="020F0502020204030204" pitchFamily="34" charset="0"/>
                <a:cs typeface="Calibri" panose="020F0502020204030204" pitchFamily="34" charset="0"/>
              </a:rPr>
              <a:t>الآثار المحتملة لتمكين الأسر اقتصاديًا</a:t>
            </a:r>
          </a:p>
        </p:txBody>
      </p:sp>
      <p:sp>
        <p:nvSpPr>
          <p:cNvPr id="3" name="Arrow: Down 2">
            <a:extLst>
              <a:ext uri="{FF2B5EF4-FFF2-40B4-BE49-F238E27FC236}">
                <a16:creationId xmlns:a16="http://schemas.microsoft.com/office/drawing/2014/main" id="{A6878AB3-AA87-4B50-CF95-917F4B4C363A}"/>
              </a:ext>
            </a:extLst>
          </p:cNvPr>
          <p:cNvSpPr/>
          <p:nvPr/>
        </p:nvSpPr>
        <p:spPr>
          <a:xfrm>
            <a:off x="749300" y="3133165"/>
            <a:ext cx="773430" cy="1051272"/>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5" name="TextBox 4">
            <a:extLst>
              <a:ext uri="{FF2B5EF4-FFF2-40B4-BE49-F238E27FC236}">
                <a16:creationId xmlns:a16="http://schemas.microsoft.com/office/drawing/2014/main" id="{8CBC4CB8-1960-F9F1-9EA0-96109D271FAB}"/>
              </a:ext>
            </a:extLst>
          </p:cNvPr>
          <p:cNvSpPr txBox="1"/>
          <p:nvPr/>
        </p:nvSpPr>
        <p:spPr>
          <a:xfrm>
            <a:off x="1948180" y="3133165"/>
            <a:ext cx="3572510" cy="1015663"/>
          </a:xfrm>
          <a:prstGeom prst="rect">
            <a:avLst/>
          </a:prstGeom>
          <a:noFill/>
        </p:spPr>
        <p:txBody>
          <a:bodyPr wrap="square">
            <a:spAutoFit/>
          </a:bodyPr>
          <a:lstStyle/>
          <a:p>
            <a:pPr algn="r" rtl="1"/>
            <a:r>
              <a:rPr lang="en-US" sz="2000" b="0" i="0" u="none" strike="noStrike" baseline="0" dirty="0">
                <a:latin typeface="+mj-lt"/>
                <a:cs typeface="Calibri" panose="020F0502020204030204" pitchFamily="34" charset="0"/>
              </a:rPr>
              <a:t>انخفاض العنف الجسدي تجاه الأطفال من قبل الوالدين أو غيرهم من مقدمي الرعاية</a:t>
            </a:r>
          </a:p>
        </p:txBody>
      </p:sp>
      <p:sp>
        <p:nvSpPr>
          <p:cNvPr id="7" name="Arrow: Down 6">
            <a:extLst>
              <a:ext uri="{FF2B5EF4-FFF2-40B4-BE49-F238E27FC236}">
                <a16:creationId xmlns:a16="http://schemas.microsoft.com/office/drawing/2014/main" id="{A737A2A2-CF22-8446-7FF2-569174328364}"/>
              </a:ext>
            </a:extLst>
          </p:cNvPr>
          <p:cNvSpPr/>
          <p:nvPr/>
        </p:nvSpPr>
        <p:spPr>
          <a:xfrm>
            <a:off x="749300" y="4658281"/>
            <a:ext cx="773430" cy="1051272"/>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9" name="TextBox 8">
            <a:extLst>
              <a:ext uri="{FF2B5EF4-FFF2-40B4-BE49-F238E27FC236}">
                <a16:creationId xmlns:a16="http://schemas.microsoft.com/office/drawing/2014/main" id="{D3724094-E420-20D4-BCA0-61C9D50CE651}"/>
              </a:ext>
            </a:extLst>
          </p:cNvPr>
          <p:cNvSpPr txBox="1"/>
          <p:nvPr/>
        </p:nvSpPr>
        <p:spPr>
          <a:xfrm>
            <a:off x="1948180" y="4658281"/>
            <a:ext cx="3572510" cy="707886"/>
          </a:xfrm>
          <a:prstGeom prst="rect">
            <a:avLst/>
          </a:prstGeom>
          <a:noFill/>
        </p:spPr>
        <p:txBody>
          <a:bodyPr wrap="square">
            <a:spAutoFit/>
          </a:bodyPr>
          <a:lstStyle/>
          <a:p>
            <a:pPr algn="r" rtl="1"/>
            <a:r>
              <a:rPr lang="en-US" sz="2000" b="0" i="0" u="none" strike="noStrike" baseline="0" dirty="0">
                <a:latin typeface="+mj-lt"/>
                <a:cs typeface="Calibri" panose="020F0502020204030204" pitchFamily="34" charset="0"/>
              </a:rPr>
              <a:t>انخفاض في عنف الشريك الحميم</a:t>
            </a:r>
          </a:p>
        </p:txBody>
      </p:sp>
      <p:sp>
        <p:nvSpPr>
          <p:cNvPr id="10" name="Arrow: Down 9">
            <a:extLst>
              <a:ext uri="{FF2B5EF4-FFF2-40B4-BE49-F238E27FC236}">
                <a16:creationId xmlns:a16="http://schemas.microsoft.com/office/drawing/2014/main" id="{2C579B66-A41C-A32C-4DC3-5BB6F78AD248}"/>
              </a:ext>
            </a:extLst>
          </p:cNvPr>
          <p:cNvSpPr/>
          <p:nvPr/>
        </p:nvSpPr>
        <p:spPr>
          <a:xfrm>
            <a:off x="6284597" y="1680498"/>
            <a:ext cx="773430" cy="1051272"/>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1" name="TextBox 10">
            <a:extLst>
              <a:ext uri="{FF2B5EF4-FFF2-40B4-BE49-F238E27FC236}">
                <a16:creationId xmlns:a16="http://schemas.microsoft.com/office/drawing/2014/main" id="{A82F867B-7971-29B4-DD1F-E6B965212E8D}"/>
              </a:ext>
            </a:extLst>
          </p:cNvPr>
          <p:cNvSpPr txBox="1"/>
          <p:nvPr/>
        </p:nvSpPr>
        <p:spPr>
          <a:xfrm>
            <a:off x="7483477" y="1680498"/>
            <a:ext cx="3572510" cy="707886"/>
          </a:xfrm>
          <a:prstGeom prst="rect">
            <a:avLst/>
          </a:prstGeom>
          <a:noFill/>
        </p:spPr>
        <p:txBody>
          <a:bodyPr wrap="square">
            <a:spAutoFit/>
          </a:bodyPr>
          <a:lstStyle/>
          <a:p>
            <a:pPr algn="r" rtl="1"/>
            <a:r>
              <a:rPr lang="en-US" sz="2000" b="0" i="0" u="none" strike="noStrike" baseline="0" dirty="0">
                <a:latin typeface="+mj-lt"/>
                <a:cs typeface="Calibri" panose="020F0502020204030204" pitchFamily="34" charset="0"/>
              </a:rPr>
              <a:t>انخفاض</a:t>
            </a:r>
            <a:r>
              <a:rPr lang="ar-SA" sz="2000" b="0" i="0" u="none" strike="noStrike" baseline="0" dirty="0">
                <a:latin typeface="+mj-lt"/>
                <a:cs typeface="Calibri" panose="020F0502020204030204" pitchFamily="34" charset="0"/>
              </a:rPr>
              <a:t> في</a:t>
            </a:r>
            <a:r>
              <a:rPr lang="en-US" sz="2000" b="0" i="0" u="none" strike="noStrike" baseline="0" dirty="0">
                <a:latin typeface="+mj-lt"/>
                <a:cs typeface="Calibri" panose="020F0502020204030204" pitchFamily="34" charset="0"/>
              </a:rPr>
              <a:t> عدد الأطفال الذين يشهدون عنف الشريك الحميم في المنزل</a:t>
            </a:r>
          </a:p>
        </p:txBody>
      </p:sp>
      <p:sp>
        <p:nvSpPr>
          <p:cNvPr id="12" name="Arrow: Down 11">
            <a:extLst>
              <a:ext uri="{FF2B5EF4-FFF2-40B4-BE49-F238E27FC236}">
                <a16:creationId xmlns:a16="http://schemas.microsoft.com/office/drawing/2014/main" id="{37852644-34F7-21AD-77F9-93BF0DD54240}"/>
              </a:ext>
            </a:extLst>
          </p:cNvPr>
          <p:cNvSpPr/>
          <p:nvPr/>
        </p:nvSpPr>
        <p:spPr>
          <a:xfrm>
            <a:off x="6284597" y="3205614"/>
            <a:ext cx="773430" cy="1051272"/>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TextBox 12">
            <a:extLst>
              <a:ext uri="{FF2B5EF4-FFF2-40B4-BE49-F238E27FC236}">
                <a16:creationId xmlns:a16="http://schemas.microsoft.com/office/drawing/2014/main" id="{37A56728-96DB-6F0C-A8E6-CEE48B9A6DF5}"/>
              </a:ext>
            </a:extLst>
          </p:cNvPr>
          <p:cNvSpPr txBox="1"/>
          <p:nvPr/>
        </p:nvSpPr>
        <p:spPr>
          <a:xfrm>
            <a:off x="7483477" y="3205614"/>
            <a:ext cx="3572510" cy="707886"/>
          </a:xfrm>
          <a:prstGeom prst="rect">
            <a:avLst/>
          </a:prstGeom>
          <a:noFill/>
        </p:spPr>
        <p:txBody>
          <a:bodyPr wrap="square">
            <a:spAutoFit/>
          </a:bodyPr>
          <a:lstStyle/>
          <a:p>
            <a:pPr algn="r" rtl="1"/>
            <a:r>
              <a:rPr lang="en-US" sz="2000" b="0" i="0" u="none" strike="noStrike" baseline="0" dirty="0">
                <a:latin typeface="+mj-lt"/>
                <a:cs typeface="Calibri" panose="020F0502020204030204" pitchFamily="34" charset="0"/>
              </a:rPr>
              <a:t>انخفاض في حالات الزواج المبكر</a:t>
            </a:r>
            <a:r>
              <a:rPr lang="ar-SA" sz="2000" b="0" i="0" u="none" strike="noStrike" baseline="0" dirty="0">
                <a:latin typeface="+mj-lt"/>
                <a:cs typeface="Calibri" panose="020F0502020204030204" pitchFamily="34" charset="0"/>
              </a:rPr>
              <a:t> </a:t>
            </a:r>
            <a:r>
              <a:rPr lang="en-US" sz="2000" b="0" i="0" u="none" strike="noStrike" baseline="0" dirty="0">
                <a:latin typeface="+mj-lt"/>
                <a:cs typeface="Calibri" panose="020F0502020204030204" pitchFamily="34" charset="0"/>
              </a:rPr>
              <a:t> والقسري للفتيات الصغيرات</a:t>
            </a:r>
          </a:p>
        </p:txBody>
      </p:sp>
      <p:sp>
        <p:nvSpPr>
          <p:cNvPr id="14" name="Arrow: Down 13">
            <a:extLst>
              <a:ext uri="{FF2B5EF4-FFF2-40B4-BE49-F238E27FC236}">
                <a16:creationId xmlns:a16="http://schemas.microsoft.com/office/drawing/2014/main" id="{ADB62E02-B476-E988-B00C-ABC51D3FB48E}"/>
              </a:ext>
            </a:extLst>
          </p:cNvPr>
          <p:cNvSpPr/>
          <p:nvPr/>
        </p:nvSpPr>
        <p:spPr>
          <a:xfrm>
            <a:off x="6284597" y="4700880"/>
            <a:ext cx="773430" cy="1051272"/>
          </a:xfrm>
          <a:prstGeom prst="downArrow">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TextBox 14">
            <a:extLst>
              <a:ext uri="{FF2B5EF4-FFF2-40B4-BE49-F238E27FC236}">
                <a16:creationId xmlns:a16="http://schemas.microsoft.com/office/drawing/2014/main" id="{631ACE76-15A6-E11F-323E-CB51963E16B8}"/>
              </a:ext>
            </a:extLst>
          </p:cNvPr>
          <p:cNvSpPr txBox="1"/>
          <p:nvPr/>
        </p:nvSpPr>
        <p:spPr>
          <a:xfrm>
            <a:off x="7483477" y="4700880"/>
            <a:ext cx="3572510" cy="1015663"/>
          </a:xfrm>
          <a:prstGeom prst="rect">
            <a:avLst/>
          </a:prstGeom>
          <a:noFill/>
        </p:spPr>
        <p:txBody>
          <a:bodyPr wrap="square">
            <a:spAutoFit/>
          </a:bodyPr>
          <a:lstStyle/>
          <a:p>
            <a:pPr algn="r" rtl="1"/>
            <a:r>
              <a:rPr lang="en-US" sz="2000" b="0" i="0" u="none" strike="noStrike" baseline="0" dirty="0">
                <a:latin typeface="+mj-lt"/>
                <a:cs typeface="Calibri" panose="020F0502020204030204" pitchFamily="34" charset="0"/>
              </a:rPr>
              <a:t>زيادة الأعراف والمواقف الاجتماعية التي لا توافق على عنف الشريك الحميم</a:t>
            </a:r>
          </a:p>
        </p:txBody>
      </p:sp>
      <p:grpSp>
        <p:nvGrpSpPr>
          <p:cNvPr id="20" name="Group 19">
            <a:extLst>
              <a:ext uri="{FF2B5EF4-FFF2-40B4-BE49-F238E27FC236}">
                <a16:creationId xmlns:a16="http://schemas.microsoft.com/office/drawing/2014/main" id="{AFF98327-21AA-E180-FABB-816A2C0740A4}"/>
              </a:ext>
            </a:extLst>
          </p:cNvPr>
          <p:cNvGrpSpPr/>
          <p:nvPr/>
        </p:nvGrpSpPr>
        <p:grpSpPr>
          <a:xfrm>
            <a:off x="2659161" y="1485104"/>
            <a:ext cx="1455639" cy="1138608"/>
            <a:chOff x="7782406" y="2711084"/>
            <a:chExt cx="2129028" cy="1665337"/>
          </a:xfrm>
          <a:solidFill>
            <a:schemeClr val="accent3">
              <a:lumMod val="75000"/>
            </a:schemeClr>
          </a:solidFill>
        </p:grpSpPr>
        <p:grpSp>
          <p:nvGrpSpPr>
            <p:cNvPr id="21" name="Group 20">
              <a:extLst>
                <a:ext uri="{FF2B5EF4-FFF2-40B4-BE49-F238E27FC236}">
                  <a16:creationId xmlns:a16="http://schemas.microsoft.com/office/drawing/2014/main" id="{A822379C-D895-5289-7489-BAD1FC1B4685}"/>
                </a:ext>
              </a:extLst>
            </p:cNvPr>
            <p:cNvGrpSpPr/>
            <p:nvPr/>
          </p:nvGrpSpPr>
          <p:grpSpPr>
            <a:xfrm>
              <a:off x="7782406" y="3249833"/>
              <a:ext cx="437746" cy="1126588"/>
              <a:chOff x="7856248" y="2409742"/>
              <a:chExt cx="1359139" cy="3497898"/>
            </a:xfrm>
            <a:grpFill/>
          </p:grpSpPr>
          <p:sp>
            <p:nvSpPr>
              <p:cNvPr id="31" name="Round Same Side Corner Rectangle 23">
                <a:extLst>
                  <a:ext uri="{FF2B5EF4-FFF2-40B4-BE49-F238E27FC236}">
                    <a16:creationId xmlns:a16="http://schemas.microsoft.com/office/drawing/2014/main" id="{7483D910-669B-E37A-C3ED-C74175583191}"/>
                  </a:ext>
                </a:extLst>
              </p:cNvPr>
              <p:cNvSpPr/>
              <p:nvPr/>
            </p:nvSpPr>
            <p:spPr>
              <a:xfrm>
                <a:off x="7866215" y="4002301"/>
                <a:ext cx="1343863" cy="190533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2" name="Oval 31">
                <a:extLst>
                  <a:ext uri="{FF2B5EF4-FFF2-40B4-BE49-F238E27FC236}">
                    <a16:creationId xmlns:a16="http://schemas.microsoft.com/office/drawing/2014/main" id="{491E4E32-5E4C-80FA-B61A-52A765D27569}"/>
                  </a:ext>
                </a:extLst>
              </p:cNvPr>
              <p:cNvSpPr/>
              <p:nvPr/>
            </p:nvSpPr>
            <p:spPr>
              <a:xfrm>
                <a:off x="7856248" y="2409742"/>
                <a:ext cx="1359139" cy="1359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2" name="Group 21">
              <a:extLst>
                <a:ext uri="{FF2B5EF4-FFF2-40B4-BE49-F238E27FC236}">
                  <a16:creationId xmlns:a16="http://schemas.microsoft.com/office/drawing/2014/main" id="{B1617A20-AC9F-4EEE-458C-45C21683BE8A}"/>
                </a:ext>
              </a:extLst>
            </p:cNvPr>
            <p:cNvGrpSpPr/>
            <p:nvPr/>
          </p:nvGrpSpPr>
          <p:grpSpPr>
            <a:xfrm>
              <a:off x="8356147" y="3116198"/>
              <a:ext cx="437746" cy="1260223"/>
              <a:chOff x="7856248" y="2409742"/>
              <a:chExt cx="1359139" cy="3912816"/>
            </a:xfrm>
            <a:grpFill/>
          </p:grpSpPr>
          <p:sp>
            <p:nvSpPr>
              <p:cNvPr id="29" name="Round Same Side Corner Rectangle 23">
                <a:extLst>
                  <a:ext uri="{FF2B5EF4-FFF2-40B4-BE49-F238E27FC236}">
                    <a16:creationId xmlns:a16="http://schemas.microsoft.com/office/drawing/2014/main" id="{78A4B4EB-C67B-295C-79A4-9940735BA9CE}"/>
                  </a:ext>
                </a:extLst>
              </p:cNvPr>
              <p:cNvSpPr/>
              <p:nvPr/>
            </p:nvSpPr>
            <p:spPr>
              <a:xfrm>
                <a:off x="7866215" y="4002302"/>
                <a:ext cx="1343863" cy="232025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30" name="Oval 29">
                <a:extLst>
                  <a:ext uri="{FF2B5EF4-FFF2-40B4-BE49-F238E27FC236}">
                    <a16:creationId xmlns:a16="http://schemas.microsoft.com/office/drawing/2014/main" id="{61A6A9BE-822D-6F58-0637-2DB6F810B515}"/>
                  </a:ext>
                </a:extLst>
              </p:cNvPr>
              <p:cNvSpPr/>
              <p:nvPr/>
            </p:nvSpPr>
            <p:spPr>
              <a:xfrm>
                <a:off x="7856248" y="2409742"/>
                <a:ext cx="1359139" cy="1359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3" name="Group 22">
              <a:extLst>
                <a:ext uri="{FF2B5EF4-FFF2-40B4-BE49-F238E27FC236}">
                  <a16:creationId xmlns:a16="http://schemas.microsoft.com/office/drawing/2014/main" id="{CF42B15B-34CD-CEA5-A87D-CDCAFD27A829}"/>
                </a:ext>
              </a:extLst>
            </p:cNvPr>
            <p:cNvGrpSpPr/>
            <p:nvPr/>
          </p:nvGrpSpPr>
          <p:grpSpPr>
            <a:xfrm>
              <a:off x="8924230" y="2931003"/>
              <a:ext cx="437746" cy="1445418"/>
              <a:chOff x="7856248" y="2409742"/>
              <a:chExt cx="1359139" cy="4487820"/>
            </a:xfrm>
            <a:grpFill/>
          </p:grpSpPr>
          <p:sp>
            <p:nvSpPr>
              <p:cNvPr id="27" name="Round Same Side Corner Rectangle 23">
                <a:extLst>
                  <a:ext uri="{FF2B5EF4-FFF2-40B4-BE49-F238E27FC236}">
                    <a16:creationId xmlns:a16="http://schemas.microsoft.com/office/drawing/2014/main" id="{BA4A0DDA-DEB4-0891-3919-614EDE25AC38}"/>
                  </a:ext>
                </a:extLst>
              </p:cNvPr>
              <p:cNvSpPr/>
              <p:nvPr/>
            </p:nvSpPr>
            <p:spPr>
              <a:xfrm>
                <a:off x="7866215" y="4002302"/>
                <a:ext cx="1343863" cy="289526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8" name="Oval 27">
                <a:extLst>
                  <a:ext uri="{FF2B5EF4-FFF2-40B4-BE49-F238E27FC236}">
                    <a16:creationId xmlns:a16="http://schemas.microsoft.com/office/drawing/2014/main" id="{A3EAD0EE-1E1D-797D-5DC1-01FEF1999C50}"/>
                  </a:ext>
                </a:extLst>
              </p:cNvPr>
              <p:cNvSpPr/>
              <p:nvPr/>
            </p:nvSpPr>
            <p:spPr>
              <a:xfrm>
                <a:off x="7856248" y="2409742"/>
                <a:ext cx="1359139" cy="1359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nvGrpSpPr>
            <p:cNvPr id="24" name="Group 23">
              <a:extLst>
                <a:ext uri="{FF2B5EF4-FFF2-40B4-BE49-F238E27FC236}">
                  <a16:creationId xmlns:a16="http://schemas.microsoft.com/office/drawing/2014/main" id="{35704228-F112-86BA-EFDF-230E879CB42F}"/>
                </a:ext>
              </a:extLst>
            </p:cNvPr>
            <p:cNvGrpSpPr/>
            <p:nvPr/>
          </p:nvGrpSpPr>
          <p:grpSpPr>
            <a:xfrm>
              <a:off x="9473688" y="2711084"/>
              <a:ext cx="437746" cy="1665337"/>
              <a:chOff x="7856248" y="2409742"/>
              <a:chExt cx="1359139" cy="5170638"/>
            </a:xfrm>
            <a:grpFill/>
          </p:grpSpPr>
          <p:sp>
            <p:nvSpPr>
              <p:cNvPr id="25" name="Round Same Side Corner Rectangle 23">
                <a:extLst>
                  <a:ext uri="{FF2B5EF4-FFF2-40B4-BE49-F238E27FC236}">
                    <a16:creationId xmlns:a16="http://schemas.microsoft.com/office/drawing/2014/main" id="{E32B6509-AB41-512F-87A4-6F09E80D2499}"/>
                  </a:ext>
                </a:extLst>
              </p:cNvPr>
              <p:cNvSpPr/>
              <p:nvPr/>
            </p:nvSpPr>
            <p:spPr>
              <a:xfrm>
                <a:off x="7866215" y="4002302"/>
                <a:ext cx="1343863" cy="357807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26" name="Oval 25">
                <a:extLst>
                  <a:ext uri="{FF2B5EF4-FFF2-40B4-BE49-F238E27FC236}">
                    <a16:creationId xmlns:a16="http://schemas.microsoft.com/office/drawing/2014/main" id="{D450B973-6E0B-ADE0-4DB7-0C8E37A73772}"/>
                  </a:ext>
                </a:extLst>
              </p:cNvPr>
              <p:cNvSpPr/>
              <p:nvPr/>
            </p:nvSpPr>
            <p:spPr>
              <a:xfrm>
                <a:off x="7856248" y="2409742"/>
                <a:ext cx="1359139" cy="1359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4206796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cxnSp>
        <p:nvCxnSpPr>
          <p:cNvPr id="259" name="Google Shape;259;p4"/>
          <p:cNvCxnSpPr>
            <a:cxnSpLocks/>
          </p:cNvCxnSpPr>
          <p:nvPr/>
        </p:nvCxnSpPr>
        <p:spPr>
          <a:xfrm flipH="1">
            <a:off x="6395266" y="-20146"/>
            <a:ext cx="1248" cy="5449810"/>
          </a:xfrm>
          <a:prstGeom prst="straightConnector1">
            <a:avLst/>
          </a:prstGeom>
          <a:noFill/>
          <a:ln w="28575" cap="flat" cmpd="sng">
            <a:solidFill>
              <a:schemeClr val="lt1"/>
            </a:solidFill>
            <a:prstDash val="solid"/>
            <a:miter lim="800000"/>
            <a:headEnd type="none" w="sm" len="sm"/>
            <a:tailEnd type="none" w="sm" len="sm"/>
          </a:ln>
        </p:spPr>
      </p:cxnSp>
      <p:sp>
        <p:nvSpPr>
          <p:cNvPr id="260" name="Google Shape;260;p4"/>
          <p:cNvSpPr txBox="1"/>
          <p:nvPr/>
        </p:nvSpPr>
        <p:spPr>
          <a:xfrm>
            <a:off x="6755755" y="3760629"/>
            <a:ext cx="4844557" cy="646290"/>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Clr>
                <a:schemeClr val="lt1"/>
              </a:buClr>
              <a:buSzPts val="1800"/>
              <a:buFont typeface="Helvetica Neue"/>
              <a:buNone/>
            </a:pP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تقنيات الاسترخاء والرعاية الذاتية لدعم مقدمي الرعاية</a:t>
            </a:r>
          </a:p>
          <a:p>
            <a:pPr marL="0" marR="0" lvl="0" indent="0" algn="ctr" rtl="1">
              <a:spcBef>
                <a:spcPts val="0"/>
              </a:spcBef>
              <a:spcAft>
                <a:spcPts val="0"/>
              </a:spcAft>
              <a:buClr>
                <a:schemeClr val="lt1"/>
              </a:buClr>
              <a:buSzPts val="1800"/>
              <a:buFont typeface="Helvetica Neue"/>
              <a:buNone/>
            </a:pP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ساعة و </a:t>
            </a:r>
            <a:r>
              <a:rPr lang="ar-SA" sz="1800" i="1" dirty="0">
                <a:solidFill>
                  <a:schemeClr val="lt1"/>
                </a:solidFill>
                <a:latin typeface="Calibri" panose="020F0502020204030204" pitchFamily="34" charset="0"/>
                <a:ea typeface="Helvetica Neue"/>
                <a:cs typeface="Calibri" panose="020F0502020204030204" pitchFamily="34" charset="0"/>
                <a:sym typeface="Helvetica Neue"/>
              </a:rPr>
              <a:t>٢٠</a:t>
            </a: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 دقيقة</a:t>
            </a:r>
            <a:endParaRPr lang="en-US" sz="1800" i="1" dirty="0">
              <a:latin typeface="Calibri" panose="020F0502020204030204" pitchFamily="34" charset="0"/>
              <a:cs typeface="Calibri" panose="020F0502020204030204" pitchFamily="34" charset="0"/>
            </a:endParaRPr>
          </a:p>
        </p:txBody>
      </p:sp>
      <p:sp>
        <p:nvSpPr>
          <p:cNvPr id="264" name="Google Shape;264;p4"/>
          <p:cNvSpPr txBox="1"/>
          <p:nvPr/>
        </p:nvSpPr>
        <p:spPr>
          <a:xfrm>
            <a:off x="6755755" y="2678330"/>
            <a:ext cx="4847053" cy="646290"/>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Clr>
                <a:schemeClr val="lt1"/>
              </a:buClr>
              <a:buSzPts val="1800"/>
              <a:buFont typeface="Helvetica Neue"/>
              <a:buNone/>
            </a:pPr>
            <a:r>
              <a:rPr lang="ar-SA" sz="1800" b="1" dirty="0">
                <a:solidFill>
                  <a:schemeClr val="lt1"/>
                </a:solidFill>
                <a:latin typeface="Calibri" panose="020F0502020204030204" pitchFamily="34" charset="0"/>
                <a:ea typeface="Helvetica Neue"/>
                <a:cs typeface="Calibri" panose="020F0502020204030204" pitchFamily="34" charset="0"/>
                <a:sym typeface="Helvetica Neue"/>
              </a:rPr>
              <a:t>ال</a:t>
            </a: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أدوات</a:t>
            </a:r>
            <a:r>
              <a:rPr lang="ar-SA" sz="1800" b="1" dirty="0">
                <a:solidFill>
                  <a:schemeClr val="lt1"/>
                </a:solidFill>
                <a:latin typeface="Calibri" panose="020F0502020204030204" pitchFamily="34" charset="0"/>
                <a:ea typeface="Helvetica Neue"/>
                <a:cs typeface="Calibri" panose="020F0502020204030204" pitchFamily="34" charset="0"/>
                <a:sym typeface="Helvetica Neue"/>
              </a:rPr>
              <a:t> الأساسية</a:t>
            </a: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 </a:t>
            </a:r>
            <a:r>
              <a:rPr lang="ar-SA" sz="1800" b="1" dirty="0">
                <a:solidFill>
                  <a:schemeClr val="lt1"/>
                </a:solidFill>
                <a:latin typeface="Calibri" panose="020F0502020204030204" pitchFamily="34" charset="0"/>
                <a:ea typeface="Helvetica Neue"/>
                <a:cs typeface="Calibri" panose="020F0502020204030204" pitchFamily="34" charset="0"/>
                <a:sym typeface="Helvetica Neue"/>
              </a:rPr>
              <a:t>ل</a:t>
            </a: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إدارة ال</a:t>
            </a:r>
            <a:r>
              <a:rPr lang="ar-SA" sz="1800" b="1" dirty="0">
                <a:solidFill>
                  <a:schemeClr val="lt1"/>
                </a:solidFill>
                <a:latin typeface="Calibri" panose="020F0502020204030204" pitchFamily="34" charset="0"/>
                <a:ea typeface="Helvetica Neue"/>
                <a:cs typeface="Calibri" panose="020F0502020204030204" pitchFamily="34" charset="0"/>
                <a:sym typeface="Helvetica Neue"/>
              </a:rPr>
              <a:t>مال</a:t>
            </a:r>
            <a:endParaRPr lang="en-US" sz="1800" b="1" dirty="0">
              <a:solidFill>
                <a:schemeClr val="lt1"/>
              </a:solidFill>
              <a:latin typeface="Calibri" panose="020F0502020204030204" pitchFamily="34" charset="0"/>
              <a:ea typeface="Helvetica Neue"/>
              <a:cs typeface="Calibri" panose="020F0502020204030204" pitchFamily="34" charset="0"/>
              <a:sym typeface="Helvetica Neue"/>
            </a:endParaRPr>
          </a:p>
          <a:p>
            <a:pPr marL="0" marR="0" lvl="0" indent="0" algn="ctr" rtl="1">
              <a:spcBef>
                <a:spcPts val="0"/>
              </a:spcBef>
              <a:spcAft>
                <a:spcPts val="0"/>
              </a:spcAft>
              <a:buClr>
                <a:schemeClr val="lt1"/>
              </a:buClr>
              <a:buSzPts val="1800"/>
              <a:buFont typeface="Helvetica Neue"/>
              <a:buNone/>
            </a:pP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ساعة و </a:t>
            </a:r>
            <a:r>
              <a:rPr lang="ar-SA" sz="1800" i="1" dirty="0">
                <a:solidFill>
                  <a:schemeClr val="lt1"/>
                </a:solidFill>
                <a:latin typeface="Calibri" panose="020F0502020204030204" pitchFamily="34" charset="0"/>
                <a:ea typeface="Helvetica Neue"/>
                <a:cs typeface="Calibri" panose="020F0502020204030204" pitchFamily="34" charset="0"/>
                <a:sym typeface="Helvetica Neue"/>
              </a:rPr>
              <a:t>٣٠</a:t>
            </a: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 دقيقة</a:t>
            </a:r>
          </a:p>
        </p:txBody>
      </p:sp>
      <p:sp>
        <p:nvSpPr>
          <p:cNvPr id="266" name="Google Shape;266;p4"/>
          <p:cNvSpPr txBox="1"/>
          <p:nvPr/>
        </p:nvSpPr>
        <p:spPr>
          <a:xfrm>
            <a:off x="6754506" y="5287043"/>
            <a:ext cx="4842061" cy="646331"/>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Clr>
                <a:schemeClr val="lt1"/>
              </a:buClr>
              <a:buSzPts val="1800"/>
              <a:buFont typeface="Helvetica Neue"/>
              <a:buNone/>
            </a:pPr>
            <a:r>
              <a:rPr lang="en-US" sz="1800" b="1" dirty="0">
                <a:solidFill>
                  <a:schemeClr val="lt1"/>
                </a:solidFill>
                <a:latin typeface="Calibri" panose="020F0502020204030204" pitchFamily="34" charset="0"/>
                <a:ea typeface="Helvetica Neue"/>
                <a:cs typeface="Calibri" panose="020F0502020204030204" pitchFamily="34" charset="0"/>
                <a:sym typeface="Helvetica Neue"/>
              </a:rPr>
              <a:t>إغلاق</a:t>
            </a:r>
            <a:r>
              <a:rPr lang="ar-SA" sz="1800" b="1" dirty="0">
                <a:solidFill>
                  <a:schemeClr val="lt1"/>
                </a:solidFill>
                <a:latin typeface="Calibri" panose="020F0502020204030204" pitchFamily="34" charset="0"/>
                <a:ea typeface="Helvetica Neue"/>
                <a:cs typeface="Calibri" panose="020F0502020204030204" pitchFamily="34" charset="0"/>
                <a:sym typeface="Helvetica Neue"/>
              </a:rPr>
              <a:t> الوحدة</a:t>
            </a:r>
            <a:endParaRPr lang="en-US" sz="1800" dirty="0">
              <a:latin typeface="Calibri" panose="020F0502020204030204" pitchFamily="34" charset="0"/>
              <a:cs typeface="Calibri" panose="020F0502020204030204" pitchFamily="34" charset="0"/>
            </a:endParaRPr>
          </a:p>
          <a:p>
            <a:pPr marL="0" marR="0" lvl="0" indent="0" algn="ctr" rtl="1">
              <a:spcBef>
                <a:spcPts val="0"/>
              </a:spcBef>
              <a:spcAft>
                <a:spcPts val="0"/>
              </a:spcAft>
              <a:buClr>
                <a:schemeClr val="lt1"/>
              </a:buClr>
              <a:buSzPts val="1800"/>
              <a:buFont typeface="Helvetica Neue"/>
              <a:buNone/>
            </a:pPr>
            <a:r>
              <a:rPr lang="ar-SA" sz="1800" i="1" dirty="0">
                <a:solidFill>
                  <a:schemeClr val="lt1"/>
                </a:solidFill>
                <a:latin typeface="Calibri" panose="020F0502020204030204" pitchFamily="34" charset="0"/>
                <a:ea typeface="Helvetica Neue"/>
                <a:cs typeface="Calibri" panose="020F0502020204030204" pitchFamily="34" charset="0"/>
                <a:sym typeface="Helvetica Neue"/>
              </a:rPr>
              <a:t>٣٠ </a:t>
            </a:r>
            <a:r>
              <a:rPr lang="en-US" sz="1800" i="1" dirty="0">
                <a:solidFill>
                  <a:schemeClr val="lt1"/>
                </a:solidFill>
                <a:latin typeface="Calibri" panose="020F0502020204030204" pitchFamily="34" charset="0"/>
                <a:ea typeface="Helvetica Neue"/>
                <a:cs typeface="Calibri" panose="020F0502020204030204" pitchFamily="34" charset="0"/>
                <a:sym typeface="Helvetica Neue"/>
              </a:rPr>
              <a:t>دقيقة</a:t>
            </a:r>
            <a:endParaRPr lang="en-US" sz="1800" i="1" dirty="0">
              <a:solidFill>
                <a:schemeClr val="lt1"/>
              </a:solidFill>
              <a:latin typeface="Calibri" panose="020F0502020204030204" pitchFamily="34" charset="0"/>
              <a:ea typeface="Calibri"/>
              <a:cs typeface="Calibri" panose="020F0502020204030204" pitchFamily="34" charset="0"/>
              <a:sym typeface="Calibri"/>
            </a:endParaRPr>
          </a:p>
        </p:txBody>
      </p:sp>
      <p:sp>
        <p:nvSpPr>
          <p:cNvPr id="271" name="Google Shape;271;p4"/>
          <p:cNvSpPr/>
          <p:nvPr/>
        </p:nvSpPr>
        <p:spPr>
          <a:xfrm rot="1782986">
            <a:off x="6228093" y="780845"/>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73" name="Google Shape;273;p4"/>
          <p:cNvSpPr/>
          <p:nvPr/>
        </p:nvSpPr>
        <p:spPr>
          <a:xfrm rot="1782986">
            <a:off x="6228093" y="545228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274" name="Google Shape;274;p4"/>
          <p:cNvSpPr txBox="1">
            <a:spLocks noGrp="1"/>
          </p:cNvSpPr>
          <p:nvPr>
            <p:ph type="title"/>
          </p:nvPr>
        </p:nvSpPr>
        <p:spPr>
          <a:xfrm>
            <a:off x="1028453" y="3198461"/>
            <a:ext cx="4015311" cy="562168"/>
          </a:xfrm>
          <a:prstGeom prst="rect">
            <a:avLst/>
          </a:prstGeom>
          <a:noFill/>
          <a:ln>
            <a:noFill/>
          </a:ln>
        </p:spPr>
        <p:txBody>
          <a:bodyPr spcFirstLastPara="1" wrap="square" lIns="91425" tIns="45700" rIns="91425" bIns="45700" anchor="ctr" anchorCtr="0">
            <a:noAutofit/>
          </a:bodyPr>
          <a:lstStyle/>
          <a:p>
            <a:pPr marL="0" lvl="0" indent="0" algn="ctr" rtl="1">
              <a:lnSpc>
                <a:spcPct val="90000"/>
              </a:lnSpc>
              <a:spcBef>
                <a:spcPts val="0"/>
              </a:spcBef>
              <a:spcAft>
                <a:spcPts val="0"/>
              </a:spcAft>
              <a:buClr>
                <a:schemeClr val="lt1"/>
              </a:buClr>
              <a:buSzPts val="4400"/>
              <a:buFont typeface="Garamond"/>
              <a:buNone/>
            </a:pPr>
            <a:r>
              <a:rPr lang="ar-SA" sz="4400" dirty="0">
                <a:latin typeface="Calibri" panose="020F0502020204030204" pitchFamily="34" charset="0"/>
                <a:cs typeface="Calibri" panose="020F0502020204030204" pitchFamily="34" charset="0"/>
              </a:rPr>
              <a:t>الأجندة</a:t>
            </a:r>
            <a:br>
              <a:rPr lang="en-US" sz="4400" dirty="0"/>
            </a:br>
            <a:br>
              <a:rPr lang="en-US" sz="4400" dirty="0"/>
            </a:br>
            <a:r>
              <a:rPr lang="ar-SA" sz="2500" dirty="0"/>
              <a:t>٢/٢</a:t>
            </a:r>
            <a:endParaRPr lang="en-US" dirty="0"/>
          </a:p>
        </p:txBody>
      </p:sp>
      <p:sp>
        <p:nvSpPr>
          <p:cNvPr id="8" name="Google Shape;264;p4">
            <a:extLst>
              <a:ext uri="{FF2B5EF4-FFF2-40B4-BE49-F238E27FC236}">
                <a16:creationId xmlns:a16="http://schemas.microsoft.com/office/drawing/2014/main" id="{D797F755-7AAC-0DA0-5BBC-B6FEDE902814}"/>
              </a:ext>
            </a:extLst>
          </p:cNvPr>
          <p:cNvSpPr txBox="1"/>
          <p:nvPr/>
        </p:nvSpPr>
        <p:spPr>
          <a:xfrm>
            <a:off x="6755755" y="1788755"/>
            <a:ext cx="4849549" cy="646290"/>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Clr>
                <a:schemeClr val="lt1"/>
              </a:buClr>
              <a:buSzPts val="1800"/>
              <a:buFont typeface="Helvetica Neue"/>
              <a:buNone/>
            </a:pPr>
            <a:r>
              <a:rPr lang="en-US" sz="1800" b="1" dirty="0">
                <a:solidFill>
                  <a:schemeClr val="bg1"/>
                </a:solidFill>
                <a:latin typeface="Calibri" panose="020F0502020204030204" pitchFamily="34" charset="0"/>
                <a:ea typeface="Helvetica Neue"/>
                <a:cs typeface="Calibri" panose="020F0502020204030204" pitchFamily="34" charset="0"/>
                <a:sym typeface="Helvetica Neue"/>
              </a:rPr>
              <a:t>تقوية شبكات الدعم الاجتماعي</a:t>
            </a:r>
            <a:r>
              <a:rPr lang="ar-SA" sz="1800" b="1" dirty="0">
                <a:solidFill>
                  <a:schemeClr val="bg1"/>
                </a:solidFill>
                <a:latin typeface="Calibri" panose="020F0502020204030204" pitchFamily="34" charset="0"/>
                <a:ea typeface="Helvetica Neue"/>
                <a:cs typeface="Calibri" panose="020F0502020204030204" pitchFamily="34" charset="0"/>
                <a:sym typeface="Helvetica Neue"/>
              </a:rPr>
              <a:t>ة</a:t>
            </a:r>
            <a:endParaRPr lang="en-US" sz="1800" b="1" dirty="0">
              <a:solidFill>
                <a:schemeClr val="bg1"/>
              </a:solidFill>
              <a:latin typeface="Calibri" panose="020F0502020204030204" pitchFamily="34" charset="0"/>
              <a:ea typeface="Helvetica Neue"/>
              <a:cs typeface="Calibri" panose="020F0502020204030204" pitchFamily="34" charset="0"/>
              <a:sym typeface="Helvetica Neue"/>
            </a:endParaRPr>
          </a:p>
          <a:p>
            <a:pPr marL="0" marR="0" lvl="0" indent="0" algn="ctr" rtl="1">
              <a:spcBef>
                <a:spcPts val="0"/>
              </a:spcBef>
              <a:spcAft>
                <a:spcPts val="0"/>
              </a:spcAft>
              <a:buClr>
                <a:schemeClr val="lt1"/>
              </a:buClr>
              <a:buSzPts val="1800"/>
              <a:buFont typeface="Helvetica Neue"/>
              <a:buNone/>
            </a:pPr>
            <a:r>
              <a:rPr lang="en-US" sz="1800" i="1" dirty="0">
                <a:solidFill>
                  <a:schemeClr val="bg1"/>
                </a:solidFill>
                <a:latin typeface="Calibri" panose="020F0502020204030204" pitchFamily="34" charset="0"/>
                <a:ea typeface="Helvetica Neue"/>
                <a:cs typeface="Calibri" panose="020F0502020204030204" pitchFamily="34" charset="0"/>
                <a:sym typeface="Helvetica Neue"/>
              </a:rPr>
              <a:t>ساعة</a:t>
            </a:r>
          </a:p>
        </p:txBody>
      </p:sp>
      <p:sp>
        <p:nvSpPr>
          <p:cNvPr id="4" name="Google Shape;271;p4">
            <a:extLst>
              <a:ext uri="{FF2B5EF4-FFF2-40B4-BE49-F238E27FC236}">
                <a16:creationId xmlns:a16="http://schemas.microsoft.com/office/drawing/2014/main" id="{680D481F-82FE-0D93-2A5C-6A7E749E1B35}"/>
              </a:ext>
            </a:extLst>
          </p:cNvPr>
          <p:cNvSpPr/>
          <p:nvPr/>
        </p:nvSpPr>
        <p:spPr>
          <a:xfrm rot="1782986">
            <a:off x="6228093" y="3116563"/>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10" name="Google Shape;271;p4">
            <a:extLst>
              <a:ext uri="{FF2B5EF4-FFF2-40B4-BE49-F238E27FC236}">
                <a16:creationId xmlns:a16="http://schemas.microsoft.com/office/drawing/2014/main" id="{22BB3421-A354-D4A3-D3EA-D3315134D8F2}"/>
              </a:ext>
            </a:extLst>
          </p:cNvPr>
          <p:cNvSpPr/>
          <p:nvPr/>
        </p:nvSpPr>
        <p:spPr>
          <a:xfrm rot="1782986">
            <a:off x="6228093" y="194870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
        <p:nvSpPr>
          <p:cNvPr id="7" name="Google Shape;264;p4">
            <a:extLst>
              <a:ext uri="{FF2B5EF4-FFF2-40B4-BE49-F238E27FC236}">
                <a16:creationId xmlns:a16="http://schemas.microsoft.com/office/drawing/2014/main" id="{F231C62B-C647-8A5F-3121-C1A21AFBCC27}"/>
              </a:ext>
            </a:extLst>
          </p:cNvPr>
          <p:cNvSpPr txBox="1"/>
          <p:nvPr/>
        </p:nvSpPr>
        <p:spPr>
          <a:xfrm>
            <a:off x="6755755" y="640785"/>
            <a:ext cx="4849549" cy="646290"/>
          </a:xfrm>
          <a:prstGeom prst="rect">
            <a:avLst/>
          </a:prstGeom>
          <a:noFill/>
          <a:ln>
            <a:noFill/>
          </a:ln>
        </p:spPr>
        <p:txBody>
          <a:bodyPr spcFirstLastPara="1" wrap="square" lIns="91425" tIns="45700" rIns="91425" bIns="45700" anchor="t" anchorCtr="0">
            <a:spAutoFit/>
          </a:bodyPr>
          <a:lstStyle/>
          <a:p>
            <a:pPr marL="0" marR="0" lvl="0" indent="0" algn="ctr" rtl="1">
              <a:spcBef>
                <a:spcPts val="0"/>
              </a:spcBef>
              <a:spcAft>
                <a:spcPts val="0"/>
              </a:spcAft>
              <a:buClr>
                <a:schemeClr val="lt1"/>
              </a:buClr>
              <a:buSzPts val="1800"/>
              <a:buFont typeface="Helvetica Neue"/>
              <a:buNone/>
            </a:pPr>
            <a:r>
              <a:rPr lang="en-US" sz="1800" b="1" dirty="0">
                <a:solidFill>
                  <a:schemeClr val="bg1"/>
                </a:solidFill>
                <a:latin typeface="Calibri" panose="020F0502020204030204" pitchFamily="34" charset="0"/>
                <a:ea typeface="Helvetica Neue"/>
                <a:cs typeface="Calibri" panose="020F0502020204030204" pitchFamily="34" charset="0"/>
                <a:sym typeface="Helvetica Neue"/>
              </a:rPr>
              <a:t>استراتيجيات التأديب غير العنيف لمقدمي الرعاية</a:t>
            </a:r>
          </a:p>
          <a:p>
            <a:pPr marL="0" marR="0" lvl="0" indent="0" algn="ctr" rtl="1">
              <a:spcBef>
                <a:spcPts val="0"/>
              </a:spcBef>
              <a:spcAft>
                <a:spcPts val="0"/>
              </a:spcAft>
              <a:buClr>
                <a:schemeClr val="lt1"/>
              </a:buClr>
              <a:buSzPts val="1800"/>
              <a:buFont typeface="Helvetica Neue"/>
              <a:buNone/>
            </a:pPr>
            <a:r>
              <a:rPr lang="en-US" sz="1800" i="1" dirty="0">
                <a:solidFill>
                  <a:schemeClr val="bg1"/>
                </a:solidFill>
                <a:latin typeface="Calibri" panose="020F0502020204030204" pitchFamily="34" charset="0"/>
                <a:ea typeface="Helvetica Neue"/>
                <a:cs typeface="Calibri" panose="020F0502020204030204" pitchFamily="34" charset="0"/>
                <a:sym typeface="Helvetica Neue"/>
              </a:rPr>
              <a:t>ساعة و </a:t>
            </a:r>
            <a:r>
              <a:rPr lang="ar-SA" sz="1800" i="1" dirty="0">
                <a:solidFill>
                  <a:schemeClr val="bg1"/>
                </a:solidFill>
                <a:latin typeface="Calibri" panose="020F0502020204030204" pitchFamily="34" charset="0"/>
                <a:ea typeface="Helvetica Neue"/>
                <a:cs typeface="Calibri" panose="020F0502020204030204" pitchFamily="34" charset="0"/>
                <a:sym typeface="Helvetica Neue"/>
              </a:rPr>
              <a:t>١٠</a:t>
            </a:r>
            <a:r>
              <a:rPr lang="en-US" sz="1800" i="1" dirty="0">
                <a:solidFill>
                  <a:schemeClr val="bg1"/>
                </a:solidFill>
                <a:latin typeface="Calibri" panose="020F0502020204030204" pitchFamily="34" charset="0"/>
                <a:ea typeface="Helvetica Neue"/>
                <a:cs typeface="Calibri" panose="020F0502020204030204" pitchFamily="34" charset="0"/>
                <a:sym typeface="Helvetica Neue"/>
              </a:rPr>
              <a:t> دقائق</a:t>
            </a:r>
          </a:p>
        </p:txBody>
      </p:sp>
      <p:sp>
        <p:nvSpPr>
          <p:cNvPr id="11" name="Google Shape;271;p4">
            <a:extLst>
              <a:ext uri="{FF2B5EF4-FFF2-40B4-BE49-F238E27FC236}">
                <a16:creationId xmlns:a16="http://schemas.microsoft.com/office/drawing/2014/main" id="{C6585491-1EAE-E5CF-CBDC-D64801EC3792}"/>
              </a:ext>
            </a:extLst>
          </p:cNvPr>
          <p:cNvSpPr/>
          <p:nvPr/>
        </p:nvSpPr>
        <p:spPr>
          <a:xfrm rot="1782986">
            <a:off x="6228093" y="428442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lang="en-US" sz="1800" dirty="0">
              <a:solidFill>
                <a:schemeClr val="lt1"/>
              </a:solidFill>
              <a:latin typeface="+mj-lt"/>
              <a:ea typeface="Calibri"/>
              <a:cs typeface="Calibri"/>
              <a:sym typeface="Calibri"/>
            </a:endParaRPr>
          </a:p>
        </p:txBody>
      </p:sp>
    </p:spTree>
    <p:extLst>
      <p:ext uri="{BB962C8B-B14F-4D97-AF65-F5344CB8AC3E}">
        <p14:creationId xmlns:p14="http://schemas.microsoft.com/office/powerpoint/2010/main" val="2581316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25ABCC-7467-B162-603E-E4527523E084}"/>
              </a:ext>
            </a:extLst>
          </p:cNvPr>
          <p:cNvSpPr>
            <a:spLocks noGrp="1"/>
          </p:cNvSpPr>
          <p:nvPr>
            <p:ph type="title"/>
          </p:nvPr>
        </p:nvSpPr>
        <p:spPr/>
        <p:txBody>
          <a:bodyPr/>
          <a:lstStyle/>
          <a:p>
            <a:pPr rtl="1"/>
            <a:r>
              <a:rPr lang="en-GB" dirty="0">
                <a:latin typeface="Calibri" panose="020F0502020204030204" pitchFamily="34" charset="0"/>
                <a:cs typeface="Calibri" panose="020F0502020204030204" pitchFamily="34" charset="0"/>
              </a:rPr>
              <a:t>مجموعة أدوات ال</a:t>
            </a:r>
            <a:r>
              <a:rPr lang="ar-SA" dirty="0">
                <a:latin typeface="Calibri" panose="020F0502020204030204" pitchFamily="34" charset="0"/>
                <a:cs typeface="Calibri" panose="020F0502020204030204" pitchFamily="34" charset="0"/>
              </a:rPr>
              <a:t>مسائل</a:t>
            </a:r>
            <a:r>
              <a:rPr lang="en-GB" dirty="0">
                <a:latin typeface="Calibri" panose="020F0502020204030204" pitchFamily="34" charset="0"/>
                <a:cs typeface="Calibri" panose="020F0502020204030204" pitchFamily="34" charset="0"/>
              </a:rPr>
              <a:t> المالية</a:t>
            </a:r>
            <a:endParaRPr lang="en-US"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A5681AF3-4D7C-C8BA-0947-F047F14A8DD2}"/>
              </a:ext>
            </a:extLst>
          </p:cNvPr>
          <p:cNvPicPr>
            <a:picLocks noChangeAspect="1"/>
          </p:cNvPicPr>
          <p:nvPr/>
        </p:nvPicPr>
        <p:blipFill>
          <a:blip r:embed="rId3"/>
          <a:stretch>
            <a:fillRect/>
          </a:stretch>
        </p:blipFill>
        <p:spPr>
          <a:xfrm>
            <a:off x="2942868" y="1591051"/>
            <a:ext cx="2861527" cy="4042229"/>
          </a:xfrm>
          <a:prstGeom prst="rect">
            <a:avLst/>
          </a:prstGeom>
          <a:ln>
            <a:solidFill>
              <a:schemeClr val="accent3">
                <a:lumMod val="75000"/>
              </a:schemeClr>
            </a:solidFill>
          </a:ln>
        </p:spPr>
      </p:pic>
      <p:pic>
        <p:nvPicPr>
          <p:cNvPr id="9" name="Graphic 8" descr="Coins with solid fill">
            <a:extLst>
              <a:ext uri="{FF2B5EF4-FFF2-40B4-BE49-F238E27FC236}">
                <a16:creationId xmlns:a16="http://schemas.microsoft.com/office/drawing/2014/main" id="{A205B326-36F5-F45A-A1A6-1CAE735680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11161" y="2995309"/>
            <a:ext cx="2637971" cy="2637971"/>
          </a:xfrm>
          <a:prstGeom prst="rect">
            <a:avLst/>
          </a:prstGeom>
        </p:spPr>
      </p:pic>
      <p:pic>
        <p:nvPicPr>
          <p:cNvPr id="10" name="Graphic 9" descr="Coins with solid fill">
            <a:extLst>
              <a:ext uri="{FF2B5EF4-FFF2-40B4-BE49-F238E27FC236}">
                <a16:creationId xmlns:a16="http://schemas.microsoft.com/office/drawing/2014/main" id="{BE653EB2-2267-277B-86C5-A4EFC485439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8251275" y="2763080"/>
            <a:ext cx="1680029" cy="1680029"/>
          </a:xfrm>
          <a:prstGeom prst="rect">
            <a:avLst/>
          </a:prstGeom>
        </p:spPr>
      </p:pic>
    </p:spTree>
    <p:extLst>
      <p:ext uri="{BB962C8B-B14F-4D97-AF65-F5344CB8AC3E}">
        <p14:creationId xmlns:p14="http://schemas.microsoft.com/office/powerpoint/2010/main" val="111829993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18621-CC44-5ACC-A489-5965CFF7DC92}"/>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ماذا تفعل الأدوات؟</a:t>
            </a:r>
          </a:p>
        </p:txBody>
      </p:sp>
      <p:grpSp>
        <p:nvGrpSpPr>
          <p:cNvPr id="17" name="Group 16">
            <a:extLst>
              <a:ext uri="{FF2B5EF4-FFF2-40B4-BE49-F238E27FC236}">
                <a16:creationId xmlns:a16="http://schemas.microsoft.com/office/drawing/2014/main" id="{4286551A-F63A-F13B-5767-69210AEBB14A}"/>
              </a:ext>
            </a:extLst>
          </p:cNvPr>
          <p:cNvGrpSpPr/>
          <p:nvPr/>
        </p:nvGrpSpPr>
        <p:grpSpPr>
          <a:xfrm>
            <a:off x="1182154" y="1505552"/>
            <a:ext cx="3778977" cy="3663607"/>
            <a:chOff x="1182154" y="1505552"/>
            <a:chExt cx="3510437" cy="3403265"/>
          </a:xfrm>
        </p:grpSpPr>
        <p:pic>
          <p:nvPicPr>
            <p:cNvPr id="6" name="Graphic 5" descr="Money with solid fill">
              <a:extLst>
                <a:ext uri="{FF2B5EF4-FFF2-40B4-BE49-F238E27FC236}">
                  <a16:creationId xmlns:a16="http://schemas.microsoft.com/office/drawing/2014/main" id="{F714AC41-46F3-88AD-85F8-D73CF3A32A3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70215" y="1505552"/>
              <a:ext cx="2522376" cy="2522376"/>
            </a:xfrm>
            <a:prstGeom prst="rect">
              <a:avLst/>
            </a:prstGeom>
          </p:spPr>
        </p:pic>
        <p:grpSp>
          <p:nvGrpSpPr>
            <p:cNvPr id="11" name="Group 10">
              <a:extLst>
                <a:ext uri="{FF2B5EF4-FFF2-40B4-BE49-F238E27FC236}">
                  <a16:creationId xmlns:a16="http://schemas.microsoft.com/office/drawing/2014/main" id="{D6592EDE-8AA3-50BC-C09E-8152BF8685B6}"/>
                </a:ext>
              </a:extLst>
            </p:cNvPr>
            <p:cNvGrpSpPr/>
            <p:nvPr/>
          </p:nvGrpSpPr>
          <p:grpSpPr>
            <a:xfrm rot="19920105">
              <a:off x="1182154" y="4129570"/>
              <a:ext cx="2194778" cy="779247"/>
              <a:chOff x="5757994" y="4945534"/>
              <a:chExt cx="2194778" cy="779247"/>
            </a:xfrm>
            <a:solidFill>
              <a:schemeClr val="accent3">
                <a:lumMod val="60000"/>
                <a:lumOff val="40000"/>
              </a:schemeClr>
            </a:solidFill>
          </p:grpSpPr>
          <p:sp>
            <p:nvSpPr>
              <p:cNvPr id="12" name="Rectangle: Rounded Corners 11">
                <a:extLst>
                  <a:ext uri="{FF2B5EF4-FFF2-40B4-BE49-F238E27FC236}">
                    <a16:creationId xmlns:a16="http://schemas.microsoft.com/office/drawing/2014/main" id="{935A0D74-5A87-12B6-636C-9C3342B29D23}"/>
                  </a:ext>
                </a:extLst>
              </p:cNvPr>
              <p:cNvSpPr/>
              <p:nvPr/>
            </p:nvSpPr>
            <p:spPr>
              <a:xfrm rot="21015201">
                <a:off x="5757994" y="5205772"/>
                <a:ext cx="1063775" cy="51900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13" name="Group 12">
                <a:extLst>
                  <a:ext uri="{FF2B5EF4-FFF2-40B4-BE49-F238E27FC236}">
                    <a16:creationId xmlns:a16="http://schemas.microsoft.com/office/drawing/2014/main" id="{5965D6FE-434D-0E10-A690-0D403317E894}"/>
                  </a:ext>
                </a:extLst>
              </p:cNvPr>
              <p:cNvGrpSpPr/>
              <p:nvPr/>
            </p:nvGrpSpPr>
            <p:grpSpPr>
              <a:xfrm rot="16762852">
                <a:off x="7217099" y="4587492"/>
                <a:ext cx="206091" cy="1265255"/>
                <a:chOff x="1282700" y="1709132"/>
                <a:chExt cx="165100" cy="1013598"/>
              </a:xfrm>
              <a:grpFill/>
            </p:grpSpPr>
            <p:sp>
              <p:nvSpPr>
                <p:cNvPr id="15" name="Rectangle 14">
                  <a:extLst>
                    <a:ext uri="{FF2B5EF4-FFF2-40B4-BE49-F238E27FC236}">
                      <a16:creationId xmlns:a16="http://schemas.microsoft.com/office/drawing/2014/main" id="{5685997C-7A38-5FA4-A950-DD4A63DC6294}"/>
                    </a:ext>
                  </a:extLst>
                </p:cNvPr>
                <p:cNvSpPr/>
                <p:nvPr/>
              </p:nvSpPr>
              <p:spPr>
                <a:xfrm>
                  <a:off x="1282700" y="1709132"/>
                  <a:ext cx="165100" cy="868968"/>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6" name="Isosceles Triangle 15">
                  <a:extLst>
                    <a:ext uri="{FF2B5EF4-FFF2-40B4-BE49-F238E27FC236}">
                      <a16:creationId xmlns:a16="http://schemas.microsoft.com/office/drawing/2014/main" id="{C6E946DC-3F81-8551-57C3-3AF00CC5CAE0}"/>
                    </a:ext>
                  </a:extLst>
                </p:cNvPr>
                <p:cNvSpPr/>
                <p:nvPr/>
              </p:nvSpPr>
              <p:spPr>
                <a:xfrm rot="10800000">
                  <a:off x="1282700" y="2578100"/>
                  <a:ext cx="165100" cy="144630"/>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14" name="Oval 13">
                <a:extLst>
                  <a:ext uri="{FF2B5EF4-FFF2-40B4-BE49-F238E27FC236}">
                    <a16:creationId xmlns:a16="http://schemas.microsoft.com/office/drawing/2014/main" id="{9A81B885-4ABC-A604-C91F-546443939FCD}"/>
                  </a:ext>
                </a:extLst>
              </p:cNvPr>
              <p:cNvSpPr/>
              <p:nvPr/>
            </p:nvSpPr>
            <p:spPr>
              <a:xfrm>
                <a:off x="6912142" y="4945534"/>
                <a:ext cx="722338" cy="72233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
        <p:nvSpPr>
          <p:cNvPr id="19" name="TextBox 18">
            <a:extLst>
              <a:ext uri="{FF2B5EF4-FFF2-40B4-BE49-F238E27FC236}">
                <a16:creationId xmlns:a16="http://schemas.microsoft.com/office/drawing/2014/main" id="{E76ACF6F-E361-5428-693F-69991143C4C2}"/>
              </a:ext>
            </a:extLst>
          </p:cNvPr>
          <p:cNvSpPr txBox="1"/>
          <p:nvPr/>
        </p:nvSpPr>
        <p:spPr>
          <a:xfrm>
            <a:off x="5913495" y="2296866"/>
            <a:ext cx="4822371" cy="2308324"/>
          </a:xfrm>
          <a:prstGeom prst="rect">
            <a:avLst/>
          </a:prstGeom>
          <a:noFill/>
        </p:spPr>
        <p:txBody>
          <a:bodyPr wrap="square">
            <a:spAutoFit/>
          </a:bodyPr>
          <a:lstStyle/>
          <a:p>
            <a:pPr algn="r" rtl="1"/>
            <a:r>
              <a:rPr lang="ar-SA" sz="3600" dirty="0">
                <a:latin typeface="Calibri" panose="020F0502020204030204" pitchFamily="34" charset="0"/>
                <a:cs typeface="Calibri" panose="020F0502020204030204" pitchFamily="34" charset="0"/>
              </a:rPr>
              <a:t>ت</a:t>
            </a:r>
            <a:r>
              <a:rPr lang="en-US" sz="3600" dirty="0">
                <a:latin typeface="Calibri" panose="020F0502020204030204" pitchFamily="34" charset="0"/>
                <a:cs typeface="Calibri" panose="020F0502020204030204" pitchFamily="34" charset="0"/>
              </a:rPr>
              <a:t>دعم أخصائيي الحالة لمساعدة عملائهم على التفكير في احتياجاتهم وعاداتهم المالية وإدارتها</a:t>
            </a:r>
          </a:p>
        </p:txBody>
      </p:sp>
    </p:spTree>
    <p:extLst>
      <p:ext uri="{BB962C8B-B14F-4D97-AF65-F5344CB8AC3E}">
        <p14:creationId xmlns:p14="http://schemas.microsoft.com/office/powerpoint/2010/main" val="389769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5D5653-4549-58D4-8501-6001827FDE10}"/>
              </a:ext>
            </a:extLst>
          </p:cNvPr>
          <p:cNvSpPr>
            <a:spLocks noGrp="1"/>
          </p:cNvSpPr>
          <p:nvPr>
            <p:ph type="title"/>
          </p:nvPr>
        </p:nvSpPr>
        <p:spPr/>
        <p:txBody>
          <a:bodyPr/>
          <a:lstStyle/>
          <a:p>
            <a:pPr rtl="1"/>
            <a:r>
              <a:rPr lang="en-US" dirty="0">
                <a:highlight>
                  <a:srgbClr val="FFFF00"/>
                </a:highlight>
                <a:latin typeface="Calibri" panose="020F0502020204030204" pitchFamily="34" charset="0"/>
                <a:cs typeface="Calibri" panose="020F0502020204030204" pitchFamily="34" charset="0"/>
              </a:rPr>
              <a:t>أنواع ال</a:t>
            </a:r>
            <a:r>
              <a:rPr lang="ar-SA" dirty="0">
                <a:highlight>
                  <a:srgbClr val="FFFF00"/>
                </a:highlight>
                <a:latin typeface="Calibri" panose="020F0502020204030204" pitchFamily="34" charset="0"/>
                <a:cs typeface="Calibri" panose="020F0502020204030204" pitchFamily="34" charset="0"/>
              </a:rPr>
              <a:t>نفقات</a:t>
            </a:r>
            <a:r>
              <a:rPr lang="en-US" dirty="0">
                <a:highlight>
                  <a:srgbClr val="FFFF00"/>
                </a:highlight>
                <a:latin typeface="Calibri" panose="020F0502020204030204" pitchFamily="34" charset="0"/>
                <a:cs typeface="Calibri" panose="020F0502020204030204" pitchFamily="34" charset="0"/>
              </a:rPr>
              <a:t> المنزلية</a:t>
            </a:r>
          </a:p>
        </p:txBody>
      </p:sp>
      <p:sp>
        <p:nvSpPr>
          <p:cNvPr id="2" name="TextBox 1">
            <a:extLst>
              <a:ext uri="{FF2B5EF4-FFF2-40B4-BE49-F238E27FC236}">
                <a16:creationId xmlns:a16="http://schemas.microsoft.com/office/drawing/2014/main" id="{2C62B250-7F84-B3A8-BDD3-7A30B3571AA3}"/>
              </a:ext>
            </a:extLst>
          </p:cNvPr>
          <p:cNvSpPr txBox="1"/>
          <p:nvPr/>
        </p:nvSpPr>
        <p:spPr>
          <a:xfrm>
            <a:off x="1117600" y="3999313"/>
            <a:ext cx="2133600" cy="769441"/>
          </a:xfrm>
          <a:prstGeom prst="rect">
            <a:avLst/>
          </a:prstGeom>
          <a:noFill/>
        </p:spPr>
        <p:txBody>
          <a:bodyPr wrap="square">
            <a:spAutoFit/>
          </a:bodyPr>
          <a:lstStyle/>
          <a:p>
            <a:pPr algn="ctr" rtl="1"/>
            <a:r>
              <a:rPr lang="en-US" sz="2200" dirty="0">
                <a:solidFill>
                  <a:schemeClr val="tx1"/>
                </a:solidFill>
                <a:latin typeface="Calibri" panose="020F0502020204030204" pitchFamily="34" charset="0"/>
                <a:cs typeface="Calibri" panose="020F0502020204030204" pitchFamily="34" charset="0"/>
              </a:rPr>
              <a:t>ال</a:t>
            </a:r>
            <a:r>
              <a:rPr lang="ar-SA" sz="2200" dirty="0">
                <a:solidFill>
                  <a:schemeClr val="tx1"/>
                </a:solidFill>
                <a:latin typeface="Calibri" panose="020F0502020204030204" pitchFamily="34" charset="0"/>
                <a:cs typeface="Calibri" panose="020F0502020204030204" pitchFamily="34" charset="0"/>
              </a:rPr>
              <a:t>نفقات</a:t>
            </a:r>
            <a:r>
              <a:rPr lang="en-US" sz="2200" dirty="0">
                <a:solidFill>
                  <a:schemeClr val="tx1"/>
                </a:solidFill>
                <a:latin typeface="Calibri" panose="020F0502020204030204" pitchFamily="34" charset="0"/>
                <a:cs typeface="Calibri" panose="020F0502020204030204" pitchFamily="34" charset="0"/>
              </a:rPr>
              <a:t> العادية والثابتة</a:t>
            </a:r>
          </a:p>
        </p:txBody>
      </p:sp>
      <p:sp>
        <p:nvSpPr>
          <p:cNvPr id="4" name="TextBox 3">
            <a:extLst>
              <a:ext uri="{FF2B5EF4-FFF2-40B4-BE49-F238E27FC236}">
                <a16:creationId xmlns:a16="http://schemas.microsoft.com/office/drawing/2014/main" id="{C3292AFE-BD02-A072-B89A-377635E58885}"/>
              </a:ext>
            </a:extLst>
          </p:cNvPr>
          <p:cNvSpPr txBox="1"/>
          <p:nvPr/>
        </p:nvSpPr>
        <p:spPr>
          <a:xfrm>
            <a:off x="3720120" y="3999313"/>
            <a:ext cx="2133600" cy="769441"/>
          </a:xfrm>
          <a:prstGeom prst="rect">
            <a:avLst/>
          </a:prstGeom>
          <a:noFill/>
        </p:spPr>
        <p:txBody>
          <a:bodyPr wrap="square">
            <a:spAutoFit/>
          </a:bodyPr>
          <a:lstStyle/>
          <a:p>
            <a:pPr algn="ctr" rtl="1"/>
            <a:r>
              <a:rPr lang="en-US" sz="2200" dirty="0">
                <a:solidFill>
                  <a:schemeClr val="tx1"/>
                </a:solidFill>
                <a:latin typeface="Calibri" panose="020F0502020204030204" pitchFamily="34" charset="0"/>
                <a:cs typeface="Calibri" panose="020F0502020204030204" pitchFamily="34" charset="0"/>
              </a:rPr>
              <a:t>ال</a:t>
            </a:r>
            <a:r>
              <a:rPr lang="ar-SA" sz="2200" dirty="0">
                <a:solidFill>
                  <a:schemeClr val="tx1"/>
                </a:solidFill>
                <a:latin typeface="Calibri" panose="020F0502020204030204" pitchFamily="34" charset="0"/>
                <a:cs typeface="Calibri" panose="020F0502020204030204" pitchFamily="34" charset="0"/>
              </a:rPr>
              <a:t>نفقات</a:t>
            </a:r>
            <a:r>
              <a:rPr lang="en-US" sz="2200" dirty="0">
                <a:solidFill>
                  <a:schemeClr val="tx1"/>
                </a:solidFill>
                <a:latin typeface="Calibri" panose="020F0502020204030204" pitchFamily="34" charset="0"/>
                <a:cs typeface="Calibri" panose="020F0502020204030204" pitchFamily="34" charset="0"/>
              </a:rPr>
              <a:t> العادية والمتغيرة</a:t>
            </a:r>
          </a:p>
        </p:txBody>
      </p:sp>
      <p:sp>
        <p:nvSpPr>
          <p:cNvPr id="5" name="TextBox 4">
            <a:extLst>
              <a:ext uri="{FF2B5EF4-FFF2-40B4-BE49-F238E27FC236}">
                <a16:creationId xmlns:a16="http://schemas.microsoft.com/office/drawing/2014/main" id="{626A94B4-541D-3EB4-42DD-FF97E835D7C1}"/>
              </a:ext>
            </a:extLst>
          </p:cNvPr>
          <p:cNvSpPr txBox="1"/>
          <p:nvPr/>
        </p:nvSpPr>
        <p:spPr>
          <a:xfrm>
            <a:off x="6322640" y="3999313"/>
            <a:ext cx="2133600" cy="1107996"/>
          </a:xfrm>
          <a:prstGeom prst="rect">
            <a:avLst/>
          </a:prstGeom>
          <a:noFill/>
        </p:spPr>
        <p:txBody>
          <a:bodyPr wrap="square">
            <a:spAutoFit/>
          </a:bodyPr>
          <a:lstStyle/>
          <a:p>
            <a:pPr algn="ctr" rtl="1"/>
            <a:r>
              <a:rPr lang="ar-SA" sz="2200" dirty="0">
                <a:solidFill>
                  <a:schemeClr val="tx1"/>
                </a:solidFill>
                <a:latin typeface="Calibri" panose="020F0502020204030204" pitchFamily="34" charset="0"/>
                <a:cs typeface="Calibri" panose="020F0502020204030204" pitchFamily="34" charset="0"/>
              </a:rPr>
              <a:t>النفقات التي </a:t>
            </a:r>
            <a:r>
              <a:rPr lang="en-US" sz="2200" dirty="0">
                <a:solidFill>
                  <a:schemeClr val="tx1"/>
                </a:solidFill>
                <a:latin typeface="Calibri" panose="020F0502020204030204" pitchFamily="34" charset="0"/>
                <a:cs typeface="Calibri" panose="020F0502020204030204" pitchFamily="34" charset="0"/>
              </a:rPr>
              <a:t>تحدث بشكل غير متكرر ولكن يمكن التنبؤ بها</a:t>
            </a:r>
          </a:p>
        </p:txBody>
      </p:sp>
      <p:sp>
        <p:nvSpPr>
          <p:cNvPr id="6" name="TextBox 5">
            <a:extLst>
              <a:ext uri="{FF2B5EF4-FFF2-40B4-BE49-F238E27FC236}">
                <a16:creationId xmlns:a16="http://schemas.microsoft.com/office/drawing/2014/main" id="{1BCE5DB6-4CF9-DF97-EFDD-D7B764E4A026}"/>
              </a:ext>
            </a:extLst>
          </p:cNvPr>
          <p:cNvSpPr txBox="1"/>
          <p:nvPr/>
        </p:nvSpPr>
        <p:spPr>
          <a:xfrm>
            <a:off x="8925159" y="3999313"/>
            <a:ext cx="2133600" cy="1107996"/>
          </a:xfrm>
          <a:prstGeom prst="rect">
            <a:avLst/>
          </a:prstGeom>
          <a:noFill/>
        </p:spPr>
        <p:txBody>
          <a:bodyPr wrap="square">
            <a:spAutoFit/>
          </a:bodyPr>
          <a:lstStyle/>
          <a:p>
            <a:pPr algn="ctr" rtl="1"/>
            <a:r>
              <a:rPr lang="ar-SA" sz="2200" dirty="0">
                <a:solidFill>
                  <a:schemeClr val="tx1"/>
                </a:solidFill>
                <a:latin typeface="Calibri" panose="020F0502020204030204" pitchFamily="34" charset="0"/>
                <a:cs typeface="Calibri" panose="020F0502020204030204" pitchFamily="34" charset="0"/>
              </a:rPr>
              <a:t>ال</a:t>
            </a:r>
            <a:r>
              <a:rPr lang="en-US" sz="2200" dirty="0">
                <a:solidFill>
                  <a:schemeClr val="tx1"/>
                </a:solidFill>
                <a:latin typeface="Calibri" panose="020F0502020204030204" pitchFamily="34" charset="0"/>
                <a:cs typeface="Calibri" panose="020F0502020204030204" pitchFamily="34" charset="0"/>
              </a:rPr>
              <a:t>نفقات ال</a:t>
            </a:r>
            <a:r>
              <a:rPr lang="ar-SA" sz="2200" dirty="0">
                <a:solidFill>
                  <a:schemeClr val="tx1"/>
                </a:solidFill>
                <a:latin typeface="Calibri" panose="020F0502020204030204" pitchFamily="34" charset="0"/>
                <a:cs typeface="Calibri" panose="020F0502020204030204" pitchFamily="34" charset="0"/>
              </a:rPr>
              <a:t>مفاجئة </a:t>
            </a:r>
            <a:r>
              <a:rPr lang="en-US" sz="2200" dirty="0">
                <a:solidFill>
                  <a:schemeClr val="tx1"/>
                </a:solidFill>
                <a:latin typeface="Calibri" panose="020F0502020204030204" pitchFamily="34" charset="0"/>
                <a:cs typeface="Calibri" panose="020F0502020204030204" pitchFamily="34" charset="0"/>
              </a:rPr>
              <a:t>والنفقات غير المتوقعة</a:t>
            </a:r>
          </a:p>
        </p:txBody>
      </p:sp>
      <p:grpSp>
        <p:nvGrpSpPr>
          <p:cNvPr id="9" name="Group 8">
            <a:extLst>
              <a:ext uri="{FF2B5EF4-FFF2-40B4-BE49-F238E27FC236}">
                <a16:creationId xmlns:a16="http://schemas.microsoft.com/office/drawing/2014/main" id="{7A9378FA-DC4E-570C-70A5-8E1294524017}"/>
              </a:ext>
            </a:extLst>
          </p:cNvPr>
          <p:cNvGrpSpPr/>
          <p:nvPr/>
        </p:nvGrpSpPr>
        <p:grpSpPr>
          <a:xfrm>
            <a:off x="1532195" y="2338717"/>
            <a:ext cx="1270806" cy="1166418"/>
            <a:chOff x="7619852" y="5297375"/>
            <a:chExt cx="500332" cy="459234"/>
          </a:xfrm>
          <a:solidFill>
            <a:schemeClr val="accent3">
              <a:lumMod val="75000"/>
            </a:schemeClr>
          </a:solidFill>
        </p:grpSpPr>
        <p:sp>
          <p:nvSpPr>
            <p:cNvPr id="7" name="Trapezoid 6">
              <a:extLst>
                <a:ext uri="{FF2B5EF4-FFF2-40B4-BE49-F238E27FC236}">
                  <a16:creationId xmlns:a16="http://schemas.microsoft.com/office/drawing/2014/main" id="{18279A40-A600-075E-261E-102252985EE6}"/>
                </a:ext>
              </a:extLst>
            </p:cNvPr>
            <p:cNvSpPr/>
            <p:nvPr/>
          </p:nvSpPr>
          <p:spPr>
            <a:xfrm>
              <a:off x="7619852" y="5297375"/>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Rectangle 7">
              <a:extLst>
                <a:ext uri="{FF2B5EF4-FFF2-40B4-BE49-F238E27FC236}">
                  <a16:creationId xmlns:a16="http://schemas.microsoft.com/office/drawing/2014/main" id="{4BA8BDB8-8442-C0DF-905B-6E26F38F13CD}"/>
                </a:ext>
              </a:extLst>
            </p:cNvPr>
            <p:cNvSpPr/>
            <p:nvPr/>
          </p:nvSpPr>
          <p:spPr>
            <a:xfrm>
              <a:off x="7663186" y="5498354"/>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pic>
        <p:nvPicPr>
          <p:cNvPr id="11" name="Graphic 10" descr="Bowl with solid fill">
            <a:extLst>
              <a:ext uri="{FF2B5EF4-FFF2-40B4-BE49-F238E27FC236}">
                <a16:creationId xmlns:a16="http://schemas.microsoft.com/office/drawing/2014/main" id="{165F21D6-8D92-22F7-51C9-EFA02977F7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47277" y="2656118"/>
            <a:ext cx="1051694" cy="1051694"/>
          </a:xfrm>
          <a:prstGeom prst="rect">
            <a:avLst/>
          </a:prstGeom>
        </p:spPr>
      </p:pic>
      <p:pic>
        <p:nvPicPr>
          <p:cNvPr id="13" name="Graphic 12" descr="Banana with solid fill">
            <a:extLst>
              <a:ext uri="{FF2B5EF4-FFF2-40B4-BE49-F238E27FC236}">
                <a16:creationId xmlns:a16="http://schemas.microsoft.com/office/drawing/2014/main" id="{2F4DA75D-66C6-810B-DA77-6BE617F31C1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10859" y="2060292"/>
            <a:ext cx="1051694" cy="1051694"/>
          </a:xfrm>
          <a:prstGeom prst="rect">
            <a:avLst/>
          </a:prstGeom>
        </p:spPr>
      </p:pic>
      <p:pic>
        <p:nvPicPr>
          <p:cNvPr id="15" name="Graphic 14" descr="Tax with solid fill">
            <a:extLst>
              <a:ext uri="{FF2B5EF4-FFF2-40B4-BE49-F238E27FC236}">
                <a16:creationId xmlns:a16="http://schemas.microsoft.com/office/drawing/2014/main" id="{E8FB34EC-5A53-E74E-B826-015042F3C87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593030" y="2079824"/>
            <a:ext cx="1610132" cy="1610132"/>
          </a:xfrm>
          <a:prstGeom prst="rect">
            <a:avLst/>
          </a:prstGeom>
        </p:spPr>
      </p:pic>
      <p:pic>
        <p:nvPicPr>
          <p:cNvPr id="17" name="Graphic 16" descr="Medicine with solid fill">
            <a:extLst>
              <a:ext uri="{FF2B5EF4-FFF2-40B4-BE49-F238E27FC236}">
                <a16:creationId xmlns:a16="http://schemas.microsoft.com/office/drawing/2014/main" id="{F11A6709-2636-C9F2-1A3C-035868C5721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242495" y="2164465"/>
            <a:ext cx="1519580" cy="1519580"/>
          </a:xfrm>
          <a:prstGeom prst="rect">
            <a:avLst/>
          </a:prstGeom>
        </p:spPr>
      </p:pic>
    </p:spTree>
    <p:extLst>
      <p:ext uri="{BB962C8B-B14F-4D97-AF65-F5344CB8AC3E}">
        <p14:creationId xmlns:p14="http://schemas.microsoft.com/office/powerpoint/2010/main" val="257794460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D7BEA-18D9-66BA-1D97-CC3BC689F4B3}"/>
              </a:ext>
            </a:extLst>
          </p:cNvPr>
          <p:cNvSpPr>
            <a:spLocks noGrp="1"/>
          </p:cNvSpPr>
          <p:nvPr>
            <p:ph type="title"/>
          </p:nvPr>
        </p:nvSpPr>
        <p:spPr/>
        <p:txBody>
          <a:bodyPr/>
          <a:lstStyle/>
          <a:p>
            <a:pPr rtl="1"/>
            <a:r>
              <a:rPr lang="en-US" dirty="0">
                <a:highlight>
                  <a:srgbClr val="FFFF00"/>
                </a:highlight>
                <a:latin typeface="+mj-lt"/>
              </a:rPr>
              <a:t>متى يجب استخدام هذه الأدوات؟</a:t>
            </a:r>
          </a:p>
        </p:txBody>
      </p:sp>
      <p:sp>
        <p:nvSpPr>
          <p:cNvPr id="5" name="TextBox 4">
            <a:extLst>
              <a:ext uri="{FF2B5EF4-FFF2-40B4-BE49-F238E27FC236}">
                <a16:creationId xmlns:a16="http://schemas.microsoft.com/office/drawing/2014/main" id="{8818A865-AC62-67D6-220B-E023D13474F4}"/>
              </a:ext>
            </a:extLst>
          </p:cNvPr>
          <p:cNvSpPr txBox="1"/>
          <p:nvPr/>
        </p:nvSpPr>
        <p:spPr>
          <a:xfrm>
            <a:off x="921138" y="2973073"/>
            <a:ext cx="4661158" cy="2862322"/>
          </a:xfrm>
          <a:prstGeom prst="rect">
            <a:avLst/>
          </a:prstGeom>
          <a:noFill/>
        </p:spPr>
        <p:txBody>
          <a:bodyPr wrap="square">
            <a:spAutoFit/>
          </a:bodyPr>
          <a:lstStyle/>
          <a:p>
            <a:pPr algn="r" rtl="1"/>
            <a:r>
              <a:rPr lang="en-US" sz="2000" b="1" dirty="0">
                <a:solidFill>
                  <a:schemeClr val="tx1"/>
                </a:solidFill>
                <a:latin typeface="Calibri" panose="020F0502020204030204" pitchFamily="34" charset="0"/>
                <a:cs typeface="Calibri" panose="020F0502020204030204" pitchFamily="34" charset="0"/>
              </a:rPr>
              <a:t>في السياقات التي يصل فيها العملاء إلى </a:t>
            </a:r>
            <a:r>
              <a:rPr lang="ar-SA" sz="2000" b="1" dirty="0">
                <a:solidFill>
                  <a:schemeClr val="tx1"/>
                </a:solidFill>
                <a:latin typeface="Calibri" panose="020F0502020204030204" pitchFamily="34" charset="0"/>
                <a:cs typeface="Calibri" panose="020F0502020204030204" pitchFamily="34" charset="0"/>
              </a:rPr>
              <a:t>المساعدة النقدية و القسائم</a:t>
            </a:r>
            <a:endParaRPr lang="en-US" sz="2000" dirty="0">
              <a:solidFill>
                <a:schemeClr val="tx1"/>
              </a:solidFill>
              <a:latin typeface="Calibri" panose="020F0502020204030204" pitchFamily="34" charset="0"/>
              <a:cs typeface="Calibri" panose="020F0502020204030204" pitchFamily="34" charset="0"/>
            </a:endParaRPr>
          </a:p>
          <a:p>
            <a:pPr marL="285750" lvl="0" indent="-285750" algn="r" rtl="1">
              <a:buFont typeface="Arial" panose="020B0604020202020204" pitchFamily="34" charset="0"/>
              <a:buChar char="•"/>
            </a:pPr>
            <a:r>
              <a:rPr lang="en-US" sz="2000" dirty="0">
                <a:solidFill>
                  <a:schemeClr val="tx1"/>
                </a:solidFill>
                <a:latin typeface="Calibri" panose="020F0502020204030204" pitchFamily="34" charset="0"/>
                <a:cs typeface="Calibri" panose="020F0502020204030204" pitchFamily="34" charset="0"/>
              </a:rPr>
              <a:t>قبل بدء </a:t>
            </a:r>
            <a:r>
              <a:rPr lang="ar-SA" sz="2000" dirty="0">
                <a:solidFill>
                  <a:schemeClr val="tx1"/>
                </a:solidFill>
                <a:latin typeface="Calibri" panose="020F0502020204030204" pitchFamily="34" charset="0"/>
                <a:cs typeface="Calibri" panose="020F0502020204030204" pitchFamily="34" charset="0"/>
              </a:rPr>
              <a:t>المساعدة النقدية و القسائم </a:t>
            </a:r>
          </a:p>
          <a:p>
            <a:pPr marL="285750" lvl="0" indent="-285750" algn="r" rtl="1">
              <a:buFont typeface="Arial" panose="020B0604020202020204" pitchFamily="34" charset="0"/>
              <a:buChar char="•"/>
            </a:pPr>
            <a:r>
              <a:rPr lang="en-US" sz="2000" dirty="0">
                <a:solidFill>
                  <a:schemeClr val="tx1"/>
                </a:solidFill>
                <a:latin typeface="Calibri" panose="020F0502020204030204" pitchFamily="34" charset="0"/>
                <a:cs typeface="Calibri" panose="020F0502020204030204" pitchFamily="34" charset="0"/>
              </a:rPr>
              <a:t>مرة واحدة بعد بدء </a:t>
            </a:r>
            <a:r>
              <a:rPr lang="ar-SA" sz="2000" dirty="0">
                <a:solidFill>
                  <a:schemeClr val="tx1"/>
                </a:solidFill>
                <a:latin typeface="Calibri" panose="020F0502020204030204" pitchFamily="34" charset="0"/>
                <a:cs typeface="Calibri" panose="020F0502020204030204" pitchFamily="34" charset="0"/>
              </a:rPr>
              <a:t>المساعدة النقدية و القسائم </a:t>
            </a:r>
            <a:r>
              <a:rPr lang="en-US" sz="2000" dirty="0">
                <a:solidFill>
                  <a:schemeClr val="tx1"/>
                </a:solidFill>
                <a:latin typeface="Calibri" panose="020F0502020204030204" pitchFamily="34" charset="0"/>
                <a:cs typeface="Calibri" panose="020F0502020204030204" pitchFamily="34" charset="0"/>
              </a:rPr>
              <a:t>مباشرة</a:t>
            </a:r>
          </a:p>
          <a:p>
            <a:pPr marL="285750" lvl="0" indent="-285750" algn="r" rtl="1">
              <a:buFont typeface="Arial" panose="020B0604020202020204" pitchFamily="34" charset="0"/>
              <a:buChar char="•"/>
            </a:pPr>
            <a:r>
              <a:rPr lang="en-US" sz="2000" dirty="0">
                <a:solidFill>
                  <a:schemeClr val="tx1"/>
                </a:solidFill>
                <a:latin typeface="Calibri" panose="020F0502020204030204" pitchFamily="34" charset="0"/>
                <a:cs typeface="Calibri" panose="020F0502020204030204" pitchFamily="34" charset="0"/>
              </a:rPr>
              <a:t>على فترات طوال مدة </a:t>
            </a:r>
            <a:r>
              <a:rPr lang="ar-SA" sz="2000" dirty="0">
                <a:solidFill>
                  <a:schemeClr val="tx1"/>
                </a:solidFill>
                <a:latin typeface="Calibri" panose="020F0502020204030204" pitchFamily="34" charset="0"/>
                <a:cs typeface="Calibri" panose="020F0502020204030204" pitchFamily="34" charset="0"/>
              </a:rPr>
              <a:t>المساعدة النقدية و القسائم</a:t>
            </a:r>
          </a:p>
          <a:p>
            <a:pPr marL="285750" lvl="0" indent="-285750" algn="r" rtl="1">
              <a:buFont typeface="Arial" panose="020B0604020202020204" pitchFamily="34" charset="0"/>
              <a:buChar char="•"/>
            </a:pPr>
            <a:r>
              <a:rPr lang="ar-SA" sz="2000" dirty="0">
                <a:solidFill>
                  <a:schemeClr val="tx1"/>
                </a:solidFill>
                <a:latin typeface="Calibri" panose="020F0502020204030204" pitchFamily="34" charset="0"/>
                <a:cs typeface="Calibri" panose="020F0502020204030204" pitchFamily="34" charset="0"/>
              </a:rPr>
              <a:t> </a:t>
            </a:r>
            <a:r>
              <a:rPr lang="en-US" sz="2000" dirty="0">
                <a:solidFill>
                  <a:schemeClr val="tx1"/>
                </a:solidFill>
                <a:latin typeface="Calibri" panose="020F0502020204030204" pitchFamily="34" charset="0"/>
                <a:cs typeface="Calibri" panose="020F0502020204030204" pitchFamily="34" charset="0"/>
              </a:rPr>
              <a:t>قبل أن تنتهي </a:t>
            </a:r>
            <a:r>
              <a:rPr lang="ar-SA" sz="2000" dirty="0">
                <a:solidFill>
                  <a:schemeClr val="tx1"/>
                </a:solidFill>
                <a:latin typeface="Calibri" panose="020F0502020204030204" pitchFamily="34" charset="0"/>
                <a:cs typeface="Calibri" panose="020F0502020204030204" pitchFamily="34" charset="0"/>
              </a:rPr>
              <a:t>المساعدة النقدية و القسائم </a:t>
            </a:r>
          </a:p>
          <a:p>
            <a:pPr marL="285750" lvl="0" indent="-285750" algn="r" rtl="1">
              <a:buFont typeface="Arial" panose="020B0604020202020204" pitchFamily="34" charset="0"/>
              <a:buChar char="•"/>
            </a:pPr>
            <a:r>
              <a:rPr lang="en-US" sz="2000" dirty="0">
                <a:solidFill>
                  <a:schemeClr val="tx1"/>
                </a:solidFill>
                <a:latin typeface="Calibri" panose="020F0502020204030204" pitchFamily="34" charset="0"/>
                <a:cs typeface="Calibri" panose="020F0502020204030204" pitchFamily="34" charset="0"/>
              </a:rPr>
              <a:t>مرة واحدة أخيرة بعد انتهاء </a:t>
            </a:r>
            <a:r>
              <a:rPr lang="ar-SA" sz="2000" dirty="0">
                <a:solidFill>
                  <a:schemeClr val="tx1"/>
                </a:solidFill>
                <a:latin typeface="Calibri" panose="020F0502020204030204" pitchFamily="34" charset="0"/>
                <a:cs typeface="Calibri" panose="020F0502020204030204" pitchFamily="34" charset="0"/>
              </a:rPr>
              <a:t>المساعدة النقدية و القسائم</a:t>
            </a:r>
            <a:r>
              <a:rPr lang="en-US" sz="2000" dirty="0">
                <a:solidFill>
                  <a:schemeClr val="tx1"/>
                </a:solidFill>
                <a:latin typeface="Calibri" panose="020F0502020204030204" pitchFamily="34" charset="0"/>
                <a:cs typeface="Calibri" panose="020F0502020204030204" pitchFamily="34" charset="0"/>
              </a:rPr>
              <a:t> </a:t>
            </a:r>
            <a:r>
              <a:rPr lang="ar-SA" sz="2000" dirty="0">
                <a:solidFill>
                  <a:schemeClr val="tx1"/>
                </a:solidFill>
                <a:latin typeface="Calibri" panose="020F0502020204030204" pitchFamily="34" charset="0"/>
                <a:cs typeface="Calibri" panose="020F0502020204030204" pitchFamily="34" charset="0"/>
              </a:rPr>
              <a:t>مسبقاً</a:t>
            </a:r>
            <a:endParaRPr lang="en-US" sz="2000" dirty="0">
              <a:solidFill>
                <a:schemeClr val="tx1"/>
              </a:solidFill>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3BEC9701-1465-0FB9-1DD4-8C90B7417BAE}"/>
              </a:ext>
            </a:extLst>
          </p:cNvPr>
          <p:cNvSpPr txBox="1"/>
          <p:nvPr/>
        </p:nvSpPr>
        <p:spPr>
          <a:xfrm>
            <a:off x="6516915" y="2973073"/>
            <a:ext cx="4661158" cy="1323439"/>
          </a:xfrm>
          <a:prstGeom prst="rect">
            <a:avLst/>
          </a:prstGeom>
          <a:noFill/>
        </p:spPr>
        <p:txBody>
          <a:bodyPr wrap="square">
            <a:spAutoFit/>
          </a:bodyPr>
          <a:lstStyle/>
          <a:p>
            <a:pPr lvl="0" algn="r" rtl="1"/>
            <a:r>
              <a:rPr lang="en-US" sz="2000" b="1" dirty="0">
                <a:solidFill>
                  <a:schemeClr val="tx1"/>
                </a:solidFill>
                <a:latin typeface="+mj-lt"/>
                <a:cs typeface="Calibri" panose="020F0502020204030204" pitchFamily="34" charset="0"/>
              </a:rPr>
              <a:t>ف</a:t>
            </a:r>
            <a:r>
              <a:rPr lang="en-US" sz="2000" b="1" dirty="0">
                <a:solidFill>
                  <a:schemeClr val="tx1"/>
                </a:solidFill>
                <a:latin typeface="Calibri" panose="020F0502020204030204" pitchFamily="34" charset="0"/>
                <a:cs typeface="Calibri" panose="020F0502020204030204" pitchFamily="34" charset="0"/>
              </a:rPr>
              <a:t>ي السياقات التي لا يوجد فيها </a:t>
            </a:r>
            <a:r>
              <a:rPr lang="ar-SA" sz="2000" b="1" dirty="0">
                <a:solidFill>
                  <a:schemeClr val="tx1"/>
                </a:solidFill>
                <a:latin typeface="Calibri" panose="020F0502020204030204" pitchFamily="34" charset="0"/>
                <a:cs typeface="Calibri" panose="020F0502020204030204" pitchFamily="34" charset="0"/>
              </a:rPr>
              <a:t>المساعدة النقدية و القسائم </a:t>
            </a:r>
            <a:r>
              <a:rPr lang="en-US" sz="2000" b="1" dirty="0">
                <a:solidFill>
                  <a:schemeClr val="tx1"/>
                </a:solidFill>
                <a:latin typeface="Calibri" panose="020F0502020204030204" pitchFamily="34" charset="0"/>
                <a:cs typeface="Calibri" panose="020F0502020204030204" pitchFamily="34" charset="0"/>
              </a:rPr>
              <a:t>ولكن</a:t>
            </a:r>
            <a:r>
              <a:rPr lang="ar-SA" sz="2000" b="1" dirty="0">
                <a:solidFill>
                  <a:schemeClr val="tx1"/>
                </a:solidFill>
                <a:latin typeface="Calibri" panose="020F0502020204030204" pitchFamily="34" charset="0"/>
                <a:cs typeface="Calibri" panose="020F0502020204030204" pitchFamily="34" charset="0"/>
              </a:rPr>
              <a:t> يرغب</a:t>
            </a:r>
            <a:r>
              <a:rPr lang="en-US" sz="2000" b="1" dirty="0">
                <a:solidFill>
                  <a:schemeClr val="tx1"/>
                </a:solidFill>
                <a:latin typeface="Calibri" panose="020F0502020204030204" pitchFamily="34" charset="0"/>
                <a:cs typeface="Calibri" panose="020F0502020204030204" pitchFamily="34" charset="0"/>
              </a:rPr>
              <a:t> العملاء  في الحصول على الدعم في إدارة الأموال:</a:t>
            </a:r>
          </a:p>
          <a:p>
            <a:pPr marL="342900" lvl="0" indent="-342900" algn="r" rtl="1">
              <a:buFont typeface="Arial" panose="020B0604020202020204" pitchFamily="34" charset="0"/>
              <a:buChar char="•"/>
            </a:pPr>
            <a:r>
              <a:rPr lang="en-US" sz="2000" dirty="0">
                <a:solidFill>
                  <a:schemeClr val="tx1"/>
                </a:solidFill>
                <a:latin typeface="Calibri" panose="020F0502020204030204" pitchFamily="34" charset="0"/>
                <a:cs typeface="Calibri" panose="020F0502020204030204" pitchFamily="34" charset="0"/>
              </a:rPr>
              <a:t>في أي وقت ، بناءً على تفضيلات العميل وتوافره.</a:t>
            </a:r>
          </a:p>
        </p:txBody>
      </p:sp>
      <p:grpSp>
        <p:nvGrpSpPr>
          <p:cNvPr id="12" name="Group 11">
            <a:extLst>
              <a:ext uri="{FF2B5EF4-FFF2-40B4-BE49-F238E27FC236}">
                <a16:creationId xmlns:a16="http://schemas.microsoft.com/office/drawing/2014/main" id="{29A3AA12-EF4C-6F7E-10C0-C785D72FBEC7}"/>
              </a:ext>
            </a:extLst>
          </p:cNvPr>
          <p:cNvGrpSpPr/>
          <p:nvPr/>
        </p:nvGrpSpPr>
        <p:grpSpPr>
          <a:xfrm>
            <a:off x="838200" y="1490294"/>
            <a:ext cx="4836886" cy="1045846"/>
            <a:chOff x="838200" y="2529114"/>
            <a:chExt cx="10323286" cy="2232131"/>
          </a:xfrm>
        </p:grpSpPr>
        <p:cxnSp>
          <p:nvCxnSpPr>
            <p:cNvPr id="3" name="Straight Arrow Connector 2">
              <a:extLst>
                <a:ext uri="{FF2B5EF4-FFF2-40B4-BE49-F238E27FC236}">
                  <a16:creationId xmlns:a16="http://schemas.microsoft.com/office/drawing/2014/main" id="{FB415542-F7ED-1192-75FD-3F3146BDE348}"/>
                </a:ext>
              </a:extLst>
            </p:cNvPr>
            <p:cNvCxnSpPr>
              <a:cxnSpLocks/>
            </p:cNvCxnSpPr>
            <p:nvPr/>
          </p:nvCxnSpPr>
          <p:spPr>
            <a:xfrm>
              <a:off x="838200" y="2775857"/>
              <a:ext cx="10323286" cy="0"/>
            </a:xfrm>
            <a:prstGeom prst="straightConnector1">
              <a:avLst/>
            </a:prstGeom>
            <a:ln w="38100">
              <a:solidFill>
                <a:schemeClr val="accent3">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99BC8A32-44E5-C36A-4A9B-388BFC88B2C1}"/>
                </a:ext>
              </a:extLst>
            </p:cNvPr>
            <p:cNvSpPr/>
            <p:nvPr/>
          </p:nvSpPr>
          <p:spPr>
            <a:xfrm>
              <a:off x="2830287" y="2529114"/>
              <a:ext cx="6691085" cy="493487"/>
            </a:xfrm>
            <a:prstGeom prst="rect">
              <a:avLst/>
            </a:prstGeom>
            <a:solidFill>
              <a:schemeClr val="bg1"/>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200" b="1" dirty="0">
                  <a:solidFill>
                    <a:schemeClr val="accent3">
                      <a:lumMod val="75000"/>
                    </a:schemeClr>
                  </a:solidFill>
                </a:rPr>
                <a:t>المساعدة النقدية و القسائم</a:t>
              </a:r>
              <a:endParaRPr lang="en-US" sz="1200" b="1" dirty="0">
                <a:solidFill>
                  <a:schemeClr val="accent3">
                    <a:lumMod val="75000"/>
                  </a:schemeClr>
                </a:solidFill>
              </a:endParaRPr>
            </a:p>
          </p:txBody>
        </p:sp>
        <p:sp>
          <p:nvSpPr>
            <p:cNvPr id="7" name="Rectangle 6">
              <a:extLst>
                <a:ext uri="{FF2B5EF4-FFF2-40B4-BE49-F238E27FC236}">
                  <a16:creationId xmlns:a16="http://schemas.microsoft.com/office/drawing/2014/main" id="{227192C7-9B68-F13A-E575-B10ABBAAFAA0}"/>
                </a:ext>
              </a:extLst>
            </p:cNvPr>
            <p:cNvSpPr/>
            <p:nvPr/>
          </p:nvSpPr>
          <p:spPr>
            <a:xfrm>
              <a:off x="1132116" y="3708401"/>
              <a:ext cx="1132114" cy="10528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8" name="Rectangle 7">
              <a:extLst>
                <a:ext uri="{FF2B5EF4-FFF2-40B4-BE49-F238E27FC236}">
                  <a16:creationId xmlns:a16="http://schemas.microsoft.com/office/drawing/2014/main" id="{BF8C13C4-686C-85D5-0C14-38E2ACCD4A9F}"/>
                </a:ext>
              </a:extLst>
            </p:cNvPr>
            <p:cNvSpPr/>
            <p:nvPr/>
          </p:nvSpPr>
          <p:spPr>
            <a:xfrm>
              <a:off x="2489200" y="3708402"/>
              <a:ext cx="1132114" cy="10528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9" name="Rectangle 8">
              <a:extLst>
                <a:ext uri="{FF2B5EF4-FFF2-40B4-BE49-F238E27FC236}">
                  <a16:creationId xmlns:a16="http://schemas.microsoft.com/office/drawing/2014/main" id="{AC2861FD-309F-F2A8-B976-D967EB1DD811}"/>
                </a:ext>
              </a:extLst>
            </p:cNvPr>
            <p:cNvSpPr/>
            <p:nvPr/>
          </p:nvSpPr>
          <p:spPr>
            <a:xfrm>
              <a:off x="3857174" y="3708402"/>
              <a:ext cx="4296223" cy="10528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10" name="Rectangle 9">
              <a:extLst>
                <a:ext uri="{FF2B5EF4-FFF2-40B4-BE49-F238E27FC236}">
                  <a16:creationId xmlns:a16="http://schemas.microsoft.com/office/drawing/2014/main" id="{AA2B8E39-E7A5-87F7-922B-A05A66FEC922}"/>
                </a:ext>
              </a:extLst>
            </p:cNvPr>
            <p:cNvSpPr/>
            <p:nvPr/>
          </p:nvSpPr>
          <p:spPr>
            <a:xfrm>
              <a:off x="8389257" y="3708402"/>
              <a:ext cx="1132114" cy="10528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11" name="Rectangle 10">
              <a:extLst>
                <a:ext uri="{FF2B5EF4-FFF2-40B4-BE49-F238E27FC236}">
                  <a16:creationId xmlns:a16="http://schemas.microsoft.com/office/drawing/2014/main" id="{D1503F7D-D246-EC47-FFB0-5A31F444E19D}"/>
                </a:ext>
              </a:extLst>
            </p:cNvPr>
            <p:cNvSpPr/>
            <p:nvPr/>
          </p:nvSpPr>
          <p:spPr>
            <a:xfrm>
              <a:off x="9757231" y="3708400"/>
              <a:ext cx="1132114" cy="1052843"/>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grpSp>
      <p:cxnSp>
        <p:nvCxnSpPr>
          <p:cNvPr id="14" name="Straight Arrow Connector 13">
            <a:extLst>
              <a:ext uri="{FF2B5EF4-FFF2-40B4-BE49-F238E27FC236}">
                <a16:creationId xmlns:a16="http://schemas.microsoft.com/office/drawing/2014/main" id="{A58B4950-BA9A-0213-8B21-D18A425F82F9}"/>
              </a:ext>
            </a:extLst>
          </p:cNvPr>
          <p:cNvCxnSpPr>
            <a:cxnSpLocks/>
          </p:cNvCxnSpPr>
          <p:nvPr/>
        </p:nvCxnSpPr>
        <p:spPr>
          <a:xfrm>
            <a:off x="6429051" y="1605904"/>
            <a:ext cx="4836886" cy="0"/>
          </a:xfrm>
          <a:prstGeom prst="straightConnector1">
            <a:avLst/>
          </a:prstGeom>
          <a:ln w="38100">
            <a:solidFill>
              <a:schemeClr val="accent3">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F14D1F85-C683-3230-8EAB-C820810ADA63}"/>
              </a:ext>
            </a:extLst>
          </p:cNvPr>
          <p:cNvSpPr/>
          <p:nvPr/>
        </p:nvSpPr>
        <p:spPr>
          <a:xfrm>
            <a:off x="6566763"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17" name="Rectangle 16">
            <a:extLst>
              <a:ext uri="{FF2B5EF4-FFF2-40B4-BE49-F238E27FC236}">
                <a16:creationId xmlns:a16="http://schemas.microsoft.com/office/drawing/2014/main" id="{AB617641-4D07-6588-46D3-74A6A3602BD7}"/>
              </a:ext>
            </a:extLst>
          </p:cNvPr>
          <p:cNvSpPr/>
          <p:nvPr/>
        </p:nvSpPr>
        <p:spPr>
          <a:xfrm>
            <a:off x="7240300"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19" name="Rectangle 18">
            <a:extLst>
              <a:ext uri="{FF2B5EF4-FFF2-40B4-BE49-F238E27FC236}">
                <a16:creationId xmlns:a16="http://schemas.microsoft.com/office/drawing/2014/main" id="{2F4963B3-1275-1765-1C41-FA6B656C1F99}"/>
              </a:ext>
            </a:extLst>
          </p:cNvPr>
          <p:cNvSpPr/>
          <p:nvPr/>
        </p:nvSpPr>
        <p:spPr>
          <a:xfrm>
            <a:off x="9934448"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20" name="Rectangle 19">
            <a:extLst>
              <a:ext uri="{FF2B5EF4-FFF2-40B4-BE49-F238E27FC236}">
                <a16:creationId xmlns:a16="http://schemas.microsoft.com/office/drawing/2014/main" id="{2C7B93C6-E95C-F525-DD5C-6880546F1A67}"/>
              </a:ext>
            </a:extLst>
          </p:cNvPr>
          <p:cNvSpPr/>
          <p:nvPr/>
        </p:nvSpPr>
        <p:spPr>
          <a:xfrm>
            <a:off x="10607986" y="2042839"/>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21" name="Rectangle 20">
            <a:extLst>
              <a:ext uri="{FF2B5EF4-FFF2-40B4-BE49-F238E27FC236}">
                <a16:creationId xmlns:a16="http://schemas.microsoft.com/office/drawing/2014/main" id="{37E44CCA-8684-574E-04B7-F1EE699ADD4E}"/>
              </a:ext>
            </a:extLst>
          </p:cNvPr>
          <p:cNvSpPr/>
          <p:nvPr/>
        </p:nvSpPr>
        <p:spPr>
          <a:xfrm>
            <a:off x="7913837"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22" name="Rectangle 21">
            <a:extLst>
              <a:ext uri="{FF2B5EF4-FFF2-40B4-BE49-F238E27FC236}">
                <a16:creationId xmlns:a16="http://schemas.microsoft.com/office/drawing/2014/main" id="{D6462598-2ACB-648C-39FC-0F76222CB008}"/>
              </a:ext>
            </a:extLst>
          </p:cNvPr>
          <p:cNvSpPr/>
          <p:nvPr/>
        </p:nvSpPr>
        <p:spPr>
          <a:xfrm>
            <a:off x="8587374"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
        <p:nvSpPr>
          <p:cNvPr id="23" name="Rectangle 22">
            <a:extLst>
              <a:ext uri="{FF2B5EF4-FFF2-40B4-BE49-F238E27FC236}">
                <a16:creationId xmlns:a16="http://schemas.microsoft.com/office/drawing/2014/main" id="{2BAABB9C-AD48-669B-0984-27DC82B98761}"/>
              </a:ext>
            </a:extLst>
          </p:cNvPr>
          <p:cNvSpPr/>
          <p:nvPr/>
        </p:nvSpPr>
        <p:spPr>
          <a:xfrm>
            <a:off x="9260911" y="2042840"/>
            <a:ext cx="530442" cy="4933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1800" dirty="0">
              <a:solidFill>
                <a:schemeClr val="bg1"/>
              </a:solidFill>
            </a:endParaRPr>
          </a:p>
        </p:txBody>
      </p:sp>
    </p:spTree>
    <p:extLst>
      <p:ext uri="{BB962C8B-B14F-4D97-AF65-F5344CB8AC3E}">
        <p14:creationId xmlns:p14="http://schemas.microsoft.com/office/powerpoint/2010/main" val="18060005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D7BEA-18D9-66BA-1D97-CC3BC689F4B3}"/>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أين يجب </a:t>
            </a:r>
            <a:r>
              <a:rPr lang="ar-SA" dirty="0">
                <a:latin typeface="Calibri" panose="020F0502020204030204" pitchFamily="34" charset="0"/>
                <a:cs typeface="Calibri" panose="020F0502020204030204" pitchFamily="34" charset="0"/>
              </a:rPr>
              <a:t>استخدام</a:t>
            </a:r>
            <a:r>
              <a:rPr lang="en-US" dirty="0">
                <a:latin typeface="Calibri" panose="020F0502020204030204" pitchFamily="34" charset="0"/>
                <a:cs typeface="Calibri" panose="020F0502020204030204" pitchFamily="34" charset="0"/>
              </a:rPr>
              <a:t> هذه الأدوات؟</a:t>
            </a:r>
          </a:p>
        </p:txBody>
      </p:sp>
      <p:sp>
        <p:nvSpPr>
          <p:cNvPr id="3" name="TextBox 2">
            <a:extLst>
              <a:ext uri="{FF2B5EF4-FFF2-40B4-BE49-F238E27FC236}">
                <a16:creationId xmlns:a16="http://schemas.microsoft.com/office/drawing/2014/main" id="{D3AAE45B-9C55-0440-87DA-5749700FFB05}"/>
              </a:ext>
            </a:extLst>
          </p:cNvPr>
          <p:cNvSpPr txBox="1"/>
          <p:nvPr/>
        </p:nvSpPr>
        <p:spPr>
          <a:xfrm>
            <a:off x="1117600" y="4401492"/>
            <a:ext cx="2133600" cy="400110"/>
          </a:xfrm>
          <a:prstGeom prst="rect">
            <a:avLst/>
          </a:prstGeom>
          <a:noFill/>
        </p:spPr>
        <p:txBody>
          <a:bodyPr wrap="square">
            <a:spAutoFit/>
          </a:bodyPr>
          <a:lstStyle/>
          <a:p>
            <a:pPr algn="ctr" rtl="1"/>
            <a:r>
              <a:rPr lang="en-US" sz="2000" dirty="0">
                <a:solidFill>
                  <a:schemeClr val="tx1"/>
                </a:solidFill>
                <a:latin typeface="+mj-lt"/>
                <a:cs typeface="Calibri" panose="020F0502020204030204" pitchFamily="34" charset="0"/>
              </a:rPr>
              <a:t>الالتزام بمعايير ال</a:t>
            </a:r>
            <a:r>
              <a:rPr lang="ar-SA" sz="2000" dirty="0">
                <a:solidFill>
                  <a:schemeClr val="tx1"/>
                </a:solidFill>
                <a:latin typeface="+mj-lt"/>
                <a:cs typeface="Calibri" panose="020F0502020204030204" pitchFamily="34" charset="0"/>
              </a:rPr>
              <a:t>حماية</a:t>
            </a:r>
            <a:endParaRPr lang="en-US" sz="2000" dirty="0">
              <a:solidFill>
                <a:schemeClr val="tx1"/>
              </a:solidFill>
              <a:latin typeface="+mj-lt"/>
              <a:cs typeface="Calibri" panose="020F0502020204030204" pitchFamily="34" charset="0"/>
            </a:endParaRPr>
          </a:p>
        </p:txBody>
      </p:sp>
      <p:sp>
        <p:nvSpPr>
          <p:cNvPr id="4" name="TextBox 3">
            <a:extLst>
              <a:ext uri="{FF2B5EF4-FFF2-40B4-BE49-F238E27FC236}">
                <a16:creationId xmlns:a16="http://schemas.microsoft.com/office/drawing/2014/main" id="{FD670DC9-9C5D-8537-4625-54F19B7394F6}"/>
              </a:ext>
            </a:extLst>
          </p:cNvPr>
          <p:cNvSpPr txBox="1"/>
          <p:nvPr/>
        </p:nvSpPr>
        <p:spPr>
          <a:xfrm>
            <a:off x="3720120" y="4401492"/>
            <a:ext cx="2133600" cy="400110"/>
          </a:xfrm>
          <a:prstGeom prst="rect">
            <a:avLst/>
          </a:prstGeom>
          <a:noFill/>
        </p:spPr>
        <p:txBody>
          <a:bodyPr wrap="square">
            <a:spAutoFit/>
          </a:bodyPr>
          <a:lstStyle/>
          <a:p>
            <a:pPr algn="ctr" rtl="1"/>
            <a:r>
              <a:rPr lang="en-US" sz="2000" dirty="0">
                <a:solidFill>
                  <a:schemeClr val="tx1"/>
                </a:solidFill>
                <a:latin typeface="+mj-lt"/>
                <a:cs typeface="Calibri" panose="020F0502020204030204" pitchFamily="34" charset="0"/>
              </a:rPr>
              <a:t>إمكانية الوصول</a:t>
            </a:r>
          </a:p>
        </p:txBody>
      </p:sp>
      <p:sp>
        <p:nvSpPr>
          <p:cNvPr id="6" name="TextBox 5">
            <a:extLst>
              <a:ext uri="{FF2B5EF4-FFF2-40B4-BE49-F238E27FC236}">
                <a16:creationId xmlns:a16="http://schemas.microsoft.com/office/drawing/2014/main" id="{F67E810C-ED76-BEBB-1B19-EC4DEAB27256}"/>
              </a:ext>
            </a:extLst>
          </p:cNvPr>
          <p:cNvSpPr txBox="1"/>
          <p:nvPr/>
        </p:nvSpPr>
        <p:spPr>
          <a:xfrm>
            <a:off x="6322640" y="4401492"/>
            <a:ext cx="2133600" cy="400110"/>
          </a:xfrm>
          <a:prstGeom prst="rect">
            <a:avLst/>
          </a:prstGeom>
          <a:noFill/>
        </p:spPr>
        <p:txBody>
          <a:bodyPr wrap="square">
            <a:spAutoFit/>
          </a:bodyPr>
          <a:lstStyle/>
          <a:p>
            <a:pPr algn="ctr" rtl="1"/>
            <a:r>
              <a:rPr lang="ar-SA" sz="2000" dirty="0">
                <a:solidFill>
                  <a:schemeClr val="tx1"/>
                </a:solidFill>
                <a:latin typeface="+mj-lt"/>
                <a:cs typeface="Calibri" panose="020F0502020204030204" pitchFamily="34" charset="0"/>
              </a:rPr>
              <a:t>ال</a:t>
            </a:r>
            <a:r>
              <a:rPr lang="en-US" sz="2000" dirty="0">
                <a:solidFill>
                  <a:schemeClr val="tx1"/>
                </a:solidFill>
                <a:latin typeface="+mj-lt"/>
                <a:cs typeface="Calibri" panose="020F0502020204030204" pitchFamily="34" charset="0"/>
              </a:rPr>
              <a:t>أمان</a:t>
            </a:r>
          </a:p>
        </p:txBody>
      </p:sp>
      <p:sp>
        <p:nvSpPr>
          <p:cNvPr id="7" name="TextBox 6">
            <a:extLst>
              <a:ext uri="{FF2B5EF4-FFF2-40B4-BE49-F238E27FC236}">
                <a16:creationId xmlns:a16="http://schemas.microsoft.com/office/drawing/2014/main" id="{1944C5DA-28C1-FCAE-AACE-FB096A8B33B6}"/>
              </a:ext>
            </a:extLst>
          </p:cNvPr>
          <p:cNvSpPr txBox="1"/>
          <p:nvPr/>
        </p:nvSpPr>
        <p:spPr>
          <a:xfrm>
            <a:off x="8925159" y="4401492"/>
            <a:ext cx="2133600" cy="707886"/>
          </a:xfrm>
          <a:prstGeom prst="rect">
            <a:avLst/>
          </a:prstGeom>
          <a:noFill/>
        </p:spPr>
        <p:txBody>
          <a:bodyPr wrap="square">
            <a:spAutoFit/>
          </a:bodyPr>
          <a:lstStyle/>
          <a:p>
            <a:pPr algn="ctr" rtl="1"/>
            <a:r>
              <a:rPr lang="en-US" sz="2000" dirty="0">
                <a:solidFill>
                  <a:schemeClr val="tx1"/>
                </a:solidFill>
                <a:latin typeface="+mj-lt"/>
                <a:cs typeface="Calibri" panose="020F0502020204030204" pitchFamily="34" charset="0"/>
              </a:rPr>
              <a:t>الخصوصية والسرية</a:t>
            </a:r>
          </a:p>
        </p:txBody>
      </p:sp>
      <p:sp>
        <p:nvSpPr>
          <p:cNvPr id="5" name="TextBox 4">
            <a:extLst>
              <a:ext uri="{FF2B5EF4-FFF2-40B4-BE49-F238E27FC236}">
                <a16:creationId xmlns:a16="http://schemas.microsoft.com/office/drawing/2014/main" id="{608365A5-B30E-B9CD-5045-A45007C1E012}"/>
              </a:ext>
            </a:extLst>
          </p:cNvPr>
          <p:cNvSpPr txBox="1"/>
          <p:nvPr/>
        </p:nvSpPr>
        <p:spPr>
          <a:xfrm>
            <a:off x="3499720" y="1836193"/>
            <a:ext cx="4956520" cy="400110"/>
          </a:xfrm>
          <a:prstGeom prst="rect">
            <a:avLst/>
          </a:prstGeom>
          <a:noFill/>
        </p:spPr>
        <p:txBody>
          <a:bodyPr wrap="square">
            <a:spAutoFit/>
          </a:bodyPr>
          <a:lstStyle/>
          <a:p>
            <a:pPr algn="ctr" rtl="1"/>
            <a:r>
              <a:rPr lang="en-US" sz="2000" b="1" dirty="0">
                <a:solidFill>
                  <a:schemeClr val="accent3">
                    <a:lumMod val="75000"/>
                  </a:schemeClr>
                </a:solidFill>
                <a:latin typeface="+mj-lt"/>
                <a:cs typeface="Calibri" panose="020F0502020204030204" pitchFamily="34" charset="0"/>
              </a:rPr>
              <a:t>اعتبارات الموقع</a:t>
            </a:r>
          </a:p>
        </p:txBody>
      </p:sp>
      <p:pic>
        <p:nvPicPr>
          <p:cNvPr id="9" name="Graphic 8" descr="Marker with solid fill">
            <a:extLst>
              <a:ext uri="{FF2B5EF4-FFF2-40B4-BE49-F238E27FC236}">
                <a16:creationId xmlns:a16="http://schemas.microsoft.com/office/drawing/2014/main" id="{75EF0308-AB69-EC5B-0650-4C7D4F88A1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06054" y="2659708"/>
            <a:ext cx="1556692" cy="1556692"/>
          </a:xfrm>
          <a:prstGeom prst="rect">
            <a:avLst/>
          </a:prstGeom>
        </p:spPr>
      </p:pic>
      <p:pic>
        <p:nvPicPr>
          <p:cNvPr id="10" name="Graphic 9" descr="Marker with solid fill">
            <a:extLst>
              <a:ext uri="{FF2B5EF4-FFF2-40B4-BE49-F238E27FC236}">
                <a16:creationId xmlns:a16="http://schemas.microsoft.com/office/drawing/2014/main" id="{0874BB72-FAA4-E300-F7E5-C50727A3FD2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08574" y="2659708"/>
            <a:ext cx="1556692" cy="1556692"/>
          </a:xfrm>
          <a:prstGeom prst="rect">
            <a:avLst/>
          </a:prstGeom>
        </p:spPr>
      </p:pic>
      <p:pic>
        <p:nvPicPr>
          <p:cNvPr id="11" name="Graphic 10" descr="Marker with solid fill">
            <a:extLst>
              <a:ext uri="{FF2B5EF4-FFF2-40B4-BE49-F238E27FC236}">
                <a16:creationId xmlns:a16="http://schemas.microsoft.com/office/drawing/2014/main" id="{FF75C110-B1F7-6FC8-282C-9DC18A87EF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02494" y="2659708"/>
            <a:ext cx="1556692" cy="1556692"/>
          </a:xfrm>
          <a:prstGeom prst="rect">
            <a:avLst/>
          </a:prstGeom>
        </p:spPr>
      </p:pic>
      <p:pic>
        <p:nvPicPr>
          <p:cNvPr id="12" name="Graphic 11" descr="Marker with solid fill">
            <a:extLst>
              <a:ext uri="{FF2B5EF4-FFF2-40B4-BE49-F238E27FC236}">
                <a16:creationId xmlns:a16="http://schemas.microsoft.com/office/drawing/2014/main" id="{2008606E-48E1-A939-06CB-FB5793CCDB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96414" y="2659708"/>
            <a:ext cx="1556692" cy="1556692"/>
          </a:xfrm>
          <a:prstGeom prst="rect">
            <a:avLst/>
          </a:prstGeom>
        </p:spPr>
      </p:pic>
    </p:spTree>
    <p:extLst>
      <p:ext uri="{BB962C8B-B14F-4D97-AF65-F5344CB8AC3E}">
        <p14:creationId xmlns:p14="http://schemas.microsoft.com/office/powerpoint/2010/main" val="428957885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72">
            <a:extLst>
              <a:ext uri="{FF2B5EF4-FFF2-40B4-BE49-F238E27FC236}">
                <a16:creationId xmlns:a16="http://schemas.microsoft.com/office/drawing/2014/main" id="{28CCF1CF-AD4E-C48A-F925-B49119871541}"/>
              </a:ext>
            </a:extLst>
          </p:cNvPr>
          <p:cNvSpPr txBox="1">
            <a:spLocks/>
          </p:cNvSpPr>
          <p:nvPr/>
        </p:nvSpPr>
        <p:spPr>
          <a:xfrm>
            <a:off x="4921346" y="17788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pPr algn="r" rtl="1"/>
            <a:r>
              <a:rPr lang="en-CA" sz="5400" b="1" dirty="0">
                <a:solidFill>
                  <a:schemeClr val="bg1">
                    <a:lumMod val="75000"/>
                  </a:schemeClr>
                </a:solidFill>
                <a:latin typeface="Calibri" panose="020F0502020204030204" pitchFamily="34" charset="0"/>
                <a:cs typeface="Calibri" panose="020F0502020204030204" pitchFamily="34" charset="0"/>
              </a:rPr>
              <a:t>شريحة إضافية لملاحظات الميسر</a:t>
            </a:r>
          </a:p>
        </p:txBody>
      </p:sp>
    </p:spTree>
    <p:extLst>
      <p:ext uri="{BB962C8B-B14F-4D97-AF65-F5344CB8AC3E}">
        <p14:creationId xmlns:p14="http://schemas.microsoft.com/office/powerpoint/2010/main" val="30465327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306C-7E51-9885-7D30-B1F15E723D86}"/>
              </a:ext>
            </a:extLst>
          </p:cNvPr>
          <p:cNvSpPr>
            <a:spLocks noGrp="1"/>
          </p:cNvSpPr>
          <p:nvPr>
            <p:ph type="title"/>
          </p:nvPr>
        </p:nvSpPr>
        <p:spPr/>
        <p:txBody>
          <a:bodyPr/>
          <a:lstStyle/>
          <a:p>
            <a:pPr rtl="1"/>
            <a:r>
              <a:rPr lang="en-US" dirty="0">
                <a:latin typeface="Calibri" panose="020F0502020204030204" pitchFamily="34" charset="0"/>
                <a:cs typeface="Calibri" panose="020F0502020204030204" pitchFamily="34" charset="0"/>
              </a:rPr>
              <a:t>التحدث عن الاحتياجات داخل المنزل</a:t>
            </a:r>
          </a:p>
        </p:txBody>
      </p:sp>
      <p:sp>
        <p:nvSpPr>
          <p:cNvPr id="4" name="Speech Bubble: Rectangle with Corners Rounded 3">
            <a:extLst>
              <a:ext uri="{FF2B5EF4-FFF2-40B4-BE49-F238E27FC236}">
                <a16:creationId xmlns:a16="http://schemas.microsoft.com/office/drawing/2014/main" id="{9C1A2D48-4876-2E55-5C61-E77149DDF911}"/>
              </a:ext>
            </a:extLst>
          </p:cNvPr>
          <p:cNvSpPr/>
          <p:nvPr/>
        </p:nvSpPr>
        <p:spPr>
          <a:xfrm>
            <a:off x="3352800" y="1308210"/>
            <a:ext cx="8215086" cy="1783356"/>
          </a:xfrm>
          <a:prstGeom prst="wedgeRoundRectCallout">
            <a:avLst>
              <a:gd name="adj1" fmla="val -53328"/>
              <a:gd name="adj2" fmla="val -1655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ما هي احتياجات ... الفتيات؟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الفتيان</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الأطفال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من ذوي الاحتياجات الخاصة</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ال</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أطفال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ال</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صغار؟ المراهقين الأكبر سنا؟ أطفالك البيولوجيين الذين يعيشون في منزل آخر؟ الأطفال البيولوجيين لشخص آخر</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 الذين</a:t>
            </a: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 يعيشون في منزلك؟ كبار السن في المنزل؟ الكبار </a:t>
            </a:r>
            <a:r>
              <a:rPr lang="ar-SA" sz="2000" dirty="0">
                <a:solidFill>
                  <a:schemeClr val="tx1"/>
                </a:solidFill>
                <a:latin typeface="Calibri" panose="020F0502020204030204" pitchFamily="34" charset="0"/>
                <a:ea typeface="Calibri" panose="020F0502020204030204" pitchFamily="34" charset="0"/>
                <a:cs typeface="Calibri" panose="020F0502020204030204" pitchFamily="34" charset="0"/>
              </a:rPr>
              <a:t>من ذوي الاحتياجات الخاصة</a:t>
            </a:r>
            <a:r>
              <a:rPr lang="en-US" sz="2000" dirty="0">
                <a:solidFill>
                  <a:schemeClr val="tx1"/>
                </a:solidFill>
                <a:latin typeface="Arial" panose="020B0604020202020204" pitchFamily="34" charset="0"/>
                <a:ea typeface="Calibri" panose="020F0502020204030204" pitchFamily="34" charset="0"/>
                <a:cs typeface="Arial" panose="020B0604020202020204" pitchFamily="34" charset="0"/>
              </a:rPr>
              <a:t>؟</a:t>
            </a:r>
          </a:p>
        </p:txBody>
      </p:sp>
      <p:grpSp>
        <p:nvGrpSpPr>
          <p:cNvPr id="5" name="Group 4">
            <a:extLst>
              <a:ext uri="{FF2B5EF4-FFF2-40B4-BE49-F238E27FC236}">
                <a16:creationId xmlns:a16="http://schemas.microsoft.com/office/drawing/2014/main" id="{3F1DE5D9-8EC4-AA38-9A75-D40CC692399D}"/>
              </a:ext>
            </a:extLst>
          </p:cNvPr>
          <p:cNvGrpSpPr/>
          <p:nvPr/>
        </p:nvGrpSpPr>
        <p:grpSpPr>
          <a:xfrm flipH="1">
            <a:off x="833487" y="2090936"/>
            <a:ext cx="1992086" cy="3523794"/>
            <a:chOff x="5102983" y="1330093"/>
            <a:chExt cx="611190" cy="1090296"/>
          </a:xfrm>
          <a:solidFill>
            <a:schemeClr val="accent3">
              <a:lumMod val="75000"/>
            </a:schemeClr>
          </a:solidFill>
        </p:grpSpPr>
        <p:grpSp>
          <p:nvGrpSpPr>
            <p:cNvPr id="6" name="Group 5">
              <a:extLst>
                <a:ext uri="{FF2B5EF4-FFF2-40B4-BE49-F238E27FC236}">
                  <a16:creationId xmlns:a16="http://schemas.microsoft.com/office/drawing/2014/main" id="{B0B57CB7-512F-1AD0-D4F0-FD8E5919FAC1}"/>
                </a:ext>
              </a:extLst>
            </p:cNvPr>
            <p:cNvGrpSpPr/>
            <p:nvPr/>
          </p:nvGrpSpPr>
          <p:grpSpPr>
            <a:xfrm>
              <a:off x="5157952" y="1808115"/>
              <a:ext cx="241654" cy="277569"/>
              <a:chOff x="2968390" y="1782471"/>
              <a:chExt cx="241654" cy="277569"/>
            </a:xfrm>
            <a:grpFill/>
          </p:grpSpPr>
          <p:sp>
            <p:nvSpPr>
              <p:cNvPr id="14" name="Round Same Side Corner Rectangle 25">
                <a:extLst>
                  <a:ext uri="{FF2B5EF4-FFF2-40B4-BE49-F238E27FC236}">
                    <a16:creationId xmlns:a16="http://schemas.microsoft.com/office/drawing/2014/main" id="{557FC616-21E2-661A-EEB1-113456A1D68C}"/>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5" name="Round Same Side Corner Rectangle 26">
                <a:extLst>
                  <a:ext uri="{FF2B5EF4-FFF2-40B4-BE49-F238E27FC236}">
                    <a16:creationId xmlns:a16="http://schemas.microsoft.com/office/drawing/2014/main" id="{7FABDDFA-D01C-D428-5B41-37D947E9A4EE}"/>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sp>
          <p:nvSpPr>
            <p:cNvPr id="7" name="Rectangle 6">
              <a:extLst>
                <a:ext uri="{FF2B5EF4-FFF2-40B4-BE49-F238E27FC236}">
                  <a16:creationId xmlns:a16="http://schemas.microsoft.com/office/drawing/2014/main" id="{F72055F2-9DAF-4BA6-DC8E-1F4000868BAF}"/>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8" name="Round Same Side Corner Rectangle 26">
              <a:extLst>
                <a:ext uri="{FF2B5EF4-FFF2-40B4-BE49-F238E27FC236}">
                  <a16:creationId xmlns:a16="http://schemas.microsoft.com/office/drawing/2014/main" id="{0DE4CFF6-F9E1-153D-1E3A-3C1E96AD03AD}"/>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cxnSp>
          <p:nvCxnSpPr>
            <p:cNvPr id="9" name="Straight Arrow Connector 8">
              <a:extLst>
                <a:ext uri="{FF2B5EF4-FFF2-40B4-BE49-F238E27FC236}">
                  <a16:creationId xmlns:a16="http://schemas.microsoft.com/office/drawing/2014/main" id="{9A259382-ED56-50CA-A2AB-B32997D14D27}"/>
                </a:ext>
              </a:extLst>
            </p:cNvPr>
            <p:cNvCxnSpPr>
              <a:cxnSpLocks/>
            </p:cNvCxnSpPr>
            <p:nvPr/>
          </p:nvCxnSpPr>
          <p:spPr>
            <a:xfrm flipH="1">
              <a:off x="5175388" y="1694718"/>
              <a:ext cx="74812" cy="109302"/>
            </a:xfrm>
            <a:prstGeom prst="straightConnector1">
              <a:avLst/>
            </a:prstGeom>
            <a:grpFill/>
            <a:ln w="28575">
              <a:solidFill>
                <a:schemeClr val="accent3">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2F14DB3E-BB91-4790-511C-5B527D5C994F}"/>
                </a:ext>
              </a:extLst>
            </p:cNvPr>
            <p:cNvGrpSpPr/>
            <p:nvPr/>
          </p:nvGrpSpPr>
          <p:grpSpPr>
            <a:xfrm>
              <a:off x="5274909" y="1330093"/>
              <a:ext cx="439264" cy="1090296"/>
              <a:chOff x="4152776" y="1302447"/>
              <a:chExt cx="365595" cy="907443"/>
            </a:xfrm>
            <a:grpFill/>
          </p:grpSpPr>
          <p:sp>
            <p:nvSpPr>
              <p:cNvPr id="11" name="Flowchart: Manual Operation 10">
                <a:extLst>
                  <a:ext uri="{FF2B5EF4-FFF2-40B4-BE49-F238E27FC236}">
                    <a16:creationId xmlns:a16="http://schemas.microsoft.com/office/drawing/2014/main" id="{1F141165-D4B9-89A5-211A-DE6BDB0DB5A8}"/>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2" name="Round Same Side Corner Rectangle 23">
                <a:extLst>
                  <a:ext uri="{FF2B5EF4-FFF2-40B4-BE49-F238E27FC236}">
                    <a16:creationId xmlns:a16="http://schemas.microsoft.com/office/drawing/2014/main" id="{3CB76905-3CDA-6E42-F25B-E28A8A66CBAE}"/>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sp>
            <p:nvSpPr>
              <p:cNvPr id="13" name="Oval 12">
                <a:extLst>
                  <a:ext uri="{FF2B5EF4-FFF2-40B4-BE49-F238E27FC236}">
                    <a16:creationId xmlns:a16="http://schemas.microsoft.com/office/drawing/2014/main" id="{5AD9AB85-E673-E4BC-786B-4F698CF48F6B}"/>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
        <p:nvSpPr>
          <p:cNvPr id="16" name="Speech Bubble: Rectangle with Corners Rounded 15">
            <a:extLst>
              <a:ext uri="{FF2B5EF4-FFF2-40B4-BE49-F238E27FC236}">
                <a16:creationId xmlns:a16="http://schemas.microsoft.com/office/drawing/2014/main" id="{6ACB34F2-1ABB-4BD4-EB59-72FB316542F0}"/>
              </a:ext>
            </a:extLst>
          </p:cNvPr>
          <p:cNvSpPr/>
          <p:nvPr/>
        </p:nvSpPr>
        <p:spPr>
          <a:xfrm>
            <a:off x="3352800" y="3334216"/>
            <a:ext cx="8215086" cy="518617"/>
          </a:xfrm>
          <a:prstGeom prst="wedgeRoundRectCallout">
            <a:avLst>
              <a:gd name="adj1" fmla="val -53328"/>
              <a:gd name="adj2" fmla="val -16551"/>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من ينفق دخل الأسرة؟</a:t>
            </a:r>
          </a:p>
        </p:txBody>
      </p:sp>
      <p:sp>
        <p:nvSpPr>
          <p:cNvPr id="17" name="Speech Bubble: Rectangle with Corners Rounded 16">
            <a:extLst>
              <a:ext uri="{FF2B5EF4-FFF2-40B4-BE49-F238E27FC236}">
                <a16:creationId xmlns:a16="http://schemas.microsoft.com/office/drawing/2014/main" id="{7B313A8A-F955-3B53-7635-B71E5DFBD0B7}"/>
              </a:ext>
            </a:extLst>
          </p:cNvPr>
          <p:cNvSpPr/>
          <p:nvPr/>
        </p:nvSpPr>
        <p:spPr>
          <a:xfrm>
            <a:off x="3352800" y="4095483"/>
            <a:ext cx="8215086" cy="518617"/>
          </a:xfrm>
          <a:prstGeom prst="wedgeRoundRectCallout">
            <a:avLst>
              <a:gd name="adj1" fmla="val -52621"/>
              <a:gd name="adj2" fmla="val -38940"/>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كيف تتخذ القرارات في المنزل؟</a:t>
            </a:r>
          </a:p>
        </p:txBody>
      </p:sp>
      <p:sp>
        <p:nvSpPr>
          <p:cNvPr id="18" name="Speech Bubble: Rectangle with Corners Rounded 17">
            <a:extLst>
              <a:ext uri="{FF2B5EF4-FFF2-40B4-BE49-F238E27FC236}">
                <a16:creationId xmlns:a16="http://schemas.microsoft.com/office/drawing/2014/main" id="{25CB0009-9762-27C8-7BFE-5998B928A8AA}"/>
              </a:ext>
            </a:extLst>
          </p:cNvPr>
          <p:cNvSpPr/>
          <p:nvPr/>
        </p:nvSpPr>
        <p:spPr>
          <a:xfrm>
            <a:off x="3352800" y="4844007"/>
            <a:ext cx="8215086" cy="970331"/>
          </a:xfrm>
          <a:prstGeom prst="wedgeRoundRectCallout">
            <a:avLst>
              <a:gd name="adj1" fmla="val -52798"/>
              <a:gd name="adj2" fmla="val -41980"/>
              <a:gd name="adj3" fmla="val 16667"/>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rtl="1">
              <a:lnSpc>
                <a:spcPct val="107000"/>
              </a:lnSpc>
              <a:spcAft>
                <a:spcPts val="800"/>
              </a:spcAft>
              <a:tabLst>
                <a:tab pos="457200" algn="l"/>
              </a:tabLst>
            </a:pPr>
            <a:r>
              <a:rPr lang="en-US" sz="2000" dirty="0">
                <a:solidFill>
                  <a:schemeClr val="tx1"/>
                </a:solidFill>
                <a:latin typeface="Calibri" panose="020F0502020204030204" pitchFamily="34" charset="0"/>
                <a:ea typeface="Calibri" panose="020F0502020204030204" pitchFamily="34" charset="0"/>
                <a:cs typeface="Calibri" panose="020F0502020204030204" pitchFamily="34" charset="0"/>
              </a:rPr>
              <a:t>من الذي يقرر كيفية إنفاق الدخل؟ هل تسأل الفتيان والفتيات ماذا يحتاجون؟ هل تسأل زوجتك عما تريده أو تحتاجه؟</a:t>
            </a:r>
          </a:p>
        </p:txBody>
      </p:sp>
    </p:spTree>
    <p:extLst>
      <p:ext uri="{BB962C8B-B14F-4D97-AF65-F5344CB8AC3E}">
        <p14:creationId xmlns:p14="http://schemas.microsoft.com/office/powerpoint/2010/main" val="123674363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FD701-AD09-8C4E-7086-A02A69714A63}"/>
              </a:ext>
            </a:extLst>
          </p:cNvPr>
          <p:cNvSpPr>
            <a:spLocks noGrp="1"/>
          </p:cNvSpPr>
          <p:nvPr>
            <p:ph type="title"/>
          </p:nvPr>
        </p:nvSpPr>
        <p:spPr/>
        <p:txBody>
          <a:bodyPr/>
          <a:lstStyle/>
          <a:p>
            <a:pPr rtl="1"/>
            <a:r>
              <a:rPr lang="ar-SA" dirty="0">
                <a:highlight>
                  <a:srgbClr val="FFFF00"/>
                </a:highlight>
                <a:latin typeface="Calibri" panose="020F0502020204030204" pitchFamily="34" charset="0"/>
                <a:cs typeface="Calibri" panose="020F0502020204030204" pitchFamily="34" charset="0"/>
              </a:rPr>
              <a:t>نموذج </a:t>
            </a:r>
            <a:r>
              <a:rPr lang="en-US" dirty="0">
                <a:highlight>
                  <a:srgbClr val="FFFF00"/>
                </a:highlight>
                <a:latin typeface="Calibri" panose="020F0502020204030204" pitchFamily="34" charset="0"/>
                <a:cs typeface="Calibri" panose="020F0502020204030204" pitchFamily="34" charset="0"/>
              </a:rPr>
              <a:t>ال</a:t>
            </a:r>
            <a:r>
              <a:rPr lang="ar-SA" dirty="0">
                <a:highlight>
                  <a:srgbClr val="FFFF00"/>
                </a:highlight>
                <a:latin typeface="Calibri" panose="020F0502020204030204" pitchFamily="34" charset="0"/>
                <a:cs typeface="Calibri" panose="020F0502020204030204" pitchFamily="34" charset="0"/>
              </a:rPr>
              <a:t>برامج</a:t>
            </a:r>
            <a:endParaRPr lang="en-US" dirty="0">
              <a:highlight>
                <a:srgbClr val="FFFF00"/>
              </a:highlight>
              <a:latin typeface="Calibri" panose="020F0502020204030204" pitchFamily="34" charset="0"/>
              <a:cs typeface="Calibri" panose="020F0502020204030204" pitchFamily="34" charset="0"/>
            </a:endParaRPr>
          </a:p>
        </p:txBody>
      </p:sp>
      <p:cxnSp>
        <p:nvCxnSpPr>
          <p:cNvPr id="6" name="Straight Arrow Connector 5">
            <a:extLst>
              <a:ext uri="{FF2B5EF4-FFF2-40B4-BE49-F238E27FC236}">
                <a16:creationId xmlns:a16="http://schemas.microsoft.com/office/drawing/2014/main" id="{869600A9-FCEF-D010-D009-944174F04A21}"/>
              </a:ext>
            </a:extLst>
          </p:cNvPr>
          <p:cNvCxnSpPr>
            <a:cxnSpLocks/>
          </p:cNvCxnSpPr>
          <p:nvPr/>
        </p:nvCxnSpPr>
        <p:spPr>
          <a:xfrm>
            <a:off x="838200" y="2263793"/>
            <a:ext cx="10323286" cy="0"/>
          </a:xfrm>
          <a:prstGeom prst="straightConnector1">
            <a:avLst/>
          </a:prstGeom>
          <a:ln w="38100">
            <a:solidFill>
              <a:schemeClr val="accent3">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FE311EA2-1866-4195-4940-894DBF81DCAF}"/>
              </a:ext>
            </a:extLst>
          </p:cNvPr>
          <p:cNvSpPr/>
          <p:nvPr/>
        </p:nvSpPr>
        <p:spPr>
          <a:xfrm>
            <a:off x="2830286" y="2017050"/>
            <a:ext cx="6691085" cy="493486"/>
          </a:xfrm>
          <a:prstGeom prst="rect">
            <a:avLst/>
          </a:prstGeom>
          <a:solidFill>
            <a:schemeClr val="bg1"/>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b="1" dirty="0">
                <a:solidFill>
                  <a:schemeClr val="accent3">
                    <a:lumMod val="75000"/>
                  </a:schemeClr>
                </a:solidFill>
                <a:latin typeface="Calibri" panose="020F0502020204030204" pitchFamily="34" charset="0"/>
                <a:cs typeface="Calibri" panose="020F0502020204030204" pitchFamily="34" charset="0"/>
              </a:rPr>
              <a:t>المساعدة النقدية و القسائم</a:t>
            </a:r>
            <a:endParaRPr lang="en-US" sz="1800" b="1" dirty="0">
              <a:solidFill>
                <a:schemeClr val="accent3">
                  <a:lumMod val="75000"/>
                </a:schemeClr>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68CB893-79F2-A5EE-0F96-ECEDB3751692}"/>
              </a:ext>
            </a:extLst>
          </p:cNvPr>
          <p:cNvSpPr/>
          <p:nvPr/>
        </p:nvSpPr>
        <p:spPr>
          <a:xfrm>
            <a:off x="1132116" y="3196337"/>
            <a:ext cx="1132114" cy="21803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b="1" dirty="0">
                <a:solidFill>
                  <a:schemeClr val="bg1"/>
                </a:solidFill>
                <a:latin typeface="Calibri" panose="020F0502020204030204" pitchFamily="34" charset="0"/>
                <a:cs typeface="Calibri" panose="020F0502020204030204" pitchFamily="34" charset="0"/>
              </a:rPr>
              <a:t>نموذج </a:t>
            </a:r>
            <a:r>
              <a:rPr lang="en-US" sz="1800" b="1" dirty="0">
                <a:solidFill>
                  <a:schemeClr val="bg1"/>
                </a:solidFill>
                <a:latin typeface="Calibri" panose="020F0502020204030204" pitchFamily="34" charset="0"/>
                <a:cs typeface="Calibri" panose="020F0502020204030204" pitchFamily="34" charset="0"/>
              </a:rPr>
              <a:t>البرنامج </a:t>
            </a:r>
            <a:r>
              <a:rPr lang="ar-SA" sz="1800" b="1" dirty="0">
                <a:solidFill>
                  <a:schemeClr val="bg1"/>
                </a:solidFill>
                <a:latin typeface="Calibri" panose="020F0502020204030204" pitchFamily="34" charset="0"/>
                <a:cs typeface="Calibri" panose="020F0502020204030204" pitchFamily="34" charset="0"/>
              </a:rPr>
              <a:t>٥</a:t>
            </a:r>
            <a:endParaRPr lang="en-US" sz="1800" b="1" dirty="0">
              <a:solidFill>
                <a:schemeClr val="bg1"/>
              </a:solidFill>
              <a:latin typeface="Calibri" panose="020F0502020204030204" pitchFamily="34" charset="0"/>
              <a:cs typeface="Calibri" panose="020F0502020204030204" pitchFamily="34" charset="0"/>
            </a:endParaRPr>
          </a:p>
          <a:p>
            <a:pPr algn="ctr" rtl="1"/>
            <a:endParaRPr lang="en-US" sz="1800" dirty="0">
              <a:solidFill>
                <a:schemeClr val="bg1"/>
              </a:solidFill>
              <a:latin typeface="Calibri" panose="020F0502020204030204" pitchFamily="34" charset="0"/>
              <a:cs typeface="Calibri" panose="020F0502020204030204" pitchFamily="34" charset="0"/>
            </a:endParaRPr>
          </a:p>
          <a:p>
            <a:pPr algn="ctr" rtl="1"/>
            <a:r>
              <a:rPr lang="ar-SA" sz="1800" dirty="0">
                <a:solidFill>
                  <a:schemeClr val="bg1"/>
                </a:solidFill>
                <a:latin typeface="Calibri" panose="020F0502020204030204" pitchFamily="34" charset="0"/>
                <a:cs typeface="Calibri" panose="020F0502020204030204" pitchFamily="34" charset="0"/>
              </a:rPr>
              <a:t>بعد انتهاء المساعدة النقدية و القسائم</a:t>
            </a:r>
            <a:endParaRPr lang="en-US" sz="1800" dirty="0">
              <a:solidFill>
                <a:schemeClr val="bg1"/>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A382DC1A-BF7C-72A4-90E2-3322CBA5399C}"/>
              </a:ext>
            </a:extLst>
          </p:cNvPr>
          <p:cNvSpPr/>
          <p:nvPr/>
        </p:nvSpPr>
        <p:spPr>
          <a:xfrm>
            <a:off x="2489200" y="3196338"/>
            <a:ext cx="1132114" cy="21803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b="1" dirty="0">
                <a:solidFill>
                  <a:schemeClr val="bg1"/>
                </a:solidFill>
                <a:latin typeface="Calibri" panose="020F0502020204030204" pitchFamily="34" charset="0"/>
                <a:cs typeface="Calibri" panose="020F0502020204030204" pitchFamily="34" charset="0"/>
              </a:rPr>
              <a:t>نموذج</a:t>
            </a:r>
            <a:r>
              <a:rPr lang="en-US" sz="1800" b="1" dirty="0">
                <a:solidFill>
                  <a:schemeClr val="bg1"/>
                </a:solidFill>
                <a:latin typeface="Calibri" panose="020F0502020204030204" pitchFamily="34" charset="0"/>
                <a:cs typeface="Calibri" panose="020F0502020204030204" pitchFamily="34" charset="0"/>
              </a:rPr>
              <a:t> ال</a:t>
            </a:r>
            <a:r>
              <a:rPr lang="ar-SA" sz="1800" b="1" dirty="0">
                <a:solidFill>
                  <a:schemeClr val="bg1"/>
                </a:solidFill>
                <a:latin typeface="Calibri" panose="020F0502020204030204" pitchFamily="34" charset="0"/>
                <a:cs typeface="Calibri" panose="020F0502020204030204" pitchFamily="34" charset="0"/>
              </a:rPr>
              <a:t>برنامج ٤</a:t>
            </a:r>
            <a:endParaRPr lang="en-US" sz="1800" dirty="0">
              <a:solidFill>
                <a:schemeClr val="bg1"/>
              </a:solidFill>
              <a:latin typeface="Calibri" panose="020F0502020204030204" pitchFamily="34" charset="0"/>
              <a:cs typeface="Calibri" panose="020F0502020204030204" pitchFamily="34" charset="0"/>
            </a:endParaRPr>
          </a:p>
          <a:p>
            <a:pPr algn="ctr" rtl="1"/>
            <a:r>
              <a:rPr lang="ar-SA" sz="1800" dirty="0">
                <a:solidFill>
                  <a:schemeClr val="bg1"/>
                </a:solidFill>
                <a:latin typeface="Calibri" panose="020F0502020204030204" pitchFamily="34" charset="0"/>
                <a:cs typeface="Calibri" panose="020F0502020204030204" pitchFamily="34" charset="0"/>
              </a:rPr>
              <a:t>قبل انتهاء</a:t>
            </a:r>
          </a:p>
          <a:p>
            <a:pPr algn="ctr" rtl="1"/>
            <a:r>
              <a:rPr lang="ar-SA" sz="1800" dirty="0">
                <a:solidFill>
                  <a:schemeClr val="bg1"/>
                </a:solidFill>
                <a:latin typeface="Calibri" panose="020F0502020204030204" pitchFamily="34" charset="0"/>
                <a:cs typeface="Calibri" panose="020F0502020204030204" pitchFamily="34" charset="0"/>
              </a:rPr>
              <a:t>المساعدة النقدية و القسائم </a:t>
            </a:r>
            <a:endParaRPr lang="en-US" sz="1800" dirty="0">
              <a:solidFill>
                <a:schemeClr val="bg1"/>
              </a:solidFill>
              <a:latin typeface="Calibri" panose="020F0502020204030204" pitchFamily="34" charset="0"/>
              <a:cs typeface="Calibri" panose="020F0502020204030204" pitchFamily="34" charset="0"/>
            </a:endParaRPr>
          </a:p>
        </p:txBody>
      </p:sp>
      <p:sp>
        <p:nvSpPr>
          <p:cNvPr id="19" name="Rectangle 18">
            <a:extLst>
              <a:ext uri="{FF2B5EF4-FFF2-40B4-BE49-F238E27FC236}">
                <a16:creationId xmlns:a16="http://schemas.microsoft.com/office/drawing/2014/main" id="{6FFF33B5-C710-05E6-02E8-043E9D735164}"/>
              </a:ext>
            </a:extLst>
          </p:cNvPr>
          <p:cNvSpPr/>
          <p:nvPr/>
        </p:nvSpPr>
        <p:spPr>
          <a:xfrm>
            <a:off x="3857174" y="3196338"/>
            <a:ext cx="4296223" cy="21803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solidFill>
                  <a:schemeClr val="bg1"/>
                </a:solidFill>
                <a:latin typeface="Calibri" panose="020F0502020204030204" pitchFamily="34" charset="0"/>
                <a:cs typeface="Calibri" panose="020F0502020204030204" pitchFamily="34" charset="0"/>
              </a:rPr>
              <a:t>نموذج ال</a:t>
            </a:r>
            <a:r>
              <a:rPr lang="ar-SA" sz="1800" b="1" dirty="0">
                <a:solidFill>
                  <a:schemeClr val="bg1"/>
                </a:solidFill>
                <a:latin typeface="Calibri" panose="020F0502020204030204" pitchFamily="34" charset="0"/>
                <a:cs typeface="Calibri" panose="020F0502020204030204" pitchFamily="34" charset="0"/>
              </a:rPr>
              <a:t>برنامج</a:t>
            </a:r>
            <a:r>
              <a:rPr lang="en-US" sz="1800" b="1" dirty="0">
                <a:solidFill>
                  <a:schemeClr val="bg1"/>
                </a:solidFill>
                <a:latin typeface="Calibri" panose="020F0502020204030204" pitchFamily="34" charset="0"/>
                <a:cs typeface="Calibri" panose="020F0502020204030204" pitchFamily="34" charset="0"/>
              </a:rPr>
              <a:t> </a:t>
            </a:r>
            <a:r>
              <a:rPr lang="ar-SA" sz="1800" b="1" dirty="0">
                <a:solidFill>
                  <a:schemeClr val="bg1"/>
                </a:solidFill>
                <a:latin typeface="Calibri" panose="020F0502020204030204" pitchFamily="34" charset="0"/>
                <a:cs typeface="Calibri" panose="020F0502020204030204" pitchFamily="34" charset="0"/>
              </a:rPr>
              <a:t>٣</a:t>
            </a:r>
            <a:endParaRPr lang="en-US" sz="1800" b="1" dirty="0">
              <a:solidFill>
                <a:schemeClr val="bg1"/>
              </a:solidFill>
              <a:latin typeface="Calibri" panose="020F0502020204030204" pitchFamily="34" charset="0"/>
              <a:cs typeface="Calibri" panose="020F0502020204030204" pitchFamily="34" charset="0"/>
            </a:endParaRPr>
          </a:p>
          <a:p>
            <a:pPr algn="ctr" rtl="1"/>
            <a:endParaRPr lang="en-US" sz="1800" dirty="0">
              <a:solidFill>
                <a:schemeClr val="bg1"/>
              </a:solidFill>
              <a:latin typeface="Calibri" panose="020F0502020204030204" pitchFamily="34" charset="0"/>
              <a:cs typeface="Calibri" panose="020F0502020204030204" pitchFamily="34" charset="0"/>
            </a:endParaRPr>
          </a:p>
          <a:p>
            <a:pPr algn="ctr" rtl="1"/>
            <a:r>
              <a:rPr lang="en-US" sz="1800" dirty="0">
                <a:solidFill>
                  <a:schemeClr val="bg1"/>
                </a:solidFill>
                <a:latin typeface="Calibri" panose="020F0502020204030204" pitchFamily="34" charset="0"/>
                <a:cs typeface="Calibri" panose="020F0502020204030204" pitchFamily="34" charset="0"/>
              </a:rPr>
              <a:t>خلال</a:t>
            </a:r>
            <a:r>
              <a:rPr lang="ar-SA" sz="1800" dirty="0">
                <a:solidFill>
                  <a:schemeClr val="bg1"/>
                </a:solidFill>
                <a:latin typeface="Calibri" panose="020F0502020204030204" pitchFamily="34" charset="0"/>
                <a:cs typeface="Calibri" panose="020F0502020204030204" pitchFamily="34" charset="0"/>
              </a:rPr>
              <a:t> المساعدة النقدية و القسائم</a:t>
            </a:r>
            <a:endParaRPr lang="en-US" sz="1800" dirty="0">
              <a:solidFill>
                <a:schemeClr val="bg1"/>
              </a:solidFill>
              <a:latin typeface="Calibri" panose="020F0502020204030204" pitchFamily="34" charset="0"/>
              <a:cs typeface="Calibri" panose="020F0502020204030204" pitchFamily="34" charset="0"/>
            </a:endParaRPr>
          </a:p>
        </p:txBody>
      </p:sp>
      <p:sp>
        <p:nvSpPr>
          <p:cNvPr id="23" name="Rectangle 22">
            <a:extLst>
              <a:ext uri="{FF2B5EF4-FFF2-40B4-BE49-F238E27FC236}">
                <a16:creationId xmlns:a16="http://schemas.microsoft.com/office/drawing/2014/main" id="{36BDC6B7-0856-332E-BB92-C423D24C4A3A}"/>
              </a:ext>
            </a:extLst>
          </p:cNvPr>
          <p:cNvSpPr/>
          <p:nvPr/>
        </p:nvSpPr>
        <p:spPr>
          <a:xfrm>
            <a:off x="8389257" y="3196338"/>
            <a:ext cx="1132114" cy="21803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b="1" dirty="0">
                <a:solidFill>
                  <a:schemeClr val="bg1"/>
                </a:solidFill>
                <a:latin typeface="Calibri" panose="020F0502020204030204" pitchFamily="34" charset="0"/>
                <a:cs typeface="Calibri" panose="020F0502020204030204" pitchFamily="34" charset="0"/>
              </a:rPr>
              <a:t>نموذج</a:t>
            </a:r>
            <a:r>
              <a:rPr lang="en-US" sz="1800" b="1" dirty="0">
                <a:solidFill>
                  <a:schemeClr val="bg1"/>
                </a:solidFill>
                <a:latin typeface="Calibri" panose="020F0502020204030204" pitchFamily="34" charset="0"/>
                <a:cs typeface="Calibri" panose="020F0502020204030204" pitchFamily="34" charset="0"/>
              </a:rPr>
              <a:t> ال</a:t>
            </a:r>
            <a:r>
              <a:rPr lang="ar-SA" sz="1800" b="1" dirty="0">
                <a:solidFill>
                  <a:schemeClr val="bg1"/>
                </a:solidFill>
                <a:latin typeface="Calibri" panose="020F0502020204030204" pitchFamily="34" charset="0"/>
                <a:cs typeface="Calibri" panose="020F0502020204030204" pitchFamily="34" charset="0"/>
              </a:rPr>
              <a:t>برنامج ٢</a:t>
            </a:r>
            <a:endParaRPr lang="en-US" sz="1800" b="1" dirty="0">
              <a:solidFill>
                <a:schemeClr val="bg1"/>
              </a:solidFill>
              <a:latin typeface="Calibri" panose="020F0502020204030204" pitchFamily="34" charset="0"/>
              <a:cs typeface="Calibri" panose="020F0502020204030204" pitchFamily="34" charset="0"/>
            </a:endParaRPr>
          </a:p>
          <a:p>
            <a:pPr algn="ctr" rtl="1"/>
            <a:endParaRPr lang="en-US" sz="1800" dirty="0">
              <a:solidFill>
                <a:schemeClr val="bg1"/>
              </a:solidFill>
              <a:latin typeface="Calibri" panose="020F0502020204030204" pitchFamily="34" charset="0"/>
              <a:cs typeface="Calibri" panose="020F0502020204030204" pitchFamily="34" charset="0"/>
            </a:endParaRPr>
          </a:p>
          <a:p>
            <a:pPr algn="ctr" rtl="1"/>
            <a:r>
              <a:rPr lang="en-US" sz="1800" dirty="0">
                <a:solidFill>
                  <a:schemeClr val="bg1"/>
                </a:solidFill>
                <a:latin typeface="Calibri" panose="020F0502020204030204" pitchFamily="34" charset="0"/>
                <a:cs typeface="Calibri" panose="020F0502020204030204" pitchFamily="34" charset="0"/>
              </a:rPr>
              <a:t>بعد بدء </a:t>
            </a:r>
            <a:r>
              <a:rPr lang="ar-SA" sz="1800" dirty="0">
                <a:solidFill>
                  <a:schemeClr val="bg1"/>
                </a:solidFill>
                <a:latin typeface="Calibri" panose="020F0502020204030204" pitchFamily="34" charset="0"/>
                <a:cs typeface="Calibri" panose="020F0502020204030204" pitchFamily="34" charset="0"/>
              </a:rPr>
              <a:t>المساعدة النقدية و القسائم</a:t>
            </a:r>
            <a:endParaRPr lang="en-US" sz="1800" dirty="0">
              <a:solidFill>
                <a:schemeClr val="bg1"/>
              </a:solidFill>
              <a:latin typeface="Calibri" panose="020F0502020204030204" pitchFamily="34" charset="0"/>
              <a:cs typeface="Calibri" panose="020F0502020204030204" pitchFamily="34" charset="0"/>
            </a:endParaRPr>
          </a:p>
        </p:txBody>
      </p:sp>
      <p:sp>
        <p:nvSpPr>
          <p:cNvPr id="25" name="Rectangle 24">
            <a:extLst>
              <a:ext uri="{FF2B5EF4-FFF2-40B4-BE49-F238E27FC236}">
                <a16:creationId xmlns:a16="http://schemas.microsoft.com/office/drawing/2014/main" id="{18B1439F-5C8B-CE0B-D456-5039EF7E545E}"/>
              </a:ext>
            </a:extLst>
          </p:cNvPr>
          <p:cNvSpPr/>
          <p:nvPr/>
        </p:nvSpPr>
        <p:spPr>
          <a:xfrm>
            <a:off x="9757231" y="3196336"/>
            <a:ext cx="1132114" cy="218033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ar-SA" sz="1800" b="1" dirty="0">
                <a:solidFill>
                  <a:schemeClr val="bg1"/>
                </a:solidFill>
                <a:latin typeface="Calibri" panose="020F0502020204030204" pitchFamily="34" charset="0"/>
                <a:cs typeface="Calibri" panose="020F0502020204030204" pitchFamily="34" charset="0"/>
              </a:rPr>
              <a:t>نموذج</a:t>
            </a:r>
            <a:r>
              <a:rPr lang="en-US" sz="1800" b="1" dirty="0">
                <a:solidFill>
                  <a:schemeClr val="bg1"/>
                </a:solidFill>
                <a:latin typeface="Calibri" panose="020F0502020204030204" pitchFamily="34" charset="0"/>
                <a:cs typeface="Calibri" panose="020F0502020204030204" pitchFamily="34" charset="0"/>
              </a:rPr>
              <a:t> ال</a:t>
            </a:r>
            <a:r>
              <a:rPr lang="ar-SA" sz="1800" b="1" dirty="0">
                <a:solidFill>
                  <a:schemeClr val="bg1"/>
                </a:solidFill>
                <a:latin typeface="Calibri" panose="020F0502020204030204" pitchFamily="34" charset="0"/>
                <a:cs typeface="Calibri" panose="020F0502020204030204" pitchFamily="34" charset="0"/>
              </a:rPr>
              <a:t>برنامج </a:t>
            </a:r>
            <a:r>
              <a:rPr lang="en-US" sz="1800" b="1" dirty="0">
                <a:solidFill>
                  <a:schemeClr val="bg1"/>
                </a:solidFill>
                <a:latin typeface="Calibri" panose="020F0502020204030204" pitchFamily="34" charset="0"/>
                <a:cs typeface="Calibri" panose="020F0502020204030204" pitchFamily="34" charset="0"/>
              </a:rPr>
              <a:t> </a:t>
            </a:r>
            <a:r>
              <a:rPr lang="ar-SA" sz="1800" b="1" dirty="0">
                <a:solidFill>
                  <a:schemeClr val="bg1"/>
                </a:solidFill>
                <a:latin typeface="Calibri" panose="020F0502020204030204" pitchFamily="34" charset="0"/>
                <a:cs typeface="Calibri" panose="020F0502020204030204" pitchFamily="34" charset="0"/>
              </a:rPr>
              <a:t>١</a:t>
            </a:r>
            <a:endParaRPr lang="en-US" sz="1800" b="1" dirty="0">
              <a:solidFill>
                <a:schemeClr val="bg1"/>
              </a:solidFill>
              <a:latin typeface="Calibri" panose="020F0502020204030204" pitchFamily="34" charset="0"/>
              <a:cs typeface="Calibri" panose="020F0502020204030204" pitchFamily="34" charset="0"/>
            </a:endParaRPr>
          </a:p>
          <a:p>
            <a:pPr algn="ctr" rtl="1"/>
            <a:endParaRPr lang="en-US" sz="1800" dirty="0">
              <a:solidFill>
                <a:schemeClr val="bg1"/>
              </a:solidFill>
              <a:latin typeface="Calibri" panose="020F0502020204030204" pitchFamily="34" charset="0"/>
              <a:cs typeface="Calibri" panose="020F0502020204030204" pitchFamily="34" charset="0"/>
            </a:endParaRPr>
          </a:p>
          <a:p>
            <a:pPr algn="ctr" rtl="1"/>
            <a:r>
              <a:rPr lang="en-US" sz="1800" dirty="0">
                <a:solidFill>
                  <a:schemeClr val="bg1"/>
                </a:solidFill>
                <a:latin typeface="Calibri" panose="020F0502020204030204" pitchFamily="34" charset="0"/>
                <a:cs typeface="Calibri" panose="020F0502020204030204" pitchFamily="34" charset="0"/>
              </a:rPr>
              <a:t>قبل بدء </a:t>
            </a:r>
            <a:r>
              <a:rPr lang="ar-SA" sz="1800" dirty="0">
                <a:solidFill>
                  <a:schemeClr val="bg1"/>
                </a:solidFill>
                <a:latin typeface="Calibri" panose="020F0502020204030204" pitchFamily="34" charset="0"/>
                <a:cs typeface="Calibri" panose="020F0502020204030204" pitchFamily="34" charset="0"/>
              </a:rPr>
              <a:t>المساعدة النقدية و القسائم</a:t>
            </a:r>
            <a:endParaRPr lang="en-US" sz="18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848499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AC8C4-C4EA-4D59-4D9E-3D4B3B392AA1}"/>
              </a:ext>
            </a:extLst>
          </p:cNvPr>
          <p:cNvSpPr>
            <a:spLocks noGrp="1"/>
          </p:cNvSpPr>
          <p:nvPr>
            <p:ph type="title"/>
          </p:nvPr>
        </p:nvSpPr>
        <p:spPr/>
        <p:txBody>
          <a:bodyPr/>
          <a:lstStyle/>
          <a:p>
            <a:pPr rtl="1"/>
            <a:r>
              <a:rPr lang="ar-SA" dirty="0">
                <a:latin typeface="+mj-lt"/>
              </a:rPr>
              <a:t>ال</a:t>
            </a:r>
            <a:r>
              <a:rPr lang="en-US" dirty="0">
                <a:latin typeface="+mj-lt"/>
              </a:rPr>
              <a:t>أدوات</a:t>
            </a:r>
          </a:p>
        </p:txBody>
      </p:sp>
      <p:sp>
        <p:nvSpPr>
          <p:cNvPr id="20" name="Rectangle: Single Corner Snipped 19">
            <a:extLst>
              <a:ext uri="{FF2B5EF4-FFF2-40B4-BE49-F238E27FC236}">
                <a16:creationId xmlns:a16="http://schemas.microsoft.com/office/drawing/2014/main" id="{1E89BA78-C87D-7A76-0008-1241C6E007EC}"/>
              </a:ext>
            </a:extLst>
          </p:cNvPr>
          <p:cNvSpPr/>
          <p:nvPr/>
        </p:nvSpPr>
        <p:spPr>
          <a:xfrm>
            <a:off x="1570230" y="2285416"/>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٥</a:t>
            </a:r>
            <a:endParaRPr lang="en-US" sz="1800" b="1" dirty="0">
              <a:latin typeface="Calibri" panose="020F0502020204030204" pitchFamily="34" charset="0"/>
              <a:cs typeface="Calibri" panose="020F0502020204030204" pitchFamily="34" charset="0"/>
            </a:endParaRPr>
          </a:p>
        </p:txBody>
      </p:sp>
      <p:sp>
        <p:nvSpPr>
          <p:cNvPr id="21" name="Rectangle: Single Corner Snipped 20">
            <a:extLst>
              <a:ext uri="{FF2B5EF4-FFF2-40B4-BE49-F238E27FC236}">
                <a16:creationId xmlns:a16="http://schemas.microsoft.com/office/drawing/2014/main" id="{35D2F898-8B7D-8082-B0DF-F2AF10A8C78D}"/>
              </a:ext>
            </a:extLst>
          </p:cNvPr>
          <p:cNvSpPr/>
          <p:nvPr/>
        </p:nvSpPr>
        <p:spPr>
          <a:xfrm>
            <a:off x="3536915" y="2285416"/>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٤</a:t>
            </a:r>
            <a:endParaRPr lang="en-US" sz="1800" b="1" dirty="0">
              <a:latin typeface="Calibri" panose="020F0502020204030204" pitchFamily="34" charset="0"/>
              <a:cs typeface="Calibri" panose="020F0502020204030204" pitchFamily="34" charset="0"/>
            </a:endParaRPr>
          </a:p>
        </p:txBody>
      </p:sp>
      <p:sp>
        <p:nvSpPr>
          <p:cNvPr id="22" name="Rectangle: Single Corner Snipped 21">
            <a:extLst>
              <a:ext uri="{FF2B5EF4-FFF2-40B4-BE49-F238E27FC236}">
                <a16:creationId xmlns:a16="http://schemas.microsoft.com/office/drawing/2014/main" id="{3B2889F2-8896-8F46-734B-800E35510B1B}"/>
              </a:ext>
            </a:extLst>
          </p:cNvPr>
          <p:cNvSpPr/>
          <p:nvPr/>
        </p:nvSpPr>
        <p:spPr>
          <a:xfrm>
            <a:off x="5503600" y="2285416"/>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٣</a:t>
            </a:r>
            <a:endParaRPr lang="en-US" sz="1800" b="1" dirty="0">
              <a:latin typeface="Calibri" panose="020F0502020204030204" pitchFamily="34" charset="0"/>
              <a:cs typeface="Calibri" panose="020F0502020204030204" pitchFamily="34" charset="0"/>
            </a:endParaRPr>
          </a:p>
        </p:txBody>
      </p:sp>
      <p:sp>
        <p:nvSpPr>
          <p:cNvPr id="23" name="Rectangle: Single Corner Snipped 22">
            <a:extLst>
              <a:ext uri="{FF2B5EF4-FFF2-40B4-BE49-F238E27FC236}">
                <a16:creationId xmlns:a16="http://schemas.microsoft.com/office/drawing/2014/main" id="{FB3D4392-BC54-DB83-7FB7-4B0B9286A405}"/>
              </a:ext>
            </a:extLst>
          </p:cNvPr>
          <p:cNvSpPr/>
          <p:nvPr/>
        </p:nvSpPr>
        <p:spPr>
          <a:xfrm>
            <a:off x="7470285" y="2285416"/>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٢</a:t>
            </a:r>
            <a:endParaRPr lang="en-US" sz="1800" b="1" dirty="0">
              <a:latin typeface="Calibri" panose="020F0502020204030204" pitchFamily="34" charset="0"/>
              <a:cs typeface="Calibri" panose="020F0502020204030204" pitchFamily="34" charset="0"/>
            </a:endParaRPr>
          </a:p>
        </p:txBody>
      </p:sp>
      <p:sp>
        <p:nvSpPr>
          <p:cNvPr id="24" name="Rectangle: Single Corner Snipped 23">
            <a:extLst>
              <a:ext uri="{FF2B5EF4-FFF2-40B4-BE49-F238E27FC236}">
                <a16:creationId xmlns:a16="http://schemas.microsoft.com/office/drawing/2014/main" id="{62C56C31-0051-60E2-1924-D74B71381B58}"/>
              </a:ext>
            </a:extLst>
          </p:cNvPr>
          <p:cNvSpPr/>
          <p:nvPr/>
        </p:nvSpPr>
        <p:spPr>
          <a:xfrm>
            <a:off x="9436969" y="2285416"/>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١</a:t>
            </a:r>
            <a:endParaRPr lang="en-US" sz="1800" b="1" dirty="0">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DAEAD20B-6DF0-6DE0-7D7D-57B672114192}"/>
              </a:ext>
            </a:extLst>
          </p:cNvPr>
          <p:cNvSpPr txBox="1"/>
          <p:nvPr/>
        </p:nvSpPr>
        <p:spPr>
          <a:xfrm>
            <a:off x="9296467" y="3894704"/>
            <a:ext cx="1651280" cy="1200329"/>
          </a:xfrm>
          <a:prstGeom prst="rect">
            <a:avLst/>
          </a:prstGeom>
          <a:noFill/>
        </p:spPr>
        <p:txBody>
          <a:bodyPr wrap="square">
            <a:spAutoFit/>
          </a:bodyPr>
          <a:lstStyle/>
          <a:p>
            <a:pPr algn="ctr" rtl="1"/>
            <a:r>
              <a:rPr lang="en-US" sz="1800" dirty="0">
                <a:latin typeface="+mj-lt"/>
                <a:cs typeface="Calibri" panose="020F0502020204030204" pitchFamily="34" charset="0"/>
              </a:rPr>
              <a:t>ما هي احتياجات الطفل والأسرة؟</a:t>
            </a:r>
          </a:p>
        </p:txBody>
      </p:sp>
      <p:sp>
        <p:nvSpPr>
          <p:cNvPr id="28" name="TextBox 27">
            <a:extLst>
              <a:ext uri="{FF2B5EF4-FFF2-40B4-BE49-F238E27FC236}">
                <a16:creationId xmlns:a16="http://schemas.microsoft.com/office/drawing/2014/main" id="{21B725DE-475A-110B-6841-0D6B38C4AFB6}"/>
              </a:ext>
            </a:extLst>
          </p:cNvPr>
          <p:cNvSpPr txBox="1"/>
          <p:nvPr/>
        </p:nvSpPr>
        <p:spPr>
          <a:xfrm>
            <a:off x="7197889" y="3940868"/>
            <a:ext cx="1651280" cy="923330"/>
          </a:xfrm>
          <a:prstGeom prst="rect">
            <a:avLst/>
          </a:prstGeom>
          <a:noFill/>
        </p:spPr>
        <p:txBody>
          <a:bodyPr wrap="square">
            <a:spAutoFit/>
          </a:bodyPr>
          <a:lstStyle/>
          <a:p>
            <a:pPr algn="ctr" rtl="1"/>
            <a:r>
              <a:rPr lang="en-US" sz="1800" dirty="0">
                <a:latin typeface="+mj-lt"/>
                <a:cs typeface="Calibri" panose="020F0502020204030204" pitchFamily="34" charset="0"/>
              </a:rPr>
              <a:t>تحديد أولويات إنفاق الأسرة</a:t>
            </a:r>
          </a:p>
        </p:txBody>
      </p:sp>
      <p:sp>
        <p:nvSpPr>
          <p:cNvPr id="29" name="TextBox 28">
            <a:extLst>
              <a:ext uri="{FF2B5EF4-FFF2-40B4-BE49-F238E27FC236}">
                <a16:creationId xmlns:a16="http://schemas.microsoft.com/office/drawing/2014/main" id="{EB81800E-2600-D813-AD27-EFE72DFB7DB6}"/>
              </a:ext>
            </a:extLst>
          </p:cNvPr>
          <p:cNvSpPr txBox="1"/>
          <p:nvPr/>
        </p:nvSpPr>
        <p:spPr>
          <a:xfrm>
            <a:off x="5270360" y="4033204"/>
            <a:ext cx="1651280" cy="646331"/>
          </a:xfrm>
          <a:prstGeom prst="rect">
            <a:avLst/>
          </a:prstGeom>
          <a:noFill/>
        </p:spPr>
        <p:txBody>
          <a:bodyPr wrap="square">
            <a:spAutoFit/>
          </a:bodyPr>
          <a:lstStyle/>
          <a:p>
            <a:pPr algn="ctr" rtl="1"/>
            <a:r>
              <a:rPr lang="en-US" sz="1800" dirty="0">
                <a:latin typeface="+mj-lt"/>
                <a:cs typeface="Calibri" panose="020F0502020204030204" pitchFamily="34" charset="0"/>
              </a:rPr>
              <a:t>جدول </a:t>
            </a:r>
            <a:r>
              <a:rPr lang="ar-SA" sz="1800" dirty="0">
                <a:latin typeface="+mj-lt"/>
                <a:cs typeface="Calibri" panose="020F0502020204030204" pitchFamily="34" charset="0"/>
              </a:rPr>
              <a:t>متابعة</a:t>
            </a:r>
            <a:r>
              <a:rPr lang="en-US" sz="1800" dirty="0">
                <a:latin typeface="+mj-lt"/>
                <a:cs typeface="Calibri" panose="020F0502020204030204" pitchFamily="34" charset="0"/>
              </a:rPr>
              <a:t> الدخل</a:t>
            </a:r>
          </a:p>
        </p:txBody>
      </p:sp>
      <p:sp>
        <p:nvSpPr>
          <p:cNvPr id="30" name="TextBox 29">
            <a:extLst>
              <a:ext uri="{FF2B5EF4-FFF2-40B4-BE49-F238E27FC236}">
                <a16:creationId xmlns:a16="http://schemas.microsoft.com/office/drawing/2014/main" id="{CA95117B-CE0D-C589-AC48-31C62DF05DE4}"/>
              </a:ext>
            </a:extLst>
          </p:cNvPr>
          <p:cNvSpPr txBox="1"/>
          <p:nvPr/>
        </p:nvSpPr>
        <p:spPr>
          <a:xfrm>
            <a:off x="3328863" y="3940868"/>
            <a:ext cx="1665248" cy="646331"/>
          </a:xfrm>
          <a:prstGeom prst="rect">
            <a:avLst/>
          </a:prstGeom>
          <a:noFill/>
        </p:spPr>
        <p:txBody>
          <a:bodyPr wrap="square">
            <a:spAutoFit/>
          </a:bodyPr>
          <a:lstStyle/>
          <a:p>
            <a:pPr algn="ctr" rtl="1"/>
            <a:r>
              <a:rPr lang="en-US" sz="1800" dirty="0">
                <a:latin typeface="+mj-lt"/>
                <a:cs typeface="Calibri" panose="020F0502020204030204" pitchFamily="34" charset="0"/>
              </a:rPr>
              <a:t>جدول </a:t>
            </a:r>
            <a:r>
              <a:rPr lang="ar-SA" sz="1800" dirty="0">
                <a:latin typeface="+mj-lt"/>
                <a:cs typeface="Calibri" panose="020F0502020204030204" pitchFamily="34" charset="0"/>
              </a:rPr>
              <a:t>متابعة </a:t>
            </a:r>
            <a:r>
              <a:rPr lang="en-US" sz="1800" dirty="0">
                <a:latin typeface="+mj-lt"/>
                <a:cs typeface="Calibri" panose="020F0502020204030204" pitchFamily="34" charset="0"/>
              </a:rPr>
              <a:t>المص</a:t>
            </a:r>
            <a:r>
              <a:rPr lang="ar-SA" sz="1800" dirty="0">
                <a:latin typeface="+mj-lt"/>
                <a:cs typeface="Calibri" panose="020F0502020204030204" pitchFamily="34" charset="0"/>
              </a:rPr>
              <a:t>اريف</a:t>
            </a:r>
            <a:endParaRPr lang="en-US" sz="1800" dirty="0">
              <a:latin typeface="+mj-lt"/>
              <a:cs typeface="Calibri" panose="020F0502020204030204" pitchFamily="34" charset="0"/>
            </a:endParaRPr>
          </a:p>
        </p:txBody>
      </p:sp>
      <p:sp>
        <p:nvSpPr>
          <p:cNvPr id="31" name="TextBox 30">
            <a:extLst>
              <a:ext uri="{FF2B5EF4-FFF2-40B4-BE49-F238E27FC236}">
                <a16:creationId xmlns:a16="http://schemas.microsoft.com/office/drawing/2014/main" id="{AE6248DC-F678-E15F-6E5F-997AFACA9FCA}"/>
              </a:ext>
            </a:extLst>
          </p:cNvPr>
          <p:cNvSpPr txBox="1"/>
          <p:nvPr/>
        </p:nvSpPr>
        <p:spPr>
          <a:xfrm>
            <a:off x="1369163" y="4033203"/>
            <a:ext cx="1665248" cy="923330"/>
          </a:xfrm>
          <a:prstGeom prst="rect">
            <a:avLst/>
          </a:prstGeom>
          <a:noFill/>
        </p:spPr>
        <p:txBody>
          <a:bodyPr wrap="square">
            <a:spAutoFit/>
          </a:bodyPr>
          <a:lstStyle/>
          <a:p>
            <a:pPr algn="ctr" rtl="1"/>
            <a:r>
              <a:rPr lang="en-US" sz="1800" dirty="0">
                <a:latin typeface="+mj-lt"/>
                <a:cs typeface="Calibri" panose="020F0502020204030204" pitchFamily="34" charset="0"/>
              </a:rPr>
              <a:t>نشرة </a:t>
            </a:r>
            <a:r>
              <a:rPr lang="ar-SA" sz="1800" dirty="0">
                <a:latin typeface="+mj-lt"/>
                <a:cs typeface="Calibri" panose="020F0502020204030204" pitchFamily="34" charset="0"/>
              </a:rPr>
              <a:t>ال</a:t>
            </a:r>
            <a:r>
              <a:rPr lang="en-US" sz="1800" dirty="0">
                <a:latin typeface="+mj-lt"/>
                <a:cs typeface="Calibri" panose="020F0502020204030204" pitchFamily="34" charset="0"/>
              </a:rPr>
              <a:t>خروج</a:t>
            </a:r>
            <a:r>
              <a:rPr lang="ar-SA" sz="1800" dirty="0">
                <a:latin typeface="+mj-lt"/>
                <a:cs typeface="Calibri" panose="020F0502020204030204" pitchFamily="34" charset="0"/>
              </a:rPr>
              <a:t> من</a:t>
            </a:r>
            <a:r>
              <a:rPr lang="en-US" sz="1800" dirty="0">
                <a:latin typeface="+mj-lt"/>
                <a:cs typeface="Calibri" panose="020F0502020204030204" pitchFamily="34" charset="0"/>
              </a:rPr>
              <a:t> </a:t>
            </a:r>
            <a:r>
              <a:rPr lang="ar-SA" sz="1800" dirty="0">
                <a:latin typeface="+mj-lt"/>
                <a:cs typeface="Calibri" panose="020F0502020204030204" pitchFamily="34" charset="0"/>
              </a:rPr>
              <a:t>المساعدة النقدية و القسائم</a:t>
            </a:r>
            <a:endParaRPr lang="en-US" sz="1800" dirty="0">
              <a:latin typeface="+mj-lt"/>
              <a:cs typeface="Calibri" panose="020F0502020204030204" pitchFamily="34" charset="0"/>
            </a:endParaRPr>
          </a:p>
        </p:txBody>
      </p:sp>
    </p:spTree>
    <p:extLst>
      <p:ext uri="{BB962C8B-B14F-4D97-AF65-F5344CB8AC3E}">
        <p14:creationId xmlns:p14="http://schemas.microsoft.com/office/powerpoint/2010/main" val="4700266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0BE35-578A-4851-1177-F1F34ECD7B7E}"/>
              </a:ext>
            </a:extLst>
          </p:cNvPr>
          <p:cNvSpPr>
            <a:spLocks noGrp="1"/>
          </p:cNvSpPr>
          <p:nvPr>
            <p:ph type="title"/>
          </p:nvPr>
        </p:nvSpPr>
        <p:spPr/>
        <p:txBody>
          <a:bodyPr>
            <a:normAutofit/>
          </a:bodyPr>
          <a:lstStyle/>
          <a:p>
            <a:pPr rtl="1"/>
            <a:r>
              <a:rPr lang="en-GB" dirty="0">
                <a:highlight>
                  <a:srgbClr val="FFFF00"/>
                </a:highlight>
                <a:latin typeface="Calibri" panose="020F0502020204030204" pitchFamily="34" charset="0"/>
                <a:cs typeface="Calibri" panose="020F0502020204030204" pitchFamily="34" charset="0"/>
              </a:rPr>
              <a:t>الأداة </a:t>
            </a:r>
            <a:r>
              <a:rPr lang="ar-SA" dirty="0">
                <a:highlight>
                  <a:srgbClr val="FFFF00"/>
                </a:highlight>
                <a:latin typeface="Calibri" panose="020F0502020204030204" pitchFamily="34" charset="0"/>
                <a:cs typeface="Calibri" panose="020F0502020204030204" pitchFamily="34" charset="0"/>
              </a:rPr>
              <a:t>١</a:t>
            </a:r>
            <a:r>
              <a:rPr lang="en-GB" dirty="0">
                <a:highlight>
                  <a:srgbClr val="FFFF00"/>
                </a:highlight>
                <a:latin typeface="Calibri" panose="020F0502020204030204" pitchFamily="34" charset="0"/>
                <a:cs typeface="Calibri" panose="020F0502020204030204" pitchFamily="34" charset="0"/>
              </a:rPr>
              <a:t>: ما هي احتياجات الطفل والأسرة؟</a:t>
            </a:r>
            <a:endParaRPr lang="en-US" dirty="0">
              <a:highlight>
                <a:srgbClr val="FFFF00"/>
              </a:highlight>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42E7A05A-1EF0-0BF5-71A9-8DCFCBE2CE04}"/>
              </a:ext>
            </a:extLst>
          </p:cNvPr>
          <p:cNvPicPr>
            <a:picLocks noChangeAspect="1"/>
          </p:cNvPicPr>
          <p:nvPr/>
        </p:nvPicPr>
        <p:blipFill rotWithShape="1">
          <a:blip r:embed="rId3"/>
          <a:srcRect t="-3461" r="2456" b="-2707"/>
          <a:stretch/>
        </p:blipFill>
        <p:spPr>
          <a:xfrm>
            <a:off x="3095679" y="1384300"/>
            <a:ext cx="7601307" cy="4600800"/>
          </a:xfrm>
          <a:prstGeom prst="rect">
            <a:avLst/>
          </a:prstGeom>
          <a:ln>
            <a:solidFill>
              <a:schemeClr val="accent3">
                <a:lumMod val="75000"/>
              </a:schemeClr>
            </a:solidFill>
          </a:ln>
        </p:spPr>
      </p:pic>
      <p:sp>
        <p:nvSpPr>
          <p:cNvPr id="3" name="Rectangle: Single Corner Snipped 2">
            <a:extLst>
              <a:ext uri="{FF2B5EF4-FFF2-40B4-BE49-F238E27FC236}">
                <a16:creationId xmlns:a16="http://schemas.microsoft.com/office/drawing/2014/main" id="{1FA9A440-EC7A-D78E-976E-DA435A092531}"/>
              </a:ext>
            </a:extLst>
          </p:cNvPr>
          <p:cNvSpPr/>
          <p:nvPr/>
        </p:nvSpPr>
        <p:spPr>
          <a:xfrm>
            <a:off x="1496568" y="1384300"/>
            <a:ext cx="1106488" cy="1341616"/>
          </a:xfrm>
          <a:prstGeom prst="snip1Rect">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CA" sz="1800" b="1" dirty="0">
                <a:latin typeface="Calibri" panose="020F0502020204030204" pitchFamily="34" charset="0"/>
                <a:cs typeface="Calibri" panose="020F0502020204030204" pitchFamily="34" charset="0"/>
              </a:rPr>
              <a:t>الأداة </a:t>
            </a:r>
            <a:r>
              <a:rPr lang="ar-SA" sz="1800" b="1" dirty="0">
                <a:latin typeface="Calibri" panose="020F0502020204030204" pitchFamily="34" charset="0"/>
                <a:cs typeface="Calibri" panose="020F0502020204030204" pitchFamily="34" charset="0"/>
              </a:rPr>
              <a:t>١</a:t>
            </a:r>
            <a:endParaRPr lang="en-CA" sz="1800" b="1" dirty="0">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6B5336EE-B85B-C1C5-C47D-64BC07C933E1}"/>
              </a:ext>
            </a:extLst>
          </p:cNvPr>
          <p:cNvGrpSpPr/>
          <p:nvPr/>
        </p:nvGrpSpPr>
        <p:grpSpPr>
          <a:xfrm>
            <a:off x="10228983" y="337468"/>
            <a:ext cx="1587872" cy="1368854"/>
            <a:chOff x="10228983" y="337468"/>
            <a:chExt cx="1587872" cy="1368854"/>
          </a:xfrm>
        </p:grpSpPr>
        <p:sp>
          <p:nvSpPr>
            <p:cNvPr id="6" name="Hexagon 5">
              <a:extLst>
                <a:ext uri="{FF2B5EF4-FFF2-40B4-BE49-F238E27FC236}">
                  <a16:creationId xmlns:a16="http://schemas.microsoft.com/office/drawing/2014/main" id="{D692C6A8-267D-A3B5-A889-5F0F113B6ECF}"/>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nvGrpSpPr>
            <p:cNvPr id="7" name="Group 6">
              <a:extLst>
                <a:ext uri="{FF2B5EF4-FFF2-40B4-BE49-F238E27FC236}">
                  <a16:creationId xmlns:a16="http://schemas.microsoft.com/office/drawing/2014/main" id="{E1586676-6ECD-DDE1-B3D7-657E367339B5}"/>
                </a:ext>
              </a:extLst>
            </p:cNvPr>
            <p:cNvGrpSpPr/>
            <p:nvPr/>
          </p:nvGrpSpPr>
          <p:grpSpPr>
            <a:xfrm>
              <a:off x="10737628" y="758745"/>
              <a:ext cx="562136" cy="634675"/>
              <a:chOff x="760175" y="830142"/>
              <a:chExt cx="867619" cy="979579"/>
            </a:xfrm>
          </p:grpSpPr>
          <p:sp>
            <p:nvSpPr>
              <p:cNvPr id="8" name="Rectangle 7">
                <a:extLst>
                  <a:ext uri="{FF2B5EF4-FFF2-40B4-BE49-F238E27FC236}">
                    <a16:creationId xmlns:a16="http://schemas.microsoft.com/office/drawing/2014/main" id="{CEC40BF0-4075-EABE-D826-A9AC44A4209E}"/>
                  </a:ext>
                </a:extLst>
              </p:cNvPr>
              <p:cNvSpPr/>
              <p:nvPr/>
            </p:nvSpPr>
            <p:spPr>
              <a:xfrm>
                <a:off x="864636" y="830142"/>
                <a:ext cx="763158" cy="979577"/>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rtl="1"/>
                <a:r>
                  <a:rPr lang="ar-SA" sz="1600" b="1" dirty="0">
                    <a:solidFill>
                      <a:schemeClr val="bg1"/>
                    </a:solidFill>
                    <a:latin typeface="Arial" panose="020B0604020202020204" pitchFamily="34" charset="0"/>
                    <a:cs typeface="Arial" panose="020B0604020202020204" pitchFamily="34" charset="0"/>
                  </a:rPr>
                  <a:t>٤٩</a:t>
                </a:r>
                <a:endParaRPr lang="en-US" sz="1600" b="1"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280665C1-0006-3FC8-2421-D508428897E3}"/>
                  </a:ext>
                </a:extLst>
              </p:cNvPr>
              <p:cNvSpPr/>
              <p:nvPr/>
            </p:nvSpPr>
            <p:spPr>
              <a:xfrm>
                <a:off x="760175" y="830144"/>
                <a:ext cx="149292" cy="979577"/>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p>
            </p:txBody>
          </p:sp>
        </p:grpSp>
      </p:grpSp>
    </p:spTree>
    <p:extLst>
      <p:ext uri="{BB962C8B-B14F-4D97-AF65-F5344CB8AC3E}">
        <p14:creationId xmlns:p14="http://schemas.microsoft.com/office/powerpoint/2010/main" val="1371023910"/>
      </p:ext>
    </p:extLst>
  </p:cSld>
  <p:clrMapOvr>
    <a:masterClrMapping/>
  </p:clrMapOvr>
</p:sld>
</file>

<file path=ppt/theme/theme1.xml><?xml version="1.0" encoding="utf-8"?>
<a:theme xmlns:a="http://schemas.openxmlformats.org/drawingml/2006/main" name="Office Theme">
  <a:themeElements>
    <a:clrScheme name="CPCM">
      <a:dk1>
        <a:srgbClr val="000000"/>
      </a:dk1>
      <a:lt1>
        <a:srgbClr val="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21680</TotalTime>
  <Words>16637</Words>
  <Application>Microsoft Office PowerPoint</Application>
  <PresentationFormat>Widescreen</PresentationFormat>
  <Paragraphs>2011</Paragraphs>
  <Slides>115</Slides>
  <Notes>115</Notes>
  <HiddenSlides>10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115</vt:i4>
      </vt:variant>
    </vt:vector>
  </HeadingPairs>
  <TitlesOfParts>
    <vt:vector size="121" baseType="lpstr">
      <vt:lpstr>Britannic Bold</vt:lpstr>
      <vt:lpstr>Garamond</vt:lpstr>
      <vt:lpstr>Arial</vt:lpstr>
      <vt:lpstr>Helvetica Neue</vt:lpstr>
      <vt:lpstr>Calibri</vt:lpstr>
      <vt:lpstr>Office Theme</vt:lpstr>
      <vt:lpstr>PowerPoint Presentation</vt:lpstr>
      <vt:lpstr>PowerPoint Presentation</vt:lpstr>
      <vt:lpstr>PowerPoint Presentation</vt:lpstr>
      <vt:lpstr>PowerPoint Presentation</vt:lpstr>
      <vt:lpstr>الجلسة  ١   افتتاح الوحدة</vt:lpstr>
      <vt:lpstr>هدف الوحدة</vt:lpstr>
      <vt:lpstr>أهداف التعلم</vt:lpstr>
      <vt:lpstr>الأجندة  ٢/١</vt:lpstr>
      <vt:lpstr>الأجندة  ٢/٢</vt:lpstr>
      <vt:lpstr>الجلسة ٢  دعم ارتباط مقدم الرعاية والترابط مع الأطفال الصغار</vt:lpstr>
      <vt:lpstr>المعايير الدنيا لحماية الطفل في العمل الإنساني</vt:lpstr>
      <vt:lpstr>ما هو الارتباط؟</vt:lpstr>
      <vt:lpstr>لماذا يعتبر الارتباط وثيق الصلة بحماية الطفل؟</vt:lpstr>
      <vt:lpstr>الارتباط ومقدمي الرعاية الذكور</vt:lpstr>
      <vt:lpstr>التعلق والترابط</vt:lpstr>
      <vt:lpstr>طرق تعزيز الارتباط قبل ولادة الطفل</vt:lpstr>
      <vt:lpstr>طرق لتعزيز الارتباط عند ولادة الطفل</vt:lpstr>
      <vt:lpstr>ألعاب للأطفال والرضع</vt:lpstr>
      <vt:lpstr>الإرسال و الاستجابة: تقنية عملية لمقدمي الرعاية</vt:lpstr>
      <vt:lpstr>الإرسال و الاستجابة</vt:lpstr>
      <vt:lpstr>PowerPoint Presentation</vt:lpstr>
      <vt:lpstr>متى تقوم بالإحالة </vt:lpstr>
      <vt:lpstr>نقاط التعلم الأساسية</vt:lpstr>
      <vt:lpstr>الجلسة ٣  بناء علاقات إيجابية مع الأطفال</vt:lpstr>
      <vt:lpstr>القاعدة الذهبية لعلم النفس: يحتاج ويريد الأطفال اهتمام الكبار</vt:lpstr>
      <vt:lpstr>الاهتمام الإيجابي</vt:lpstr>
      <vt:lpstr>أدوات الوالدين الثلاث</vt:lpstr>
      <vt:lpstr>اللعب مع الأطفال</vt:lpstr>
      <vt:lpstr>ماذا يتعلم الأطفال والوالدين من خلال اللعب؟</vt:lpstr>
      <vt:lpstr>نصائح حول كيف يمكن للوالدين / مقدمي الرعاية اللعب مع الأطفال</vt:lpstr>
      <vt:lpstr>لعب الأدوار: اللعب بقيادة الأطفال</vt:lpstr>
      <vt:lpstr>PowerPoint Presentation</vt:lpstr>
      <vt:lpstr>المديح/ الإشادة</vt:lpstr>
      <vt:lpstr>المديح والتشجيع الفعال</vt:lpstr>
      <vt:lpstr>لعب الأدوار: المديح</vt:lpstr>
      <vt:lpstr>PowerPoint Presentation</vt:lpstr>
      <vt:lpstr> الأوقات الجيدة</vt:lpstr>
      <vt:lpstr>فوائد الأوقات الجيدة</vt:lpstr>
      <vt:lpstr>الأوقات الجيدة</vt:lpstr>
      <vt:lpstr>التأمل</vt:lpstr>
      <vt:lpstr>نقاط التعلم الأساسية</vt:lpstr>
      <vt:lpstr>الجلسة ٤  بناء مهارات التواصل العاطفي والتعاطفية للوالدين / مقدمي الرعاية</vt:lpstr>
      <vt:lpstr>مناقشة عامة</vt:lpstr>
      <vt:lpstr>التعاطف</vt:lpstr>
      <vt:lpstr>لماذا يعتبر التعاطف ضروريًا لكونك والد/ة/ مقدم/ة رعاية؟</vt:lpstr>
      <vt:lpstr>خطوات التعاطف</vt:lpstr>
      <vt:lpstr>PowerPoint Presentation</vt:lpstr>
      <vt:lpstr>لعب الأدوار: ٤ خطوات للتعاطف</vt:lpstr>
      <vt:lpstr>مواقف للمساعدة والاستماع</vt:lpstr>
      <vt:lpstr>التعاطف مع جميع الأطفال</vt:lpstr>
      <vt:lpstr>لعب الأدوار: التعاطف مع جميع الأطفال</vt:lpstr>
      <vt:lpstr>نقاط التعلم الأساسية</vt:lpstr>
      <vt:lpstr>الجلسة ٥  تهيئة بيئة آمنة ويمكن التنبؤ بها من خلال القواعد والإجراءات الأسرية </vt:lpstr>
      <vt:lpstr>وجود الأدوار والتوقعات الواضحة</vt:lpstr>
      <vt:lpstr>أدوات لمقدمي/ات الرعاية</vt:lpstr>
      <vt:lpstr>القواعد والاتفاقيات الأسرية</vt:lpstr>
      <vt:lpstr>مبادئ توجيهية للقواعد الفعالة</vt:lpstr>
      <vt:lpstr>PowerPoint Presentation</vt:lpstr>
      <vt:lpstr>إنشاء وشرح القواعد</vt:lpstr>
      <vt:lpstr>لعب الأدوار: مساعدة الأطفال على التعلم من الأخطاء</vt:lpstr>
      <vt:lpstr>تحديد التبعات/ العواقب الفعالة</vt:lpstr>
      <vt:lpstr>فكر وشارك</vt:lpstr>
      <vt:lpstr>الاجتماعات العائلية</vt:lpstr>
      <vt:lpstr>الاجتماعات العائلية الفعالة</vt:lpstr>
      <vt:lpstr>الاجتماعات العائلية في ٤ خطوات</vt:lpstr>
      <vt:lpstr>التأمل</vt:lpstr>
      <vt:lpstr>نقاط التعلم الأساسية</vt:lpstr>
      <vt:lpstr>الجلسة ٦  استراتيجيات التأديب غير العنيف لمقدمي الرعاية</vt:lpstr>
      <vt:lpstr>التأديب/الانضباط</vt:lpstr>
      <vt:lpstr>التأديب بكرامة مقابل العقاب الجسدي</vt:lpstr>
      <vt:lpstr>استراتيجيات الوالدين لمساعدة الأطفال على التصرف بشكل غير عدواني</vt:lpstr>
      <vt:lpstr>فكر وشارك</vt:lpstr>
      <vt:lpstr>استراتيجية "التجاهل"</vt:lpstr>
      <vt:lpstr>كيف تتجاهل السلوك غير اللائق</vt:lpstr>
      <vt:lpstr>المهلات الزمنية/ الوقت المستقطع</vt:lpstr>
      <vt:lpstr>شروط المهلة الزمنية الفعالة</vt:lpstr>
      <vt:lpstr>مدة المهلة الزمنية</vt:lpstr>
      <vt:lpstr>لعب الأدوار: الوقت المستقطع</vt:lpstr>
      <vt:lpstr>نقاط التعلم الأساسية</vt:lpstr>
      <vt:lpstr>الجلسة ٧  تقوية شبكات الدعم الاجتماعية</vt:lpstr>
      <vt:lpstr>مناقشة عامة</vt:lpstr>
      <vt:lpstr>ماذا يمكن أن يعني الدعم الاجتماعي للوالدين / مقدمي الرعاية في الممارسة</vt:lpstr>
      <vt:lpstr>أداة: من هم في دائرتك</vt:lpstr>
      <vt:lpstr>أداة:خريطة المسح لبيئة الطفل</vt:lpstr>
      <vt:lpstr>أداة:خريطة المسح لبيئة الطفل</vt:lpstr>
      <vt:lpstr>مجموعات الدعم</vt:lpstr>
      <vt:lpstr>نقاط التعلم الأساسية</vt:lpstr>
      <vt:lpstr>الجلسة  ٨  الأدوات الأساسية لإدارة المال</vt:lpstr>
      <vt:lpstr>الآثار المحتملة لتمكين الأسر اقتصاديًا</vt:lpstr>
      <vt:lpstr>مجموعة أدوات المسائل المالية</vt:lpstr>
      <vt:lpstr>ماذا تفعل الأدوات؟</vt:lpstr>
      <vt:lpstr>أنواع النفقات المنزلية</vt:lpstr>
      <vt:lpstr>متى يجب استخدام هذه الأدوات؟</vt:lpstr>
      <vt:lpstr>أين يجب استخدام هذه الأدوات؟</vt:lpstr>
      <vt:lpstr>PowerPoint Presentation</vt:lpstr>
      <vt:lpstr>التحدث عن الاحتياجات داخل المنزل</vt:lpstr>
      <vt:lpstr>نموذج البرامج</vt:lpstr>
      <vt:lpstr>الأدوات</vt:lpstr>
      <vt:lpstr>الأداة ١: ما هي احتياجات الطفل والأسرة؟</vt:lpstr>
      <vt:lpstr>الأداة ٢: ترتيب أولويات إنفاق الأسرة</vt:lpstr>
      <vt:lpstr>الأداة ٣: جدول متابعة الدخل</vt:lpstr>
      <vt:lpstr>الأداة ٤: جدول متابعة المصاريف</vt:lpstr>
      <vt:lpstr>PowerPoint Presentation</vt:lpstr>
      <vt:lpstr>أدوات المسائل المالية</vt:lpstr>
      <vt:lpstr>نقاط التعلم الأساسية</vt:lpstr>
      <vt:lpstr>الجلسة ٩  تقنيات الرعاية الذاتية والاسترخاء لدعم مقدمي الرعاية</vt:lpstr>
      <vt:lpstr>إجهاد مقدم الرعاية</vt:lpstr>
      <vt:lpstr>عواقب الإجهاد/ التوتر</vt:lpstr>
      <vt:lpstr>تأثير مقدم الرعاية على الأطفال</vt:lpstr>
      <vt:lpstr>استراتيجيات التكيف/التأقلم</vt:lpstr>
      <vt:lpstr>ما هو الاسترخاء؟</vt:lpstr>
      <vt:lpstr>مجموعة أدوات تقنيات الاسترخاء والعناية الذاتية</vt:lpstr>
      <vt:lpstr>نقاط التعلم الأساسية</vt:lpstr>
      <vt:lpstr>الجلسة ١٠  إغلاق الوحدة</vt:lpstr>
      <vt:lpstr>نهاية الوحدة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Ilse Van der Straeten</cp:lastModifiedBy>
  <cp:revision>12</cp:revision>
  <dcterms:created xsi:type="dcterms:W3CDTF">2017-12-20T18:51:03Z</dcterms:created>
  <dcterms:modified xsi:type="dcterms:W3CDTF">2023-05-04T10:06:30Z</dcterms:modified>
</cp:coreProperties>
</file>