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326" r:id="rId2"/>
    <p:sldId id="257" r:id="rId3"/>
    <p:sldId id="775" r:id="rId4"/>
    <p:sldId id="773" r:id="rId5"/>
    <p:sldId id="337" r:id="rId6"/>
    <p:sldId id="339" r:id="rId7"/>
    <p:sldId id="262" r:id="rId8"/>
    <p:sldId id="724" r:id="rId9"/>
    <p:sldId id="727" r:id="rId10"/>
    <p:sldId id="755" r:id="rId11"/>
    <p:sldId id="729" r:id="rId12"/>
    <p:sldId id="752" r:id="rId13"/>
    <p:sldId id="754" r:id="rId14"/>
    <p:sldId id="756" r:id="rId15"/>
    <p:sldId id="776" r:id="rId16"/>
    <p:sldId id="757" r:id="rId17"/>
    <p:sldId id="771" r:id="rId18"/>
    <p:sldId id="777" r:id="rId19"/>
    <p:sldId id="749" r:id="rId20"/>
    <p:sldId id="778" r:id="rId21"/>
    <p:sldId id="772" r:id="rId22"/>
    <p:sldId id="779" r:id="rId23"/>
    <p:sldId id="374" r:id="rId24"/>
    <p:sldId id="366" r:id="rId25"/>
    <p:sldId id="731" r:id="rId26"/>
    <p:sldId id="763" r:id="rId27"/>
    <p:sldId id="765" r:id="rId28"/>
    <p:sldId id="732" r:id="rId29"/>
    <p:sldId id="760" r:id="rId30"/>
    <p:sldId id="759" r:id="rId31"/>
    <p:sldId id="769" r:id="rId32"/>
    <p:sldId id="766" r:id="rId33"/>
    <p:sldId id="770" r:id="rId34"/>
    <p:sldId id="383" r:id="rId35"/>
    <p:sldId id="344" r:id="rId36"/>
    <p:sldId id="739" r:id="rId37"/>
    <p:sldId id="780" r:id="rId38"/>
    <p:sldId id="753" r:id="rId39"/>
    <p:sldId id="761" r:id="rId40"/>
    <p:sldId id="751" r:id="rId41"/>
    <p:sldId id="762" r:id="rId42"/>
    <p:sldId id="781" r:id="rId43"/>
    <p:sldId id="782" r:id="rId44"/>
    <p:sldId id="386" r:id="rId45"/>
    <p:sldId id="774" r:id="rId46"/>
    <p:sldId id="387" r:id="rId47"/>
  </p:sldIdLst>
  <p:sldSz cx="12192000" cy="6858000"/>
  <p:notesSz cx="7099300" cy="10234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le" id="{6711324F-24E5-4175-8C41-6C1B07637038}">
          <p14:sldIdLst>
            <p14:sldId id="326"/>
            <p14:sldId id="257"/>
            <p14:sldId id="775"/>
          </p14:sldIdLst>
        </p14:section>
        <p14:section name="Session 1" id="{61D7EA90-D983-4289-B5B9-4EC69145E620}">
          <p14:sldIdLst>
            <p14:sldId id="773"/>
            <p14:sldId id="337"/>
            <p14:sldId id="339"/>
            <p14:sldId id="262"/>
          </p14:sldIdLst>
        </p14:section>
        <p14:section name="Session 2" id="{EA7A8694-36A0-4709-B012-9D4011E94DAD}">
          <p14:sldIdLst>
            <p14:sldId id="724"/>
            <p14:sldId id="727"/>
            <p14:sldId id="755"/>
            <p14:sldId id="729"/>
            <p14:sldId id="752"/>
            <p14:sldId id="754"/>
            <p14:sldId id="756"/>
            <p14:sldId id="776"/>
            <p14:sldId id="757"/>
            <p14:sldId id="771"/>
            <p14:sldId id="777"/>
            <p14:sldId id="749"/>
            <p14:sldId id="778"/>
            <p14:sldId id="772"/>
            <p14:sldId id="779"/>
            <p14:sldId id="374"/>
          </p14:sldIdLst>
        </p14:section>
        <p14:section name="Session 3" id="{7A6787DD-F2D8-42C7-879D-DA0DEF34281F}">
          <p14:sldIdLst>
            <p14:sldId id="366"/>
            <p14:sldId id="731"/>
            <p14:sldId id="763"/>
            <p14:sldId id="765"/>
            <p14:sldId id="732"/>
            <p14:sldId id="760"/>
            <p14:sldId id="759"/>
            <p14:sldId id="769"/>
            <p14:sldId id="766"/>
            <p14:sldId id="770"/>
            <p14:sldId id="383"/>
          </p14:sldIdLst>
        </p14:section>
        <p14:section name="Session 4" id="{6ADCDA45-1BCC-4A45-A4B9-4594CBD770A4}">
          <p14:sldIdLst>
            <p14:sldId id="344"/>
            <p14:sldId id="739"/>
            <p14:sldId id="780"/>
            <p14:sldId id="753"/>
            <p14:sldId id="761"/>
            <p14:sldId id="751"/>
            <p14:sldId id="762"/>
            <p14:sldId id="781"/>
            <p14:sldId id="782"/>
            <p14:sldId id="386"/>
          </p14:sldIdLst>
        </p14:section>
        <p14:section name="Session 5" id="{1AE8F7A1-A8B9-46B7-B365-6201670E92C5}">
          <p14:sldIdLst>
            <p14:sldId id="774"/>
            <p14:sldId id="387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AEC1317-ED4B-3651-3741-C9C6FC8C0C6C}" name="Justina Ojom" initials="JO" userId="S::justina.ojom@little-fish.co::cbdaed7d-8d45-4372-a16a-f3f8900c2f45" providerId="AD"/>
  <p188:author id="{CEAF54CD-BFA4-1B0D-D4B9-9B9B1E4517CD}" name="Justina Li" initials="JL" userId="250e3184e11dcac9" providerId="Windows Live"/>
  <p188:author id="{0027B4F2-1383-E369-CA03-AA29E1613B29}" name="Clare Back" initials="CB" userId="7ca9c63e0bec638d" providerId="Windows Live"/>
  <p188:author id="{2BA547FE-46EF-BB21-D252-B02F0AE3AB5E}" name="Ilse Van der Straeten" initials="IVdS" userId="Ilse Van der Straeten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4AF4B"/>
    <a:srgbClr val="DE0000"/>
    <a:srgbClr val="026794"/>
    <a:srgbClr val="97467D"/>
    <a:srgbClr val="405E79"/>
    <a:srgbClr val="35B2B4"/>
    <a:srgbClr val="95CD7A"/>
    <a:srgbClr val="70995C"/>
    <a:srgbClr val="D5EBCA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notesView">
  <p:normalViewPr>
    <p:restoredLeft sz="12969" autoAdjust="0"/>
    <p:restoredTop sz="79961" autoAdjust="0"/>
  </p:normalViewPr>
  <p:slideViewPr>
    <p:cSldViewPr snapToGrid="0" snapToObjects="1">
      <p:cViewPr varScale="1">
        <p:scale>
          <a:sx n="56" d="100"/>
          <a:sy n="56" d="100"/>
        </p:scale>
        <p:origin x="1143" y="30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47" d="100"/>
          <a:sy n="47" d="100"/>
        </p:scale>
        <p:origin x="2742" y="4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DFAAEB6-E61C-4624-B9E6-BED41F835A4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6364" cy="513508"/>
          </a:xfrm>
          <a:prstGeom prst="rect">
            <a:avLst/>
          </a:prstGeom>
        </p:spPr>
        <p:txBody>
          <a:bodyPr vert="horz" lIns="94640" tIns="47320" rIns="94640" bIns="47320" rtlCol="0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6945E12-8FEC-466A-BC96-0A53E028DD7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1294" y="1"/>
            <a:ext cx="3076364" cy="513508"/>
          </a:xfrm>
          <a:prstGeom prst="rect">
            <a:avLst/>
          </a:prstGeom>
        </p:spPr>
        <p:txBody>
          <a:bodyPr vert="horz" lIns="94640" tIns="47320" rIns="94640" bIns="47320" rtlCol="0"/>
          <a:lstStyle>
            <a:lvl1pPr algn="r">
              <a:defRPr sz="1200"/>
            </a:lvl1pPr>
          </a:lstStyle>
          <a:p>
            <a:fld id="{4383D835-2706-420F-9614-605069E3941B}" type="datetimeFigureOut">
              <a:rPr lang="en-CA" smtClean="0"/>
              <a:t>2023-05-04</a:t>
            </a:fld>
            <a:endParaRPr lang="en-CA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315364-F0D9-4B57-9780-6EA3B6E2CA4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1107"/>
            <a:ext cx="3076364" cy="513507"/>
          </a:xfrm>
          <a:prstGeom prst="rect">
            <a:avLst/>
          </a:prstGeom>
        </p:spPr>
        <p:txBody>
          <a:bodyPr vert="horz" lIns="94640" tIns="47320" rIns="94640" bIns="47320" rtlCol="0" anchor="b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6983DF-0AB9-4C2A-8646-4B872DAFE52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1294" y="9721107"/>
            <a:ext cx="3076364" cy="513507"/>
          </a:xfrm>
          <a:prstGeom prst="rect">
            <a:avLst/>
          </a:prstGeom>
        </p:spPr>
        <p:txBody>
          <a:bodyPr vert="horz" lIns="94640" tIns="47320" rIns="94640" bIns="47320" rtlCol="0" anchor="b"/>
          <a:lstStyle>
            <a:lvl1pPr algn="r">
              <a:defRPr sz="1200"/>
            </a:lvl1pPr>
          </a:lstStyle>
          <a:p>
            <a:fld id="{88951756-C696-437A-BBE9-CDACCAA1EE5E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2780644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477839" y="4229101"/>
            <a:ext cx="6143624" cy="5442607"/>
          </a:xfrm>
          <a:prstGeom prst="rect">
            <a:avLst/>
          </a:prstGeom>
        </p:spPr>
        <p:txBody>
          <a:bodyPr vert="horz" lIns="94640" tIns="47320" rIns="94640" bIns="473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Image Placeholder 4">
            <a:extLst>
              <a:ext uri="{FF2B5EF4-FFF2-40B4-BE49-F238E27FC236}">
                <a16:creationId xmlns:a16="http://schemas.microsoft.com/office/drawing/2014/main" id="{9730F580-2195-3BFD-72CA-884F721F214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77838" y="460375"/>
            <a:ext cx="6143625" cy="3455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1743791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628650" indent="-17145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085850" indent="-17145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543050" indent="-17145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2000250" indent="-17145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ocialserviceworkforce.org/resources/family-engagement-partnering-families-improve-child-welfare-outcomes" TargetMode="External"/><Relationship Id="rId7" Type="http://schemas.openxmlformats.org/officeDocument/2006/relationships/hyperlink" Target="https://www.unicef.org/serbia/sites/unicef.org.serbia/files/2018-1%200/Strenthening_Vulnerable_Families.pdf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prevention-collaborative.org/wp-content/uploads/2022/02/Prevention-Collaborative-Parenting-Brief.pdf" TargetMode="External"/><Relationship Id="rId5" Type="http://schemas.openxmlformats.org/officeDocument/2006/relationships/hyperlink" Target="https://prevention-collaborative.org/prevention-strategies/supporting-parents-and-caregivers/?cat_id=19&amp;scat_id=78" TargetMode="External"/><Relationship Id="rId4" Type="http://schemas.openxmlformats.org/officeDocument/2006/relationships/hyperlink" Target="https://prevention-collaborative.org/wp-content/uploads/2021/08/UNICEF_2020_Designing_Parenting_programmes.pdf" TargetMode="Externa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en-US" b="1" noProof="0" dirty="0"/>
              <a:t>مرحباً</a:t>
            </a:r>
          </a:p>
          <a:p>
            <a:pPr algn="r" rtl="1"/>
            <a:r>
              <a:rPr lang="ar-SA" noProof="0" dirty="0"/>
              <a:t>الت</a:t>
            </a:r>
            <a:r>
              <a:rPr lang="en-US" noProof="0" dirty="0"/>
              <a:t>رح</a:t>
            </a:r>
            <a:r>
              <a:rPr lang="ar-SA" noProof="0" dirty="0"/>
              <a:t>ي</a:t>
            </a:r>
            <a:r>
              <a:rPr lang="en-US" noProof="0" dirty="0"/>
              <a:t>ب بالمشاركين</a:t>
            </a:r>
            <a:r>
              <a:rPr lang="ar-SA" noProof="0" dirty="0"/>
              <a:t>/المشاركات</a:t>
            </a:r>
            <a:endParaRPr lang="en-US" noProof="0" dirty="0"/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38777CD7-18F7-9F3E-6850-75F7CB2AA8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" name="Google Shape;725;p48:notes">
            <a:extLst>
              <a:ext uri="{FF2B5EF4-FFF2-40B4-BE49-F238E27FC236}">
                <a16:creationId xmlns:a16="http://schemas.microsoft.com/office/drawing/2014/main" id="{AF71256D-802A-0301-ACA4-A4ADB2D745D4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1</a:t>
            </a:fld>
            <a:endParaRPr lang="en-US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732005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ar-SA" b="1" noProof="0" dirty="0"/>
              <a:t>الشرح</a:t>
            </a:r>
            <a:endParaRPr lang="en-US" b="1" noProof="0" dirty="0"/>
          </a:p>
          <a:p>
            <a:pPr algn="r" rtl="1"/>
            <a:r>
              <a:rPr lang="en-US" i="1" noProof="0" dirty="0"/>
              <a:t>في هذا الرسم البياني</a:t>
            </a:r>
            <a:r>
              <a:rPr lang="ar-SA" i="1" noProof="0" dirty="0"/>
              <a:t>، </a:t>
            </a:r>
            <a:r>
              <a:rPr lang="en-US" i="1" noProof="0" dirty="0"/>
              <a:t>تمثل الثمار فوائد العمل مع العائلات ومقدمي الرعاية.</a:t>
            </a:r>
          </a:p>
          <a:p>
            <a:pPr algn="r" rtl="1"/>
            <a:r>
              <a:rPr lang="en-US" i="1" noProof="0" dirty="0"/>
              <a:t>بعض هذه ال</a:t>
            </a:r>
            <a:r>
              <a:rPr lang="ar-SA" i="1" noProof="0" dirty="0"/>
              <a:t>ثمار</a:t>
            </a:r>
            <a:r>
              <a:rPr lang="en-US" i="1" noProof="0" dirty="0"/>
              <a:t> هي:</a:t>
            </a:r>
          </a:p>
          <a:p>
            <a:pPr lvl="1" algn="r" rtl="1"/>
            <a:r>
              <a:rPr lang="en-US" i="1" noProof="0" dirty="0"/>
              <a:t>مقدمو الرعاية المتعاون</a:t>
            </a:r>
            <a:r>
              <a:rPr lang="ar-SA" i="1" noProof="0" dirty="0"/>
              <a:t>ي</a:t>
            </a:r>
            <a:r>
              <a:rPr lang="en-US" i="1" noProof="0" dirty="0"/>
              <a:t>ن</a:t>
            </a:r>
          </a:p>
          <a:p>
            <a:pPr lvl="2" algn="r" rtl="1"/>
            <a:r>
              <a:rPr lang="en-US" i="1" dirty="0"/>
              <a:t>قد يكون مقدمو الرعاية</a:t>
            </a:r>
            <a:r>
              <a:rPr lang="ar-SA" i="1" dirty="0"/>
              <a:t> </a:t>
            </a:r>
            <a:r>
              <a:rPr lang="en-US" i="1" noProof="0" dirty="0"/>
              <a:t>أكثر حماسًا للالتزام </a:t>
            </a:r>
            <a:r>
              <a:rPr lang="ar-SA" i="1" noProof="0" dirty="0"/>
              <a:t>بفعالية ل</a:t>
            </a:r>
            <a:r>
              <a:rPr lang="en-US" i="1" noProof="0" dirty="0"/>
              <a:t>تحقيق خطة الحالة</a:t>
            </a:r>
          </a:p>
          <a:p>
            <a:pPr lvl="2" algn="r" rtl="1"/>
            <a:r>
              <a:rPr lang="en-US" i="1" noProof="0" dirty="0"/>
              <a:t>قد ي</a:t>
            </a:r>
            <a:r>
              <a:rPr lang="ar-SA" i="1" noProof="0" dirty="0"/>
              <a:t>درك</a:t>
            </a:r>
            <a:r>
              <a:rPr lang="en-US" i="1" noProof="0" dirty="0"/>
              <a:t> مقدمو الرعاية </a:t>
            </a:r>
            <a:r>
              <a:rPr lang="ar-SA" i="1" noProof="0" dirty="0"/>
              <a:t>على الأرجح</a:t>
            </a:r>
            <a:r>
              <a:rPr lang="en-US" i="1" noProof="0" dirty="0"/>
              <a:t> المش</a:t>
            </a:r>
            <a:r>
              <a:rPr lang="ar-SA" i="1" noProof="0" dirty="0"/>
              <a:t>اكل</a:t>
            </a:r>
            <a:r>
              <a:rPr lang="en-US" i="1" noProof="0" dirty="0"/>
              <a:t> المحددة و</a:t>
            </a:r>
            <a:r>
              <a:rPr lang="ar-SA" i="1" noProof="0" dirty="0"/>
              <a:t>يوافقون</a:t>
            </a:r>
            <a:r>
              <a:rPr lang="en-US" i="1" noProof="0" dirty="0"/>
              <a:t> عليها لحلها</a:t>
            </a:r>
          </a:p>
          <a:p>
            <a:pPr lvl="1" algn="r" rtl="1"/>
            <a:r>
              <a:rPr lang="en-US" i="1" noProof="0" dirty="0"/>
              <a:t>الحفاظ على الأسرة</a:t>
            </a:r>
          </a:p>
          <a:p>
            <a:pPr lvl="2" algn="r" rtl="1"/>
            <a:r>
              <a:rPr lang="ar-SA" i="1" dirty="0"/>
              <a:t>ي</a:t>
            </a:r>
            <a:r>
              <a:rPr lang="en-US" i="1" dirty="0"/>
              <a:t>مكن</a:t>
            </a:r>
            <a:r>
              <a:rPr lang="ar-SA" i="1" dirty="0"/>
              <a:t> أن </a:t>
            </a:r>
            <a:r>
              <a:rPr lang="ar-SA" i="1" noProof="0" dirty="0"/>
              <a:t>يخفف من</a:t>
            </a:r>
            <a:r>
              <a:rPr lang="en-US" i="1" noProof="0" dirty="0"/>
              <a:t> الحاجة إلى وضع الطفل خارج المنزل</a:t>
            </a:r>
          </a:p>
          <a:p>
            <a:pPr lvl="1" algn="r" rtl="1"/>
            <a:r>
              <a:rPr lang="en-US" i="1" noProof="0" dirty="0"/>
              <a:t>خيارات موسعة</a:t>
            </a:r>
          </a:p>
          <a:p>
            <a:pPr lvl="2" algn="r" rtl="1"/>
            <a:r>
              <a:rPr lang="en-US" i="1" noProof="0" dirty="0"/>
              <a:t>قد يزيد من عدد الأفراد المستعدين للمساعدة</a:t>
            </a:r>
          </a:p>
          <a:p>
            <a:pPr lvl="2" algn="r" rtl="1"/>
            <a:r>
              <a:rPr lang="en-US" i="1" dirty="0"/>
              <a:t>يمكن لأخصائيي الحالة الاعتماد على الأسرة ل</a:t>
            </a:r>
            <a:r>
              <a:rPr lang="en-US" i="1" noProof="0" dirty="0"/>
              <a:t>تحديد الروابط المفيدة المحتملة لأن بعض الأشخاص الذين يلعبون دورًا مهمًا قد لا يكونون مرتبطين ولكن لديهم علاقة عاطفية مهمة مع الأسرة أو الطفل.</a:t>
            </a:r>
          </a:p>
          <a:p>
            <a:pPr lvl="1" algn="r" rtl="1"/>
            <a:r>
              <a:rPr lang="en-US" i="1" noProof="0" dirty="0"/>
              <a:t>تعزيز مهارات اتخاذ القرار الأسري</a:t>
            </a:r>
          </a:p>
          <a:p>
            <a:pPr lvl="2" algn="r" rtl="1"/>
            <a:r>
              <a:rPr lang="en-US" i="1" noProof="0" dirty="0"/>
              <a:t>قد يؤدي استخدام عملية صنع القرار القائمة على نقاط القوة و</a:t>
            </a:r>
            <a:r>
              <a:rPr lang="ar-SA" i="1" noProof="0" dirty="0"/>
              <a:t>تطبيق</a:t>
            </a:r>
            <a:r>
              <a:rPr lang="en-US" i="1" noProof="0" dirty="0"/>
              <a:t> </a:t>
            </a:r>
            <a:r>
              <a:rPr lang="ar-SA" i="1" noProof="0" dirty="0"/>
              <a:t>نهج</a:t>
            </a:r>
            <a:r>
              <a:rPr lang="en-US" i="1" noProof="0" dirty="0"/>
              <a:t> حل المشكلات المناسبة إلى إعطاء أفراد الأسرة استراتيجيات جديدة للتواصل وحل المشكلات</a:t>
            </a:r>
          </a:p>
          <a:p>
            <a:pPr lvl="1" algn="r" rtl="1"/>
            <a:r>
              <a:rPr lang="en-US" i="1" noProof="0" dirty="0"/>
              <a:t>المزيد من الخدمات المستهدفة</a:t>
            </a:r>
            <a:endParaRPr lang="en-US" i="1" dirty="0"/>
          </a:p>
          <a:p>
            <a:pPr lvl="2" algn="r" rtl="1"/>
            <a:r>
              <a:rPr lang="en-US" i="1" noProof="0" dirty="0"/>
              <a:t>قد يكون</a:t>
            </a:r>
            <a:r>
              <a:rPr lang="ar-SA" i="1" noProof="0" dirty="0"/>
              <a:t> أخصائيي الحالة و</a:t>
            </a:r>
            <a:r>
              <a:rPr lang="en-US" i="1" noProof="0" dirty="0"/>
              <a:t> أفراد الأسرة أكثر قدرة على تحديد الاحتياجات الفريدة للعائلة</a:t>
            </a:r>
          </a:p>
          <a:p>
            <a:pPr lvl="2" algn="r" rtl="1"/>
            <a:r>
              <a:rPr lang="ar-SA" i="1" dirty="0"/>
              <a:t>ك</a:t>
            </a:r>
            <a:r>
              <a:rPr lang="en-US" i="1" dirty="0"/>
              <a:t>نتيجة</a:t>
            </a:r>
            <a:r>
              <a:rPr lang="ar-SA" i="1" dirty="0"/>
              <a:t>، سيتم تطوير </a:t>
            </a:r>
            <a:r>
              <a:rPr lang="en-US" i="1" noProof="0" dirty="0"/>
              <a:t>خطط الخدمة الملائمة والمناسبة ثقافيًا</a:t>
            </a:r>
            <a:r>
              <a:rPr lang="ar-SA" i="1" noProof="0" dirty="0"/>
              <a:t> </a:t>
            </a:r>
            <a:r>
              <a:rPr lang="en-US" i="1" noProof="0" dirty="0"/>
              <a:t>بحيث </a:t>
            </a:r>
            <a:r>
              <a:rPr lang="ar-SA" i="1" noProof="0" dirty="0"/>
              <a:t>ت</a:t>
            </a:r>
            <a:r>
              <a:rPr lang="en-US" i="1" noProof="0" dirty="0"/>
              <a:t>لبي الاحتياجات الأساسية والبناء على نقاط القوة</a:t>
            </a:r>
            <a:r>
              <a:rPr lang="ar-SA" i="1" noProof="0" dirty="0"/>
              <a:t> ل</a:t>
            </a:r>
            <a:r>
              <a:rPr lang="en-US" i="1" noProof="0" dirty="0"/>
              <a:t>لأسر</a:t>
            </a:r>
            <a:r>
              <a:rPr lang="ar-SA" i="1" noProof="0" dirty="0"/>
              <a:t>ة</a:t>
            </a:r>
            <a:r>
              <a:rPr lang="en-US" i="1" noProof="0" dirty="0"/>
              <a:t> والاستفادة من الدعم المجتمعي</a:t>
            </a:r>
          </a:p>
          <a:p>
            <a:pPr algn="r" rtl="1"/>
            <a:endParaRPr lang="en-US" noProof="0" dirty="0"/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64F33E5D-9F00-0C1F-E9B3-84F68231ED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" name="Google Shape;725;p48:notes">
            <a:extLst>
              <a:ext uri="{FF2B5EF4-FFF2-40B4-BE49-F238E27FC236}">
                <a16:creationId xmlns:a16="http://schemas.microsoft.com/office/drawing/2014/main" id="{67E3F6F2-E646-DF0E-D701-670A851B2C73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10</a:t>
            </a:fld>
            <a:endParaRPr lang="en-US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3212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en-US" b="1" noProof="0" dirty="0"/>
              <a:t>مقدمة</a:t>
            </a:r>
          </a:p>
          <a:p>
            <a:pPr algn="r" rtl="1"/>
            <a:r>
              <a:rPr lang="en-US" noProof="0" dirty="0"/>
              <a:t>عرض الشريحة</a:t>
            </a:r>
          </a:p>
          <a:p>
            <a:pPr algn="r" rtl="1"/>
            <a:r>
              <a:rPr lang="en-US" dirty="0"/>
              <a:t>توجيه المشاركين إلى</a:t>
            </a:r>
            <a:r>
              <a:rPr lang="ar-SA" dirty="0"/>
              <a:t> </a:t>
            </a:r>
            <a:r>
              <a:rPr lang="ar-SA" b="1" dirty="0"/>
              <a:t>ال</a:t>
            </a:r>
            <a:r>
              <a:rPr lang="en-US" b="1" dirty="0"/>
              <a:t>صفح</a:t>
            </a:r>
            <a:r>
              <a:rPr lang="ar-SA" b="1" dirty="0"/>
              <a:t>ة</a:t>
            </a:r>
            <a:r>
              <a:rPr lang="en-US" b="1" dirty="0"/>
              <a:t> </a:t>
            </a:r>
            <a:r>
              <a:rPr lang="ar-SA" b="1" dirty="0"/>
              <a:t>١٩ من دليل العمل</a:t>
            </a:r>
            <a:r>
              <a:rPr lang="en-US" b="1" dirty="0"/>
              <a:t>: شهادة </a:t>
            </a:r>
            <a:r>
              <a:rPr lang="ar-SA" b="1" dirty="0"/>
              <a:t>عن إشراك</a:t>
            </a:r>
            <a:r>
              <a:rPr lang="en-US" b="1" dirty="0"/>
              <a:t> الأسرة</a:t>
            </a:r>
            <a:endParaRPr lang="en-US" b="1" noProof="0" dirty="0"/>
          </a:p>
          <a:p>
            <a:pPr algn="r" rtl="1"/>
            <a:r>
              <a:rPr lang="en-US" noProof="0" dirty="0"/>
              <a:t>اطلب من متطوعين قراءة النص على شهادة من أحد البرامج</a:t>
            </a:r>
          </a:p>
          <a:p>
            <a:pPr lvl="1" algn="r" rtl="1"/>
            <a:r>
              <a:rPr lang="ar-SA" noProof="0" dirty="0"/>
              <a:t> يقرأ أحد ال</a:t>
            </a:r>
            <a:r>
              <a:rPr lang="en-US" noProof="0" dirty="0"/>
              <a:t>متطوع</a:t>
            </a:r>
            <a:r>
              <a:rPr lang="ar-SA" noProof="0" dirty="0"/>
              <a:t>ين</a:t>
            </a:r>
            <a:r>
              <a:rPr lang="en-US" dirty="0"/>
              <a:t> شهادة أنيت</a:t>
            </a:r>
          </a:p>
          <a:p>
            <a:pPr lvl="1" algn="r" rtl="1"/>
            <a:r>
              <a:rPr lang="ar-SA" noProof="0" dirty="0"/>
              <a:t>يقرأ </a:t>
            </a:r>
            <a:r>
              <a:rPr lang="en-US" noProof="0" dirty="0"/>
              <a:t>متطوع آخر </a:t>
            </a:r>
            <a:r>
              <a:rPr lang="en-US" dirty="0"/>
              <a:t>شهادة بام</a:t>
            </a:r>
            <a:endParaRPr lang="en-US" noProof="0" dirty="0"/>
          </a:p>
          <a:p>
            <a:pPr marL="0" indent="0" algn="r" rtl="1">
              <a:buNone/>
            </a:pPr>
            <a:endParaRPr lang="en-US" dirty="0"/>
          </a:p>
          <a:p>
            <a:pPr marL="0" indent="0" algn="r" rtl="1">
              <a:buNone/>
            </a:pPr>
            <a:r>
              <a:rPr lang="en-US" b="1" dirty="0"/>
              <a:t>مناقشة عامة</a:t>
            </a:r>
          </a:p>
          <a:p>
            <a:pPr algn="r" rtl="1"/>
            <a:r>
              <a:rPr lang="en-US" i="1" noProof="0" dirty="0"/>
              <a:t>هذه دراسة حالة </a:t>
            </a:r>
            <a:r>
              <a:rPr lang="ar-SA" i="1" noProof="0" dirty="0"/>
              <a:t>حقيق</a:t>
            </a:r>
            <a:r>
              <a:rPr lang="en-US" i="1" noProof="0" dirty="0"/>
              <a:t>ية من المملكة المتحدة</a:t>
            </a:r>
            <a:r>
              <a:rPr lang="ar-SA" i="1" noProof="0" dirty="0"/>
              <a:t>، </a:t>
            </a:r>
            <a:r>
              <a:rPr lang="en-US" i="1" noProof="0" dirty="0"/>
              <a:t>سياق مختلف.</a:t>
            </a:r>
          </a:p>
          <a:p>
            <a:pPr algn="r" rtl="1"/>
            <a:r>
              <a:rPr lang="en-US" i="1" noProof="0" dirty="0"/>
              <a:t>هل يمكنك أن ترى كيف يمكن للوالدين أو مقدم الرعاية أن يتمتع بتجربة مماثلة في العمل مع أخصائي حالة أو مقدمي خدمة آخرين في هذا السياق؟</a:t>
            </a:r>
          </a:p>
          <a:p>
            <a:pPr algn="r" rtl="1"/>
            <a:r>
              <a:rPr lang="en-US" i="1" noProof="0" dirty="0"/>
              <a:t>ما الفارق الذي أحدثته طريقة بام في إشراك العائلات؟ هل كان من الممكن أن </a:t>
            </a:r>
            <a:r>
              <a:rPr lang="ar-SA" i="1" noProof="0" dirty="0"/>
              <a:t>ت</a:t>
            </a:r>
            <a:r>
              <a:rPr lang="en-US" i="1" noProof="0" dirty="0"/>
              <a:t>حصل على هذه النتيجة للأطفال دون </a:t>
            </a:r>
            <a:r>
              <a:rPr lang="ar-SA" i="1" noProof="0" dirty="0"/>
              <a:t>إشراك</a:t>
            </a:r>
            <a:r>
              <a:rPr lang="en-US" i="1" noProof="0" dirty="0"/>
              <a:t> أنيت</a:t>
            </a:r>
            <a:r>
              <a:rPr lang="ar-SA" i="1" noProof="0" dirty="0"/>
              <a:t> </a:t>
            </a:r>
            <a:r>
              <a:rPr lang="en-US" i="1" noProof="0" dirty="0"/>
              <a:t>بشكل جيد ؟</a:t>
            </a:r>
            <a:endParaRPr lang="en-US" dirty="0"/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E580ABAE-63E9-578F-59DA-D3AB5ADD7C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" name="Google Shape;725;p48:notes">
            <a:extLst>
              <a:ext uri="{FF2B5EF4-FFF2-40B4-BE49-F238E27FC236}">
                <a16:creationId xmlns:a16="http://schemas.microsoft.com/office/drawing/2014/main" id="{C067B015-634D-D010-D5EF-07DFB0167802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11</a:t>
            </a:fld>
            <a:endParaRPr lang="en-US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447315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ar-SA" b="1" noProof="0" dirty="0">
                <a:sym typeface="Arial"/>
              </a:rPr>
              <a:t>الشرح</a:t>
            </a:r>
            <a:endParaRPr lang="en-US" noProof="0" dirty="0"/>
          </a:p>
          <a:p>
            <a:pPr algn="r" rtl="1"/>
            <a:r>
              <a:rPr lang="en-US" i="1" noProof="0" dirty="0"/>
              <a:t>يمكن أن </a:t>
            </a:r>
            <a:r>
              <a:rPr lang="ar-SA" i="1" noProof="0" dirty="0"/>
              <a:t>ي</a:t>
            </a:r>
            <a:r>
              <a:rPr lang="en-US" i="1" noProof="0" dirty="0"/>
              <a:t>تكون </a:t>
            </a:r>
            <a:r>
              <a:rPr lang="ar-SA" i="1" noProof="0" dirty="0"/>
              <a:t>إشراك</a:t>
            </a:r>
            <a:r>
              <a:rPr lang="en-US" i="1" noProof="0" dirty="0"/>
              <a:t> الأسرة من ثلاث مكونات:</a:t>
            </a:r>
          </a:p>
          <a:p>
            <a:pPr lvl="1" algn="r" rtl="1"/>
            <a:r>
              <a:rPr lang="en-US" i="1" noProof="0" dirty="0"/>
              <a:t>التعرف على العائلات</a:t>
            </a:r>
          </a:p>
          <a:p>
            <a:pPr lvl="1" algn="r" rtl="1"/>
            <a:r>
              <a:rPr lang="en-US" i="1" noProof="0" dirty="0"/>
              <a:t>بناء علاقات إيجابية مع العائلات</a:t>
            </a:r>
          </a:p>
          <a:p>
            <a:pPr lvl="1" algn="r" rtl="1"/>
            <a:r>
              <a:rPr lang="en-US" i="1" noProof="0" dirty="0"/>
              <a:t>إشراك الأسر بشكل هادف</a:t>
            </a:r>
          </a:p>
          <a:p>
            <a:pPr algn="r" rtl="1"/>
            <a:r>
              <a:rPr lang="en-US" b="1" i="1" noProof="0" dirty="0"/>
              <a:t>التعرف على العائلات</a:t>
            </a:r>
          </a:p>
          <a:p>
            <a:pPr lvl="1" algn="r" rtl="1"/>
            <a:r>
              <a:rPr lang="en-US" i="1" noProof="0" dirty="0"/>
              <a:t>وهذا ينطوي:</a:t>
            </a:r>
          </a:p>
          <a:p>
            <a:pPr lvl="2" algn="r" rtl="1"/>
            <a:r>
              <a:rPr lang="en-US" i="1" noProof="0" dirty="0"/>
              <a:t>بناء علاقات إيجابية مع العائلات ومقدمي الرعاية</a:t>
            </a:r>
          </a:p>
          <a:p>
            <a:pPr lvl="2" algn="r" rtl="1"/>
            <a:r>
              <a:rPr lang="en-US" i="1" noProof="0" dirty="0"/>
              <a:t>الاعتراف بقوة الأطفال والأسر</a:t>
            </a:r>
          </a:p>
          <a:p>
            <a:pPr lvl="2" algn="r" rtl="1"/>
            <a:r>
              <a:rPr lang="en-US" i="1" noProof="0" dirty="0"/>
              <a:t>تنمية الثقة</a:t>
            </a:r>
          </a:p>
          <a:p>
            <a:pPr lvl="2" algn="r" rtl="1"/>
            <a:r>
              <a:rPr lang="en-US" i="1" noProof="0" dirty="0"/>
              <a:t>العمل بشكل تعاوني لحماية الأطفال</a:t>
            </a:r>
            <a:endParaRPr lang="en-US" i="1" dirty="0"/>
          </a:p>
          <a:p>
            <a:pPr algn="r" rtl="1"/>
            <a:r>
              <a:rPr lang="en-US" b="1" i="1" noProof="0" dirty="0"/>
              <a:t>بناء علاقات إيجابية مع العائلات</a:t>
            </a:r>
          </a:p>
          <a:p>
            <a:pPr lvl="1" algn="r" rtl="1"/>
            <a:r>
              <a:rPr lang="en-US" i="1" noProof="0" dirty="0"/>
              <a:t>قد يمر مقدمو الرعاية للعديد من الأطفال ال</a:t>
            </a:r>
            <a:r>
              <a:rPr lang="ar-SA" i="1" noProof="0" dirty="0"/>
              <a:t>مست</a:t>
            </a:r>
            <a:r>
              <a:rPr lang="en-US" i="1" noProof="0" dirty="0"/>
              <a:t>ضعف</a:t>
            </a:r>
            <a:r>
              <a:rPr lang="ar-SA" i="1" noProof="0" dirty="0"/>
              <a:t>ين</a:t>
            </a:r>
            <a:r>
              <a:rPr lang="en-US" i="1" noProof="0" dirty="0"/>
              <a:t> والمعرضين للخطر </a:t>
            </a:r>
            <a:r>
              <a:rPr lang="ar-SA" i="1" noProof="0" dirty="0"/>
              <a:t>ب</a:t>
            </a:r>
            <a:r>
              <a:rPr lang="en-US" i="1" noProof="0" dirty="0"/>
              <a:t>أنفسهم بوقت م</a:t>
            </a:r>
            <a:r>
              <a:rPr lang="ar-SA" i="1" noProof="0" dirty="0"/>
              <a:t>جهد</a:t>
            </a:r>
            <a:r>
              <a:rPr lang="en-US" i="1" noProof="0" dirty="0"/>
              <a:t> وصعب</a:t>
            </a:r>
          </a:p>
          <a:p>
            <a:pPr lvl="1" algn="r" rtl="1"/>
            <a:r>
              <a:rPr lang="en-US" i="1" noProof="0" dirty="0"/>
              <a:t>من خلال التعرف على العائلات وفهم تجاربها</a:t>
            </a:r>
            <a:r>
              <a:rPr lang="ar-SA" i="1" noProof="0" dirty="0"/>
              <a:t>، </a:t>
            </a:r>
            <a:r>
              <a:rPr lang="en-US" i="1" noProof="0" dirty="0"/>
              <a:t>يمكننا تقديم دعم أكثر جدوى ومعالجة الأسباب الجذرية وعوامل الخطر الكامنة وراء بعض مخاوف الحماية التي تواجه الأطفال.</a:t>
            </a:r>
            <a:endParaRPr lang="en-US" i="1" dirty="0"/>
          </a:p>
          <a:p>
            <a:pPr algn="r" rtl="1"/>
            <a:r>
              <a:rPr lang="en-US" b="1" i="1" noProof="0" dirty="0"/>
              <a:t>إشراك الأسر بشكل هادف</a:t>
            </a:r>
          </a:p>
          <a:p>
            <a:pPr lvl="1" algn="r" rtl="1"/>
            <a:r>
              <a:rPr lang="ar-SA" i="1" dirty="0"/>
              <a:t>حيث </a:t>
            </a:r>
            <a:r>
              <a:rPr lang="ar-SA" i="1" noProof="0" dirty="0"/>
              <a:t>يكون ذلك</a:t>
            </a:r>
            <a:r>
              <a:rPr lang="en-US" i="1" noProof="0" dirty="0"/>
              <a:t> مناسبًا وفي مصلحة الطفل</a:t>
            </a:r>
            <a:r>
              <a:rPr lang="ar-SA" i="1" noProof="0" dirty="0"/>
              <a:t>، </a:t>
            </a:r>
            <a:r>
              <a:rPr lang="en-US" i="1" noProof="0" dirty="0"/>
              <a:t>يجب أن تتاح لمقدمي الرعاية الفرصة للمشاركة في دعم إدارة الحالة بطريقة هادفة.</a:t>
            </a:r>
          </a:p>
          <a:p>
            <a:pPr lvl="1" algn="r" rtl="1"/>
            <a:r>
              <a:rPr lang="en-US" i="1" noProof="0" dirty="0"/>
              <a:t>يمكن أن يتخذ</a:t>
            </a:r>
            <a:r>
              <a:rPr lang="ar-SA" i="1" noProof="0" dirty="0"/>
              <a:t> ذلك</a:t>
            </a:r>
            <a:r>
              <a:rPr lang="en-US" i="1" noProof="0" dirty="0"/>
              <a:t> عدة أشكال في مراحل مختلفة خلال دورة إدارة الحالة والتي سننظر فيها أيضًا بمزيد من التفصيل في الجلسة التالية.</a:t>
            </a:r>
          </a:p>
          <a:p>
            <a:pPr algn="r" rtl="1"/>
            <a:r>
              <a:rPr lang="en-US" i="1" dirty="0"/>
              <a:t>سننظر الآن في بعض الحواجز التي نواجهها لتحقيق </a:t>
            </a:r>
            <a:r>
              <a:rPr lang="ar-SA" i="1" dirty="0"/>
              <a:t>إشراك</a:t>
            </a:r>
            <a:r>
              <a:rPr lang="en-US" i="1" dirty="0"/>
              <a:t> الأسرة وكيف يمكننا التغلب عليها.</a:t>
            </a:r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83C9F50F-9BFF-C31A-8519-E3391E625A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" name="Google Shape;725;p48:notes">
            <a:extLst>
              <a:ext uri="{FF2B5EF4-FFF2-40B4-BE49-F238E27FC236}">
                <a16:creationId xmlns:a16="http://schemas.microsoft.com/office/drawing/2014/main" id="{481EB100-20A7-1BB4-5F2D-71C8453A3476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12</a:t>
            </a:fld>
            <a:endParaRPr lang="en-US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862522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en-US" b="1" noProof="0" dirty="0"/>
              <a:t>مناقشة عامة</a:t>
            </a:r>
          </a:p>
          <a:p>
            <a:pPr algn="r" rtl="1"/>
            <a:r>
              <a:rPr lang="en-US" dirty="0"/>
              <a:t>توجيه المشاركين إلى</a:t>
            </a:r>
            <a:r>
              <a:rPr lang="ar-SA" dirty="0"/>
              <a:t> </a:t>
            </a:r>
            <a:r>
              <a:rPr lang="en-US" b="1" dirty="0"/>
              <a:t>صفحة </a:t>
            </a:r>
            <a:r>
              <a:rPr lang="ar-SA" b="1" dirty="0"/>
              <a:t>دليل العمل ١٨</a:t>
            </a:r>
            <a:r>
              <a:rPr lang="en-US" b="1" dirty="0"/>
              <a:t>: </a:t>
            </a:r>
            <a:r>
              <a:rPr lang="ar-SA" b="1" dirty="0"/>
              <a:t>إشراك </a:t>
            </a:r>
            <a:r>
              <a:rPr lang="en-US" b="1" dirty="0"/>
              <a:t>العائلات ومقدمي الرعاية</a:t>
            </a:r>
          </a:p>
          <a:p>
            <a:pPr algn="r" rtl="1"/>
            <a:r>
              <a:rPr lang="en-US" i="1" noProof="0" dirty="0"/>
              <a:t>لقد نظرنا </a:t>
            </a:r>
            <a:r>
              <a:rPr lang="ar-SA" i="1" noProof="0" dirty="0"/>
              <a:t>مسبقاً</a:t>
            </a:r>
            <a:r>
              <a:rPr lang="en-US" i="1" noProof="0" dirty="0"/>
              <a:t> إلى الثمار على الشجرة والتي هي </a:t>
            </a:r>
            <a:r>
              <a:rPr lang="ar-SA" i="1" noProof="0" dirty="0"/>
              <a:t>ال</a:t>
            </a:r>
            <a:r>
              <a:rPr lang="en-US" i="1" noProof="0" dirty="0"/>
              <a:t>فوائد</a:t>
            </a:r>
            <a:r>
              <a:rPr lang="ar-SA" i="1" noProof="0" dirty="0"/>
              <a:t> </a:t>
            </a:r>
            <a:r>
              <a:rPr lang="en-US" i="1" noProof="0" dirty="0"/>
              <a:t>الإيجابية</a:t>
            </a:r>
            <a:r>
              <a:rPr lang="ar-SA" i="1" noProof="0" dirty="0"/>
              <a:t> لإشراك الأسرة</a:t>
            </a:r>
            <a:r>
              <a:rPr lang="en-US" i="1" noProof="0" dirty="0"/>
              <a:t>.</a:t>
            </a:r>
          </a:p>
          <a:p>
            <a:pPr algn="r" rtl="1"/>
            <a:r>
              <a:rPr lang="en-US" i="1" noProof="0" dirty="0"/>
              <a:t>الآن سوف ننظر في الجذور وهي الصفات التي</a:t>
            </a:r>
            <a:r>
              <a:rPr lang="ar-SA" i="1" noProof="0" dirty="0"/>
              <a:t> </a:t>
            </a:r>
            <a:r>
              <a:rPr lang="en-US" i="1" dirty="0"/>
              <a:t>تمكن</a:t>
            </a:r>
            <a:r>
              <a:rPr lang="ar-SA" i="1" dirty="0"/>
              <a:t> من</a:t>
            </a:r>
            <a:r>
              <a:rPr lang="en-US" i="1" dirty="0"/>
              <a:t> المشاركة الإيجابية</a:t>
            </a:r>
            <a:r>
              <a:rPr lang="ar-SA" i="1" dirty="0"/>
              <a:t> للأسرة</a:t>
            </a:r>
            <a:endParaRPr lang="en-US" i="1" noProof="0" dirty="0"/>
          </a:p>
          <a:p>
            <a:pPr algn="r" rtl="1"/>
            <a:r>
              <a:rPr lang="en-US" i="1" noProof="0" dirty="0"/>
              <a:t>ما رأيك</a:t>
            </a:r>
            <a:r>
              <a:rPr lang="ar-SA" i="1" noProof="0" dirty="0"/>
              <a:t>م</a:t>
            </a:r>
            <a:r>
              <a:rPr lang="en-US" i="1" noProof="0" dirty="0"/>
              <a:t> في بعض الصفات التي أظهر</a:t>
            </a:r>
            <a:r>
              <a:rPr lang="ar-SA" i="1" noProof="0" dirty="0"/>
              <a:t>ت</a:t>
            </a:r>
            <a:r>
              <a:rPr lang="en-US" i="1" noProof="0" dirty="0"/>
              <a:t>ها بام والتي مكنتها من التفاعل بشكل إيجابي مع أنيت؟</a:t>
            </a:r>
          </a:p>
          <a:p>
            <a:pPr algn="r" rtl="1"/>
            <a:r>
              <a:rPr lang="en-US" dirty="0"/>
              <a:t>استكمل </a:t>
            </a:r>
            <a:r>
              <a:rPr lang="ar-SA" dirty="0"/>
              <a:t>إ</a:t>
            </a:r>
            <a:r>
              <a:rPr lang="en-US" dirty="0"/>
              <a:t>جابات المشاركين بالردود المحتملة أدناه</a:t>
            </a:r>
          </a:p>
          <a:p>
            <a:pPr algn="r" rtl="1"/>
            <a:r>
              <a:rPr lang="en-US" i="1" dirty="0"/>
              <a:t>يمكنك إضافة بعضها إلى جذور الشجرة</a:t>
            </a:r>
          </a:p>
          <a:p>
            <a:pPr algn="r" rtl="1"/>
            <a:endParaRPr lang="en-US" dirty="0"/>
          </a:p>
          <a:p>
            <a:pPr marL="0" indent="0" algn="r" rtl="1">
              <a:buNone/>
            </a:pPr>
            <a:r>
              <a:rPr lang="ar-SA" b="1" dirty="0"/>
              <a:t>الإجابات</a:t>
            </a:r>
            <a:r>
              <a:rPr lang="en-US" b="1" dirty="0"/>
              <a:t> الممكنة</a:t>
            </a:r>
          </a:p>
          <a:p>
            <a:pPr algn="r" rtl="1"/>
            <a:r>
              <a:rPr lang="ar-SA" b="1" dirty="0"/>
              <a:t>ال</a:t>
            </a:r>
            <a:r>
              <a:rPr lang="en-US" b="1" dirty="0"/>
              <a:t>احترام:</a:t>
            </a:r>
            <a:r>
              <a:rPr lang="ar-SA" b="1" dirty="0"/>
              <a:t> </a:t>
            </a:r>
            <a:r>
              <a:rPr lang="en-US" dirty="0"/>
              <a:t>تقدير الوالدين كأفراد ، والإيمان بقدرتهم الأساسية على التأقلم وإحداث فرق في حياتهم الأسرية ، والعمل ضمن روح الشراكة.</a:t>
            </a:r>
          </a:p>
          <a:p>
            <a:pPr algn="r" rtl="1"/>
            <a:r>
              <a:rPr lang="ar-SA" b="1" dirty="0"/>
              <a:t>ال</a:t>
            </a:r>
            <a:r>
              <a:rPr lang="en-US" b="1" dirty="0"/>
              <a:t>تعاطف:</a:t>
            </a:r>
            <a:r>
              <a:rPr lang="ar-SA" b="1" dirty="0"/>
              <a:t> </a:t>
            </a:r>
            <a:r>
              <a:rPr lang="en-US" dirty="0"/>
              <a:t>إظهار فهم التحديات التي يواجهها الوالد</a:t>
            </a:r>
            <a:r>
              <a:rPr lang="ar-SA" dirty="0"/>
              <a:t>ي</a:t>
            </a:r>
            <a:r>
              <a:rPr lang="en-US" dirty="0"/>
              <a:t>ن في حياتهم ، والقدرة على رؤية الموقف من وجهة نظرهم.</a:t>
            </a:r>
          </a:p>
          <a:p>
            <a:pPr algn="r" rtl="1"/>
            <a:r>
              <a:rPr lang="ar-SA" b="1" dirty="0"/>
              <a:t>ال</a:t>
            </a:r>
            <a:r>
              <a:rPr lang="en-US" b="1" dirty="0"/>
              <a:t>صدق:</a:t>
            </a:r>
            <a:r>
              <a:rPr lang="ar-SA" b="1" dirty="0"/>
              <a:t> </a:t>
            </a:r>
            <a:r>
              <a:rPr lang="en-US" dirty="0"/>
              <a:t>أن </a:t>
            </a:r>
            <a:r>
              <a:rPr lang="ar-SA" dirty="0"/>
              <a:t>ت</a:t>
            </a:r>
            <a:r>
              <a:rPr lang="en-US" dirty="0"/>
              <a:t>كون حساس وصادق وغير دفاعي وجدير بالثقة.</a:t>
            </a:r>
          </a:p>
          <a:p>
            <a:pPr algn="r" rtl="1"/>
            <a:r>
              <a:rPr lang="en-US" b="1" dirty="0"/>
              <a:t>التواضع:</a:t>
            </a:r>
            <a:r>
              <a:rPr lang="ar-SA" b="1" dirty="0"/>
              <a:t> </a:t>
            </a:r>
            <a:r>
              <a:rPr lang="en-US" dirty="0"/>
              <a:t>العمل في سياق علاقة متساوية واستخدام نقاط قوة الوالدين ووجهات نظرهم ومعرفتهم إلى جانب معرفتك في كل مرحلة من مراحل العملية.</a:t>
            </a:r>
          </a:p>
          <a:p>
            <a:pPr algn="r" rtl="1"/>
            <a:r>
              <a:rPr lang="en-US" b="1" dirty="0"/>
              <a:t>الحماس الهادئ:</a:t>
            </a:r>
            <a:r>
              <a:rPr lang="ar-SA" b="1" dirty="0"/>
              <a:t> </a:t>
            </a:r>
            <a:r>
              <a:rPr lang="en-US" dirty="0"/>
              <a:t>جلب طاقة ودية وإيجابية للعلاقة واتباع نهج هادئ وثابت ودافئ باستمرار.</a:t>
            </a:r>
          </a:p>
          <a:p>
            <a:pPr algn="r" rtl="1"/>
            <a:r>
              <a:rPr lang="en-US" b="1" dirty="0"/>
              <a:t>النزاهة الشخصية:</a:t>
            </a:r>
            <a:r>
              <a:rPr lang="ar-SA" b="1" dirty="0"/>
              <a:t> </a:t>
            </a:r>
            <a:r>
              <a:rPr lang="en-US" dirty="0"/>
              <a:t>بالإضافة إلى التعاطف مع الوالد</a:t>
            </a:r>
            <a:r>
              <a:rPr lang="ar-SA" dirty="0"/>
              <a:t>، </a:t>
            </a:r>
            <a:r>
              <a:rPr lang="en-US" dirty="0"/>
              <a:t>القدرة على تبني وجهات نظر بديلة وعرضها عند الاقتضاء.</a:t>
            </a:r>
          </a:p>
          <a:p>
            <a:pPr algn="r" rtl="1"/>
            <a:r>
              <a:rPr lang="ar-SA" b="1" dirty="0"/>
              <a:t>ال</a:t>
            </a:r>
            <a:r>
              <a:rPr lang="en-US" b="1" dirty="0"/>
              <a:t>خبرة:</a:t>
            </a:r>
            <a:r>
              <a:rPr lang="ar-SA" b="1" dirty="0"/>
              <a:t> </a:t>
            </a:r>
            <a:r>
              <a:rPr lang="en-US" dirty="0"/>
              <a:t>المعرفة والخبرة التي يجلبها المساعد </a:t>
            </a:r>
            <a:r>
              <a:rPr lang="ar-SA" dirty="0"/>
              <a:t>{</a:t>
            </a:r>
            <a:r>
              <a:rPr lang="en-US" dirty="0"/>
              <a:t>ال</a:t>
            </a:r>
            <a:r>
              <a:rPr lang="ar-SA" dirty="0"/>
              <a:t>أخصائي}</a:t>
            </a:r>
            <a:r>
              <a:rPr lang="en-US" dirty="0"/>
              <a:t> إلى العمل لاستكمال المعرفة والمهارات ال</a:t>
            </a:r>
            <a:r>
              <a:rPr lang="ar-SA" dirty="0"/>
              <a:t>قائم</a:t>
            </a:r>
            <a:r>
              <a:rPr lang="en-US" dirty="0"/>
              <a:t>ة للوالد ، سواء في بناء العلاقة أو في توفير المعلومات والدعم.</a:t>
            </a:r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8465D7DD-825D-5B15-FF8A-929706DD75F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" name="Google Shape;725;p48:notes">
            <a:extLst>
              <a:ext uri="{FF2B5EF4-FFF2-40B4-BE49-F238E27FC236}">
                <a16:creationId xmlns:a16="http://schemas.microsoft.com/office/drawing/2014/main" id="{385CF06B-EF0D-55A5-8790-99BC57600D66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13</a:t>
            </a:fld>
            <a:endParaRPr lang="en-US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012857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en-US" b="1" noProof="0" dirty="0"/>
              <a:t>التكي</a:t>
            </a:r>
            <a:r>
              <a:rPr lang="ar-SA" b="1" noProof="0" dirty="0"/>
              <a:t>ي</a:t>
            </a:r>
            <a:r>
              <a:rPr lang="en-US" b="1" noProof="0" dirty="0"/>
              <a:t>ف مع السياق</a:t>
            </a:r>
          </a:p>
          <a:p>
            <a:pPr algn="r" rtl="1"/>
            <a:r>
              <a:rPr lang="ar-SA" noProof="0" dirty="0"/>
              <a:t>تكييف ال</a:t>
            </a:r>
            <a:r>
              <a:rPr lang="en-US" dirty="0"/>
              <a:t>تحديات المحددة </a:t>
            </a:r>
            <a:r>
              <a:rPr lang="ar-SA" dirty="0"/>
              <a:t>بحسب</a:t>
            </a:r>
            <a:r>
              <a:rPr lang="en-US" dirty="0"/>
              <a:t> سياقك:</a:t>
            </a:r>
          </a:p>
          <a:p>
            <a:pPr lvl="1" algn="r" rtl="1"/>
            <a:r>
              <a:rPr lang="en-US" noProof="0" dirty="0"/>
              <a:t>أنواع عدم المشاركة</a:t>
            </a:r>
          </a:p>
          <a:p>
            <a:pPr lvl="1" algn="r" rtl="1"/>
            <a:r>
              <a:rPr lang="en-US" dirty="0"/>
              <a:t>ال</a:t>
            </a:r>
            <a:r>
              <a:rPr lang="ar-SA" dirty="0"/>
              <a:t>إجابات </a:t>
            </a:r>
            <a:r>
              <a:rPr lang="en-US" dirty="0"/>
              <a:t>المحتملة</a:t>
            </a:r>
            <a:endParaRPr lang="en-US" noProof="0" dirty="0"/>
          </a:p>
          <a:p>
            <a:pPr marL="0" indent="0" algn="r" rtl="1">
              <a:buNone/>
            </a:pPr>
            <a:r>
              <a:rPr lang="en-US" noProof="0" dirty="0"/>
              <a:t>______________________________________________________________________________</a:t>
            </a:r>
          </a:p>
          <a:p>
            <a:pPr marL="0" indent="0" algn="r" rtl="1">
              <a:buNone/>
            </a:pPr>
            <a:endParaRPr lang="en-US" noProof="0" dirty="0"/>
          </a:p>
          <a:p>
            <a:pPr marL="0" indent="0" algn="r" rtl="1">
              <a:buNone/>
            </a:pPr>
            <a:r>
              <a:rPr lang="ar-SA" b="1" noProof="0" dirty="0"/>
              <a:t>الشرح</a:t>
            </a:r>
            <a:endParaRPr lang="en-US" b="1" noProof="0" dirty="0"/>
          </a:p>
          <a:p>
            <a:pPr algn="r" rtl="1"/>
            <a:r>
              <a:rPr lang="en-US" i="1" noProof="0" dirty="0"/>
              <a:t>الآن تحدثنا عن الشكل الذي يجب أن </a:t>
            </a:r>
            <a:r>
              <a:rPr lang="ar-SA" i="1" noProof="0" dirty="0"/>
              <a:t>ي</a:t>
            </a:r>
            <a:r>
              <a:rPr lang="en-US" i="1" noProof="0" dirty="0"/>
              <a:t>بدو عليه </a:t>
            </a:r>
            <a:r>
              <a:rPr lang="ar-SA" i="1" noProof="0" dirty="0"/>
              <a:t>إشراك</a:t>
            </a:r>
            <a:r>
              <a:rPr lang="en-US" i="1" noProof="0" dirty="0"/>
              <a:t> الأسرة</a:t>
            </a:r>
            <a:r>
              <a:rPr lang="ar-SA" i="1" noProof="0" dirty="0"/>
              <a:t>، </a:t>
            </a:r>
            <a:r>
              <a:rPr lang="en-US" i="1" noProof="0" dirty="0"/>
              <a:t>سننظر الآن في بعض التحديات التي قد نواجهها عند </a:t>
            </a:r>
            <a:r>
              <a:rPr lang="ar-SA" i="1" noProof="0" dirty="0"/>
              <a:t>إشراك</a:t>
            </a:r>
            <a:r>
              <a:rPr lang="en-US" i="1" noProof="0" dirty="0"/>
              <a:t> العائلات.</a:t>
            </a:r>
          </a:p>
          <a:p>
            <a:pPr algn="r" rtl="1"/>
            <a:r>
              <a:rPr lang="en-US" i="1" noProof="0" dirty="0"/>
              <a:t>هل عمل أي شخص مع عائلات يصعب التعامل معها بشكل خاص؟ كيف يبدو </a:t>
            </a:r>
            <a:r>
              <a:rPr lang="ar-SA" i="1" noProof="0" dirty="0"/>
              <a:t>ذلك</a:t>
            </a:r>
            <a:r>
              <a:rPr lang="en-US" i="1" noProof="0" dirty="0"/>
              <a:t>؟</a:t>
            </a:r>
          </a:p>
          <a:p>
            <a:pPr algn="r" rtl="1"/>
            <a:r>
              <a:rPr lang="en-US" i="1" noProof="0" dirty="0"/>
              <a:t>هناك أنواع مختلفة من مقدمي الرعاية الذين </a:t>
            </a:r>
            <a:r>
              <a:rPr lang="ar-SA" i="1" noProof="0" dirty="0"/>
              <a:t>يصعب إشراكهم</a:t>
            </a:r>
            <a:r>
              <a:rPr lang="en-US" i="1" noProof="0" dirty="0"/>
              <a:t>.</a:t>
            </a:r>
          </a:p>
          <a:p>
            <a:pPr algn="r" rtl="1"/>
            <a:r>
              <a:rPr lang="en-US" i="1" noProof="0" dirty="0"/>
              <a:t>قد يترافق</a:t>
            </a:r>
            <a:r>
              <a:rPr lang="ar-SA" i="1" noProof="0" dirty="0"/>
              <a:t> كل</a:t>
            </a:r>
            <a:r>
              <a:rPr lang="en-US" i="1" noProof="0" dirty="0"/>
              <a:t> نوع مع أسباب مختلفة وراء عدم المشاركة.</a:t>
            </a:r>
          </a:p>
          <a:p>
            <a:pPr algn="r" rtl="1"/>
            <a:r>
              <a:rPr lang="en-US" dirty="0"/>
              <a:t>عرض الشريحة</a:t>
            </a:r>
            <a:endParaRPr lang="en-US" noProof="0" dirty="0"/>
          </a:p>
          <a:p>
            <a:pPr lvl="1" algn="r" rtl="1"/>
            <a:r>
              <a:rPr lang="en-US" b="1" i="1" noProof="0" dirty="0"/>
              <a:t>ال</a:t>
            </a:r>
            <a:r>
              <a:rPr lang="ar-SA" b="1" i="1" noProof="0" dirty="0"/>
              <a:t>مشاركة</a:t>
            </a:r>
            <a:r>
              <a:rPr lang="en-US" b="1" i="1" noProof="0" dirty="0"/>
              <a:t> السطحي</a:t>
            </a:r>
            <a:r>
              <a:rPr lang="ar-SA" b="1" i="1" noProof="0" dirty="0"/>
              <a:t>ة</a:t>
            </a:r>
            <a:r>
              <a:rPr lang="en-US" b="1" i="1" noProof="0" dirty="0"/>
              <a:t>:</a:t>
            </a:r>
            <a:r>
              <a:rPr lang="ar-SA" b="1" i="1" noProof="0" dirty="0"/>
              <a:t> </a:t>
            </a:r>
            <a:r>
              <a:rPr lang="en-US" i="1" noProof="0" dirty="0"/>
              <a:t>قد يكون من أجل تجنب إثارة المخاوف.</a:t>
            </a:r>
          </a:p>
          <a:p>
            <a:pPr lvl="1" algn="r" rtl="1"/>
            <a:r>
              <a:rPr lang="en-US" b="1" i="1" noProof="0" dirty="0"/>
              <a:t>التناقض / عدم اليقين:</a:t>
            </a:r>
            <a:r>
              <a:rPr lang="en-US" i="1" noProof="0" dirty="0"/>
              <a:t>قد يكون بسبب الاختلافات الثقافية أو لأن الشخص غير متأكد مما يمكن توقعه أو بسبب التجارب السلبية السابقة مع مقدمي الخدمات.</a:t>
            </a:r>
          </a:p>
          <a:p>
            <a:pPr lvl="1" algn="r" rtl="1"/>
            <a:r>
              <a:rPr lang="ar-SA" b="1" i="1" noProof="0" dirty="0"/>
              <a:t>ال</a:t>
            </a:r>
            <a:r>
              <a:rPr lang="en-US" b="1" i="1" noProof="0" dirty="0"/>
              <a:t>تجنب:</a:t>
            </a:r>
            <a:r>
              <a:rPr lang="ar-SA" b="1" i="1" noProof="0" dirty="0"/>
              <a:t> </a:t>
            </a:r>
            <a:r>
              <a:rPr lang="en-US" i="1" noProof="0" dirty="0"/>
              <a:t>قد يكون لديهم شيء يخفونه وقد يرون إدارة الحالة على أنها تدخل خارجي ويجدون صعوبة في تغيير الموظفين.</a:t>
            </a:r>
          </a:p>
          <a:p>
            <a:pPr marL="0" indent="0" algn="r" rtl="1">
              <a:buNone/>
            </a:pPr>
            <a:endParaRPr lang="en-US" b="1" dirty="0"/>
          </a:p>
          <a:p>
            <a:pPr marL="0" indent="0" algn="r" rtl="1">
              <a:buNone/>
            </a:pPr>
            <a:r>
              <a:rPr lang="en-US" b="1" dirty="0"/>
              <a:t>مناقشة عامة</a:t>
            </a:r>
          </a:p>
          <a:p>
            <a:pPr algn="r" rtl="1"/>
            <a:r>
              <a:rPr lang="en-US" i="1" dirty="0"/>
              <a:t>أي من أنواع عدم المشاركة التالية تتعرف عليها من </a:t>
            </a:r>
            <a:r>
              <a:rPr lang="ar-SA" i="1" dirty="0"/>
              <a:t>خلال </a:t>
            </a:r>
            <a:r>
              <a:rPr lang="en-US" i="1" dirty="0"/>
              <a:t>عملك؟</a:t>
            </a:r>
          </a:p>
          <a:p>
            <a:pPr algn="r" rtl="1"/>
            <a:r>
              <a:rPr lang="en-US" i="1" dirty="0"/>
              <a:t>ما هي بعض الأسباب؟</a:t>
            </a:r>
          </a:p>
          <a:p>
            <a:pPr algn="r" rtl="1"/>
            <a:r>
              <a:rPr lang="en-US" noProof="0" dirty="0"/>
              <a:t>استكمل بالردود المحتملة في الصفحة التالية</a:t>
            </a:r>
          </a:p>
          <a:p>
            <a:pPr marL="0" indent="0" algn="r" rtl="1">
              <a:buNone/>
            </a:pPr>
            <a:r>
              <a:rPr lang="en-US" noProof="0" dirty="0"/>
              <a:t>______________________________________________________________________________</a:t>
            </a:r>
          </a:p>
          <a:p>
            <a:pPr marL="0" indent="0" algn="r" rtl="1">
              <a:buNone/>
            </a:pPr>
            <a:endParaRPr lang="en-US" noProof="0" dirty="0"/>
          </a:p>
          <a:p>
            <a:pPr marL="0" indent="0" algn="r" rtl="1">
              <a:buNone/>
            </a:pPr>
            <a:r>
              <a:rPr lang="ar-SA" b="1" noProof="0" dirty="0"/>
              <a:t>يتبع</a:t>
            </a:r>
            <a:r>
              <a:rPr lang="en-US" b="1" noProof="0" dirty="0">
                <a:sym typeface="Wingdings" panose="05000000000000000000" pitchFamily="2" charset="2"/>
              </a:rPr>
              <a:t></a:t>
            </a:r>
            <a:endParaRPr lang="en-US" b="1" noProof="0" dirty="0"/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0078CBB9-A67B-6C20-DA4D-A3919FFAA4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" name="Google Shape;725;p48:notes">
            <a:extLst>
              <a:ext uri="{FF2B5EF4-FFF2-40B4-BE49-F238E27FC236}">
                <a16:creationId xmlns:a16="http://schemas.microsoft.com/office/drawing/2014/main" id="{F530EC64-D626-4F53-11D0-65658B13E276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14</a:t>
            </a:fld>
            <a:endParaRPr lang="en-US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12695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77839" y="460375"/>
            <a:ext cx="6143624" cy="9211333"/>
          </a:xfrm>
        </p:spPr>
        <p:txBody>
          <a:bodyPr/>
          <a:lstStyle/>
          <a:p>
            <a:pPr marL="0" indent="0" algn="r" rtl="1">
              <a:buNone/>
            </a:pPr>
            <a:r>
              <a:rPr lang="ar-SA" b="1" noProof="0" dirty="0"/>
              <a:t>الإجابات</a:t>
            </a:r>
            <a:r>
              <a:rPr lang="en-US" b="1" noProof="0" dirty="0"/>
              <a:t> الممكنة</a:t>
            </a:r>
          </a:p>
          <a:p>
            <a:pPr algn="r" rtl="1"/>
            <a:r>
              <a:rPr lang="en-US" noProof="0" dirty="0"/>
              <a:t>عدم الثقة في الاستجابة الإنسانية بسبب الوعود الكاذبة أو التحديات مع مقدمي الخدمات الآخرين.</a:t>
            </a:r>
          </a:p>
          <a:p>
            <a:pPr algn="r" rtl="1"/>
            <a:r>
              <a:rPr lang="en-US" noProof="0" dirty="0"/>
              <a:t>الاختلافات / الحواجز الثقافية المتصورة.</a:t>
            </a:r>
          </a:p>
          <a:p>
            <a:pPr algn="r" rtl="1"/>
            <a:r>
              <a:rPr lang="en-US" noProof="0" dirty="0"/>
              <a:t>الاختلاف الملحوظ في الأهداف - على سبيل المثال ، إذا كان أخصائي الحالة يحاول منع الطفل من الانخراط في عمل ضار ولكن يُنظر إلى الطفل على أنه يوفر دخلاً هامًا ضروريًا لبقاء الأسرة ، فقد يكون من الصعب في البداية رؤية الأهداف </a:t>
            </a:r>
            <a:r>
              <a:rPr lang="ar-SA" noProof="0" dirty="0"/>
              <a:t>ال</a:t>
            </a:r>
            <a:r>
              <a:rPr lang="en-US" noProof="0" dirty="0"/>
              <a:t>متوافقة ، حتى لو يريد كل من مقدم الرعاية و</a:t>
            </a:r>
            <a:r>
              <a:rPr lang="ar-SA" noProof="0" dirty="0"/>
              <a:t>أ</a:t>
            </a:r>
            <a:r>
              <a:rPr lang="en-US" noProof="0" dirty="0"/>
              <a:t>خصائي ال</a:t>
            </a:r>
            <a:r>
              <a:rPr lang="ar-SA" noProof="0" dirty="0"/>
              <a:t>حالة</a:t>
            </a:r>
            <a:r>
              <a:rPr lang="en-US" noProof="0" dirty="0"/>
              <a:t> في النهاية ما هو الأفضل للطفل.</a:t>
            </a:r>
          </a:p>
          <a:p>
            <a:pPr algn="r" rtl="1"/>
            <a:r>
              <a:rPr lang="en-US" noProof="0" dirty="0"/>
              <a:t>لا يُنظر إلى إدارة الحال</a:t>
            </a:r>
            <a:r>
              <a:rPr lang="ar-SA" noProof="0" dirty="0"/>
              <a:t>ة</a:t>
            </a:r>
            <a:r>
              <a:rPr lang="en-US" noProof="0" dirty="0"/>
              <a:t> على أنها تقدم أي شيء من حيث المساعدة المادية ، أو يُنظر إليها على أنها أقل أهمية من أشكال المساعدة الإنسانية الأخرى مثل الغذاء والمواد غير الغذائية.</a:t>
            </a:r>
          </a:p>
          <a:p>
            <a:pPr algn="r" rtl="1"/>
            <a:r>
              <a:rPr lang="en-US" noProof="0" dirty="0"/>
              <a:t>قد يرى العملاء أن أخصائيي الحالة يطرحون الكثير من الأسئلة ولا يفعلون ما يكفي.</a:t>
            </a:r>
          </a:p>
          <a:p>
            <a:pPr algn="r" rtl="1"/>
            <a:r>
              <a:rPr lang="en-US" noProof="0" dirty="0"/>
              <a:t>في بعض الحالات ، قد تشعر العائلات أن أخصائي الحالة </a:t>
            </a:r>
            <a:r>
              <a:rPr lang="ar-SA" noProof="0" dirty="0"/>
              <a:t>يظهر</a:t>
            </a:r>
            <a:r>
              <a:rPr lang="en-US" noProof="0" dirty="0"/>
              <a:t> على أنه حكم أو </a:t>
            </a:r>
            <a:r>
              <a:rPr lang="ar-SA" noProof="0" dirty="0"/>
              <a:t>يقدم نهجاً من</a:t>
            </a:r>
            <a:r>
              <a:rPr lang="en-US" noProof="0" dirty="0"/>
              <a:t> </a:t>
            </a:r>
            <a:r>
              <a:rPr lang="ar-SA" noProof="0" dirty="0"/>
              <a:t>ال</a:t>
            </a:r>
            <a:r>
              <a:rPr lang="en-US" noProof="0" dirty="0"/>
              <a:t>أعلى إلى </a:t>
            </a:r>
            <a:r>
              <a:rPr lang="ar-SA" noProof="0" dirty="0"/>
              <a:t>ال</a:t>
            </a:r>
            <a:r>
              <a:rPr lang="en-US" noProof="0" dirty="0"/>
              <a:t>أسفل </a:t>
            </a:r>
            <a:r>
              <a:rPr lang="ar-SA" noProof="0" dirty="0"/>
              <a:t>بالنسبة لهم</a:t>
            </a:r>
            <a:r>
              <a:rPr lang="en-US" noProof="0" dirty="0"/>
              <a:t>.</a:t>
            </a:r>
          </a:p>
          <a:p>
            <a:pPr algn="r" rtl="1"/>
            <a:r>
              <a:rPr lang="en-US" noProof="0" dirty="0"/>
              <a:t>عدم وجود توقعات واضحة.</a:t>
            </a:r>
          </a:p>
          <a:p>
            <a:pPr algn="r" rtl="1"/>
            <a:r>
              <a:rPr lang="en-US" noProof="0" dirty="0"/>
              <a:t>التغييرات في أخصائي الحالة.</a:t>
            </a:r>
          </a:p>
          <a:p>
            <a:pPr algn="r" rtl="1"/>
            <a:r>
              <a:rPr lang="en-US" noProof="0" dirty="0"/>
              <a:t>تصور إدارة الحالة على أنها تدخل خارجي.</a:t>
            </a:r>
          </a:p>
          <a:p>
            <a:pPr algn="r" rtl="1"/>
            <a:r>
              <a:rPr lang="en-US" noProof="0" dirty="0"/>
              <a:t>الأسرة لديها ما تخفيه.</a:t>
            </a:r>
            <a:endParaRPr lang="en-US" dirty="0"/>
          </a:p>
          <a:p>
            <a:pPr lvl="1" algn="r" rtl="1"/>
            <a:endParaRPr lang="en-US" noProof="0" dirty="0"/>
          </a:p>
          <a:p>
            <a:pPr algn="r" rtl="1"/>
            <a:endParaRPr lang="en-US" noProof="0" dirty="0"/>
          </a:p>
        </p:txBody>
      </p:sp>
      <p:sp>
        <p:nvSpPr>
          <p:cNvPr id="2" name="Google Shape;725;p48:notes">
            <a:extLst>
              <a:ext uri="{FF2B5EF4-FFF2-40B4-BE49-F238E27FC236}">
                <a16:creationId xmlns:a16="http://schemas.microsoft.com/office/drawing/2014/main" id="{B4937C53-9650-0594-16F6-A581C3CD8BD9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15</a:t>
            </a:fld>
            <a:endParaRPr lang="en-US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532484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en-US" b="1" noProof="0" dirty="0"/>
              <a:t>التكي</a:t>
            </a:r>
            <a:r>
              <a:rPr lang="ar-SA" b="1" noProof="0" dirty="0"/>
              <a:t>ي</a:t>
            </a:r>
            <a:r>
              <a:rPr lang="en-US" b="1" noProof="0" dirty="0"/>
              <a:t>ف مع السياق</a:t>
            </a:r>
          </a:p>
          <a:p>
            <a:pPr algn="r" rtl="1"/>
            <a:r>
              <a:rPr lang="en-US" noProof="0" dirty="0"/>
              <a:t>قم بتكييف السيناريوهات والاستراتيجيات لجعلها ذات صلة بالسياق الخاص بك</a:t>
            </a:r>
            <a:r>
              <a:rPr lang="ar-SA" noProof="0" dirty="0"/>
              <a:t>م</a:t>
            </a:r>
            <a:endParaRPr lang="en-US" noProof="0" dirty="0"/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______________________________________________________________________________</a:t>
            </a:r>
          </a:p>
          <a:p>
            <a:pPr algn="r" rtl="1"/>
            <a:endParaRPr lang="en-US" noProof="0" dirty="0"/>
          </a:p>
          <a:p>
            <a:pPr marL="0" indent="0" algn="r" rtl="1">
              <a:buNone/>
            </a:pPr>
            <a:r>
              <a:rPr lang="en-US" b="1" noProof="0" dirty="0"/>
              <a:t>مقدمة</a:t>
            </a:r>
          </a:p>
          <a:p>
            <a:pPr algn="r" rtl="1"/>
            <a:r>
              <a:rPr lang="en-US" noProof="0" dirty="0"/>
              <a:t>قسّم المشاركين إلى مجموعات من </a:t>
            </a:r>
            <a:r>
              <a:rPr lang="ar-SA" noProof="0" dirty="0"/>
              <a:t>٣-٥</a:t>
            </a:r>
            <a:r>
              <a:rPr lang="en-US" noProof="0" dirty="0"/>
              <a:t> أشخاص</a:t>
            </a:r>
          </a:p>
          <a:p>
            <a:pPr algn="r" rtl="1"/>
            <a:r>
              <a:rPr lang="en-US" noProof="0" dirty="0"/>
              <a:t>توجيه المشاركين إلى</a:t>
            </a:r>
            <a:r>
              <a:rPr lang="ar-SA" noProof="0" dirty="0"/>
              <a:t> </a:t>
            </a:r>
            <a:r>
              <a:rPr lang="en-US" b="1" noProof="0" dirty="0"/>
              <a:t>صفحة </a:t>
            </a:r>
            <a:r>
              <a:rPr lang="ar-SA" b="1" noProof="0" dirty="0"/>
              <a:t>دليل العمل ٢٠</a:t>
            </a:r>
            <a:r>
              <a:rPr lang="en-US" b="1" noProof="0" dirty="0"/>
              <a:t>: </a:t>
            </a:r>
            <a:r>
              <a:rPr lang="ar-SA" b="1" noProof="0" dirty="0"/>
              <a:t> </a:t>
            </a:r>
            <a:r>
              <a:rPr lang="en-US" b="1" noProof="0" dirty="0"/>
              <a:t>سيناريوهات </a:t>
            </a:r>
            <a:r>
              <a:rPr lang="ar-SA" b="1" noProof="0" dirty="0"/>
              <a:t>لعدم </a:t>
            </a:r>
            <a:r>
              <a:rPr lang="en-US" b="1" noProof="0" dirty="0"/>
              <a:t>المشاركة</a:t>
            </a:r>
            <a:r>
              <a:rPr lang="ar-SA" b="1" noProof="0" dirty="0"/>
              <a:t> من الحياة العملية</a:t>
            </a:r>
            <a:endParaRPr lang="en-US" b="1" noProof="0" dirty="0"/>
          </a:p>
          <a:p>
            <a:pPr algn="r" rtl="1"/>
            <a:r>
              <a:rPr lang="en-US" i="1" noProof="0" dirty="0"/>
              <a:t>في مجموعاتك:</a:t>
            </a:r>
          </a:p>
          <a:p>
            <a:pPr lvl="1" algn="r" rtl="1"/>
            <a:r>
              <a:rPr lang="ar-SA" i="1" dirty="0"/>
              <a:t>قم بم</a:t>
            </a:r>
            <a:r>
              <a:rPr lang="en-US" i="1" dirty="0"/>
              <a:t>شارك</a:t>
            </a:r>
            <a:r>
              <a:rPr lang="ar-SA" i="1" dirty="0"/>
              <a:t>ة</a:t>
            </a:r>
            <a:r>
              <a:rPr lang="en-US" i="1" dirty="0"/>
              <a:t> أي حالات من </a:t>
            </a:r>
            <a:r>
              <a:rPr lang="ar-SA" i="1" dirty="0"/>
              <a:t>عملك </a:t>
            </a:r>
            <a:r>
              <a:rPr lang="en-US" i="1" dirty="0"/>
              <a:t>حيث واجهت</a:t>
            </a:r>
            <a:r>
              <a:rPr lang="ar-SA" i="1" dirty="0"/>
              <a:t> أو تواجه</a:t>
            </a:r>
            <a:r>
              <a:rPr lang="en-US" i="1" dirty="0"/>
              <a:t> صعوبة من أجل </a:t>
            </a:r>
            <a:r>
              <a:rPr lang="ar-SA" i="1" dirty="0"/>
              <a:t>إشراك </a:t>
            </a:r>
            <a:r>
              <a:rPr lang="en-US" i="1" noProof="0" dirty="0"/>
              <a:t>عائلة / أحد الوالدين / مقدم الرعاية</a:t>
            </a:r>
            <a:endParaRPr lang="en-US" i="1" dirty="0"/>
          </a:p>
          <a:p>
            <a:pPr lvl="1" algn="r" rtl="1"/>
            <a:r>
              <a:rPr lang="ar-SA" i="1" dirty="0"/>
              <a:t>قم بتحديد </a:t>
            </a:r>
            <a:r>
              <a:rPr lang="en-US" i="1" noProof="0" dirty="0"/>
              <a:t>حالة واحدة يمكنك</a:t>
            </a:r>
            <a:r>
              <a:rPr lang="ar-SA" i="1" noProof="0" dirty="0"/>
              <a:t>م</a:t>
            </a:r>
            <a:r>
              <a:rPr lang="en-US" i="1" noProof="0" dirty="0"/>
              <a:t> معالجتها معًا</a:t>
            </a:r>
          </a:p>
          <a:p>
            <a:pPr lvl="1" algn="r" rtl="1"/>
            <a:r>
              <a:rPr lang="en-US" i="1" noProof="0" dirty="0"/>
              <a:t>ناقش الأسئلة على الشريحة</a:t>
            </a:r>
          </a:p>
          <a:p>
            <a:pPr lvl="1" algn="r" rtl="1"/>
            <a:r>
              <a:rPr lang="en-US" i="1" noProof="0" dirty="0"/>
              <a:t>إذا كان لديك</a:t>
            </a:r>
            <a:r>
              <a:rPr lang="ar-SA" i="1" noProof="0" dirty="0"/>
              <a:t>م </a:t>
            </a:r>
            <a:r>
              <a:rPr lang="en-US" i="1" noProof="0" dirty="0"/>
              <a:t>وقت إضافي</a:t>
            </a:r>
            <a:r>
              <a:rPr lang="ar-SA" i="1" noProof="0" dirty="0"/>
              <a:t>، </a:t>
            </a:r>
            <a:r>
              <a:rPr lang="en-US" i="1" noProof="0" dirty="0"/>
              <a:t>يمكنك</a:t>
            </a:r>
            <a:r>
              <a:rPr lang="ar-SA" i="1" noProof="0" dirty="0"/>
              <a:t>م</a:t>
            </a:r>
            <a:r>
              <a:rPr lang="en-US" i="1" noProof="0" dirty="0"/>
              <a:t> التكرار مع حالة أخرى</a:t>
            </a:r>
          </a:p>
          <a:p>
            <a:pPr lvl="1" algn="r" rtl="1"/>
            <a:endParaRPr lang="en-US" noProof="0" dirty="0"/>
          </a:p>
          <a:p>
            <a:pPr marL="0" lvl="0" indent="0" algn="r" rtl="1">
              <a:buNone/>
            </a:pPr>
            <a:r>
              <a:rPr lang="en-US" b="1" noProof="0" dirty="0"/>
              <a:t>العمل الجماعي </a:t>
            </a:r>
            <a:r>
              <a:rPr lang="ar-SA" b="1" noProof="0" dirty="0"/>
              <a:t>(١٠</a:t>
            </a:r>
            <a:r>
              <a:rPr lang="en-US" b="1" noProof="0" dirty="0"/>
              <a:t>دقائق</a:t>
            </a:r>
            <a:r>
              <a:rPr lang="ar-SA" b="1" noProof="0" dirty="0"/>
              <a:t>)</a:t>
            </a:r>
            <a:endParaRPr lang="en-US" b="1" noProof="0" dirty="0"/>
          </a:p>
          <a:p>
            <a:pPr algn="r" rtl="1"/>
            <a:r>
              <a:rPr lang="en-US" dirty="0"/>
              <a:t>امنح المشاركين</a:t>
            </a:r>
            <a:r>
              <a:rPr lang="ar-SA" dirty="0"/>
              <a:t>١٠ </a:t>
            </a:r>
            <a:r>
              <a:rPr lang="en-US" dirty="0"/>
              <a:t>دقائق لإكمال</a:t>
            </a:r>
            <a:r>
              <a:rPr lang="ar-SA" dirty="0"/>
              <a:t> النشاط</a:t>
            </a:r>
            <a:endParaRPr lang="en-US" dirty="0"/>
          </a:p>
          <a:p>
            <a:pPr marL="0" lvl="0" indent="0" algn="r" rtl="1">
              <a:buNone/>
            </a:pPr>
            <a:endParaRPr lang="en-US" b="1" dirty="0"/>
          </a:p>
          <a:p>
            <a:pPr marL="0" lvl="0" indent="0" algn="r" rtl="1">
              <a:buNone/>
            </a:pPr>
            <a:r>
              <a:rPr lang="en-US" b="1" noProof="0" dirty="0"/>
              <a:t>مناقشة عامة</a:t>
            </a:r>
          </a:p>
          <a:p>
            <a:pPr algn="r" rtl="1"/>
            <a:r>
              <a:rPr lang="en-US" dirty="0"/>
              <a:t>قم بدعوة كل مجموعة</a:t>
            </a:r>
            <a:r>
              <a:rPr lang="ar-SA" dirty="0"/>
              <a:t> </a:t>
            </a:r>
            <a:r>
              <a:rPr lang="en-US" noProof="0" dirty="0"/>
              <a:t>لتلخيص ال</a:t>
            </a:r>
            <a:r>
              <a:rPr lang="ar-SA" noProof="0" dirty="0"/>
              <a:t>حال</a:t>
            </a:r>
            <a:r>
              <a:rPr lang="en-US" noProof="0" dirty="0"/>
              <a:t>ة وتقديم مناقشاتهم</a:t>
            </a:r>
          </a:p>
          <a:p>
            <a:pPr algn="r" rtl="1"/>
            <a:r>
              <a:rPr lang="en-US" i="1" noProof="0" dirty="0"/>
              <a:t>سننظر في بعض الاستراتيجيات الأخرى في الشريحة التالية</a:t>
            </a:r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CCA701AF-614D-C88A-7DC1-1D453EA08EB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" name="Google Shape;725;p48:notes">
            <a:extLst>
              <a:ext uri="{FF2B5EF4-FFF2-40B4-BE49-F238E27FC236}">
                <a16:creationId xmlns:a16="http://schemas.microsoft.com/office/drawing/2014/main" id="{EBED1CE0-E5B6-BC7E-F879-0EE7D21FA02B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16</a:t>
            </a:fld>
            <a:endParaRPr lang="en-US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061707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en-US" b="1" noProof="0" dirty="0"/>
              <a:t>التكي</a:t>
            </a:r>
            <a:r>
              <a:rPr lang="ar-SA" b="1" noProof="0" dirty="0"/>
              <a:t>ي</a:t>
            </a:r>
            <a:r>
              <a:rPr lang="en-US" b="1" noProof="0" dirty="0"/>
              <a:t>ف مع السياق</a:t>
            </a:r>
          </a:p>
          <a:p>
            <a:pPr algn="r" rtl="1"/>
            <a:r>
              <a:rPr lang="en-US" noProof="0" dirty="0"/>
              <a:t>إذا كانت هناك حواجز مشتركة أمام </a:t>
            </a:r>
            <a:r>
              <a:rPr lang="ar-SA" noProof="0" dirty="0"/>
              <a:t>إشراك</a:t>
            </a:r>
            <a:r>
              <a:rPr lang="en-US" noProof="0" dirty="0"/>
              <a:t> الأسرة في سياقك</a:t>
            </a:r>
            <a:r>
              <a:rPr lang="ar-SA" noProof="0" dirty="0"/>
              <a:t>م</a:t>
            </a:r>
            <a:r>
              <a:rPr lang="en-US" noProof="0" dirty="0"/>
              <a:t> </a:t>
            </a:r>
            <a:r>
              <a:rPr lang="ar-SA" noProof="0" dirty="0"/>
              <a:t>، </a:t>
            </a:r>
            <a:r>
              <a:rPr lang="en-US" noProof="0" dirty="0"/>
              <a:t>فيمكنك</a:t>
            </a:r>
            <a:r>
              <a:rPr lang="ar-SA" noProof="0" dirty="0"/>
              <a:t>م</a:t>
            </a:r>
            <a:r>
              <a:rPr lang="en-US" noProof="0" dirty="0"/>
              <a:t> تحديث الاستراتيجيات للاستجابة لتلك الحواجز.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______________________________________________________________________________</a:t>
            </a:r>
          </a:p>
          <a:p>
            <a:pPr marL="0" indent="0" algn="r" rtl="1">
              <a:buNone/>
            </a:pPr>
            <a:endParaRPr lang="en-US" noProof="0" dirty="0"/>
          </a:p>
          <a:p>
            <a:pPr marL="0" indent="0" algn="r" rtl="1">
              <a:buNone/>
            </a:pPr>
            <a:r>
              <a:rPr lang="ar-SA" b="1" noProof="0" dirty="0"/>
              <a:t>الشرح</a:t>
            </a:r>
            <a:endParaRPr lang="en-US" b="1" noProof="0" dirty="0"/>
          </a:p>
          <a:p>
            <a:pPr algn="r" rtl="1"/>
            <a:r>
              <a:rPr lang="en-US" noProof="0" dirty="0"/>
              <a:t>عرض الشريحة</a:t>
            </a:r>
          </a:p>
          <a:p>
            <a:pPr algn="r" rtl="1"/>
            <a:r>
              <a:rPr lang="en-US" i="1" noProof="0" dirty="0"/>
              <a:t>بناء الثقة</a:t>
            </a:r>
          </a:p>
          <a:p>
            <a:pPr lvl="1" algn="r" rtl="1"/>
            <a:r>
              <a:rPr lang="en-US" i="1" noProof="0" dirty="0"/>
              <a:t>التعرف على مشاعر الأسرة وال</a:t>
            </a:r>
            <a:r>
              <a:rPr lang="ar-SA" i="1" noProof="0" dirty="0"/>
              <a:t>إقرار</a:t>
            </a:r>
            <a:r>
              <a:rPr lang="en-US" i="1" noProof="0" dirty="0"/>
              <a:t> </a:t>
            </a:r>
            <a:r>
              <a:rPr lang="ar-SA" i="1" noProof="0" dirty="0"/>
              <a:t>ب</a:t>
            </a:r>
            <a:r>
              <a:rPr lang="en-US" i="1" noProof="0" dirty="0"/>
              <a:t>ها</a:t>
            </a:r>
          </a:p>
          <a:p>
            <a:pPr lvl="1" algn="r" rtl="1"/>
            <a:r>
              <a:rPr lang="ar-SA" i="1" noProof="0" dirty="0"/>
              <a:t>إمضاء</a:t>
            </a:r>
            <a:r>
              <a:rPr lang="en-US" i="1" noProof="0" dirty="0"/>
              <a:t> الوقت معًا</a:t>
            </a:r>
          </a:p>
          <a:p>
            <a:pPr lvl="1" algn="r" rtl="1"/>
            <a:r>
              <a:rPr lang="ar-SA" i="1" noProof="0" dirty="0"/>
              <a:t>عدم رفع التوقعات في حال عدم إمكانية تحقيقها</a:t>
            </a:r>
            <a:endParaRPr lang="en-US" i="1" noProof="0" dirty="0"/>
          </a:p>
          <a:p>
            <a:pPr algn="r" rtl="1"/>
            <a:r>
              <a:rPr lang="en-US" i="1" noProof="0" dirty="0"/>
              <a:t>الانخراط بإيجابية واحترام</a:t>
            </a:r>
          </a:p>
          <a:p>
            <a:pPr lvl="1" algn="r" rtl="1"/>
            <a:r>
              <a:rPr lang="en-US" i="1" noProof="0" dirty="0"/>
              <a:t>موازنة مناقشات المشاكل مع تحديد نقاط القوة والموارد</a:t>
            </a:r>
          </a:p>
          <a:p>
            <a:pPr lvl="1" algn="r" rtl="1"/>
            <a:r>
              <a:rPr lang="en-US" i="1" noProof="0" dirty="0"/>
              <a:t>الاعتراف والثناء على التقدم</a:t>
            </a:r>
          </a:p>
          <a:p>
            <a:pPr lvl="1" algn="r" rtl="1"/>
            <a:r>
              <a:rPr lang="ar-SA" i="1" noProof="0" dirty="0"/>
              <a:t>ال</a:t>
            </a:r>
            <a:r>
              <a:rPr lang="en-US" i="1" noProof="0" dirty="0"/>
              <a:t>تأكد من الحساسية الثقافية</a:t>
            </a:r>
          </a:p>
          <a:p>
            <a:pPr lvl="1" algn="r" rtl="1"/>
            <a:r>
              <a:rPr lang="ar-SA" i="1" noProof="0" dirty="0"/>
              <a:t>ال</a:t>
            </a:r>
            <a:r>
              <a:rPr lang="en-US" i="1" noProof="0" dirty="0"/>
              <a:t>تعاطف مع مواقف أفراد الأسرة ومشاعرهم </a:t>
            </a:r>
            <a:r>
              <a:rPr lang="ar-SA" i="1" noProof="0" dirty="0"/>
              <a:t>و التأكيد على</a:t>
            </a:r>
            <a:r>
              <a:rPr lang="en-US" i="1" noProof="0" dirty="0"/>
              <a:t> تلك المشاعر حسب الاقتضاء</a:t>
            </a:r>
          </a:p>
          <a:p>
            <a:pPr lvl="1" algn="r" rtl="1"/>
            <a:r>
              <a:rPr lang="en-US" i="1" noProof="0" dirty="0"/>
              <a:t>ا</a:t>
            </a:r>
            <a:r>
              <a:rPr lang="ar-SA" i="1" noProof="0" dirty="0"/>
              <a:t>ل</a:t>
            </a:r>
            <a:r>
              <a:rPr lang="en-US" i="1" noProof="0" dirty="0"/>
              <a:t>بق</a:t>
            </a:r>
            <a:r>
              <a:rPr lang="ar-SA" i="1" noProof="0" dirty="0"/>
              <a:t>اء</a:t>
            </a:r>
            <a:r>
              <a:rPr lang="en-US" i="1" noProof="0" dirty="0"/>
              <a:t> محايدًا إذا كان مقدمو الرعاية </a:t>
            </a:r>
            <a:r>
              <a:rPr lang="ar-SA" i="1" noProof="0" dirty="0"/>
              <a:t>صداميين</a:t>
            </a:r>
            <a:endParaRPr lang="en-US" i="1" noProof="0" dirty="0"/>
          </a:p>
          <a:p>
            <a:pPr algn="r" rtl="1"/>
            <a:r>
              <a:rPr lang="en-US" i="1" noProof="0" dirty="0"/>
              <a:t>تقدير مشاركة ومدخلات الوالدين / مقدمي الرعاية</a:t>
            </a:r>
          </a:p>
          <a:p>
            <a:pPr lvl="1" algn="r" rtl="1"/>
            <a:r>
              <a:rPr lang="en-US" i="1" noProof="0" dirty="0"/>
              <a:t>الاستماع ومعالجة القضايا التي تهم الأسرة</a:t>
            </a:r>
          </a:p>
          <a:p>
            <a:pPr lvl="1" algn="r" rtl="1"/>
            <a:r>
              <a:rPr lang="en-US" i="1" noProof="0" dirty="0"/>
              <a:t>تحديد الأهداف التي يتم الاتفاق عليها بشكل متبادل والتي يمكن أن يتم إنشاؤها في المقام الأول من قبل الأسرة ويتم ذكرها بلغتهم</a:t>
            </a:r>
          </a:p>
          <a:p>
            <a:pPr lvl="1" algn="r" rtl="1"/>
            <a:r>
              <a:rPr lang="en-US" i="1" noProof="0" dirty="0"/>
              <a:t>تزويد أفراد الأسرة بال</a:t>
            </a:r>
            <a:r>
              <a:rPr lang="ar-SA" i="1" noProof="0" dirty="0"/>
              <a:t>خيارات</a:t>
            </a:r>
            <a:r>
              <a:rPr lang="en-US" i="1" noProof="0" dirty="0"/>
              <a:t> كلما أمكن ذلك</a:t>
            </a:r>
          </a:p>
          <a:p>
            <a:pPr lvl="1" algn="r" rtl="1"/>
            <a:r>
              <a:rPr lang="en-US" i="1" noProof="0" dirty="0"/>
              <a:t>أظهر أنك تقدر مشاركة كل من مقدمي الرعاية الذكور والإناث</a:t>
            </a:r>
          </a:p>
          <a:p>
            <a:pPr algn="r" rtl="1"/>
            <a:r>
              <a:rPr lang="en-US" i="1" noProof="0" dirty="0"/>
              <a:t>تقديم الدعم العملي حيثما أمكن ذلك</a:t>
            </a:r>
          </a:p>
          <a:p>
            <a:pPr lvl="1" algn="r" rtl="1"/>
            <a:r>
              <a:rPr lang="en-US" i="1" noProof="0" dirty="0"/>
              <a:t>مساعدة العائلات على تلبية الاحتياجات الملموسة مثل السكن والغذاء والمرافق ورعاية الأطفال</a:t>
            </a:r>
          </a:p>
          <a:p>
            <a:pPr marL="0" indent="0" algn="r" rtl="1">
              <a:buNone/>
            </a:pPr>
            <a:endParaRPr lang="en-US" i="1" dirty="0"/>
          </a:p>
          <a:p>
            <a:pPr marL="0" indent="0" algn="r" rtl="1">
              <a:buNone/>
            </a:pPr>
            <a:r>
              <a:rPr lang="ar-SA" b="1" dirty="0"/>
              <a:t>يتبع</a:t>
            </a:r>
            <a:r>
              <a:rPr lang="en-US" b="1" dirty="0">
                <a:sym typeface="Wingdings" panose="05000000000000000000" pitchFamily="2" charset="2"/>
              </a:rPr>
              <a:t></a:t>
            </a:r>
            <a:endParaRPr lang="en-US" b="1" noProof="0" dirty="0"/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E3218371-8B34-B93B-AFB7-7FDC429B20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" name="Google Shape;725;p48:notes">
            <a:extLst>
              <a:ext uri="{FF2B5EF4-FFF2-40B4-BE49-F238E27FC236}">
                <a16:creationId xmlns:a16="http://schemas.microsoft.com/office/drawing/2014/main" id="{2B7E1020-B787-CCCC-469B-966B57B1EDB2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17</a:t>
            </a:fld>
            <a:endParaRPr lang="en-US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792669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77839" y="460375"/>
            <a:ext cx="6143624" cy="9211333"/>
          </a:xfrm>
        </p:spPr>
        <p:txBody>
          <a:bodyPr/>
          <a:lstStyle/>
          <a:p>
            <a:pPr algn="r" rtl="1"/>
            <a:r>
              <a:rPr lang="en-US" i="1" noProof="0" dirty="0"/>
              <a:t>ا</a:t>
            </a:r>
            <a:r>
              <a:rPr lang="ar-SA" i="1" noProof="0" dirty="0"/>
              <a:t>ل</a:t>
            </a:r>
            <a:r>
              <a:rPr lang="en-US" i="1" noProof="0" dirty="0"/>
              <a:t>بحث عن الالتزام</a:t>
            </a:r>
          </a:p>
          <a:p>
            <a:pPr lvl="1" algn="r" rtl="1"/>
            <a:r>
              <a:rPr lang="en-US" i="1" noProof="0" dirty="0"/>
              <a:t>الحصول على التزام من الأسرة بأنهم سيشاركون في المهام المحددة بشكل متبادل</a:t>
            </a:r>
          </a:p>
          <a:p>
            <a:pPr algn="r" rtl="1"/>
            <a:r>
              <a:rPr lang="en-US" i="1" noProof="0" dirty="0"/>
              <a:t>ا</a:t>
            </a:r>
            <a:r>
              <a:rPr lang="ar-SA" i="1" noProof="0" dirty="0"/>
              <a:t>لتحضير</a:t>
            </a:r>
            <a:r>
              <a:rPr lang="en-US" i="1" noProof="0" dirty="0"/>
              <a:t> للاجتماعات بشكل مناسب</a:t>
            </a:r>
          </a:p>
          <a:p>
            <a:pPr lvl="1" algn="r" rtl="1"/>
            <a:r>
              <a:rPr lang="en-US" i="1" noProof="0" dirty="0"/>
              <a:t>مراعاة الالتزامات الأخرى لأفراد الأسرة مثل ال</a:t>
            </a:r>
            <a:r>
              <a:rPr lang="ar-SA" i="1" noProof="0" dirty="0"/>
              <a:t>وظيفة </a:t>
            </a:r>
            <a:r>
              <a:rPr lang="en-US" i="1" noProof="0" dirty="0"/>
              <a:t>عند جدولة الاجتماعات</a:t>
            </a:r>
          </a:p>
          <a:p>
            <a:pPr lvl="1" algn="r" rtl="1"/>
            <a:r>
              <a:rPr lang="en-US" i="1" noProof="0" dirty="0"/>
              <a:t>مساعدة أفراد الأسرة في الأمور العملية التي قد تمنعهم من حضور الاجتماعات مثل رعاية الأطفال والمواصلات</a:t>
            </a:r>
          </a:p>
          <a:p>
            <a:pPr lvl="1" algn="r" rtl="1"/>
            <a:r>
              <a:rPr lang="en-US" i="1" noProof="0" dirty="0"/>
              <a:t>توفير بيئة مادية ترحيبية للاجتماع (على سبيل المثال</a:t>
            </a:r>
            <a:r>
              <a:rPr lang="ar-SA" i="1" noProof="0" dirty="0"/>
              <a:t>، </a:t>
            </a:r>
            <a:r>
              <a:rPr lang="en-US" i="1" noProof="0" dirty="0"/>
              <a:t>مساحة كافية لجميع الأعضاء أو إمكانية الوصول للأفراد ذوي</a:t>
            </a:r>
            <a:r>
              <a:rPr lang="ar-SA" i="1" noProof="0" dirty="0"/>
              <a:t> الاحتياجات الخاصة)</a:t>
            </a:r>
            <a:endParaRPr lang="en-US" noProof="0" dirty="0"/>
          </a:p>
        </p:txBody>
      </p:sp>
      <p:sp>
        <p:nvSpPr>
          <p:cNvPr id="2" name="Google Shape;725;p48:notes">
            <a:extLst>
              <a:ext uri="{FF2B5EF4-FFF2-40B4-BE49-F238E27FC236}">
                <a16:creationId xmlns:a16="http://schemas.microsoft.com/office/drawing/2014/main" id="{D4A5F5AB-99E4-2436-7E88-B7D6D6931A24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18</a:t>
            </a:fld>
            <a:endParaRPr lang="en-US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779643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en-US" b="1" noProof="0" dirty="0"/>
              <a:t>التكي</a:t>
            </a:r>
            <a:r>
              <a:rPr lang="ar-SA" b="1" noProof="0" dirty="0"/>
              <a:t>ي</a:t>
            </a:r>
            <a:r>
              <a:rPr lang="en-US" b="1" noProof="0" dirty="0"/>
              <a:t>ف مع السياق</a:t>
            </a:r>
          </a:p>
          <a:p>
            <a:pPr algn="r" rtl="1"/>
            <a:r>
              <a:rPr lang="en-US" noProof="0" dirty="0"/>
              <a:t>التكي</a:t>
            </a:r>
            <a:r>
              <a:rPr lang="ar-SA" noProof="0" dirty="0"/>
              <a:t>ي</a:t>
            </a:r>
            <a:r>
              <a:rPr lang="en-US" noProof="0" dirty="0"/>
              <a:t>ف على أساس ديناميات النوع الاجتماعي في السياق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______________________________________________________________________________</a:t>
            </a:r>
          </a:p>
          <a:p>
            <a:pPr marL="0" indent="0" algn="r" rtl="1">
              <a:buNone/>
            </a:pPr>
            <a:endParaRPr lang="en-US" noProof="0" dirty="0"/>
          </a:p>
          <a:p>
            <a:pPr marL="0" indent="0" algn="r" rtl="1">
              <a:buNone/>
            </a:pPr>
            <a:r>
              <a:rPr lang="en-US" b="1" noProof="0" dirty="0"/>
              <a:t>مقدمة</a:t>
            </a:r>
          </a:p>
          <a:p>
            <a:pPr marL="171450" marR="0" lvl="0" indent="-17145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noProof="0" dirty="0"/>
              <a:t>قسّم المشاركين إلى مجموعات من </a:t>
            </a:r>
            <a:r>
              <a:rPr lang="ar-SA" noProof="0" dirty="0"/>
              <a:t>٣-٥ </a:t>
            </a:r>
            <a:r>
              <a:rPr lang="en-US" noProof="0" dirty="0"/>
              <a:t> أشخاص</a:t>
            </a:r>
          </a:p>
          <a:p>
            <a:pPr marL="171450" marR="0" lvl="0" indent="-17145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noProof="0" dirty="0"/>
              <a:t>توجيه المشاركين إلى</a:t>
            </a:r>
            <a:r>
              <a:rPr lang="ar-SA" noProof="0" dirty="0"/>
              <a:t> </a:t>
            </a:r>
            <a:r>
              <a:rPr lang="en-US" b="1" noProof="0" dirty="0"/>
              <a:t>صفحة</a:t>
            </a:r>
            <a:r>
              <a:rPr lang="ar-SA" b="1" noProof="0" dirty="0"/>
              <a:t> ١١ من</a:t>
            </a:r>
            <a:r>
              <a:rPr lang="en-US" b="1" noProof="0" dirty="0"/>
              <a:t> دليل العمل : إشراك مقدمي الرعاية الذكور والإناث</a:t>
            </a:r>
          </a:p>
          <a:p>
            <a:pPr marL="171450" marR="0" lvl="0" indent="-17145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i="1" noProof="0" dirty="0"/>
              <a:t>ناقش مع مجموعتك الأسئلة الموجودة على الشريحة</a:t>
            </a:r>
            <a:endParaRPr lang="en-US" noProof="0" dirty="0"/>
          </a:p>
          <a:p>
            <a:pPr marL="0" indent="0" algn="r" rtl="1">
              <a:buNone/>
            </a:pPr>
            <a:endParaRPr lang="en-US" b="1" noProof="0" dirty="0"/>
          </a:p>
          <a:p>
            <a:pPr marL="0" indent="0" algn="r" rtl="1">
              <a:buNone/>
            </a:pPr>
            <a:r>
              <a:rPr lang="en-US" b="1" noProof="0" dirty="0"/>
              <a:t>مناقشة جماعية (15 دقيقة)</a:t>
            </a:r>
          </a:p>
          <a:p>
            <a:pPr algn="r" rtl="1"/>
            <a:r>
              <a:rPr lang="en-US" noProof="0" dirty="0"/>
              <a:t>امنح المشاركين </a:t>
            </a:r>
            <a:r>
              <a:rPr lang="ar-SA" noProof="0" dirty="0"/>
              <a:t>١٥</a:t>
            </a:r>
            <a:r>
              <a:rPr lang="en-US" noProof="0" dirty="0"/>
              <a:t> دقيقة لإكمال</a:t>
            </a:r>
            <a:r>
              <a:rPr lang="ar-SA" noProof="0" dirty="0"/>
              <a:t> النشاط</a:t>
            </a:r>
            <a:endParaRPr lang="en-US" noProof="0" dirty="0"/>
          </a:p>
          <a:p>
            <a:pPr algn="r" rtl="1"/>
            <a:endParaRPr lang="en-US" noProof="0" dirty="0"/>
          </a:p>
          <a:p>
            <a:pPr marL="0" indent="0" algn="r" rtl="1">
              <a:buNone/>
            </a:pPr>
            <a:r>
              <a:rPr lang="en-US" b="1" noProof="0" dirty="0"/>
              <a:t>مناقشة عامة</a:t>
            </a:r>
          </a:p>
          <a:p>
            <a:pPr algn="r" rtl="1"/>
            <a:r>
              <a:rPr lang="en-US" noProof="0" dirty="0"/>
              <a:t>ادعُ متطوعين لمشاركة </a:t>
            </a:r>
            <a:r>
              <a:rPr lang="ar-SA" noProof="0" dirty="0"/>
              <a:t>إجاباتهم</a:t>
            </a:r>
            <a:endParaRPr lang="en-US" noProof="0" dirty="0"/>
          </a:p>
          <a:p>
            <a:pPr algn="r" rtl="1"/>
            <a:r>
              <a:rPr lang="en-US" dirty="0"/>
              <a:t>استكمل مع الردود المحتملة أدناه</a:t>
            </a:r>
            <a:endParaRPr lang="en-US" noProof="0" dirty="0"/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______________________________________________________________________________</a:t>
            </a:r>
          </a:p>
          <a:p>
            <a:pPr marL="0" indent="0" algn="r" rtl="1">
              <a:buNone/>
            </a:pPr>
            <a:endParaRPr lang="en-US" noProof="0" dirty="0"/>
          </a:p>
          <a:p>
            <a:pPr marL="0" indent="0" algn="r" rtl="1">
              <a:buNone/>
            </a:pPr>
            <a:r>
              <a:rPr lang="en-US" b="1" noProof="0" dirty="0"/>
              <a:t>الردود الممكنة</a:t>
            </a:r>
          </a:p>
          <a:p>
            <a:pPr algn="r" rtl="1"/>
            <a:r>
              <a:rPr lang="en-US" b="1" noProof="0" dirty="0"/>
              <a:t>السؤال</a:t>
            </a:r>
            <a:r>
              <a:rPr lang="ar-SA" b="1" noProof="0" dirty="0"/>
              <a:t>٢ </a:t>
            </a:r>
            <a:endParaRPr lang="en-US" b="1" noProof="0" dirty="0"/>
          </a:p>
          <a:p>
            <a:pPr lvl="1" algn="r" rtl="1"/>
            <a:r>
              <a:rPr lang="en-US" b="1" noProof="0" dirty="0"/>
              <a:t>استراتيجيات لإشراك الأمهات / مقدمات الرعاية</a:t>
            </a:r>
            <a:r>
              <a:rPr lang="ar-SA" b="1" noProof="0" dirty="0"/>
              <a:t> الإناث</a:t>
            </a:r>
            <a:endParaRPr lang="en-US" b="1" noProof="0" dirty="0"/>
          </a:p>
          <a:p>
            <a:pPr lvl="2" algn="r" rtl="1"/>
            <a:r>
              <a:rPr lang="ar-SA" noProof="0" dirty="0"/>
              <a:t>ال</a:t>
            </a:r>
            <a:r>
              <a:rPr lang="en-US" noProof="0" dirty="0"/>
              <a:t>تأكد من وجود موظفة حالة</a:t>
            </a:r>
            <a:r>
              <a:rPr lang="ar-SA" noProof="0" dirty="0"/>
              <a:t> أنثى</a:t>
            </a:r>
            <a:r>
              <a:rPr lang="en-US" noProof="0" dirty="0"/>
              <a:t> ، أو </a:t>
            </a:r>
            <a:r>
              <a:rPr lang="ar-SA" noProof="0" dirty="0"/>
              <a:t> أن </a:t>
            </a:r>
            <a:r>
              <a:rPr lang="en-US" noProof="0" dirty="0"/>
              <a:t>يتم أخذ أي معايير جن</a:t>
            </a:r>
            <a:r>
              <a:rPr lang="ar-SA" noProof="0" dirty="0"/>
              <a:t>درية</a:t>
            </a:r>
            <a:r>
              <a:rPr lang="en-US" noProof="0" dirty="0"/>
              <a:t> في الاعتبار عند متابعة أخصائي الحالة</a:t>
            </a:r>
            <a:r>
              <a:rPr lang="ar-SA" noProof="0" dirty="0"/>
              <a:t> الذكر</a:t>
            </a:r>
            <a:r>
              <a:rPr lang="en-US" noProof="0" dirty="0"/>
              <a:t> مع الأم / مقدمة الرعاية.</a:t>
            </a:r>
          </a:p>
          <a:p>
            <a:pPr lvl="2" algn="r" rtl="1"/>
            <a:r>
              <a:rPr lang="ar-SA" noProof="0" dirty="0"/>
              <a:t>ال</a:t>
            </a:r>
            <a:r>
              <a:rPr lang="en-US" noProof="0" dirty="0"/>
              <a:t>تأكد من </a:t>
            </a:r>
            <a:r>
              <a:rPr lang="ar-SA" noProof="0" dirty="0"/>
              <a:t>إشراك </a:t>
            </a:r>
            <a:r>
              <a:rPr lang="en-US" noProof="0" dirty="0"/>
              <a:t>مقدمة الرعاية من البداية كما هو متوقع ومهم</a:t>
            </a:r>
          </a:p>
          <a:p>
            <a:pPr lvl="2" algn="r" rtl="1"/>
            <a:r>
              <a:rPr lang="en-US" noProof="0" dirty="0"/>
              <a:t>ضع في اعتبارك توقيت الاجتماعات لضمان حضور مقدمة الرعاية.</a:t>
            </a:r>
          </a:p>
          <a:p>
            <a:pPr lvl="2" algn="r" rtl="1"/>
            <a:r>
              <a:rPr lang="en-US" noProof="0" dirty="0"/>
              <a:t>اعتماد </a:t>
            </a:r>
            <a:r>
              <a:rPr lang="ar-SA" noProof="0" dirty="0"/>
              <a:t>ال</a:t>
            </a:r>
            <a:r>
              <a:rPr lang="en-US" noProof="0" dirty="0"/>
              <a:t>نهج </a:t>
            </a:r>
            <a:r>
              <a:rPr lang="ar-SA" noProof="0" dirty="0"/>
              <a:t>ال</a:t>
            </a:r>
            <a:r>
              <a:rPr lang="en-US" noProof="0" dirty="0"/>
              <a:t>قائم على نقاط القوة لتمكين الأم / مقدمة الرعاية.</a:t>
            </a:r>
          </a:p>
          <a:p>
            <a:pPr marL="0" indent="0" algn="r" rtl="1">
              <a:buNone/>
            </a:pPr>
            <a:endParaRPr lang="en-US" dirty="0"/>
          </a:p>
          <a:p>
            <a:pPr marL="0" indent="0" algn="r" rtl="1">
              <a:buNone/>
            </a:pPr>
            <a:r>
              <a:rPr lang="ar-SA" b="1" noProof="0" dirty="0"/>
              <a:t>يتبع</a:t>
            </a:r>
            <a:r>
              <a:rPr lang="en-US" b="1" noProof="0" dirty="0">
                <a:sym typeface="Wingdings" panose="05000000000000000000" pitchFamily="2" charset="2"/>
              </a:rPr>
              <a:t></a:t>
            </a:r>
            <a:endParaRPr lang="en-US" b="1" noProof="0" dirty="0"/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4B75178C-D791-5FB8-738A-A07E65B96A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" name="Google Shape;725;p48:notes">
            <a:extLst>
              <a:ext uri="{FF2B5EF4-FFF2-40B4-BE49-F238E27FC236}">
                <a16:creationId xmlns:a16="http://schemas.microsoft.com/office/drawing/2014/main" id="{E9E682D1-CE5B-258C-E2BB-B5485C4D5D58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19</a:t>
            </a:fld>
            <a:endParaRPr lang="en-US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747922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2:notes"/>
          <p:cNvSpPr txBox="1">
            <a:spLocks noGrp="1"/>
          </p:cNvSpPr>
          <p:nvPr>
            <p:ph type="body" idx="1"/>
          </p:nvPr>
        </p:nvSpPr>
        <p:spPr>
          <a:xfrm>
            <a:off x="477839" y="460375"/>
            <a:ext cx="6143624" cy="9211333"/>
          </a:xfrm>
        </p:spPr>
        <p:txBody>
          <a:bodyPr/>
          <a:lstStyle/>
          <a:p>
            <a:pPr marL="0" indent="0" algn="r" rtl="1">
              <a:buNone/>
            </a:pPr>
            <a:r>
              <a:rPr lang="en-US" b="1" dirty="0">
                <a:sym typeface="Arial"/>
              </a:rPr>
              <a:t>مقدمة</a:t>
            </a:r>
          </a:p>
          <a:p>
            <a:pPr algn="r" rtl="1"/>
            <a:r>
              <a:rPr lang="en-US" dirty="0">
                <a:sym typeface="Arial"/>
              </a:rPr>
              <a:t>تركز هذه الوحدة على العمل مع العائلات من خلال عملية إدارة الحالة ، وهي الوحدة الثانية من ثلاث</a:t>
            </a:r>
            <a:r>
              <a:rPr lang="ar-SA" dirty="0">
                <a:sym typeface="Arial"/>
              </a:rPr>
              <a:t> وحدات لتدريب الدعم </a:t>
            </a:r>
            <a:r>
              <a:rPr lang="en-US" dirty="0">
                <a:sym typeface="Arial"/>
              </a:rPr>
              <a:t>الأسر</a:t>
            </a:r>
            <a:r>
              <a:rPr lang="ar-SA" dirty="0">
                <a:sym typeface="Arial"/>
              </a:rPr>
              <a:t>ي</a:t>
            </a:r>
            <a:r>
              <a:rPr lang="en-US" dirty="0">
                <a:sym typeface="Arial"/>
              </a:rPr>
              <a:t> في إدارة الحالة.</a:t>
            </a:r>
          </a:p>
          <a:p>
            <a:pPr lvl="1" algn="r" rtl="1"/>
            <a:r>
              <a:rPr lang="en-US" dirty="0">
                <a:sym typeface="Arial"/>
              </a:rPr>
              <a:t>هذا التدريب هو جزء من تدريبات المستوى</a:t>
            </a:r>
            <a:r>
              <a:rPr lang="ar-SA" dirty="0">
                <a:sym typeface="Arial"/>
              </a:rPr>
              <a:t> </a:t>
            </a:r>
            <a:r>
              <a:rPr lang="en-US" dirty="0">
                <a:sym typeface="Arial"/>
              </a:rPr>
              <a:t> </a:t>
            </a:r>
            <a:r>
              <a:rPr lang="ar-SA" dirty="0">
                <a:sym typeface="Arial"/>
              </a:rPr>
              <a:t>٣</a:t>
            </a:r>
            <a:r>
              <a:rPr lang="en-US" dirty="0">
                <a:sym typeface="Arial"/>
              </a:rPr>
              <a:t> </a:t>
            </a:r>
            <a:r>
              <a:rPr lang="ar-SA" dirty="0">
                <a:sym typeface="Arial"/>
              </a:rPr>
              <a:t>من</a:t>
            </a:r>
            <a:r>
              <a:rPr lang="en-US" dirty="0">
                <a:sym typeface="Arial"/>
              </a:rPr>
              <a:t> التدريب المشترك بين الوكالات لإدارة حال</a:t>
            </a:r>
            <a:r>
              <a:rPr lang="ar-SA" dirty="0">
                <a:sym typeface="Arial"/>
              </a:rPr>
              <a:t>ة</a:t>
            </a:r>
            <a:r>
              <a:rPr lang="en-US" dirty="0">
                <a:sym typeface="Arial"/>
              </a:rPr>
              <a:t> حماية الطفل.</a:t>
            </a:r>
          </a:p>
          <a:p>
            <a:pPr lvl="1" algn="r" rtl="1"/>
            <a:r>
              <a:rPr lang="en-US" dirty="0">
                <a:sym typeface="Arial"/>
              </a:rPr>
              <a:t>قبل المشاركة في هذا التدريب ، يجب أن يكون المشاركون قد أكملوا وحدات المستوى </a:t>
            </a:r>
            <a:r>
              <a:rPr lang="ar-SA" dirty="0">
                <a:sym typeface="Arial"/>
              </a:rPr>
              <a:t>١</a:t>
            </a:r>
            <a:r>
              <a:rPr lang="en-US" dirty="0">
                <a:sym typeface="Arial"/>
              </a:rPr>
              <a:t> والمستوى </a:t>
            </a:r>
            <a:r>
              <a:rPr lang="ar-SA" dirty="0">
                <a:sym typeface="Arial"/>
              </a:rPr>
              <a:t>٢.</a:t>
            </a:r>
            <a:endParaRPr lang="en-US" dirty="0">
              <a:sym typeface="Arial"/>
            </a:endParaRPr>
          </a:p>
          <a:p>
            <a:pPr algn="r" rtl="1"/>
            <a:r>
              <a:rPr lang="en-US" dirty="0">
                <a:sym typeface="Arial"/>
              </a:rPr>
              <a:t>تستكشف هذه الوحدة الموضوعات الرئيسية التالية:</a:t>
            </a:r>
          </a:p>
          <a:p>
            <a:pPr lvl="1" algn="r" rtl="1"/>
            <a:r>
              <a:rPr lang="en-US" dirty="0"/>
              <a:t>إشراك العائلات ومقدمي الرعاية في إدارة الحال</a:t>
            </a:r>
            <a:r>
              <a:rPr lang="ar-SA" dirty="0"/>
              <a:t>ة.</a:t>
            </a:r>
            <a:endParaRPr lang="en-US" dirty="0"/>
          </a:p>
          <a:p>
            <a:pPr lvl="1" algn="r" rtl="1"/>
            <a:r>
              <a:rPr lang="ar-SA" dirty="0"/>
              <a:t>دعم</a:t>
            </a:r>
            <a:r>
              <a:rPr lang="en-US" dirty="0"/>
              <a:t> الأسرة طوال عملية إدارة الحالة.</a:t>
            </a:r>
          </a:p>
          <a:p>
            <a:pPr lvl="1" algn="r" rtl="1"/>
            <a:r>
              <a:rPr lang="ar-SA" dirty="0"/>
              <a:t>الانفصال</a:t>
            </a:r>
            <a:r>
              <a:rPr lang="en-US" dirty="0"/>
              <a:t> الأسر</a:t>
            </a:r>
            <a:r>
              <a:rPr lang="ar-SA" dirty="0"/>
              <a:t>ي</a:t>
            </a:r>
            <a:r>
              <a:rPr lang="en-US" dirty="0"/>
              <a:t> و</a:t>
            </a:r>
            <a:r>
              <a:rPr lang="ar-SA" dirty="0"/>
              <a:t>الدعم</a:t>
            </a:r>
            <a:r>
              <a:rPr lang="en-US" dirty="0"/>
              <a:t> الأسر</a:t>
            </a:r>
            <a:r>
              <a:rPr lang="ar-SA" dirty="0"/>
              <a:t>ي</a:t>
            </a:r>
            <a:r>
              <a:rPr lang="en-US" dirty="0"/>
              <a:t>.</a:t>
            </a:r>
            <a:endParaRPr lang="en-US" dirty="0">
              <a:sym typeface="Arial"/>
            </a:endParaRPr>
          </a:p>
          <a:p>
            <a:pPr algn="r" rtl="1"/>
            <a:r>
              <a:rPr lang="en-US" dirty="0">
                <a:sym typeface="Arial"/>
              </a:rPr>
              <a:t>يمكن ال</a:t>
            </a:r>
            <a:r>
              <a:rPr lang="ar-SA" dirty="0">
                <a:sym typeface="Arial"/>
              </a:rPr>
              <a:t>اطلاع</a:t>
            </a:r>
            <a:r>
              <a:rPr lang="en-US" dirty="0">
                <a:sym typeface="Arial"/>
              </a:rPr>
              <a:t> على إرشادات التيسير في ملاحظات كل شريحة.</a:t>
            </a:r>
          </a:p>
          <a:p>
            <a:pPr marL="0" indent="0" algn="r" rtl="1">
              <a:buNone/>
            </a:pPr>
            <a:endParaRPr lang="en-US" dirty="0">
              <a:sym typeface="Arial"/>
            </a:endParaRPr>
          </a:p>
          <a:p>
            <a:pPr marL="0" indent="0" algn="r" rtl="1">
              <a:buNone/>
            </a:pPr>
            <a:r>
              <a:rPr lang="ar-SA" b="1" dirty="0">
                <a:sym typeface="Arial"/>
              </a:rPr>
              <a:t>التكييف بحسب </a:t>
            </a:r>
            <a:r>
              <a:rPr lang="en-US" b="1" dirty="0">
                <a:sym typeface="Arial"/>
              </a:rPr>
              <a:t>السياق</a:t>
            </a:r>
          </a:p>
          <a:p>
            <a:pPr algn="r" rtl="1"/>
            <a:r>
              <a:rPr lang="en-US" dirty="0">
                <a:sym typeface="Arial"/>
              </a:rPr>
              <a:t>من المهم اتخاذ الخطوات التالية ل</a:t>
            </a:r>
            <a:r>
              <a:rPr lang="ar-SA" dirty="0">
                <a:sym typeface="Arial"/>
              </a:rPr>
              <a:t>تكييف </a:t>
            </a:r>
            <a:r>
              <a:rPr lang="en-US" dirty="0">
                <a:sym typeface="Arial"/>
              </a:rPr>
              <a:t>هذه الوحدة </a:t>
            </a:r>
            <a:r>
              <a:rPr lang="ar-SA" dirty="0">
                <a:sym typeface="Arial"/>
              </a:rPr>
              <a:t>بحسب</a:t>
            </a:r>
            <a:r>
              <a:rPr lang="en-US" dirty="0">
                <a:sym typeface="Arial"/>
              </a:rPr>
              <a:t> </a:t>
            </a:r>
            <a:r>
              <a:rPr lang="ar-SA" dirty="0">
                <a:sym typeface="Arial"/>
              </a:rPr>
              <a:t>ال</a:t>
            </a:r>
            <a:r>
              <a:rPr lang="en-US" dirty="0">
                <a:sym typeface="Arial"/>
              </a:rPr>
              <a:t>سياق قبل تقديمها:</a:t>
            </a:r>
          </a:p>
          <a:p>
            <a:pPr lvl="1" algn="r" rtl="1"/>
            <a:r>
              <a:rPr lang="en-US" dirty="0">
                <a:sym typeface="Arial"/>
              </a:rPr>
              <a:t>الجلسة </a:t>
            </a:r>
            <a:r>
              <a:rPr lang="ar-SA" dirty="0">
                <a:sym typeface="Arial"/>
              </a:rPr>
              <a:t>٢</a:t>
            </a:r>
            <a:r>
              <a:rPr lang="en-US" dirty="0">
                <a:sym typeface="Arial"/>
              </a:rPr>
              <a:t> ، الشريحة </a:t>
            </a:r>
            <a:r>
              <a:rPr lang="ar-SA" dirty="0">
                <a:sym typeface="Arial"/>
              </a:rPr>
              <a:t>١٤</a:t>
            </a:r>
            <a:r>
              <a:rPr lang="en-US" dirty="0">
                <a:sym typeface="Arial"/>
              </a:rPr>
              <a:t> "العمل مع مقدمي الرعاية الذين يصعب إشراكهم" - قم بتكييف أنواع عدم المشاركة بناءً على أي تحديات محددة في سياقك ، بالإضافة إلى ال</a:t>
            </a:r>
            <a:r>
              <a:rPr lang="ar-SA" dirty="0">
                <a:sym typeface="Arial"/>
              </a:rPr>
              <a:t>إ</a:t>
            </a:r>
            <a:r>
              <a:rPr lang="en-US" dirty="0">
                <a:sym typeface="Arial"/>
              </a:rPr>
              <a:t>جابات المحتملة.</a:t>
            </a:r>
          </a:p>
          <a:p>
            <a:pPr lvl="1" algn="r" rtl="1"/>
            <a:r>
              <a:rPr lang="en-US" dirty="0">
                <a:sym typeface="Arial"/>
              </a:rPr>
              <a:t>الجلسة</a:t>
            </a:r>
            <a:r>
              <a:rPr lang="ar-SA" dirty="0">
                <a:sym typeface="Arial"/>
              </a:rPr>
              <a:t> ٢ </a:t>
            </a:r>
            <a:r>
              <a:rPr lang="en-US" dirty="0">
                <a:sym typeface="Arial"/>
              </a:rPr>
              <a:t> ، الشريحة </a:t>
            </a:r>
            <a:r>
              <a:rPr lang="ar-SA" dirty="0">
                <a:sym typeface="Arial"/>
              </a:rPr>
              <a:t>١٦</a:t>
            </a:r>
            <a:r>
              <a:rPr lang="en-US" dirty="0">
                <a:sym typeface="Arial"/>
              </a:rPr>
              <a:t> ، "سيناريوهات عدم المشاركة" - قم بتكييف السيناريوهات لجعلها ذات صلة بالسياق الخاص بك ، بالإضافة إلى الاستراتيجيات.</a:t>
            </a:r>
          </a:p>
          <a:p>
            <a:pPr lvl="1" algn="r" rtl="1"/>
            <a:r>
              <a:rPr lang="en-US" dirty="0">
                <a:sym typeface="Arial"/>
              </a:rPr>
              <a:t>الجلسة </a:t>
            </a:r>
            <a:r>
              <a:rPr lang="ar-SA" dirty="0">
                <a:sym typeface="Arial"/>
              </a:rPr>
              <a:t>٢</a:t>
            </a:r>
            <a:r>
              <a:rPr lang="en-US" dirty="0">
                <a:sym typeface="Arial"/>
              </a:rPr>
              <a:t> ، الشريحة </a:t>
            </a:r>
            <a:r>
              <a:rPr lang="ar-SA" dirty="0">
                <a:sym typeface="Arial"/>
              </a:rPr>
              <a:t>١٧</a:t>
            </a:r>
            <a:r>
              <a:rPr lang="en-US" dirty="0">
                <a:sym typeface="Arial"/>
              </a:rPr>
              <a:t> ، "استراتيجيات تحسين </a:t>
            </a:r>
            <a:r>
              <a:rPr lang="ar-SA" dirty="0">
                <a:sym typeface="Arial"/>
              </a:rPr>
              <a:t>إشراك</a:t>
            </a:r>
            <a:r>
              <a:rPr lang="en-US" dirty="0">
                <a:sym typeface="Arial"/>
              </a:rPr>
              <a:t> الأسرة" - إذا كانت هناك </a:t>
            </a:r>
            <a:r>
              <a:rPr lang="ar-SA" dirty="0">
                <a:sym typeface="Arial"/>
              </a:rPr>
              <a:t>عوائق</a:t>
            </a:r>
            <a:r>
              <a:rPr lang="en-US" dirty="0">
                <a:sym typeface="Arial"/>
              </a:rPr>
              <a:t> مشتركة أمام مشاركة الأسرة في السياق الخاص بك ، فقد ترغب في تحديث الاستراتيجيات للاستجابة لتلك العوائق.</a:t>
            </a:r>
          </a:p>
          <a:p>
            <a:pPr lvl="1" algn="r" rtl="1"/>
            <a:r>
              <a:rPr lang="en-US" dirty="0">
                <a:sym typeface="Arial"/>
              </a:rPr>
              <a:t>الجلسة </a:t>
            </a:r>
            <a:r>
              <a:rPr lang="ar-SA" dirty="0">
                <a:sym typeface="Arial"/>
              </a:rPr>
              <a:t>٢،</a:t>
            </a:r>
            <a:r>
              <a:rPr lang="en-US" dirty="0">
                <a:sym typeface="Arial"/>
              </a:rPr>
              <a:t> الشريحة </a:t>
            </a:r>
            <a:r>
              <a:rPr lang="ar-SA" dirty="0">
                <a:sym typeface="Arial"/>
              </a:rPr>
              <a:t>١٩</a:t>
            </a:r>
            <a:r>
              <a:rPr lang="en-US" dirty="0">
                <a:sym typeface="Arial"/>
              </a:rPr>
              <a:t> "إشراك مقدمي الرعاية الذكور والإناث" - التكي</a:t>
            </a:r>
            <a:r>
              <a:rPr lang="ar-SA" dirty="0">
                <a:sym typeface="Arial"/>
              </a:rPr>
              <a:t>ي</a:t>
            </a:r>
            <a:r>
              <a:rPr lang="en-US" dirty="0">
                <a:sym typeface="Arial"/>
              </a:rPr>
              <a:t>ف على أساس ديناميات النوع الاجتماعي في السياق.</a:t>
            </a:r>
          </a:p>
          <a:p>
            <a:pPr lvl="1" algn="r" rtl="1"/>
            <a:r>
              <a:rPr lang="en-US" dirty="0"/>
              <a:t>الجلسة </a:t>
            </a:r>
            <a:r>
              <a:rPr lang="ar-SA" dirty="0"/>
              <a:t>٢</a:t>
            </a:r>
            <a:r>
              <a:rPr lang="en-US" dirty="0"/>
              <a:t> ، الشريحة </a:t>
            </a:r>
            <a:r>
              <a:rPr lang="ar-SA" dirty="0"/>
              <a:t>٢١</a:t>
            </a:r>
            <a:r>
              <a:rPr lang="en-US" dirty="0"/>
              <a:t> "إشراك مقدمي الرعاية الجناة - الخطوط الحمراء" - يجب </a:t>
            </a:r>
            <a:r>
              <a:rPr lang="ar-SA" dirty="0"/>
              <a:t>تكييف</a:t>
            </a:r>
            <a:r>
              <a:rPr lang="en-US" dirty="0"/>
              <a:t> ملاحظات الشريحة </a:t>
            </a:r>
            <a:r>
              <a:rPr lang="ar-SA" dirty="0"/>
              <a:t>بحسب</a:t>
            </a:r>
            <a:r>
              <a:rPr lang="en-US" dirty="0"/>
              <a:t> </a:t>
            </a:r>
            <a:r>
              <a:rPr lang="ar-SA" dirty="0"/>
              <a:t>ال</a:t>
            </a:r>
            <a:r>
              <a:rPr lang="en-US" dirty="0"/>
              <a:t>سياق استنادًا إلى إجراءات التشغيل الموحدة والإجراءات داخل البلد.</a:t>
            </a:r>
            <a:endParaRPr lang="en-US" dirty="0">
              <a:sym typeface="Arial"/>
            </a:endParaRPr>
          </a:p>
          <a:p>
            <a:pPr lvl="1" algn="r" rtl="1"/>
            <a:r>
              <a:rPr lang="en-US" dirty="0">
                <a:sym typeface="Arial"/>
              </a:rPr>
              <a:t>الجلسة </a:t>
            </a:r>
            <a:r>
              <a:rPr lang="ar-SA" dirty="0">
                <a:sym typeface="Arial"/>
              </a:rPr>
              <a:t>٣ ،</a:t>
            </a:r>
            <a:r>
              <a:rPr lang="en-US" dirty="0">
                <a:sym typeface="Arial"/>
              </a:rPr>
              <a:t> الشريحة</a:t>
            </a:r>
            <a:r>
              <a:rPr lang="ar-SA" dirty="0">
                <a:sym typeface="Arial"/>
              </a:rPr>
              <a:t> </a:t>
            </a:r>
            <a:r>
              <a:rPr lang="en-US" dirty="0">
                <a:sym typeface="Arial"/>
              </a:rPr>
              <a:t> </a:t>
            </a:r>
            <a:r>
              <a:rPr lang="ar-SA" dirty="0">
                <a:sym typeface="Arial"/>
              </a:rPr>
              <a:t>٢٩</a:t>
            </a:r>
            <a:r>
              <a:rPr lang="en-US" dirty="0">
                <a:sym typeface="Arial"/>
              </a:rPr>
              <a:t> "</a:t>
            </a:r>
            <a:r>
              <a:rPr lang="ar-SA" dirty="0">
                <a:sym typeface="Arial"/>
              </a:rPr>
              <a:t>ال</a:t>
            </a:r>
            <a:r>
              <a:rPr lang="en-US" dirty="0">
                <a:sym typeface="Arial"/>
              </a:rPr>
              <a:t>خدمات ال</a:t>
            </a:r>
            <a:r>
              <a:rPr lang="ar-SA" dirty="0">
                <a:sym typeface="Arial"/>
              </a:rPr>
              <a:t>عائلية</a:t>
            </a:r>
            <a:r>
              <a:rPr lang="en-US" dirty="0">
                <a:sym typeface="Arial"/>
              </a:rPr>
              <a:t> / المنزل</a:t>
            </a:r>
            <a:r>
              <a:rPr lang="ar-SA" dirty="0">
                <a:sym typeface="Arial"/>
              </a:rPr>
              <a:t>ية</a:t>
            </a:r>
            <a:r>
              <a:rPr lang="en-US" dirty="0">
                <a:sym typeface="Arial"/>
              </a:rPr>
              <a:t>" - قم بتحديث الخدمات في هذه الشريحة لتعكس الخدمات المتاحة في السياق الخاص بك.</a:t>
            </a:r>
          </a:p>
          <a:p>
            <a:pPr lvl="1" algn="r" rtl="1"/>
            <a:r>
              <a:rPr lang="en-US" dirty="0">
                <a:sym typeface="Arial"/>
              </a:rPr>
              <a:t>الجلسة </a:t>
            </a:r>
            <a:r>
              <a:rPr lang="ar-SA" dirty="0">
                <a:sym typeface="Arial"/>
              </a:rPr>
              <a:t>٣</a:t>
            </a:r>
            <a:r>
              <a:rPr lang="en-US" dirty="0">
                <a:sym typeface="Arial"/>
              </a:rPr>
              <a:t> ، الشريحة </a:t>
            </a:r>
            <a:r>
              <a:rPr lang="ar-SA" dirty="0">
                <a:sym typeface="Arial"/>
              </a:rPr>
              <a:t>٣١</a:t>
            </a:r>
            <a:r>
              <a:rPr lang="en-US" dirty="0">
                <a:sym typeface="Arial"/>
              </a:rPr>
              <a:t> "خط</a:t>
            </a:r>
            <a:r>
              <a:rPr lang="ar-SA" dirty="0">
                <a:sym typeface="Arial"/>
              </a:rPr>
              <a:t>ة </a:t>
            </a:r>
            <a:r>
              <a:rPr lang="en-US" dirty="0">
                <a:sym typeface="Arial"/>
              </a:rPr>
              <a:t>الحالة: عنف الشريك الحميم ودورنا" - استنادًا إلى إجراءات التشغيل المعيارية المحلية وطرق العمل مع الجهات الفاعلة في مجال العنف القائم على النوع الاجتماعي.</a:t>
            </a:r>
          </a:p>
          <a:p>
            <a:pPr lvl="1" algn="r" rtl="1"/>
            <a:r>
              <a:rPr lang="en-US">
                <a:sym typeface="Arial"/>
              </a:rPr>
              <a:t>الجلسة </a:t>
            </a:r>
            <a:r>
              <a:rPr lang="ar-SA">
                <a:sym typeface="Arial"/>
              </a:rPr>
              <a:t>٤،</a:t>
            </a:r>
            <a:r>
              <a:rPr lang="en-US">
                <a:sym typeface="Arial"/>
              </a:rPr>
              <a:t> ال</a:t>
            </a:r>
            <a:r>
              <a:rPr lang="ar-SA">
                <a:sym typeface="Arial"/>
              </a:rPr>
              <a:t>شريح</a:t>
            </a:r>
            <a:r>
              <a:rPr lang="en-US">
                <a:sym typeface="Arial"/>
              </a:rPr>
              <a:t>ة </a:t>
            </a:r>
            <a:r>
              <a:rPr lang="ar-SA">
                <a:sym typeface="Arial"/>
              </a:rPr>
              <a:t>٣٧ </a:t>
            </a:r>
            <a:r>
              <a:rPr lang="en-US">
                <a:sym typeface="Arial"/>
              </a:rPr>
              <a:t> "</a:t>
            </a:r>
            <a:r>
              <a:rPr lang="ar-SA">
                <a:sym typeface="Arial"/>
              </a:rPr>
              <a:t>الوقاية من الانفصال"</a:t>
            </a:r>
            <a:r>
              <a:rPr lang="en-US">
                <a:sym typeface="Arial"/>
              </a:rPr>
              <a:t> - قم بتكييف </a:t>
            </a:r>
            <a:r>
              <a:rPr lang="ar-SA">
                <a:sym typeface="Arial"/>
              </a:rPr>
              <a:t>ال</a:t>
            </a:r>
            <a:r>
              <a:rPr lang="en-US">
                <a:sym typeface="Arial"/>
              </a:rPr>
              <a:t>أمثلة </a:t>
            </a:r>
            <a:r>
              <a:rPr lang="ar-SA">
                <a:sym typeface="Arial"/>
              </a:rPr>
              <a:t>عن الانفصال </a:t>
            </a:r>
            <a:r>
              <a:rPr lang="en-US">
                <a:sym typeface="Arial"/>
              </a:rPr>
              <a:t> "المتعمد" مع السياق الخاص بك.</a:t>
            </a:r>
          </a:p>
          <a:p>
            <a:pPr lvl="1" algn="r" rtl="1"/>
            <a:r>
              <a:rPr lang="en-US" dirty="0">
                <a:sym typeface="Arial"/>
              </a:rPr>
              <a:t>الجلسة </a:t>
            </a:r>
            <a:r>
              <a:rPr lang="ar-SA" dirty="0">
                <a:sym typeface="Arial"/>
              </a:rPr>
              <a:t>٤</a:t>
            </a:r>
            <a:r>
              <a:rPr lang="en-US" dirty="0">
                <a:sym typeface="Arial"/>
              </a:rPr>
              <a:t> ، الشريحة </a:t>
            </a:r>
            <a:r>
              <a:rPr lang="ar-SA" dirty="0">
                <a:sym typeface="Arial"/>
              </a:rPr>
              <a:t>٤٠ </a:t>
            </a:r>
            <a:r>
              <a:rPr lang="en-US" dirty="0">
                <a:sym typeface="Arial"/>
              </a:rPr>
              <a:t> </a:t>
            </a:r>
            <a:r>
              <a:rPr lang="ar-SA" dirty="0">
                <a:sym typeface="Arial"/>
              </a:rPr>
              <a:t>"الدعم</a:t>
            </a:r>
            <a:r>
              <a:rPr lang="en-US" dirty="0">
                <a:sym typeface="Arial"/>
              </a:rPr>
              <a:t> الأسر</a:t>
            </a:r>
            <a:r>
              <a:rPr lang="ar-SA" dirty="0">
                <a:sym typeface="Arial"/>
              </a:rPr>
              <a:t>ي</a:t>
            </a:r>
            <a:r>
              <a:rPr lang="en-US" dirty="0">
                <a:sym typeface="Arial"/>
              </a:rPr>
              <a:t> في الرعاية البديلة" - قم بتحديث أنواع الرعاية البديلة المضمنة بناءً على أنواع الرعاية البديلة في سياقك. إذا لزم الأمر ، قد تركز مجموعت</a:t>
            </a:r>
            <a:r>
              <a:rPr lang="ar-SA" dirty="0">
                <a:sym typeface="Arial"/>
              </a:rPr>
              <a:t>ي</a:t>
            </a:r>
            <a:r>
              <a:rPr lang="en-US" dirty="0">
                <a:sym typeface="Arial"/>
              </a:rPr>
              <a:t>ن على كل شكل من أشكال الرعاية.</a:t>
            </a:r>
          </a:p>
          <a:p>
            <a:pPr lvl="1" algn="r" rtl="1"/>
            <a:r>
              <a:rPr lang="en-US" dirty="0">
                <a:sym typeface="Arial"/>
              </a:rPr>
              <a:t>الجلسة </a:t>
            </a:r>
            <a:r>
              <a:rPr lang="ar-SA" dirty="0">
                <a:sym typeface="Arial"/>
              </a:rPr>
              <a:t>٤،</a:t>
            </a:r>
            <a:r>
              <a:rPr lang="en-US" dirty="0">
                <a:sym typeface="Arial"/>
              </a:rPr>
              <a:t> </a:t>
            </a:r>
            <a:r>
              <a:rPr lang="ar-SA" dirty="0">
                <a:sym typeface="Arial"/>
              </a:rPr>
              <a:t>ال</a:t>
            </a:r>
            <a:r>
              <a:rPr lang="en-US" dirty="0">
                <a:sym typeface="Arial"/>
              </a:rPr>
              <a:t>شريحة</a:t>
            </a:r>
            <a:r>
              <a:rPr lang="ar-SA" dirty="0">
                <a:sym typeface="Arial"/>
              </a:rPr>
              <a:t> </a:t>
            </a:r>
            <a:r>
              <a:rPr lang="en-US" dirty="0">
                <a:sym typeface="Arial"/>
              </a:rPr>
              <a:t> </a:t>
            </a:r>
            <a:r>
              <a:rPr lang="ar-SA" dirty="0">
                <a:sym typeface="Arial"/>
              </a:rPr>
              <a:t>٤١</a:t>
            </a:r>
            <a:r>
              <a:rPr lang="en-US" dirty="0">
                <a:sym typeface="Arial"/>
              </a:rPr>
              <a:t> "</a:t>
            </a:r>
            <a:r>
              <a:rPr lang="ar-SA" dirty="0">
                <a:sym typeface="Arial"/>
              </a:rPr>
              <a:t>الدعم </a:t>
            </a:r>
            <a:r>
              <a:rPr lang="en-US" dirty="0">
                <a:sym typeface="Arial"/>
              </a:rPr>
              <a:t> الأسر</a:t>
            </a:r>
            <a:r>
              <a:rPr lang="ar-SA" dirty="0">
                <a:sym typeface="Arial"/>
              </a:rPr>
              <a:t>ي</a:t>
            </a:r>
            <a:r>
              <a:rPr lang="en-US" dirty="0">
                <a:sym typeface="Arial"/>
              </a:rPr>
              <a:t> في لم شمل الأسرة وإعادة الدمج" - في السياقات التي لا يكون فيها لم شمل الأسرة وإعادة ال</a:t>
            </a:r>
            <a:r>
              <a:rPr lang="ar-SA" dirty="0">
                <a:sym typeface="Arial"/>
              </a:rPr>
              <a:t>دمج</a:t>
            </a:r>
            <a:r>
              <a:rPr lang="en-US" dirty="0">
                <a:sym typeface="Arial"/>
              </a:rPr>
              <a:t> أمرًا شائعًا ، يمكن تقديم هذه الشريحة بدون قسم المناقشة هذا.</a:t>
            </a:r>
          </a:p>
          <a:p>
            <a:pPr algn="r" rtl="1"/>
            <a:endParaRPr lang="en-US" dirty="0">
              <a:sym typeface="Arial"/>
            </a:endParaRPr>
          </a:p>
          <a:p>
            <a:pPr marL="0" indent="0" algn="r" rtl="1">
              <a:buNone/>
            </a:pPr>
            <a:r>
              <a:rPr lang="ar-SA" b="1" dirty="0">
                <a:sym typeface="Arial"/>
              </a:rPr>
              <a:t>ال</a:t>
            </a:r>
            <a:r>
              <a:rPr lang="en-US" b="1" dirty="0">
                <a:sym typeface="Arial"/>
              </a:rPr>
              <a:t>تحضير</a:t>
            </a:r>
          </a:p>
          <a:p>
            <a:pPr algn="r" rtl="1"/>
            <a:r>
              <a:rPr lang="en-US" dirty="0">
                <a:sym typeface="Arial"/>
              </a:rPr>
              <a:t>العناصر التالية مطلوبة لتقديم هذه الوحدة في بيئة </a:t>
            </a:r>
            <a:r>
              <a:rPr lang="ar-SA" dirty="0">
                <a:sym typeface="Arial"/>
              </a:rPr>
              <a:t>ال</a:t>
            </a:r>
            <a:r>
              <a:rPr lang="en-US" dirty="0">
                <a:sym typeface="Arial"/>
              </a:rPr>
              <a:t>تدريب وجهًا لوجه:</a:t>
            </a:r>
          </a:p>
          <a:p>
            <a:pPr lvl="1" algn="r" rtl="1"/>
            <a:r>
              <a:rPr lang="ar-SA" dirty="0">
                <a:sym typeface="Arial"/>
              </a:rPr>
              <a:t>دليل عمل</a:t>
            </a:r>
            <a:r>
              <a:rPr lang="en-US" dirty="0">
                <a:sym typeface="Arial"/>
              </a:rPr>
              <a:t> واحد لكل مشارك</a:t>
            </a:r>
            <a:r>
              <a:rPr lang="ar-SA" dirty="0">
                <a:sym typeface="Arial"/>
              </a:rPr>
              <a:t>/ة.</a:t>
            </a:r>
            <a:endParaRPr lang="en-US" dirty="0">
              <a:sym typeface="Arial"/>
            </a:endParaRPr>
          </a:p>
          <a:p>
            <a:pPr lvl="1" algn="r" rtl="1"/>
            <a:r>
              <a:rPr lang="en-US" dirty="0">
                <a:sym typeface="Arial"/>
              </a:rPr>
              <a:t>نموذج ملاحظات واحد لكل مشارك</a:t>
            </a:r>
            <a:r>
              <a:rPr lang="ar-SA" dirty="0">
                <a:sym typeface="Arial"/>
              </a:rPr>
              <a:t>/ة.</a:t>
            </a:r>
            <a:endParaRPr lang="en-US" dirty="0">
              <a:sym typeface="Arial"/>
            </a:endParaRPr>
          </a:p>
          <a:p>
            <a:pPr lvl="1" algn="r" rtl="1"/>
            <a:r>
              <a:rPr lang="en-US" dirty="0">
                <a:sym typeface="Arial"/>
              </a:rPr>
              <a:t>جهاز عرض وجهاز كمبيوتر محمول.</a:t>
            </a:r>
          </a:p>
          <a:p>
            <a:pPr lvl="1" algn="r" rtl="1"/>
            <a:r>
              <a:rPr lang="ar-SA" dirty="0">
                <a:sym typeface="Arial"/>
              </a:rPr>
              <a:t>لوح</a:t>
            </a:r>
            <a:r>
              <a:rPr lang="en-US" dirty="0">
                <a:sym typeface="Arial"/>
              </a:rPr>
              <a:t> ورقي ، وشريط لاصق ، وأقلام.</a:t>
            </a:r>
          </a:p>
          <a:p>
            <a:pPr marL="0" indent="0" algn="r" rtl="1">
              <a:buNone/>
            </a:pPr>
            <a:endParaRPr lang="en-US" dirty="0">
              <a:sym typeface="Arial"/>
            </a:endParaRPr>
          </a:p>
          <a:p>
            <a:pPr marL="0" indent="0" algn="r" rtl="1">
              <a:buNone/>
            </a:pPr>
            <a:r>
              <a:rPr lang="ar-SA" b="1" dirty="0">
                <a:sym typeface="Arial"/>
              </a:rPr>
              <a:t>يتبع</a:t>
            </a:r>
            <a:r>
              <a:rPr lang="en-US" b="1" dirty="0">
                <a:sym typeface="Wingdings" panose="05000000000000000000" pitchFamily="2" charset="2"/>
              </a:rPr>
              <a:t></a:t>
            </a:r>
            <a:endParaRPr lang="en-US" dirty="0">
              <a:sym typeface="Arial"/>
            </a:endParaRPr>
          </a:p>
        </p:txBody>
      </p:sp>
      <p:sp>
        <p:nvSpPr>
          <p:cNvPr id="2" name="Google Shape;725;p48:notes">
            <a:extLst>
              <a:ext uri="{FF2B5EF4-FFF2-40B4-BE49-F238E27FC236}">
                <a16:creationId xmlns:a16="http://schemas.microsoft.com/office/drawing/2014/main" id="{9AD3BA13-9979-7D4F-29BE-8336D99313B3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2</a:t>
            </a:fld>
            <a:endParaRPr lang="en-US" sz="1200">
              <a:latin typeface="+mn-lt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77839" y="460375"/>
            <a:ext cx="6143624" cy="9211333"/>
          </a:xfrm>
        </p:spPr>
        <p:txBody>
          <a:bodyPr/>
          <a:lstStyle/>
          <a:p>
            <a:pPr lvl="1" algn="r" rtl="1"/>
            <a:r>
              <a:rPr lang="en-US" b="1" noProof="0" dirty="0"/>
              <a:t>استراتيجيات لإشراك الآباء / مقدم الرعاية الذكور:</a:t>
            </a:r>
          </a:p>
          <a:p>
            <a:pPr lvl="2" algn="r" rtl="1"/>
            <a:r>
              <a:rPr lang="ar-SA" noProof="0" dirty="0"/>
              <a:t>ال</a:t>
            </a:r>
            <a:r>
              <a:rPr lang="en-US" noProof="0" dirty="0"/>
              <a:t>تأكد من</a:t>
            </a:r>
            <a:r>
              <a:rPr lang="ar-SA" noProof="0" dirty="0"/>
              <a:t> إشراك </a:t>
            </a:r>
            <a:r>
              <a:rPr lang="en-US" noProof="0" dirty="0"/>
              <a:t>الأب من البداية كما هو متوقع ومهم</a:t>
            </a:r>
          </a:p>
          <a:p>
            <a:pPr lvl="2" algn="r" rtl="1"/>
            <a:r>
              <a:rPr lang="en-US" noProof="0" dirty="0"/>
              <a:t>ا</a:t>
            </a:r>
            <a:r>
              <a:rPr lang="ar-SA" noProof="0" dirty="0"/>
              <a:t>ل</a:t>
            </a:r>
            <a:r>
              <a:rPr lang="en-US" noProof="0" dirty="0"/>
              <a:t>بحث عن الرجال بشكل استباقي ، وشرح سبب رغبتهم في ال</a:t>
            </a:r>
            <a:r>
              <a:rPr lang="ar-SA" noProof="0" dirty="0"/>
              <a:t>لقاء</a:t>
            </a:r>
            <a:r>
              <a:rPr lang="en-US" noProof="0" dirty="0"/>
              <a:t> والاعتراف بدورهم كوالد أو مقدم رعاية ومعرفتهم ال</a:t>
            </a:r>
            <a:r>
              <a:rPr lang="ar-SA" noProof="0" dirty="0"/>
              <a:t>كبيرة</a:t>
            </a:r>
            <a:r>
              <a:rPr lang="en-US" noProof="0" dirty="0"/>
              <a:t> بشأن أطفالهم وعائلاتهم والاهتمام بهم.</a:t>
            </a:r>
          </a:p>
          <a:p>
            <a:pPr lvl="2" algn="r" rtl="1"/>
            <a:r>
              <a:rPr lang="en-US" noProof="0" dirty="0"/>
              <a:t>النظر في توقيت أي اجتماعات أو خدمات أخرى لتمكين الآباء</a:t>
            </a:r>
            <a:r>
              <a:rPr lang="ar-SA" noProof="0" dirty="0"/>
              <a:t> الذين يعملون</a:t>
            </a:r>
            <a:r>
              <a:rPr lang="en-US" noProof="0" dirty="0"/>
              <a:t> من </a:t>
            </a:r>
            <a:r>
              <a:rPr lang="ar-SA" noProof="0" dirty="0"/>
              <a:t>ال</a:t>
            </a:r>
            <a:r>
              <a:rPr lang="en-US" noProof="0" dirty="0"/>
              <a:t>حضور. يتم التأكيد مرارًا وتكرارًا على الفوائد التي تعود على </a:t>
            </a:r>
            <a:r>
              <a:rPr lang="ar-SA" noProof="0" dirty="0"/>
              <a:t>ال</a:t>
            </a:r>
            <a:r>
              <a:rPr lang="en-US" noProof="0" dirty="0"/>
              <a:t>أطفال</a:t>
            </a:r>
            <a:r>
              <a:rPr lang="ar-SA" noProof="0" dirty="0"/>
              <a:t> </a:t>
            </a:r>
            <a:r>
              <a:rPr lang="en-US" noProof="0" dirty="0"/>
              <a:t>من مشاركة الآباء.</a:t>
            </a:r>
          </a:p>
          <a:p>
            <a:pPr lvl="2" algn="r" rtl="1"/>
            <a:r>
              <a:rPr lang="en-US" noProof="0" dirty="0"/>
              <a:t>يتم بشكل روتيني مراعاة احتياجات الآباء ومقدمي الرعاية الذكور.</a:t>
            </a:r>
            <a:endParaRPr lang="ar-SA" noProof="0" dirty="0"/>
          </a:p>
          <a:p>
            <a:pPr lvl="2" algn="r" rtl="1"/>
            <a:r>
              <a:rPr lang="en-US" noProof="0" dirty="0"/>
              <a:t> </a:t>
            </a:r>
            <a:r>
              <a:rPr lang="ar-SA" noProof="0" dirty="0"/>
              <a:t>إشراك </a:t>
            </a:r>
            <a:r>
              <a:rPr lang="en-US" noProof="0" dirty="0"/>
              <a:t>الآباء الذين لا يعيشون مع أطفالهم ب</a:t>
            </a:r>
            <a:r>
              <a:rPr lang="ar-SA" noProof="0" dirty="0"/>
              <a:t>شكل</a:t>
            </a:r>
            <a:r>
              <a:rPr lang="en-US" noProof="0" dirty="0"/>
              <a:t> كامل كلما أمكن ذلك.</a:t>
            </a:r>
          </a:p>
          <a:p>
            <a:pPr lvl="2" algn="r" rtl="1"/>
            <a:r>
              <a:rPr lang="en-US" noProof="0" dirty="0"/>
              <a:t>اعتماد نهج يقوم على نقاط القوة يدعم قدرات الأب بدلاً من معاملته كموضوع للقلق</a:t>
            </a:r>
          </a:p>
          <a:p>
            <a:pPr lvl="2" algn="r" rtl="1"/>
            <a:r>
              <a:rPr lang="ar-SA" noProof="0" dirty="0"/>
              <a:t>ت</a:t>
            </a:r>
            <a:r>
              <a:rPr lang="en-US" noProof="0" dirty="0"/>
              <a:t>قد</a:t>
            </a:r>
            <a:r>
              <a:rPr lang="ar-SA" noProof="0" dirty="0"/>
              <a:t>ي</a:t>
            </a:r>
            <a:r>
              <a:rPr lang="en-US" noProof="0" dirty="0"/>
              <a:t>م معلومات عن نمو الطفل وعن دور الآباء في تنمية الطفل</a:t>
            </a:r>
          </a:p>
          <a:p>
            <a:pPr lvl="2" algn="r" rtl="1"/>
            <a:r>
              <a:rPr lang="en-US" noProof="0" dirty="0"/>
              <a:t>خلق فرص للآباء للتفكير في فهمهم لل</a:t>
            </a:r>
            <a:r>
              <a:rPr lang="ar-SA" noProof="0" dirty="0"/>
              <a:t>نوع الاجتماعي</a:t>
            </a:r>
            <a:r>
              <a:rPr lang="en-US" noProof="0" dirty="0"/>
              <a:t> وا</a:t>
            </a:r>
            <a:r>
              <a:rPr lang="ar-SA" noProof="0" dirty="0"/>
              <a:t>لرجولة</a:t>
            </a:r>
            <a:r>
              <a:rPr lang="en-US" noProof="0" dirty="0"/>
              <a:t> والرعاية ، فيما يتعلق بأمهاتهم وآباءهم والتأثيرات الأخرى (فكر في الأنشطة المتعلقة بالجنس والنوع </a:t>
            </a:r>
            <a:r>
              <a:rPr lang="ar-SA" noProof="0" dirty="0"/>
              <a:t>الاجتماعي </a:t>
            </a:r>
            <a:r>
              <a:rPr lang="en-US" noProof="0" dirty="0"/>
              <a:t>في الوحدة</a:t>
            </a:r>
            <a:r>
              <a:rPr lang="ar-SA" noProof="0" dirty="0"/>
              <a:t>١</a:t>
            </a:r>
            <a:r>
              <a:rPr lang="en-US" noProof="0" dirty="0"/>
              <a:t> </a:t>
            </a:r>
            <a:r>
              <a:rPr lang="ar-SA" noProof="0" dirty="0"/>
              <a:t>)</a:t>
            </a:r>
            <a:r>
              <a:rPr lang="en-US" noProof="0" dirty="0"/>
              <a:t>.</a:t>
            </a:r>
          </a:p>
          <a:p>
            <a:pPr algn="r" rtl="1"/>
            <a:r>
              <a:rPr lang="en-US" b="1" noProof="0" dirty="0"/>
              <a:t>السؤال </a:t>
            </a:r>
            <a:r>
              <a:rPr lang="ar-SA" b="1" noProof="0" dirty="0"/>
              <a:t>٣</a:t>
            </a:r>
            <a:endParaRPr lang="en-US" b="1" noProof="0" dirty="0"/>
          </a:p>
          <a:p>
            <a:pPr lvl="1" algn="r" rtl="1"/>
            <a:r>
              <a:rPr lang="en-US" noProof="0" dirty="0"/>
              <a:t>يجب دائمًا تنفيذ الممارسة الشاملة للأب بطرق تقلل من المخاطر المحتملة على الأطفال والأمهات.</a:t>
            </a:r>
          </a:p>
          <a:p>
            <a:pPr lvl="1" algn="r" rtl="1"/>
            <a:r>
              <a:rPr lang="en-US" noProof="0" dirty="0"/>
              <a:t>قد تكون هذه المخاطر مباشرة وفورية من خلال العنف والعنف المنزلي أو غير مباشرة عبر الوقت والاهتمام بالرجال في إطار التدخلات على حساب التواصل مع الأمهات</a:t>
            </a:r>
          </a:p>
          <a:p>
            <a:pPr algn="r" rtl="1"/>
            <a:r>
              <a:rPr lang="en-US" b="1" noProof="0" dirty="0"/>
              <a:t>السؤال </a:t>
            </a:r>
            <a:r>
              <a:rPr lang="ar-SA" b="1" noProof="0" dirty="0"/>
              <a:t>٤</a:t>
            </a:r>
            <a:endParaRPr lang="en-US" b="1" noProof="0" dirty="0"/>
          </a:p>
          <a:p>
            <a:pPr lvl="1" algn="r" rtl="1"/>
            <a:r>
              <a:rPr lang="en-US" noProof="0" dirty="0"/>
              <a:t>قم بال</a:t>
            </a:r>
            <a:r>
              <a:rPr lang="ar-SA" noProof="0" dirty="0"/>
              <a:t>مناصرة</a:t>
            </a:r>
            <a:r>
              <a:rPr lang="en-US" noProof="0" dirty="0"/>
              <a:t> مع مقدمي الرعاية الذكور للأدوار المهمة لكل من مقدمي</a:t>
            </a:r>
            <a:r>
              <a:rPr lang="ar-SA" noProof="0" dirty="0"/>
              <a:t>/مقدمات</a:t>
            </a:r>
            <a:r>
              <a:rPr lang="en-US" noProof="0" dirty="0"/>
              <a:t> الرعاية في عملية إدارة الحالة.</a:t>
            </a:r>
          </a:p>
          <a:p>
            <a:pPr lvl="1" algn="r" rtl="1"/>
            <a:r>
              <a:rPr lang="en-US" noProof="0" dirty="0"/>
              <a:t>ترتيب اجتماعات إضافية مع النساء في الأوقات التي تكون أكثر ملاءمة للمرأة.</a:t>
            </a:r>
          </a:p>
          <a:p>
            <a:pPr lvl="1" algn="r" rtl="1"/>
            <a:r>
              <a:rPr lang="ar-SA" noProof="0" dirty="0"/>
              <a:t>م</a:t>
            </a:r>
            <a:r>
              <a:rPr lang="en-US" noProof="0" dirty="0"/>
              <a:t>قابل</a:t>
            </a:r>
            <a:r>
              <a:rPr lang="ar-SA" noProof="0" dirty="0"/>
              <a:t>ة</a:t>
            </a:r>
            <a:r>
              <a:rPr lang="en-US" noProof="0" dirty="0"/>
              <a:t> النساء خارج المنزل ، على سبيل المثال في </a:t>
            </a:r>
            <a:r>
              <a:rPr lang="ar-SA" noProof="0" dirty="0"/>
              <a:t>المساحات</a:t>
            </a:r>
            <a:r>
              <a:rPr lang="en-US" noProof="0" dirty="0"/>
              <a:t> النسا</a:t>
            </a:r>
            <a:r>
              <a:rPr lang="ar-SA" noProof="0" dirty="0"/>
              <a:t>ئية</a:t>
            </a:r>
            <a:r>
              <a:rPr lang="en-US" noProof="0" dirty="0"/>
              <a:t>.</a:t>
            </a:r>
          </a:p>
          <a:p>
            <a:pPr lvl="1" algn="r" rtl="1"/>
            <a:r>
              <a:rPr lang="en-US" noProof="0" dirty="0"/>
              <a:t>بناء الثقة مع مقدم الرعاية الذكر حتى لا </a:t>
            </a:r>
            <a:r>
              <a:rPr lang="ar-SA" noProof="0" dirty="0"/>
              <a:t>يكون لديه تخوف</a:t>
            </a:r>
            <a:r>
              <a:rPr lang="en-US" noProof="0" dirty="0"/>
              <a:t> </a:t>
            </a:r>
            <a:r>
              <a:rPr lang="ar-SA" noProof="0" dirty="0"/>
              <a:t>من ا</a:t>
            </a:r>
            <a:r>
              <a:rPr lang="en-US" noProof="0" dirty="0"/>
              <a:t>لاجتماعات التي تعقد مع مقدمة الرعاية.</a:t>
            </a:r>
          </a:p>
        </p:txBody>
      </p:sp>
      <p:sp>
        <p:nvSpPr>
          <p:cNvPr id="2" name="Google Shape;725;p48:notes">
            <a:extLst>
              <a:ext uri="{FF2B5EF4-FFF2-40B4-BE49-F238E27FC236}">
                <a16:creationId xmlns:a16="http://schemas.microsoft.com/office/drawing/2014/main" id="{51602D9F-ED17-05C6-D850-C52018644C08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20</a:t>
            </a:fld>
            <a:endParaRPr lang="en-US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942424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en-US" b="1" noProof="0" dirty="0"/>
              <a:t>التك</a:t>
            </a:r>
            <a:r>
              <a:rPr lang="ar-SA" b="1" noProof="0" dirty="0"/>
              <a:t>ي</a:t>
            </a:r>
            <a:r>
              <a:rPr lang="en-US" b="1" noProof="0" dirty="0"/>
              <a:t>يف مع السياق</a:t>
            </a:r>
          </a:p>
          <a:p>
            <a:pPr algn="r" rtl="1"/>
            <a:r>
              <a:rPr lang="ar-SA" noProof="0" dirty="0"/>
              <a:t>تكييف </a:t>
            </a:r>
            <a:r>
              <a:rPr lang="en-US" noProof="0" dirty="0"/>
              <a:t>الشرح بناءً على إجراءات التشغيل الموحدة وال</a:t>
            </a:r>
            <a:r>
              <a:rPr lang="ar-SA" noProof="0" dirty="0"/>
              <a:t>طرق </a:t>
            </a:r>
            <a:r>
              <a:rPr lang="en-US" noProof="0" dirty="0"/>
              <a:t>داخل البلد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______________________________________________________________________________</a:t>
            </a:r>
          </a:p>
          <a:p>
            <a:pPr marL="0" indent="0" algn="r" rtl="1">
              <a:buNone/>
            </a:pPr>
            <a:endParaRPr lang="en-US" noProof="0" dirty="0"/>
          </a:p>
          <a:p>
            <a:pPr marL="0" indent="0" algn="r" rtl="1">
              <a:buNone/>
            </a:pPr>
            <a:r>
              <a:rPr lang="ar-SA" b="1" noProof="0" dirty="0"/>
              <a:t>الشرح</a:t>
            </a:r>
            <a:endParaRPr lang="en-US" b="1" noProof="0" dirty="0"/>
          </a:p>
          <a:p>
            <a:pPr algn="r" rtl="1"/>
            <a:r>
              <a:rPr lang="en-US" i="1" noProof="0" dirty="0"/>
              <a:t>في بعض الحالات</a:t>
            </a:r>
            <a:r>
              <a:rPr lang="ar-SA" i="1" noProof="0" dirty="0"/>
              <a:t>، </a:t>
            </a:r>
            <a:r>
              <a:rPr lang="en-US" i="1" noProof="0" dirty="0"/>
              <a:t>من الممكن العمل مع مقدمي الرعاية الجناة لتحقيق نتائج حماية للطفل.</a:t>
            </a:r>
          </a:p>
          <a:p>
            <a:pPr lvl="1" algn="r" rtl="1"/>
            <a:r>
              <a:rPr lang="ar-SA" i="1" noProof="0" dirty="0"/>
              <a:t>هل </a:t>
            </a:r>
            <a:r>
              <a:rPr lang="en-US" i="1" noProof="0" dirty="0"/>
              <a:t>يمكن لأي شخص أن يشارك مثالا على </a:t>
            </a:r>
            <a:r>
              <a:rPr lang="ar-SA" i="1" noProof="0" dirty="0"/>
              <a:t>ذلك</a:t>
            </a:r>
            <a:r>
              <a:rPr lang="en-US" i="1" noProof="0" dirty="0"/>
              <a:t>؟</a:t>
            </a:r>
          </a:p>
          <a:p>
            <a:pPr lvl="1" algn="r" rtl="1"/>
            <a:r>
              <a:rPr lang="en-US" i="1" noProof="0" dirty="0"/>
              <a:t>مثال</a:t>
            </a:r>
            <a:r>
              <a:rPr lang="ar-SA" i="1" noProof="0" dirty="0"/>
              <a:t> ١</a:t>
            </a:r>
            <a:endParaRPr lang="en-US" i="1" noProof="0" dirty="0"/>
          </a:p>
          <a:p>
            <a:pPr lvl="2" algn="r" rtl="1"/>
            <a:r>
              <a:rPr lang="en-US" i="1" noProof="0" dirty="0"/>
              <a:t>مقدم الرعاية الذي يضرب طفله بسبب مشاكل إدارة الغضب ولكنه منفتح على تلقي الدعم ويريد التوقف عن ممارسة العنف تجاه الطفل.</a:t>
            </a:r>
          </a:p>
          <a:p>
            <a:pPr lvl="2" algn="r" rtl="1"/>
            <a:r>
              <a:rPr lang="en-US" i="1" noProof="0" dirty="0"/>
              <a:t>يمكن لمقدم الرعاية هذا أن يكون جزءًا من عملية إدارة الحالة إذا تم تحديد ذلك بشكل آمن للطفل</a:t>
            </a:r>
            <a:r>
              <a:rPr lang="ar-SA" i="1" noProof="0" dirty="0"/>
              <a:t> وأ</a:t>
            </a:r>
            <a:r>
              <a:rPr lang="en-US" i="1" noProof="0" dirty="0"/>
              <a:t>خصائي ال</a:t>
            </a:r>
            <a:r>
              <a:rPr lang="ar-SA" i="1" noProof="0" dirty="0"/>
              <a:t>حالة</a:t>
            </a:r>
            <a:r>
              <a:rPr lang="en-US" i="1" noProof="0" dirty="0"/>
              <a:t>.</a:t>
            </a:r>
          </a:p>
          <a:p>
            <a:pPr lvl="1" algn="r" rtl="1"/>
            <a:r>
              <a:rPr lang="en-US" i="1" noProof="0" dirty="0"/>
              <a:t>مثال </a:t>
            </a:r>
            <a:r>
              <a:rPr lang="ar-SA" i="1" noProof="0" dirty="0"/>
              <a:t>٢</a:t>
            </a:r>
            <a:endParaRPr lang="en-US" i="1" noProof="0" dirty="0"/>
          </a:p>
          <a:p>
            <a:pPr lvl="2" algn="r" rtl="1"/>
            <a:r>
              <a:rPr lang="en-US" i="1" noProof="0" dirty="0"/>
              <a:t>حالة إهمال الطفل</a:t>
            </a:r>
            <a:r>
              <a:rPr lang="ar-SA" i="1" noProof="0" dirty="0"/>
              <a:t>، </a:t>
            </a:r>
            <a:r>
              <a:rPr lang="en-US" i="1" noProof="0" dirty="0"/>
              <a:t>حيث لا يقدم مقدم الرعاية الرعاية المناسبة لطفله ولكنه على استعداد للتعلم والتحسن.</a:t>
            </a:r>
          </a:p>
          <a:p>
            <a:pPr lvl="2" algn="r" rtl="1"/>
            <a:r>
              <a:rPr lang="en-US" i="1" noProof="0" dirty="0"/>
              <a:t>يمكن أن يشارك مقدم الرعاية هذا في خطة الحالة إذا تم تحديد أنها آمنة للطفل </a:t>
            </a:r>
            <a:r>
              <a:rPr lang="ar-SA" i="1" noProof="0" dirty="0"/>
              <a:t>وأ</a:t>
            </a:r>
            <a:r>
              <a:rPr lang="en-US" i="1" noProof="0" dirty="0"/>
              <a:t>خصائي ال</a:t>
            </a:r>
            <a:r>
              <a:rPr lang="ar-SA" i="1" noProof="0" dirty="0"/>
              <a:t>حالة</a:t>
            </a:r>
            <a:r>
              <a:rPr lang="en-US" i="1" noProof="0" dirty="0"/>
              <a:t>.</a:t>
            </a:r>
          </a:p>
          <a:p>
            <a:pPr algn="r" rtl="1"/>
            <a:r>
              <a:rPr lang="en-US" i="1" dirty="0"/>
              <a:t>الإجراءات الممكنة</a:t>
            </a:r>
            <a:endParaRPr lang="en-US" i="1" noProof="0" dirty="0"/>
          </a:p>
          <a:p>
            <a:pPr lvl="1" algn="r" rtl="1"/>
            <a:r>
              <a:rPr lang="en-US" i="1" noProof="0" dirty="0"/>
              <a:t>في بعض الحالات</a:t>
            </a:r>
            <a:r>
              <a:rPr lang="ar-SA" i="1" noProof="0" dirty="0"/>
              <a:t>، </a:t>
            </a:r>
            <a:r>
              <a:rPr lang="en-US" i="1" noProof="0" dirty="0"/>
              <a:t>يمكن للطفل الاستمرار في العيش مع مقدم الرعاية أثناء تلقي خدمات إدارة الحالة والعمل على قضايا الحماية</a:t>
            </a:r>
          </a:p>
          <a:p>
            <a:pPr lvl="1" algn="r" rtl="1"/>
            <a:r>
              <a:rPr lang="en-US" i="1" noProof="0" dirty="0"/>
              <a:t>في بعض الحالات</a:t>
            </a:r>
            <a:r>
              <a:rPr lang="ar-SA" i="1" noProof="0" dirty="0"/>
              <a:t>، </a:t>
            </a:r>
            <a:r>
              <a:rPr lang="en-US" i="1" noProof="0" dirty="0"/>
              <a:t>حيث يكون الطفل في خطر جسيم</a:t>
            </a:r>
            <a:r>
              <a:rPr lang="ar-SA" i="1" noProof="0" dirty="0"/>
              <a:t>، من الممكن إخراج الطفل مؤقتاً من المنزل إلى أن يتحسن الوضع ويتم معالجة المسائل معالجة كاملة</a:t>
            </a:r>
            <a:r>
              <a:rPr lang="en-US" i="1" noProof="0" dirty="0"/>
              <a:t>.</a:t>
            </a:r>
          </a:p>
          <a:p>
            <a:pPr algn="r" rtl="1"/>
            <a:r>
              <a:rPr lang="en-US" i="1" noProof="0" dirty="0"/>
              <a:t>عندما يشارك مقدمو الرعاية في إدارة الحالة</a:t>
            </a:r>
            <a:r>
              <a:rPr lang="ar-SA" i="1" noProof="0" dirty="0"/>
              <a:t>، </a:t>
            </a:r>
            <a:r>
              <a:rPr lang="en-US" i="1" noProof="0" dirty="0"/>
              <a:t>يتم </a:t>
            </a:r>
            <a:r>
              <a:rPr lang="ar-SA" i="1" noProof="0" dirty="0"/>
              <a:t>إقناعهم</a:t>
            </a:r>
            <a:r>
              <a:rPr lang="en-US" i="1" noProof="0" dirty="0"/>
              <a:t> </a:t>
            </a:r>
            <a:r>
              <a:rPr lang="ar-SA" i="1" noProof="0" dirty="0"/>
              <a:t>ب</a:t>
            </a:r>
            <a:r>
              <a:rPr lang="en-US" i="1" noProof="0" dirty="0"/>
              <a:t>عملية إدارة الحالة وأهداف وإجراءات خطة الحالة.</a:t>
            </a:r>
          </a:p>
          <a:p>
            <a:pPr marL="0" indent="0" algn="r" rtl="1">
              <a:buNone/>
            </a:pPr>
            <a:endParaRPr lang="en-US" i="1" noProof="0" dirty="0"/>
          </a:p>
          <a:p>
            <a:pPr marL="0" indent="0" algn="r" rtl="1">
              <a:buNone/>
            </a:pPr>
            <a:r>
              <a:rPr lang="ar-SA" b="1" dirty="0"/>
              <a:t>يتبع</a:t>
            </a:r>
            <a:r>
              <a:rPr lang="en-US" b="1" dirty="0">
                <a:sym typeface="Wingdings" panose="05000000000000000000" pitchFamily="2" charset="2"/>
              </a:rPr>
              <a:t></a:t>
            </a:r>
            <a:endParaRPr lang="en-US" noProof="0" dirty="0"/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080D7F1E-7787-7EF1-11C9-E754771D3FD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" name="Google Shape;725;p48:notes">
            <a:extLst>
              <a:ext uri="{FF2B5EF4-FFF2-40B4-BE49-F238E27FC236}">
                <a16:creationId xmlns:a16="http://schemas.microsoft.com/office/drawing/2014/main" id="{5C90E4BE-D884-7402-8D36-76BDEA077FF8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21</a:t>
            </a:fld>
            <a:endParaRPr lang="en-US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6393512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77839" y="460375"/>
            <a:ext cx="6143624" cy="9211333"/>
          </a:xfrm>
        </p:spPr>
        <p:txBody>
          <a:bodyPr/>
          <a:lstStyle/>
          <a:p>
            <a:pPr algn="r" rtl="1"/>
            <a:r>
              <a:rPr lang="en-US" i="1" noProof="0" dirty="0"/>
              <a:t>هناك بعض "ما يجب فعله" وخطوط حمراء مهمة:</a:t>
            </a:r>
            <a:endParaRPr lang="en-US" i="1" dirty="0"/>
          </a:p>
          <a:p>
            <a:pPr lvl="1" algn="r" rtl="1"/>
            <a:r>
              <a:rPr lang="ar-SA" i="1" dirty="0"/>
              <a:t>ا</a:t>
            </a:r>
            <a:r>
              <a:rPr lang="en-US" i="1" dirty="0"/>
              <a:t>فعل</a:t>
            </a:r>
          </a:p>
          <a:p>
            <a:pPr lvl="2" algn="r" rtl="1"/>
            <a:r>
              <a:rPr lang="en-US" i="1" dirty="0"/>
              <a:t>ا</a:t>
            </a:r>
            <a:r>
              <a:rPr lang="ar-SA" i="1" dirty="0"/>
              <a:t>ل</a:t>
            </a:r>
            <a:r>
              <a:rPr lang="en-US" i="1" dirty="0"/>
              <a:t>بحث عن مقدم رعاية داعم</a:t>
            </a:r>
          </a:p>
          <a:p>
            <a:pPr lvl="2" algn="r" rtl="1"/>
            <a:r>
              <a:rPr lang="en-US" i="1" dirty="0"/>
              <a:t>قم بإجراء تقييم للمخاطر للتأكد من أن </a:t>
            </a:r>
            <a:r>
              <a:rPr lang="ar-SA" i="1" dirty="0"/>
              <a:t>إشراك </a:t>
            </a:r>
            <a:r>
              <a:rPr lang="en-US" i="1" dirty="0"/>
              <a:t>مقدم الرعاية لن يعرض أخصائي الحالة أو الطفل للخطر</a:t>
            </a:r>
          </a:p>
          <a:p>
            <a:pPr lvl="1" algn="r" rtl="1"/>
            <a:r>
              <a:rPr lang="ar-SA" i="1" dirty="0"/>
              <a:t>ال</a:t>
            </a:r>
            <a:r>
              <a:rPr lang="en-US" i="1" dirty="0"/>
              <a:t>خطوط </a:t>
            </a:r>
            <a:r>
              <a:rPr lang="ar-SA" i="1" dirty="0"/>
              <a:t>ال</a:t>
            </a:r>
            <a:r>
              <a:rPr lang="en-US" i="1" dirty="0"/>
              <a:t>حمراء</a:t>
            </a:r>
          </a:p>
          <a:p>
            <a:pPr lvl="2" algn="r" rtl="1"/>
            <a:r>
              <a:rPr lang="en-US" i="1" dirty="0"/>
              <a:t>مقدم الرعاية يرتكب عنفًا جنسيًا أو يستغل الطفل</a:t>
            </a:r>
          </a:p>
          <a:p>
            <a:pPr lvl="2" algn="r" rtl="1"/>
            <a:r>
              <a:rPr lang="en-US" i="1" dirty="0"/>
              <a:t>الطفل </a:t>
            </a:r>
            <a:r>
              <a:rPr lang="ar-SA" i="1" dirty="0"/>
              <a:t>في </a:t>
            </a:r>
            <a:r>
              <a:rPr lang="en-US" i="1" dirty="0"/>
              <a:t>خطر وشيك لضرر </a:t>
            </a:r>
            <a:r>
              <a:rPr lang="ar-SA" i="1" dirty="0"/>
              <a:t>كبير</a:t>
            </a:r>
            <a:r>
              <a:rPr lang="en-US" i="1" dirty="0"/>
              <a:t> مثل القتل دفاعا عن الشرف</a:t>
            </a:r>
          </a:p>
          <a:p>
            <a:pPr algn="r" rtl="1"/>
            <a:r>
              <a:rPr lang="en-US" i="1" dirty="0"/>
              <a:t>ملاحظة مهمة</a:t>
            </a:r>
          </a:p>
          <a:p>
            <a:pPr lvl="1" algn="r" rtl="1"/>
            <a:r>
              <a:rPr lang="en-US" i="1" dirty="0"/>
              <a:t>لا تملك المنظمات غير الحكومية عادة التفويض بإخراج الأطفال من منازلهم</a:t>
            </a:r>
          </a:p>
          <a:p>
            <a:pPr lvl="1" algn="r" rtl="1"/>
            <a:r>
              <a:rPr lang="en-US" i="1" dirty="0"/>
              <a:t>يندرج هذا ضمن ولاية السلطات المختصة والنظام القانوني المحلي / الوطني ودائمًا ما يكون الملاذ الأخير بناءً على مصالح الطفل الفضلى.</a:t>
            </a:r>
          </a:p>
          <a:p>
            <a:pPr lvl="1" algn="r" rtl="1"/>
            <a:r>
              <a:rPr lang="en-US" i="1" dirty="0"/>
              <a:t>ومع ذلك</a:t>
            </a:r>
            <a:r>
              <a:rPr lang="ar-SA" i="1" dirty="0"/>
              <a:t>، </a:t>
            </a:r>
            <a:r>
              <a:rPr lang="en-US" i="1" dirty="0"/>
              <a:t>قد تشارك المنظمات غير الحكومية في هذه العملية أو في </a:t>
            </a:r>
            <a:r>
              <a:rPr lang="ar-SA" i="1" dirty="0"/>
              <a:t>المناصرة ل</a:t>
            </a:r>
            <a:r>
              <a:rPr lang="en-US" i="1" dirty="0"/>
              <a:t>طفل معرض لخطر وشيك وقد تشارك في عمليات صنع القرار ذات المصلحة الفضلى</a:t>
            </a:r>
          </a:p>
          <a:p>
            <a:pPr lvl="1" algn="r" rtl="1"/>
            <a:r>
              <a:rPr lang="en-US" i="1" dirty="0"/>
              <a:t>لذلك من المهم لأخصائيي الحالة أن يفهموا ما يجب فعله وما يجب تجنبه للعمل مع مقدمي الرعاية الجناة وما هي الخيارات المتاحة للأطفال.</a:t>
            </a:r>
          </a:p>
          <a:p>
            <a:pPr algn="r" rtl="1"/>
            <a:endParaRPr lang="en-US" noProof="0" dirty="0"/>
          </a:p>
        </p:txBody>
      </p:sp>
      <p:sp>
        <p:nvSpPr>
          <p:cNvPr id="2" name="Google Shape;725;p48:notes">
            <a:extLst>
              <a:ext uri="{FF2B5EF4-FFF2-40B4-BE49-F238E27FC236}">
                <a16:creationId xmlns:a16="http://schemas.microsoft.com/office/drawing/2014/main" id="{9FE73231-77DB-F37B-2AF6-3012A5352A20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22</a:t>
            </a:fld>
            <a:endParaRPr lang="en-US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6653287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ar-SA" b="1" noProof="0" dirty="0"/>
              <a:t>الشرح</a:t>
            </a:r>
            <a:endParaRPr lang="en-US" b="1" noProof="0" dirty="0"/>
          </a:p>
          <a:p>
            <a:pPr algn="r" rtl="1"/>
            <a:r>
              <a:rPr lang="en-US" noProof="0" dirty="0"/>
              <a:t>ارض الشريحة</a:t>
            </a:r>
          </a:p>
          <a:p>
            <a:pPr algn="r" rtl="1"/>
            <a:r>
              <a:rPr lang="en-US" i="1" dirty="0"/>
              <a:t>هل لدى أي شخص أي أسئلة أو بحاجة إلى توضيح؟</a:t>
            </a:r>
          </a:p>
          <a:p>
            <a:pPr algn="r" rtl="1"/>
            <a:r>
              <a:rPr lang="en-US" i="1" dirty="0"/>
              <a:t>في الجلسة التالية سننظر في كيفية اعتماد نهج </a:t>
            </a:r>
            <a:r>
              <a:rPr lang="ar-SA" i="1" dirty="0"/>
              <a:t>الدعم</a:t>
            </a:r>
            <a:r>
              <a:rPr lang="en-US" i="1" dirty="0"/>
              <a:t> الأسر</a:t>
            </a:r>
            <a:r>
              <a:rPr lang="ar-SA" i="1" dirty="0"/>
              <a:t>ي</a:t>
            </a:r>
            <a:r>
              <a:rPr lang="en-US" i="1" dirty="0"/>
              <a:t> في كل خطوة من خطوات عملية إدارة الحالة.</a:t>
            </a:r>
          </a:p>
          <a:p>
            <a:pPr algn="r" rtl="1"/>
            <a:endParaRPr lang="en-US" dirty="0"/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D8692F9D-A8D0-A18B-D514-127F6CC92E6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" name="Google Shape;725;p48:notes">
            <a:extLst>
              <a:ext uri="{FF2B5EF4-FFF2-40B4-BE49-F238E27FC236}">
                <a16:creationId xmlns:a16="http://schemas.microsoft.com/office/drawing/2014/main" id="{B633B9BB-5322-70D2-63C0-34D8E7A16703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23</a:t>
            </a:fld>
            <a:endParaRPr lang="en-US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9448295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ar-SA" b="1" dirty="0"/>
              <a:t>مدة </a:t>
            </a:r>
            <a:r>
              <a:rPr lang="en-CA" b="1" dirty="0"/>
              <a:t>الجلسة الثالثة: </a:t>
            </a:r>
            <a:r>
              <a:rPr lang="ar-SA" b="1" dirty="0"/>
              <a:t>ساعة و ١٥ دقيقة</a:t>
            </a:r>
            <a:endParaRPr lang="en-US" b="1" dirty="0"/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9867075A-EC0E-1D9E-4317-C9A25C48E2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" name="Google Shape;725;p48:notes">
            <a:extLst>
              <a:ext uri="{FF2B5EF4-FFF2-40B4-BE49-F238E27FC236}">
                <a16:creationId xmlns:a16="http://schemas.microsoft.com/office/drawing/2014/main" id="{3783A149-C65E-D2FF-B651-CA0404F95F5A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24</a:t>
            </a:fld>
            <a:endParaRPr lang="en-US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0950545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ar-SA" b="1" noProof="0" dirty="0"/>
              <a:t>ال</a:t>
            </a:r>
            <a:r>
              <a:rPr lang="en-US" b="1" noProof="0" dirty="0"/>
              <a:t>تحضير</a:t>
            </a:r>
          </a:p>
          <a:p>
            <a:pPr algn="r" rtl="1"/>
            <a:r>
              <a:rPr lang="en-US" noProof="0" dirty="0"/>
              <a:t>ا</a:t>
            </a:r>
            <a:r>
              <a:rPr lang="ar-SA" noProof="0" dirty="0"/>
              <a:t>كتب</a:t>
            </a:r>
            <a:r>
              <a:rPr lang="en-US" noProof="0" dirty="0"/>
              <a:t> كل خطوة من خطوات إدارة الحالة على قطعة من ورق</a:t>
            </a:r>
            <a:r>
              <a:rPr lang="ar-SA" noProof="0" dirty="0"/>
              <a:t>ة </a:t>
            </a:r>
            <a:r>
              <a:rPr lang="en-US" noProof="0" dirty="0"/>
              <a:t> A4</a:t>
            </a:r>
          </a:p>
          <a:p>
            <a:pPr algn="r" rtl="1"/>
            <a:r>
              <a:rPr lang="ar-SA" noProof="0" dirty="0"/>
              <a:t>قم بت</a:t>
            </a:r>
            <a:r>
              <a:rPr lang="en-US" noProof="0" dirty="0"/>
              <a:t>عل</a:t>
            </a:r>
            <a:r>
              <a:rPr lang="ar-SA" noProof="0" dirty="0"/>
              <a:t>ي</a:t>
            </a:r>
            <a:r>
              <a:rPr lang="en-US" noProof="0" dirty="0"/>
              <a:t>قهم على الحائط بالترتيب</a:t>
            </a:r>
          </a:p>
          <a:p>
            <a:pPr marL="0" indent="0" algn="r" rtl="1">
              <a:buNone/>
            </a:pPr>
            <a:r>
              <a:rPr lang="en-US" noProof="0" dirty="0"/>
              <a:t>______________________________________________________________________________</a:t>
            </a:r>
          </a:p>
          <a:p>
            <a:pPr marL="0" indent="0" algn="r" rtl="1">
              <a:buNone/>
            </a:pPr>
            <a:endParaRPr lang="en-US" noProof="0" dirty="0"/>
          </a:p>
          <a:p>
            <a:pPr marL="0" indent="0" algn="r" rtl="1">
              <a:buNone/>
            </a:pPr>
            <a:r>
              <a:rPr lang="en-US" b="1" noProof="0" dirty="0"/>
              <a:t>مقدمة</a:t>
            </a:r>
          </a:p>
          <a:p>
            <a:pPr algn="r" rtl="1"/>
            <a:r>
              <a:rPr lang="en-US" i="1" noProof="0" dirty="0"/>
              <a:t>سننظر الآن في:</a:t>
            </a:r>
          </a:p>
          <a:p>
            <a:pPr lvl="1" algn="r" rtl="1"/>
            <a:r>
              <a:rPr lang="en-US" i="1" noProof="0" dirty="0"/>
              <a:t>كيف يمكننا تطبيق نهج </a:t>
            </a:r>
            <a:r>
              <a:rPr lang="ar-SA" i="1" noProof="0" dirty="0"/>
              <a:t>دعم</a:t>
            </a:r>
            <a:r>
              <a:rPr lang="en-US" i="1" noProof="0" dirty="0"/>
              <a:t> الأسرة في الخطوات المختلفة طوال عملية إدارة الحالة</a:t>
            </a:r>
          </a:p>
          <a:p>
            <a:pPr lvl="1" algn="r" rtl="1"/>
            <a:r>
              <a:rPr lang="ar-SA" i="1" noProof="0" dirty="0"/>
              <a:t>كيف يمكن أن يبدو ذلك في الممارسة.</a:t>
            </a:r>
            <a:endParaRPr lang="en-US" i="1" noProof="0" dirty="0"/>
          </a:p>
          <a:p>
            <a:pPr algn="r" rtl="1"/>
            <a:r>
              <a:rPr lang="en-US" noProof="0" dirty="0"/>
              <a:t>قسّم المشاركين إلى مجموعات من </a:t>
            </a:r>
            <a:r>
              <a:rPr lang="ar-SA" noProof="0" dirty="0"/>
              <a:t>٢-٣</a:t>
            </a:r>
            <a:r>
              <a:rPr lang="en-US" noProof="0" dirty="0"/>
              <a:t> أشخاص</a:t>
            </a:r>
          </a:p>
          <a:p>
            <a:pPr algn="r" rtl="1"/>
            <a:r>
              <a:rPr lang="en-US" dirty="0"/>
              <a:t>وزع الملاحظات اللاصقة على كل مجموعة</a:t>
            </a:r>
            <a:endParaRPr lang="en-US" noProof="0" dirty="0"/>
          </a:p>
          <a:p>
            <a:pPr algn="r" rtl="1"/>
            <a:r>
              <a:rPr lang="en-US" i="1" dirty="0"/>
              <a:t>في مجموعاتك:</a:t>
            </a:r>
          </a:p>
          <a:p>
            <a:pPr lvl="1" algn="r" rtl="1"/>
            <a:r>
              <a:rPr lang="en-US" i="1" dirty="0"/>
              <a:t>لكل خطوة من خطوات إدارة الحالة</a:t>
            </a:r>
            <a:r>
              <a:rPr lang="ar-SA" i="1" dirty="0"/>
              <a:t>، ناقش كيف</a:t>
            </a:r>
            <a:r>
              <a:rPr lang="en-US" i="1" noProof="0" dirty="0"/>
              <a:t> يمكنك اتباع نهج </a:t>
            </a:r>
            <a:r>
              <a:rPr lang="ar-SA" i="1" noProof="0" dirty="0"/>
              <a:t>دعم</a:t>
            </a:r>
            <a:r>
              <a:rPr lang="en-US" i="1" noProof="0" dirty="0"/>
              <a:t> الأسرة من حيث كيفية عملك مع الأسر وتقديم الدعم لإدارة الحالة.</a:t>
            </a:r>
          </a:p>
          <a:p>
            <a:pPr lvl="1" algn="r" rtl="1"/>
            <a:r>
              <a:rPr lang="en-US" i="1" dirty="0"/>
              <a:t>اكتب أفكارك على الملاحظات اللاصقة</a:t>
            </a:r>
          </a:p>
          <a:p>
            <a:pPr lvl="1" algn="r" rtl="1"/>
            <a:r>
              <a:rPr lang="en-US" i="1" noProof="0" dirty="0"/>
              <a:t>ضعهم على خطوات إدارة الحالة المناسبة على الحائط</a:t>
            </a:r>
            <a:endParaRPr lang="en-US" i="1" dirty="0"/>
          </a:p>
          <a:p>
            <a:pPr lvl="1" algn="r" rtl="1"/>
            <a:r>
              <a:rPr lang="en-US" i="1" noProof="0" dirty="0"/>
              <a:t>إذا كنت لا تستطيع التفكير في أي أمثلة لبعض الخطوات</a:t>
            </a:r>
            <a:r>
              <a:rPr lang="ar-SA" i="1" noProof="0" dirty="0"/>
              <a:t>، </a:t>
            </a:r>
            <a:r>
              <a:rPr lang="en-US" i="1" noProof="0" dirty="0"/>
              <a:t>فلا بأس بذلك</a:t>
            </a:r>
          </a:p>
          <a:p>
            <a:pPr marL="0" indent="0" algn="r" rtl="1">
              <a:buNone/>
            </a:pPr>
            <a:endParaRPr lang="en-US" noProof="0" dirty="0"/>
          </a:p>
          <a:p>
            <a:pPr marL="0" indent="0" algn="r" rtl="1">
              <a:buNone/>
            </a:pPr>
            <a:r>
              <a:rPr lang="en-US" b="1" noProof="0" dirty="0"/>
              <a:t>العمل الجماعي (10 دقائق)</a:t>
            </a:r>
          </a:p>
          <a:p>
            <a:pPr algn="r" rtl="1"/>
            <a:r>
              <a:rPr lang="en-US" noProof="0" dirty="0"/>
              <a:t>خصص </a:t>
            </a:r>
            <a:r>
              <a:rPr lang="ar-SA" noProof="0" dirty="0"/>
              <a:t>١٠</a:t>
            </a:r>
            <a:r>
              <a:rPr lang="en-US" noProof="0" dirty="0"/>
              <a:t> دقائق للمشاركين للمناقشة</a:t>
            </a:r>
          </a:p>
          <a:p>
            <a:pPr marL="0" indent="0" algn="r" rtl="1">
              <a:buNone/>
            </a:pPr>
            <a:endParaRPr lang="en-US" b="1" noProof="0" dirty="0"/>
          </a:p>
          <a:p>
            <a:pPr marL="0" indent="0" algn="r" rtl="1">
              <a:buNone/>
            </a:pPr>
            <a:r>
              <a:rPr lang="en-US" b="1" noProof="0" dirty="0"/>
              <a:t>مناقشة عامة (15 دقيقة)</a:t>
            </a:r>
          </a:p>
          <a:p>
            <a:pPr algn="r" rtl="1"/>
            <a:r>
              <a:rPr lang="en-US" noProof="0" dirty="0"/>
              <a:t>تجول في خطوات إدارة الحالة</a:t>
            </a:r>
          </a:p>
          <a:p>
            <a:pPr algn="r" rtl="1"/>
            <a:r>
              <a:rPr lang="ar-SA" dirty="0"/>
              <a:t>قم بت</a:t>
            </a:r>
            <a:r>
              <a:rPr lang="en-US" dirty="0"/>
              <a:t>لخ</a:t>
            </a:r>
            <a:r>
              <a:rPr lang="ar-SA" dirty="0"/>
              <a:t>ي</a:t>
            </a:r>
            <a:r>
              <a:rPr lang="en-US" dirty="0"/>
              <a:t>ص ال</a:t>
            </a:r>
            <a:r>
              <a:rPr lang="ar-SA" dirty="0"/>
              <a:t>إجابات</a:t>
            </a:r>
            <a:r>
              <a:rPr lang="en-US" dirty="0"/>
              <a:t> على الملاحظات اللاصقة</a:t>
            </a:r>
          </a:p>
          <a:p>
            <a:pPr algn="r" rtl="1"/>
            <a:r>
              <a:rPr lang="en-US" noProof="0" dirty="0"/>
              <a:t>استكمل الردود بالشرائح التالية</a:t>
            </a:r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EA5EF27E-2F10-41CF-D0C1-65D3A3CD64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" name="Google Shape;725;p48:notes">
            <a:extLst>
              <a:ext uri="{FF2B5EF4-FFF2-40B4-BE49-F238E27FC236}">
                <a16:creationId xmlns:a16="http://schemas.microsoft.com/office/drawing/2014/main" id="{9B3C04A1-7079-2F4C-A43B-862701BC1F2F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25</a:t>
            </a:fld>
            <a:endParaRPr lang="en-US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5859857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ar-SA" b="1" noProof="0" dirty="0"/>
              <a:t>اشلرح</a:t>
            </a:r>
            <a:endParaRPr lang="en-US" b="1" noProof="0" dirty="0"/>
          </a:p>
          <a:p>
            <a:pPr algn="r" rtl="1"/>
            <a:r>
              <a:rPr lang="en-US" dirty="0"/>
              <a:t>توجيه المشاركين إلى</a:t>
            </a:r>
            <a:r>
              <a:rPr lang="ar-SA" dirty="0"/>
              <a:t> </a:t>
            </a:r>
            <a:r>
              <a:rPr lang="en-US" b="1" dirty="0"/>
              <a:t>صفحة دليل العمل </a:t>
            </a:r>
            <a:r>
              <a:rPr lang="ar-SA" b="1" dirty="0"/>
              <a:t> ٢٢</a:t>
            </a:r>
            <a:r>
              <a:rPr lang="en-US" b="1" dirty="0"/>
              <a:t>: </a:t>
            </a:r>
            <a:r>
              <a:rPr lang="ar-SA" b="1" dirty="0"/>
              <a:t> دعم</a:t>
            </a:r>
            <a:r>
              <a:rPr lang="en-US" b="1" dirty="0"/>
              <a:t> الأسرة </a:t>
            </a:r>
            <a:r>
              <a:rPr lang="ar-SA" b="1" dirty="0"/>
              <a:t>خلال</a:t>
            </a:r>
            <a:r>
              <a:rPr lang="en-US" b="1" dirty="0"/>
              <a:t> عملية إدارة الحالة</a:t>
            </a:r>
          </a:p>
          <a:p>
            <a:pPr lvl="1" algn="r" rtl="1"/>
            <a:r>
              <a:rPr lang="en-US" i="1" dirty="0"/>
              <a:t>يمكنك تدوين الأفكار في </a:t>
            </a:r>
            <a:r>
              <a:rPr lang="ar-SA" i="1" dirty="0"/>
              <a:t>دليل العمل</a:t>
            </a:r>
            <a:r>
              <a:rPr lang="en-US" i="1" dirty="0"/>
              <a:t> التدريبي بينما ننتقل </a:t>
            </a:r>
            <a:r>
              <a:rPr lang="ar-SA" i="1" dirty="0"/>
              <a:t>عبر</a:t>
            </a:r>
            <a:r>
              <a:rPr lang="en-US" i="1" dirty="0"/>
              <a:t> الخطوات</a:t>
            </a:r>
          </a:p>
          <a:p>
            <a:pPr algn="r" rtl="1"/>
            <a:r>
              <a:rPr lang="en-US" noProof="0" dirty="0"/>
              <a:t>قدم الشريحة واستكمل </a:t>
            </a:r>
            <a:r>
              <a:rPr lang="ar-SA" noProof="0" dirty="0"/>
              <a:t>بإجابات</a:t>
            </a:r>
            <a:r>
              <a:rPr lang="en-US" noProof="0" dirty="0"/>
              <a:t> المشاركين على الملاحظات اللاصقة</a:t>
            </a:r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8DEBAEE1-D692-173E-7258-D68B71C0B1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" name="Google Shape;725;p48:notes">
            <a:extLst>
              <a:ext uri="{FF2B5EF4-FFF2-40B4-BE49-F238E27FC236}">
                <a16:creationId xmlns:a16="http://schemas.microsoft.com/office/drawing/2014/main" id="{47CAC7D3-74BB-535A-F03C-6E7189161BE5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26</a:t>
            </a:fld>
            <a:endParaRPr lang="en-US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6219783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ar-SA" b="1" noProof="0" dirty="0"/>
              <a:t>الشرح</a:t>
            </a:r>
            <a:endParaRPr lang="en-US" dirty="0"/>
          </a:p>
          <a:p>
            <a:pPr algn="r" rtl="1"/>
            <a:r>
              <a:rPr lang="en-US" noProof="0" dirty="0"/>
              <a:t>قدم الشريحة واستكمل </a:t>
            </a:r>
            <a:r>
              <a:rPr lang="ar-SA" noProof="0" dirty="0"/>
              <a:t>بإجابات</a:t>
            </a:r>
            <a:r>
              <a:rPr lang="en-US" noProof="0" dirty="0"/>
              <a:t> المشاركين على الملاحظات اللاصقة</a:t>
            </a:r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8A1FCA6A-2640-AD1D-C42D-909C32D8D9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" name="Google Shape;725;p48:notes">
            <a:extLst>
              <a:ext uri="{FF2B5EF4-FFF2-40B4-BE49-F238E27FC236}">
                <a16:creationId xmlns:a16="http://schemas.microsoft.com/office/drawing/2014/main" id="{89D574FE-40FE-FD84-D095-D53893F60096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27</a:t>
            </a:fld>
            <a:endParaRPr lang="en-US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4684344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en-US" b="1" noProof="0" dirty="0"/>
              <a:t>مقدمة</a:t>
            </a:r>
          </a:p>
          <a:p>
            <a:pPr algn="r" rtl="1"/>
            <a:r>
              <a:rPr lang="en-US" i="1" dirty="0"/>
              <a:t>دعونا ننظر</a:t>
            </a:r>
            <a:r>
              <a:rPr lang="en-US" i="1" noProof="0" dirty="0"/>
              <a:t>عن كثب في خط</a:t>
            </a:r>
            <a:r>
              <a:rPr lang="ar-SA" i="1" noProof="0" dirty="0"/>
              <a:t>ة</a:t>
            </a:r>
            <a:r>
              <a:rPr lang="en-US" i="1" noProof="0" dirty="0"/>
              <a:t> الحالة وأنواع الخدمات والدعم المباشر التي قد تكون مطلوبة.</a:t>
            </a:r>
          </a:p>
          <a:p>
            <a:pPr algn="r" rtl="1"/>
            <a:r>
              <a:rPr lang="en-US" dirty="0"/>
              <a:t>توجيه المشاركين إلى</a:t>
            </a:r>
            <a:r>
              <a:rPr lang="ar-SA" dirty="0"/>
              <a:t> </a:t>
            </a:r>
            <a:r>
              <a:rPr lang="en-US" b="1" dirty="0"/>
              <a:t>صفحة</a:t>
            </a:r>
            <a:r>
              <a:rPr lang="ar-SA" b="1" dirty="0"/>
              <a:t>٢٣ من</a:t>
            </a:r>
            <a:r>
              <a:rPr lang="en-US" b="1" dirty="0"/>
              <a:t> دليل العمل خط</a:t>
            </a:r>
            <a:r>
              <a:rPr lang="ar-SA" b="1" dirty="0"/>
              <a:t>ة </a:t>
            </a:r>
            <a:r>
              <a:rPr lang="en-US" b="1" dirty="0"/>
              <a:t>الحالة: </a:t>
            </a:r>
            <a:r>
              <a:rPr lang="ar-SA" b="1" dirty="0"/>
              <a:t>ال</a:t>
            </a:r>
            <a:r>
              <a:rPr lang="en-US" b="1" dirty="0"/>
              <a:t>خدمات ال</a:t>
            </a:r>
            <a:r>
              <a:rPr lang="ar-SA" b="1" dirty="0"/>
              <a:t>أسرية/ العائلية</a:t>
            </a:r>
            <a:endParaRPr lang="en-US" b="1" dirty="0"/>
          </a:p>
          <a:p>
            <a:pPr algn="r" rtl="1"/>
            <a:r>
              <a:rPr lang="en-US" i="1" dirty="0"/>
              <a:t>في </a:t>
            </a:r>
            <a:r>
              <a:rPr lang="ar-SA" i="1" dirty="0"/>
              <a:t>دليل العمل</a:t>
            </a:r>
            <a:r>
              <a:rPr lang="en-US" i="1" dirty="0"/>
              <a:t> الخاص بك</a:t>
            </a:r>
            <a:r>
              <a:rPr lang="ar-SA" i="1" dirty="0"/>
              <a:t>، </a:t>
            </a:r>
            <a:r>
              <a:rPr lang="en-US" i="1" noProof="0" dirty="0"/>
              <a:t>قم بتدوين أي خدمات قد يحتاجها الأطفال أو مقدم</a:t>
            </a:r>
            <a:r>
              <a:rPr lang="ar-SA" i="1" noProof="0" dirty="0"/>
              <a:t>ي</a:t>
            </a:r>
            <a:r>
              <a:rPr lang="en-US" i="1" noProof="0" dirty="0"/>
              <a:t> الرعاية أو العائلات / الأسر في الجزء ذي الصلة من </a:t>
            </a:r>
            <a:r>
              <a:rPr lang="ar-SA" i="1" noProof="0" dirty="0"/>
              <a:t>الرسم البياني (</a:t>
            </a:r>
            <a:r>
              <a:rPr lang="en-US" noProof="0" dirty="0"/>
              <a:t>Venn diagram</a:t>
            </a:r>
            <a:r>
              <a:rPr lang="ar-SA" noProof="0" dirty="0"/>
              <a:t>)</a:t>
            </a:r>
            <a:endParaRPr lang="en-US" i="1" noProof="0" dirty="0"/>
          </a:p>
          <a:p>
            <a:pPr algn="r" rtl="1"/>
            <a:endParaRPr lang="en-US" noProof="0" dirty="0"/>
          </a:p>
          <a:p>
            <a:pPr marL="0" indent="0" algn="r" rtl="1">
              <a:buNone/>
            </a:pPr>
            <a:r>
              <a:rPr lang="en-US" b="1" noProof="0" dirty="0"/>
              <a:t>العمل الفردي </a:t>
            </a:r>
            <a:r>
              <a:rPr lang="ar-SA" b="1" noProof="0" dirty="0"/>
              <a:t>(٥ </a:t>
            </a:r>
            <a:r>
              <a:rPr lang="en-US" b="1" noProof="0" dirty="0"/>
              <a:t>دقائق</a:t>
            </a:r>
            <a:r>
              <a:rPr lang="ar-SA" b="1" noProof="0" dirty="0"/>
              <a:t>)</a:t>
            </a:r>
            <a:endParaRPr lang="en-US" b="1" noProof="0" dirty="0"/>
          </a:p>
          <a:p>
            <a:pPr algn="r" rtl="1"/>
            <a:r>
              <a:rPr lang="en-US" noProof="0" dirty="0"/>
              <a:t>امنح المشاركين </a:t>
            </a:r>
            <a:r>
              <a:rPr lang="ar-SA" noProof="0" dirty="0"/>
              <a:t>٥</a:t>
            </a:r>
            <a:r>
              <a:rPr lang="en-US" noProof="0" dirty="0"/>
              <a:t> دقائق لإكمال</a:t>
            </a:r>
            <a:r>
              <a:rPr lang="ar-SA" noProof="0" dirty="0"/>
              <a:t> النشاط</a:t>
            </a:r>
            <a:endParaRPr lang="en-US" noProof="0" dirty="0"/>
          </a:p>
          <a:p>
            <a:pPr algn="r" rtl="1"/>
            <a:r>
              <a:rPr lang="en-US" noProof="0" dirty="0"/>
              <a:t>أثناء عمل المشاركين ، ارسم مخطط فين</a:t>
            </a:r>
            <a:r>
              <a:rPr lang="ar-SA" noProof="0" dirty="0"/>
              <a:t> (</a:t>
            </a:r>
            <a:r>
              <a:rPr lang="en-US" noProof="0" dirty="0"/>
              <a:t>Venn diagram</a:t>
            </a:r>
            <a:r>
              <a:rPr lang="ar-SA" noProof="0" dirty="0"/>
              <a:t>)</a:t>
            </a:r>
            <a:r>
              <a:rPr lang="en-US" noProof="0" dirty="0"/>
              <a:t> على لوح ورقي</a:t>
            </a:r>
          </a:p>
          <a:p>
            <a:pPr marL="0" indent="0" algn="r" rtl="1">
              <a:buNone/>
            </a:pPr>
            <a:endParaRPr lang="en-US" b="1" noProof="0" dirty="0"/>
          </a:p>
          <a:p>
            <a:pPr marL="0" indent="0" algn="r" rtl="1">
              <a:buNone/>
            </a:pPr>
            <a:r>
              <a:rPr lang="en-US" b="1" noProof="0" dirty="0"/>
              <a:t>مناقشة عامة</a:t>
            </a:r>
          </a:p>
          <a:p>
            <a:pPr algn="r" rtl="1"/>
            <a:r>
              <a:rPr lang="en-US" noProof="0" dirty="0"/>
              <a:t>ادعُ متطوعين لمشاركة إجاباتهم (مثال واحد لكلٍّ منهما)</a:t>
            </a:r>
          </a:p>
          <a:p>
            <a:pPr algn="r" rtl="1"/>
            <a:r>
              <a:rPr lang="ar-SA" dirty="0"/>
              <a:t>قم بكتابة الإجابات</a:t>
            </a:r>
            <a:r>
              <a:rPr lang="en-US" dirty="0"/>
              <a:t> على اللوح ال</a:t>
            </a:r>
            <a:r>
              <a:rPr lang="ar-SA" dirty="0"/>
              <a:t>ورقي</a:t>
            </a:r>
            <a:endParaRPr lang="en-US" noProof="0" dirty="0"/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EAE419A4-8343-0C2A-B824-9C9473821E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" name="Google Shape;725;p48:notes">
            <a:extLst>
              <a:ext uri="{FF2B5EF4-FFF2-40B4-BE49-F238E27FC236}">
                <a16:creationId xmlns:a16="http://schemas.microsoft.com/office/drawing/2014/main" id="{CFB4E29B-6BF2-A8AE-426F-4DAE6D0D9863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28</a:t>
            </a:fld>
            <a:endParaRPr lang="en-US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7371544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en-US" b="1" noProof="0" dirty="0"/>
              <a:t>التك</a:t>
            </a:r>
            <a:r>
              <a:rPr lang="ar-SA" b="1" noProof="0" dirty="0"/>
              <a:t>ي</a:t>
            </a:r>
            <a:r>
              <a:rPr lang="en-US" b="1" noProof="0" dirty="0"/>
              <a:t>يف مع السياق</a:t>
            </a:r>
          </a:p>
          <a:p>
            <a:pPr algn="r" rtl="1"/>
            <a:r>
              <a:rPr lang="en-US" noProof="0" dirty="0"/>
              <a:t>قم بتحديث الخدمات في هذه الشريحة لتعكس الخدمات المتاحة في السياق الخاص بك</a:t>
            </a:r>
            <a:r>
              <a:rPr lang="ar-SA" noProof="0" dirty="0"/>
              <a:t>م.</a:t>
            </a:r>
            <a:endParaRPr lang="en-US" noProof="0" dirty="0"/>
          </a:p>
          <a:p>
            <a:pPr marL="0" indent="0" algn="r" rtl="1">
              <a:buNone/>
            </a:pPr>
            <a:r>
              <a:rPr lang="en-US" noProof="0" dirty="0"/>
              <a:t>______________________________________________________________________________</a:t>
            </a:r>
          </a:p>
          <a:p>
            <a:pPr marL="0" indent="0" algn="r" rtl="1">
              <a:buNone/>
            </a:pPr>
            <a:r>
              <a:rPr lang="ar-SA" b="0" noProof="0" dirty="0"/>
              <a:t>الشرح</a:t>
            </a:r>
            <a:endParaRPr lang="en-US" b="1" noProof="0" dirty="0"/>
          </a:p>
          <a:p>
            <a:pPr algn="r" rtl="1"/>
            <a:r>
              <a:rPr lang="en-US" noProof="0" dirty="0"/>
              <a:t>قدم الشريحة واستكمل </a:t>
            </a:r>
            <a:r>
              <a:rPr lang="ar-SA" noProof="0" dirty="0"/>
              <a:t>بإجابات</a:t>
            </a:r>
            <a:r>
              <a:rPr lang="en-US" noProof="0" dirty="0"/>
              <a:t> المشاركين على الملاحظات اللاصقة</a:t>
            </a:r>
          </a:p>
          <a:p>
            <a:pPr lvl="1" algn="r" rtl="1"/>
            <a:r>
              <a:rPr lang="en-US" b="1" i="1" noProof="0" dirty="0"/>
              <a:t>الأسرة / ا</a:t>
            </a:r>
            <a:r>
              <a:rPr lang="ar-SA" b="1" i="1" noProof="0" dirty="0"/>
              <a:t>لعائلة</a:t>
            </a:r>
            <a:endParaRPr lang="en-US" b="1" i="1" noProof="0" dirty="0"/>
          </a:p>
          <a:p>
            <a:pPr lvl="2" algn="r" rtl="1"/>
            <a:r>
              <a:rPr lang="en-US" i="1" dirty="0"/>
              <a:t>خدمات الصحة النفسية والدعم النفسي والاجتماعي</a:t>
            </a:r>
            <a:r>
              <a:rPr lang="ar-SA" i="1" dirty="0"/>
              <a:t>، الإسعافات النفسية الأولية</a:t>
            </a:r>
          </a:p>
          <a:p>
            <a:pPr lvl="2" algn="r" rtl="1"/>
            <a:r>
              <a:rPr lang="en-US" i="1" dirty="0"/>
              <a:t>التدخلات الاقتصادية: وتشمل التمكين الاقتصادي للمرأة والمساعدات النقدية والقسائم وغيرها من أشكال الدعم الاقتصادي.</a:t>
            </a:r>
          </a:p>
          <a:p>
            <a:pPr lvl="2" algn="r" rtl="1"/>
            <a:r>
              <a:rPr lang="en-US" i="1" dirty="0"/>
              <a:t>الرعاية الصحية: تشمل خدمات العنف القائم على النوع الاجتماعي (على سبيل المثال لمنع عنف الشريك الحميم والاستجابة له)</a:t>
            </a:r>
          </a:p>
          <a:p>
            <a:pPr lvl="2" algn="r" rtl="1"/>
            <a:r>
              <a:rPr lang="en-US" i="1" dirty="0"/>
              <a:t>برامج </a:t>
            </a:r>
            <a:r>
              <a:rPr lang="ar-SA" i="1" dirty="0"/>
              <a:t>رفع</a:t>
            </a:r>
            <a:r>
              <a:rPr lang="en-US" i="1" dirty="0"/>
              <a:t> الوعي: على سبيل المثال استهداف </a:t>
            </a:r>
            <a:r>
              <a:rPr lang="ar-SA" i="1" dirty="0"/>
              <a:t>التصدي</a:t>
            </a:r>
            <a:r>
              <a:rPr lang="en-US" i="1" dirty="0"/>
              <a:t> </a:t>
            </a:r>
            <a:r>
              <a:rPr lang="ar-SA" i="1" dirty="0"/>
              <a:t>ل</a:t>
            </a:r>
            <a:r>
              <a:rPr lang="en-US" i="1" dirty="0"/>
              <a:t>آليات التكيف السلبية</a:t>
            </a:r>
            <a:endParaRPr lang="en-US" b="1" i="1" dirty="0"/>
          </a:p>
          <a:p>
            <a:pPr lvl="1" algn="r" rtl="1"/>
            <a:r>
              <a:rPr lang="en-US" b="1" i="1" dirty="0"/>
              <a:t>مقدمي الرعاية</a:t>
            </a:r>
          </a:p>
          <a:p>
            <a:pPr lvl="2" algn="r" rtl="1"/>
            <a:r>
              <a:rPr lang="en-US" i="1" dirty="0"/>
              <a:t>مجموعات الدعم: تتضمن تدخلات محددة لمقدمي الرعاية المعرضين للخطر بما في ذلك مقدمي الرعاية المراهقين</a:t>
            </a:r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0F6A1F11-75F4-08B6-AFB5-40B76BE752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" name="Google Shape;725;p48:notes">
            <a:extLst>
              <a:ext uri="{FF2B5EF4-FFF2-40B4-BE49-F238E27FC236}">
                <a16:creationId xmlns:a16="http://schemas.microsoft.com/office/drawing/2014/main" id="{BFBFC4D6-3EB3-3BA8-8A9E-5EC04E9AF974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29</a:t>
            </a:fld>
            <a:endParaRPr lang="en-US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122105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2:notes"/>
          <p:cNvSpPr txBox="1">
            <a:spLocks noGrp="1"/>
          </p:cNvSpPr>
          <p:nvPr>
            <p:ph type="body" idx="1"/>
          </p:nvPr>
        </p:nvSpPr>
        <p:spPr>
          <a:xfrm>
            <a:off x="477839" y="460375"/>
            <a:ext cx="6143624" cy="9211333"/>
          </a:xfrm>
        </p:spPr>
        <p:txBody>
          <a:bodyPr/>
          <a:lstStyle/>
          <a:p>
            <a:pPr marL="0" indent="0" algn="r" rtl="1">
              <a:buNone/>
            </a:pPr>
            <a:r>
              <a:rPr lang="ar-SA" b="1" dirty="0">
                <a:sym typeface="Arial"/>
              </a:rPr>
              <a:t>نظرة عامة</a:t>
            </a:r>
            <a:endParaRPr lang="en-US" b="1" dirty="0">
              <a:sym typeface="Arial"/>
            </a:endParaRPr>
          </a:p>
          <a:p>
            <a:pPr algn="r" rtl="1"/>
            <a:r>
              <a:rPr lang="ar-SA" b="1" dirty="0">
                <a:sym typeface="Arial"/>
              </a:rPr>
              <a:t>ال</a:t>
            </a:r>
            <a:r>
              <a:rPr lang="en-US" b="1" dirty="0">
                <a:sym typeface="Arial"/>
              </a:rPr>
              <a:t>مدة:</a:t>
            </a:r>
            <a:r>
              <a:rPr lang="ar-SA" b="0" dirty="0">
                <a:sym typeface="Arial"/>
              </a:rPr>
              <a:t>٤</a:t>
            </a:r>
            <a:r>
              <a:rPr lang="en-US" b="0" dirty="0">
                <a:sym typeface="Arial"/>
              </a:rPr>
              <a:t> ساعات و </a:t>
            </a:r>
            <a:r>
              <a:rPr lang="ar-SA" b="0" dirty="0">
                <a:sym typeface="Arial"/>
              </a:rPr>
              <a:t>٤٥</a:t>
            </a:r>
            <a:r>
              <a:rPr lang="en-US" b="0" dirty="0">
                <a:sym typeface="Arial"/>
              </a:rPr>
              <a:t> دقيقة</a:t>
            </a:r>
          </a:p>
          <a:p>
            <a:pPr algn="r" rtl="1"/>
            <a:r>
              <a:rPr lang="en-US" b="1" dirty="0">
                <a:sym typeface="Arial"/>
              </a:rPr>
              <a:t>هدف الوحدة:</a:t>
            </a:r>
            <a:r>
              <a:rPr lang="ar-SA" b="1" dirty="0">
                <a:sym typeface="Arial"/>
              </a:rPr>
              <a:t> </a:t>
            </a:r>
            <a:r>
              <a:rPr lang="en-US" dirty="0"/>
              <a:t>تزويد المشاركين بالمعرفة والمهارات لاعتماد نهج </a:t>
            </a:r>
            <a:r>
              <a:rPr lang="ar-SA" dirty="0"/>
              <a:t>الدعم</a:t>
            </a:r>
            <a:r>
              <a:rPr lang="en-US" dirty="0"/>
              <a:t> الأسر</a:t>
            </a:r>
            <a:r>
              <a:rPr lang="ar-SA" dirty="0"/>
              <a:t>ي</a:t>
            </a:r>
            <a:r>
              <a:rPr lang="en-US" dirty="0"/>
              <a:t> </a:t>
            </a:r>
            <a:r>
              <a:rPr lang="ar-SA" dirty="0"/>
              <a:t>خلال </a:t>
            </a:r>
            <a:r>
              <a:rPr lang="en-US" dirty="0"/>
              <a:t>عملية إدارة الحالة</a:t>
            </a:r>
          </a:p>
          <a:p>
            <a:pPr algn="r" rtl="1"/>
            <a:r>
              <a:rPr lang="en-US" b="1" dirty="0">
                <a:sym typeface="Arial"/>
              </a:rPr>
              <a:t>أهداف الوحدة التعليمية</a:t>
            </a:r>
            <a:r>
              <a:rPr lang="en-US" dirty="0">
                <a:sym typeface="Arial"/>
              </a:rPr>
              <a:t>- في نهاية هذه الجلسات ، سيكون المشارك قادرًا على:</a:t>
            </a:r>
          </a:p>
          <a:p>
            <a:pPr lvl="1" algn="r" rtl="1"/>
            <a:r>
              <a:rPr lang="en-US" dirty="0">
                <a:sym typeface="Arial"/>
              </a:rPr>
              <a:t>تمكين المشاركين من اعتماد نهج </a:t>
            </a:r>
            <a:r>
              <a:rPr lang="ar-SA" dirty="0">
                <a:sym typeface="Arial"/>
              </a:rPr>
              <a:t>الدعم</a:t>
            </a:r>
            <a:r>
              <a:rPr lang="en-US" dirty="0">
                <a:sym typeface="Arial"/>
              </a:rPr>
              <a:t> الأسر</a:t>
            </a:r>
            <a:r>
              <a:rPr lang="ar-SA" dirty="0">
                <a:sym typeface="Arial"/>
              </a:rPr>
              <a:t>ي</a:t>
            </a:r>
            <a:r>
              <a:rPr lang="en-US" dirty="0">
                <a:sym typeface="Arial"/>
              </a:rPr>
              <a:t> </a:t>
            </a:r>
            <a:r>
              <a:rPr lang="ar-SA" dirty="0">
                <a:sym typeface="Arial"/>
              </a:rPr>
              <a:t>خلال </a:t>
            </a:r>
            <a:r>
              <a:rPr lang="en-US" dirty="0">
                <a:sym typeface="Arial"/>
              </a:rPr>
              <a:t>عملية إدارة الحالة.</a:t>
            </a:r>
          </a:p>
          <a:p>
            <a:pPr lvl="1" algn="r" rtl="1"/>
            <a:r>
              <a:rPr lang="ar-SA" dirty="0">
                <a:sym typeface="Arial"/>
              </a:rPr>
              <a:t>و</a:t>
            </a:r>
            <a:r>
              <a:rPr lang="en-US" dirty="0">
                <a:sym typeface="Arial"/>
              </a:rPr>
              <a:t>صف طرق العمل مع العائلات خلال كل خطوة من خطوات عملية إدارة الحالة.</a:t>
            </a:r>
          </a:p>
          <a:p>
            <a:pPr lvl="1" algn="r" rtl="1"/>
            <a:r>
              <a:rPr lang="ar-SA" dirty="0">
                <a:sym typeface="Arial"/>
              </a:rPr>
              <a:t>الم</a:t>
            </a:r>
            <a:r>
              <a:rPr lang="en-US" dirty="0">
                <a:sym typeface="Arial"/>
              </a:rPr>
              <a:t>قارن</a:t>
            </a:r>
            <a:r>
              <a:rPr lang="ar-SA" dirty="0">
                <a:sym typeface="Arial"/>
              </a:rPr>
              <a:t>ة</a:t>
            </a:r>
            <a:r>
              <a:rPr lang="en-US" dirty="0">
                <a:sym typeface="Arial"/>
              </a:rPr>
              <a:t> و</a:t>
            </a:r>
            <a:r>
              <a:rPr lang="ar-SA" dirty="0">
                <a:sym typeface="Arial"/>
              </a:rPr>
              <a:t>التباين</a:t>
            </a:r>
            <a:r>
              <a:rPr lang="en-US" dirty="0">
                <a:sym typeface="Arial"/>
              </a:rPr>
              <a:t> </a:t>
            </a:r>
            <a:r>
              <a:rPr lang="ar-SA" dirty="0">
                <a:sym typeface="Arial"/>
              </a:rPr>
              <a:t>حول كيفية مساعدة </a:t>
            </a:r>
            <a:r>
              <a:rPr lang="en-US" dirty="0">
                <a:sym typeface="Arial"/>
              </a:rPr>
              <a:t>نهج </a:t>
            </a:r>
            <a:r>
              <a:rPr lang="ar-SA" dirty="0">
                <a:sym typeface="Arial"/>
              </a:rPr>
              <a:t>الدعم</a:t>
            </a:r>
            <a:r>
              <a:rPr lang="en-US" dirty="0">
                <a:sym typeface="Arial"/>
              </a:rPr>
              <a:t> الأسر</a:t>
            </a:r>
            <a:r>
              <a:rPr lang="ar-SA" dirty="0">
                <a:sym typeface="Arial"/>
              </a:rPr>
              <a:t>ي</a:t>
            </a:r>
            <a:r>
              <a:rPr lang="en-US" dirty="0">
                <a:sym typeface="Arial"/>
              </a:rPr>
              <a:t> </a:t>
            </a:r>
            <a:r>
              <a:rPr lang="ar-SA" dirty="0">
                <a:sym typeface="Arial"/>
              </a:rPr>
              <a:t>لل</a:t>
            </a:r>
            <a:r>
              <a:rPr lang="en-US" dirty="0">
                <a:sym typeface="Arial"/>
              </a:rPr>
              <a:t>أطفال غير المصحوبين </a:t>
            </a:r>
            <a:r>
              <a:rPr lang="ar-SA" dirty="0">
                <a:sym typeface="Arial"/>
              </a:rPr>
              <a:t>و المنفصلين</a:t>
            </a:r>
            <a:r>
              <a:rPr lang="en-US" dirty="0">
                <a:sym typeface="Arial"/>
              </a:rPr>
              <a:t> في البيئات المختلفة.</a:t>
            </a:r>
          </a:p>
          <a:p>
            <a:pPr lvl="1" algn="r" rtl="1"/>
            <a:r>
              <a:rPr lang="ar-SA" dirty="0">
                <a:sym typeface="Arial"/>
              </a:rPr>
              <a:t>م</a:t>
            </a:r>
            <a:r>
              <a:rPr lang="en-US" dirty="0">
                <a:sym typeface="Arial"/>
              </a:rPr>
              <a:t>عرف</a:t>
            </a:r>
            <a:r>
              <a:rPr lang="ar-SA" dirty="0">
                <a:sym typeface="Arial"/>
              </a:rPr>
              <a:t>ة</a:t>
            </a:r>
            <a:r>
              <a:rPr lang="en-US" dirty="0">
                <a:sym typeface="Arial"/>
              </a:rPr>
              <a:t> كيف يمكن ل</a:t>
            </a:r>
            <a:r>
              <a:rPr lang="ar-SA" dirty="0">
                <a:sym typeface="Arial"/>
              </a:rPr>
              <a:t>لدعم</a:t>
            </a:r>
            <a:r>
              <a:rPr lang="en-US" dirty="0">
                <a:sym typeface="Arial"/>
              </a:rPr>
              <a:t> الأسر</a:t>
            </a:r>
            <a:r>
              <a:rPr lang="ar-SA" dirty="0">
                <a:sym typeface="Arial"/>
              </a:rPr>
              <a:t>ي</a:t>
            </a:r>
            <a:r>
              <a:rPr lang="en-US" dirty="0">
                <a:sym typeface="Arial"/>
              </a:rPr>
              <a:t> </a:t>
            </a:r>
            <a:r>
              <a:rPr lang="ar-SA" dirty="0">
                <a:sym typeface="Arial"/>
              </a:rPr>
              <a:t>التصدي</a:t>
            </a:r>
            <a:r>
              <a:rPr lang="en-US" dirty="0">
                <a:sym typeface="Arial"/>
              </a:rPr>
              <a:t> </a:t>
            </a:r>
            <a:r>
              <a:rPr lang="ar-SA" dirty="0">
                <a:sym typeface="Arial"/>
              </a:rPr>
              <a:t>لل</a:t>
            </a:r>
            <a:r>
              <a:rPr lang="en-US" dirty="0">
                <a:sym typeface="Arial"/>
              </a:rPr>
              <a:t>انفصال الأسر</a:t>
            </a:r>
            <a:r>
              <a:rPr lang="ar-SA" dirty="0">
                <a:sym typeface="Arial"/>
              </a:rPr>
              <a:t>ي</a:t>
            </a:r>
            <a:r>
              <a:rPr lang="en-US" dirty="0">
                <a:sym typeface="Arial"/>
              </a:rPr>
              <a:t>.</a:t>
            </a:r>
          </a:p>
          <a:p>
            <a:pPr algn="r" rtl="1"/>
            <a:r>
              <a:rPr lang="en-US" b="1" dirty="0">
                <a:sym typeface="Arial"/>
              </a:rPr>
              <a:t>الجلسات:</a:t>
            </a:r>
          </a:p>
          <a:p>
            <a:pPr lvl="1" algn="r" rtl="1"/>
            <a:r>
              <a:rPr lang="en-US" dirty="0"/>
              <a:t>إشراك العائلات ومقدمي الرعاية في إدارة الحال</a:t>
            </a:r>
            <a:r>
              <a:rPr lang="ar-SA" dirty="0"/>
              <a:t>ة</a:t>
            </a:r>
            <a:endParaRPr lang="en-US" dirty="0"/>
          </a:p>
          <a:p>
            <a:pPr lvl="1" algn="r" rtl="1"/>
            <a:r>
              <a:rPr lang="ar-SA" dirty="0"/>
              <a:t>دعم</a:t>
            </a:r>
            <a:r>
              <a:rPr lang="en-US" dirty="0"/>
              <a:t> الأسر</a:t>
            </a:r>
            <a:r>
              <a:rPr lang="ar-SA" dirty="0"/>
              <a:t>ة</a:t>
            </a:r>
            <a:r>
              <a:rPr lang="en-US" dirty="0"/>
              <a:t> </a:t>
            </a:r>
            <a:r>
              <a:rPr lang="ar-SA" dirty="0"/>
              <a:t>خلال</a:t>
            </a:r>
            <a:r>
              <a:rPr lang="en-US" dirty="0"/>
              <a:t> عملية إدارة الحالة</a:t>
            </a:r>
          </a:p>
          <a:p>
            <a:pPr lvl="1" algn="r" rtl="1"/>
            <a:r>
              <a:rPr lang="ar-SA" dirty="0"/>
              <a:t>الانفصال</a:t>
            </a:r>
            <a:r>
              <a:rPr lang="en-US" dirty="0"/>
              <a:t> الأسر</a:t>
            </a:r>
            <a:r>
              <a:rPr lang="ar-SA" dirty="0"/>
              <a:t>ي</a:t>
            </a:r>
            <a:r>
              <a:rPr lang="en-US" dirty="0"/>
              <a:t> و</a:t>
            </a:r>
            <a:r>
              <a:rPr lang="ar-SA" dirty="0"/>
              <a:t>الدعم</a:t>
            </a:r>
            <a:r>
              <a:rPr lang="en-US" dirty="0"/>
              <a:t> الأسر</a:t>
            </a:r>
            <a:r>
              <a:rPr lang="ar-SA" dirty="0"/>
              <a:t>ي</a:t>
            </a:r>
            <a:r>
              <a:rPr lang="en-US" dirty="0"/>
              <a:t>.</a:t>
            </a:r>
            <a:endParaRPr lang="en-US" dirty="0">
              <a:sym typeface="Arial"/>
            </a:endParaRPr>
          </a:p>
          <a:p>
            <a:pPr algn="r" rtl="1"/>
            <a:r>
              <a:rPr lang="en-US" b="1" dirty="0">
                <a:sym typeface="Arial"/>
              </a:rPr>
              <a:t>المعايير الدنيا لحماية الطفل:</a:t>
            </a:r>
          </a:p>
          <a:p>
            <a:pPr lvl="1" algn="r" rtl="1"/>
            <a:r>
              <a:rPr lang="en-US" dirty="0"/>
              <a:t>المعيار </a:t>
            </a:r>
            <a:r>
              <a:rPr lang="ar-SA" dirty="0"/>
              <a:t>١٦: بيئات الدعم</a:t>
            </a:r>
            <a:r>
              <a:rPr lang="en-US" dirty="0"/>
              <a:t> الأسر</a:t>
            </a:r>
            <a:r>
              <a:rPr lang="ar-SA" dirty="0"/>
              <a:t>ي</a:t>
            </a:r>
            <a:r>
              <a:rPr lang="en-US" dirty="0"/>
              <a:t> وتقديم الرعاية</a:t>
            </a:r>
          </a:p>
          <a:p>
            <a:pPr lvl="1" algn="r" rtl="1"/>
            <a:r>
              <a:rPr lang="en-US" dirty="0"/>
              <a:t>المعيار </a:t>
            </a:r>
            <a:r>
              <a:rPr lang="ar-SA" dirty="0"/>
              <a:t>١٤</a:t>
            </a:r>
            <a:r>
              <a:rPr lang="en-US" dirty="0"/>
              <a:t>: تطبيق نهج </a:t>
            </a:r>
            <a:r>
              <a:rPr lang="ar-SA" dirty="0"/>
              <a:t>ال</a:t>
            </a:r>
            <a:r>
              <a:rPr lang="en-US" dirty="0"/>
              <a:t>بيئي</a:t>
            </a:r>
            <a:r>
              <a:rPr lang="ar-SA" dirty="0"/>
              <a:t>ة الاجتماعية</a:t>
            </a:r>
            <a:r>
              <a:rPr lang="en-US" dirty="0"/>
              <a:t> لبرامج حماية الطفل</a:t>
            </a:r>
          </a:p>
          <a:p>
            <a:pPr lvl="1" algn="r" rtl="1"/>
            <a:r>
              <a:rPr lang="en-US" dirty="0"/>
              <a:t>المعيار </a:t>
            </a:r>
            <a:r>
              <a:rPr lang="ar-SA" dirty="0"/>
              <a:t>١٧</a:t>
            </a:r>
            <a:r>
              <a:rPr lang="en-US" dirty="0"/>
              <a:t>: النهج على </a:t>
            </a:r>
            <a:r>
              <a:rPr lang="ar-SA" dirty="0"/>
              <a:t>ال</a:t>
            </a:r>
            <a:r>
              <a:rPr lang="en-US" dirty="0"/>
              <a:t>مستوى المجتمع</a:t>
            </a:r>
            <a:r>
              <a:rPr lang="ar-SA" dirty="0"/>
              <a:t>ي</a:t>
            </a:r>
            <a:endParaRPr lang="en-US" dirty="0"/>
          </a:p>
          <a:p>
            <a:pPr lvl="1" algn="r" rtl="1"/>
            <a:r>
              <a:rPr lang="en-US" dirty="0"/>
              <a:t>المعيار </a:t>
            </a:r>
            <a:r>
              <a:rPr lang="ar-SA" dirty="0"/>
              <a:t>١٨</a:t>
            </a:r>
            <a:r>
              <a:rPr lang="en-US" dirty="0"/>
              <a:t>: إدارة الحالة</a:t>
            </a:r>
          </a:p>
          <a:p>
            <a:pPr lvl="1" algn="r" rtl="1"/>
            <a:r>
              <a:rPr lang="en-US" dirty="0"/>
              <a:t>المعيار </a:t>
            </a:r>
            <a:r>
              <a:rPr lang="ar-SA" dirty="0"/>
              <a:t>١٩</a:t>
            </a:r>
            <a:r>
              <a:rPr lang="en-US" dirty="0"/>
              <a:t>: الرعاية البديلة</a:t>
            </a:r>
          </a:p>
          <a:p>
            <a:pPr marL="0" indent="0" algn="r" rtl="1">
              <a:buNone/>
            </a:pPr>
            <a:endParaRPr lang="en-US" dirty="0">
              <a:sym typeface="Arial"/>
            </a:endParaRPr>
          </a:p>
          <a:p>
            <a:pPr marL="0" indent="0" algn="r" rtl="1">
              <a:buNone/>
            </a:pPr>
            <a:r>
              <a:rPr lang="ar-SA" b="1" dirty="0">
                <a:sym typeface="Arial"/>
              </a:rPr>
              <a:t>ال</a:t>
            </a:r>
            <a:r>
              <a:rPr lang="en-US" b="1" dirty="0">
                <a:sym typeface="Arial"/>
              </a:rPr>
              <a:t>مصدر</a:t>
            </a:r>
          </a:p>
          <a:p>
            <a:pPr algn="r" rtl="1"/>
            <a:r>
              <a:rPr lang="en-US" dirty="0">
                <a:sym typeface="Arial"/>
              </a:rPr>
              <a:t>بوابة معلومات رعاية الطفل. (2016).</a:t>
            </a:r>
            <a:r>
              <a:rPr lang="en-US" i="1" dirty="0">
                <a:sym typeface="Arial"/>
              </a:rPr>
              <a:t>إشراك الأسرة: الشراكة مع العائلات لتحسين نتائج رعاية الطفل</a:t>
            </a:r>
            <a:r>
              <a:rPr lang="ar-SA" i="1" dirty="0">
                <a:sym typeface="Arial"/>
              </a:rPr>
              <a:t>. (للاطلاع عليها</a:t>
            </a:r>
            <a:r>
              <a:rPr lang="en-US" dirty="0">
                <a:sym typeface="Arial"/>
              </a:rPr>
              <a:t> من خلال</a:t>
            </a:r>
            <a:r>
              <a:rPr lang="ar-SA" dirty="0">
                <a:sym typeface="Arial"/>
              </a:rPr>
              <a:t> الرابط </a:t>
            </a:r>
            <a:r>
              <a:rPr lang="en-US" dirty="0">
                <a:sym typeface="Arial"/>
                <a:hlinkClick r:id="rId3"/>
              </a:rPr>
              <a:t>https://www.socialserviceworkforce.org/resources/family-engagement-partnering-families-improve-child-welfare-outcomes</a:t>
            </a:r>
            <a:r>
              <a:rPr lang="ar-SA" dirty="0">
                <a:sym typeface="Arial"/>
              </a:rPr>
              <a:t>)</a:t>
            </a:r>
          </a:p>
          <a:p>
            <a:pPr algn="r" rtl="1"/>
            <a:r>
              <a:rPr lang="en-US" dirty="0">
                <a:sym typeface="Arial"/>
              </a:rPr>
              <a:t>مجموعة المشاركة الأبوية لشراكة التعلم المبكر (2010).</a:t>
            </a:r>
            <a:r>
              <a:rPr lang="ar-SA" dirty="0">
                <a:sym typeface="Arial"/>
              </a:rPr>
              <a:t> </a:t>
            </a:r>
            <a:r>
              <a:rPr lang="en-US" i="1" dirty="0">
                <a:sym typeface="Arial"/>
              </a:rPr>
              <a:t>مبادئ </a:t>
            </a:r>
            <a:r>
              <a:rPr lang="ar-SA" i="1" dirty="0">
                <a:sym typeface="Arial"/>
              </a:rPr>
              <a:t>إشراك</a:t>
            </a:r>
            <a:r>
              <a:rPr lang="en-US" i="1" dirty="0">
                <a:sym typeface="Arial"/>
              </a:rPr>
              <a:t> العائلات: إطار </a:t>
            </a:r>
            <a:r>
              <a:rPr lang="ar-SA" i="1" dirty="0">
                <a:sym typeface="Arial"/>
              </a:rPr>
              <a:t>ال</a:t>
            </a:r>
            <a:r>
              <a:rPr lang="en-US" i="1" dirty="0">
                <a:sym typeface="Arial"/>
              </a:rPr>
              <a:t>عمل للسلطات المحلية و</a:t>
            </a:r>
            <a:r>
              <a:rPr lang="ar-SA" i="1" dirty="0">
                <a:sym typeface="Arial"/>
              </a:rPr>
              <a:t>المنظمات </a:t>
            </a:r>
            <a:r>
              <a:rPr lang="en-US" i="1" dirty="0">
                <a:sym typeface="Arial"/>
              </a:rPr>
              <a:t>الوطنية</a:t>
            </a:r>
            <a:r>
              <a:rPr lang="ar-SA" i="1" dirty="0">
                <a:sym typeface="Arial"/>
              </a:rPr>
              <a:t> </a:t>
            </a:r>
            <a:r>
              <a:rPr lang="en-US" i="1" dirty="0">
                <a:sym typeface="Arial"/>
              </a:rPr>
              <a:t>لتقييم وتحسين المشاركة مع العائلات.</a:t>
            </a:r>
          </a:p>
          <a:p>
            <a:pPr algn="r" rtl="1"/>
            <a:r>
              <a:rPr lang="en-US" dirty="0">
                <a:sym typeface="Arial"/>
              </a:rPr>
              <a:t>مجلس كامدن لحماية الأطفال. (2016).</a:t>
            </a:r>
            <a:r>
              <a:rPr lang="ar-SA" dirty="0">
                <a:sym typeface="Arial"/>
              </a:rPr>
              <a:t> </a:t>
            </a:r>
            <a:r>
              <a:rPr lang="en-US" i="1" dirty="0">
                <a:sym typeface="Arial"/>
              </a:rPr>
              <a:t>إرشادات كامدن متعددة الوكالات حول العمل مع العائلات غير الم</a:t>
            </a:r>
            <a:r>
              <a:rPr lang="ar-SA" i="1" dirty="0">
                <a:sym typeface="Arial"/>
              </a:rPr>
              <a:t>نخرطة</a:t>
            </a:r>
            <a:r>
              <a:rPr lang="en-US" i="1" dirty="0">
                <a:sym typeface="Arial"/>
              </a:rPr>
              <a:t>.</a:t>
            </a:r>
          </a:p>
          <a:p>
            <a:pPr algn="r" rtl="1"/>
            <a:r>
              <a:rPr lang="en-US" dirty="0">
                <a:sym typeface="Arial"/>
              </a:rPr>
              <a:t>اليونيسف</a:t>
            </a:r>
            <a:r>
              <a:rPr lang="ar-SA" dirty="0">
                <a:sym typeface="Arial"/>
              </a:rPr>
              <a:t>.</a:t>
            </a:r>
            <a:r>
              <a:rPr lang="en-US" dirty="0">
                <a:sym typeface="Arial"/>
              </a:rPr>
              <a:t> (2020)</a:t>
            </a:r>
            <a:r>
              <a:rPr lang="ar-SA" dirty="0">
                <a:sym typeface="Arial"/>
              </a:rPr>
              <a:t>. (</a:t>
            </a:r>
            <a:r>
              <a:rPr lang="ar-SA" i="1" dirty="0">
                <a:sym typeface="Arial"/>
              </a:rPr>
              <a:t>للاطلاع عليها</a:t>
            </a:r>
            <a:r>
              <a:rPr lang="en-US" dirty="0">
                <a:sym typeface="Arial"/>
              </a:rPr>
              <a:t> من خلال</a:t>
            </a:r>
            <a:r>
              <a:rPr lang="ar-SA" dirty="0">
                <a:sym typeface="Arial"/>
              </a:rPr>
              <a:t> الرابط  </a:t>
            </a:r>
            <a:r>
              <a:rPr lang="en-US" dirty="0">
                <a:sym typeface="Arial"/>
                <a:hlinkClick r:id="rId4"/>
              </a:rPr>
              <a:t>://prevention-collaborative.org/wp-content/uploads/2021/08/UNICEF_2020_Designing_Parenting_programmes.pdf</a:t>
            </a:r>
            <a:r>
              <a:rPr lang="ar-SA" dirty="0">
                <a:sym typeface="Arial"/>
              </a:rPr>
              <a:t> )</a:t>
            </a:r>
            <a:endParaRPr lang="en-US" dirty="0">
              <a:sym typeface="Arial"/>
            </a:endParaRPr>
          </a:p>
          <a:p>
            <a:pPr algn="r" rtl="1"/>
            <a:r>
              <a:rPr lang="ar-SA" dirty="0">
                <a:sym typeface="Arial"/>
              </a:rPr>
              <a:t>التعاون في مجال الوقاية</a:t>
            </a:r>
            <a:r>
              <a:rPr lang="en-US" dirty="0">
                <a:sym typeface="Arial"/>
              </a:rPr>
              <a:t>. </a:t>
            </a:r>
            <a:r>
              <a:rPr lang="ar-SA" dirty="0">
                <a:sym typeface="Arial"/>
              </a:rPr>
              <a:t>(</a:t>
            </a:r>
            <a:r>
              <a:rPr lang="ar-SA" i="1" dirty="0">
                <a:sym typeface="Arial"/>
              </a:rPr>
              <a:t>للاطلاع عليها</a:t>
            </a:r>
            <a:r>
              <a:rPr lang="en-US" dirty="0">
                <a:sym typeface="Arial"/>
              </a:rPr>
              <a:t> من خلال</a:t>
            </a:r>
            <a:r>
              <a:rPr lang="ar-SA" dirty="0">
                <a:sym typeface="Arial"/>
              </a:rPr>
              <a:t> الرابط </a:t>
            </a:r>
            <a:r>
              <a:rPr lang="en-US" dirty="0">
                <a:sym typeface="Arial"/>
                <a:hlinkClick r:id="rId5"/>
              </a:rPr>
              <a:t>://prevention-collaborative.org/prevention-strategies/supporting-parents-and-caregivers/؟cat_id=19&amp;scat_id=78</a:t>
            </a:r>
            <a:r>
              <a:rPr lang="en-US" dirty="0">
                <a:sym typeface="Arial"/>
              </a:rPr>
              <a:t>)</a:t>
            </a:r>
            <a:r>
              <a:rPr lang="ar-SA" dirty="0">
                <a:sym typeface="Arial"/>
              </a:rPr>
              <a:t>)</a:t>
            </a:r>
            <a:endParaRPr lang="en-US" dirty="0">
              <a:sym typeface="Arial"/>
            </a:endParaRPr>
          </a:p>
          <a:p>
            <a:pPr algn="r" rtl="1"/>
            <a:r>
              <a:rPr lang="ar-SA" dirty="0">
                <a:sym typeface="Arial"/>
              </a:rPr>
              <a:t>التعاون في مجال الوقاية</a:t>
            </a:r>
            <a:r>
              <a:rPr lang="en-US" dirty="0">
                <a:sym typeface="Arial"/>
              </a:rPr>
              <a:t>. (2022).</a:t>
            </a:r>
            <a:r>
              <a:rPr lang="en-US" i="1" dirty="0">
                <a:sym typeface="Arial"/>
              </a:rPr>
              <a:t>موجز الأدلة: </a:t>
            </a:r>
            <a:r>
              <a:rPr lang="ar-SA" i="1" dirty="0">
                <a:sym typeface="Arial"/>
              </a:rPr>
              <a:t>برامج دعم الأبوة والأمومة ومقدمي الرعاية لمنع العنف في المنزل. (للاطلاع عليها</a:t>
            </a:r>
            <a:r>
              <a:rPr lang="en-US" dirty="0">
                <a:sym typeface="Arial"/>
              </a:rPr>
              <a:t> من خلال</a:t>
            </a:r>
            <a:r>
              <a:rPr lang="ar-SA" dirty="0">
                <a:sym typeface="Arial"/>
              </a:rPr>
              <a:t> الرابط </a:t>
            </a:r>
            <a:r>
              <a:rPr lang="en-US" dirty="0">
                <a:sym typeface="Arial"/>
                <a:hlinkClick r:id="rId6"/>
              </a:rPr>
              <a:t>https://prevention-collaborative.org/wp-content/uploads/2022/02/Prevention-Collaborative-Parenting-Brief.pdf</a:t>
            </a:r>
            <a:r>
              <a:rPr lang="en-US" dirty="0">
                <a:sym typeface="Arial"/>
              </a:rPr>
              <a:t>).</a:t>
            </a:r>
            <a:r>
              <a:rPr lang="ar-SA" dirty="0">
                <a:sym typeface="Arial"/>
              </a:rPr>
              <a:t>)</a:t>
            </a:r>
            <a:endParaRPr lang="en-US" dirty="0">
              <a:sym typeface="Arial"/>
            </a:endParaRPr>
          </a:p>
          <a:p>
            <a:pPr algn="r" rtl="1"/>
            <a:r>
              <a:rPr lang="en-US" dirty="0">
                <a:sym typeface="Arial"/>
              </a:rPr>
              <a:t>اليونيسف بلغراد. </a:t>
            </a:r>
            <a:r>
              <a:rPr lang="ar-SA" dirty="0">
                <a:sym typeface="Arial"/>
              </a:rPr>
              <a:t> </a:t>
            </a:r>
            <a:r>
              <a:rPr lang="en-US" dirty="0">
                <a:sym typeface="Arial"/>
              </a:rPr>
              <a:t>(2018)</a:t>
            </a:r>
            <a:r>
              <a:rPr lang="ar-SA" dirty="0">
                <a:sym typeface="Arial"/>
              </a:rPr>
              <a:t> </a:t>
            </a:r>
            <a:r>
              <a:rPr lang="ar-SA" i="1" dirty="0">
                <a:sym typeface="Arial"/>
              </a:rPr>
              <a:t>للاطلاع عليها</a:t>
            </a:r>
            <a:r>
              <a:rPr lang="en-US" dirty="0">
                <a:sym typeface="Arial"/>
              </a:rPr>
              <a:t> من خلال</a:t>
            </a:r>
            <a:r>
              <a:rPr lang="ar-SA" dirty="0">
                <a:sym typeface="Arial"/>
              </a:rPr>
              <a:t> الرابط </a:t>
            </a:r>
            <a:r>
              <a:rPr lang="en-US" dirty="0">
                <a:sym typeface="Arial"/>
                <a:hlinkClick r:id="rId7"/>
              </a:rPr>
              <a:t>://www.unicef.org/serbia/sites/unicef.org.serbia/files/2018-1 0 / Strenthening_Vulnerable_Families.pdf</a:t>
            </a:r>
            <a:r>
              <a:rPr lang="en-US" dirty="0">
                <a:sym typeface="Arial"/>
              </a:rPr>
              <a:t>)</a:t>
            </a:r>
            <a:r>
              <a:rPr lang="ar-SA" dirty="0">
                <a:sym typeface="Arial"/>
              </a:rPr>
              <a:t>)</a:t>
            </a:r>
            <a:endParaRPr lang="en-US" dirty="0">
              <a:sym typeface="Arial"/>
            </a:endParaRPr>
          </a:p>
          <a:p>
            <a:pPr algn="r" rtl="1"/>
            <a:r>
              <a:rPr lang="en-US" dirty="0">
                <a:sym typeface="Arial"/>
              </a:rPr>
              <a:t>التحالف من أجل حماية الطفل في العمل الإنساني. (2016).</a:t>
            </a:r>
            <a:r>
              <a:rPr lang="ar-SA" dirty="0">
                <a:sym typeface="Arial"/>
              </a:rPr>
              <a:t> </a:t>
            </a:r>
            <a:r>
              <a:rPr lang="en-US" i="1" dirty="0">
                <a:sym typeface="Arial"/>
              </a:rPr>
              <a:t>كتيب ميداني للأطفال غير المصحوبين والمنفصلين</a:t>
            </a:r>
            <a:r>
              <a:rPr lang="ar-SA" i="1" dirty="0">
                <a:sym typeface="Arial"/>
              </a:rPr>
              <a:t>.</a:t>
            </a:r>
            <a:endParaRPr lang="en-US" i="1" dirty="0">
              <a:sym typeface="Arial"/>
            </a:endParaRPr>
          </a:p>
        </p:txBody>
      </p:sp>
      <p:sp>
        <p:nvSpPr>
          <p:cNvPr id="2" name="Google Shape;725;p48:notes">
            <a:extLst>
              <a:ext uri="{FF2B5EF4-FFF2-40B4-BE49-F238E27FC236}">
                <a16:creationId xmlns:a16="http://schemas.microsoft.com/office/drawing/2014/main" id="{877ACCDC-6ADD-93CB-E028-F3AE3D1479F7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3</a:t>
            </a:fld>
            <a:endParaRPr lang="en-US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9777270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ar-SA" b="1" noProof="0" dirty="0"/>
              <a:t>الشرح</a:t>
            </a:r>
            <a:endParaRPr lang="en-US" b="1" noProof="0" dirty="0"/>
          </a:p>
          <a:p>
            <a:pPr algn="r" rtl="1"/>
            <a:r>
              <a:rPr lang="en-US" i="1" dirty="0"/>
              <a:t>أثناء مناقشة خط</a:t>
            </a:r>
            <a:r>
              <a:rPr lang="ar-SA" i="1" dirty="0"/>
              <a:t>ة </a:t>
            </a:r>
            <a:r>
              <a:rPr lang="en-US" i="1" dirty="0"/>
              <a:t>الحالة</a:t>
            </a:r>
            <a:r>
              <a:rPr lang="ar-SA" i="1" dirty="0"/>
              <a:t>، </a:t>
            </a:r>
            <a:r>
              <a:rPr lang="en-US" i="1" dirty="0"/>
              <a:t>يجب أن نأخذ في الاعتبار أيضًا:</a:t>
            </a:r>
          </a:p>
          <a:p>
            <a:pPr lvl="1" algn="r" rtl="1"/>
            <a:r>
              <a:rPr lang="en-US" i="1" dirty="0"/>
              <a:t>كيف يؤثر عنف الشريك الحميم على الأطفال</a:t>
            </a:r>
          </a:p>
          <a:p>
            <a:pPr lvl="1" algn="r" rtl="1"/>
            <a:r>
              <a:rPr lang="en-US" i="1" dirty="0"/>
              <a:t>كيف سنسعى لمعالجته من خلال خطة </a:t>
            </a:r>
            <a:r>
              <a:rPr lang="ar-SA" i="1" dirty="0"/>
              <a:t>ال</a:t>
            </a:r>
            <a:r>
              <a:rPr lang="en-US" i="1" dirty="0"/>
              <a:t>حالة.</a:t>
            </a:r>
          </a:p>
          <a:p>
            <a:pPr algn="r" rtl="1"/>
            <a:r>
              <a:rPr lang="en-US" i="1" dirty="0"/>
              <a:t>العنف المنزلي</a:t>
            </a:r>
            <a:r>
              <a:rPr lang="ar-SA" i="1" dirty="0"/>
              <a:t>، </a:t>
            </a:r>
            <a:r>
              <a:rPr lang="en-US" i="1" dirty="0"/>
              <a:t>المعروف أيضًا باسم عنف الشريك الحميم هو أحد أشكال العنف الأسري</a:t>
            </a:r>
          </a:p>
          <a:p>
            <a:pPr algn="r" rtl="1"/>
            <a:r>
              <a:rPr lang="en-US" i="1" dirty="0"/>
              <a:t>لماذا تعتقد أنه من المناسب لنا التفكير في </a:t>
            </a:r>
            <a:r>
              <a:rPr lang="ar-SA" i="1" dirty="0"/>
              <a:t>ذلك</a:t>
            </a:r>
            <a:r>
              <a:rPr lang="en-US" i="1" dirty="0"/>
              <a:t> عندما نفكر في </a:t>
            </a:r>
            <a:r>
              <a:rPr lang="ar-SA" i="1" dirty="0"/>
              <a:t>دعم</a:t>
            </a:r>
            <a:r>
              <a:rPr lang="en-US" i="1" dirty="0"/>
              <a:t> الأسرة؟</a:t>
            </a:r>
          </a:p>
          <a:p>
            <a:pPr lvl="1" algn="r" rtl="1"/>
            <a:r>
              <a:rPr lang="en-US" i="1" dirty="0"/>
              <a:t>تذكر عوامل الحماية الثلاثة (بيئات الرعاية والحماية ومقدمو الرعاية الم</a:t>
            </a:r>
            <a:r>
              <a:rPr lang="ar-SA" i="1" dirty="0"/>
              <a:t>سؤولون</a:t>
            </a:r>
            <a:r>
              <a:rPr lang="en-US" i="1" dirty="0"/>
              <a:t> والداعمون والعلاقات الصحية بين مقدم الرعاية والطفل</a:t>
            </a:r>
            <a:r>
              <a:rPr lang="ar-SA" i="1" dirty="0"/>
              <a:t>)</a:t>
            </a:r>
            <a:endParaRPr lang="en-US" i="1" dirty="0"/>
          </a:p>
          <a:p>
            <a:pPr lvl="1" algn="r" rtl="1"/>
            <a:r>
              <a:rPr lang="en-US" i="1" dirty="0"/>
              <a:t>كل هؤلاء يتأثرون بعنف الشريك الحميم.</a:t>
            </a:r>
          </a:p>
          <a:p>
            <a:pPr algn="r" rtl="1"/>
            <a:r>
              <a:rPr lang="en-US" dirty="0"/>
              <a:t>عرض الشريحة</a:t>
            </a:r>
          </a:p>
          <a:p>
            <a:pPr marL="171450" marR="0" lvl="0" indent="-17145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/>
              <a:t>تقدر منظمة الصحة العالمية أن </a:t>
            </a:r>
            <a:r>
              <a:rPr lang="ar-SA" sz="1200" i="1" dirty="0">
                <a:latin typeface="Calibri" panose="020F0502020204030204" pitchFamily="34" charset="0"/>
                <a:cs typeface="Calibri" panose="020F0502020204030204" pitchFamily="34" charset="0"/>
              </a:rPr>
              <a:t>ما يقرب من ثلث (٣٠٪) النساء في العالم اللواتي كن على علاقة تعرضن لشكل من أشكال العنف الجسدي و/أو الجنسي من قبل الشريك الحميم في حياتهن.</a:t>
            </a:r>
            <a:endParaRPr lang="en-US" i="1" dirty="0"/>
          </a:p>
          <a:p>
            <a:pPr algn="r" rtl="1"/>
            <a:r>
              <a:rPr lang="en-US" i="1" dirty="0"/>
              <a:t> يؤث</a:t>
            </a:r>
            <a:r>
              <a:rPr lang="ar-SA" i="1" dirty="0"/>
              <a:t>ر</a:t>
            </a:r>
            <a:r>
              <a:rPr lang="en-US" i="1" dirty="0"/>
              <a:t> </a:t>
            </a:r>
            <a:r>
              <a:rPr lang="ar-SA" i="1" dirty="0"/>
              <a:t>عنف الشريك الحميم</a:t>
            </a:r>
            <a:r>
              <a:rPr lang="en-US" i="1" dirty="0"/>
              <a:t> على الأطفال</a:t>
            </a:r>
          </a:p>
          <a:p>
            <a:pPr lvl="1" algn="r" rtl="1"/>
            <a:r>
              <a:rPr lang="en-GB" b="0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الرجال الذين يمارسون العنف تجاه شركائهم الحميمين هم أكثر </a:t>
            </a:r>
            <a:r>
              <a:rPr lang="ar-SA" b="0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احتمالاً</a:t>
            </a:r>
            <a:r>
              <a:rPr lang="en-GB" b="0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ل</a:t>
            </a:r>
            <a:r>
              <a:rPr lang="ar-SA" b="0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ممارسة ال</a:t>
            </a:r>
            <a:r>
              <a:rPr lang="en-GB" b="0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عنف تجاه أطفالهم</a:t>
            </a:r>
            <a:r>
              <a:rPr lang="en-US" i="1" dirty="0"/>
              <a:t>.</a:t>
            </a:r>
          </a:p>
          <a:p>
            <a:pPr lvl="1" algn="r" rtl="1"/>
            <a:r>
              <a:rPr lang="en-GB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النساء اللواتي يتعرضن لعنف الشريك الحميم أكثر </a:t>
            </a:r>
            <a:r>
              <a:rPr lang="ar-SA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احتمالاً </a:t>
            </a:r>
            <a:r>
              <a:rPr lang="en-GB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لاستخدام </a:t>
            </a:r>
            <a:r>
              <a:rPr lang="ar-SA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التربية </a:t>
            </a:r>
            <a:r>
              <a:rPr lang="en-GB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القاسية والتأديب العنيف مع أطفالهن</a:t>
            </a:r>
            <a:r>
              <a:rPr lang="en-US" i="1" dirty="0"/>
              <a:t>.</a:t>
            </a:r>
          </a:p>
          <a:p>
            <a:pPr lvl="1" algn="r" rtl="1"/>
            <a:r>
              <a:rPr lang="en-GB" b="0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عنف الشريك الحميم </a:t>
            </a:r>
            <a:r>
              <a:rPr lang="en-GB" i="1" dirty="0">
                <a:latin typeface="Calibri" panose="020F0502020204030204" pitchFamily="34" charset="0"/>
                <a:cs typeface="Calibri" panose="020F0502020204030204" pitchFamily="34" charset="0"/>
              </a:rPr>
              <a:t>له تأثير سلبي على قدرة </a:t>
            </a:r>
            <a:r>
              <a:rPr lang="ar-SA" i="1" dirty="0">
                <a:latin typeface="Calibri" panose="020F0502020204030204" pitchFamily="34" charset="0"/>
                <a:cs typeface="Calibri" panose="020F0502020204030204" pitchFamily="34" charset="0"/>
              </a:rPr>
              <a:t>تربية الأطفال</a:t>
            </a:r>
            <a:r>
              <a:rPr lang="en-US" i="1" dirty="0"/>
              <a:t>.</a:t>
            </a:r>
          </a:p>
          <a:p>
            <a:pPr lvl="1" algn="r" rtl="1"/>
            <a:r>
              <a:rPr lang="en-GB" b="0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الأطفال الذين يشهدون أو يتعرضون للعنف في مرحلة الطفولة هم أكثر عرضة ل</a:t>
            </a:r>
            <a:r>
              <a:rPr lang="ar-SA" b="0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اختبار</a:t>
            </a:r>
            <a:r>
              <a:rPr lang="en-GB" b="0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(الفتيات) أو ارتكاب (ال</a:t>
            </a:r>
            <a:r>
              <a:rPr lang="ar-SA" i="1" dirty="0">
                <a:latin typeface="Calibri" panose="020F0502020204030204" pitchFamily="34" charset="0"/>
                <a:cs typeface="Calibri" panose="020F0502020204030204" pitchFamily="34" charset="0"/>
              </a:rPr>
              <a:t>فتيان)</a:t>
            </a:r>
            <a:r>
              <a:rPr lang="en-GB" b="0" i="1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عنف الشريك الحميم كبالغين</a:t>
            </a:r>
            <a:r>
              <a:rPr lang="en-US" i="1" dirty="0"/>
              <a:t>.</a:t>
            </a:r>
          </a:p>
          <a:p>
            <a:pPr algn="r" rtl="1"/>
            <a:endParaRPr lang="en-US" i="1" dirty="0"/>
          </a:p>
          <a:p>
            <a:pPr marL="0" indent="0" algn="r" rtl="1">
              <a:buNone/>
            </a:pPr>
            <a:r>
              <a:rPr lang="en-US" b="1" dirty="0"/>
              <a:t>مناقشة عامة</a:t>
            </a:r>
          </a:p>
          <a:p>
            <a:pPr algn="r" rtl="1"/>
            <a:r>
              <a:rPr lang="ar-SA" i="1" dirty="0"/>
              <a:t>من </a:t>
            </a:r>
            <a:r>
              <a:rPr lang="en-US" i="1" dirty="0"/>
              <a:t>دون مشاركة معلومات </a:t>
            </a:r>
            <a:r>
              <a:rPr lang="ar-SA" i="1" dirty="0"/>
              <a:t>تحدد الهوية، </a:t>
            </a:r>
            <a:r>
              <a:rPr lang="en-US" i="1" dirty="0"/>
              <a:t>هل عمل أي شخص مع عائلات</a:t>
            </a:r>
            <a:r>
              <a:rPr lang="ar-SA" i="1" dirty="0"/>
              <a:t> حيث</a:t>
            </a:r>
            <a:r>
              <a:rPr lang="en-US" i="1" dirty="0"/>
              <a:t> </a:t>
            </a:r>
            <a:r>
              <a:rPr lang="ar-SA" i="1" dirty="0"/>
              <a:t>ت</a:t>
            </a:r>
            <a:r>
              <a:rPr lang="en-US" i="1" dirty="0"/>
              <a:t>عرفت أو اشتبهت في حدوث عنف الشريك الحميم؟</a:t>
            </a:r>
          </a:p>
          <a:p>
            <a:pPr algn="r" rtl="1"/>
            <a:r>
              <a:rPr lang="en-US" i="1" dirty="0"/>
              <a:t>إذا كان الأمر كذلك، ماذا فعلت؟</a:t>
            </a:r>
          </a:p>
        </p:txBody>
      </p:sp>
      <p:sp>
        <p:nvSpPr>
          <p:cNvPr id="8" name="Slide Image Placeholder 7">
            <a:extLst>
              <a:ext uri="{FF2B5EF4-FFF2-40B4-BE49-F238E27FC236}">
                <a16:creationId xmlns:a16="http://schemas.microsoft.com/office/drawing/2014/main" id="{D3AD6403-45C0-FB9C-9B1C-344896EFE8C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" name="Google Shape;725;p48:notes">
            <a:extLst>
              <a:ext uri="{FF2B5EF4-FFF2-40B4-BE49-F238E27FC236}">
                <a16:creationId xmlns:a16="http://schemas.microsoft.com/office/drawing/2014/main" id="{4CB91AD6-72A2-548C-1951-9478920E958C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30</a:t>
            </a:fld>
            <a:endParaRPr lang="en-US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9527770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en-US" b="1" noProof="0" dirty="0"/>
              <a:t>التكي</a:t>
            </a:r>
            <a:r>
              <a:rPr lang="ar-SA" b="1" noProof="0" dirty="0"/>
              <a:t>ي</a:t>
            </a:r>
            <a:r>
              <a:rPr lang="en-US" b="1" noProof="0" dirty="0"/>
              <a:t>ف مع السياق</a:t>
            </a:r>
          </a:p>
          <a:p>
            <a:pPr algn="r" rtl="1"/>
            <a:r>
              <a:rPr lang="en-US" dirty="0"/>
              <a:t>التك</a:t>
            </a:r>
            <a:r>
              <a:rPr lang="ar-SA" dirty="0"/>
              <a:t>ي</a:t>
            </a:r>
            <a:r>
              <a:rPr lang="en-US" dirty="0"/>
              <a:t>يف ب</a:t>
            </a:r>
            <a:r>
              <a:rPr lang="ar-SA" noProof="0" dirty="0"/>
              <a:t>ما يتناسب مع</a:t>
            </a:r>
            <a:r>
              <a:rPr lang="en-US" noProof="0" dirty="0"/>
              <a:t> إجراءات التشغيل ال</a:t>
            </a:r>
            <a:r>
              <a:rPr lang="ar-SA" noProof="0" dirty="0"/>
              <a:t>موحدة</a:t>
            </a:r>
            <a:r>
              <a:rPr lang="en-US" noProof="0" dirty="0"/>
              <a:t> المحلية وطرق العمل مع الجهات الفاعلة في مجال العنف القائم على النوع الاجتماعي.</a:t>
            </a:r>
          </a:p>
          <a:p>
            <a:pPr marL="0" indent="0" algn="r" rtl="1">
              <a:buNone/>
            </a:pPr>
            <a:r>
              <a:rPr lang="en-US" noProof="0" dirty="0"/>
              <a:t>______________________________________________________________________________</a:t>
            </a:r>
          </a:p>
          <a:p>
            <a:pPr marL="0" indent="0" algn="r" rtl="1">
              <a:buNone/>
            </a:pPr>
            <a:r>
              <a:rPr lang="ar-SA" b="1" noProof="0" dirty="0"/>
              <a:t>الشرح</a:t>
            </a:r>
            <a:endParaRPr lang="en-US" b="1" noProof="0" dirty="0"/>
          </a:p>
          <a:p>
            <a:pPr algn="r" rtl="1"/>
            <a:r>
              <a:rPr lang="en-US" i="1" noProof="0" dirty="0"/>
              <a:t>لقد بحثنا في تأثيرات</a:t>
            </a:r>
            <a:r>
              <a:rPr lang="ar-SA" i="1" noProof="0" dirty="0"/>
              <a:t> عنف الشريك الحميم</a:t>
            </a:r>
            <a:r>
              <a:rPr lang="en-US" i="1" noProof="0" dirty="0"/>
              <a:t> على الأطفال وحمايتهم ونموهم.</a:t>
            </a:r>
          </a:p>
          <a:p>
            <a:pPr algn="r" rtl="1"/>
            <a:r>
              <a:rPr lang="en-US" i="1" noProof="0" dirty="0"/>
              <a:t>في حالات </a:t>
            </a:r>
            <a:r>
              <a:rPr lang="ar-SA" i="1" noProof="0" dirty="0"/>
              <a:t>عنف الشريك الحميم، </a:t>
            </a:r>
            <a:r>
              <a:rPr lang="en-US" i="1" noProof="0" dirty="0"/>
              <a:t> قد يكون من الصعب معرفة ما يمكننا القيام به وما هو دورنا كأخصائيي </a:t>
            </a:r>
            <a:r>
              <a:rPr lang="ar-SA" i="1" noProof="0" dirty="0"/>
              <a:t>حالة</a:t>
            </a:r>
            <a:r>
              <a:rPr lang="en-US" i="1" noProof="0" dirty="0"/>
              <a:t> حماية الطفل.</a:t>
            </a:r>
          </a:p>
          <a:p>
            <a:pPr algn="r" rtl="1"/>
            <a:r>
              <a:rPr lang="en-US" i="1" noProof="0" dirty="0"/>
              <a:t>هل يمكن لأي شخص مشاركة تجربته في العمل في الحالات التي يحدث فيها عنف الشريك الحميم؟</a:t>
            </a:r>
          </a:p>
          <a:p>
            <a:pPr algn="r" rtl="1"/>
            <a:r>
              <a:rPr lang="en-US" i="1" dirty="0"/>
              <a:t>يمكننا اتخاذ إجراءات معينة حسب الحالة:</a:t>
            </a:r>
            <a:endParaRPr lang="en-US" noProof="0" dirty="0"/>
          </a:p>
          <a:p>
            <a:pPr lvl="1" algn="r" rtl="1"/>
            <a:r>
              <a:rPr lang="ar-SA" i="1" noProof="0" dirty="0"/>
              <a:t>ال</a:t>
            </a:r>
            <a:r>
              <a:rPr lang="en-US" i="1" noProof="0" dirty="0"/>
              <a:t>تحدث إلى مقدمي الرعاية حول ما يحتاجه الأطفال - تذكر عوامل الحماية الثلاثة: بيئات الرعاية والحماية ؛ مقدمو الرعاية المسؤولون والداعمون ؛ العلاقات الصحية بين مقدم الرعاية والطفل.</a:t>
            </a:r>
          </a:p>
          <a:p>
            <a:pPr lvl="1" algn="r" rtl="1"/>
            <a:r>
              <a:rPr lang="ar-SA" i="1" noProof="0" dirty="0"/>
              <a:t>ال</a:t>
            </a:r>
            <a:r>
              <a:rPr lang="en-US" i="1" noProof="0" dirty="0"/>
              <a:t>تحدث عن آثار عنف الشريك الحميم على الأطفال إذا كان القيام بذلك آمنًا.</a:t>
            </a:r>
          </a:p>
          <a:p>
            <a:pPr lvl="1" algn="r" rtl="1"/>
            <a:r>
              <a:rPr lang="ar-SA" i="1" noProof="0" dirty="0"/>
              <a:t>م</a:t>
            </a:r>
            <a:r>
              <a:rPr lang="en-US" i="1" noProof="0" dirty="0"/>
              <a:t>شارك</a:t>
            </a:r>
            <a:r>
              <a:rPr lang="ar-SA" i="1" noProof="0" dirty="0"/>
              <a:t>ة</a:t>
            </a:r>
            <a:r>
              <a:rPr lang="en-US" i="1" noProof="0" dirty="0"/>
              <a:t> استراتيجيات حل النزاعات مع مقدمي الرعاية.</a:t>
            </a:r>
          </a:p>
          <a:p>
            <a:pPr lvl="1" algn="r" rtl="1"/>
            <a:r>
              <a:rPr lang="en-US" i="1" noProof="0" dirty="0"/>
              <a:t>تحدث إلى مشرف إدارة الحالة حول إشراك أخصائي حالة آخر إذا كان ذلك مفيدًا (على سبيل المثال</a:t>
            </a:r>
            <a:r>
              <a:rPr lang="ar-SA" i="1" noProof="0" dirty="0"/>
              <a:t>، </a:t>
            </a:r>
            <a:r>
              <a:rPr lang="en-US" i="1" noProof="0" dirty="0"/>
              <a:t>قد يأتي أخصائي حالة ويتحدث إلى الأب بينما تتحدث أخصائية الحالة إلى الأم</a:t>
            </a:r>
            <a:r>
              <a:rPr lang="ar-SA" i="1" noProof="0" dirty="0"/>
              <a:t>)</a:t>
            </a:r>
            <a:endParaRPr lang="en-US" i="1" noProof="0" dirty="0"/>
          </a:p>
          <a:p>
            <a:pPr lvl="1" algn="r" rtl="1"/>
            <a:r>
              <a:rPr lang="en-US" i="1" noProof="0" dirty="0"/>
              <a:t>حاول أن تفهم سبب العنف وما إذا كان يمكن معالجة جوانب من </a:t>
            </a:r>
            <a:r>
              <a:rPr lang="ar-SA" i="1" noProof="0" dirty="0"/>
              <a:t>ذلك</a:t>
            </a:r>
            <a:r>
              <a:rPr lang="en-US" i="1" noProof="0" dirty="0"/>
              <a:t> في خطة الحالة (على سبيل المثال</a:t>
            </a:r>
            <a:r>
              <a:rPr lang="ar-SA" i="1" noProof="0" dirty="0"/>
              <a:t>، </a:t>
            </a:r>
            <a:r>
              <a:rPr lang="en-US" i="1" noProof="0" dirty="0"/>
              <a:t>إذا كان مقدم الرعاية م</a:t>
            </a:r>
            <a:r>
              <a:rPr lang="ar-SA" i="1" noProof="0" dirty="0"/>
              <a:t>توتر</a:t>
            </a:r>
            <a:r>
              <a:rPr lang="en-US" i="1" noProof="0" dirty="0"/>
              <a:t> بشكل خاص بسبب نقص الدخل فهل يمكن إحالته إلى برنامج سبل العيش</a:t>
            </a:r>
            <a:r>
              <a:rPr lang="ar-SA" i="1" noProof="0" dirty="0"/>
              <a:t>).</a:t>
            </a:r>
            <a:endParaRPr lang="en-US" i="1" noProof="0" dirty="0"/>
          </a:p>
          <a:p>
            <a:pPr lvl="1" algn="r" rtl="1"/>
            <a:r>
              <a:rPr lang="en-US" i="1" noProof="0" dirty="0"/>
              <a:t>ا</a:t>
            </a:r>
            <a:r>
              <a:rPr lang="ar-SA" i="1" noProof="0" dirty="0"/>
              <a:t>ل</a:t>
            </a:r>
            <a:r>
              <a:rPr lang="en-US" i="1" noProof="0" dirty="0"/>
              <a:t>عمل مع ال</a:t>
            </a:r>
            <a:r>
              <a:rPr lang="ar-SA" i="1" noProof="0" dirty="0"/>
              <a:t>بالغين غير المسيئين</a:t>
            </a:r>
            <a:r>
              <a:rPr lang="en-US" i="1" noProof="0" dirty="0"/>
              <a:t> والطفل لتطوير خطط سلامة الطفل.</a:t>
            </a:r>
          </a:p>
          <a:p>
            <a:pPr lvl="1" algn="r" rtl="1"/>
            <a:r>
              <a:rPr lang="en-US" i="1" noProof="0" dirty="0"/>
              <a:t>ال</a:t>
            </a:r>
            <a:r>
              <a:rPr lang="ar-SA" i="1" noProof="0" dirty="0"/>
              <a:t>إحالة</a:t>
            </a:r>
            <a:r>
              <a:rPr lang="en-US" i="1" noProof="0" dirty="0"/>
              <a:t> إلى الجهات الفاعلة في مجال العنف القائم على النوع الاجتماعي والعمل معهم عن كثب لتقديم خدمات منسقة وفقًا لإجراءات التشغيل الموحدة المحلية (مثل مؤتمرات الحالة وما إلى ذلك</a:t>
            </a:r>
            <a:r>
              <a:rPr lang="ar-SA" i="1" noProof="0" dirty="0"/>
              <a:t>)</a:t>
            </a:r>
            <a:endParaRPr lang="en-US" i="1" noProof="0" dirty="0"/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CFF788E9-E566-02AF-E3D0-91E70C68D76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" name="Google Shape;725;p48:notes">
            <a:extLst>
              <a:ext uri="{FF2B5EF4-FFF2-40B4-BE49-F238E27FC236}">
                <a16:creationId xmlns:a16="http://schemas.microsoft.com/office/drawing/2014/main" id="{6D29124D-2442-D6B3-7E31-EA56B5772A6F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31</a:t>
            </a:fld>
            <a:endParaRPr lang="en-US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8239280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ar-SA" b="1" noProof="0" dirty="0"/>
              <a:t>الشرح</a:t>
            </a:r>
            <a:endParaRPr lang="en-US" b="1" noProof="0" dirty="0"/>
          </a:p>
          <a:p>
            <a:pPr algn="r" rtl="1"/>
            <a:r>
              <a:rPr lang="en-US" i="1" dirty="0"/>
              <a:t>التالي هو تنفيذ خطوة إدارة الحالة</a:t>
            </a:r>
            <a:endParaRPr lang="en-US" i="1" noProof="0" dirty="0"/>
          </a:p>
          <a:p>
            <a:pPr algn="r" rtl="1"/>
            <a:r>
              <a:rPr lang="en-US" noProof="0" dirty="0"/>
              <a:t>قدم الشريحة واستكمل </a:t>
            </a:r>
            <a:r>
              <a:rPr lang="ar-SA" noProof="0" dirty="0"/>
              <a:t>بإجابات</a:t>
            </a:r>
            <a:r>
              <a:rPr lang="en-US" noProof="0" dirty="0"/>
              <a:t> المشاركين على الملاحظات اللاصقة</a:t>
            </a:r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87803DC5-08CE-014C-8917-1D1C2BD6A5E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" name="Google Shape;725;p48:notes">
            <a:extLst>
              <a:ext uri="{FF2B5EF4-FFF2-40B4-BE49-F238E27FC236}">
                <a16:creationId xmlns:a16="http://schemas.microsoft.com/office/drawing/2014/main" id="{978B8C20-0E61-3119-763F-CB6B4BDA1611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32</a:t>
            </a:fld>
            <a:endParaRPr lang="en-US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7976017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ar-SA" b="1" noProof="0" dirty="0"/>
              <a:t>الشرح</a:t>
            </a:r>
            <a:endParaRPr lang="en-US" b="1" noProof="0" dirty="0"/>
          </a:p>
          <a:p>
            <a:pPr algn="r" rtl="1"/>
            <a:r>
              <a:rPr lang="en-US" noProof="0" dirty="0"/>
              <a:t>قدم الشريحة واستكمل </a:t>
            </a:r>
            <a:r>
              <a:rPr lang="ar-SA" noProof="0" dirty="0"/>
              <a:t>بإحابات</a:t>
            </a:r>
            <a:r>
              <a:rPr lang="en-US" noProof="0" dirty="0"/>
              <a:t> المشاركين على الملاحظات اللاصقة</a:t>
            </a:r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0DED3EF7-D3DF-677D-7895-0FAB8366E8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" name="Google Shape;725;p48:notes">
            <a:extLst>
              <a:ext uri="{FF2B5EF4-FFF2-40B4-BE49-F238E27FC236}">
                <a16:creationId xmlns:a16="http://schemas.microsoft.com/office/drawing/2014/main" id="{442B4CD6-B38C-3D1F-3646-877C1F94202D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33</a:t>
            </a:fld>
            <a:endParaRPr lang="en-US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1750494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ar-SA" b="1" noProof="0" dirty="0"/>
              <a:t>الشرح</a:t>
            </a:r>
            <a:endParaRPr lang="en-US" b="1" noProof="0" dirty="0"/>
          </a:p>
          <a:p>
            <a:pPr algn="r" rtl="1"/>
            <a:r>
              <a:rPr lang="en-US" noProof="0" dirty="0"/>
              <a:t>عرض الشريحة</a:t>
            </a:r>
          </a:p>
          <a:p>
            <a:pPr algn="r" rtl="1"/>
            <a:r>
              <a:rPr lang="en-US" i="1" dirty="0"/>
              <a:t>هل لدى أي شخص أي أسئلة أو بحاجة إلى توضيح؟</a:t>
            </a:r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29958A30-7B1B-F6CB-69C6-67F1894E51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" name="Google Shape;725;p48:notes">
            <a:extLst>
              <a:ext uri="{FF2B5EF4-FFF2-40B4-BE49-F238E27FC236}">
                <a16:creationId xmlns:a16="http://schemas.microsoft.com/office/drawing/2014/main" id="{E42A55FC-10C0-A511-052B-7F29716FBF40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34</a:t>
            </a:fld>
            <a:endParaRPr lang="en-US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782966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en-CA" b="1" dirty="0"/>
              <a:t>مدة الجلسة </a:t>
            </a:r>
            <a:r>
              <a:rPr lang="ar-SA" b="1" dirty="0"/>
              <a:t>الرابعة: ساعة و ٣٠ دقيقة</a:t>
            </a:r>
          </a:p>
          <a:p>
            <a:pPr marL="0" indent="0" algn="r" rtl="1">
              <a:buNone/>
            </a:pPr>
            <a:r>
              <a:rPr lang="en-US" b="1" noProof="0" dirty="0">
                <a:sym typeface="Arial"/>
              </a:rPr>
              <a:t>______________________________________________________________________________</a:t>
            </a:r>
          </a:p>
          <a:p>
            <a:pPr marL="0" indent="0" algn="r" rtl="1">
              <a:buNone/>
            </a:pPr>
            <a:endParaRPr lang="en-US" noProof="0" dirty="0"/>
          </a:p>
          <a:p>
            <a:pPr marL="0" indent="0" algn="r" rtl="1">
              <a:buNone/>
            </a:pPr>
            <a:r>
              <a:rPr lang="ar-SA" b="1" noProof="0" dirty="0"/>
              <a:t>الشرح</a:t>
            </a:r>
            <a:endParaRPr lang="en-US" b="1" noProof="0" dirty="0"/>
          </a:p>
          <a:p>
            <a:pPr algn="r" rtl="1"/>
            <a:r>
              <a:rPr lang="en-US" i="1" noProof="0" dirty="0"/>
              <a:t>خلال هذه الجلسة</a:t>
            </a:r>
            <a:r>
              <a:rPr lang="ar-SA" i="1" noProof="0" dirty="0"/>
              <a:t>، </a:t>
            </a:r>
            <a:r>
              <a:rPr lang="en-US" i="1" noProof="0" dirty="0"/>
              <a:t>سننظر على وجه التحديد في كيفية ارتباط</a:t>
            </a:r>
            <a:r>
              <a:rPr lang="ar-SA" i="1" noProof="0" dirty="0"/>
              <a:t> الدعم </a:t>
            </a:r>
            <a:r>
              <a:rPr lang="en-US" i="1" noProof="0" dirty="0"/>
              <a:t>الأسر</a:t>
            </a:r>
            <a:r>
              <a:rPr lang="ar-SA" i="1" noProof="0" dirty="0"/>
              <a:t>ي</a:t>
            </a:r>
            <a:r>
              <a:rPr lang="en-US" i="1" noProof="0" dirty="0"/>
              <a:t> با</a:t>
            </a:r>
            <a:r>
              <a:rPr lang="ar-SA" i="1" noProof="0" dirty="0"/>
              <a:t>لا</a:t>
            </a:r>
            <a:r>
              <a:rPr lang="en-US" i="1" noProof="0" dirty="0"/>
              <a:t>نفصال الأسر</a:t>
            </a:r>
            <a:r>
              <a:rPr lang="ar-SA" i="1" noProof="0" dirty="0"/>
              <a:t>ي</a:t>
            </a:r>
            <a:r>
              <a:rPr lang="en-US" i="1" noProof="0" dirty="0"/>
              <a:t>.</a:t>
            </a:r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3E3CC022-D831-D11B-E138-7E9758AEAA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" name="Google Shape;725;p48:notes">
            <a:extLst>
              <a:ext uri="{FF2B5EF4-FFF2-40B4-BE49-F238E27FC236}">
                <a16:creationId xmlns:a16="http://schemas.microsoft.com/office/drawing/2014/main" id="{7F8D6725-F357-E295-F289-A81DE5CB2A98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35</a:t>
            </a:fld>
            <a:endParaRPr lang="en-US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5555253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ar-SA" b="1" noProof="0" dirty="0"/>
              <a:t>الشرح</a:t>
            </a:r>
            <a:endParaRPr lang="en-US" noProof="0" dirty="0"/>
          </a:p>
          <a:p>
            <a:pPr algn="r" rtl="1"/>
            <a:r>
              <a:rPr lang="en-US" i="1" noProof="0" dirty="0"/>
              <a:t>هناك ثلاث طرق رئيسية يمكن من خلالها لنهج</a:t>
            </a:r>
            <a:r>
              <a:rPr lang="ar-SA" i="1" noProof="0" dirty="0"/>
              <a:t> دعم </a:t>
            </a:r>
            <a:r>
              <a:rPr lang="en-US" i="1" noProof="0" dirty="0"/>
              <a:t>الأسرة أن يدعم الأطفال غير المصحوبين </a:t>
            </a:r>
          </a:p>
          <a:p>
            <a:pPr marL="628650" marR="0" lvl="1" indent="-17145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منع الانفصال</a:t>
            </a:r>
            <a:endParaRPr lang="en-US" b="1" i="1" dirty="0"/>
          </a:p>
          <a:p>
            <a:pPr lvl="2" algn="r" rtl="1"/>
            <a:r>
              <a:rPr lang="en-US" i="1" noProof="0" dirty="0"/>
              <a:t>يمكن لنهج </a:t>
            </a:r>
            <a:r>
              <a:rPr lang="ar-SA" i="1" noProof="0" dirty="0"/>
              <a:t>دعم</a:t>
            </a:r>
            <a:r>
              <a:rPr lang="en-US" i="1" noProof="0" dirty="0"/>
              <a:t> الأسرة أن يقلل من مخاطر ا</a:t>
            </a:r>
            <a:r>
              <a:rPr lang="ar-SA" i="1" noProof="0" dirty="0"/>
              <a:t>لا</a:t>
            </a:r>
            <a:r>
              <a:rPr lang="en-US" i="1" noProof="0" dirty="0"/>
              <a:t>نفصال الأس</a:t>
            </a:r>
            <a:r>
              <a:rPr lang="ar-SA" i="1" noProof="0" dirty="0"/>
              <a:t>ري</a:t>
            </a:r>
            <a:r>
              <a:rPr lang="en-US" i="1" noProof="0" dirty="0"/>
              <a:t> عن طريق:</a:t>
            </a:r>
          </a:p>
          <a:p>
            <a:pPr lvl="3" algn="r" rtl="1"/>
            <a:r>
              <a:rPr lang="en-US" i="1" noProof="0" dirty="0" err="1"/>
              <a:t>دعم</a:t>
            </a:r>
            <a:r>
              <a:rPr lang="ar-SA" i="1" noProof="0" dirty="0" err="1"/>
              <a:t> </a:t>
            </a:r>
            <a:r>
              <a:rPr lang="en-US" i="1" noProof="0" dirty="0"/>
              <a:t>الأسر ال</a:t>
            </a:r>
            <a:r>
              <a:rPr lang="ar-SA" i="1" noProof="0" dirty="0"/>
              <a:t>مست</a:t>
            </a:r>
            <a:r>
              <a:rPr lang="en-US" i="1" noProof="0" dirty="0"/>
              <a:t>ضع</a:t>
            </a:r>
            <a:r>
              <a:rPr lang="ar-SA" i="1" noProof="0" dirty="0"/>
              <a:t>فة</a:t>
            </a:r>
            <a:r>
              <a:rPr lang="en-US" i="1" noProof="0" dirty="0"/>
              <a:t> لمواصلة رعاية أطفالهم</a:t>
            </a:r>
          </a:p>
          <a:p>
            <a:pPr lvl="3" algn="r" rtl="1"/>
            <a:r>
              <a:rPr lang="ar-SA" i="1" noProof="0" dirty="0"/>
              <a:t>تمكين </a:t>
            </a:r>
            <a:r>
              <a:rPr lang="en-US" i="1" noProof="0" dirty="0"/>
              <a:t>وبناء قدرات مقدمي الرعاية في هذا الدور</a:t>
            </a:r>
          </a:p>
          <a:p>
            <a:pPr lvl="3" algn="r" rtl="1"/>
            <a:r>
              <a:rPr lang="ar-SA" i="1" noProof="0" dirty="0" err="1"/>
              <a:t>ال</a:t>
            </a:r>
            <a:r>
              <a:rPr lang="en-US" i="1" noProof="0" dirty="0" err="1"/>
              <a:t>بناء</a:t>
            </a:r>
            <a:r>
              <a:rPr lang="ar-SA" i="1" noProof="0" dirty="0" err="1"/>
              <a:t> </a:t>
            </a:r>
            <a:r>
              <a:rPr lang="en-US" i="1" noProof="0" dirty="0"/>
              <a:t>على عوامل الحماية</a:t>
            </a:r>
          </a:p>
          <a:p>
            <a:pPr lvl="3" algn="r" rtl="1"/>
            <a:r>
              <a:rPr lang="en-US" i="1" noProof="0" dirty="0" err="1"/>
              <a:t>دعم</a:t>
            </a:r>
            <a:r>
              <a:rPr lang="ar-SA" i="1" noProof="0" dirty="0" err="1"/>
              <a:t> </a:t>
            </a:r>
            <a:r>
              <a:rPr lang="en-US" i="1" noProof="0" dirty="0"/>
              <a:t>تحسين العلاقات بين مقدم الرعاية والطفل.</a:t>
            </a:r>
          </a:p>
          <a:p>
            <a:pPr lvl="1" algn="r" rtl="1"/>
            <a:r>
              <a:rPr lang="en-US" b="1" i="1" noProof="0" dirty="0"/>
              <a:t>تعزيز ترتيبات الرعاية البديلة القائمة على الأسرة.</a:t>
            </a:r>
          </a:p>
          <a:p>
            <a:pPr lvl="1" algn="r" rtl="1"/>
            <a:r>
              <a:rPr lang="en-US" b="1" i="1" noProof="0" dirty="0"/>
              <a:t>دعم إعادة </a:t>
            </a:r>
            <a:r>
              <a:rPr lang="ar-SA" b="1" i="1" noProof="0" dirty="0"/>
              <a:t>لم الشمل</a:t>
            </a:r>
            <a:r>
              <a:rPr lang="en-US" b="1" i="1" noProof="0" dirty="0"/>
              <a:t> وإعادة ال</a:t>
            </a:r>
            <a:r>
              <a:rPr lang="ar-SA" b="1" i="1" noProof="0" dirty="0"/>
              <a:t>دمج</a:t>
            </a:r>
            <a:endParaRPr lang="en-US" b="1" i="1" noProof="0" dirty="0"/>
          </a:p>
          <a:p>
            <a:pPr lvl="2" algn="r" rtl="1"/>
            <a:r>
              <a:rPr lang="ar-SA" i="1" dirty="0"/>
              <a:t>يحدث هذا </a:t>
            </a:r>
            <a:r>
              <a:rPr lang="en-US" i="1" noProof="0" dirty="0"/>
              <a:t>خاصة في الحالات التي ضعفت فيها عوامل الحماية داخل الأسرة بسبب الانفصال.</a:t>
            </a:r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CB9FCB31-D47D-FFD5-7629-F475D717DA5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" name="Google Shape;725;p48:notes">
            <a:extLst>
              <a:ext uri="{FF2B5EF4-FFF2-40B4-BE49-F238E27FC236}">
                <a16:creationId xmlns:a16="http://schemas.microsoft.com/office/drawing/2014/main" id="{96AC8001-B6D9-D694-BD39-219272DC1561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36</a:t>
            </a:fld>
            <a:endParaRPr lang="en-US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194294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en-US" b="1" noProof="0" dirty="0"/>
              <a:t>التكي</a:t>
            </a:r>
            <a:r>
              <a:rPr lang="ar-SA" b="1" noProof="0" dirty="0"/>
              <a:t>ب</a:t>
            </a:r>
            <a:r>
              <a:rPr lang="en-US" b="1" noProof="0" dirty="0"/>
              <a:t>ف مع السياق</a:t>
            </a:r>
          </a:p>
          <a:p>
            <a:pPr algn="r" rtl="1"/>
            <a:r>
              <a:rPr lang="en-US" noProof="0" dirty="0"/>
              <a:t>قم بتكييف أمثلة ال</a:t>
            </a:r>
            <a:r>
              <a:rPr lang="ar-SA" noProof="0" dirty="0"/>
              <a:t>ان</a:t>
            </a:r>
            <a:r>
              <a:rPr lang="en-US" noProof="0" dirty="0"/>
              <a:t>فص</a:t>
            </a:r>
            <a:r>
              <a:rPr lang="ar-SA" noProof="0" dirty="0"/>
              <a:t>ا</a:t>
            </a:r>
            <a:r>
              <a:rPr lang="en-US" noProof="0" dirty="0"/>
              <a:t>ل "المتعمد" مع السياق الخاص بك.</a:t>
            </a:r>
          </a:p>
          <a:p>
            <a:pPr marL="0" indent="0" algn="r" rtl="1">
              <a:buNone/>
            </a:pPr>
            <a:r>
              <a:rPr lang="en-US" noProof="0" dirty="0"/>
              <a:t>______________________________________________________________________________</a:t>
            </a:r>
          </a:p>
          <a:p>
            <a:pPr marL="0" indent="0" algn="r" rtl="1">
              <a:buNone/>
            </a:pPr>
            <a:endParaRPr lang="en-US" noProof="0" dirty="0"/>
          </a:p>
          <a:p>
            <a:pPr marL="0" indent="0" algn="r" rtl="1">
              <a:buNone/>
            </a:pPr>
            <a:r>
              <a:rPr lang="ar-SA" b="1" noProof="0" dirty="0"/>
              <a:t>الشرح</a:t>
            </a:r>
            <a:endParaRPr lang="en-US" b="1" noProof="0" dirty="0"/>
          </a:p>
          <a:p>
            <a:pPr algn="r" rtl="1"/>
            <a:r>
              <a:rPr lang="en-US" i="1" noProof="0" dirty="0"/>
              <a:t>رعاية الأطفال من قبل والديهم</a:t>
            </a:r>
          </a:p>
          <a:p>
            <a:pPr lvl="1" algn="r" rtl="1"/>
            <a:r>
              <a:rPr lang="en-US" i="1" noProof="0" dirty="0"/>
              <a:t>يُعترف با</a:t>
            </a:r>
            <a:r>
              <a:rPr lang="ar-SA" i="1" noProof="0" dirty="0"/>
              <a:t>لوالدين</a:t>
            </a:r>
            <a:r>
              <a:rPr lang="en-US" i="1" noProof="0" dirty="0"/>
              <a:t> عالميًا بأنهم أفضل مقدمي الرعاية الأساسيين لأطفالهم</a:t>
            </a:r>
          </a:p>
          <a:p>
            <a:pPr lvl="1" algn="r" rtl="1"/>
            <a:r>
              <a:rPr lang="en-US" i="1" noProof="0" dirty="0"/>
              <a:t>تعتبر</a:t>
            </a:r>
            <a:r>
              <a:rPr lang="ar-SA" i="1" noProof="0" dirty="0"/>
              <a:t> العائلات</a:t>
            </a:r>
            <a:r>
              <a:rPr lang="en-US" i="1" noProof="0" dirty="0"/>
              <a:t> المكان الطبيعي والشرعي للأطفال لكي يكبروا ويتطوروا ويتمتعوا بالحماية.</a:t>
            </a:r>
          </a:p>
          <a:p>
            <a:pPr lvl="1" algn="r" rtl="1"/>
            <a:r>
              <a:rPr lang="en-US" i="1" noProof="0" dirty="0"/>
              <a:t>وبناءً على ذلك</a:t>
            </a:r>
            <a:r>
              <a:rPr lang="ar-SA" i="1" noProof="0" dirty="0"/>
              <a:t>، </a:t>
            </a:r>
            <a:r>
              <a:rPr lang="en-US" i="1" noProof="0" dirty="0"/>
              <a:t>يجب أن يعتني الوالد</a:t>
            </a:r>
            <a:r>
              <a:rPr lang="ar-SA" i="1" noProof="0" dirty="0"/>
              <a:t>ي</a:t>
            </a:r>
            <a:r>
              <a:rPr lang="en-US" i="1" noProof="0" dirty="0"/>
              <a:t>ن برعاية الأطفال كلما أمكن ذلك.</a:t>
            </a:r>
          </a:p>
          <a:p>
            <a:pPr lvl="2" algn="r" rtl="1"/>
            <a:r>
              <a:rPr lang="en-US" i="1" noProof="0" dirty="0"/>
              <a:t>الغالبية العظمى من ال</a:t>
            </a:r>
            <a:r>
              <a:rPr lang="ar-SA" i="1" noProof="0" dirty="0"/>
              <a:t>أهل</a:t>
            </a:r>
            <a:r>
              <a:rPr lang="en-US" i="1" noProof="0" dirty="0"/>
              <a:t> يريدون الأفضل لأطفالهم.</a:t>
            </a:r>
          </a:p>
          <a:p>
            <a:pPr lvl="2" algn="r" rtl="1"/>
            <a:r>
              <a:rPr lang="en-US" i="1" noProof="0" dirty="0"/>
              <a:t>ومع ذلك</a:t>
            </a:r>
            <a:r>
              <a:rPr lang="ar-SA" i="1" noProof="0" dirty="0"/>
              <a:t>، </a:t>
            </a:r>
            <a:r>
              <a:rPr lang="en-US" i="1" noProof="0" dirty="0"/>
              <a:t>يحتاج </a:t>
            </a:r>
            <a:r>
              <a:rPr lang="ar-SA" i="1" noProof="0" dirty="0"/>
              <a:t>ال</a:t>
            </a:r>
            <a:r>
              <a:rPr lang="en-US" i="1" noProof="0" dirty="0"/>
              <a:t>بعض </a:t>
            </a:r>
            <a:r>
              <a:rPr lang="ar-SA" i="1" noProof="0" dirty="0"/>
              <a:t>منهم</a:t>
            </a:r>
            <a:r>
              <a:rPr lang="en-US" i="1" noProof="0" dirty="0"/>
              <a:t> إلى دعم إضافي لتحقيق ذلك.</a:t>
            </a:r>
          </a:p>
          <a:p>
            <a:pPr algn="r" rtl="1"/>
            <a:r>
              <a:rPr lang="en-US" i="1" noProof="0" dirty="0"/>
              <a:t>الأطفال في الرعاية البديلة</a:t>
            </a:r>
          </a:p>
          <a:p>
            <a:pPr lvl="1" algn="r" rtl="1"/>
            <a:r>
              <a:rPr lang="en-US" i="1" noProof="0" dirty="0"/>
              <a:t>عندما يوضع الأطفال في رعاية بديلة لأي سبب من الأسباب</a:t>
            </a:r>
            <a:r>
              <a:rPr lang="ar-SA" i="1" noProof="0" dirty="0"/>
              <a:t>، </a:t>
            </a:r>
            <a:r>
              <a:rPr lang="en-US" i="1" noProof="0" dirty="0"/>
              <a:t>تتحمل الأسر أو مقدمو الرعاية أو المؤسسات التي يوضعون تحت رعايتها نفس المسؤوليات الملازمة للوالدين - لتوفير الرعاية والحماية.</a:t>
            </a:r>
          </a:p>
          <a:p>
            <a:pPr lvl="1" algn="r" rtl="1"/>
            <a:r>
              <a:rPr lang="ar-SA" i="1" noProof="0" dirty="0"/>
              <a:t>تشير الأدلة إلى أن الرعاية البديلة، وخاصة الرعاية المؤسسية، غالبًا ما تفشل في تلبية حاجة الأطفال إلى الاهتمام الوثيق والرعاية والتحفيز الفكري والعاطفي</a:t>
            </a:r>
            <a:r>
              <a:rPr lang="en-US" i="1" noProof="0" dirty="0"/>
              <a:t>.</a:t>
            </a:r>
          </a:p>
          <a:p>
            <a:pPr lvl="1" algn="r" rtl="1"/>
            <a:r>
              <a:rPr lang="en-US" i="1" noProof="0" dirty="0"/>
              <a:t>لذلك</a:t>
            </a:r>
            <a:r>
              <a:rPr lang="ar-SA" i="1" noProof="0" dirty="0"/>
              <a:t>، </a:t>
            </a:r>
            <a:r>
              <a:rPr lang="en-US" i="1" noProof="0" dirty="0"/>
              <a:t>في السياقات أو الحالات التي يوجد فيها خطر الانفصال يمكن أن يكون منع الانفصال هدفًا مهمًا في </a:t>
            </a:r>
            <a:r>
              <a:rPr lang="ar-SA" i="1" noProof="0" dirty="0"/>
              <a:t>دعم </a:t>
            </a:r>
            <a:r>
              <a:rPr lang="en-US" i="1" noProof="0" dirty="0"/>
              <a:t>الأسرة.</a:t>
            </a:r>
          </a:p>
          <a:p>
            <a:pPr marL="0" indent="0" algn="r" rtl="1">
              <a:buNone/>
            </a:pPr>
            <a:endParaRPr lang="en-US" noProof="0" dirty="0"/>
          </a:p>
          <a:p>
            <a:pPr marL="0" indent="0" algn="r" rtl="1">
              <a:buNone/>
            </a:pPr>
            <a:r>
              <a:rPr lang="ar-SA" b="1" noProof="0" dirty="0"/>
              <a:t>يتبع</a:t>
            </a:r>
            <a:r>
              <a:rPr lang="en-US" b="1" noProof="0" dirty="0">
                <a:sym typeface="Wingdings" panose="05000000000000000000" pitchFamily="2" charset="2"/>
              </a:rPr>
              <a:t></a:t>
            </a:r>
            <a:endParaRPr lang="en-US" b="1" noProof="0" dirty="0"/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ABD5EC33-C40D-E83D-05FD-F0FC40D208A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" name="Google Shape;725;p48:notes">
            <a:extLst>
              <a:ext uri="{FF2B5EF4-FFF2-40B4-BE49-F238E27FC236}">
                <a16:creationId xmlns:a16="http://schemas.microsoft.com/office/drawing/2014/main" id="{388AF970-9F82-2ECF-603F-90A4B5215C49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37</a:t>
            </a:fld>
            <a:endParaRPr lang="en-US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3450127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77839" y="460375"/>
            <a:ext cx="6143624" cy="9211333"/>
          </a:xfrm>
        </p:spPr>
        <p:txBody>
          <a:bodyPr/>
          <a:lstStyle/>
          <a:p>
            <a:pPr algn="r" rtl="1"/>
            <a:r>
              <a:rPr lang="en-US" i="1" noProof="0" dirty="0"/>
              <a:t>في بعض الحالات</a:t>
            </a:r>
            <a:r>
              <a:rPr lang="ar-SA" i="1" noProof="0" dirty="0"/>
              <a:t>، </a:t>
            </a:r>
            <a:r>
              <a:rPr lang="en-US" i="1" noProof="0" dirty="0"/>
              <a:t>قد ت</a:t>
            </a:r>
            <a:r>
              <a:rPr lang="ar-SA" i="1" noProof="0" dirty="0"/>
              <a:t>نفصل</a:t>
            </a:r>
            <a:r>
              <a:rPr lang="en-US" i="1" noProof="0" dirty="0"/>
              <a:t> العائلات </a:t>
            </a:r>
            <a:r>
              <a:rPr lang="ar-SA" i="1" noProof="0" dirty="0"/>
              <a:t>"بشكل متعمد"</a:t>
            </a:r>
            <a:endParaRPr lang="en-US" i="1" noProof="0" dirty="0"/>
          </a:p>
          <a:p>
            <a:pPr lvl="1" algn="r" rtl="1"/>
            <a:r>
              <a:rPr lang="ar-SA" i="1" noProof="0" dirty="0"/>
              <a:t>هذا لا</a:t>
            </a:r>
            <a:r>
              <a:rPr lang="en-US" i="1" noProof="0" dirty="0"/>
              <a:t> يعني بالضرورة أنهم يريدون الانفصال لكنهم قد يشعرون أنهم مضطرون إلى ذلك كآلية للتكيف أو قد يعتقدون أنه الخيار الأفضل للطفل / الأسرة في ظروف معينة.</a:t>
            </a:r>
          </a:p>
          <a:p>
            <a:pPr lvl="1" algn="r" rtl="1"/>
            <a:r>
              <a:rPr lang="en-US" i="1" noProof="0" dirty="0"/>
              <a:t>إذا كان الطفل والأسرة معرضين لخطر الانفصال بسبب الضعف على سبيل المثال</a:t>
            </a:r>
            <a:r>
              <a:rPr lang="ar-SA" i="1" noProof="0" dirty="0"/>
              <a:t>،</a:t>
            </a:r>
            <a:r>
              <a:rPr lang="en-US" i="1" noProof="0" dirty="0"/>
              <a:t> بسبب وضعهم الاقتصادي فإن معالجة نقاط الضعف هذه يمكن أن تكون جزءًا مهمًا من </a:t>
            </a:r>
            <a:r>
              <a:rPr lang="ar-SA" i="1" noProof="0" dirty="0"/>
              <a:t>دعم</a:t>
            </a:r>
            <a:r>
              <a:rPr lang="en-US" i="1" noProof="0" dirty="0"/>
              <a:t> الأسرة</a:t>
            </a:r>
          </a:p>
          <a:p>
            <a:pPr lvl="1" algn="r" rtl="1"/>
            <a:r>
              <a:rPr lang="en-US" i="1" dirty="0"/>
              <a:t>هذا</a:t>
            </a:r>
            <a:r>
              <a:rPr lang="ar-SA" i="1" dirty="0"/>
              <a:t> </a:t>
            </a:r>
            <a:r>
              <a:rPr lang="en-US" i="1" noProof="0" dirty="0"/>
              <a:t>ه</a:t>
            </a:r>
            <a:r>
              <a:rPr lang="ar-SA" i="1" noProof="0" dirty="0"/>
              <a:t>ي</a:t>
            </a:r>
            <a:r>
              <a:rPr lang="en-US" i="1" noProof="0" dirty="0"/>
              <a:t> أحد الأسباب التي تجعلنا لا نحيل الأطفال إلى الخدمات فحسب بل أيضًا مقدمي الرعاية لهم.</a:t>
            </a:r>
          </a:p>
          <a:p>
            <a:pPr algn="r" rtl="1"/>
            <a:r>
              <a:rPr lang="en-US" i="1" noProof="0" dirty="0"/>
              <a:t>استخدام نهج </a:t>
            </a:r>
            <a:r>
              <a:rPr lang="ar-SA" i="1" noProof="0" dirty="0"/>
              <a:t>الدعم</a:t>
            </a:r>
            <a:r>
              <a:rPr lang="en-US" i="1" noProof="0" dirty="0"/>
              <a:t> الأسر</a:t>
            </a:r>
            <a:r>
              <a:rPr lang="ar-SA" i="1" noProof="0" dirty="0"/>
              <a:t>ي</a:t>
            </a:r>
            <a:endParaRPr lang="en-US" i="1" noProof="0" dirty="0"/>
          </a:p>
          <a:p>
            <a:pPr lvl="1" algn="r" rtl="1"/>
            <a:r>
              <a:rPr lang="en-US" i="1" noProof="0" dirty="0"/>
              <a:t>قد يتضمن إعطاء الوالدين / مقدمي الرعاية المباشرين الأدوات والفهم وال</a:t>
            </a:r>
            <a:r>
              <a:rPr lang="ar-SA" i="1" noProof="0" dirty="0"/>
              <a:t>تقنيات</a:t>
            </a:r>
            <a:r>
              <a:rPr lang="en-US" i="1" noProof="0" dirty="0"/>
              <a:t> لمنع الإساءة داخل الأسرة</a:t>
            </a:r>
            <a:r>
              <a:rPr lang="ar-SA" i="1" noProof="0" dirty="0"/>
              <a:t>، </a:t>
            </a:r>
            <a:r>
              <a:rPr lang="en-US" i="1" noProof="0" dirty="0"/>
              <a:t>وبالتالي الحد من خطر إبعاد الأطفال عن أسرهم من قبل الدولة أو الكيان الآخر المسؤول عن القيام بذلك.</a:t>
            </a:r>
          </a:p>
          <a:p>
            <a:pPr lvl="1" algn="r" rtl="1"/>
            <a:r>
              <a:rPr lang="en-US" i="1" noProof="0" dirty="0"/>
              <a:t>حتى عندما يتعرض الأطفال لخطر كبير من الإهمال أو العنف أو الإساءة</a:t>
            </a:r>
            <a:r>
              <a:rPr lang="ar-SA" i="1" noProof="0" dirty="0"/>
              <a:t>، </a:t>
            </a:r>
            <a:r>
              <a:rPr lang="en-US" i="1" noProof="0" dirty="0"/>
              <a:t>لا ينبغي افتراض أن فصل الأطفال عن والديهم يخدم مصالح الطفل الفضلى.</a:t>
            </a:r>
          </a:p>
          <a:p>
            <a:pPr algn="r" rtl="1"/>
            <a:r>
              <a:rPr lang="en-US" i="1" dirty="0"/>
              <a:t>إدارة الحالة المستندة إلى</a:t>
            </a:r>
            <a:r>
              <a:rPr lang="ar-SA" i="1" dirty="0"/>
              <a:t> نقاط</a:t>
            </a:r>
            <a:r>
              <a:rPr lang="en-US" i="1" dirty="0"/>
              <a:t> القوة</a:t>
            </a:r>
            <a:endParaRPr lang="en-US" i="1" noProof="0" dirty="0"/>
          </a:p>
          <a:p>
            <a:pPr lvl="1" algn="r" rtl="1"/>
            <a:r>
              <a:rPr lang="en-US" i="1" noProof="0" dirty="0"/>
              <a:t>تسعى إدارة الحالة القائمة على </a:t>
            </a:r>
            <a:r>
              <a:rPr lang="ar-SA" i="1" noProof="0" dirty="0"/>
              <a:t>نقاط </a:t>
            </a:r>
            <a:r>
              <a:rPr lang="en-US" i="1" noProof="0" dirty="0"/>
              <a:t>القوة إلى التعرف على ما تقوم به كل أسرة بشكل جيد والبناء عليه من أجل خلق ظروف أكثر ملاءمة داخل الأسرة لحل التحديات التي يواجهونها وخطر إلحاق الأذى بالأطفال.</a:t>
            </a:r>
          </a:p>
          <a:p>
            <a:pPr lvl="1" algn="r" rtl="1"/>
            <a:r>
              <a:rPr lang="en-US" i="1" noProof="0" dirty="0"/>
              <a:t>يُنظر إلى إدارة الحال</a:t>
            </a:r>
            <a:r>
              <a:rPr lang="ar-SA" i="1" noProof="0" dirty="0"/>
              <a:t>ة</a:t>
            </a:r>
            <a:r>
              <a:rPr lang="en-US" i="1" noProof="0" dirty="0"/>
              <a:t> ال</a:t>
            </a:r>
            <a:r>
              <a:rPr lang="ar-SA" i="1" noProof="0" dirty="0"/>
              <a:t>قائمة</a:t>
            </a:r>
            <a:r>
              <a:rPr lang="en-US" i="1" noProof="0" dirty="0"/>
              <a:t> على </a:t>
            </a:r>
            <a:r>
              <a:rPr lang="ar-SA" i="1" noProof="0" dirty="0"/>
              <a:t>نقاط</a:t>
            </a:r>
            <a:r>
              <a:rPr lang="en-US" i="1" noProof="0" dirty="0"/>
              <a:t> القوة الآن على نطاق واسع على أنها الطريقة الأنسب لمساعدة العائلات التي ت</a:t>
            </a:r>
            <a:r>
              <a:rPr lang="ar-SA" i="1" noProof="0" dirty="0"/>
              <a:t>عاني</a:t>
            </a:r>
            <a:r>
              <a:rPr lang="en-US" i="1" noProof="0" dirty="0"/>
              <a:t> من أجل رعاية أطفالهم وحمايتهم.</a:t>
            </a:r>
          </a:p>
          <a:p>
            <a:pPr algn="r" rtl="1"/>
            <a:r>
              <a:rPr lang="en-US" i="1" noProof="0" dirty="0"/>
              <a:t>في حين أن المنظمات غير الحكومية ليس لديها تفويض لإخراج الأطفال من منازلهم فإن هذا الموضوع يتم التطرق إليه لأن المنظمات غير الحكومية يمكن أن تشارك من خلال:</a:t>
            </a:r>
          </a:p>
          <a:p>
            <a:pPr marL="628650" marR="0" lvl="1" indent="-17145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منع الانفصال</a:t>
            </a:r>
            <a:endParaRPr lang="en-US" i="1" noProof="0" dirty="0"/>
          </a:p>
          <a:p>
            <a:pPr lvl="1" algn="r" rtl="1"/>
            <a:r>
              <a:rPr lang="ar-SA" i="1" noProof="0" dirty="0"/>
              <a:t>تقديم المشورة لل</a:t>
            </a:r>
            <a:r>
              <a:rPr lang="en-US" i="1" noProof="0" dirty="0"/>
              <a:t>سلطات المختصة</a:t>
            </a:r>
          </a:p>
          <a:p>
            <a:pPr lvl="1" algn="r" rtl="1"/>
            <a:r>
              <a:rPr lang="en-US" i="1" noProof="0" dirty="0" err="1"/>
              <a:t>دعم</a:t>
            </a:r>
            <a:r>
              <a:rPr lang="ar-SA" i="1" noProof="0" dirty="0" err="1"/>
              <a:t> </a:t>
            </a:r>
            <a:r>
              <a:rPr lang="en-US" i="1" noProof="0" dirty="0"/>
              <a:t>الأطفال الذين سيتم إبعادهم أو تم إبعادهم عن منازلهم</a:t>
            </a:r>
          </a:p>
          <a:p>
            <a:pPr lvl="1" algn="r" rtl="1"/>
            <a:r>
              <a:rPr lang="en-US" i="1" noProof="0" dirty="0"/>
              <a:t>تقديم دعم المتابعة</a:t>
            </a:r>
          </a:p>
          <a:p>
            <a:pPr algn="r" rtl="1"/>
            <a:endParaRPr lang="en-US" noProof="0" dirty="0"/>
          </a:p>
          <a:p>
            <a:pPr marL="0" indent="0" algn="r" rtl="1">
              <a:buNone/>
            </a:pPr>
            <a:r>
              <a:rPr lang="en-US" b="1" noProof="0" dirty="0"/>
              <a:t>مناقشة عامة</a:t>
            </a:r>
          </a:p>
          <a:p>
            <a:pPr algn="r" rtl="1"/>
            <a:r>
              <a:rPr lang="en-US" i="1" noProof="0" dirty="0"/>
              <a:t>هل يمكن لأي شخص أن يشارك مثالاً</a:t>
            </a:r>
            <a:r>
              <a:rPr lang="ar-SA" i="1" noProof="0" dirty="0"/>
              <a:t>حيث</a:t>
            </a:r>
            <a:r>
              <a:rPr lang="en-US" i="1" noProof="0" dirty="0"/>
              <a:t> قمت فيه بتطبيق أجزاء من نهج</a:t>
            </a:r>
            <a:r>
              <a:rPr lang="ar-SA" i="1" noProof="0" dirty="0"/>
              <a:t> دعم </a:t>
            </a:r>
            <a:r>
              <a:rPr lang="en-US" i="1" noProof="0" dirty="0"/>
              <a:t>الأسرة وقد ساهم ذلك في منع الانفصال؟</a:t>
            </a:r>
            <a:endParaRPr lang="en-US" noProof="0" dirty="0"/>
          </a:p>
          <a:p>
            <a:pPr algn="r" rtl="1"/>
            <a:endParaRPr lang="en-US" noProof="0" dirty="0"/>
          </a:p>
        </p:txBody>
      </p:sp>
      <p:sp>
        <p:nvSpPr>
          <p:cNvPr id="2" name="Google Shape;725;p48:notes">
            <a:extLst>
              <a:ext uri="{FF2B5EF4-FFF2-40B4-BE49-F238E27FC236}">
                <a16:creationId xmlns:a16="http://schemas.microsoft.com/office/drawing/2014/main" id="{4E1DD5F1-CF5E-D312-F609-42CD9C54F9A1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38</a:t>
            </a:fld>
            <a:endParaRPr lang="en-US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2085117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ar-SA" b="1" noProof="0" dirty="0"/>
              <a:t>الشرح</a:t>
            </a:r>
            <a:endParaRPr lang="en-US" b="1" noProof="0" dirty="0"/>
          </a:p>
          <a:p>
            <a:pPr algn="r" rtl="1"/>
            <a:r>
              <a:rPr lang="en-US" i="1" noProof="0" dirty="0"/>
              <a:t>قد يتخذ</a:t>
            </a:r>
            <a:r>
              <a:rPr lang="ar-SA" i="1" noProof="0" dirty="0"/>
              <a:t> الدعم </a:t>
            </a:r>
            <a:r>
              <a:rPr lang="en-US" i="1" noProof="0" dirty="0"/>
              <a:t>الأسر</a:t>
            </a:r>
            <a:r>
              <a:rPr lang="ar-SA" i="1" noProof="0" dirty="0"/>
              <a:t>ي </a:t>
            </a:r>
            <a:r>
              <a:rPr lang="en-US" i="1" noProof="0" dirty="0"/>
              <a:t> للأطفال في الرعاية البديلة أشكالًا مختلفة اعتمادًا على السياق والطفل الفرد والوضع العائلي.</a:t>
            </a:r>
          </a:p>
          <a:p>
            <a:pPr algn="r" rtl="1"/>
            <a:r>
              <a:rPr lang="ar-SA" b="1" i="1" dirty="0"/>
              <a:t>دعم</a:t>
            </a:r>
            <a:r>
              <a:rPr lang="en-US" b="1" i="1" dirty="0"/>
              <a:t> ترتيبات الرعاية البديلة القائمة على الأسرة</a:t>
            </a:r>
            <a:endParaRPr lang="en-US" b="1" i="1" noProof="0" dirty="0"/>
          </a:p>
          <a:p>
            <a:pPr lvl="1" algn="r" rtl="1"/>
            <a:r>
              <a:rPr lang="en-US" i="1" noProof="0" dirty="0"/>
              <a:t>لماذا تعتقد أن </a:t>
            </a:r>
            <a:r>
              <a:rPr lang="ar-SA" i="1" noProof="0" dirty="0"/>
              <a:t>الدعم</a:t>
            </a:r>
            <a:r>
              <a:rPr lang="en-US" i="1" noProof="0" dirty="0"/>
              <a:t> الأسر</a:t>
            </a:r>
            <a:r>
              <a:rPr lang="ar-SA" i="1" noProof="0" dirty="0"/>
              <a:t>ي</a:t>
            </a:r>
            <a:r>
              <a:rPr lang="en-US" i="1" noProof="0" dirty="0"/>
              <a:t> وثيق الصلة بترتيبات الرعاية البديلة إذا لم يكن الأطفال بالضرورة مع أسرهم / مقدمي الرعاية المباشرين؟</a:t>
            </a:r>
          </a:p>
          <a:p>
            <a:pPr lvl="1" algn="r" rtl="1"/>
            <a:r>
              <a:rPr lang="ar-SA" i="1" dirty="0"/>
              <a:t>قد تكون بعض عوامل الحماية الثلاثة ممتدة أو ضعيفة أو حتى غير موجودة </a:t>
            </a:r>
            <a:r>
              <a:rPr lang="en-US" i="1" noProof="0" dirty="0"/>
              <a:t>لتبدأ في بيئة رعاية بديلة.</a:t>
            </a:r>
          </a:p>
          <a:p>
            <a:pPr lvl="1" algn="r" rtl="1"/>
            <a:r>
              <a:rPr lang="en-US" i="1" noProof="0" dirty="0"/>
              <a:t>على سبيل المثال</a:t>
            </a:r>
            <a:r>
              <a:rPr lang="ar-SA" i="1" noProof="0" dirty="0"/>
              <a:t>، قد يقوم الوالد الحاضن الذي لديه أطفاله يقوم برعايتهم بما يلي</a:t>
            </a:r>
            <a:r>
              <a:rPr lang="en-US" i="1" noProof="0" dirty="0"/>
              <a:t>:</a:t>
            </a:r>
          </a:p>
          <a:p>
            <a:pPr lvl="2" algn="r" rtl="1"/>
            <a:r>
              <a:rPr lang="en-US" i="1" noProof="0" dirty="0"/>
              <a:t>م</a:t>
            </a:r>
            <a:r>
              <a:rPr lang="ar-SA" i="1" noProof="0" dirty="0"/>
              <a:t>د</a:t>
            </a:r>
            <a:r>
              <a:rPr lang="en-US" i="1" noProof="0" dirty="0"/>
              <a:t> قدرتهم على تحمل طفل إضافي</a:t>
            </a:r>
          </a:p>
          <a:p>
            <a:pPr lvl="2" algn="r" rtl="1"/>
            <a:r>
              <a:rPr lang="ar-SA" i="1" noProof="0" dirty="0"/>
              <a:t>الحاجة إلى </a:t>
            </a:r>
            <a:r>
              <a:rPr lang="en-US" i="1" noProof="0" dirty="0"/>
              <a:t>قدرة إضافية لدعم الطفل ال</a:t>
            </a:r>
            <a:r>
              <a:rPr lang="ar-SA" i="1" noProof="0" dirty="0"/>
              <a:t>مست</a:t>
            </a:r>
            <a:r>
              <a:rPr lang="en-US" i="1" noProof="0" dirty="0"/>
              <a:t>ضعف أو المعرض للخطر الذي يقومون برعايته والذين قد يكون لديهم احتياجات إضافية بسبب وضعهم الأسري وقضايا الحماية التي يواجهونها.</a:t>
            </a:r>
          </a:p>
          <a:p>
            <a:pPr algn="r" rtl="1"/>
            <a:r>
              <a:rPr lang="en-US" b="1" i="1" dirty="0"/>
              <a:t>الحفاظ على الروابط العائلية والمشاركة عن بعد</a:t>
            </a:r>
          </a:p>
          <a:p>
            <a:pPr lvl="1" algn="r" rtl="1"/>
            <a:r>
              <a:rPr lang="en-US" i="1" dirty="0"/>
              <a:t>هذا يشمل </a:t>
            </a:r>
            <a:r>
              <a:rPr lang="ar-SA" i="1" dirty="0"/>
              <a:t>الحفاظ على </a:t>
            </a:r>
            <a:r>
              <a:rPr lang="en-US" i="1" noProof="0" dirty="0"/>
              <a:t>الروابط الأسرية و</a:t>
            </a:r>
            <a:r>
              <a:rPr lang="ar-SA" i="1" noProof="0" dirty="0"/>
              <a:t>الدعم</a:t>
            </a:r>
            <a:r>
              <a:rPr lang="en-US" i="1" noProof="0" dirty="0"/>
              <a:t> الأسر</a:t>
            </a:r>
            <a:r>
              <a:rPr lang="ar-SA" i="1" noProof="0" dirty="0"/>
              <a:t>ي</a:t>
            </a:r>
            <a:r>
              <a:rPr lang="en-US" i="1" noProof="0" dirty="0"/>
              <a:t> مع أفراد الأسرة الذين لا يعيش معهم الطفل حاليًا</a:t>
            </a:r>
          </a:p>
          <a:p>
            <a:pPr lvl="1" algn="r" rtl="1"/>
            <a:r>
              <a:rPr lang="en-US" i="1" noProof="0" dirty="0"/>
              <a:t>وهذا يشمل إيجاد طرق لإشراكهم في عملية إدارة الحالة عن بعد حيثما كان ذلك مناسبًا</a:t>
            </a:r>
            <a:endParaRPr lang="en-US" i="1" dirty="0"/>
          </a:p>
          <a:p>
            <a:pPr algn="r" rtl="1"/>
            <a:r>
              <a:rPr lang="en-US" b="1" i="1" noProof="0" dirty="0"/>
              <a:t>العمل من أجل</a:t>
            </a:r>
            <a:r>
              <a:rPr lang="ar-SA" b="1" i="1" noProof="0" dirty="0"/>
              <a:t> </a:t>
            </a:r>
            <a:r>
              <a:rPr lang="en-US" b="1" i="1" dirty="0"/>
              <a:t>لم الشمل وإعادة ال</a:t>
            </a:r>
            <a:r>
              <a:rPr lang="ar-SA" b="1" i="1" dirty="0"/>
              <a:t>دمج</a:t>
            </a:r>
            <a:endParaRPr lang="en-US" b="1" i="1" noProof="0" dirty="0"/>
          </a:p>
          <a:p>
            <a:pPr lvl="1" algn="r" rtl="1"/>
            <a:r>
              <a:rPr lang="en-US" i="1" noProof="0" dirty="0"/>
              <a:t>في الحالات التي يتم فيها إخراج الأطفال من أسرهم من أجل سلامتهم وحمايتهم قد يكون الهدف النهائي هو إعادة دمج الطفل في الأسرة بمجرد التغلب على مشكلات الحماية.</a:t>
            </a:r>
          </a:p>
          <a:p>
            <a:pPr lvl="1" algn="r" rtl="1"/>
            <a:r>
              <a:rPr lang="en-US" i="1" noProof="0" dirty="0"/>
              <a:t>في هذه الحالات</a:t>
            </a:r>
            <a:r>
              <a:rPr lang="ar-SA" i="1" noProof="0" dirty="0"/>
              <a:t>، </a:t>
            </a:r>
            <a:r>
              <a:rPr lang="en-US" i="1" noProof="0" dirty="0"/>
              <a:t>سيكون هدف خطة الحالة هو دعم تطوير الشروط المطلوبة لتحقيق هذا الهدف بالتنسيق مع السلطات المفوضة.</a:t>
            </a:r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D5635A7C-8A86-B5D0-5E2B-38528E7E50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" name="Google Shape;725;p48:notes">
            <a:extLst>
              <a:ext uri="{FF2B5EF4-FFF2-40B4-BE49-F238E27FC236}">
                <a16:creationId xmlns:a16="http://schemas.microsoft.com/office/drawing/2014/main" id="{89782D38-86F9-536A-169C-6426B7101D38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39</a:t>
            </a:fld>
            <a:endParaRPr lang="en-US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022656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en-CA" b="1" dirty="0"/>
              <a:t>مدة الجلسة الأولى: </a:t>
            </a:r>
            <a:r>
              <a:rPr lang="ar-SA" b="1" dirty="0"/>
              <a:t>١٥ دقيقة</a:t>
            </a:r>
            <a:endParaRPr lang="en-US" noProof="0" dirty="0"/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DB3D4947-0583-8046-0A29-2A077C81CC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" name="Google Shape;725;p48:notes">
            <a:extLst>
              <a:ext uri="{FF2B5EF4-FFF2-40B4-BE49-F238E27FC236}">
                <a16:creationId xmlns:a16="http://schemas.microsoft.com/office/drawing/2014/main" id="{B6056B53-3928-EEC1-61A3-14558391EB58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4</a:t>
            </a:fld>
            <a:endParaRPr lang="en-US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1012499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en-US" b="1" noProof="0" dirty="0"/>
              <a:t>التك</a:t>
            </a:r>
            <a:r>
              <a:rPr lang="ar-SA" b="1" noProof="0" dirty="0"/>
              <a:t>ي</a:t>
            </a:r>
            <a:r>
              <a:rPr lang="en-US" b="1" noProof="0" dirty="0"/>
              <a:t>يف مع السياق</a:t>
            </a:r>
          </a:p>
          <a:p>
            <a:pPr algn="r" rtl="1"/>
            <a:r>
              <a:rPr lang="en-US" noProof="0" dirty="0"/>
              <a:t>قم بتحديث أنواع الرعاية البديلة المضمنة بناءً على أنواع الرعاية البديلة في سياقك</a:t>
            </a:r>
            <a:r>
              <a:rPr lang="ar-SA" noProof="0" dirty="0"/>
              <a:t>م.</a:t>
            </a:r>
            <a:endParaRPr lang="en-US" noProof="0" dirty="0"/>
          </a:p>
          <a:p>
            <a:pPr algn="r" rtl="1"/>
            <a:r>
              <a:rPr lang="en-US" noProof="0" dirty="0"/>
              <a:t>إذا لزم الأمر ، قد تركز مجموعت</a:t>
            </a:r>
            <a:r>
              <a:rPr lang="ar-SA" noProof="0" dirty="0"/>
              <a:t>ي</a:t>
            </a:r>
            <a:r>
              <a:rPr lang="en-US" noProof="0" dirty="0"/>
              <a:t>ن على كل شكل من أشكال الرعاية.</a:t>
            </a:r>
          </a:p>
          <a:p>
            <a:pPr marL="0" indent="0" algn="r" rtl="1">
              <a:buNone/>
            </a:pPr>
            <a:r>
              <a:rPr lang="en-US" noProof="0" dirty="0"/>
              <a:t>______________________________________________________________________________</a:t>
            </a:r>
          </a:p>
          <a:p>
            <a:pPr marL="0" indent="0" algn="r" rtl="1">
              <a:buNone/>
            </a:pPr>
            <a:endParaRPr lang="en-US" b="1" noProof="0" dirty="0"/>
          </a:p>
          <a:p>
            <a:pPr marL="0" indent="0" algn="r" rtl="1">
              <a:buNone/>
            </a:pPr>
            <a:r>
              <a:rPr lang="en-US" b="1" noProof="0" dirty="0"/>
              <a:t>مقدمة</a:t>
            </a:r>
          </a:p>
          <a:p>
            <a:pPr algn="r" rtl="1"/>
            <a:r>
              <a:rPr lang="en-US" noProof="0" dirty="0"/>
              <a:t>سننظر الآن عن كثب في </a:t>
            </a:r>
            <a:r>
              <a:rPr lang="ar-SA" noProof="0" dirty="0"/>
              <a:t>الدعم</a:t>
            </a:r>
            <a:r>
              <a:rPr lang="en-US" noProof="0" dirty="0"/>
              <a:t> الأسر</a:t>
            </a:r>
            <a:r>
              <a:rPr lang="ar-SA" noProof="0" dirty="0"/>
              <a:t>ي </a:t>
            </a:r>
            <a:r>
              <a:rPr lang="en-US" noProof="0" dirty="0"/>
              <a:t>في الرعاية البديلة</a:t>
            </a:r>
          </a:p>
          <a:p>
            <a:pPr algn="r" rtl="1"/>
            <a:r>
              <a:rPr lang="en-US" dirty="0"/>
              <a:t>قسّم المشاركين إلى </a:t>
            </a:r>
            <a:r>
              <a:rPr lang="ar-SA" dirty="0"/>
              <a:t>٤</a:t>
            </a:r>
            <a:r>
              <a:rPr lang="en-US" dirty="0"/>
              <a:t> مجموعات</a:t>
            </a:r>
          </a:p>
          <a:p>
            <a:pPr algn="r" rtl="1"/>
            <a:r>
              <a:rPr lang="en-US" dirty="0"/>
              <a:t>توجيه المشاركين </a:t>
            </a:r>
            <a:r>
              <a:rPr lang="ar-SA" dirty="0"/>
              <a:t>إلى </a:t>
            </a:r>
            <a:r>
              <a:rPr lang="ar-SA" b="1" dirty="0"/>
              <a:t>الصفحة ٢٤-٣٣ من دليل العمل</a:t>
            </a:r>
            <a:r>
              <a:rPr lang="ar-SA" dirty="0"/>
              <a:t>: </a:t>
            </a:r>
            <a:r>
              <a:rPr lang="ar-SA" b="1" dirty="0"/>
              <a:t>الدعم</a:t>
            </a:r>
            <a:r>
              <a:rPr lang="en-US" b="1" dirty="0"/>
              <a:t> الأسر</a:t>
            </a:r>
            <a:r>
              <a:rPr lang="ar-SA" b="1" dirty="0"/>
              <a:t>ي</a:t>
            </a:r>
            <a:r>
              <a:rPr lang="en-US" b="1" dirty="0"/>
              <a:t> في الرعاية البديلة</a:t>
            </a:r>
          </a:p>
          <a:p>
            <a:pPr algn="r" rtl="1"/>
            <a:r>
              <a:rPr lang="en-US" noProof="0" dirty="0"/>
              <a:t>خصص لكل مجموعة نوع من الرعاية</a:t>
            </a:r>
          </a:p>
          <a:p>
            <a:pPr algn="r" rtl="1"/>
            <a:r>
              <a:rPr lang="en-US" i="1" dirty="0"/>
              <a:t>في مجموعاتك:</a:t>
            </a:r>
          </a:p>
          <a:p>
            <a:pPr lvl="1" algn="r" rtl="1"/>
            <a:r>
              <a:rPr lang="en-US" i="1" noProof="0" dirty="0"/>
              <a:t>قم بإعداد عرض تقديمي عن نوع الرعاية البديلة المخصص لك</a:t>
            </a:r>
            <a:r>
              <a:rPr lang="ar-SA" i="1" noProof="0" dirty="0"/>
              <a:t>م</a:t>
            </a:r>
            <a:endParaRPr lang="en-US" i="1" noProof="0" dirty="0"/>
          </a:p>
          <a:p>
            <a:pPr lvl="1" algn="r" rtl="1"/>
            <a:r>
              <a:rPr lang="en-US" i="1" dirty="0"/>
              <a:t>نظرة عامة أساسية على نوع ترتيب الرعاية بما في ذلك عوامل الخطر والحماية (انظر دليل العمل للحصول على إرشادات)</a:t>
            </a:r>
          </a:p>
          <a:p>
            <a:pPr lvl="1" algn="r" rtl="1"/>
            <a:r>
              <a:rPr lang="en-US" i="1" noProof="0" dirty="0"/>
              <a:t>قم بتضمين كيف يمكنك تطبيق نهج</a:t>
            </a:r>
            <a:r>
              <a:rPr lang="ar-SA" i="1" noProof="0" dirty="0"/>
              <a:t> الدعم</a:t>
            </a:r>
            <a:r>
              <a:rPr lang="en-US" i="1" noProof="0" dirty="0"/>
              <a:t> الأسر</a:t>
            </a:r>
            <a:r>
              <a:rPr lang="ar-SA" i="1" noProof="0" dirty="0"/>
              <a:t>ي</a:t>
            </a:r>
            <a:r>
              <a:rPr lang="en-US" i="1" noProof="0" dirty="0"/>
              <a:t> في هذا ال</a:t>
            </a:r>
            <a:r>
              <a:rPr lang="ar-SA" i="1" noProof="0" dirty="0"/>
              <a:t>إطار</a:t>
            </a:r>
            <a:endParaRPr lang="en-US" i="1" noProof="0" dirty="0"/>
          </a:p>
          <a:p>
            <a:pPr lvl="1" algn="r" rtl="1"/>
            <a:r>
              <a:rPr lang="en-US" i="1" noProof="0" dirty="0"/>
              <a:t>تذكر أن المعلومات المتعلقة بنوع الرعاية وعوامل الخطر والحماية</a:t>
            </a:r>
            <a:r>
              <a:rPr lang="ar-SA" i="1" noProof="0" dirty="0"/>
              <a:t> </a:t>
            </a:r>
            <a:r>
              <a:rPr lang="en-US" i="1" noProof="0" dirty="0"/>
              <a:t>متوفرة </a:t>
            </a:r>
            <a:r>
              <a:rPr lang="ar-SA" i="1" noProof="0" dirty="0"/>
              <a:t>مسبقاً</a:t>
            </a:r>
            <a:r>
              <a:rPr lang="en-US" i="1" noProof="0" dirty="0"/>
              <a:t> في </a:t>
            </a:r>
            <a:r>
              <a:rPr lang="ar-SA" i="1" noProof="0" dirty="0"/>
              <a:t>دليل العمل</a:t>
            </a:r>
            <a:r>
              <a:rPr lang="en-US" i="1" noProof="0" dirty="0"/>
              <a:t> الخاص بك.</a:t>
            </a:r>
          </a:p>
          <a:p>
            <a:pPr algn="r" rtl="1"/>
            <a:endParaRPr lang="en-US" b="1" noProof="0" dirty="0"/>
          </a:p>
          <a:p>
            <a:pPr marL="0" indent="0" algn="r" rtl="1">
              <a:buNone/>
            </a:pPr>
            <a:r>
              <a:rPr lang="en-US" b="1" noProof="0" dirty="0"/>
              <a:t>العمل الجماعي </a:t>
            </a:r>
            <a:r>
              <a:rPr lang="ar-SA" b="1" noProof="0" dirty="0"/>
              <a:t>(١٥</a:t>
            </a:r>
            <a:r>
              <a:rPr lang="en-US" b="1" noProof="0" dirty="0"/>
              <a:t> دقيقة</a:t>
            </a:r>
            <a:r>
              <a:rPr lang="ar-SA" b="1" noProof="0" dirty="0"/>
              <a:t>)</a:t>
            </a:r>
            <a:endParaRPr lang="en-US" b="1" noProof="0" dirty="0"/>
          </a:p>
          <a:p>
            <a:pPr algn="r" rtl="1"/>
            <a:r>
              <a:rPr lang="en-US" noProof="0" dirty="0"/>
              <a:t>امنح المشاركين </a:t>
            </a:r>
            <a:r>
              <a:rPr lang="ar-SA" noProof="0" dirty="0"/>
              <a:t>١٥</a:t>
            </a:r>
            <a:r>
              <a:rPr lang="en-US" noProof="0" dirty="0"/>
              <a:t> دقيقة لإكمال</a:t>
            </a:r>
            <a:r>
              <a:rPr lang="ar-SA" noProof="0" dirty="0"/>
              <a:t> النشاط</a:t>
            </a:r>
            <a:endParaRPr lang="en-US" noProof="0" dirty="0"/>
          </a:p>
          <a:p>
            <a:pPr marL="0" indent="0" algn="r" rtl="1">
              <a:buNone/>
            </a:pPr>
            <a:endParaRPr lang="en-US" b="1" noProof="0" dirty="0"/>
          </a:p>
          <a:p>
            <a:pPr marL="0" indent="0" algn="r" rtl="1">
              <a:buNone/>
            </a:pPr>
            <a:r>
              <a:rPr lang="en-US" b="1" noProof="0" dirty="0"/>
              <a:t>مناقشة عامة</a:t>
            </a:r>
          </a:p>
          <a:p>
            <a:pPr algn="r" rtl="1"/>
            <a:r>
              <a:rPr lang="en-US" noProof="0" dirty="0"/>
              <a:t>قم بدعوة كل مجموعة للتقديم</a:t>
            </a:r>
          </a:p>
          <a:p>
            <a:pPr algn="r" rtl="1"/>
            <a:r>
              <a:rPr lang="en-US" dirty="0"/>
              <a:t>تلخيص العروض التقديمية</a:t>
            </a:r>
            <a:endParaRPr lang="en-US" noProof="0" dirty="0"/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A8FFE9A4-CCF6-7E94-ECBE-6E7B841731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" name="Google Shape;725;p48:notes">
            <a:extLst>
              <a:ext uri="{FF2B5EF4-FFF2-40B4-BE49-F238E27FC236}">
                <a16:creationId xmlns:a16="http://schemas.microsoft.com/office/drawing/2014/main" id="{68EE5BFC-C1F3-2A7E-5532-D06D1D5DCBBA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40</a:t>
            </a:fld>
            <a:endParaRPr lang="en-US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6735703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en-US" sz="1150" b="1" dirty="0"/>
              <a:t>التكي</a:t>
            </a:r>
            <a:r>
              <a:rPr lang="ar-SA" sz="1150" b="1" dirty="0"/>
              <a:t>ي</a:t>
            </a:r>
            <a:r>
              <a:rPr lang="en-US" sz="1150" b="1" dirty="0"/>
              <a:t>ف مع السياق</a:t>
            </a:r>
          </a:p>
          <a:p>
            <a:pPr algn="r" rtl="1"/>
            <a:r>
              <a:rPr lang="en-US" sz="1150" dirty="0"/>
              <a:t>في السياقات التي لا يكون فيها لم شمل الأسرة وإعادة ال</a:t>
            </a:r>
            <a:r>
              <a:rPr lang="ar-SA" sz="1150" dirty="0"/>
              <a:t>دمج</a:t>
            </a:r>
            <a:r>
              <a:rPr lang="en-US" sz="1150" dirty="0"/>
              <a:t> أمرًا شائعًا ، يمكن تقديم هذه الشريحة بدون قسم المناقشة هذا.</a:t>
            </a:r>
          </a:p>
          <a:p>
            <a:pPr marL="0" indent="0" algn="r" rtl="1">
              <a:buNone/>
            </a:pPr>
            <a:r>
              <a:rPr lang="en-US" sz="1150" dirty="0"/>
              <a:t>______________________________________________________________________________</a:t>
            </a:r>
          </a:p>
          <a:p>
            <a:pPr marL="0" indent="0" algn="r" rtl="1">
              <a:buNone/>
            </a:pPr>
            <a:endParaRPr lang="en-US" sz="1150" dirty="0"/>
          </a:p>
          <a:p>
            <a:pPr marL="0" indent="0" algn="r" rtl="1">
              <a:buNone/>
            </a:pPr>
            <a:r>
              <a:rPr lang="ar-SA" sz="1150" b="1" dirty="0"/>
              <a:t>الشرح</a:t>
            </a:r>
            <a:endParaRPr lang="en-US" sz="1150" b="1" dirty="0"/>
          </a:p>
          <a:p>
            <a:pPr algn="r" rtl="1"/>
            <a:r>
              <a:rPr lang="en-US" sz="1150" i="1" dirty="0"/>
              <a:t>عندما يتم تحديد المصلحة الفضلى للطفل في لم شمله مع الأسرة يمكن ل</a:t>
            </a:r>
            <a:r>
              <a:rPr lang="ar-SA" sz="1150" i="1" dirty="0"/>
              <a:t>لدعم</a:t>
            </a:r>
            <a:r>
              <a:rPr lang="en-US" sz="1150" i="1" dirty="0"/>
              <a:t> الأسر</a:t>
            </a:r>
            <a:r>
              <a:rPr lang="ar-SA" sz="1150" i="1" dirty="0"/>
              <a:t>ي</a:t>
            </a:r>
            <a:r>
              <a:rPr lang="en-US" sz="1150" i="1" dirty="0"/>
              <a:t> أن </a:t>
            </a:r>
            <a:r>
              <a:rPr lang="ar-SA" sz="1150" i="1" dirty="0"/>
              <a:t>ي</a:t>
            </a:r>
            <a:r>
              <a:rPr lang="en-US" sz="1150" i="1" dirty="0"/>
              <a:t>لعب دورًا حاسمًا في نجاح عملية لم الشمل وإعادة ال</a:t>
            </a:r>
            <a:r>
              <a:rPr lang="ar-SA" sz="1150" i="1" dirty="0"/>
              <a:t>دمج</a:t>
            </a:r>
            <a:r>
              <a:rPr lang="en-US" sz="1150" i="1" dirty="0"/>
              <a:t>.</a:t>
            </a:r>
          </a:p>
          <a:p>
            <a:pPr algn="r" rtl="1"/>
            <a:r>
              <a:rPr lang="en-US" sz="1150" i="1" dirty="0"/>
              <a:t>يمكن دمج نهج </a:t>
            </a:r>
            <a:r>
              <a:rPr lang="ar-SA" sz="1150" i="1" dirty="0"/>
              <a:t>الدعم</a:t>
            </a:r>
            <a:r>
              <a:rPr lang="en-US" sz="1150" i="1" dirty="0"/>
              <a:t> الأسر</a:t>
            </a:r>
            <a:r>
              <a:rPr lang="ar-SA" sz="1150" i="1" dirty="0"/>
              <a:t>ي</a:t>
            </a:r>
            <a:r>
              <a:rPr lang="en-US" sz="1150" i="1" dirty="0"/>
              <a:t> في:</a:t>
            </a:r>
          </a:p>
          <a:p>
            <a:pPr lvl="1" algn="r" rtl="1"/>
            <a:r>
              <a:rPr lang="en-US" sz="1150" i="1" dirty="0"/>
              <a:t>مرحلة التحضير</a:t>
            </a:r>
          </a:p>
          <a:p>
            <a:pPr lvl="1" algn="r" rtl="1"/>
            <a:r>
              <a:rPr lang="ar-SA" sz="1150" i="1" dirty="0"/>
              <a:t>لم الشمل</a:t>
            </a:r>
            <a:r>
              <a:rPr lang="en-US" sz="1150" i="1" dirty="0"/>
              <a:t> نفسه</a:t>
            </a:r>
          </a:p>
          <a:p>
            <a:pPr lvl="1" algn="r" rtl="1"/>
            <a:r>
              <a:rPr lang="en-US" sz="1150" i="1" dirty="0"/>
              <a:t>دعم المتابعة لإعادة ال</a:t>
            </a:r>
            <a:r>
              <a:rPr lang="ar-SA" sz="1150" i="1" dirty="0"/>
              <a:t>دمج</a:t>
            </a:r>
            <a:endParaRPr lang="en-US" sz="1150" i="1" dirty="0"/>
          </a:p>
          <a:p>
            <a:pPr algn="r" rtl="1"/>
            <a:r>
              <a:rPr lang="en-US" sz="1150" i="1" dirty="0"/>
              <a:t>بالنسبة لبعض الأطفال</a:t>
            </a:r>
            <a:r>
              <a:rPr lang="ar-SA" sz="1150" i="1" dirty="0"/>
              <a:t>، </a:t>
            </a:r>
            <a:r>
              <a:rPr lang="en-US" sz="1150" i="1" dirty="0"/>
              <a:t>وخاصة أولئك الذين انفصلوا عن طريق الخطأ لفترة وجيزة وتم الترحيب بهم بسهولة</a:t>
            </a:r>
            <a:r>
              <a:rPr lang="ar-SA" sz="1150" i="1" dirty="0"/>
              <a:t>، </a:t>
            </a:r>
            <a:r>
              <a:rPr lang="en-US" sz="1150" i="1" dirty="0"/>
              <a:t>ستكون الحاجة إلى المتابعة ضئيلة بشكل عام.</a:t>
            </a:r>
          </a:p>
          <a:p>
            <a:pPr algn="r" rtl="1"/>
            <a:r>
              <a:rPr lang="en-US" sz="1150" i="1" dirty="0"/>
              <a:t>قد يحتاج الأطفال الآخر</a:t>
            </a:r>
            <a:r>
              <a:rPr lang="ar-SA" sz="1150" i="1" dirty="0"/>
              <a:t>ي</a:t>
            </a:r>
            <a:r>
              <a:rPr lang="en-US" sz="1150" i="1" dirty="0"/>
              <a:t>ن وأسرهم مثل أولئك الذين انفصلوا لفترة طويلة أو عادوا إلى المنزل بإعاقة جديدة إلى دعم كبير على مدى فترة طويلة.</a:t>
            </a:r>
          </a:p>
          <a:p>
            <a:pPr algn="r" rtl="1"/>
            <a:r>
              <a:rPr lang="en-US" sz="1150" i="1" dirty="0"/>
              <a:t>سيكون للفتيان والفتيات احتياجات مختلفة والتي من المحتمل أن تختلف حسب الجنس والعمر والإعاقة.</a:t>
            </a:r>
          </a:p>
          <a:p>
            <a:pPr algn="r" rtl="1"/>
            <a:r>
              <a:rPr lang="en-US" sz="1150" i="1" dirty="0"/>
              <a:t>سيحتاج الأطفال والأسر إلى الدعم في مراحل متعددة خلال العملية.</a:t>
            </a:r>
          </a:p>
          <a:p>
            <a:pPr marL="0" indent="0" algn="r" rtl="1">
              <a:buNone/>
            </a:pPr>
            <a:endParaRPr lang="en-US" sz="1150" dirty="0"/>
          </a:p>
          <a:p>
            <a:pPr marL="0" indent="0" algn="r" rtl="1">
              <a:buNone/>
            </a:pPr>
            <a:r>
              <a:rPr lang="en-US" sz="1150" b="1" dirty="0"/>
              <a:t>مقدمة</a:t>
            </a:r>
          </a:p>
          <a:p>
            <a:pPr algn="r" rtl="1"/>
            <a:r>
              <a:rPr lang="en-US" sz="1150" dirty="0"/>
              <a:t>قسّم المشاركين إلى مجموعات من </a:t>
            </a:r>
            <a:r>
              <a:rPr lang="ar-SA" sz="1150" dirty="0"/>
              <a:t>٣-٥</a:t>
            </a:r>
            <a:r>
              <a:rPr lang="en-US" sz="1150" dirty="0"/>
              <a:t> أشخاص</a:t>
            </a:r>
          </a:p>
          <a:p>
            <a:pPr marL="171450" marR="0" lvl="0" indent="-17145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150" dirty="0"/>
              <a:t>توجيه المشاركين إلى</a:t>
            </a:r>
            <a:r>
              <a:rPr lang="ar-SA" sz="1150" dirty="0"/>
              <a:t> </a:t>
            </a:r>
            <a:r>
              <a:rPr lang="en-US" sz="1150" b="1" dirty="0"/>
              <a:t>صفحة دليل العمل </a:t>
            </a:r>
            <a:r>
              <a:rPr lang="ar-SA" sz="1150" b="1" dirty="0"/>
              <a:t>٣٤</a:t>
            </a:r>
            <a:r>
              <a:rPr lang="en-US" sz="1150" b="1" dirty="0"/>
              <a:t>:</a:t>
            </a:r>
            <a:r>
              <a:rPr lang="ar-SA" sz="1150" b="1" dirty="0"/>
              <a:t>الدعم</a:t>
            </a:r>
            <a:r>
              <a:rPr lang="en-US" sz="1150" b="1" dirty="0"/>
              <a:t> الأسر</a:t>
            </a:r>
            <a:r>
              <a:rPr lang="ar-SA" sz="1150" b="1" dirty="0"/>
              <a:t>ي</a:t>
            </a:r>
            <a:r>
              <a:rPr lang="en-US" sz="1150" b="1" dirty="0"/>
              <a:t> في لم الشمل وإعادة ال</a:t>
            </a:r>
            <a:r>
              <a:rPr lang="ar-SA" sz="1150" b="1" dirty="0"/>
              <a:t>دمج</a:t>
            </a:r>
            <a:endParaRPr lang="en-US" sz="1150" b="1" dirty="0"/>
          </a:p>
          <a:p>
            <a:pPr algn="r" rtl="1"/>
            <a:r>
              <a:rPr lang="en-US" sz="1150" i="1" dirty="0"/>
              <a:t>في مجموعاتك:</a:t>
            </a:r>
          </a:p>
          <a:p>
            <a:pPr lvl="1" algn="r" rtl="1"/>
            <a:r>
              <a:rPr lang="en-US" sz="1150" i="1" dirty="0"/>
              <a:t>ناقش الأسئلة على الشريحة</a:t>
            </a:r>
          </a:p>
          <a:p>
            <a:pPr lvl="1" algn="r" rtl="1"/>
            <a:r>
              <a:rPr lang="en-US" sz="1150" i="1" dirty="0"/>
              <a:t>اكتب </a:t>
            </a:r>
            <a:r>
              <a:rPr lang="ar-SA" sz="1150" i="1" dirty="0"/>
              <a:t>إجاباتك</a:t>
            </a:r>
            <a:r>
              <a:rPr lang="en-US" sz="1150" i="1" dirty="0"/>
              <a:t> في </a:t>
            </a:r>
            <a:r>
              <a:rPr lang="ar-SA" sz="1150" i="1" dirty="0"/>
              <a:t>دليل العمل</a:t>
            </a:r>
            <a:r>
              <a:rPr lang="en-US" sz="1150" i="1" dirty="0"/>
              <a:t> التدريبي</a:t>
            </a:r>
          </a:p>
          <a:p>
            <a:pPr marL="0" indent="0" algn="r" rtl="1">
              <a:buNone/>
            </a:pPr>
            <a:endParaRPr lang="en-US" sz="1150" dirty="0"/>
          </a:p>
          <a:p>
            <a:pPr marL="0" indent="0" algn="r" rtl="1">
              <a:buNone/>
            </a:pPr>
            <a:r>
              <a:rPr lang="ar-SA" sz="1150" b="1" dirty="0"/>
              <a:t>يتبع</a:t>
            </a:r>
            <a:r>
              <a:rPr lang="en-US" sz="1150" b="1" dirty="0">
                <a:sym typeface="Wingdings" panose="05000000000000000000" pitchFamily="2" charset="2"/>
              </a:rPr>
              <a:t></a:t>
            </a:r>
            <a:endParaRPr lang="en-US" sz="1150" noProof="0" dirty="0"/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C2696B87-F52D-AD40-AA94-B6EB7F1AA05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" name="Google Shape;725;p48:notes">
            <a:extLst>
              <a:ext uri="{FF2B5EF4-FFF2-40B4-BE49-F238E27FC236}">
                <a16:creationId xmlns:a16="http://schemas.microsoft.com/office/drawing/2014/main" id="{8BED070B-59B4-87D1-97C8-A077E7DB6287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41</a:t>
            </a:fld>
            <a:endParaRPr lang="en-US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56874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77839" y="460375"/>
            <a:ext cx="6143624" cy="9211333"/>
          </a:xfrm>
        </p:spPr>
        <p:txBody>
          <a:bodyPr/>
          <a:lstStyle/>
          <a:p>
            <a:pPr marL="0" indent="0" algn="r" rtl="1">
              <a:buNone/>
            </a:pPr>
            <a:r>
              <a:rPr lang="en-US" b="1" dirty="0"/>
              <a:t>العمل الجماعي </a:t>
            </a:r>
            <a:r>
              <a:rPr lang="ar-SA" b="1" dirty="0"/>
              <a:t>(١٥</a:t>
            </a:r>
            <a:r>
              <a:rPr lang="en-US" b="1" dirty="0"/>
              <a:t> دقيقة</a:t>
            </a:r>
            <a:r>
              <a:rPr lang="ar-SA" b="1" dirty="0"/>
              <a:t>)</a:t>
            </a:r>
            <a:endParaRPr lang="en-US" b="1" dirty="0"/>
          </a:p>
          <a:p>
            <a:pPr algn="r" rtl="1"/>
            <a:r>
              <a:rPr lang="en-US" dirty="0"/>
              <a:t>امنح المشاركين</a:t>
            </a:r>
            <a:r>
              <a:rPr lang="ar-SA" dirty="0"/>
              <a:t>١٥</a:t>
            </a:r>
            <a:r>
              <a:rPr lang="en-US" dirty="0"/>
              <a:t>دقيقة لإكمال</a:t>
            </a:r>
            <a:r>
              <a:rPr lang="ar-SA" dirty="0"/>
              <a:t> النشاط</a:t>
            </a:r>
            <a:endParaRPr lang="en-US" dirty="0"/>
          </a:p>
          <a:p>
            <a:pPr algn="r" rtl="1"/>
            <a:endParaRPr lang="en-US" dirty="0"/>
          </a:p>
          <a:p>
            <a:pPr marL="0" indent="0" algn="r" rtl="1">
              <a:buNone/>
            </a:pPr>
            <a:r>
              <a:rPr lang="en-US" b="1" dirty="0"/>
              <a:t>مناقشة عامة</a:t>
            </a:r>
          </a:p>
          <a:p>
            <a:pPr algn="r" rtl="1"/>
            <a:r>
              <a:rPr lang="en-US" dirty="0"/>
              <a:t>ادعُ متطوعين لمشاركة </a:t>
            </a:r>
            <a:r>
              <a:rPr lang="ar-SA" dirty="0"/>
              <a:t>إجاباتهم</a:t>
            </a:r>
            <a:endParaRPr lang="en-US" dirty="0"/>
          </a:p>
          <a:p>
            <a:pPr algn="r" rtl="1"/>
            <a:r>
              <a:rPr lang="en-US" dirty="0"/>
              <a:t>استكمل مع الردود المحتملة أدناه</a:t>
            </a:r>
          </a:p>
          <a:p>
            <a:pPr marL="0" indent="0" algn="r" rtl="1">
              <a:buNone/>
            </a:pPr>
            <a:r>
              <a:rPr lang="en-US" dirty="0"/>
              <a:t>______________________________________________________________________________</a:t>
            </a:r>
          </a:p>
          <a:p>
            <a:pPr marL="0" indent="0" algn="r" rtl="1">
              <a:buNone/>
            </a:pPr>
            <a:endParaRPr lang="en-US" dirty="0"/>
          </a:p>
          <a:p>
            <a:pPr marL="0" indent="0" algn="r" rtl="1">
              <a:buNone/>
            </a:pPr>
            <a:r>
              <a:rPr lang="ar-SA" b="1" dirty="0"/>
              <a:t>الإجابات</a:t>
            </a:r>
            <a:r>
              <a:rPr lang="en-US" b="1" dirty="0"/>
              <a:t> الممكنة</a:t>
            </a:r>
          </a:p>
          <a:p>
            <a:pPr algn="r" rtl="1"/>
            <a:r>
              <a:rPr lang="en-US" b="1" noProof="0" dirty="0"/>
              <a:t>السؤال رقم </a:t>
            </a:r>
            <a:r>
              <a:rPr lang="ar-SA" b="1" noProof="0" dirty="0"/>
              <a:t>١</a:t>
            </a:r>
            <a:endParaRPr lang="en-US" b="1" noProof="0" dirty="0"/>
          </a:p>
          <a:p>
            <a:pPr lvl="1" algn="r" rtl="1"/>
            <a:r>
              <a:rPr lang="en-US" noProof="0" dirty="0"/>
              <a:t>بيئات الرعاية والحماية:</a:t>
            </a:r>
          </a:p>
          <a:p>
            <a:pPr lvl="2" algn="r" rtl="1"/>
            <a:r>
              <a:rPr lang="en-US" noProof="0" dirty="0"/>
              <a:t>قد تعيش الأسرة في منزل مختلف ، مع أشخاص مختلفين.</a:t>
            </a:r>
          </a:p>
          <a:p>
            <a:pPr lvl="2" algn="r" rtl="1"/>
            <a:r>
              <a:rPr lang="en-US" noProof="0" dirty="0"/>
              <a:t>ربما تغيرت علاقة الطفل بإخوته أو بأفراد الأسرة الآخرين.</a:t>
            </a:r>
          </a:p>
          <a:p>
            <a:pPr lvl="1" algn="r" rtl="1"/>
            <a:r>
              <a:rPr lang="en-US" noProof="0" dirty="0"/>
              <a:t>مقدمو الرعاية المستجيبون والداعمون:</a:t>
            </a:r>
          </a:p>
          <a:p>
            <a:pPr lvl="2" algn="r" rtl="1"/>
            <a:r>
              <a:rPr lang="en-US" noProof="0" dirty="0"/>
              <a:t>قد لا يكون مقدمو الرعاية من ذوي الخبرة الكبيرة في دعم طفل </a:t>
            </a:r>
            <a:r>
              <a:rPr lang="ar-SA" noProof="0" dirty="0"/>
              <a:t>بعمر</a:t>
            </a:r>
            <a:r>
              <a:rPr lang="en-US" noProof="0" dirty="0"/>
              <a:t>الطفل (إذا تم </a:t>
            </a:r>
            <a:r>
              <a:rPr lang="ar-SA" noProof="0" dirty="0"/>
              <a:t>ان</a:t>
            </a:r>
            <a:r>
              <a:rPr lang="en-US" noProof="0" dirty="0"/>
              <a:t>فص</a:t>
            </a:r>
            <a:r>
              <a:rPr lang="ar-SA" noProof="0" dirty="0"/>
              <a:t>ا</a:t>
            </a:r>
            <a:r>
              <a:rPr lang="en-US" noProof="0" dirty="0"/>
              <a:t>لهم لفترة طويلة) وقد يفتقرون إلى فهم احتياجاتهم.</a:t>
            </a:r>
          </a:p>
          <a:p>
            <a:pPr lvl="2" algn="r" rtl="1"/>
            <a:r>
              <a:rPr lang="en-US" noProof="0" dirty="0"/>
              <a:t>قد تتعرض قدرة مقدم الرعاية للضغط إذا لم يعتاد على رعاية هذا العدد من الأطفال (على سبيل المثال ، إذا كان لديه عدد أكبر من الأطفال منذ انفصال الطفل عنهم).</a:t>
            </a:r>
          </a:p>
          <a:p>
            <a:pPr lvl="1" algn="r" rtl="1"/>
            <a:r>
              <a:rPr lang="en-US" noProof="0" dirty="0"/>
              <a:t>العلاقات الصحية بين مقدم الرعاية والطفل:</a:t>
            </a:r>
          </a:p>
          <a:p>
            <a:pPr lvl="2" algn="r" rtl="1"/>
            <a:r>
              <a:rPr lang="en-US" noProof="0" dirty="0"/>
              <a:t>ربما تغيرت علاقة الطفل ومقدمي الرعاية إذا كانا منفصلين.</a:t>
            </a:r>
          </a:p>
          <a:p>
            <a:pPr lvl="2" algn="r" rtl="1"/>
            <a:r>
              <a:rPr lang="en-US" noProof="0" dirty="0"/>
              <a:t>قد لا يكون الطفل معتادًا على العيش مع مقدم رعاية وقد ي</a:t>
            </a:r>
            <a:r>
              <a:rPr lang="ar-SA" noProof="0" dirty="0"/>
              <a:t>عاني</a:t>
            </a:r>
            <a:r>
              <a:rPr lang="en-US" noProof="0" dirty="0"/>
              <a:t> من أجل التكيف مع كونه أقل استقلالية.</a:t>
            </a:r>
          </a:p>
          <a:p>
            <a:pPr lvl="2" algn="r" rtl="1"/>
            <a:r>
              <a:rPr lang="en-US" noProof="0" dirty="0"/>
              <a:t>قد لا يرغب مقدم الرعاية أو الطفل في عودة الطفل أو قد تكون لديه مخاوف بشأنه.</a:t>
            </a:r>
          </a:p>
          <a:p>
            <a:pPr lvl="2" algn="r" rtl="1"/>
            <a:r>
              <a:rPr lang="en-US" noProof="0" dirty="0"/>
              <a:t>قد يكون هناك وصمة عار مرتبطة بمكان وجود الطفل أو ما كان يفعله مما قد يؤثر على العلاقة.</a:t>
            </a:r>
          </a:p>
          <a:p>
            <a:pPr lvl="2" algn="r" rtl="1"/>
            <a:r>
              <a:rPr lang="en-US" noProof="0" dirty="0"/>
              <a:t>قد يشعر الطفل بالرفض إذا كان الانفصال عملاً متعمدًا من مقدم الرعاية.</a:t>
            </a:r>
          </a:p>
          <a:p>
            <a:pPr algn="r" rtl="1"/>
            <a:r>
              <a:rPr lang="en-US" b="1" noProof="0" dirty="0"/>
              <a:t>السؤال </a:t>
            </a:r>
            <a:r>
              <a:rPr lang="ar-SA" b="1" noProof="0" dirty="0"/>
              <a:t>٢</a:t>
            </a:r>
            <a:endParaRPr lang="en-US" b="1" noProof="0" dirty="0"/>
          </a:p>
          <a:p>
            <a:pPr lvl="1" algn="r" rtl="1"/>
            <a:r>
              <a:rPr lang="en-US" dirty="0"/>
              <a:t>يعاني أفراد الأسرة بشكل خاص من فقر أو مرض أو لديهم مشاكل كبيرة أخرى تؤثر على قدرتهم على تقديم الرعاية.</a:t>
            </a:r>
          </a:p>
          <a:p>
            <a:pPr lvl="1" algn="r" rtl="1"/>
            <a:r>
              <a:rPr lang="en-US" dirty="0"/>
              <a:t>سيقدم أفراد الأسرة الممتدة الذين لم يعيش معهم الطفل من </a:t>
            </a:r>
            <a:r>
              <a:rPr lang="ar-SA" dirty="0"/>
              <a:t>قَبل</a:t>
            </a:r>
            <a:r>
              <a:rPr lang="en-US" dirty="0"/>
              <a:t> الرعاية.</a:t>
            </a:r>
          </a:p>
          <a:p>
            <a:pPr lvl="1" algn="r" rtl="1"/>
            <a:r>
              <a:rPr lang="en-US" dirty="0"/>
              <a:t>تغيرت الأسرة بشكل كبير منذ الانفصال ، على سبيل المثال ، من خلال الزواج مرة أخرى أو وفاة أفراد الأسرة.</a:t>
            </a:r>
          </a:p>
          <a:p>
            <a:pPr lvl="1" algn="r" rtl="1"/>
            <a:r>
              <a:rPr lang="en-US" dirty="0"/>
              <a:t>المجتمع معادٍ ، لا سيما تجاه الأطفال الذين يُجبرون على ارتكاب أعمال عنف ضد أسرهم أو مجتمعاتهم ، أو الأطفال المرتبطين بالقوات المسلحة أو الجماعات المسلحة ، أو الفتيات اللاتي حملن أثناء النزاع.</a:t>
            </a:r>
          </a:p>
          <a:p>
            <a:pPr lvl="1" algn="r" rtl="1"/>
            <a:r>
              <a:rPr lang="en-US" dirty="0"/>
              <a:t>الأطفال </a:t>
            </a:r>
            <a:r>
              <a:rPr lang="ar-SA" dirty="0"/>
              <a:t>الذين ينتمون</a:t>
            </a:r>
            <a:r>
              <a:rPr lang="en-US" dirty="0"/>
              <a:t> </a:t>
            </a:r>
            <a:r>
              <a:rPr lang="ar-SA" dirty="0"/>
              <a:t>ل</a:t>
            </a:r>
            <a:r>
              <a:rPr lang="en-US" dirty="0"/>
              <a:t>أقلية عرقية أو مجموعة مهمشة.</a:t>
            </a:r>
          </a:p>
          <a:p>
            <a:pPr lvl="1" algn="r" rtl="1"/>
            <a:r>
              <a:rPr lang="en-US" dirty="0"/>
              <a:t>الطفل أو الأسرة مترددون في لم الشمل.</a:t>
            </a:r>
          </a:p>
          <a:p>
            <a:pPr marL="0" indent="0" algn="r" rtl="1">
              <a:buNone/>
            </a:pPr>
            <a:endParaRPr lang="en-US" dirty="0"/>
          </a:p>
          <a:p>
            <a:pPr marL="0" indent="0" algn="r" rtl="1">
              <a:buNone/>
            </a:pPr>
            <a:r>
              <a:rPr lang="ar-SA" b="1" dirty="0"/>
              <a:t>يتبع</a:t>
            </a:r>
            <a:r>
              <a:rPr lang="en-US" b="1" dirty="0">
                <a:sym typeface="Wingdings" panose="05000000000000000000" pitchFamily="2" charset="2"/>
              </a:rPr>
              <a:t></a:t>
            </a:r>
            <a:endParaRPr lang="en-US" b="1" dirty="0"/>
          </a:p>
        </p:txBody>
      </p:sp>
      <p:sp>
        <p:nvSpPr>
          <p:cNvPr id="2" name="Google Shape;725;p48:notes">
            <a:extLst>
              <a:ext uri="{FF2B5EF4-FFF2-40B4-BE49-F238E27FC236}">
                <a16:creationId xmlns:a16="http://schemas.microsoft.com/office/drawing/2014/main" id="{DBA1712B-CCBC-117E-EFD3-410BF8C9E960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42</a:t>
            </a:fld>
            <a:endParaRPr lang="en-US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7268851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77839" y="460375"/>
            <a:ext cx="6143624" cy="9211333"/>
          </a:xfrm>
        </p:spPr>
        <p:txBody>
          <a:bodyPr/>
          <a:lstStyle/>
          <a:p>
            <a:pPr algn="r" rtl="1"/>
            <a:r>
              <a:rPr lang="en-US" b="1" dirty="0"/>
              <a:t>السؤال </a:t>
            </a:r>
            <a:r>
              <a:rPr lang="ar-SA" b="1" dirty="0"/>
              <a:t>٣</a:t>
            </a:r>
            <a:r>
              <a:rPr lang="en-US" b="1" dirty="0"/>
              <a:t>:</a:t>
            </a:r>
            <a:endParaRPr lang="en-US" dirty="0"/>
          </a:p>
          <a:p>
            <a:pPr lvl="1" algn="r" rtl="1"/>
            <a:r>
              <a:rPr lang="ar-SA" dirty="0"/>
              <a:t>تحضير</a:t>
            </a:r>
            <a:r>
              <a:rPr lang="en-US" dirty="0"/>
              <a:t> الطفل والأسرة قبل لم الشمل</a:t>
            </a:r>
          </a:p>
          <a:p>
            <a:pPr lvl="1" algn="r" rtl="1"/>
            <a:r>
              <a:rPr lang="en-US" dirty="0"/>
              <a:t>الوساطة الأسرية لحل القضايا التي تمنع الطفل من العيش مع الأسرة</a:t>
            </a:r>
          </a:p>
          <a:p>
            <a:pPr lvl="1" algn="r" rtl="1"/>
            <a:r>
              <a:rPr lang="en-US" dirty="0"/>
              <a:t>تقديم الدعم العاطفي و / أو العملي للطفل أثناء انتقاله / انتقالها</a:t>
            </a:r>
          </a:p>
          <a:p>
            <a:pPr lvl="1" algn="r" rtl="1"/>
            <a:r>
              <a:rPr lang="en-US" dirty="0"/>
              <a:t>العمل مع الطفل / الأسرة بشأن إحدى القضايا المحددة التي تم تحديدها أثناء التحضير للم شمل ، مثل المخاوف السلوكية للمراهقين العائدين بعد فترة طويلة من الانفصال</a:t>
            </a:r>
          </a:p>
          <a:p>
            <a:pPr lvl="1" algn="r" rtl="1"/>
            <a:r>
              <a:rPr lang="en-US" dirty="0"/>
              <a:t>تحديد الاستجابات</a:t>
            </a:r>
            <a:r>
              <a:rPr lang="ar-SA" dirty="0"/>
              <a:t> </a:t>
            </a:r>
            <a:r>
              <a:rPr lang="en-US" dirty="0"/>
              <a:t>طويلة الأ</a:t>
            </a:r>
            <a:r>
              <a:rPr lang="ar-SA" dirty="0"/>
              <a:t>مد</a:t>
            </a:r>
            <a:r>
              <a:rPr lang="en-US" dirty="0"/>
              <a:t> المتخصصة والمناسبة ثقافيًا لبعض الأطفال ، مثل أولئك الذين يعانون من مشاكل الصحة ال</a:t>
            </a:r>
            <a:r>
              <a:rPr lang="ar-SA" dirty="0"/>
              <a:t>نفس</a:t>
            </a:r>
            <a:r>
              <a:rPr lang="en-US" dirty="0"/>
              <a:t>ية نتيجة تجاربهم أثناء الانفصال</a:t>
            </a:r>
          </a:p>
          <a:p>
            <a:pPr lvl="1" algn="r" rtl="1"/>
            <a:r>
              <a:rPr lang="en-US" dirty="0"/>
              <a:t>مساعدة الأطفال وأسرهم في الوصول إلى نطاق الدعم اللازم لإعادة لم الشمل أو ترتيبات الرعاية البديلة طويلة الأ</a:t>
            </a:r>
            <a:r>
              <a:rPr lang="ar-SA" dirty="0"/>
              <a:t>مد </a:t>
            </a:r>
            <a:r>
              <a:rPr lang="en-US" dirty="0"/>
              <a:t>لتكون مستدامة</a:t>
            </a:r>
          </a:p>
          <a:p>
            <a:pPr lvl="1" algn="r" rtl="1"/>
            <a:r>
              <a:rPr lang="en-US" dirty="0"/>
              <a:t>ضمان حصول الأطفال والأسر على معلومات حول الخدمات الأساسية والمساعدات الإنسانية وبرامج التنمية الأوسع</a:t>
            </a:r>
          </a:p>
          <a:p>
            <a:pPr lvl="1" algn="r" rtl="1"/>
            <a:r>
              <a:rPr lang="en-US" dirty="0"/>
              <a:t>كجزء من إدارة الحالة</a:t>
            </a:r>
            <a:r>
              <a:rPr lang="ar-SA" dirty="0"/>
              <a:t>، </a:t>
            </a:r>
            <a:r>
              <a:rPr lang="en-US" dirty="0"/>
              <a:t>ت</a:t>
            </a:r>
            <a:r>
              <a:rPr lang="ar-SA" dirty="0"/>
              <a:t>يسير</a:t>
            </a:r>
            <a:r>
              <a:rPr lang="en-US" dirty="0"/>
              <a:t> الإحالات إلى الخدمات أو البرامج ذات الصلة ومراقبة تلك الإحالات لضمان الوصول إلى الدعم</a:t>
            </a:r>
            <a:endParaRPr lang="en-US" noProof="0" dirty="0"/>
          </a:p>
        </p:txBody>
      </p:sp>
      <p:sp>
        <p:nvSpPr>
          <p:cNvPr id="2" name="Google Shape;725;p48:notes">
            <a:extLst>
              <a:ext uri="{FF2B5EF4-FFF2-40B4-BE49-F238E27FC236}">
                <a16:creationId xmlns:a16="http://schemas.microsoft.com/office/drawing/2014/main" id="{C85F2D39-4E39-9161-FA2F-8E004414F3C9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43</a:t>
            </a:fld>
            <a:endParaRPr lang="en-US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5358713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ar-SA" b="1" noProof="0" dirty="0"/>
              <a:t>الشرح</a:t>
            </a:r>
            <a:endParaRPr lang="en-US" b="1" noProof="0" dirty="0"/>
          </a:p>
          <a:p>
            <a:pPr algn="r" rtl="1"/>
            <a:r>
              <a:rPr lang="en-US" noProof="0" dirty="0"/>
              <a:t>عرض الشريحة</a:t>
            </a:r>
          </a:p>
          <a:p>
            <a:pPr algn="r" rtl="1"/>
            <a:r>
              <a:rPr lang="en-US" i="1" dirty="0"/>
              <a:t>هل لدى أي شخص أي أسئلة أو بحاجة إلى توضيح؟</a:t>
            </a:r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B5E30A52-81D9-9050-5FFD-0D350ED71B9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" name="Google Shape;725;p48:notes">
            <a:extLst>
              <a:ext uri="{FF2B5EF4-FFF2-40B4-BE49-F238E27FC236}">
                <a16:creationId xmlns:a16="http://schemas.microsoft.com/office/drawing/2014/main" id="{43D3C972-1DEF-9480-E133-5711A8A50065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44</a:t>
            </a:fld>
            <a:endParaRPr lang="en-US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1504878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ar-SA" b="1" dirty="0"/>
              <a:t>مدة </a:t>
            </a:r>
            <a:r>
              <a:rPr lang="en-CA" b="1" dirty="0"/>
              <a:t>الجلسة الخامس</a:t>
            </a:r>
            <a:r>
              <a:rPr lang="ar-SA" b="1" dirty="0"/>
              <a:t>ة: ١٥</a:t>
            </a:r>
            <a:r>
              <a:rPr lang="en-CA" b="1" dirty="0"/>
              <a:t> </a:t>
            </a:r>
            <a:r>
              <a:rPr lang="ar-SA" b="1" dirty="0"/>
              <a:t>دقيقة</a:t>
            </a:r>
            <a:endParaRPr lang="en-US" b="1" dirty="0"/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3E3CC022-D831-D11B-E138-7E9758AEAA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" name="Google Shape;725;p48:notes">
            <a:extLst>
              <a:ext uri="{FF2B5EF4-FFF2-40B4-BE49-F238E27FC236}">
                <a16:creationId xmlns:a16="http://schemas.microsoft.com/office/drawing/2014/main" id="{264EB75B-E5BD-5007-A0EC-3A6579A2B80D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45</a:t>
            </a:fld>
            <a:endParaRPr lang="en-US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4110830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en-GB" b="1" dirty="0">
                <a:sym typeface="Arial"/>
              </a:rPr>
              <a:t>مقدمة</a:t>
            </a:r>
          </a:p>
          <a:p>
            <a:pPr algn="r" rtl="1"/>
            <a:r>
              <a:rPr lang="en-GB" dirty="0">
                <a:sym typeface="Arial"/>
              </a:rPr>
              <a:t>توجيه المشاركين إلى</a:t>
            </a:r>
            <a:r>
              <a:rPr lang="ar-SA" dirty="0">
                <a:sym typeface="Arial"/>
              </a:rPr>
              <a:t> </a:t>
            </a:r>
            <a:r>
              <a:rPr lang="en-GB" b="1" dirty="0">
                <a:sym typeface="Arial"/>
              </a:rPr>
              <a:t>صفحة </a:t>
            </a:r>
            <a:r>
              <a:rPr lang="ar-SA" b="1" dirty="0">
                <a:sym typeface="Arial"/>
              </a:rPr>
              <a:t>٣٥ من دليل العمل</a:t>
            </a:r>
            <a:r>
              <a:rPr lang="en-GB" b="1" dirty="0">
                <a:sym typeface="Arial"/>
              </a:rPr>
              <a:t>: أهداف التعلم</a:t>
            </a:r>
          </a:p>
          <a:p>
            <a:pPr algn="r" rtl="1"/>
            <a:r>
              <a:rPr lang="en-GB" i="1" dirty="0">
                <a:sym typeface="Arial"/>
              </a:rPr>
              <a:t>من المهم أن تأخذ الوقت الكافي لمراجعة أهداف التعلم </a:t>
            </a:r>
            <a:r>
              <a:rPr lang="ar-SA" i="1" dirty="0">
                <a:sym typeface="Arial"/>
              </a:rPr>
              <a:t>(</a:t>
            </a:r>
            <a:r>
              <a:rPr lang="ar-SA" b="1" i="1" dirty="0">
                <a:sym typeface="Arial"/>
              </a:rPr>
              <a:t>ال</a:t>
            </a:r>
            <a:r>
              <a:rPr lang="en-GB" b="1" i="1" dirty="0">
                <a:sym typeface="Arial"/>
              </a:rPr>
              <a:t>صفحة </a:t>
            </a:r>
            <a:r>
              <a:rPr lang="ar-SA" b="1" i="1" dirty="0">
                <a:sym typeface="Arial"/>
              </a:rPr>
              <a:t> ١٧ من دليل العمل ) </a:t>
            </a:r>
            <a:r>
              <a:rPr lang="en-GB" i="1" dirty="0">
                <a:sym typeface="Arial"/>
              </a:rPr>
              <a:t>والتفكير في إنجازاتك في نهاية هذا التدريب.</a:t>
            </a:r>
          </a:p>
          <a:p>
            <a:pPr algn="r" rtl="1"/>
            <a:r>
              <a:rPr lang="en-GB" i="1" dirty="0">
                <a:sym typeface="Arial"/>
              </a:rPr>
              <a:t>قد تتطلب بعض أهداف التعلم بعض المعلومات أو الممارسة أو الدعم من المشرف لتحقيقها بالكامل.</a:t>
            </a:r>
          </a:p>
          <a:p>
            <a:pPr algn="r" rtl="1"/>
            <a:r>
              <a:rPr lang="en-GB" i="1" dirty="0">
                <a:sym typeface="Arial"/>
              </a:rPr>
              <a:t>انظر إلى تدريب اليوم وأجب عن الأسئلة المتعلقة بأهداف التعلم في </a:t>
            </a:r>
            <a:r>
              <a:rPr lang="ar-SA" i="1" dirty="0">
                <a:sym typeface="Arial"/>
              </a:rPr>
              <a:t>دليل العمل</a:t>
            </a:r>
            <a:r>
              <a:rPr lang="en-GB" i="1" dirty="0">
                <a:sym typeface="Arial"/>
              </a:rPr>
              <a:t> التدريبي.</a:t>
            </a:r>
          </a:p>
          <a:p>
            <a:pPr marL="0" indent="0" algn="r" rtl="1">
              <a:buNone/>
            </a:pPr>
            <a:endParaRPr lang="en-GB" b="1" dirty="0">
              <a:sym typeface="Arial"/>
            </a:endParaRPr>
          </a:p>
          <a:p>
            <a:pPr marL="0" indent="0" algn="r" rtl="1">
              <a:buNone/>
            </a:pPr>
            <a:r>
              <a:rPr lang="en-GB" b="1" dirty="0">
                <a:sym typeface="Arial"/>
              </a:rPr>
              <a:t>العمل الفردي </a:t>
            </a:r>
            <a:r>
              <a:rPr lang="ar-SA" b="1" dirty="0">
                <a:sym typeface="Arial"/>
              </a:rPr>
              <a:t>(٥ </a:t>
            </a:r>
            <a:r>
              <a:rPr lang="en-GB" b="1" dirty="0">
                <a:sym typeface="Arial"/>
              </a:rPr>
              <a:t>دقائق</a:t>
            </a:r>
            <a:r>
              <a:rPr lang="ar-SA" b="1" dirty="0">
                <a:sym typeface="Arial"/>
              </a:rPr>
              <a:t>)</a:t>
            </a:r>
            <a:endParaRPr lang="en-GB" i="1" dirty="0">
              <a:sym typeface="Arial"/>
            </a:endParaRPr>
          </a:p>
          <a:p>
            <a:pPr algn="r" rtl="1">
              <a:defRPr/>
            </a:pPr>
            <a:r>
              <a:rPr lang="en-GB" dirty="0">
                <a:sym typeface="Arial"/>
              </a:rPr>
              <a:t>امنح المشاركين </a:t>
            </a:r>
            <a:r>
              <a:rPr lang="ar-SA" dirty="0">
                <a:sym typeface="Arial"/>
              </a:rPr>
              <a:t>٥</a:t>
            </a:r>
            <a:r>
              <a:rPr lang="en-GB" dirty="0">
                <a:sym typeface="Arial"/>
              </a:rPr>
              <a:t> دقائق لإكمال</a:t>
            </a:r>
            <a:r>
              <a:rPr lang="ar-SA" dirty="0">
                <a:sym typeface="Arial"/>
              </a:rPr>
              <a:t> النشاط</a:t>
            </a:r>
            <a:endParaRPr lang="en-GB" dirty="0">
              <a:sym typeface="Arial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lang="en-GB" dirty="0">
              <a:sym typeface="Arial"/>
            </a:endParaRPr>
          </a:p>
          <a:p>
            <a:pPr marL="0" indent="0" algn="r" rtl="1">
              <a:buNone/>
            </a:pPr>
            <a:r>
              <a:rPr lang="en-GB" b="1" dirty="0">
                <a:sym typeface="Arial"/>
              </a:rPr>
              <a:t>مناقشة عامة </a:t>
            </a:r>
            <a:r>
              <a:rPr lang="ar-SA" b="1" dirty="0">
                <a:sym typeface="Arial"/>
              </a:rPr>
              <a:t>(٥ </a:t>
            </a:r>
            <a:r>
              <a:rPr lang="en-GB" b="1" dirty="0">
                <a:sym typeface="Arial"/>
              </a:rPr>
              <a:t>دقائق</a:t>
            </a:r>
            <a:r>
              <a:rPr lang="ar-SA" b="1" dirty="0">
                <a:sym typeface="Arial"/>
              </a:rPr>
              <a:t>)</a:t>
            </a:r>
            <a:endParaRPr lang="en-GB" i="1" dirty="0">
              <a:sym typeface="Arial"/>
            </a:endParaRPr>
          </a:p>
          <a:p>
            <a:pPr algn="r" rtl="1"/>
            <a:r>
              <a:rPr lang="en-GB" dirty="0">
                <a:sym typeface="Arial"/>
              </a:rPr>
              <a:t>ادعُ متطوعين لمشاركة أفكارهم</a:t>
            </a:r>
          </a:p>
          <a:p>
            <a:pPr algn="r" rtl="1"/>
            <a:endParaRPr lang="en-GB" i="1" dirty="0">
              <a:sym typeface="Arial"/>
            </a:endParaRPr>
          </a:p>
          <a:p>
            <a:pPr marL="0" indent="0" algn="r" rtl="1">
              <a:buNone/>
            </a:pPr>
            <a:r>
              <a:rPr lang="en-GB" b="1" dirty="0">
                <a:sym typeface="Arial"/>
              </a:rPr>
              <a:t>مقدمة</a:t>
            </a:r>
          </a:p>
          <a:p>
            <a:pPr algn="r" rtl="1"/>
            <a:r>
              <a:rPr lang="en-GB" dirty="0">
                <a:sym typeface="Arial"/>
              </a:rPr>
              <a:t>اكمل في</a:t>
            </a:r>
            <a:r>
              <a:rPr lang="ar-SA" dirty="0">
                <a:sym typeface="Arial"/>
              </a:rPr>
              <a:t> </a:t>
            </a:r>
            <a:r>
              <a:rPr lang="ar-SA" b="1" dirty="0">
                <a:sym typeface="Arial"/>
              </a:rPr>
              <a:t>ال</a:t>
            </a:r>
            <a:r>
              <a:rPr lang="en-GB" b="1" dirty="0">
                <a:sym typeface="Arial"/>
              </a:rPr>
              <a:t>صفحة </a:t>
            </a:r>
            <a:r>
              <a:rPr lang="ar-SA" b="1" dirty="0">
                <a:sym typeface="Arial"/>
              </a:rPr>
              <a:t>٣٥ من دليل العمل: </a:t>
            </a:r>
            <a:r>
              <a:rPr lang="en-GB" b="1" dirty="0">
                <a:sym typeface="Arial"/>
              </a:rPr>
              <a:t>ا</a:t>
            </a:r>
            <a:r>
              <a:rPr lang="ar-SA" b="1" dirty="0">
                <a:sym typeface="Arial"/>
              </a:rPr>
              <a:t>لتأمل</a:t>
            </a:r>
            <a:endParaRPr lang="en-GB" b="1" dirty="0">
              <a:sym typeface="Arial"/>
            </a:endParaRPr>
          </a:p>
          <a:p>
            <a:pPr algn="r" rtl="1"/>
            <a:r>
              <a:rPr lang="en-GB" i="1" dirty="0">
                <a:sym typeface="Arial"/>
              </a:rPr>
              <a:t>ما الذي فاجأك؟ ما هو التحدي</a:t>
            </a:r>
            <a:r>
              <a:rPr lang="ar-SA" i="1" dirty="0">
                <a:sym typeface="Arial"/>
              </a:rPr>
              <a:t> بالنسبة لك</a:t>
            </a:r>
            <a:r>
              <a:rPr lang="en-GB" i="1" dirty="0">
                <a:sym typeface="Arial"/>
              </a:rPr>
              <a:t>؟ ماذا كنت ترغب في معرفة المزيد عنه؟</a:t>
            </a:r>
          </a:p>
          <a:p>
            <a:pPr algn="r" rtl="1"/>
            <a:r>
              <a:rPr lang="en-GB" i="1" dirty="0">
                <a:sym typeface="Arial"/>
              </a:rPr>
              <a:t>اكتب تأملاتك.</a:t>
            </a:r>
          </a:p>
          <a:p>
            <a:pPr marL="0" indent="0" algn="r" rtl="1">
              <a:buNone/>
            </a:pPr>
            <a:endParaRPr lang="en-GB" dirty="0">
              <a:sym typeface="Arial"/>
            </a:endParaRPr>
          </a:p>
          <a:p>
            <a:pPr marL="0" indent="0" algn="r" rtl="1">
              <a:buNone/>
            </a:pPr>
            <a:r>
              <a:rPr lang="en-GB" b="1" dirty="0">
                <a:sym typeface="Arial"/>
              </a:rPr>
              <a:t>العمل الفردي </a:t>
            </a:r>
            <a:r>
              <a:rPr lang="ar-SA" b="1" dirty="0">
                <a:sym typeface="Arial"/>
              </a:rPr>
              <a:t>(٥ </a:t>
            </a:r>
            <a:r>
              <a:rPr lang="en-GB" b="1" dirty="0">
                <a:sym typeface="Arial"/>
              </a:rPr>
              <a:t>دقائق</a:t>
            </a:r>
            <a:r>
              <a:rPr lang="ar-SA" b="1" dirty="0">
                <a:sym typeface="Arial"/>
              </a:rPr>
              <a:t>)</a:t>
            </a:r>
            <a:endParaRPr lang="en-GB" i="1" dirty="0">
              <a:sym typeface="Arial"/>
            </a:endParaRPr>
          </a:p>
          <a:p>
            <a:pPr algn="r" rtl="1"/>
            <a:r>
              <a:rPr lang="en-GB" dirty="0">
                <a:sym typeface="Arial"/>
              </a:rPr>
              <a:t>امنح المشاركين </a:t>
            </a:r>
            <a:r>
              <a:rPr lang="ar-SA" dirty="0">
                <a:sym typeface="Arial"/>
              </a:rPr>
              <a:t>٥</a:t>
            </a:r>
            <a:r>
              <a:rPr lang="en-GB" dirty="0">
                <a:sym typeface="Arial"/>
              </a:rPr>
              <a:t> دقائق لإكمال</a:t>
            </a:r>
            <a:r>
              <a:rPr lang="ar-SA" dirty="0">
                <a:sym typeface="Arial"/>
              </a:rPr>
              <a:t> النشاط</a:t>
            </a:r>
            <a:endParaRPr lang="en-GB" b="1" dirty="0">
              <a:sym typeface="Arial"/>
            </a:endParaRPr>
          </a:p>
          <a:p>
            <a:pPr marL="0" indent="0" algn="r" rtl="1">
              <a:buNone/>
            </a:pPr>
            <a:endParaRPr lang="en-GB" dirty="0">
              <a:sym typeface="Arial"/>
            </a:endParaRPr>
          </a:p>
          <a:p>
            <a:pPr marL="0" indent="0" algn="r" rtl="1">
              <a:buNone/>
            </a:pPr>
            <a:r>
              <a:rPr lang="en-GB" b="1" dirty="0">
                <a:sym typeface="Arial"/>
              </a:rPr>
              <a:t>مناقشة عامة </a:t>
            </a:r>
            <a:r>
              <a:rPr lang="ar-SA" b="1" dirty="0">
                <a:sym typeface="Arial"/>
              </a:rPr>
              <a:t>(٥ </a:t>
            </a:r>
            <a:r>
              <a:rPr lang="en-GB" b="1" dirty="0">
                <a:sym typeface="Arial"/>
              </a:rPr>
              <a:t>دقائق</a:t>
            </a:r>
            <a:r>
              <a:rPr lang="ar-SA" b="1" dirty="0">
                <a:sym typeface="Arial"/>
              </a:rPr>
              <a:t>)</a:t>
            </a:r>
            <a:endParaRPr lang="en-GB" i="1" dirty="0">
              <a:sym typeface="Arial"/>
            </a:endParaRPr>
          </a:p>
          <a:p>
            <a:pPr algn="r" rtl="1"/>
            <a:r>
              <a:rPr lang="en-GB" dirty="0">
                <a:sym typeface="Arial"/>
              </a:rPr>
              <a:t>ادعُ متطوعين لمشاركة أفكارهم</a:t>
            </a:r>
          </a:p>
          <a:p>
            <a:pPr algn="r" rtl="1"/>
            <a:r>
              <a:rPr lang="en-GB" i="0" dirty="0">
                <a:sym typeface="Arial"/>
              </a:rPr>
              <a:t>اشكر المشاركين</a:t>
            </a:r>
            <a:r>
              <a:rPr lang="ar-SA" i="0" dirty="0">
                <a:sym typeface="Arial"/>
              </a:rPr>
              <a:t>/ات</a:t>
            </a:r>
            <a:r>
              <a:rPr lang="en-GB" i="0" dirty="0">
                <a:sym typeface="Arial"/>
              </a:rPr>
              <a:t> على مشاركتهم</a:t>
            </a:r>
            <a:endParaRPr lang="en-GB" dirty="0">
              <a:sym typeface="Arial"/>
            </a:endParaRPr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0AB282A5-D4F3-1187-C8DD-E76A546C6C0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" name="Google Shape;725;p48:notes">
            <a:extLst>
              <a:ext uri="{FF2B5EF4-FFF2-40B4-BE49-F238E27FC236}">
                <a16:creationId xmlns:a16="http://schemas.microsoft.com/office/drawing/2014/main" id="{9F9E2D14-40B9-2574-4AF2-75F8F73B4B2A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46</a:t>
            </a:fld>
            <a:endParaRPr lang="en-US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080230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ar-SA" b="1" noProof="0" dirty="0">
                <a:sym typeface="Arial"/>
              </a:rPr>
              <a:t>الشرح</a:t>
            </a:r>
            <a:endParaRPr lang="en-US" b="1" dirty="0">
              <a:sym typeface="Arial"/>
            </a:endParaRPr>
          </a:p>
          <a:p>
            <a:pPr algn="r" rtl="1"/>
            <a:r>
              <a:rPr lang="en-US" noProof="0" dirty="0"/>
              <a:t>عرض الشريحة</a:t>
            </a:r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A405ECB0-D24B-F217-7CE7-74E17DC206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" name="Google Shape;725;p48:notes">
            <a:extLst>
              <a:ext uri="{FF2B5EF4-FFF2-40B4-BE49-F238E27FC236}">
                <a16:creationId xmlns:a16="http://schemas.microsoft.com/office/drawing/2014/main" id="{3D1E9887-5A15-7E57-40B7-56709E0EC78D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5</a:t>
            </a:fld>
            <a:endParaRPr lang="en-US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455989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ar-SA" b="1" noProof="0" dirty="0">
                <a:sym typeface="Arial"/>
              </a:rPr>
              <a:t>الشرح</a:t>
            </a:r>
            <a:endParaRPr lang="en-US" noProof="0" dirty="0"/>
          </a:p>
          <a:p>
            <a:pPr algn="r" rtl="1"/>
            <a:r>
              <a:rPr lang="en-US" noProof="0" dirty="0"/>
              <a:t>عرض الشريحة</a:t>
            </a:r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75D69F02-DCFE-12E8-9327-A4C328C890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" name="Google Shape;725;p48:notes">
            <a:extLst>
              <a:ext uri="{FF2B5EF4-FFF2-40B4-BE49-F238E27FC236}">
                <a16:creationId xmlns:a16="http://schemas.microsoft.com/office/drawing/2014/main" id="{E336343B-D3A5-437C-295B-4E52CBF5A5D4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6</a:t>
            </a:fld>
            <a:endParaRPr lang="en-US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004658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7:notes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ar-SA" b="1" noProof="0" dirty="0">
                <a:sym typeface="Arial"/>
              </a:rPr>
              <a:t>الشرح</a:t>
            </a:r>
            <a:endParaRPr lang="en-US" noProof="0" dirty="0"/>
          </a:p>
          <a:p>
            <a:pPr algn="r" rtl="1"/>
            <a:r>
              <a:rPr lang="en-US" noProof="0" dirty="0"/>
              <a:t>عرض الشريحة</a:t>
            </a:r>
          </a:p>
          <a:p>
            <a:pPr marL="171450" marR="0" lvl="0" indent="-17145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noProof="0" dirty="0"/>
              <a:t>يمك</a:t>
            </a:r>
            <a:r>
              <a:rPr lang="ar-SA" i="1" noProof="0" dirty="0"/>
              <a:t>ن</a:t>
            </a:r>
            <a:r>
              <a:rPr lang="en-US" i="1" noProof="0" dirty="0"/>
              <a:t> </a:t>
            </a:r>
            <a:r>
              <a:rPr lang="ar-SA" i="1" noProof="0" dirty="0"/>
              <a:t>الاطلاع</a:t>
            </a:r>
            <a:r>
              <a:rPr lang="en-US" i="1" noProof="0" dirty="0"/>
              <a:t> على</a:t>
            </a:r>
            <a:r>
              <a:rPr lang="ar-SA" i="1" noProof="0" dirty="0"/>
              <a:t> </a:t>
            </a:r>
            <a:r>
              <a:rPr lang="en-US" b="1" i="1" noProof="0" dirty="0"/>
              <a:t>صفحة </a:t>
            </a:r>
            <a:r>
              <a:rPr lang="ar-SA" b="1" i="1" noProof="0" dirty="0"/>
              <a:t>دليل العمل ١٧</a:t>
            </a:r>
            <a:r>
              <a:rPr lang="en-US" b="1" i="1" noProof="0" dirty="0"/>
              <a:t>: أهداف التعلم</a:t>
            </a:r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E3349750-0D49-C323-0C2F-7CD6DD4A5E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" name="Google Shape;725;p48:notes">
            <a:extLst>
              <a:ext uri="{FF2B5EF4-FFF2-40B4-BE49-F238E27FC236}">
                <a16:creationId xmlns:a16="http://schemas.microsoft.com/office/drawing/2014/main" id="{D1C33EBF-D89F-D004-EADA-15AF8DE8DCF2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7</a:t>
            </a:fld>
            <a:endParaRPr lang="en-US" sz="1200">
              <a:latin typeface="+mn-lt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en-CA" b="1" dirty="0"/>
              <a:t>مدة الجلسة الثانية: </a:t>
            </a:r>
            <a:r>
              <a:rPr lang="ar-SA" b="1" dirty="0"/>
              <a:t> ساعة و ٣٠ دقيقة</a:t>
            </a:r>
            <a:endParaRPr lang="en-US" b="1" dirty="0"/>
          </a:p>
          <a:p>
            <a:pPr marL="0" indent="0" algn="r" rtl="1">
              <a:buNone/>
            </a:pPr>
            <a:r>
              <a:rPr lang="en-US" b="1" noProof="0" dirty="0">
                <a:sym typeface="Arial"/>
              </a:rPr>
              <a:t>______________________________________________________________________________</a:t>
            </a:r>
          </a:p>
          <a:p>
            <a:pPr marL="0" indent="0" algn="r" rtl="1">
              <a:buNone/>
            </a:pPr>
            <a:endParaRPr lang="en-US" b="1" noProof="0" dirty="0">
              <a:sym typeface="Arial"/>
            </a:endParaRPr>
          </a:p>
          <a:p>
            <a:pPr marL="0" indent="0" algn="r" rtl="1">
              <a:buNone/>
            </a:pPr>
            <a:r>
              <a:rPr lang="ar-SA" b="1" noProof="0" dirty="0">
                <a:sym typeface="Arial"/>
              </a:rPr>
              <a:t>الشرح</a:t>
            </a:r>
            <a:endParaRPr lang="en-US" noProof="0" dirty="0"/>
          </a:p>
          <a:p>
            <a:pPr algn="r" rtl="1"/>
            <a:r>
              <a:rPr lang="ar-SA" i="1" noProof="0" dirty="0"/>
              <a:t>إشراك</a:t>
            </a:r>
            <a:r>
              <a:rPr lang="en-US" i="1" noProof="0" dirty="0"/>
              <a:t> الأسرة هي العملية المستخدمة لبناء علاقات حقيقية مع العائلات.</a:t>
            </a:r>
          </a:p>
          <a:p>
            <a:pPr algn="r" rtl="1"/>
            <a:r>
              <a:rPr lang="en-US" i="1" noProof="0" dirty="0"/>
              <a:t>تدعم هذه العلاقات إدارة</a:t>
            </a:r>
            <a:r>
              <a:rPr lang="ar-SA" i="1" noProof="0" dirty="0"/>
              <a:t> الحالة</a:t>
            </a:r>
            <a:r>
              <a:rPr lang="en-US" i="1" noProof="0" dirty="0"/>
              <a:t> الفعالة الشاملة والنتائج طويلة الأ</a:t>
            </a:r>
            <a:r>
              <a:rPr lang="ar-SA" i="1" noProof="0" dirty="0"/>
              <a:t>مد</a:t>
            </a:r>
            <a:r>
              <a:rPr lang="en-US" i="1" noProof="0" dirty="0"/>
              <a:t> لحماية الأطفال ورفاههم.</a:t>
            </a:r>
          </a:p>
          <a:p>
            <a:pPr algn="r" rtl="1"/>
            <a:r>
              <a:rPr lang="en-US" i="1" noProof="0" dirty="0"/>
              <a:t>خلال هذه الجلسة سننظر في:</a:t>
            </a:r>
          </a:p>
          <a:p>
            <a:pPr lvl="1" algn="r" rtl="1"/>
            <a:r>
              <a:rPr lang="en-US" i="1" noProof="0" dirty="0"/>
              <a:t>ماذا </a:t>
            </a:r>
            <a:r>
              <a:rPr lang="ar-SA" i="1" noProof="0" dirty="0"/>
              <a:t>ي</a:t>
            </a:r>
            <a:r>
              <a:rPr lang="en-US" i="1" noProof="0" dirty="0"/>
              <a:t>عني </a:t>
            </a:r>
            <a:r>
              <a:rPr lang="ar-SA" i="1" noProof="0" dirty="0"/>
              <a:t>إشراك</a:t>
            </a:r>
            <a:r>
              <a:rPr lang="en-US" i="1" noProof="0" dirty="0"/>
              <a:t> الأسرة</a:t>
            </a:r>
          </a:p>
          <a:p>
            <a:pPr lvl="1" algn="r" rtl="1"/>
            <a:r>
              <a:rPr lang="en-US" i="1" noProof="0" dirty="0"/>
              <a:t>كيف يبدو </a:t>
            </a:r>
            <a:r>
              <a:rPr lang="ar-SA" i="1" noProof="0" dirty="0"/>
              <a:t>ذلك</a:t>
            </a:r>
            <a:r>
              <a:rPr lang="en-US" i="1" noProof="0" dirty="0"/>
              <a:t> في الممارسة</a:t>
            </a:r>
            <a:r>
              <a:rPr lang="ar-SA" i="1" noProof="0" dirty="0"/>
              <a:t> العملية</a:t>
            </a:r>
            <a:endParaRPr lang="en-US" i="1" noProof="0" dirty="0"/>
          </a:p>
          <a:p>
            <a:pPr lvl="1" algn="r" rtl="1"/>
            <a:r>
              <a:rPr lang="en-US" i="1" noProof="0" dirty="0"/>
              <a:t>بعض الحواجز التي قد نواجهها عند </a:t>
            </a:r>
            <a:r>
              <a:rPr lang="ar-SA" i="1" noProof="0" dirty="0"/>
              <a:t>إشراك</a:t>
            </a:r>
            <a:r>
              <a:rPr lang="en-US" i="1" noProof="0" dirty="0"/>
              <a:t> العائلات</a:t>
            </a:r>
          </a:p>
          <a:p>
            <a:pPr lvl="1" algn="r" rtl="1"/>
            <a:r>
              <a:rPr lang="ar-SA" i="1" noProof="0" dirty="0"/>
              <a:t>ال</a:t>
            </a:r>
            <a:r>
              <a:rPr lang="en-US" i="1" noProof="0" dirty="0"/>
              <a:t>استراتيجيات للتغلب على هذه الحواجز</a:t>
            </a:r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DB3D4947-0583-8046-0A29-2A077C81CC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" name="Google Shape;725;p48:notes">
            <a:extLst>
              <a:ext uri="{FF2B5EF4-FFF2-40B4-BE49-F238E27FC236}">
                <a16:creationId xmlns:a16="http://schemas.microsoft.com/office/drawing/2014/main" id="{8DCA51B8-2C8A-5021-5DC7-15ED20A2186F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8</a:t>
            </a:fld>
            <a:endParaRPr lang="en-US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274644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en-US" b="1" noProof="0" dirty="0">
                <a:sym typeface="Arial"/>
              </a:rPr>
              <a:t>مقدمة</a:t>
            </a:r>
          </a:p>
          <a:p>
            <a:pPr algn="r" rtl="1"/>
            <a:r>
              <a:rPr lang="en-US" dirty="0"/>
              <a:t>قسّم المشاركين إلى أزواج</a:t>
            </a:r>
          </a:p>
          <a:p>
            <a:pPr algn="r" rtl="1"/>
            <a:r>
              <a:rPr lang="en-US" dirty="0"/>
              <a:t>توجيه المشاركين إلى</a:t>
            </a:r>
            <a:r>
              <a:rPr lang="ar-SA" dirty="0"/>
              <a:t> </a:t>
            </a:r>
            <a:r>
              <a:rPr lang="en-US" b="1" dirty="0"/>
              <a:t>صفحة </a:t>
            </a:r>
            <a:r>
              <a:rPr lang="ar-SA" b="1" dirty="0"/>
              <a:t>١٧-١٨ من دليل العمل</a:t>
            </a:r>
            <a:r>
              <a:rPr lang="en-US" b="1" dirty="0"/>
              <a:t>: </a:t>
            </a:r>
            <a:r>
              <a:rPr lang="ar-SA" b="1" dirty="0"/>
              <a:t>إشراك</a:t>
            </a:r>
            <a:r>
              <a:rPr lang="en-US" b="1" dirty="0"/>
              <a:t> العائلات ومقدمي الرعاية</a:t>
            </a:r>
            <a:endParaRPr lang="en-US" b="1" noProof="0" dirty="0"/>
          </a:p>
          <a:p>
            <a:pPr algn="r" rtl="1"/>
            <a:r>
              <a:rPr lang="en-US" i="1" noProof="0" dirty="0">
                <a:sym typeface="Arial"/>
              </a:rPr>
              <a:t>مع </a:t>
            </a:r>
            <a:r>
              <a:rPr lang="ar-SA" i="1" noProof="0" dirty="0">
                <a:sym typeface="Arial"/>
              </a:rPr>
              <a:t>زميل</a:t>
            </a:r>
            <a:r>
              <a:rPr lang="en-US" i="1" noProof="0" dirty="0">
                <a:sym typeface="Arial"/>
              </a:rPr>
              <a:t>ك:</a:t>
            </a:r>
          </a:p>
          <a:p>
            <a:pPr lvl="1" algn="r" rtl="1"/>
            <a:r>
              <a:rPr lang="ar-SA" i="1" noProof="0" dirty="0"/>
              <a:t>قم بم</a:t>
            </a:r>
            <a:r>
              <a:rPr lang="en-US" i="1" noProof="0" dirty="0"/>
              <a:t>ناقش</a:t>
            </a:r>
            <a:r>
              <a:rPr lang="ar-SA" i="1" noProof="0" dirty="0"/>
              <a:t>ة</a:t>
            </a:r>
            <a:r>
              <a:rPr lang="en-US" i="1" noProof="0" dirty="0"/>
              <a:t> الأسئلة على الشريحة</a:t>
            </a:r>
          </a:p>
          <a:p>
            <a:pPr lvl="1" algn="r" rtl="1"/>
            <a:r>
              <a:rPr lang="en-US" i="1" noProof="0" dirty="0">
                <a:sym typeface="Arial"/>
              </a:rPr>
              <a:t>اكتب فوائد العمل مع العائلات ومقدمي الرعاية حول الثمار على الشجرة</a:t>
            </a:r>
          </a:p>
          <a:p>
            <a:pPr marL="0" indent="0" algn="r" rtl="1">
              <a:buNone/>
            </a:pPr>
            <a:endParaRPr lang="en-US" b="1" dirty="0">
              <a:sym typeface="Arial"/>
            </a:endParaRPr>
          </a:p>
          <a:p>
            <a:pPr marL="0" indent="0" algn="r" rtl="1">
              <a:buNone/>
            </a:pPr>
            <a:r>
              <a:rPr lang="en-US" b="1" noProof="0" dirty="0">
                <a:sym typeface="Arial"/>
              </a:rPr>
              <a:t>مناقشة </a:t>
            </a:r>
            <a:r>
              <a:rPr lang="ar-SA" b="1" noProof="0" dirty="0">
                <a:sym typeface="Arial"/>
              </a:rPr>
              <a:t>الأزواج (٥</a:t>
            </a:r>
            <a:r>
              <a:rPr lang="en-US" b="1" noProof="0" dirty="0">
                <a:sym typeface="Arial"/>
              </a:rPr>
              <a:t> دقائق</a:t>
            </a:r>
            <a:r>
              <a:rPr lang="ar-SA" b="1" noProof="0" dirty="0">
                <a:sym typeface="Arial"/>
              </a:rPr>
              <a:t>)</a:t>
            </a:r>
            <a:endParaRPr lang="en-US" dirty="0"/>
          </a:p>
          <a:p>
            <a:pPr algn="r" rtl="1"/>
            <a:r>
              <a:rPr lang="en-US" dirty="0"/>
              <a:t>امنح المشاركين </a:t>
            </a:r>
            <a:r>
              <a:rPr lang="ar-SA" dirty="0"/>
              <a:t>٥</a:t>
            </a:r>
            <a:r>
              <a:rPr lang="en-US" dirty="0"/>
              <a:t> دقائق لإكمال</a:t>
            </a:r>
            <a:r>
              <a:rPr lang="ar-SA" dirty="0"/>
              <a:t> النشاط</a:t>
            </a:r>
            <a:endParaRPr lang="en-US" dirty="0"/>
          </a:p>
          <a:p>
            <a:pPr marL="0" indent="0" algn="r" rtl="1">
              <a:buNone/>
            </a:pPr>
            <a:endParaRPr lang="en-US" dirty="0"/>
          </a:p>
          <a:p>
            <a:pPr marL="0" indent="0" algn="r" rtl="1">
              <a:buNone/>
            </a:pPr>
            <a:r>
              <a:rPr lang="en-US" b="1" dirty="0"/>
              <a:t>مناقشة عامة</a:t>
            </a:r>
          </a:p>
          <a:p>
            <a:pPr algn="r" rtl="1"/>
            <a:r>
              <a:rPr lang="en-US" dirty="0"/>
              <a:t>اطلب من متطوعين مشاركة إجاباتهم</a:t>
            </a:r>
          </a:p>
          <a:p>
            <a:pPr algn="r" rtl="1"/>
            <a:r>
              <a:rPr lang="en-US" dirty="0"/>
              <a:t>اكتب الردود على اللوح الورقي و</a:t>
            </a:r>
            <a:r>
              <a:rPr lang="ar-SA" dirty="0"/>
              <a:t>قم بتل</a:t>
            </a:r>
            <a:r>
              <a:rPr lang="en-US" dirty="0"/>
              <a:t>خ</a:t>
            </a:r>
            <a:r>
              <a:rPr lang="ar-SA" dirty="0"/>
              <a:t>ي</a:t>
            </a:r>
            <a:r>
              <a:rPr lang="en-US" dirty="0"/>
              <a:t>صها</a:t>
            </a:r>
          </a:p>
          <a:p>
            <a:pPr algn="r" rtl="1"/>
            <a:r>
              <a:rPr lang="en-US" i="1" dirty="0"/>
              <a:t>الآن سنلقي نظرة على بعض الفوائد الإضافية في الشريحة التالية</a:t>
            </a:r>
          </a:p>
          <a:p>
            <a:pPr algn="r" rtl="1"/>
            <a:r>
              <a:rPr lang="en-US" i="1" dirty="0"/>
              <a:t>يمكننا معرفة ما إذا كان هناك أي أوجه تشابه أو اختلافات مع أفكارك</a:t>
            </a:r>
            <a:r>
              <a:rPr lang="ar-SA" i="1" dirty="0"/>
              <a:t>م</a:t>
            </a:r>
            <a:endParaRPr lang="en-US" noProof="0" dirty="0"/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9DD374B8-D19C-7BFF-7988-B044B8E94A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" name="Google Shape;725;p48:notes">
            <a:extLst>
              <a:ext uri="{FF2B5EF4-FFF2-40B4-BE49-F238E27FC236}">
                <a16:creationId xmlns:a16="http://schemas.microsoft.com/office/drawing/2014/main" id="{EDD866E1-0025-5F04-E1E4-3159D4718BC1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fld id="{00000000-1234-1234-1234-123412341234}" type="slidenum">
              <a:rPr lang="en-US" sz="1200" smtClean="0">
                <a:latin typeface="+mn-lt"/>
              </a:rPr>
              <a:pPr algn="r" rtl="1"/>
              <a:t>9</a:t>
            </a:fld>
            <a:endParaRPr lang="en-US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228531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1538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8;p43">
            <a:extLst>
              <a:ext uri="{FF2B5EF4-FFF2-40B4-BE49-F238E27FC236}">
                <a16:creationId xmlns:a16="http://schemas.microsoft.com/office/drawing/2014/main" id="{F14ED9C8-B51F-A4AD-446E-37EEFA4ECEF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96384" y="3099692"/>
            <a:ext cx="10042851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Garamond"/>
              <a:buNone/>
              <a:defRPr sz="5400" b="1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39931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xagon 5">
            <a:extLst>
              <a:ext uri="{FF2B5EF4-FFF2-40B4-BE49-F238E27FC236}">
                <a16:creationId xmlns:a16="http://schemas.microsoft.com/office/drawing/2014/main" id="{B44FDF81-8ADA-496B-B92F-CF22EC5DCC7F}"/>
              </a:ext>
            </a:extLst>
          </p:cNvPr>
          <p:cNvSpPr/>
          <p:nvPr userDrawn="1"/>
        </p:nvSpPr>
        <p:spPr>
          <a:xfrm rot="1782986">
            <a:off x="657418" y="1353464"/>
            <a:ext cx="4749573" cy="4094457"/>
          </a:xfrm>
          <a:prstGeom prst="hexagon">
            <a:avLst>
              <a:gd name="adj" fmla="val 28965"/>
              <a:gd name="vf" fmla="val 115470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17F4B93-D5FC-4BC1-ACC8-42A00E6E8C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4548" y="3099692"/>
            <a:ext cx="4015311" cy="562168"/>
          </a:xfrm>
        </p:spPr>
        <p:txBody>
          <a:bodyPr>
            <a:noAutofit/>
          </a:bodyPr>
          <a:lstStyle>
            <a:lvl1pPr algn="ctr">
              <a:defRPr sz="4800" b="1">
                <a:solidFill>
                  <a:schemeClr val="bg1"/>
                </a:solidFill>
                <a:latin typeface="Garamond" panose="02020404030301010803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46167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E0BEFEC-EC87-4309-BFFA-7F010E02C918}"/>
              </a:ext>
            </a:extLst>
          </p:cNvPr>
          <p:cNvSpPr/>
          <p:nvPr userDrawn="1"/>
        </p:nvSpPr>
        <p:spPr>
          <a:xfrm>
            <a:off x="0" y="-1"/>
            <a:ext cx="12192000" cy="9855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F5FD31-A1B4-42BF-B5CB-087E7BAA23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0516"/>
            <a:ext cx="10515600" cy="868968"/>
          </a:xfrm>
        </p:spPr>
        <p:txBody>
          <a:bodyPr>
            <a:normAutofit/>
          </a:bodyPr>
          <a:lstStyle>
            <a:lvl1pPr algn="ctr">
              <a:defRPr sz="3200" b="1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EC804B-C7E7-958B-6587-A4D91B24422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17" y="6230028"/>
            <a:ext cx="349714" cy="40260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27F582F5-9874-5ADA-9E5E-7A784F62E789}"/>
              </a:ext>
            </a:extLst>
          </p:cNvPr>
          <p:cNvSpPr/>
          <p:nvPr userDrawn="1"/>
        </p:nvSpPr>
        <p:spPr>
          <a:xfrm>
            <a:off x="766809" y="6277443"/>
            <a:ext cx="970722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Level 3: </a:t>
            </a:r>
            <a:r>
              <a:rPr lang="en-US" sz="1400" b="1" i="0" u="none" strike="noStrike" cap="none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Family Strengthening  |  </a:t>
            </a:r>
            <a:r>
              <a:rPr lang="en-US" sz="1400" b="0" i="0" u="none" strike="noStrike" cap="none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Module 2: </a:t>
            </a:r>
            <a:r>
              <a:rPr lang="en-US" sz="1400" b="1" i="0" u="none" strike="noStrike" cap="none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Working with families through the case management process</a:t>
            </a:r>
          </a:p>
        </p:txBody>
      </p:sp>
    </p:spTree>
    <p:extLst>
      <p:ext uri="{BB962C8B-B14F-4D97-AF65-F5344CB8AC3E}">
        <p14:creationId xmlns:p14="http://schemas.microsoft.com/office/powerpoint/2010/main" val="4164188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6831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5" r:id="rId2"/>
    <p:sldLayoutId id="2147483687" r:id="rId3"/>
    <p:sldLayoutId id="2147483686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9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10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sv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sv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3654C83-110E-32F2-ABC6-FD7A6EC7F987}"/>
              </a:ext>
            </a:extLst>
          </p:cNvPr>
          <p:cNvSpPr txBox="1"/>
          <p:nvPr/>
        </p:nvSpPr>
        <p:spPr>
          <a:xfrm>
            <a:off x="764892" y="1951165"/>
            <a:ext cx="524415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sz="4400" b="1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العمل مع العائلات من خلال عملية إدارة الحالة</a:t>
            </a:r>
          </a:p>
          <a:p>
            <a:pPr algn="r" rtl="1"/>
            <a:endParaRPr lang="en-CA" sz="2000" b="1" spc="300" dirty="0">
              <a:solidFill>
                <a:schemeClr val="accent3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>
              <a:spcAft>
                <a:spcPts val="1200"/>
              </a:spcAft>
            </a:pPr>
            <a:r>
              <a:rPr lang="en-CA" sz="2000" b="1" spc="300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الوحدة </a:t>
            </a:r>
            <a:r>
              <a:rPr lang="ar-SA" sz="2000" b="1" spc="300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الثانية</a:t>
            </a:r>
            <a:r>
              <a:rPr lang="en-CA" sz="2000" b="1" spc="300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من المستوى </a:t>
            </a:r>
            <a:r>
              <a:rPr lang="ar-SA" sz="2000" b="1" spc="300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الثالث:الدعم </a:t>
            </a:r>
            <a:r>
              <a:rPr lang="en-CA" sz="2000" b="1" spc="300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الأسر</a:t>
            </a:r>
            <a:r>
              <a:rPr lang="ar-SA" sz="2000" b="1" spc="300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ي</a:t>
            </a:r>
            <a:r>
              <a:rPr lang="en-CA" sz="2000" b="1" spc="300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في إدارة الحالة</a:t>
            </a:r>
          </a:p>
        </p:txBody>
      </p:sp>
      <p:pic>
        <p:nvPicPr>
          <p:cNvPr id="6" name="Picture 5" descr="Logo  Description automatically generated">
            <a:extLst>
              <a:ext uri="{FF2B5EF4-FFF2-40B4-BE49-F238E27FC236}">
                <a16:creationId xmlns:a16="http://schemas.microsoft.com/office/drawing/2014/main" id="{5700C998-F714-C99C-FFDA-F8AA7EC2B1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079" y="5185909"/>
            <a:ext cx="2405008" cy="923462"/>
          </a:xfrm>
          <a:prstGeom prst="rect">
            <a:avLst/>
          </a:prstGeom>
        </p:spPr>
      </p:pic>
      <p:pic>
        <p:nvPicPr>
          <p:cNvPr id="7" name="Picture 6" descr="Text  Description automatically generated">
            <a:extLst>
              <a:ext uri="{FF2B5EF4-FFF2-40B4-BE49-F238E27FC236}">
                <a16:creationId xmlns:a16="http://schemas.microsoft.com/office/drawing/2014/main" id="{EF739C1C-C5C8-EEAE-6E01-EFA04BB0D7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892" y="5287550"/>
            <a:ext cx="2405009" cy="685884"/>
          </a:xfrm>
          <a:prstGeom prst="rect">
            <a:avLst/>
          </a:prstGeom>
        </p:spPr>
      </p:pic>
      <p:pic>
        <p:nvPicPr>
          <p:cNvPr id="8" name="Picture 7" descr="Icon  Description automatically generated">
            <a:extLst>
              <a:ext uri="{FF2B5EF4-FFF2-40B4-BE49-F238E27FC236}">
                <a16:creationId xmlns:a16="http://schemas.microsoft.com/office/drawing/2014/main" id="{D492378F-1058-1549-B9D0-BF254A8DF5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61938" y="888320"/>
            <a:ext cx="4292166" cy="4868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9276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raphic 20" descr="Tree With Roots with solid fill">
            <a:extLst>
              <a:ext uri="{FF2B5EF4-FFF2-40B4-BE49-F238E27FC236}">
                <a16:creationId xmlns:a16="http://schemas.microsoft.com/office/drawing/2014/main" id="{04FAA811-0560-1662-783F-5594A3B2EC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35014"/>
          <a:stretch/>
        </p:blipFill>
        <p:spPr>
          <a:xfrm>
            <a:off x="3590372" y="1217780"/>
            <a:ext cx="5060956" cy="328892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39A2A1E-78EA-B451-4289-B48849B913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فوائد * العمل مع العائلات ومقدمي الرعاية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885221D-E554-2CB1-5A6E-178804495684}"/>
              </a:ext>
            </a:extLst>
          </p:cNvPr>
          <p:cNvSpPr txBox="1"/>
          <p:nvPr/>
        </p:nvSpPr>
        <p:spPr>
          <a:xfrm>
            <a:off x="511728" y="1427971"/>
            <a:ext cx="3845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زيادة الدافع والالتزام لتحقيق خطة الحالة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43AE629-7258-BD0B-B5D1-9F1943EDC5AC}"/>
              </a:ext>
            </a:extLst>
          </p:cNvPr>
          <p:cNvSpPr txBox="1"/>
          <p:nvPr/>
        </p:nvSpPr>
        <p:spPr>
          <a:xfrm>
            <a:off x="511728" y="2457807"/>
            <a:ext cx="28554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من المرجح أن يدرك مقدمو الرعاية المشاكل المحددة ويوافقون عليها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5D686A7-EF96-7929-8554-75A009A55063}"/>
              </a:ext>
            </a:extLst>
          </p:cNvPr>
          <p:cNvSpPr txBox="1"/>
          <p:nvPr/>
        </p:nvSpPr>
        <p:spPr>
          <a:xfrm>
            <a:off x="7697344" y="1427971"/>
            <a:ext cx="38453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من المرجح أن ترى الأهداف على أنها وثيقة الصلة ويمكن تحقيقها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19AB8E8-0E81-CAB5-FE75-D3F23DB89C29}"/>
              </a:ext>
            </a:extLst>
          </p:cNvPr>
          <p:cNvSpPr txBox="1"/>
          <p:nvPr/>
        </p:nvSpPr>
        <p:spPr>
          <a:xfrm>
            <a:off x="8453682" y="2312536"/>
            <a:ext cx="30890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زيادة الرضا عن عملية التخطيط واتخاذ القرار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9C25923-D758-8DA8-278D-E35185EE4470}"/>
              </a:ext>
            </a:extLst>
          </p:cNvPr>
          <p:cNvSpPr txBox="1"/>
          <p:nvPr/>
        </p:nvSpPr>
        <p:spPr>
          <a:xfrm>
            <a:off x="511728" y="3542480"/>
            <a:ext cx="21553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الحفاظ على الأسرة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95C5516-0BBC-D88D-2990-7E0DFA8A1B15}"/>
              </a:ext>
            </a:extLst>
          </p:cNvPr>
          <p:cNvSpPr txBox="1"/>
          <p:nvPr/>
        </p:nvSpPr>
        <p:spPr>
          <a:xfrm>
            <a:off x="8233273" y="3463236"/>
            <a:ext cx="33094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خلق الثقة في العملية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2855FC6-13B5-34C2-1856-80A569E0C224}"/>
              </a:ext>
            </a:extLst>
          </p:cNvPr>
          <p:cNvSpPr txBox="1"/>
          <p:nvPr/>
        </p:nvSpPr>
        <p:spPr>
          <a:xfrm>
            <a:off x="7697345" y="4270821"/>
            <a:ext cx="38453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يمكن أن يؤدي إشراك أفراد الأسرة الممتدة إلى زيادة عدد الأفراد المستعدين للمساعدة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8D53A39-5B83-1197-361B-7316F330F91C}"/>
              </a:ext>
            </a:extLst>
          </p:cNvPr>
          <p:cNvSpPr txBox="1"/>
          <p:nvPr/>
        </p:nvSpPr>
        <p:spPr>
          <a:xfrm>
            <a:off x="511728" y="4451426"/>
            <a:ext cx="61014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تعزيز مهارات اتخاذ القرار الأسري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218A403-5150-0447-06DE-8EDC8BD8EF04}"/>
              </a:ext>
            </a:extLst>
          </p:cNvPr>
          <p:cNvSpPr txBox="1"/>
          <p:nvPr/>
        </p:nvSpPr>
        <p:spPr>
          <a:xfrm>
            <a:off x="511728" y="4945047"/>
            <a:ext cx="61014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المزيد من الخدمات المستهدفة</a:t>
            </a:r>
          </a:p>
        </p:txBody>
      </p:sp>
      <p:pic>
        <p:nvPicPr>
          <p:cNvPr id="25" name="Graphic 24" descr="Peach with solid fill">
            <a:extLst>
              <a:ext uri="{FF2B5EF4-FFF2-40B4-BE49-F238E27FC236}">
                <a16:creationId xmlns:a16="http://schemas.microsoft.com/office/drawing/2014/main" id="{23C6E839-086B-4625-8201-E15791BDCED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937234" y="1942144"/>
            <a:ext cx="696270" cy="696270"/>
          </a:xfrm>
          <a:prstGeom prst="rect">
            <a:avLst/>
          </a:prstGeom>
        </p:spPr>
      </p:pic>
      <p:pic>
        <p:nvPicPr>
          <p:cNvPr id="26" name="Graphic 25" descr="Peach with solid fill">
            <a:extLst>
              <a:ext uri="{FF2B5EF4-FFF2-40B4-BE49-F238E27FC236}">
                <a16:creationId xmlns:a16="http://schemas.microsoft.com/office/drawing/2014/main" id="{B4D7D2E5-C932-75F7-C010-0EB6281E9C1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9789077">
            <a:off x="5840670" y="2520840"/>
            <a:ext cx="696270" cy="696270"/>
          </a:xfrm>
          <a:prstGeom prst="rect">
            <a:avLst/>
          </a:prstGeom>
        </p:spPr>
      </p:pic>
      <p:pic>
        <p:nvPicPr>
          <p:cNvPr id="27" name="Graphic 26" descr="Peach with solid fill">
            <a:extLst>
              <a:ext uri="{FF2B5EF4-FFF2-40B4-BE49-F238E27FC236}">
                <a16:creationId xmlns:a16="http://schemas.microsoft.com/office/drawing/2014/main" id="{404015D7-B57F-AC17-D24B-7036FD3959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852094">
            <a:off x="6713875" y="1942143"/>
            <a:ext cx="696270" cy="696270"/>
          </a:xfrm>
          <a:prstGeom prst="rect">
            <a:avLst/>
          </a:prstGeom>
        </p:spPr>
      </p:pic>
      <p:pic>
        <p:nvPicPr>
          <p:cNvPr id="28" name="Graphic 27" descr="Peach with solid fill">
            <a:extLst>
              <a:ext uri="{FF2B5EF4-FFF2-40B4-BE49-F238E27FC236}">
                <a16:creationId xmlns:a16="http://schemas.microsoft.com/office/drawing/2014/main" id="{10461746-BC09-5D06-ED7D-5069C8D666B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356612">
            <a:off x="4416110" y="2793582"/>
            <a:ext cx="696270" cy="696270"/>
          </a:xfrm>
          <a:prstGeom prst="rect">
            <a:avLst/>
          </a:prstGeom>
        </p:spPr>
      </p:pic>
      <p:pic>
        <p:nvPicPr>
          <p:cNvPr id="32" name="Graphic 31" descr="Tree With Roots with solid fill">
            <a:extLst>
              <a:ext uri="{FF2B5EF4-FFF2-40B4-BE49-F238E27FC236}">
                <a16:creationId xmlns:a16="http://schemas.microsoft.com/office/drawing/2014/main" id="{A3C82F67-70FF-CEE2-D426-B105EC8B0DC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t="64986"/>
          <a:stretch/>
        </p:blipFill>
        <p:spPr>
          <a:xfrm>
            <a:off x="3590372" y="4503088"/>
            <a:ext cx="5060956" cy="177203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FCC46BC-2879-9030-8DEB-D798DB4CB668}"/>
              </a:ext>
            </a:extLst>
          </p:cNvPr>
          <p:cNvSpPr txBox="1"/>
          <p:nvPr/>
        </p:nvSpPr>
        <p:spPr>
          <a:xfrm>
            <a:off x="511728" y="5611891"/>
            <a:ext cx="61014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1"/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* ال</a:t>
            </a:r>
            <a:r>
              <a:rPr lang="ar-SA" b="1" dirty="0">
                <a:latin typeface="Calibri" panose="020F0502020204030204" pitchFamily="34" charset="0"/>
                <a:cs typeface="Calibri" panose="020F0502020204030204" pitchFamily="34" charset="0"/>
              </a:rPr>
              <a:t>ثمار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 = الفوائد</a:t>
            </a:r>
          </a:p>
        </p:txBody>
      </p:sp>
    </p:spTree>
    <p:extLst>
      <p:ext uri="{BB962C8B-B14F-4D97-AF65-F5344CB8AC3E}">
        <p14:creationId xmlns:p14="http://schemas.microsoft.com/office/powerpoint/2010/main" val="42327007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4D2A0F-5D80-050C-566E-581270EEA3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دراسة حالة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BD2DD11-3FE8-192A-8CA2-6B7F968E1AEA}"/>
              </a:ext>
            </a:extLst>
          </p:cNvPr>
          <p:cNvSpPr txBox="1"/>
          <p:nvPr/>
        </p:nvSpPr>
        <p:spPr>
          <a:xfrm>
            <a:off x="3587966" y="1955538"/>
            <a:ext cx="7434953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en-GB" sz="2400" b="0" i="1" u="none" strike="noStrike" baseline="0" dirty="0">
                <a:solidFill>
                  <a:srgbClr val="1A171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نحن نعلم أن ال</a:t>
            </a:r>
            <a:r>
              <a:rPr lang="ar-SA" sz="2400" b="0" i="1" u="none" strike="noStrike" baseline="0" dirty="0">
                <a:solidFill>
                  <a:srgbClr val="1A171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والدين</a:t>
            </a:r>
            <a:r>
              <a:rPr lang="en-GB" sz="2400" b="0" i="1" u="none" strike="noStrike" baseline="0" dirty="0">
                <a:solidFill>
                  <a:srgbClr val="1A171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يريدون أن يظلوا مسيطرين على حياة أسرهم [وأن] يتم الاستماع إليهم ...</a:t>
            </a:r>
            <a:endParaRPr lang="ar-SA" sz="2400" b="0" i="1" u="none" strike="noStrike" baseline="0" dirty="0">
              <a:solidFill>
                <a:srgbClr val="1A171B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/>
            <a:r>
              <a:rPr lang="en-GB" sz="2400" b="1" i="1" u="none" strike="noStrike" baseline="0" dirty="0">
                <a:solidFill>
                  <a:srgbClr val="1A171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العلاقات هي جوهر هذه العملية.</a:t>
            </a:r>
          </a:p>
          <a:p>
            <a:pPr algn="r" rtl="1"/>
            <a:endParaRPr lang="en-GB" sz="2400" i="1" dirty="0">
              <a:solidFill>
                <a:srgbClr val="1A171B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/>
            <a:r>
              <a:rPr lang="en-GB" sz="2400" b="0" i="1" u="none" strike="noStrike" baseline="0" dirty="0">
                <a:solidFill>
                  <a:srgbClr val="1A171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بالنسبة للوالد الذي يفتقر إلى الثقة</a:t>
            </a:r>
            <a:r>
              <a:rPr lang="ar-SA" sz="2400" b="0" i="1" u="none" strike="noStrike" baseline="0" dirty="0">
                <a:solidFill>
                  <a:srgbClr val="1A171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SA" sz="2400" i="1" dirty="0">
                <a:solidFill>
                  <a:srgbClr val="1A171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في ا</a:t>
            </a:r>
            <a:r>
              <a:rPr lang="en-GB" sz="2400" b="0" i="1" u="none" strike="noStrike" baseline="0" dirty="0">
                <a:solidFill>
                  <a:srgbClr val="1A171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لوصول إلى الخدمات</a:t>
            </a:r>
            <a:r>
              <a:rPr lang="ar-SA" sz="2400" i="1" dirty="0">
                <a:solidFill>
                  <a:srgbClr val="1A171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، </a:t>
            </a:r>
            <a:r>
              <a:rPr lang="en-GB" sz="2400" b="0" i="1" u="none" strike="noStrike" baseline="0" dirty="0">
                <a:solidFill>
                  <a:srgbClr val="1A171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فإن تكوين علاقة</a:t>
            </a:r>
            <a:r>
              <a:rPr lang="ar-SA" sz="2400" b="0" i="1" u="none" strike="noStrike" baseline="0" dirty="0">
                <a:solidFill>
                  <a:srgbClr val="1A171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SA" sz="2400" i="1" dirty="0">
                <a:solidFill>
                  <a:srgbClr val="1A171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جيد</a:t>
            </a:r>
            <a:r>
              <a:rPr lang="en-GB" sz="2400" b="0" i="1" u="none" strike="noStrike" baseline="0" dirty="0">
                <a:solidFill>
                  <a:srgbClr val="1A171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ة وإيجابية مع </a:t>
            </a:r>
            <a:r>
              <a:rPr lang="ar-SA" sz="2400" b="0" i="1" u="none" strike="noStrike" baseline="0" dirty="0">
                <a:solidFill>
                  <a:srgbClr val="1A171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الأخصائي</a:t>
            </a:r>
            <a:r>
              <a:rPr lang="en-GB" sz="2400" b="0" i="1" u="none" strike="noStrike" baseline="0" dirty="0">
                <a:solidFill>
                  <a:srgbClr val="1A171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يمكن أن </a:t>
            </a:r>
            <a:r>
              <a:rPr lang="ar-SA" sz="2400" b="0" i="1" u="none" strike="noStrike" baseline="0" dirty="0">
                <a:solidFill>
                  <a:srgbClr val="1A171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ت</a:t>
            </a:r>
            <a:r>
              <a:rPr lang="en-GB" sz="2400" b="0" i="1" u="none" strike="noStrike" baseline="0" dirty="0">
                <a:solidFill>
                  <a:srgbClr val="1A171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كون جسرًا للمساعدة</a:t>
            </a:r>
            <a:r>
              <a:rPr lang="ar-SA" sz="2400" b="0" i="1" u="none" strike="noStrike" baseline="0" dirty="0">
                <a:solidFill>
                  <a:srgbClr val="1A171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و المعلومات</a:t>
            </a:r>
            <a:r>
              <a:rPr lang="en-GB" sz="2400" b="0" i="1" u="none" strike="noStrike" baseline="0" dirty="0">
                <a:solidFill>
                  <a:srgbClr val="1A171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المتاحة</a:t>
            </a:r>
            <a:r>
              <a:rPr lang="en-US" sz="2400" b="0" i="1" u="none" strike="noStrike" baseline="0" dirty="0">
                <a:solidFill>
                  <a:srgbClr val="1A171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algn="r" rtl="1"/>
            <a:endParaRPr lang="en-US" sz="2400" b="0" i="1" u="none" strike="noStrike" baseline="0" dirty="0">
              <a:solidFill>
                <a:srgbClr val="1A171B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/>
            <a:r>
              <a:rPr lang="en-US" b="0" i="1" u="none" strike="noStrike" baseline="0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روبرتس </a:t>
            </a:r>
            <a:r>
              <a:rPr lang="ar-SA" b="0" i="1" u="none" strike="noStrike" baseline="0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٢٠٠٩</a:t>
            </a:r>
            <a:endParaRPr lang="en-US" i="1" dirty="0">
              <a:solidFill>
                <a:schemeClr val="accent3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48C628E-B532-7EE6-20CF-5DE979F991F0}"/>
              </a:ext>
            </a:extLst>
          </p:cNvPr>
          <p:cNvGrpSpPr/>
          <p:nvPr/>
        </p:nvGrpSpPr>
        <p:grpSpPr>
          <a:xfrm>
            <a:off x="882556" y="1877668"/>
            <a:ext cx="1898728" cy="1569270"/>
            <a:chOff x="7499908" y="4900577"/>
            <a:chExt cx="997752" cy="824627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FEB9F7A1-984F-34D4-B9DF-E25BA2688D5B}"/>
                </a:ext>
              </a:extLst>
            </p:cNvPr>
            <p:cNvGrpSpPr/>
            <p:nvPr/>
          </p:nvGrpSpPr>
          <p:grpSpPr>
            <a:xfrm>
              <a:off x="7499908" y="4900577"/>
              <a:ext cx="997752" cy="824627"/>
              <a:chOff x="5957706" y="3325646"/>
              <a:chExt cx="2611796" cy="1892062"/>
            </a:xfrm>
            <a:solidFill>
              <a:schemeClr val="accent4"/>
            </a:solidFill>
          </p:grpSpPr>
          <p:sp>
            <p:nvSpPr>
              <p:cNvPr id="19" name="Rectangle: Rounded Corners 18">
                <a:extLst>
                  <a:ext uri="{FF2B5EF4-FFF2-40B4-BE49-F238E27FC236}">
                    <a16:creationId xmlns:a16="http://schemas.microsoft.com/office/drawing/2014/main" id="{ACEFBEE9-6557-708F-A42B-21DD812FA674}"/>
                  </a:ext>
                </a:extLst>
              </p:cNvPr>
              <p:cNvSpPr/>
              <p:nvPr/>
            </p:nvSpPr>
            <p:spPr>
              <a:xfrm>
                <a:off x="5957706" y="3547504"/>
                <a:ext cx="2611796" cy="1670204"/>
              </a:xfrm>
              <a:prstGeom prst="round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sz="1400" dirty="0">
                  <a:solidFill>
                    <a:schemeClr val="bg1"/>
                  </a:solidFill>
                  <a:latin typeface="Helvetica Neue"/>
                </a:endParaRPr>
              </a:p>
            </p:txBody>
          </p:sp>
          <p:sp>
            <p:nvSpPr>
              <p:cNvPr id="20" name="Rectangle: Top Corners Rounded 19">
                <a:extLst>
                  <a:ext uri="{FF2B5EF4-FFF2-40B4-BE49-F238E27FC236}">
                    <a16:creationId xmlns:a16="http://schemas.microsoft.com/office/drawing/2014/main" id="{ACF3A18D-81D1-1D16-DDC3-EE8298D15EEE}"/>
                  </a:ext>
                </a:extLst>
              </p:cNvPr>
              <p:cNvSpPr/>
              <p:nvPr/>
            </p:nvSpPr>
            <p:spPr>
              <a:xfrm>
                <a:off x="5957706" y="3325646"/>
                <a:ext cx="538650" cy="515820"/>
              </a:xfrm>
              <a:prstGeom prst="round2SameRect">
                <a:avLst/>
              </a:prstGeom>
              <a:solidFill>
                <a:schemeClr val="accent3">
                  <a:lumMod val="7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9FE04DB3-1914-E318-4815-B65AD9C4F020}"/>
                </a:ext>
              </a:extLst>
            </p:cNvPr>
            <p:cNvGrpSpPr/>
            <p:nvPr/>
          </p:nvGrpSpPr>
          <p:grpSpPr>
            <a:xfrm>
              <a:off x="7871183" y="5154803"/>
              <a:ext cx="316610" cy="462618"/>
              <a:chOff x="8661923" y="4758813"/>
              <a:chExt cx="825538" cy="1206243"/>
            </a:xfrm>
            <a:solidFill>
              <a:schemeClr val="bg1"/>
            </a:solidFill>
          </p:grpSpPr>
          <p:sp>
            <p:nvSpPr>
              <p:cNvPr id="17" name="Circle: Hollow 16">
                <a:extLst>
                  <a:ext uri="{FF2B5EF4-FFF2-40B4-BE49-F238E27FC236}">
                    <a16:creationId xmlns:a16="http://schemas.microsoft.com/office/drawing/2014/main" id="{92CF8138-D978-7E56-6385-90772F0EA21F}"/>
                  </a:ext>
                </a:extLst>
              </p:cNvPr>
              <p:cNvSpPr/>
              <p:nvPr/>
            </p:nvSpPr>
            <p:spPr>
              <a:xfrm>
                <a:off x="8661923" y="4758813"/>
                <a:ext cx="825538" cy="845574"/>
              </a:xfrm>
              <a:prstGeom prst="donu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Rectangle: Rounded Corners 17">
                <a:extLst>
                  <a:ext uri="{FF2B5EF4-FFF2-40B4-BE49-F238E27FC236}">
                    <a16:creationId xmlns:a16="http://schemas.microsoft.com/office/drawing/2014/main" id="{416AE619-E770-A678-00AE-98F42925D51E}"/>
                  </a:ext>
                </a:extLst>
              </p:cNvPr>
              <p:cNvSpPr/>
              <p:nvPr/>
            </p:nvSpPr>
            <p:spPr>
              <a:xfrm rot="1978244">
                <a:off x="8694854" y="5424756"/>
                <a:ext cx="193867" cy="54030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/>
              </a:p>
            </p:txBody>
          </p:sp>
        </p:grp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7CEEC9CA-7537-6617-2078-8BC54FE7D95C}"/>
              </a:ext>
            </a:extLst>
          </p:cNvPr>
          <p:cNvGrpSpPr/>
          <p:nvPr/>
        </p:nvGrpSpPr>
        <p:grpSpPr>
          <a:xfrm>
            <a:off x="10228983" y="337468"/>
            <a:ext cx="1587872" cy="1368854"/>
            <a:chOff x="10228983" y="337468"/>
            <a:chExt cx="1587872" cy="1368854"/>
          </a:xfrm>
        </p:grpSpPr>
        <p:sp>
          <p:nvSpPr>
            <p:cNvPr id="5" name="Hexagon 4">
              <a:extLst>
                <a:ext uri="{FF2B5EF4-FFF2-40B4-BE49-F238E27FC236}">
                  <a16:creationId xmlns:a16="http://schemas.microsoft.com/office/drawing/2014/main" id="{83F3080F-259B-E021-A0D8-15C937297D0D}"/>
                </a:ext>
              </a:extLst>
            </p:cNvPr>
            <p:cNvSpPr/>
            <p:nvPr/>
          </p:nvSpPr>
          <p:spPr>
            <a:xfrm rot="1782986">
              <a:off x="10228983" y="337468"/>
              <a:ext cx="1587872" cy="1368854"/>
            </a:xfrm>
            <a:prstGeom prst="hexagon">
              <a:avLst>
                <a:gd name="adj" fmla="val 28965"/>
                <a:gd name="vf" fmla="val 115470"/>
              </a:avLst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/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2C9A600C-D0D2-BE38-509C-3D2F552145C6}"/>
                </a:ext>
              </a:extLst>
            </p:cNvPr>
            <p:cNvGrpSpPr/>
            <p:nvPr/>
          </p:nvGrpSpPr>
          <p:grpSpPr>
            <a:xfrm>
              <a:off x="10737628" y="758745"/>
              <a:ext cx="562136" cy="634675"/>
              <a:chOff x="760175" y="830142"/>
              <a:chExt cx="867619" cy="979579"/>
            </a:xfrm>
          </p:grpSpPr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B2B0D2BD-61BE-7305-AEE8-25F994ECBE46}"/>
                  </a:ext>
                </a:extLst>
              </p:cNvPr>
              <p:cNvSpPr/>
              <p:nvPr/>
            </p:nvSpPr>
            <p:spPr>
              <a:xfrm>
                <a:off x="864636" y="830142"/>
                <a:ext cx="763158" cy="979577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 rtl="1"/>
                <a:r>
                  <a:rPr lang="ar-SA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١٩</a:t>
                </a:r>
                <a:endPara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F480A369-D5B5-9EDC-46D0-3EE9E1FCB522}"/>
                  </a:ext>
                </a:extLst>
              </p:cNvPr>
              <p:cNvSpPr/>
              <p:nvPr/>
            </p:nvSpPr>
            <p:spPr>
              <a:xfrm>
                <a:off x="760175" y="830144"/>
                <a:ext cx="149292" cy="979577"/>
              </a:xfrm>
              <a:prstGeom prst="rect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96216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EF23C09B-1370-2DFE-4E26-DD4E8D69DCDF}"/>
              </a:ext>
            </a:extLst>
          </p:cNvPr>
          <p:cNvGrpSpPr/>
          <p:nvPr/>
        </p:nvGrpSpPr>
        <p:grpSpPr>
          <a:xfrm rot="19965498">
            <a:off x="3379160" y="1503591"/>
            <a:ext cx="4672352" cy="4885175"/>
            <a:chOff x="3079545" y="1113540"/>
            <a:chExt cx="5202000" cy="5438951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64CC6266-96BF-CF3E-EA5B-26C99B799066}"/>
                </a:ext>
              </a:extLst>
            </p:cNvPr>
            <p:cNvSpPr/>
            <p:nvPr/>
          </p:nvSpPr>
          <p:spPr>
            <a:xfrm>
              <a:off x="3079545" y="2225216"/>
              <a:ext cx="3398998" cy="3398998"/>
            </a:xfrm>
            <a:prstGeom prst="ellipse">
              <a:avLst/>
            </a:prstGeom>
            <a:solidFill>
              <a:srgbClr val="54AF4B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27375244-8D6D-A9CD-95EB-8D650CA594E0}"/>
                </a:ext>
              </a:extLst>
            </p:cNvPr>
            <p:cNvSpPr/>
            <p:nvPr/>
          </p:nvSpPr>
          <p:spPr>
            <a:xfrm>
              <a:off x="4651714" y="1113540"/>
              <a:ext cx="3398998" cy="3398998"/>
            </a:xfrm>
            <a:prstGeom prst="ellipse">
              <a:avLst/>
            </a:prstGeom>
            <a:solidFill>
              <a:srgbClr val="54AF4B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381DE0B8-CDEA-E613-6249-0167ED1BC11F}"/>
                </a:ext>
              </a:extLst>
            </p:cNvPr>
            <p:cNvSpPr/>
            <p:nvPr/>
          </p:nvSpPr>
          <p:spPr>
            <a:xfrm>
              <a:off x="4882547" y="3153492"/>
              <a:ext cx="3398998" cy="3398999"/>
            </a:xfrm>
            <a:prstGeom prst="ellipse">
              <a:avLst/>
            </a:prstGeom>
            <a:solidFill>
              <a:srgbClr val="54AF4B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DE4500A-4917-CBE6-E989-5B8539BF47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ثلاث مكونات ل</a:t>
            </a: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إشراك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 الأسرة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0650E4B-22C9-080D-A679-91B67567E508}"/>
              </a:ext>
            </a:extLst>
          </p:cNvPr>
          <p:cNvSpPr txBox="1"/>
          <p:nvPr/>
        </p:nvSpPr>
        <p:spPr>
          <a:xfrm>
            <a:off x="2904716" y="4354757"/>
            <a:ext cx="21145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2400" dirty="0">
                <a:latin typeface="Calibri" panose="020F0502020204030204" pitchFamily="34" charset="0"/>
                <a:cs typeface="Calibri" panose="020F0502020204030204" pitchFamily="34" charset="0"/>
              </a:rPr>
              <a:t>ال</a:t>
            </a:r>
            <a:r>
              <a:rPr lang="en-CA" sz="2400" dirty="0">
                <a:latin typeface="Calibri" panose="020F0502020204030204" pitchFamily="34" charset="0"/>
                <a:cs typeface="Calibri" panose="020F0502020204030204" pitchFamily="34" charset="0"/>
              </a:rPr>
              <a:t>تعرف على العائلات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456D55-DCCE-06D1-737E-14F9D425E9E7}"/>
              </a:ext>
            </a:extLst>
          </p:cNvPr>
          <p:cNvSpPr txBox="1"/>
          <p:nvPr/>
        </p:nvSpPr>
        <p:spPr>
          <a:xfrm>
            <a:off x="6656405" y="4354758"/>
            <a:ext cx="26529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CA" sz="2400" dirty="0">
                <a:latin typeface="Calibri" panose="020F0502020204030204" pitchFamily="34" charset="0"/>
                <a:cs typeface="Calibri" panose="020F0502020204030204" pitchFamily="34" charset="0"/>
              </a:rPr>
              <a:t>إشراك الأسر بشكل هادف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3C72FA5-94FE-CF83-6015-DD9127115D96}"/>
              </a:ext>
            </a:extLst>
          </p:cNvPr>
          <p:cNvSpPr txBox="1"/>
          <p:nvPr/>
        </p:nvSpPr>
        <p:spPr>
          <a:xfrm>
            <a:off x="4061743" y="1782809"/>
            <a:ext cx="33413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CA" sz="2400" dirty="0">
                <a:latin typeface="Calibri" panose="020F0502020204030204" pitchFamily="34" charset="0"/>
                <a:cs typeface="Calibri" panose="020F0502020204030204" pitchFamily="34" charset="0"/>
              </a:rPr>
              <a:t>بناء علاقات إيجابية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EEE6CC0-BC96-A406-17D4-36691E46937E}"/>
              </a:ext>
            </a:extLst>
          </p:cNvPr>
          <p:cNvSpPr txBox="1"/>
          <p:nvPr/>
        </p:nvSpPr>
        <p:spPr>
          <a:xfrm>
            <a:off x="4761824" y="3429039"/>
            <a:ext cx="2449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2800" b="1" dirty="0">
                <a:latin typeface="Calibri" panose="020F0502020204030204" pitchFamily="34" charset="0"/>
                <a:cs typeface="Calibri" panose="020F0502020204030204" pitchFamily="34" charset="0"/>
              </a:rPr>
              <a:t>إشراك</a:t>
            </a:r>
            <a:r>
              <a:rPr lang="en-CA" sz="2800" b="1" dirty="0">
                <a:latin typeface="Calibri" panose="020F0502020204030204" pitchFamily="34" charset="0"/>
                <a:cs typeface="Calibri" panose="020F0502020204030204" pitchFamily="34" charset="0"/>
              </a:rPr>
              <a:t> الأسرة</a:t>
            </a:r>
            <a:endParaRPr lang="en-US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50108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D441F1-545A-4345-5D3B-C567A0385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9003" y="120516"/>
            <a:ext cx="10515600" cy="868968"/>
          </a:xfrm>
        </p:spPr>
        <p:txBody>
          <a:bodyPr>
            <a:normAutofit/>
          </a:bodyPr>
          <a:lstStyle/>
          <a:p>
            <a:pPr rtl="1"/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الصفات التي تدعم المشاركة الإيجابية </a:t>
            </a:r>
            <a:r>
              <a:rPr lang="ar-SA" sz="2800" dirty="0">
                <a:latin typeface="Calibri" panose="020F0502020204030204" pitchFamily="34" charset="0"/>
                <a:cs typeface="Calibri" panose="020F0502020204030204" pitchFamily="34" charset="0"/>
              </a:rPr>
              <a:t>لل</a:t>
            </a: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عائلات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3F2A97A-240F-617C-7BED-B123D6AB2C79}"/>
              </a:ext>
            </a:extLst>
          </p:cNvPr>
          <p:cNvSpPr txBox="1"/>
          <p:nvPr/>
        </p:nvSpPr>
        <p:spPr>
          <a:xfrm>
            <a:off x="2032547" y="4023485"/>
            <a:ext cx="134389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ar-SA" sz="2400" i="0" u="none" strike="noStrike" dirty="0">
                <a:solidFill>
                  <a:srgbClr val="1A171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</a:t>
            </a:r>
            <a:r>
              <a:rPr lang="en-US" sz="2400" i="0" u="none" strike="noStrike" dirty="0">
                <a:solidFill>
                  <a:srgbClr val="1A171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احترام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B0F1C22-A33B-6F1D-13CD-298A1CA2C711}"/>
              </a:ext>
            </a:extLst>
          </p:cNvPr>
          <p:cNvSpPr txBox="1"/>
          <p:nvPr/>
        </p:nvSpPr>
        <p:spPr>
          <a:xfrm>
            <a:off x="8888176" y="5468775"/>
            <a:ext cx="18012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ar-SA" sz="2400" i="0" u="none" strike="noStrike" dirty="0">
                <a:solidFill>
                  <a:srgbClr val="1A171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</a:t>
            </a:r>
            <a:r>
              <a:rPr lang="en-US" sz="2400" i="0" u="none" strike="noStrike" dirty="0">
                <a:solidFill>
                  <a:srgbClr val="1A171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تعاطف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A30AE2C-A798-BD8A-6BBA-6D5F52E03314}"/>
              </a:ext>
            </a:extLst>
          </p:cNvPr>
          <p:cNvSpPr txBox="1"/>
          <p:nvPr/>
        </p:nvSpPr>
        <p:spPr>
          <a:xfrm>
            <a:off x="7924339" y="3990161"/>
            <a:ext cx="233704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ar-SA" sz="2400" i="0" u="none" strike="noStrike" dirty="0">
                <a:solidFill>
                  <a:srgbClr val="1A171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</a:t>
            </a:r>
            <a:r>
              <a:rPr lang="en-US" sz="2400" i="0" u="none" strike="noStrike" dirty="0">
                <a:solidFill>
                  <a:srgbClr val="1A171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صدق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1EDF35E-5745-CBB1-DE0F-4B883E8EF25B}"/>
              </a:ext>
            </a:extLst>
          </p:cNvPr>
          <p:cNvSpPr txBox="1"/>
          <p:nvPr/>
        </p:nvSpPr>
        <p:spPr>
          <a:xfrm>
            <a:off x="10011194" y="3990161"/>
            <a:ext cx="113607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en-US" sz="2400" i="0" u="none" strike="noStrike" dirty="0">
                <a:solidFill>
                  <a:srgbClr val="1A171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التواضع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7982F85-D3B6-F8CC-1D76-9CFB4E1774AC}"/>
              </a:ext>
            </a:extLst>
          </p:cNvPr>
          <p:cNvSpPr txBox="1"/>
          <p:nvPr/>
        </p:nvSpPr>
        <p:spPr>
          <a:xfrm>
            <a:off x="1641181" y="4661009"/>
            <a:ext cx="19812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en-US" sz="2400" i="0" u="none" strike="noStrike" dirty="0">
                <a:solidFill>
                  <a:srgbClr val="1A171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الحماس الهادئ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088CADE-AF29-D7D0-B25C-50798BBF9CCC}"/>
              </a:ext>
            </a:extLst>
          </p:cNvPr>
          <p:cNvSpPr txBox="1"/>
          <p:nvPr/>
        </p:nvSpPr>
        <p:spPr>
          <a:xfrm>
            <a:off x="9205671" y="4729468"/>
            <a:ext cx="211974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en-US" sz="2400" i="0" u="none" strike="noStrike" dirty="0">
                <a:solidFill>
                  <a:srgbClr val="1A171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النزاهة الشخصية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834907B-3EAD-EAAE-F733-607A57A48353}"/>
              </a:ext>
            </a:extLst>
          </p:cNvPr>
          <p:cNvSpPr txBox="1"/>
          <p:nvPr/>
        </p:nvSpPr>
        <p:spPr>
          <a:xfrm>
            <a:off x="1930612" y="5398212"/>
            <a:ext cx="17754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ar-SA" sz="2400" i="0" u="none" strike="noStrike" dirty="0">
                <a:solidFill>
                  <a:srgbClr val="1A171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</a:t>
            </a:r>
            <a:r>
              <a:rPr lang="en-US" sz="2400" i="0" u="none" strike="noStrike" dirty="0">
                <a:solidFill>
                  <a:srgbClr val="1A171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خبرة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B01DBA89-8055-64F7-5D41-2CDA5C36C4BE}"/>
              </a:ext>
            </a:extLst>
          </p:cNvPr>
          <p:cNvGrpSpPr/>
          <p:nvPr/>
        </p:nvGrpSpPr>
        <p:grpSpPr>
          <a:xfrm>
            <a:off x="10228983" y="337468"/>
            <a:ext cx="1587872" cy="1368854"/>
            <a:chOff x="10228983" y="337468"/>
            <a:chExt cx="1587872" cy="1368854"/>
          </a:xfrm>
        </p:grpSpPr>
        <p:sp>
          <p:nvSpPr>
            <p:cNvPr id="25" name="Hexagon 24">
              <a:extLst>
                <a:ext uri="{FF2B5EF4-FFF2-40B4-BE49-F238E27FC236}">
                  <a16:creationId xmlns:a16="http://schemas.microsoft.com/office/drawing/2014/main" id="{8F89A290-6A7C-0ADA-6299-EB1D314D2A47}"/>
                </a:ext>
              </a:extLst>
            </p:cNvPr>
            <p:cNvSpPr/>
            <p:nvPr/>
          </p:nvSpPr>
          <p:spPr>
            <a:xfrm rot="1782986">
              <a:off x="10228983" y="337468"/>
              <a:ext cx="1587872" cy="1368854"/>
            </a:xfrm>
            <a:prstGeom prst="hexagon">
              <a:avLst>
                <a:gd name="adj" fmla="val 28965"/>
                <a:gd name="vf" fmla="val 115470"/>
              </a:avLst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3A878823-B4AF-5436-2391-F4C6DCF4CE2F}"/>
                </a:ext>
              </a:extLst>
            </p:cNvPr>
            <p:cNvGrpSpPr/>
            <p:nvPr/>
          </p:nvGrpSpPr>
          <p:grpSpPr>
            <a:xfrm>
              <a:off x="10621771" y="762700"/>
              <a:ext cx="562136" cy="634675"/>
              <a:chOff x="760175" y="830142"/>
              <a:chExt cx="867619" cy="979579"/>
            </a:xfrm>
          </p:grpSpPr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85C33AC1-44B8-8D51-268E-2A40130FC957}"/>
                  </a:ext>
                </a:extLst>
              </p:cNvPr>
              <p:cNvSpPr/>
              <p:nvPr/>
            </p:nvSpPr>
            <p:spPr>
              <a:xfrm>
                <a:off x="864636" y="830142"/>
                <a:ext cx="763158" cy="979577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 rtl="1"/>
                <a:r>
                  <a:rPr lang="ar-SA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١٨</a:t>
                </a:r>
                <a:endParaRPr lang="en-CA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AC94CC04-949F-AB55-A583-9541BA3FCCE6}"/>
                  </a:ext>
                </a:extLst>
              </p:cNvPr>
              <p:cNvSpPr/>
              <p:nvPr/>
            </p:nvSpPr>
            <p:spPr>
              <a:xfrm>
                <a:off x="760175" y="830144"/>
                <a:ext cx="149292" cy="979577"/>
              </a:xfrm>
              <a:prstGeom prst="rect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54236575-29DB-3C78-6D04-E4B274E63805}"/>
                </a:ext>
              </a:extLst>
            </p:cNvPr>
            <p:cNvGrpSpPr/>
            <p:nvPr/>
          </p:nvGrpSpPr>
          <p:grpSpPr>
            <a:xfrm>
              <a:off x="11325415" y="762701"/>
              <a:ext cx="182192" cy="634674"/>
              <a:chOff x="2121762" y="2323619"/>
              <a:chExt cx="200378" cy="825210"/>
            </a:xfrm>
          </p:grpSpPr>
          <p:sp>
            <p:nvSpPr>
              <p:cNvPr id="28" name="Isosceles Triangle 27">
                <a:extLst>
                  <a:ext uri="{FF2B5EF4-FFF2-40B4-BE49-F238E27FC236}">
                    <a16:creationId xmlns:a16="http://schemas.microsoft.com/office/drawing/2014/main" id="{A6A77F07-1804-20A8-A2ED-ED832AF48BC0}"/>
                  </a:ext>
                </a:extLst>
              </p:cNvPr>
              <p:cNvSpPr/>
              <p:nvPr/>
            </p:nvSpPr>
            <p:spPr>
              <a:xfrm>
                <a:off x="2121763" y="2323619"/>
                <a:ext cx="200377" cy="172739"/>
              </a:xfrm>
              <a:prstGeom prst="triangl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E1AB5CDA-0564-88BA-91BE-E78069DF39A0}"/>
                  </a:ext>
                </a:extLst>
              </p:cNvPr>
              <p:cNvSpPr/>
              <p:nvPr/>
            </p:nvSpPr>
            <p:spPr>
              <a:xfrm>
                <a:off x="2121762" y="2496169"/>
                <a:ext cx="200377" cy="652660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pic>
        <p:nvPicPr>
          <p:cNvPr id="22" name="Graphic 21" descr="Tree With Roots with solid fill">
            <a:extLst>
              <a:ext uri="{FF2B5EF4-FFF2-40B4-BE49-F238E27FC236}">
                <a16:creationId xmlns:a16="http://schemas.microsoft.com/office/drawing/2014/main" id="{5858E0F8-5AF3-95BC-26F6-88B585FAFC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35014"/>
          <a:stretch/>
        </p:blipFill>
        <p:spPr>
          <a:xfrm>
            <a:off x="3590372" y="1217780"/>
            <a:ext cx="5060956" cy="3288920"/>
          </a:xfrm>
          <a:prstGeom prst="rect">
            <a:avLst/>
          </a:prstGeom>
        </p:spPr>
      </p:pic>
      <p:pic>
        <p:nvPicPr>
          <p:cNvPr id="23" name="Graphic 22" descr="Peach with solid fill">
            <a:extLst>
              <a:ext uri="{FF2B5EF4-FFF2-40B4-BE49-F238E27FC236}">
                <a16:creationId xmlns:a16="http://schemas.microsoft.com/office/drawing/2014/main" id="{CD931A74-C224-1549-952F-BE057D8EAFC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937234" y="1942144"/>
            <a:ext cx="696270" cy="696270"/>
          </a:xfrm>
          <a:prstGeom prst="rect">
            <a:avLst/>
          </a:prstGeom>
        </p:spPr>
      </p:pic>
      <p:pic>
        <p:nvPicPr>
          <p:cNvPr id="32" name="Graphic 31" descr="Peach with solid fill">
            <a:extLst>
              <a:ext uri="{FF2B5EF4-FFF2-40B4-BE49-F238E27FC236}">
                <a16:creationId xmlns:a16="http://schemas.microsoft.com/office/drawing/2014/main" id="{078A12F2-A654-1954-8F16-7BCA149783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9789077">
            <a:off x="5840670" y="2520840"/>
            <a:ext cx="696270" cy="696270"/>
          </a:xfrm>
          <a:prstGeom prst="rect">
            <a:avLst/>
          </a:prstGeom>
        </p:spPr>
      </p:pic>
      <p:pic>
        <p:nvPicPr>
          <p:cNvPr id="33" name="Graphic 32" descr="Peach with solid fill">
            <a:extLst>
              <a:ext uri="{FF2B5EF4-FFF2-40B4-BE49-F238E27FC236}">
                <a16:creationId xmlns:a16="http://schemas.microsoft.com/office/drawing/2014/main" id="{D5A3DA79-FFA9-712E-4ADE-397EA059494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852094">
            <a:off x="6713875" y="1942143"/>
            <a:ext cx="696270" cy="696270"/>
          </a:xfrm>
          <a:prstGeom prst="rect">
            <a:avLst/>
          </a:prstGeom>
        </p:spPr>
      </p:pic>
      <p:pic>
        <p:nvPicPr>
          <p:cNvPr id="34" name="Graphic 33" descr="Peach with solid fill">
            <a:extLst>
              <a:ext uri="{FF2B5EF4-FFF2-40B4-BE49-F238E27FC236}">
                <a16:creationId xmlns:a16="http://schemas.microsoft.com/office/drawing/2014/main" id="{B5D2ACB0-AFE5-CDAF-7B7B-8857BAE1E5C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356612">
            <a:off x="4416110" y="2793582"/>
            <a:ext cx="696270" cy="696270"/>
          </a:xfrm>
          <a:prstGeom prst="rect">
            <a:avLst/>
          </a:prstGeom>
        </p:spPr>
      </p:pic>
      <p:pic>
        <p:nvPicPr>
          <p:cNvPr id="35" name="Graphic 34" descr="Tree With Roots with solid fill">
            <a:extLst>
              <a:ext uri="{FF2B5EF4-FFF2-40B4-BE49-F238E27FC236}">
                <a16:creationId xmlns:a16="http://schemas.microsoft.com/office/drawing/2014/main" id="{D001F121-6853-98C2-90F5-A440B27CF3C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t="64986"/>
          <a:stretch/>
        </p:blipFill>
        <p:spPr>
          <a:xfrm>
            <a:off x="3590372" y="4506700"/>
            <a:ext cx="5060956" cy="1772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232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0" grpId="0"/>
      <p:bldP spid="14" grpId="0"/>
      <p:bldP spid="16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1F5B07-7E99-6AE8-1537-159E49B778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en-GB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العمل مع مقدمي الرعاية الذين يصعب إشراكهم</a:t>
            </a:r>
            <a:endParaRPr lang="en-US"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2E4CE49-DABA-3DE1-580A-3A01A5CE1279}"/>
              </a:ext>
            </a:extLst>
          </p:cNvPr>
          <p:cNvSpPr txBox="1"/>
          <p:nvPr/>
        </p:nvSpPr>
        <p:spPr>
          <a:xfrm>
            <a:off x="8178131" y="1737277"/>
            <a:ext cx="328057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en-GB" sz="1800" b="1" dirty="0">
                <a:latin typeface="Calibri" panose="020F0502020204030204" pitchFamily="34" charset="0"/>
                <a:cs typeface="Calibri" panose="020F0502020204030204" pitchFamily="34" charset="0"/>
              </a:rPr>
              <a:t>المشاركة السطحية</a:t>
            </a:r>
          </a:p>
          <a:p>
            <a:pPr algn="r" rtl="1"/>
            <a:r>
              <a:rPr lang="en-GB" sz="1800" dirty="0">
                <a:latin typeface="Calibri" panose="020F0502020204030204" pitchFamily="34" charset="0"/>
                <a:cs typeface="Calibri" panose="020F0502020204030204" pitchFamily="34" charset="0"/>
              </a:rPr>
              <a:t>يبدو أنهم يشاركون ولكنها ليست مشاركة حقيقية أو ذات م</a:t>
            </a:r>
            <a:r>
              <a:rPr lang="ar-SA" sz="1800" dirty="0">
                <a:latin typeface="Calibri" panose="020F0502020204030204" pitchFamily="34" charset="0"/>
                <a:cs typeface="Calibri" panose="020F0502020204030204" pitchFamily="34" charset="0"/>
              </a:rPr>
              <a:t>عنى</a:t>
            </a:r>
            <a:endParaRPr lang="en-U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0D1606-7E9F-416E-3B45-CE68BDF0D138}"/>
              </a:ext>
            </a:extLst>
          </p:cNvPr>
          <p:cNvSpPr txBox="1"/>
          <p:nvPr/>
        </p:nvSpPr>
        <p:spPr>
          <a:xfrm>
            <a:off x="4521048" y="1727954"/>
            <a:ext cx="328057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en-GB" sz="1800" b="1" dirty="0">
                <a:latin typeface="Calibri" panose="020F0502020204030204" pitchFamily="34" charset="0"/>
                <a:cs typeface="Calibri" panose="020F0502020204030204" pitchFamily="34" charset="0"/>
              </a:rPr>
              <a:t>التناقض / عدم اليقين</a:t>
            </a:r>
            <a:endParaRPr lang="en-US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/>
            <a:r>
              <a:rPr lang="en-GB" sz="1800" dirty="0">
                <a:latin typeface="Calibri" panose="020F0502020204030204" pitchFamily="34" charset="0"/>
                <a:cs typeface="Calibri" panose="020F0502020204030204" pitchFamily="34" charset="0"/>
              </a:rPr>
              <a:t>قد ي</a:t>
            </a:r>
            <a:r>
              <a:rPr lang="ar-SA" sz="1800" dirty="0">
                <a:latin typeface="Calibri" panose="020F0502020204030204" pitchFamily="34" charset="0"/>
                <a:cs typeface="Calibri" panose="020F0502020204030204" pitchFamily="34" charset="0"/>
              </a:rPr>
              <a:t>قومون بالتأخر</a:t>
            </a:r>
            <a:r>
              <a:rPr lang="en-GB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SA" sz="1800" dirty="0">
                <a:latin typeface="Calibri" panose="020F0502020204030204" pitchFamily="34" charset="0"/>
                <a:cs typeface="Calibri" panose="020F0502020204030204" pitchFamily="34" charset="0"/>
              </a:rPr>
              <a:t>أو تفويت </a:t>
            </a:r>
            <a:r>
              <a:rPr lang="en-GB" sz="1800" dirty="0">
                <a:latin typeface="Calibri" panose="020F0502020204030204" pitchFamily="34" charset="0"/>
                <a:cs typeface="Calibri" panose="020F0502020204030204" pitchFamily="34" charset="0"/>
              </a:rPr>
              <a:t>الاجتماعات ويتجنبون المواضيع غير المريحة ، وأحيانًا يرفضون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546277A-E474-895A-4C4F-FFA3EE2CC45A}"/>
              </a:ext>
            </a:extLst>
          </p:cNvPr>
          <p:cNvSpPr txBox="1"/>
          <p:nvPr/>
        </p:nvSpPr>
        <p:spPr>
          <a:xfrm>
            <a:off x="610361" y="1713919"/>
            <a:ext cx="328057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ar-SA" sz="1800" b="1" dirty="0">
                <a:latin typeface="Calibri" panose="020F0502020204030204" pitchFamily="34" charset="0"/>
                <a:cs typeface="Calibri" panose="020F0502020204030204" pitchFamily="34" charset="0"/>
              </a:rPr>
              <a:t>ال</a:t>
            </a:r>
            <a:r>
              <a:rPr lang="en-GB" sz="1800" b="1" dirty="0">
                <a:latin typeface="Calibri" panose="020F0502020204030204" pitchFamily="34" charset="0"/>
                <a:cs typeface="Calibri" panose="020F0502020204030204" pitchFamily="34" charset="0"/>
              </a:rPr>
              <a:t>تجنب</a:t>
            </a:r>
          </a:p>
          <a:p>
            <a:pPr algn="r" rtl="1"/>
            <a:r>
              <a:rPr lang="en-GB" sz="1800" dirty="0">
                <a:latin typeface="Calibri" panose="020F0502020204030204" pitchFamily="34" charset="0"/>
                <a:cs typeface="Calibri" panose="020F0502020204030204" pitchFamily="34" charset="0"/>
              </a:rPr>
              <a:t>قد </a:t>
            </a:r>
            <a:r>
              <a:rPr lang="ar-SA" sz="1800" dirty="0">
                <a:latin typeface="Calibri" panose="020F0502020204030204" pitchFamily="34" charset="0"/>
                <a:cs typeface="Calibri" panose="020F0502020204030204" pitchFamily="34" charset="0"/>
              </a:rPr>
              <a:t>ت</a:t>
            </a:r>
            <a:r>
              <a:rPr lang="en-GB" sz="1800" dirty="0">
                <a:latin typeface="Calibri" panose="020F0502020204030204" pitchFamily="34" charset="0"/>
                <a:cs typeface="Calibri" panose="020F0502020204030204" pitchFamily="34" charset="0"/>
              </a:rPr>
              <a:t>فوتهم الاجتماعات</a:t>
            </a:r>
            <a:r>
              <a:rPr lang="ar-SA" sz="1800" dirty="0">
                <a:latin typeface="Calibri" panose="020F0502020204030204" pitchFamily="34" charset="0"/>
                <a:cs typeface="Calibri" panose="020F0502020204030204" pitchFamily="34" charset="0"/>
              </a:rPr>
              <a:t>، </a:t>
            </a:r>
            <a:r>
              <a:rPr lang="en-GB" sz="1800" dirty="0">
                <a:latin typeface="Calibri" panose="020F0502020204030204" pitchFamily="34" charset="0"/>
                <a:cs typeface="Calibri" panose="020F0502020204030204" pitchFamily="34" charset="0"/>
              </a:rPr>
              <a:t>يغادرون الاجتماعات مبكرًا ، ويحاولون تجنب المشاركة</a:t>
            </a:r>
            <a:endParaRPr lang="en-U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B1CA238-11DF-8C46-20CF-6F942164F286}"/>
              </a:ext>
            </a:extLst>
          </p:cNvPr>
          <p:cNvSpPr txBox="1"/>
          <p:nvPr/>
        </p:nvSpPr>
        <p:spPr>
          <a:xfrm>
            <a:off x="643774" y="3666753"/>
            <a:ext cx="328057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ar-SA" sz="1800" b="1" dirty="0">
                <a:latin typeface="Calibri" panose="020F0502020204030204" pitchFamily="34" charset="0"/>
                <a:cs typeface="Calibri" panose="020F0502020204030204" pitchFamily="34" charset="0"/>
              </a:rPr>
              <a:t>ال</a:t>
            </a:r>
            <a:r>
              <a:rPr lang="en-GB" sz="1800" b="1" dirty="0">
                <a:latin typeface="Calibri" panose="020F0502020204030204" pitchFamily="34" charset="0"/>
                <a:cs typeface="Calibri" panose="020F0502020204030204" pitchFamily="34" charset="0"/>
              </a:rPr>
              <a:t>رفض</a:t>
            </a:r>
          </a:p>
          <a:p>
            <a:pPr algn="r" rtl="1"/>
            <a:r>
              <a:rPr lang="ar-SA" sz="1800" dirty="0">
                <a:latin typeface="Calibri" panose="020F0502020204030204" pitchFamily="34" charset="0"/>
                <a:cs typeface="Calibri" panose="020F0502020204030204" pitchFamily="34" charset="0"/>
              </a:rPr>
              <a:t>قد </a:t>
            </a:r>
            <a:r>
              <a:rPr lang="en-GB" sz="1800" dirty="0">
                <a:latin typeface="Calibri" panose="020F0502020204030204" pitchFamily="34" charset="0"/>
                <a:cs typeface="Calibri" panose="020F0502020204030204" pitchFamily="34" charset="0"/>
              </a:rPr>
              <a:t>يرفض مقدم الرعاية التعامل مع أخصائي الحالة / الخدمة. قد يرفضون </a:t>
            </a:r>
            <a:r>
              <a:rPr lang="ar-SA" sz="1800" dirty="0">
                <a:latin typeface="Calibri" panose="020F0502020204030204" pitchFamily="34" charset="0"/>
                <a:cs typeface="Calibri" panose="020F0502020204030204" pitchFamily="34" charset="0"/>
              </a:rPr>
              <a:t>ال</a:t>
            </a:r>
            <a:r>
              <a:rPr lang="en-GB" sz="1800" dirty="0">
                <a:latin typeface="Calibri" panose="020F0502020204030204" pitchFamily="34" charset="0"/>
                <a:cs typeface="Calibri" panose="020F0502020204030204" pitchFamily="34" charset="0"/>
              </a:rPr>
              <a:t>مقابلة أو قد لا يجيبون </a:t>
            </a:r>
            <a:r>
              <a:rPr lang="ar-SA" sz="1800" dirty="0">
                <a:latin typeface="Calibri" panose="020F0502020204030204" pitchFamily="34" charset="0"/>
                <a:cs typeface="Calibri" panose="020F0502020204030204" pitchFamily="34" charset="0"/>
              </a:rPr>
              <a:t>على ال</a:t>
            </a:r>
            <a:r>
              <a:rPr lang="en-GB" sz="1800" dirty="0">
                <a:latin typeface="Calibri" panose="020F0502020204030204" pitchFamily="34" charset="0"/>
                <a:cs typeface="Calibri" panose="020F0502020204030204" pitchFamily="34" charset="0"/>
              </a:rPr>
              <a:t>مكالمات الهاتفية ، إلخ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C3E1C1A-9CA8-19BA-4360-5FD89D80151E}"/>
              </a:ext>
            </a:extLst>
          </p:cNvPr>
          <p:cNvSpPr txBox="1"/>
          <p:nvPr/>
        </p:nvSpPr>
        <p:spPr>
          <a:xfrm>
            <a:off x="4521048" y="3666753"/>
            <a:ext cx="328057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ar-SA" sz="1800" b="1" dirty="0">
                <a:latin typeface="Calibri" panose="020F0502020204030204" pitchFamily="34" charset="0"/>
                <a:cs typeface="Calibri" panose="020F0502020204030204" pitchFamily="34" charset="0"/>
              </a:rPr>
              <a:t>ال</a:t>
            </a:r>
            <a:r>
              <a:rPr lang="en-GB" sz="1800" b="1" dirty="0">
                <a:latin typeface="Calibri" panose="020F0502020204030204" pitchFamily="34" charset="0"/>
                <a:cs typeface="Calibri" panose="020F0502020204030204" pitchFamily="34" charset="0"/>
              </a:rPr>
              <a:t>مواجهة</a:t>
            </a:r>
          </a:p>
          <a:p>
            <a:pPr algn="r" rtl="1"/>
            <a:r>
              <a:rPr lang="ar-SA" sz="1800" dirty="0">
                <a:latin typeface="Calibri" panose="020F0502020204030204" pitchFamily="34" charset="0"/>
                <a:cs typeface="Calibri" panose="020F0502020204030204" pitchFamily="34" charset="0"/>
              </a:rPr>
              <a:t>قد يقومون بتحدي</a:t>
            </a:r>
            <a:r>
              <a:rPr lang="en-GB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SA" sz="1800" dirty="0">
                <a:latin typeface="Calibri" panose="020F0502020204030204" pitchFamily="34" charset="0"/>
                <a:cs typeface="Calibri" panose="020F0502020204030204" pitchFamily="34" charset="0"/>
              </a:rPr>
              <a:t>أخصائي</a:t>
            </a:r>
            <a:r>
              <a:rPr lang="en-GB" sz="1800" dirty="0">
                <a:latin typeface="Calibri" panose="020F0502020204030204" pitchFamily="34" charset="0"/>
                <a:cs typeface="Calibri" panose="020F0502020204030204" pitchFamily="34" charset="0"/>
              </a:rPr>
              <a:t> الحالة بشكل مباشر ، وقد يثير</a:t>
            </a:r>
            <a:r>
              <a:rPr lang="ar-SA" sz="1800" dirty="0">
                <a:latin typeface="Calibri" panose="020F0502020204030204" pitchFamily="34" charset="0"/>
                <a:cs typeface="Calibri" panose="020F0502020204030204" pitchFamily="34" charset="0"/>
              </a:rPr>
              <a:t>ون</a:t>
            </a:r>
            <a:r>
              <a:rPr lang="en-GB" sz="1800" dirty="0">
                <a:latin typeface="Calibri" panose="020F0502020204030204" pitchFamily="34" charset="0"/>
                <a:cs typeface="Calibri" panose="020F0502020204030204" pitchFamily="34" charset="0"/>
              </a:rPr>
              <a:t> ال</a:t>
            </a:r>
            <a:r>
              <a:rPr lang="ar-SA" sz="1800" dirty="0">
                <a:latin typeface="Calibri" panose="020F0502020204030204" pitchFamily="34" charset="0"/>
                <a:cs typeface="Calibri" panose="020F0502020204030204" pitchFamily="34" charset="0"/>
              </a:rPr>
              <a:t>جدل</a:t>
            </a:r>
            <a:r>
              <a:rPr lang="en-GB" sz="1800" dirty="0">
                <a:latin typeface="Calibri" panose="020F0502020204030204" pitchFamily="34" charset="0"/>
                <a:cs typeface="Calibri" panose="020F0502020204030204" pitchFamily="34" charset="0"/>
              </a:rPr>
              <a:t> ، وفي الحالات القصوى </a:t>
            </a:r>
            <a:r>
              <a:rPr lang="ar-SA" sz="1800" dirty="0">
                <a:latin typeface="Calibri" panose="020F0502020204030204" pitchFamily="34" charset="0"/>
                <a:cs typeface="Calibri" panose="020F0502020204030204" pitchFamily="34" charset="0"/>
              </a:rPr>
              <a:t>التهديد </a:t>
            </a:r>
            <a:r>
              <a:rPr lang="en-GB" sz="1800" dirty="0">
                <a:latin typeface="Calibri" panose="020F0502020204030204" pitchFamily="34" charset="0"/>
                <a:cs typeface="Calibri" panose="020F0502020204030204" pitchFamily="34" charset="0"/>
              </a:rPr>
              <a:t>أو </a:t>
            </a:r>
            <a:r>
              <a:rPr lang="ar-SA" sz="1800" dirty="0">
                <a:latin typeface="Calibri" panose="020F0502020204030204" pitchFamily="34" charset="0"/>
                <a:cs typeface="Calibri" panose="020F0502020204030204" pitchFamily="34" charset="0"/>
              </a:rPr>
              <a:t>م</a:t>
            </a:r>
            <a:r>
              <a:rPr lang="en-GB" sz="1800" dirty="0">
                <a:latin typeface="Calibri" panose="020F0502020204030204" pitchFamily="34" charset="0"/>
                <a:cs typeface="Calibri" panose="020F0502020204030204" pitchFamily="34" charset="0"/>
              </a:rPr>
              <a:t>حاول</a:t>
            </a:r>
            <a:r>
              <a:rPr lang="ar-SA" sz="1800" dirty="0">
                <a:latin typeface="Calibri" panose="020F0502020204030204" pitchFamily="34" charset="0"/>
                <a:cs typeface="Calibri" panose="020F0502020204030204" pitchFamily="34" charset="0"/>
              </a:rPr>
              <a:t>ة</a:t>
            </a:r>
            <a:r>
              <a:rPr lang="en-GB" sz="1800" dirty="0">
                <a:latin typeface="Calibri" panose="020F0502020204030204" pitchFamily="34" charset="0"/>
                <a:cs typeface="Calibri" panose="020F0502020204030204" pitchFamily="34" charset="0"/>
              </a:rPr>
              <a:t> العنف</a:t>
            </a:r>
            <a:endParaRPr lang="en-U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05E63BA4-112B-C3B4-5459-C9D41D9FA8E3}"/>
              </a:ext>
            </a:extLst>
          </p:cNvPr>
          <p:cNvGrpSpPr/>
          <p:nvPr/>
        </p:nvGrpSpPr>
        <p:grpSpPr>
          <a:xfrm>
            <a:off x="8726742" y="3429000"/>
            <a:ext cx="1743138" cy="2185079"/>
            <a:chOff x="8970582" y="3666753"/>
            <a:chExt cx="1474663" cy="1848537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EC7B7970-C2BE-87FA-465A-4F11B594F79B}"/>
                </a:ext>
              </a:extLst>
            </p:cNvPr>
            <p:cNvGrpSpPr/>
            <p:nvPr/>
          </p:nvGrpSpPr>
          <p:grpSpPr>
            <a:xfrm>
              <a:off x="8970582" y="3666753"/>
              <a:ext cx="1465883" cy="1848537"/>
              <a:chOff x="3269971" y="2733590"/>
              <a:chExt cx="648257" cy="817478"/>
            </a:xfrm>
            <a:solidFill>
              <a:schemeClr val="accent3">
                <a:lumMod val="60000"/>
                <a:lumOff val="40000"/>
              </a:schemeClr>
            </a:solidFill>
          </p:grpSpPr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D9A6FE5E-9EC7-7E46-6A35-7D691F21EC22}"/>
                  </a:ext>
                </a:extLst>
              </p:cNvPr>
              <p:cNvGrpSpPr/>
              <p:nvPr/>
            </p:nvGrpSpPr>
            <p:grpSpPr>
              <a:xfrm>
                <a:off x="3664779" y="2733590"/>
                <a:ext cx="253449" cy="817478"/>
                <a:chOff x="4045582" y="1684320"/>
                <a:chExt cx="350098" cy="1129211"/>
              </a:xfrm>
              <a:grpFill/>
            </p:grpSpPr>
            <p:sp>
              <p:nvSpPr>
                <p:cNvPr id="28" name="Round Same Side Corner Rectangle 21">
                  <a:extLst>
                    <a:ext uri="{FF2B5EF4-FFF2-40B4-BE49-F238E27FC236}">
                      <a16:creationId xmlns:a16="http://schemas.microsoft.com/office/drawing/2014/main" id="{5E731003-3ADC-516F-7F1D-2CDD36CFA861}"/>
                    </a:ext>
                  </a:extLst>
                </p:cNvPr>
                <p:cNvSpPr/>
                <p:nvPr/>
              </p:nvSpPr>
              <p:spPr>
                <a:xfrm>
                  <a:off x="4045582" y="2069359"/>
                  <a:ext cx="350098" cy="744172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dirty="0"/>
                </a:p>
              </p:txBody>
            </p:sp>
            <p:sp>
              <p:nvSpPr>
                <p:cNvPr id="29" name="Oval 28">
                  <a:extLst>
                    <a:ext uri="{FF2B5EF4-FFF2-40B4-BE49-F238E27FC236}">
                      <a16:creationId xmlns:a16="http://schemas.microsoft.com/office/drawing/2014/main" id="{37EF5A9D-92E1-07C0-34D9-62010DEC6EFC}"/>
                    </a:ext>
                  </a:extLst>
                </p:cNvPr>
                <p:cNvSpPr/>
                <p:nvPr/>
              </p:nvSpPr>
              <p:spPr>
                <a:xfrm>
                  <a:off x="4064379" y="1684320"/>
                  <a:ext cx="328890" cy="32889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dirty="0"/>
                </a:p>
              </p:txBody>
            </p:sp>
          </p:grp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2B8E89AB-4C8B-C22A-FF64-537352F7D65D}"/>
                  </a:ext>
                </a:extLst>
              </p:cNvPr>
              <p:cNvGrpSpPr/>
              <p:nvPr/>
            </p:nvGrpSpPr>
            <p:grpSpPr>
              <a:xfrm>
                <a:off x="3269971" y="2733590"/>
                <a:ext cx="363228" cy="817478"/>
                <a:chOff x="3000654" y="1516217"/>
                <a:chExt cx="245039" cy="551483"/>
              </a:xfrm>
              <a:grpFill/>
            </p:grpSpPr>
            <p:grpSp>
              <p:nvGrpSpPr>
                <p:cNvPr id="24" name="Group 23">
                  <a:extLst>
                    <a:ext uri="{FF2B5EF4-FFF2-40B4-BE49-F238E27FC236}">
                      <a16:creationId xmlns:a16="http://schemas.microsoft.com/office/drawing/2014/main" id="{CFA89F14-1499-2F88-D690-3B880875CD13}"/>
                    </a:ext>
                  </a:extLst>
                </p:cNvPr>
                <p:cNvGrpSpPr/>
                <p:nvPr/>
              </p:nvGrpSpPr>
              <p:grpSpPr>
                <a:xfrm>
                  <a:off x="3036509" y="1516217"/>
                  <a:ext cx="172158" cy="551483"/>
                  <a:chOff x="4043172" y="1684320"/>
                  <a:chExt cx="352508" cy="1129211"/>
                </a:xfrm>
                <a:grpFill/>
              </p:grpSpPr>
              <p:sp>
                <p:nvSpPr>
                  <p:cNvPr id="26" name="Round Same Side Corner Rectangle 21">
                    <a:extLst>
                      <a:ext uri="{FF2B5EF4-FFF2-40B4-BE49-F238E27FC236}">
                        <a16:creationId xmlns:a16="http://schemas.microsoft.com/office/drawing/2014/main" id="{9AC3C52A-97F1-86C8-C54F-5388B902E3CB}"/>
                      </a:ext>
                    </a:extLst>
                  </p:cNvPr>
                  <p:cNvSpPr/>
                  <p:nvPr/>
                </p:nvSpPr>
                <p:spPr>
                  <a:xfrm>
                    <a:off x="4045582" y="2069359"/>
                    <a:ext cx="350098" cy="744172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 dirty="0"/>
                  </a:p>
                </p:txBody>
              </p:sp>
              <p:sp>
                <p:nvSpPr>
                  <p:cNvPr id="27" name="Oval 26">
                    <a:extLst>
                      <a:ext uri="{FF2B5EF4-FFF2-40B4-BE49-F238E27FC236}">
                        <a16:creationId xmlns:a16="http://schemas.microsoft.com/office/drawing/2014/main" id="{19EFEB30-C1CA-6FE4-FBF9-DD77DDB7DCB2}"/>
                      </a:ext>
                    </a:extLst>
                  </p:cNvPr>
                  <p:cNvSpPr/>
                  <p:nvPr/>
                </p:nvSpPr>
                <p:spPr>
                  <a:xfrm>
                    <a:off x="4043172" y="1684320"/>
                    <a:ext cx="328891" cy="328891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 dirty="0"/>
                  </a:p>
                </p:txBody>
              </p:sp>
            </p:grpSp>
            <p:sp>
              <p:nvSpPr>
                <p:cNvPr id="25" name="Flowchart: Manual Operation 24">
                  <a:extLst>
                    <a:ext uri="{FF2B5EF4-FFF2-40B4-BE49-F238E27FC236}">
                      <a16:creationId xmlns:a16="http://schemas.microsoft.com/office/drawing/2014/main" id="{34389FE8-2B1B-7A8D-915F-0D1466F3DF3B}"/>
                    </a:ext>
                  </a:extLst>
                </p:cNvPr>
                <p:cNvSpPr/>
                <p:nvPr/>
              </p:nvSpPr>
              <p:spPr>
                <a:xfrm rot="10800000">
                  <a:off x="3000654" y="1805724"/>
                  <a:ext cx="245039" cy="261975"/>
                </a:xfrm>
                <a:prstGeom prst="flowChartManualOperati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dirty="0"/>
                </a:p>
              </p:txBody>
            </p:sp>
          </p:grpSp>
        </p:grpSp>
        <p:pic>
          <p:nvPicPr>
            <p:cNvPr id="33" name="Graphic 32" descr="Stop with solid fill">
              <a:extLst>
                <a:ext uri="{FF2B5EF4-FFF2-40B4-BE49-F238E27FC236}">
                  <a16:creationId xmlns:a16="http://schemas.microsoft.com/office/drawing/2014/main" id="{6216563E-C771-D34A-69A2-F099FDDA07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045070" y="3937075"/>
              <a:ext cx="1400175" cy="1400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714390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72">
            <a:extLst>
              <a:ext uri="{FF2B5EF4-FFF2-40B4-BE49-F238E27FC236}">
                <a16:creationId xmlns:a16="http://schemas.microsoft.com/office/drawing/2014/main" id="{F0EA9739-A998-31AE-8207-E3912A4F8DE2}"/>
              </a:ext>
            </a:extLst>
          </p:cNvPr>
          <p:cNvSpPr txBox="1">
            <a:spLocks/>
          </p:cNvSpPr>
          <p:nvPr/>
        </p:nvSpPr>
        <p:spPr>
          <a:xfrm>
            <a:off x="5179700" y="1706321"/>
            <a:ext cx="5915913" cy="562168"/>
          </a:xfrm>
          <a:prstGeom prst="rect">
            <a:avLst/>
          </a:prstGeom>
        </p:spPr>
        <p:txBody>
          <a:bodyPr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</a:lstStyle>
          <a:p>
            <a:pPr algn="r" rtl="1"/>
            <a:r>
              <a:rPr lang="en-CA" sz="54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شريحة إضافية لملاحظات الميسر</a:t>
            </a:r>
          </a:p>
        </p:txBody>
      </p:sp>
    </p:spTree>
    <p:extLst>
      <p:ext uri="{BB962C8B-B14F-4D97-AF65-F5344CB8AC3E}">
        <p14:creationId xmlns:p14="http://schemas.microsoft.com/office/powerpoint/2010/main" val="25333677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45994B-52B2-F3FC-A69B-EB180DFD59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en-GB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سيناريوهات</a:t>
            </a:r>
            <a:r>
              <a:rPr lang="ar-SA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 لعدم المشاركة من الحياة العملية</a:t>
            </a:r>
            <a:r>
              <a:rPr lang="en-GB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FF8836B-1440-5817-274E-CE67380848FE}"/>
              </a:ext>
            </a:extLst>
          </p:cNvPr>
          <p:cNvGrpSpPr/>
          <p:nvPr/>
        </p:nvGrpSpPr>
        <p:grpSpPr>
          <a:xfrm>
            <a:off x="10228983" y="337468"/>
            <a:ext cx="1587872" cy="1368854"/>
            <a:chOff x="10228983" y="337468"/>
            <a:chExt cx="1587872" cy="1368854"/>
          </a:xfrm>
        </p:grpSpPr>
        <p:sp>
          <p:nvSpPr>
            <p:cNvPr id="13" name="Hexagon 12">
              <a:extLst>
                <a:ext uri="{FF2B5EF4-FFF2-40B4-BE49-F238E27FC236}">
                  <a16:creationId xmlns:a16="http://schemas.microsoft.com/office/drawing/2014/main" id="{E42E0F20-727D-5005-7AFC-2FC995E770B2}"/>
                </a:ext>
              </a:extLst>
            </p:cNvPr>
            <p:cNvSpPr/>
            <p:nvPr/>
          </p:nvSpPr>
          <p:spPr>
            <a:xfrm rot="1782986">
              <a:off x="10228983" y="337468"/>
              <a:ext cx="1587872" cy="1368854"/>
            </a:xfrm>
            <a:prstGeom prst="hexagon">
              <a:avLst>
                <a:gd name="adj" fmla="val 28965"/>
                <a:gd name="vf" fmla="val 115470"/>
              </a:avLst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4767B006-7CDE-204F-F3DA-166CDF17015D}"/>
                </a:ext>
              </a:extLst>
            </p:cNvPr>
            <p:cNvGrpSpPr/>
            <p:nvPr/>
          </p:nvGrpSpPr>
          <p:grpSpPr>
            <a:xfrm>
              <a:off x="10621771" y="762700"/>
              <a:ext cx="562136" cy="634675"/>
              <a:chOff x="760175" y="830142"/>
              <a:chExt cx="867619" cy="979579"/>
            </a:xfrm>
          </p:grpSpPr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0615A843-9746-BA83-6563-CC84675CC5E9}"/>
                  </a:ext>
                </a:extLst>
              </p:cNvPr>
              <p:cNvSpPr/>
              <p:nvPr/>
            </p:nvSpPr>
            <p:spPr>
              <a:xfrm>
                <a:off x="864636" y="830142"/>
                <a:ext cx="763158" cy="979577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 rtl="1"/>
                <a:r>
                  <a:rPr lang="ar-SA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٢٠</a:t>
                </a:r>
                <a:endParaRPr lang="en-CA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05C13905-F4F8-C192-AB0D-B9C4C1627855}"/>
                  </a:ext>
                </a:extLst>
              </p:cNvPr>
              <p:cNvSpPr/>
              <p:nvPr/>
            </p:nvSpPr>
            <p:spPr>
              <a:xfrm>
                <a:off x="760175" y="830144"/>
                <a:ext cx="149292" cy="979577"/>
              </a:xfrm>
              <a:prstGeom prst="rect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B3EBB0B0-C6EE-FE28-5418-F4F711EF4E54}"/>
                </a:ext>
              </a:extLst>
            </p:cNvPr>
            <p:cNvGrpSpPr/>
            <p:nvPr/>
          </p:nvGrpSpPr>
          <p:grpSpPr>
            <a:xfrm>
              <a:off x="11325415" y="762701"/>
              <a:ext cx="182192" cy="634674"/>
              <a:chOff x="2121762" y="2323619"/>
              <a:chExt cx="200378" cy="825210"/>
            </a:xfrm>
          </p:grpSpPr>
          <p:sp>
            <p:nvSpPr>
              <p:cNvPr id="16" name="Isosceles Triangle 15">
                <a:extLst>
                  <a:ext uri="{FF2B5EF4-FFF2-40B4-BE49-F238E27FC236}">
                    <a16:creationId xmlns:a16="http://schemas.microsoft.com/office/drawing/2014/main" id="{A0F6FEE9-D412-EEC9-D483-724173231321}"/>
                  </a:ext>
                </a:extLst>
              </p:cNvPr>
              <p:cNvSpPr/>
              <p:nvPr/>
            </p:nvSpPr>
            <p:spPr>
              <a:xfrm>
                <a:off x="2121763" y="2323619"/>
                <a:ext cx="200377" cy="172739"/>
              </a:xfrm>
              <a:prstGeom prst="triangl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7A30B962-366A-1376-3BC0-4FC28A3E7D0D}"/>
                  </a:ext>
                </a:extLst>
              </p:cNvPr>
              <p:cNvSpPr/>
              <p:nvPr/>
            </p:nvSpPr>
            <p:spPr>
              <a:xfrm>
                <a:off x="2121762" y="2496169"/>
                <a:ext cx="200377" cy="652660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1F981CB-81AF-DA84-4A2D-D94C489AD2B6}"/>
              </a:ext>
            </a:extLst>
          </p:cNvPr>
          <p:cNvSpPr/>
          <p:nvPr/>
        </p:nvSpPr>
        <p:spPr>
          <a:xfrm>
            <a:off x="4607925" y="1846384"/>
            <a:ext cx="5673969" cy="366346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r" rtl="1">
              <a:buAutoNum type="arabicPeriod"/>
            </a:pPr>
            <a:r>
              <a:rPr lang="en-GB" sz="24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ما هو نوع (أنواع) عدم المشاركة؟</a:t>
            </a:r>
          </a:p>
          <a:p>
            <a:pPr marL="342900" indent="-342900" algn="r" rtl="1">
              <a:buAutoNum type="arabicPeriod"/>
            </a:pPr>
            <a:endParaRPr lang="en-GB" sz="240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r" rtl="1">
              <a:buAutoNum type="arabicPeriod"/>
            </a:pPr>
            <a:r>
              <a:rPr lang="ar-SA" sz="24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ب</a:t>
            </a:r>
            <a:r>
              <a:rPr lang="en-US" sz="24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رأيك</a:t>
            </a:r>
            <a:r>
              <a:rPr lang="ar-SA" sz="24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م</a:t>
            </a:r>
            <a:r>
              <a:rPr lang="en-US" sz="24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هي الأسباب الكامنة وراء عدم </a:t>
            </a:r>
            <a:r>
              <a:rPr lang="ar-SA" sz="24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إ</a:t>
            </a:r>
            <a:r>
              <a:rPr lang="en-US" sz="24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ش</a:t>
            </a:r>
            <a:r>
              <a:rPr lang="ar-SA" sz="24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را</a:t>
            </a:r>
            <a:r>
              <a:rPr lang="en-US" sz="24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كهم؟</a:t>
            </a:r>
          </a:p>
          <a:p>
            <a:pPr marL="342900" indent="-342900" algn="r" rtl="1">
              <a:buAutoNum type="arabicPeriod"/>
            </a:pPr>
            <a:endParaRPr lang="en-US" sz="240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r" rtl="1">
              <a:buAutoNum type="arabicPeriod"/>
            </a:pPr>
            <a:r>
              <a:rPr lang="en-US" sz="24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ما الذي يمكن أن يفعله أخصائي الحالة لتحسين المشاركة؟</a:t>
            </a:r>
            <a:endParaRPr lang="en-US" sz="24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2B857E1-BFB0-ED96-1457-C9D143C59789}"/>
              </a:ext>
            </a:extLst>
          </p:cNvPr>
          <p:cNvGrpSpPr/>
          <p:nvPr/>
        </p:nvGrpSpPr>
        <p:grpSpPr>
          <a:xfrm>
            <a:off x="1554035" y="2657795"/>
            <a:ext cx="2364473" cy="2269239"/>
            <a:chOff x="1744894" y="2192954"/>
            <a:chExt cx="2564275" cy="2460995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4AA580FE-4FC1-1A5D-6A6C-ED39876091DA}"/>
                </a:ext>
              </a:extLst>
            </p:cNvPr>
            <p:cNvGrpSpPr/>
            <p:nvPr/>
          </p:nvGrpSpPr>
          <p:grpSpPr>
            <a:xfrm>
              <a:off x="1744894" y="2192954"/>
              <a:ext cx="2564275" cy="2460995"/>
              <a:chOff x="1459832" y="2812046"/>
              <a:chExt cx="1953652" cy="1874967"/>
            </a:xfrm>
          </p:grpSpPr>
          <p:sp>
            <p:nvSpPr>
              <p:cNvPr id="10" name="Rectangle: Single Corner Snipped 9">
                <a:extLst>
                  <a:ext uri="{FF2B5EF4-FFF2-40B4-BE49-F238E27FC236}">
                    <a16:creationId xmlns:a16="http://schemas.microsoft.com/office/drawing/2014/main" id="{BEA6B41F-FE4B-6478-0E4E-007105781DEE}"/>
                  </a:ext>
                </a:extLst>
              </p:cNvPr>
              <p:cNvSpPr/>
              <p:nvPr/>
            </p:nvSpPr>
            <p:spPr>
              <a:xfrm rot="20978324">
                <a:off x="1459832" y="2999874"/>
                <a:ext cx="1283368" cy="1556084"/>
              </a:xfrm>
              <a:prstGeom prst="snip1Rect">
                <a:avLst/>
              </a:prstGeom>
              <a:solidFill>
                <a:schemeClr val="accent3">
                  <a:lumMod val="75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/>
              </a:p>
            </p:txBody>
          </p:sp>
          <p:sp>
            <p:nvSpPr>
              <p:cNvPr id="11" name="Rectangle: Single Corner Snipped 10">
                <a:extLst>
                  <a:ext uri="{FF2B5EF4-FFF2-40B4-BE49-F238E27FC236}">
                    <a16:creationId xmlns:a16="http://schemas.microsoft.com/office/drawing/2014/main" id="{8593A1DD-5A95-EDD6-7E91-F05E4CCFC5AD}"/>
                  </a:ext>
                </a:extLst>
              </p:cNvPr>
              <p:cNvSpPr/>
              <p:nvPr/>
            </p:nvSpPr>
            <p:spPr>
              <a:xfrm>
                <a:off x="1871174" y="2812046"/>
                <a:ext cx="1283368" cy="1556084"/>
              </a:xfrm>
              <a:prstGeom prst="snip1Rect">
                <a:avLst/>
              </a:prstGeom>
              <a:solidFill>
                <a:schemeClr val="accent3">
                  <a:lumMod val="75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  <p:sp>
            <p:nvSpPr>
              <p:cNvPr id="20" name="Rectangle: Single Corner Snipped 19">
                <a:extLst>
                  <a:ext uri="{FF2B5EF4-FFF2-40B4-BE49-F238E27FC236}">
                    <a16:creationId xmlns:a16="http://schemas.microsoft.com/office/drawing/2014/main" id="{3C576B06-EC6D-E32D-99BD-93C0CD4F8C56}"/>
                  </a:ext>
                </a:extLst>
              </p:cNvPr>
              <p:cNvSpPr/>
              <p:nvPr/>
            </p:nvSpPr>
            <p:spPr>
              <a:xfrm rot="582585">
                <a:off x="2130116" y="3130929"/>
                <a:ext cx="1283368" cy="1556084"/>
              </a:xfrm>
              <a:prstGeom prst="snip1Rect">
                <a:avLst/>
              </a:prstGeom>
              <a:solidFill>
                <a:schemeClr val="accent3">
                  <a:lumMod val="75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/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C5A7CB9D-8248-D78F-6886-3039D13A1374}"/>
                </a:ext>
              </a:extLst>
            </p:cNvPr>
            <p:cNvGrpSpPr/>
            <p:nvPr/>
          </p:nvGrpSpPr>
          <p:grpSpPr>
            <a:xfrm rot="619501">
              <a:off x="3224746" y="3087487"/>
              <a:ext cx="506112" cy="1135915"/>
              <a:chOff x="5960196" y="3632825"/>
              <a:chExt cx="324376" cy="728028"/>
            </a:xfrm>
            <a:solidFill>
              <a:schemeClr val="bg1"/>
            </a:solidFill>
          </p:grpSpPr>
          <p:sp>
            <p:nvSpPr>
              <p:cNvPr id="8" name="Round Same Side Corner Rectangle 46">
                <a:extLst>
                  <a:ext uri="{FF2B5EF4-FFF2-40B4-BE49-F238E27FC236}">
                    <a16:creationId xmlns:a16="http://schemas.microsoft.com/office/drawing/2014/main" id="{8DAAA86D-5403-D08B-0802-AB90F403DC79}"/>
                  </a:ext>
                </a:extLst>
              </p:cNvPr>
              <p:cNvSpPr/>
              <p:nvPr/>
            </p:nvSpPr>
            <p:spPr>
              <a:xfrm>
                <a:off x="5962575" y="4012912"/>
                <a:ext cx="320731" cy="347941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41A04A3D-1DC9-1FC2-0873-D30B5DFD7C6F}"/>
                  </a:ext>
                </a:extLst>
              </p:cNvPr>
              <p:cNvSpPr/>
              <p:nvPr/>
            </p:nvSpPr>
            <p:spPr>
              <a:xfrm>
                <a:off x="5960196" y="3632825"/>
                <a:ext cx="324376" cy="32437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860203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E34FB5-5A0F-3112-6E55-EDC8B8B740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en-GB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استراتيجيات للمشاركة الأسرية الإيجابية</a:t>
            </a:r>
            <a:endParaRPr lang="en-US"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A870C2-5FC6-3B28-3622-4F6E3594065C}"/>
              </a:ext>
            </a:extLst>
          </p:cNvPr>
          <p:cNvSpPr txBox="1"/>
          <p:nvPr/>
        </p:nvSpPr>
        <p:spPr>
          <a:xfrm>
            <a:off x="2245380" y="1630200"/>
            <a:ext cx="3685448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بناء الثقة</a:t>
            </a:r>
          </a:p>
          <a:p>
            <a:pPr algn="r" rtl="1"/>
            <a:endParaRPr lang="en-GB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/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الانخراط بإيجابية واحترام</a:t>
            </a:r>
          </a:p>
          <a:p>
            <a:pPr algn="r" rtl="1"/>
            <a:endParaRPr lang="en-GB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/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تقديم الدعم العملي حيثما أمكن ذلك</a:t>
            </a:r>
          </a:p>
          <a:p>
            <a:pPr algn="r" rtl="1"/>
            <a:endParaRPr lang="en-GB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/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تقدير مشاركة ومدخلات الوالدين / مقدمي الرعاية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F54CDE1-60D8-E3A2-D245-5687328B3827}"/>
              </a:ext>
            </a:extLst>
          </p:cNvPr>
          <p:cNvSpPr txBox="1"/>
          <p:nvPr/>
        </p:nvSpPr>
        <p:spPr>
          <a:xfrm>
            <a:off x="7273297" y="1630200"/>
            <a:ext cx="400922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ا</a:t>
            </a:r>
            <a:r>
              <a:rPr lang="ar-SA" sz="2400" dirty="0">
                <a:latin typeface="Calibri" panose="020F0502020204030204" pitchFamily="34" charset="0"/>
                <a:cs typeface="Calibri" panose="020F0502020204030204" pitchFamily="34" charset="0"/>
              </a:rPr>
              <a:t>ل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بحث عن الالتزام</a:t>
            </a:r>
          </a:p>
          <a:p>
            <a:pPr marL="0" indent="0" algn="r" rtl="1">
              <a:buFont typeface="Arial" panose="020B0604020202020204" pitchFamily="34" charset="0"/>
              <a:buNone/>
            </a:pPr>
            <a:endParaRPr lang="en-GB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/>
            <a:r>
              <a:rPr lang="ar-SA" sz="2400" dirty="0">
                <a:latin typeface="Calibri" panose="020F0502020204030204" pitchFamily="34" charset="0"/>
                <a:cs typeface="Calibri" panose="020F0502020204030204" pitchFamily="34" charset="0"/>
              </a:rPr>
              <a:t>التحضير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 للاجتماعات بشكل مناسب</a:t>
            </a:r>
          </a:p>
        </p:txBody>
      </p:sp>
      <p:sp>
        <p:nvSpPr>
          <p:cNvPr id="6" name="L-Shape 5">
            <a:extLst>
              <a:ext uri="{FF2B5EF4-FFF2-40B4-BE49-F238E27FC236}">
                <a16:creationId xmlns:a16="http://schemas.microsoft.com/office/drawing/2014/main" id="{97689A8F-5127-07E2-4BDB-E325715B08C1}"/>
              </a:ext>
            </a:extLst>
          </p:cNvPr>
          <p:cNvSpPr/>
          <p:nvPr/>
        </p:nvSpPr>
        <p:spPr>
          <a:xfrm rot="18361091">
            <a:off x="1483851" y="1571868"/>
            <a:ext cx="630274" cy="320762"/>
          </a:xfrm>
          <a:prstGeom prst="corner">
            <a:avLst>
              <a:gd name="adj1" fmla="val 42208"/>
              <a:gd name="adj2" fmla="val 4335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/>
          </a:p>
        </p:txBody>
      </p:sp>
      <p:sp>
        <p:nvSpPr>
          <p:cNvPr id="8" name="L-Shape 7">
            <a:extLst>
              <a:ext uri="{FF2B5EF4-FFF2-40B4-BE49-F238E27FC236}">
                <a16:creationId xmlns:a16="http://schemas.microsoft.com/office/drawing/2014/main" id="{92D30DB4-EC3D-086D-4ABD-E8494AFE9E98}"/>
              </a:ext>
            </a:extLst>
          </p:cNvPr>
          <p:cNvSpPr/>
          <p:nvPr/>
        </p:nvSpPr>
        <p:spPr>
          <a:xfrm rot="18361091">
            <a:off x="6507076" y="1571868"/>
            <a:ext cx="630274" cy="320762"/>
          </a:xfrm>
          <a:prstGeom prst="corner">
            <a:avLst>
              <a:gd name="adj1" fmla="val 42208"/>
              <a:gd name="adj2" fmla="val 4335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/>
          </a:p>
        </p:txBody>
      </p:sp>
      <p:sp>
        <p:nvSpPr>
          <p:cNvPr id="10" name="L-Shape 9">
            <a:extLst>
              <a:ext uri="{FF2B5EF4-FFF2-40B4-BE49-F238E27FC236}">
                <a16:creationId xmlns:a16="http://schemas.microsoft.com/office/drawing/2014/main" id="{26A5A102-5396-AC02-8468-A23200D5A184}"/>
              </a:ext>
            </a:extLst>
          </p:cNvPr>
          <p:cNvSpPr/>
          <p:nvPr/>
        </p:nvSpPr>
        <p:spPr>
          <a:xfrm rot="18361091">
            <a:off x="1483851" y="2575013"/>
            <a:ext cx="630274" cy="320762"/>
          </a:xfrm>
          <a:prstGeom prst="corner">
            <a:avLst>
              <a:gd name="adj1" fmla="val 42208"/>
              <a:gd name="adj2" fmla="val 4335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/>
          </a:p>
        </p:txBody>
      </p:sp>
      <p:sp>
        <p:nvSpPr>
          <p:cNvPr id="12" name="L-Shape 11">
            <a:extLst>
              <a:ext uri="{FF2B5EF4-FFF2-40B4-BE49-F238E27FC236}">
                <a16:creationId xmlns:a16="http://schemas.microsoft.com/office/drawing/2014/main" id="{9EC82D59-2600-0FE7-DE7D-267C77AE81B5}"/>
              </a:ext>
            </a:extLst>
          </p:cNvPr>
          <p:cNvSpPr/>
          <p:nvPr/>
        </p:nvSpPr>
        <p:spPr>
          <a:xfrm rot="18361091">
            <a:off x="1483851" y="3578156"/>
            <a:ext cx="630274" cy="320762"/>
          </a:xfrm>
          <a:prstGeom prst="corner">
            <a:avLst>
              <a:gd name="adj1" fmla="val 42208"/>
              <a:gd name="adj2" fmla="val 4335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/>
          </a:p>
        </p:txBody>
      </p:sp>
      <p:sp>
        <p:nvSpPr>
          <p:cNvPr id="14" name="L-Shape 13">
            <a:extLst>
              <a:ext uri="{FF2B5EF4-FFF2-40B4-BE49-F238E27FC236}">
                <a16:creationId xmlns:a16="http://schemas.microsoft.com/office/drawing/2014/main" id="{55AEE265-E952-6DCF-68BB-712422D8E12D}"/>
              </a:ext>
            </a:extLst>
          </p:cNvPr>
          <p:cNvSpPr/>
          <p:nvPr/>
        </p:nvSpPr>
        <p:spPr>
          <a:xfrm rot="18361091">
            <a:off x="6507076" y="2642410"/>
            <a:ext cx="630274" cy="320762"/>
          </a:xfrm>
          <a:prstGeom prst="corner">
            <a:avLst>
              <a:gd name="adj1" fmla="val 42208"/>
              <a:gd name="adj2" fmla="val 4335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/>
          </a:p>
        </p:txBody>
      </p:sp>
      <p:sp>
        <p:nvSpPr>
          <p:cNvPr id="17" name="L-Shape 16">
            <a:extLst>
              <a:ext uri="{FF2B5EF4-FFF2-40B4-BE49-F238E27FC236}">
                <a16:creationId xmlns:a16="http://schemas.microsoft.com/office/drawing/2014/main" id="{62EA811B-1AB7-2E7B-C1A5-A65C3A713C43}"/>
              </a:ext>
            </a:extLst>
          </p:cNvPr>
          <p:cNvSpPr/>
          <p:nvPr/>
        </p:nvSpPr>
        <p:spPr>
          <a:xfrm rot="18361091">
            <a:off x="1483851" y="4581298"/>
            <a:ext cx="630274" cy="320762"/>
          </a:xfrm>
          <a:prstGeom prst="corner">
            <a:avLst>
              <a:gd name="adj1" fmla="val 42208"/>
              <a:gd name="adj2" fmla="val 4335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/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65E21E1A-3967-CAC5-007C-6E3C009DE162}"/>
              </a:ext>
            </a:extLst>
          </p:cNvPr>
          <p:cNvGrpSpPr/>
          <p:nvPr/>
        </p:nvGrpSpPr>
        <p:grpSpPr>
          <a:xfrm>
            <a:off x="6559104" y="3856146"/>
            <a:ext cx="3877361" cy="1919418"/>
            <a:chOff x="7583119" y="4311302"/>
            <a:chExt cx="2769673" cy="1371077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ED000524-4079-E6B1-CE7C-0C0698248742}"/>
                </a:ext>
              </a:extLst>
            </p:cNvPr>
            <p:cNvGrpSpPr/>
            <p:nvPr/>
          </p:nvGrpSpPr>
          <p:grpSpPr>
            <a:xfrm>
              <a:off x="8768178" y="4820532"/>
              <a:ext cx="422635" cy="861847"/>
              <a:chOff x="4162834" y="1684320"/>
              <a:chExt cx="350098" cy="713930"/>
            </a:xfrm>
            <a:solidFill>
              <a:schemeClr val="accent3">
                <a:lumMod val="75000"/>
              </a:schemeClr>
            </a:solidFill>
          </p:grpSpPr>
          <p:sp>
            <p:nvSpPr>
              <p:cNvPr id="19" name="Round Same Side Corner Rectangle 21">
                <a:extLst>
                  <a:ext uri="{FF2B5EF4-FFF2-40B4-BE49-F238E27FC236}">
                    <a16:creationId xmlns:a16="http://schemas.microsoft.com/office/drawing/2014/main" id="{DC780062-B723-C2F3-7B44-853F2AA7C6BF}"/>
                  </a:ext>
                </a:extLst>
              </p:cNvPr>
              <p:cNvSpPr/>
              <p:nvPr/>
            </p:nvSpPr>
            <p:spPr>
              <a:xfrm>
                <a:off x="4162834" y="2069359"/>
                <a:ext cx="350098" cy="328891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/>
              </a:p>
            </p:txBody>
          </p:sp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17841D8F-AE0A-161A-D7EB-266DAA308726}"/>
                  </a:ext>
                </a:extLst>
              </p:cNvPr>
              <p:cNvSpPr/>
              <p:nvPr/>
            </p:nvSpPr>
            <p:spPr>
              <a:xfrm>
                <a:off x="4181633" y="1684320"/>
                <a:ext cx="328890" cy="3288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/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4DA36626-B008-10F2-989B-98ABD56A9966}"/>
                </a:ext>
              </a:extLst>
            </p:cNvPr>
            <p:cNvGrpSpPr/>
            <p:nvPr/>
          </p:nvGrpSpPr>
          <p:grpSpPr>
            <a:xfrm>
              <a:off x="9305684" y="4361934"/>
              <a:ext cx="1047108" cy="1320445"/>
              <a:chOff x="3269971" y="2733590"/>
              <a:chExt cx="648257" cy="817478"/>
            </a:xfrm>
            <a:solidFill>
              <a:schemeClr val="accent3">
                <a:lumMod val="75000"/>
              </a:schemeClr>
            </a:solidFill>
          </p:grpSpPr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01436E7B-AD26-CF5A-E6FF-A575463337E4}"/>
                  </a:ext>
                </a:extLst>
              </p:cNvPr>
              <p:cNvGrpSpPr/>
              <p:nvPr/>
            </p:nvGrpSpPr>
            <p:grpSpPr>
              <a:xfrm>
                <a:off x="3664779" y="2733590"/>
                <a:ext cx="253449" cy="817478"/>
                <a:chOff x="4045582" y="1684320"/>
                <a:chExt cx="350098" cy="1129211"/>
              </a:xfrm>
              <a:grpFill/>
            </p:grpSpPr>
            <p:sp>
              <p:nvSpPr>
                <p:cNvPr id="28" name="Round Same Side Corner Rectangle 21">
                  <a:extLst>
                    <a:ext uri="{FF2B5EF4-FFF2-40B4-BE49-F238E27FC236}">
                      <a16:creationId xmlns:a16="http://schemas.microsoft.com/office/drawing/2014/main" id="{F3DDF8A7-2898-9947-E5FA-982B239B4BB2}"/>
                    </a:ext>
                  </a:extLst>
                </p:cNvPr>
                <p:cNvSpPr/>
                <p:nvPr/>
              </p:nvSpPr>
              <p:spPr>
                <a:xfrm>
                  <a:off x="4045582" y="2069359"/>
                  <a:ext cx="350098" cy="744172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dirty="0"/>
                </a:p>
              </p:txBody>
            </p:sp>
            <p:sp>
              <p:nvSpPr>
                <p:cNvPr id="29" name="Oval 28">
                  <a:extLst>
                    <a:ext uri="{FF2B5EF4-FFF2-40B4-BE49-F238E27FC236}">
                      <a16:creationId xmlns:a16="http://schemas.microsoft.com/office/drawing/2014/main" id="{6C5B0ECB-BE18-811D-EFAD-0A20BB8C3FB3}"/>
                    </a:ext>
                  </a:extLst>
                </p:cNvPr>
                <p:cNvSpPr/>
                <p:nvPr/>
              </p:nvSpPr>
              <p:spPr>
                <a:xfrm>
                  <a:off x="4064379" y="1684320"/>
                  <a:ext cx="328890" cy="32889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dirty="0"/>
                </a:p>
              </p:txBody>
            </p:sp>
          </p:grp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905C0458-CDB3-21AF-D3EB-A9D3E605CEF0}"/>
                  </a:ext>
                </a:extLst>
              </p:cNvPr>
              <p:cNvGrpSpPr/>
              <p:nvPr/>
            </p:nvGrpSpPr>
            <p:grpSpPr>
              <a:xfrm>
                <a:off x="3269971" y="2733590"/>
                <a:ext cx="363228" cy="817478"/>
                <a:chOff x="3000654" y="1516217"/>
                <a:chExt cx="245039" cy="551483"/>
              </a:xfrm>
              <a:grpFill/>
            </p:grpSpPr>
            <p:grpSp>
              <p:nvGrpSpPr>
                <p:cNvPr id="24" name="Group 23">
                  <a:extLst>
                    <a:ext uri="{FF2B5EF4-FFF2-40B4-BE49-F238E27FC236}">
                      <a16:creationId xmlns:a16="http://schemas.microsoft.com/office/drawing/2014/main" id="{A9A14D80-C727-4833-F3D0-5E7EE14BA841}"/>
                    </a:ext>
                  </a:extLst>
                </p:cNvPr>
                <p:cNvGrpSpPr/>
                <p:nvPr/>
              </p:nvGrpSpPr>
              <p:grpSpPr>
                <a:xfrm>
                  <a:off x="3036509" y="1516217"/>
                  <a:ext cx="172158" cy="551483"/>
                  <a:chOff x="4043172" y="1684320"/>
                  <a:chExt cx="352508" cy="1129211"/>
                </a:xfrm>
                <a:grpFill/>
              </p:grpSpPr>
              <p:sp>
                <p:nvSpPr>
                  <p:cNvPr id="26" name="Round Same Side Corner Rectangle 21">
                    <a:extLst>
                      <a:ext uri="{FF2B5EF4-FFF2-40B4-BE49-F238E27FC236}">
                        <a16:creationId xmlns:a16="http://schemas.microsoft.com/office/drawing/2014/main" id="{3FAD08F2-CD3A-C3B5-74E5-0E2D737CBE38}"/>
                      </a:ext>
                    </a:extLst>
                  </p:cNvPr>
                  <p:cNvSpPr/>
                  <p:nvPr/>
                </p:nvSpPr>
                <p:spPr>
                  <a:xfrm>
                    <a:off x="4045582" y="2069359"/>
                    <a:ext cx="350098" cy="744172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 dirty="0"/>
                  </a:p>
                </p:txBody>
              </p:sp>
              <p:sp>
                <p:nvSpPr>
                  <p:cNvPr id="27" name="Oval 26">
                    <a:extLst>
                      <a:ext uri="{FF2B5EF4-FFF2-40B4-BE49-F238E27FC236}">
                        <a16:creationId xmlns:a16="http://schemas.microsoft.com/office/drawing/2014/main" id="{0058D09E-0A96-3C15-1907-F73D7EF7D129}"/>
                      </a:ext>
                    </a:extLst>
                  </p:cNvPr>
                  <p:cNvSpPr/>
                  <p:nvPr/>
                </p:nvSpPr>
                <p:spPr>
                  <a:xfrm>
                    <a:off x="4043172" y="1684320"/>
                    <a:ext cx="328891" cy="328891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1"/>
                    <a:endParaRPr lang="en-US" dirty="0"/>
                  </a:p>
                </p:txBody>
              </p:sp>
            </p:grpSp>
            <p:sp>
              <p:nvSpPr>
                <p:cNvPr id="25" name="Flowchart: Manual Operation 24">
                  <a:extLst>
                    <a:ext uri="{FF2B5EF4-FFF2-40B4-BE49-F238E27FC236}">
                      <a16:creationId xmlns:a16="http://schemas.microsoft.com/office/drawing/2014/main" id="{1E782FDE-8E35-9134-A61A-457AC355BE7C}"/>
                    </a:ext>
                  </a:extLst>
                </p:cNvPr>
                <p:cNvSpPr/>
                <p:nvPr/>
              </p:nvSpPr>
              <p:spPr>
                <a:xfrm rot="10800000">
                  <a:off x="3000654" y="1805724"/>
                  <a:ext cx="245039" cy="261975"/>
                </a:xfrm>
                <a:prstGeom prst="flowChartManualOperati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dirty="0"/>
                </a:p>
              </p:txBody>
            </p:sp>
          </p:grp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548754F0-D60D-1989-4429-00ACB4E34689}"/>
                </a:ext>
              </a:extLst>
            </p:cNvPr>
            <p:cNvGrpSpPr/>
            <p:nvPr/>
          </p:nvGrpSpPr>
          <p:grpSpPr>
            <a:xfrm flipH="1">
              <a:off x="7583119" y="4311302"/>
              <a:ext cx="700861" cy="1362270"/>
              <a:chOff x="5157952" y="1330093"/>
              <a:chExt cx="556221" cy="1090296"/>
            </a:xfrm>
            <a:solidFill>
              <a:schemeClr val="accent3">
                <a:lumMod val="75000"/>
              </a:schemeClr>
            </a:solidFill>
          </p:grpSpPr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7D3B6C22-AD0F-2174-12A7-08DEF9DBCD51}"/>
                  </a:ext>
                </a:extLst>
              </p:cNvPr>
              <p:cNvGrpSpPr/>
              <p:nvPr/>
            </p:nvGrpSpPr>
            <p:grpSpPr>
              <a:xfrm>
                <a:off x="5157952" y="1808115"/>
                <a:ext cx="241654" cy="277569"/>
                <a:chOff x="2968390" y="1782471"/>
                <a:chExt cx="241654" cy="277569"/>
              </a:xfrm>
              <a:grpFill/>
            </p:grpSpPr>
            <p:sp>
              <p:nvSpPr>
                <p:cNvPr id="39" name="Round Same Side Corner Rectangle 25">
                  <a:extLst>
                    <a:ext uri="{FF2B5EF4-FFF2-40B4-BE49-F238E27FC236}">
                      <a16:creationId xmlns:a16="http://schemas.microsoft.com/office/drawing/2014/main" id="{EC9E2860-EC05-B6C3-7724-618DE6D3085B}"/>
                    </a:ext>
                  </a:extLst>
                </p:cNvPr>
                <p:cNvSpPr/>
                <p:nvPr/>
              </p:nvSpPr>
              <p:spPr>
                <a:xfrm rot="12859561">
                  <a:off x="3108478" y="1782471"/>
                  <a:ext cx="101566" cy="245105"/>
                </a:xfrm>
                <a:prstGeom prst="round2SameRect">
                  <a:avLst>
                    <a:gd name="adj1" fmla="val 49300"/>
                    <a:gd name="adj2" fmla="val 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CA"/>
                </a:p>
              </p:txBody>
            </p:sp>
            <p:sp>
              <p:nvSpPr>
                <p:cNvPr id="40" name="Round Same Side Corner Rectangle 26">
                  <a:extLst>
                    <a:ext uri="{FF2B5EF4-FFF2-40B4-BE49-F238E27FC236}">
                      <a16:creationId xmlns:a16="http://schemas.microsoft.com/office/drawing/2014/main" id="{E150A3A2-69DA-68D3-513B-7D66EB519432}"/>
                    </a:ext>
                  </a:extLst>
                </p:cNvPr>
                <p:cNvSpPr/>
                <p:nvPr/>
              </p:nvSpPr>
              <p:spPr>
                <a:xfrm rot="14101202">
                  <a:off x="3000569" y="1926295"/>
                  <a:ext cx="101566" cy="165924"/>
                </a:xfrm>
                <a:prstGeom prst="round2SameRect">
                  <a:avLst>
                    <a:gd name="adj1" fmla="val 49300"/>
                    <a:gd name="adj2" fmla="val 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CA" dirty="0"/>
                </a:p>
              </p:txBody>
            </p:sp>
          </p:grpSp>
          <p:grpSp>
            <p:nvGrpSpPr>
              <p:cNvPr id="35" name="Group 34">
                <a:extLst>
                  <a:ext uri="{FF2B5EF4-FFF2-40B4-BE49-F238E27FC236}">
                    <a16:creationId xmlns:a16="http://schemas.microsoft.com/office/drawing/2014/main" id="{5B730848-2A89-13D2-13D2-7B2D076FB868}"/>
                  </a:ext>
                </a:extLst>
              </p:cNvPr>
              <p:cNvGrpSpPr/>
              <p:nvPr/>
            </p:nvGrpSpPr>
            <p:grpSpPr>
              <a:xfrm>
                <a:off x="5274909" y="1330093"/>
                <a:ext cx="439264" cy="1090296"/>
                <a:chOff x="4152776" y="1302447"/>
                <a:chExt cx="365595" cy="907443"/>
              </a:xfrm>
              <a:grpFill/>
            </p:grpSpPr>
            <p:sp>
              <p:nvSpPr>
                <p:cNvPr id="36" name="Flowchart: Manual Operation 35">
                  <a:extLst>
                    <a:ext uri="{FF2B5EF4-FFF2-40B4-BE49-F238E27FC236}">
                      <a16:creationId xmlns:a16="http://schemas.microsoft.com/office/drawing/2014/main" id="{7F12CB92-3D15-B3F8-3144-1737A74C6B8F}"/>
                    </a:ext>
                  </a:extLst>
                </p:cNvPr>
                <p:cNvSpPr/>
                <p:nvPr/>
              </p:nvSpPr>
              <p:spPr>
                <a:xfrm rot="10800000">
                  <a:off x="4152776" y="1702969"/>
                  <a:ext cx="365595" cy="506921"/>
                </a:xfrm>
                <a:prstGeom prst="flowChartManualOperati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CA" dirty="0"/>
                </a:p>
              </p:txBody>
            </p:sp>
            <p:sp>
              <p:nvSpPr>
                <p:cNvPr id="37" name="Round Same Side Corner Rectangle 23">
                  <a:extLst>
                    <a:ext uri="{FF2B5EF4-FFF2-40B4-BE49-F238E27FC236}">
                      <a16:creationId xmlns:a16="http://schemas.microsoft.com/office/drawing/2014/main" id="{4470A15E-3CDE-2CCD-111B-5429BCE422A1}"/>
                    </a:ext>
                  </a:extLst>
                </p:cNvPr>
                <p:cNvSpPr/>
                <p:nvPr/>
              </p:nvSpPr>
              <p:spPr>
                <a:xfrm>
                  <a:off x="4202705" y="1618460"/>
                  <a:ext cx="266665" cy="584840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CA"/>
                </a:p>
              </p:txBody>
            </p:sp>
            <p:sp>
              <p:nvSpPr>
                <p:cNvPr id="38" name="Oval 37">
                  <a:extLst>
                    <a:ext uri="{FF2B5EF4-FFF2-40B4-BE49-F238E27FC236}">
                      <a16:creationId xmlns:a16="http://schemas.microsoft.com/office/drawing/2014/main" id="{241371F4-C9BF-C755-3DE7-C557D5CA221C}"/>
                    </a:ext>
                  </a:extLst>
                </p:cNvPr>
                <p:cNvSpPr/>
                <p:nvPr/>
              </p:nvSpPr>
              <p:spPr>
                <a:xfrm>
                  <a:off x="4200727" y="1302447"/>
                  <a:ext cx="269696" cy="26969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CA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0329186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72">
            <a:extLst>
              <a:ext uri="{FF2B5EF4-FFF2-40B4-BE49-F238E27FC236}">
                <a16:creationId xmlns:a16="http://schemas.microsoft.com/office/drawing/2014/main" id="{14259E1C-13F8-36FD-D97F-D6709E1B6114}"/>
              </a:ext>
            </a:extLst>
          </p:cNvPr>
          <p:cNvSpPr txBox="1">
            <a:spLocks/>
          </p:cNvSpPr>
          <p:nvPr/>
        </p:nvSpPr>
        <p:spPr>
          <a:xfrm>
            <a:off x="5339358" y="2098206"/>
            <a:ext cx="5915913" cy="562168"/>
          </a:xfrm>
          <a:prstGeom prst="rect">
            <a:avLst/>
          </a:prstGeom>
        </p:spPr>
        <p:txBody>
          <a:bodyPr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</a:lstStyle>
          <a:p>
            <a:pPr algn="r" rtl="1"/>
            <a:r>
              <a:rPr lang="en-CA" sz="54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شريحة إضافية لملاحظات الميسر</a:t>
            </a:r>
          </a:p>
        </p:txBody>
      </p:sp>
    </p:spTree>
    <p:extLst>
      <p:ext uri="{BB962C8B-B14F-4D97-AF65-F5344CB8AC3E}">
        <p14:creationId xmlns:p14="http://schemas.microsoft.com/office/powerpoint/2010/main" val="25865281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0A7A55-7371-E020-DE19-4C870EE1B1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en-GB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إشراك مقدمي الرعاية الذكور والإناث</a:t>
            </a:r>
            <a:endParaRPr lang="en-US"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EE7B166-1B05-9364-9D95-4CEBE6341040}"/>
              </a:ext>
            </a:extLst>
          </p:cNvPr>
          <p:cNvGrpSpPr/>
          <p:nvPr/>
        </p:nvGrpSpPr>
        <p:grpSpPr>
          <a:xfrm>
            <a:off x="750666" y="2001365"/>
            <a:ext cx="1193848" cy="1602335"/>
            <a:chOff x="5438539" y="7646118"/>
            <a:chExt cx="814830" cy="1093633"/>
          </a:xfrm>
          <a:solidFill>
            <a:schemeClr val="accent3">
              <a:lumMod val="75000"/>
            </a:schemeClr>
          </a:solidFill>
        </p:grpSpPr>
        <p:sp>
          <p:nvSpPr>
            <p:cNvPr id="6" name="Round Same Side Corner Rectangle 21">
              <a:extLst>
                <a:ext uri="{FF2B5EF4-FFF2-40B4-BE49-F238E27FC236}">
                  <a16:creationId xmlns:a16="http://schemas.microsoft.com/office/drawing/2014/main" id="{AAB1BF65-2BF6-533F-B747-76CEA30FF09F}"/>
                </a:ext>
              </a:extLst>
            </p:cNvPr>
            <p:cNvSpPr/>
            <p:nvPr/>
          </p:nvSpPr>
          <p:spPr>
            <a:xfrm>
              <a:off x="5440940" y="8395605"/>
              <a:ext cx="323729" cy="344146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A86FF50D-EB4E-E168-4DBE-8BF98F2118F3}"/>
                </a:ext>
              </a:extLst>
            </p:cNvPr>
            <p:cNvSpPr/>
            <p:nvPr/>
          </p:nvSpPr>
          <p:spPr>
            <a:xfrm>
              <a:off x="5438539" y="8011964"/>
              <a:ext cx="327409" cy="3274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/>
            </a:p>
          </p:txBody>
        </p:sp>
        <p:sp>
          <p:nvSpPr>
            <p:cNvPr id="8" name="Round Same Side Corner Rectangle 23">
              <a:extLst>
                <a:ext uri="{FF2B5EF4-FFF2-40B4-BE49-F238E27FC236}">
                  <a16:creationId xmlns:a16="http://schemas.microsoft.com/office/drawing/2014/main" id="{E61FDDF4-E4B7-C299-BAA3-B668476C265D}"/>
                </a:ext>
              </a:extLst>
            </p:cNvPr>
            <p:cNvSpPr/>
            <p:nvPr/>
          </p:nvSpPr>
          <p:spPr>
            <a:xfrm>
              <a:off x="5928360" y="8029758"/>
              <a:ext cx="323730" cy="709993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6226E58C-0F1F-2F35-A0A0-D80B21CAFAAD}"/>
                </a:ext>
              </a:extLst>
            </p:cNvPr>
            <p:cNvSpPr/>
            <p:nvPr/>
          </p:nvSpPr>
          <p:spPr>
            <a:xfrm>
              <a:off x="5925959" y="7646118"/>
              <a:ext cx="327410" cy="32740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/>
            </a:p>
          </p:txBody>
        </p:sp>
        <p:sp>
          <p:nvSpPr>
            <p:cNvPr id="10" name="Round Same Side Corner Rectangle 25">
              <a:extLst>
                <a:ext uri="{FF2B5EF4-FFF2-40B4-BE49-F238E27FC236}">
                  <a16:creationId xmlns:a16="http://schemas.microsoft.com/office/drawing/2014/main" id="{38236449-5FEB-1A10-CE70-64657A9F89C9}"/>
                </a:ext>
              </a:extLst>
            </p:cNvPr>
            <p:cNvSpPr/>
            <p:nvPr/>
          </p:nvSpPr>
          <p:spPr>
            <a:xfrm rot="12859561">
              <a:off x="5864557" y="8125814"/>
              <a:ext cx="101108" cy="244001"/>
            </a:xfrm>
            <a:prstGeom prst="round2SameRect">
              <a:avLst>
                <a:gd name="adj1" fmla="val 493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/>
            </a:p>
          </p:txBody>
        </p:sp>
        <p:sp>
          <p:nvSpPr>
            <p:cNvPr id="11" name="Round Same Side Corner Rectangle 26">
              <a:extLst>
                <a:ext uri="{FF2B5EF4-FFF2-40B4-BE49-F238E27FC236}">
                  <a16:creationId xmlns:a16="http://schemas.microsoft.com/office/drawing/2014/main" id="{CB55AE76-BA40-0CDB-F093-9CB86ED541E0}"/>
                </a:ext>
              </a:extLst>
            </p:cNvPr>
            <p:cNvSpPr/>
            <p:nvPr/>
          </p:nvSpPr>
          <p:spPr>
            <a:xfrm rot="14101202">
              <a:off x="5757134" y="8268990"/>
              <a:ext cx="101108" cy="165176"/>
            </a:xfrm>
            <a:prstGeom prst="round2SameRect">
              <a:avLst>
                <a:gd name="adj1" fmla="val 493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190576D-5C8E-0710-A341-D2485EFD5FE2}"/>
              </a:ext>
            </a:extLst>
          </p:cNvPr>
          <p:cNvGrpSpPr/>
          <p:nvPr/>
        </p:nvGrpSpPr>
        <p:grpSpPr>
          <a:xfrm>
            <a:off x="1041721" y="3914146"/>
            <a:ext cx="1325880" cy="1602335"/>
            <a:chOff x="6827662" y="2154938"/>
            <a:chExt cx="2481221" cy="2998572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A1764FA9-328D-1F87-E93F-D1776224D6F5}"/>
                </a:ext>
              </a:extLst>
            </p:cNvPr>
            <p:cNvGrpSpPr/>
            <p:nvPr/>
          </p:nvGrpSpPr>
          <p:grpSpPr>
            <a:xfrm flipH="1">
              <a:off x="7058651" y="2154938"/>
              <a:ext cx="2250232" cy="2998572"/>
              <a:chOff x="5438544" y="7646133"/>
              <a:chExt cx="814830" cy="1093635"/>
            </a:xfrm>
            <a:solidFill>
              <a:schemeClr val="accent3">
                <a:lumMod val="75000"/>
              </a:schemeClr>
            </a:solidFill>
          </p:grpSpPr>
          <p:sp>
            <p:nvSpPr>
              <p:cNvPr id="23" name="Round Same Side Corner Rectangle 21">
                <a:extLst>
                  <a:ext uri="{FF2B5EF4-FFF2-40B4-BE49-F238E27FC236}">
                    <a16:creationId xmlns:a16="http://schemas.microsoft.com/office/drawing/2014/main" id="{64235DFA-DEAC-FA18-CFE5-C79FF1480E70}"/>
                  </a:ext>
                </a:extLst>
              </p:cNvPr>
              <p:cNvSpPr/>
              <p:nvPr/>
            </p:nvSpPr>
            <p:spPr>
              <a:xfrm>
                <a:off x="5440945" y="8395621"/>
                <a:ext cx="323729" cy="344147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424F8296-13AE-5680-9775-4F080D0AB855}"/>
                  </a:ext>
                </a:extLst>
              </p:cNvPr>
              <p:cNvSpPr/>
              <p:nvPr/>
            </p:nvSpPr>
            <p:spPr>
              <a:xfrm>
                <a:off x="5438544" y="8011979"/>
                <a:ext cx="327409" cy="32741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  <p:sp>
            <p:nvSpPr>
              <p:cNvPr id="25" name="Round Same Side Corner Rectangle 23">
                <a:extLst>
                  <a:ext uri="{FF2B5EF4-FFF2-40B4-BE49-F238E27FC236}">
                    <a16:creationId xmlns:a16="http://schemas.microsoft.com/office/drawing/2014/main" id="{43D11702-50F4-56A6-54E1-D7CF7A8FA5FD}"/>
                  </a:ext>
                </a:extLst>
              </p:cNvPr>
              <p:cNvSpPr/>
              <p:nvPr/>
            </p:nvSpPr>
            <p:spPr>
              <a:xfrm>
                <a:off x="5928365" y="8029773"/>
                <a:ext cx="323730" cy="70999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6F72553E-4115-BAA1-CEDB-BC5B2131E4EE}"/>
                  </a:ext>
                </a:extLst>
              </p:cNvPr>
              <p:cNvSpPr/>
              <p:nvPr/>
            </p:nvSpPr>
            <p:spPr>
              <a:xfrm>
                <a:off x="5925964" y="7646133"/>
                <a:ext cx="327410" cy="32741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  <p:sp>
            <p:nvSpPr>
              <p:cNvPr id="27" name="Round Same Side Corner Rectangle 25">
                <a:extLst>
                  <a:ext uri="{FF2B5EF4-FFF2-40B4-BE49-F238E27FC236}">
                    <a16:creationId xmlns:a16="http://schemas.microsoft.com/office/drawing/2014/main" id="{D3CDFE9F-1639-96EA-A1C1-127808E4C93A}"/>
                  </a:ext>
                </a:extLst>
              </p:cNvPr>
              <p:cNvSpPr/>
              <p:nvPr/>
            </p:nvSpPr>
            <p:spPr>
              <a:xfrm rot="12859561">
                <a:off x="5864560" y="8125827"/>
                <a:ext cx="101108" cy="244001"/>
              </a:xfrm>
              <a:prstGeom prst="round2SameRect">
                <a:avLst>
                  <a:gd name="adj1" fmla="val 493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  <p:sp>
            <p:nvSpPr>
              <p:cNvPr id="28" name="Round Same Side Corner Rectangle 26">
                <a:extLst>
                  <a:ext uri="{FF2B5EF4-FFF2-40B4-BE49-F238E27FC236}">
                    <a16:creationId xmlns:a16="http://schemas.microsoft.com/office/drawing/2014/main" id="{96FE6183-C2C4-6468-B293-B5AA7CED185E}"/>
                  </a:ext>
                </a:extLst>
              </p:cNvPr>
              <p:cNvSpPr/>
              <p:nvPr/>
            </p:nvSpPr>
            <p:spPr>
              <a:xfrm rot="14101202">
                <a:off x="5757134" y="8268990"/>
                <a:ext cx="101108" cy="165176"/>
              </a:xfrm>
              <a:prstGeom prst="round2SameRect">
                <a:avLst>
                  <a:gd name="adj1" fmla="val 493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</p:grpSp>
        <p:sp>
          <p:nvSpPr>
            <p:cNvPr id="22" name="Trapezoid 21">
              <a:extLst>
                <a:ext uri="{FF2B5EF4-FFF2-40B4-BE49-F238E27FC236}">
                  <a16:creationId xmlns:a16="http://schemas.microsoft.com/office/drawing/2014/main" id="{C884D13E-2DB0-E8EB-5C7B-C4567E4FD226}"/>
                </a:ext>
              </a:extLst>
            </p:cNvPr>
            <p:cNvSpPr/>
            <p:nvPr/>
          </p:nvSpPr>
          <p:spPr>
            <a:xfrm>
              <a:off x="6827662" y="3805357"/>
              <a:ext cx="1325880" cy="1348153"/>
            </a:xfrm>
            <a:prstGeom prst="trapezoid">
              <a:avLst>
                <a:gd name="adj" fmla="val 20690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/>
            </a:p>
          </p:txBody>
        </p:sp>
      </p:grpSp>
      <p:sp>
        <p:nvSpPr>
          <p:cNvPr id="29" name="Speech Bubble: Rectangle with Corners Rounded 28">
            <a:extLst>
              <a:ext uri="{FF2B5EF4-FFF2-40B4-BE49-F238E27FC236}">
                <a16:creationId xmlns:a16="http://schemas.microsoft.com/office/drawing/2014/main" id="{11F5BEA6-625D-2BF6-42A2-45E8EC53D00A}"/>
              </a:ext>
            </a:extLst>
          </p:cNvPr>
          <p:cNvSpPr/>
          <p:nvPr/>
        </p:nvSpPr>
        <p:spPr>
          <a:xfrm>
            <a:off x="7173544" y="1550193"/>
            <a:ext cx="4010363" cy="1861750"/>
          </a:xfrm>
          <a:prstGeom prst="wedgeRoundRectCallout">
            <a:avLst>
              <a:gd name="adj1" fmla="val -55931"/>
              <a:gd name="adj2" fmla="val -28207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rtl="1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هل من الصعب إشراك مقدمي الرعاية الذكور أو الإناث؟</a:t>
            </a:r>
          </a:p>
        </p:txBody>
      </p:sp>
      <p:sp>
        <p:nvSpPr>
          <p:cNvPr id="30" name="Speech Bubble: Rectangle with Corners Rounded 29">
            <a:extLst>
              <a:ext uri="{FF2B5EF4-FFF2-40B4-BE49-F238E27FC236}">
                <a16:creationId xmlns:a16="http://schemas.microsoft.com/office/drawing/2014/main" id="{1C8BDB21-46D5-1E03-4F47-EA160A85D951}"/>
              </a:ext>
            </a:extLst>
          </p:cNvPr>
          <p:cNvSpPr/>
          <p:nvPr/>
        </p:nvSpPr>
        <p:spPr>
          <a:xfrm>
            <a:off x="2651799" y="1550193"/>
            <a:ext cx="4010363" cy="1861750"/>
          </a:xfrm>
          <a:prstGeom prst="wedgeRoundRectCallout">
            <a:avLst>
              <a:gd name="adj1" fmla="val -21730"/>
              <a:gd name="adj2" fmla="val 57429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rtl="1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ar-SA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ما هي بعض الاستراتيجيات للتعامل مع أي منهم الأصعب إشراكه/ها؟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1" name="Speech Bubble: Rectangle with Corners Rounded 30">
            <a:extLst>
              <a:ext uri="{FF2B5EF4-FFF2-40B4-BE49-F238E27FC236}">
                <a16:creationId xmlns:a16="http://schemas.microsoft.com/office/drawing/2014/main" id="{E1BE3FB9-71DF-90C7-5E15-02E742B3FCE0}"/>
              </a:ext>
            </a:extLst>
          </p:cNvPr>
          <p:cNvSpPr/>
          <p:nvPr/>
        </p:nvSpPr>
        <p:spPr>
          <a:xfrm>
            <a:off x="7139916" y="3675154"/>
            <a:ext cx="4010363" cy="1861750"/>
          </a:xfrm>
          <a:prstGeom prst="wedgeRoundRectCallout">
            <a:avLst>
              <a:gd name="adj1" fmla="val 36734"/>
              <a:gd name="adj2" fmla="val 58689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rtl="1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كيف نضمن أن إشراك مقدمي الرعاية الذكور لا يضعف المرأة أو يقلل من مشاركة الأمهات؟</a:t>
            </a:r>
          </a:p>
        </p:txBody>
      </p:sp>
      <p:sp>
        <p:nvSpPr>
          <p:cNvPr id="32" name="Speech Bubble: Rectangle with Corners Rounded 31">
            <a:extLst>
              <a:ext uri="{FF2B5EF4-FFF2-40B4-BE49-F238E27FC236}">
                <a16:creationId xmlns:a16="http://schemas.microsoft.com/office/drawing/2014/main" id="{C6D99082-2312-9E7B-4D0F-93B75C8CD41F}"/>
              </a:ext>
            </a:extLst>
          </p:cNvPr>
          <p:cNvSpPr/>
          <p:nvPr/>
        </p:nvSpPr>
        <p:spPr>
          <a:xfrm>
            <a:off x="2607274" y="3759140"/>
            <a:ext cx="4010363" cy="1861750"/>
          </a:xfrm>
          <a:prstGeom prst="wedgeRoundRectCallout">
            <a:avLst>
              <a:gd name="adj1" fmla="val 55150"/>
              <a:gd name="adj2" fmla="val -28837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rtl="1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كيف </a:t>
            </a:r>
            <a:r>
              <a:rPr lang="ar-SA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تقوم بإشراك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النساء إذا كان الرجال يعتبرون رب الأسرة؟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E6FD68D-E2E1-4DB8-FDE8-62101331AF1F}"/>
              </a:ext>
            </a:extLst>
          </p:cNvPr>
          <p:cNvGrpSpPr/>
          <p:nvPr/>
        </p:nvGrpSpPr>
        <p:grpSpPr>
          <a:xfrm>
            <a:off x="10228983" y="337468"/>
            <a:ext cx="1587872" cy="1368854"/>
            <a:chOff x="10228983" y="337468"/>
            <a:chExt cx="1587872" cy="1368854"/>
          </a:xfrm>
        </p:grpSpPr>
        <p:sp>
          <p:nvSpPr>
            <p:cNvPr id="14" name="Hexagon 13">
              <a:extLst>
                <a:ext uri="{FF2B5EF4-FFF2-40B4-BE49-F238E27FC236}">
                  <a16:creationId xmlns:a16="http://schemas.microsoft.com/office/drawing/2014/main" id="{422BD698-12AE-6C1D-E17B-6BE0A6BFB2D1}"/>
                </a:ext>
              </a:extLst>
            </p:cNvPr>
            <p:cNvSpPr/>
            <p:nvPr/>
          </p:nvSpPr>
          <p:spPr>
            <a:xfrm rot="1782986">
              <a:off x="10228983" y="337468"/>
              <a:ext cx="1587872" cy="1368854"/>
            </a:xfrm>
            <a:prstGeom prst="hexagon">
              <a:avLst>
                <a:gd name="adj" fmla="val 28965"/>
                <a:gd name="vf" fmla="val 115470"/>
              </a:avLst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21DA2809-8046-9C6B-F06D-C63575719552}"/>
                </a:ext>
              </a:extLst>
            </p:cNvPr>
            <p:cNvGrpSpPr/>
            <p:nvPr/>
          </p:nvGrpSpPr>
          <p:grpSpPr>
            <a:xfrm>
              <a:off x="10621771" y="762700"/>
              <a:ext cx="562136" cy="634675"/>
              <a:chOff x="760175" y="830142"/>
              <a:chExt cx="867619" cy="979579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49D0013B-815D-4581-B1B5-DB3E8F5B0FB1}"/>
                  </a:ext>
                </a:extLst>
              </p:cNvPr>
              <p:cNvSpPr/>
              <p:nvPr/>
            </p:nvSpPr>
            <p:spPr>
              <a:xfrm>
                <a:off x="864636" y="830142"/>
                <a:ext cx="763158" cy="979577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 rtl="1"/>
                <a:r>
                  <a:rPr lang="ar-SA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١١</a:t>
                </a:r>
                <a:endParaRPr lang="en-CA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E10B615D-888D-8EFD-DF35-23D1DCC009A5}"/>
                  </a:ext>
                </a:extLst>
              </p:cNvPr>
              <p:cNvSpPr/>
              <p:nvPr/>
            </p:nvSpPr>
            <p:spPr>
              <a:xfrm>
                <a:off x="760175" y="830144"/>
                <a:ext cx="149292" cy="979577"/>
              </a:xfrm>
              <a:prstGeom prst="rect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87A2560C-FCB6-9CAD-FB90-9DF8EB3BFCE6}"/>
                </a:ext>
              </a:extLst>
            </p:cNvPr>
            <p:cNvGrpSpPr/>
            <p:nvPr/>
          </p:nvGrpSpPr>
          <p:grpSpPr>
            <a:xfrm>
              <a:off x="11325415" y="762701"/>
              <a:ext cx="182192" cy="634674"/>
              <a:chOff x="2121762" y="2323619"/>
              <a:chExt cx="200378" cy="825210"/>
            </a:xfrm>
          </p:grpSpPr>
          <p:sp>
            <p:nvSpPr>
              <p:cNvPr id="17" name="Isosceles Triangle 16">
                <a:extLst>
                  <a:ext uri="{FF2B5EF4-FFF2-40B4-BE49-F238E27FC236}">
                    <a16:creationId xmlns:a16="http://schemas.microsoft.com/office/drawing/2014/main" id="{33B68115-4887-3F51-03D7-D6363450224B}"/>
                  </a:ext>
                </a:extLst>
              </p:cNvPr>
              <p:cNvSpPr/>
              <p:nvPr/>
            </p:nvSpPr>
            <p:spPr>
              <a:xfrm>
                <a:off x="2121763" y="2323619"/>
                <a:ext cx="200377" cy="172739"/>
              </a:xfrm>
              <a:prstGeom prst="triangl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76FA6C93-23B0-99ED-1F99-9EF988371E7E}"/>
                  </a:ext>
                </a:extLst>
              </p:cNvPr>
              <p:cNvSpPr/>
              <p:nvPr/>
            </p:nvSpPr>
            <p:spPr>
              <a:xfrm>
                <a:off x="2121762" y="2496169"/>
                <a:ext cx="200377" cy="652660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341387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2">
            <a:extLst>
              <a:ext uri="{FF2B5EF4-FFF2-40B4-BE49-F238E27FC236}">
                <a16:creationId xmlns:a16="http://schemas.microsoft.com/office/drawing/2014/main" id="{D0346587-4D41-9AE2-DE7D-87C86A879F93}"/>
              </a:ext>
            </a:extLst>
          </p:cNvPr>
          <p:cNvSpPr txBox="1">
            <a:spLocks/>
          </p:cNvSpPr>
          <p:nvPr/>
        </p:nvSpPr>
        <p:spPr>
          <a:xfrm>
            <a:off x="4439472" y="1749863"/>
            <a:ext cx="5915913" cy="562168"/>
          </a:xfrm>
          <a:prstGeom prst="rect">
            <a:avLst/>
          </a:prstGeom>
        </p:spPr>
        <p:txBody>
          <a:bodyPr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</a:lstStyle>
          <a:p>
            <a:pPr algn="r" rtl="1"/>
            <a:r>
              <a:rPr lang="ar-SA" sz="54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دليل</a:t>
            </a:r>
            <a:r>
              <a:rPr lang="en-CA" sz="54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التيسير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72">
            <a:extLst>
              <a:ext uri="{FF2B5EF4-FFF2-40B4-BE49-F238E27FC236}">
                <a16:creationId xmlns:a16="http://schemas.microsoft.com/office/drawing/2014/main" id="{E3193039-DB3E-8EB8-43A7-18ED0B40926C}"/>
              </a:ext>
            </a:extLst>
          </p:cNvPr>
          <p:cNvSpPr txBox="1">
            <a:spLocks/>
          </p:cNvSpPr>
          <p:nvPr/>
        </p:nvSpPr>
        <p:spPr>
          <a:xfrm>
            <a:off x="5194215" y="1532149"/>
            <a:ext cx="5915913" cy="562168"/>
          </a:xfrm>
          <a:prstGeom prst="rect">
            <a:avLst/>
          </a:prstGeom>
        </p:spPr>
        <p:txBody>
          <a:bodyPr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</a:lstStyle>
          <a:p>
            <a:pPr algn="r" rtl="1"/>
            <a:r>
              <a:rPr lang="en-CA" sz="54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شريحة إضافية لملاحظات الميسر</a:t>
            </a:r>
          </a:p>
        </p:txBody>
      </p:sp>
    </p:spTree>
    <p:extLst>
      <p:ext uri="{BB962C8B-B14F-4D97-AF65-F5344CB8AC3E}">
        <p14:creationId xmlns:p14="http://schemas.microsoft.com/office/powerpoint/2010/main" val="21237311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03E9F529-C2B6-C73C-7A35-9CB83B150E66}"/>
              </a:ext>
            </a:extLst>
          </p:cNvPr>
          <p:cNvGrpSpPr/>
          <p:nvPr/>
        </p:nvGrpSpPr>
        <p:grpSpPr>
          <a:xfrm>
            <a:off x="7984506" y="1477056"/>
            <a:ext cx="1399981" cy="1462902"/>
            <a:chOff x="7345680" y="2484120"/>
            <a:chExt cx="904240" cy="944880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B7B5BC60-0805-A1D8-76D4-0676508046B7}"/>
                </a:ext>
              </a:extLst>
            </p:cNvPr>
            <p:cNvSpPr/>
            <p:nvPr/>
          </p:nvSpPr>
          <p:spPr>
            <a:xfrm>
              <a:off x="7345680" y="2484120"/>
              <a:ext cx="904240" cy="944880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/>
            </a:p>
          </p:txBody>
        </p:sp>
        <p:sp>
          <p:nvSpPr>
            <p:cNvPr id="7" name="L-Shape 6">
              <a:extLst>
                <a:ext uri="{FF2B5EF4-FFF2-40B4-BE49-F238E27FC236}">
                  <a16:creationId xmlns:a16="http://schemas.microsoft.com/office/drawing/2014/main" id="{8CA7DE53-46B0-9995-2B97-ACF1D791C111}"/>
                </a:ext>
              </a:extLst>
            </p:cNvPr>
            <p:cNvSpPr/>
            <p:nvPr/>
          </p:nvSpPr>
          <p:spPr>
            <a:xfrm rot="18361091">
              <a:off x="7500809" y="2772426"/>
              <a:ext cx="630274" cy="320762"/>
            </a:xfrm>
            <a:prstGeom prst="corner">
              <a:avLst>
                <a:gd name="adj1" fmla="val 42208"/>
                <a:gd name="adj2" fmla="val 4335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09D9D028-1377-D487-1231-4C6ACAF688A6}"/>
              </a:ext>
            </a:extLst>
          </p:cNvPr>
          <p:cNvGrpSpPr/>
          <p:nvPr/>
        </p:nvGrpSpPr>
        <p:grpSpPr>
          <a:xfrm>
            <a:off x="1407532" y="1440280"/>
            <a:ext cx="1399981" cy="1462902"/>
            <a:chOff x="7090831" y="3731241"/>
            <a:chExt cx="904240" cy="944880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D0F87FDB-522D-6B48-D865-D39FB7AC3094}"/>
                </a:ext>
              </a:extLst>
            </p:cNvPr>
            <p:cNvSpPr/>
            <p:nvPr/>
          </p:nvSpPr>
          <p:spPr>
            <a:xfrm>
              <a:off x="7090831" y="3731241"/>
              <a:ext cx="904240" cy="944880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/>
            </a:p>
          </p:txBody>
        </p:sp>
        <p:sp>
          <p:nvSpPr>
            <p:cNvPr id="10" name="Plus Sign 9">
              <a:extLst>
                <a:ext uri="{FF2B5EF4-FFF2-40B4-BE49-F238E27FC236}">
                  <a16:creationId xmlns:a16="http://schemas.microsoft.com/office/drawing/2014/main" id="{2CB4281D-3E28-9F00-2F41-F13C96255FC8}"/>
                </a:ext>
              </a:extLst>
            </p:cNvPr>
            <p:cNvSpPr/>
            <p:nvPr/>
          </p:nvSpPr>
          <p:spPr>
            <a:xfrm rot="2700000">
              <a:off x="7223315" y="3868494"/>
              <a:ext cx="655187" cy="670373"/>
            </a:xfrm>
            <a:prstGeom prst="mathPlus">
              <a:avLst>
                <a:gd name="adj1" fmla="val 2040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669CB3A2-D7DC-A218-1BAC-8E4685AF2B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0516"/>
            <a:ext cx="10414518" cy="868968"/>
          </a:xfrm>
        </p:spPr>
        <p:txBody>
          <a:bodyPr>
            <a:normAutofit/>
          </a:bodyPr>
          <a:lstStyle/>
          <a:p>
            <a:pPr rtl="1"/>
            <a:r>
              <a:rPr lang="en-GB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إشراك مقدمي الرعاية الجناة - افعل / لا </a:t>
            </a:r>
            <a:r>
              <a:rPr lang="ar-SA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تفعل</a:t>
            </a:r>
            <a:endParaRPr lang="en-US"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D048262-5C5B-D329-F022-D4DB45631A70}"/>
              </a:ext>
            </a:extLst>
          </p:cNvPr>
          <p:cNvSpPr txBox="1"/>
          <p:nvPr/>
        </p:nvSpPr>
        <p:spPr>
          <a:xfrm>
            <a:off x="6301782" y="2264020"/>
            <a:ext cx="476543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افعل</a:t>
            </a:r>
          </a:p>
          <a:p>
            <a:pPr marL="285750" indent="-285750" algn="r" rtl="1">
              <a:buFont typeface="Arial" panose="020B0604020202020204" pitchFamily="34" charset="0"/>
              <a:buChar char="•"/>
            </a:pPr>
            <a:endParaRPr lang="en-GB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ar-SA" sz="24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ال</a:t>
            </a:r>
            <a:r>
              <a:rPr lang="en-GB" sz="24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بحث عن مقدم رعاية داعم</a:t>
            </a:r>
          </a:p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إجراء </a:t>
            </a:r>
            <a:r>
              <a:rPr lang="en-GB" sz="24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تقييم المخاطر للتأكد من </a:t>
            </a:r>
            <a:r>
              <a:rPr lang="ar-SA" sz="24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إشراك </a:t>
            </a:r>
            <a:r>
              <a:rPr lang="en-GB" sz="24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مقدم رعاية لن يعرض أخصائي الحالة أو الطفل للخطر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212CB71-2AF2-FC27-9C00-B075F05066E5}"/>
              </a:ext>
            </a:extLst>
          </p:cNvPr>
          <p:cNvSpPr txBox="1"/>
          <p:nvPr/>
        </p:nvSpPr>
        <p:spPr>
          <a:xfrm>
            <a:off x="1365122" y="2264020"/>
            <a:ext cx="44489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GB" sz="2400" b="1" dirty="0">
                <a:latin typeface="Calibri" panose="020F0502020204030204" pitchFamily="34" charset="0"/>
                <a:cs typeface="Calibri" panose="020F0502020204030204" pitchFamily="34" charset="0"/>
              </a:rPr>
              <a:t>لا تفعل</a:t>
            </a:r>
          </a:p>
          <a:p>
            <a:pPr algn="r" rtl="1"/>
            <a:endParaRPr lang="en-GB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مقدم الرعاية يرتكب عنفًا جنسيًا أو يستغل الطفل</a:t>
            </a:r>
          </a:p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en-GB" sz="24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الطفل في خطر وشيك لضرر جسيم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35881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72">
            <a:extLst>
              <a:ext uri="{FF2B5EF4-FFF2-40B4-BE49-F238E27FC236}">
                <a16:creationId xmlns:a16="http://schemas.microsoft.com/office/drawing/2014/main" id="{702AB5B9-8BF8-F7CC-D912-8B986631D1C3}"/>
              </a:ext>
            </a:extLst>
          </p:cNvPr>
          <p:cNvSpPr txBox="1">
            <a:spLocks/>
          </p:cNvSpPr>
          <p:nvPr/>
        </p:nvSpPr>
        <p:spPr>
          <a:xfrm>
            <a:off x="4831358" y="2069178"/>
            <a:ext cx="5915913" cy="562168"/>
          </a:xfrm>
          <a:prstGeom prst="rect">
            <a:avLst/>
          </a:prstGeom>
        </p:spPr>
        <p:txBody>
          <a:bodyPr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</a:lstStyle>
          <a:p>
            <a:pPr algn="r" rtl="1"/>
            <a:r>
              <a:rPr lang="en-CA" sz="54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شريحة إضافية لملاحظات الميسر</a:t>
            </a:r>
          </a:p>
        </p:txBody>
      </p:sp>
    </p:spTree>
    <p:extLst>
      <p:ext uri="{BB962C8B-B14F-4D97-AF65-F5344CB8AC3E}">
        <p14:creationId xmlns:p14="http://schemas.microsoft.com/office/powerpoint/2010/main" val="4457595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77426308-FC57-4621-A22C-EE55960FBD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en-CA" dirty="0">
                <a:latin typeface="Calibri" panose="020F0502020204030204" pitchFamily="34" charset="0"/>
                <a:cs typeface="Calibri" panose="020F0502020204030204" pitchFamily="34" charset="0"/>
              </a:rPr>
              <a:t>نقاط التعلم الأساسية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71865365-E0D2-4F1C-94B2-26F808C53A89}"/>
              </a:ext>
            </a:extLst>
          </p:cNvPr>
          <p:cNvSpPr txBox="1"/>
          <p:nvPr/>
        </p:nvSpPr>
        <p:spPr>
          <a:xfrm>
            <a:off x="4670332" y="3328107"/>
            <a:ext cx="2962919" cy="16442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rtl="1">
              <a:lnSpc>
                <a:spcPct val="107000"/>
              </a:lnSpc>
              <a:spcAft>
                <a:spcPts val="800"/>
              </a:spcAft>
              <a:buClr>
                <a:srgbClr val="000000"/>
              </a:buClr>
            </a:pPr>
            <a:r>
              <a:rPr lang="en-GB" sz="2400" dirty="0">
                <a:effectLst/>
                <a:latin typeface="Calibri" panose="020F0502020204030204" pitchFamily="34" charset="0"/>
                <a:ea typeface="Helvetica Neue" panose="020B0604020202020204"/>
                <a:cs typeface="Calibri" panose="020F0502020204030204" pitchFamily="34" charset="0"/>
              </a:rPr>
              <a:t>يمكن أن يكون للعمل مع العائلات ومقدمي الرعاية فوائد طويلة الأ</a:t>
            </a:r>
            <a:r>
              <a:rPr lang="ar-SA" sz="2400" dirty="0">
                <a:effectLst/>
                <a:latin typeface="Calibri" panose="020F0502020204030204" pitchFamily="34" charset="0"/>
                <a:ea typeface="Helvetica Neue" panose="020B0604020202020204"/>
                <a:cs typeface="Calibri" panose="020F0502020204030204" pitchFamily="34" charset="0"/>
              </a:rPr>
              <a:t>مد</a:t>
            </a:r>
            <a:r>
              <a:rPr lang="en-GB" sz="2400" dirty="0">
                <a:effectLst/>
                <a:latin typeface="Calibri" panose="020F0502020204030204" pitchFamily="34" charset="0"/>
                <a:ea typeface="Helvetica Neue" panose="020B0604020202020204"/>
                <a:cs typeface="Calibri" panose="020F0502020204030204" pitchFamily="34" charset="0"/>
              </a:rPr>
              <a:t> لنتائج حماية الطفل</a:t>
            </a:r>
            <a:endParaRPr lang="en-US" sz="2400" dirty="0">
              <a:effectLst/>
              <a:latin typeface="Calibri" panose="020F0502020204030204" pitchFamily="34" charset="0"/>
              <a:ea typeface="Noto Sans Symbols"/>
              <a:cs typeface="Calibri" panose="020F0502020204030204" pitchFamily="34" charset="0"/>
            </a:endParaRPr>
          </a:p>
        </p:txBody>
      </p:sp>
      <p:sp>
        <p:nvSpPr>
          <p:cNvPr id="60" name="5-Point Star 5">
            <a:extLst>
              <a:ext uri="{FF2B5EF4-FFF2-40B4-BE49-F238E27FC236}">
                <a16:creationId xmlns:a16="http://schemas.microsoft.com/office/drawing/2014/main" id="{CA51DE7D-C4EB-4482-B9BD-8251CB38B67D}"/>
              </a:ext>
            </a:extLst>
          </p:cNvPr>
          <p:cNvSpPr/>
          <p:nvPr/>
        </p:nvSpPr>
        <p:spPr>
          <a:xfrm>
            <a:off x="2119990" y="1781938"/>
            <a:ext cx="1051560" cy="1051560"/>
          </a:xfrm>
          <a:prstGeom prst="star5">
            <a:avLst>
              <a:gd name="adj" fmla="val 28143"/>
              <a:gd name="hf" fmla="val 105146"/>
              <a:gd name="vf" fmla="val 110557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5-Point Star 5">
            <a:extLst>
              <a:ext uri="{FF2B5EF4-FFF2-40B4-BE49-F238E27FC236}">
                <a16:creationId xmlns:a16="http://schemas.microsoft.com/office/drawing/2014/main" id="{ABD8A883-982A-4318-B4F5-7858ABDA3C3D}"/>
              </a:ext>
            </a:extLst>
          </p:cNvPr>
          <p:cNvSpPr/>
          <p:nvPr/>
        </p:nvSpPr>
        <p:spPr>
          <a:xfrm>
            <a:off x="8727962" y="1781938"/>
            <a:ext cx="1051560" cy="1051560"/>
          </a:xfrm>
          <a:prstGeom prst="star5">
            <a:avLst>
              <a:gd name="adj" fmla="val 28143"/>
              <a:gd name="hf" fmla="val 105146"/>
              <a:gd name="vf" fmla="val 110557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881E019-1636-4457-BE3E-D785B42ACB29}"/>
              </a:ext>
            </a:extLst>
          </p:cNvPr>
          <p:cNvSpPr txBox="1"/>
          <p:nvPr/>
        </p:nvSpPr>
        <p:spPr>
          <a:xfrm>
            <a:off x="876605" y="3328107"/>
            <a:ext cx="3538330" cy="12491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rtl="1">
              <a:lnSpc>
                <a:spcPct val="107000"/>
              </a:lnSpc>
              <a:spcAft>
                <a:spcPts val="800"/>
              </a:spcAft>
              <a:buClr>
                <a:srgbClr val="000000"/>
              </a:buClr>
            </a:pPr>
            <a:r>
              <a:rPr lang="ar-SA" sz="2400" dirty="0">
                <a:latin typeface="Calibri" panose="020F0502020204030204" pitchFamily="34" charset="0"/>
                <a:ea typeface="Helvetica Neue"/>
                <a:cs typeface="Calibri" panose="020F0502020204030204" pitchFamily="34" charset="0"/>
              </a:rPr>
              <a:t>ي</a:t>
            </a:r>
            <a:r>
              <a:rPr lang="en-US" sz="2400" dirty="0">
                <a:effectLst/>
                <a:latin typeface="Calibri" panose="020F0502020204030204" pitchFamily="34" charset="0"/>
                <a:ea typeface="Helvetica Neue"/>
                <a:cs typeface="Calibri" panose="020F0502020204030204" pitchFamily="34" charset="0"/>
              </a:rPr>
              <a:t>عني </a:t>
            </a:r>
            <a:r>
              <a:rPr lang="ar-SA" sz="2400" dirty="0">
                <a:latin typeface="Calibri" panose="020F0502020204030204" pitchFamily="34" charset="0"/>
                <a:ea typeface="Helvetica Neue"/>
                <a:cs typeface="Calibri" panose="020F0502020204030204" pitchFamily="34" charset="0"/>
              </a:rPr>
              <a:t>إشراك</a:t>
            </a:r>
            <a:r>
              <a:rPr lang="en-US" sz="2400" dirty="0">
                <a:effectLst/>
                <a:latin typeface="Calibri" panose="020F0502020204030204" pitchFamily="34" charset="0"/>
                <a:ea typeface="Helvetica Neue"/>
                <a:cs typeface="Calibri" panose="020F0502020204030204" pitchFamily="34" charset="0"/>
              </a:rPr>
              <a:t> الأسرة التعرف على العائلات وبناء علاقات إيجابية وإشراك العائلات بشكل هادف</a:t>
            </a:r>
            <a:r>
              <a:rPr lang="en-US" sz="2400" dirty="0">
                <a:effectLst/>
                <a:latin typeface="Arial" panose="020B0604020202020204" pitchFamily="34" charset="0"/>
                <a:ea typeface="Helvetica Neue"/>
                <a:cs typeface="Arial" panose="020B0604020202020204" pitchFamily="34" charset="0"/>
              </a:rPr>
              <a:t>.</a:t>
            </a:r>
            <a:endParaRPr lang="en-US" sz="2400" dirty="0">
              <a:effectLst/>
              <a:latin typeface="Arial" panose="020B0604020202020204" pitchFamily="34" charset="0"/>
              <a:ea typeface="Noto Sans Symbols"/>
              <a:cs typeface="Arial" panose="020B0604020202020204" pitchFamily="34" charset="0"/>
            </a:endParaRPr>
          </a:p>
        </p:txBody>
      </p:sp>
      <p:sp>
        <p:nvSpPr>
          <p:cNvPr id="13" name="5-Point Star 5">
            <a:extLst>
              <a:ext uri="{FF2B5EF4-FFF2-40B4-BE49-F238E27FC236}">
                <a16:creationId xmlns:a16="http://schemas.microsoft.com/office/drawing/2014/main" id="{86C6DA94-9EAE-4187-A72F-7FF9F3B6A9A7}"/>
              </a:ext>
            </a:extLst>
          </p:cNvPr>
          <p:cNvSpPr/>
          <p:nvPr/>
        </p:nvSpPr>
        <p:spPr>
          <a:xfrm>
            <a:off x="5570220" y="1781938"/>
            <a:ext cx="1051560" cy="1051560"/>
          </a:xfrm>
          <a:prstGeom prst="star5">
            <a:avLst>
              <a:gd name="adj" fmla="val 28143"/>
              <a:gd name="hf" fmla="val 105146"/>
              <a:gd name="vf" fmla="val 110557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5B36B7F-471A-4A1C-94E4-EFD50CE32397}"/>
              </a:ext>
            </a:extLst>
          </p:cNvPr>
          <p:cNvSpPr txBox="1"/>
          <p:nvPr/>
        </p:nvSpPr>
        <p:spPr>
          <a:xfrm>
            <a:off x="8109652" y="3328107"/>
            <a:ext cx="2288180" cy="16442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rtl="1">
              <a:lnSpc>
                <a:spcPct val="107000"/>
              </a:lnSpc>
              <a:spcAft>
                <a:spcPts val="800"/>
              </a:spcAft>
              <a:buClr>
                <a:srgbClr val="000000"/>
              </a:buClr>
            </a:pPr>
            <a:r>
              <a:rPr lang="en-US" sz="2400" dirty="0">
                <a:effectLst/>
                <a:latin typeface="Calibri" panose="020F0502020204030204" pitchFamily="34" charset="0"/>
                <a:ea typeface="Helvetica Neue"/>
                <a:cs typeface="Calibri" panose="020F0502020204030204" pitchFamily="34" charset="0"/>
              </a:rPr>
              <a:t>يمكن اعتماد استراتيجيات لبناء وتحسين </a:t>
            </a:r>
            <a:r>
              <a:rPr lang="ar-SA" sz="2400" dirty="0">
                <a:effectLst/>
                <a:latin typeface="Calibri" panose="020F0502020204030204" pitchFamily="34" charset="0"/>
                <a:ea typeface="Helvetica Neue"/>
                <a:cs typeface="Calibri" panose="020F0502020204030204" pitchFamily="34" charset="0"/>
              </a:rPr>
              <a:t>إشراك</a:t>
            </a:r>
            <a:r>
              <a:rPr lang="en-US" sz="2400" dirty="0">
                <a:effectLst/>
                <a:latin typeface="Calibri" panose="020F0502020204030204" pitchFamily="34" charset="0"/>
                <a:ea typeface="Helvetica Neue"/>
                <a:cs typeface="Calibri" panose="020F0502020204030204" pitchFamily="34" charset="0"/>
              </a:rPr>
              <a:t> الأسرة.</a:t>
            </a:r>
            <a:endParaRPr lang="en-US" sz="2400" dirty="0">
              <a:effectLst/>
              <a:latin typeface="Calibri" panose="020F0502020204030204" pitchFamily="34" charset="0"/>
              <a:ea typeface="Noto Sans Symbols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39213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B6CF21-1BB5-49D4-44E7-4EFE3169F1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en-CA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الجلسة </a:t>
            </a:r>
            <a:r>
              <a:rPr lang="ar-SA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٣</a:t>
            </a:r>
            <a:br>
              <a:rPr lang="en-CA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en-CA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ar-SA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دعم</a:t>
            </a:r>
            <a:r>
              <a:rPr 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الأسرة </a:t>
            </a:r>
            <a:r>
              <a:rPr lang="ar-SA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خلال</a:t>
            </a:r>
            <a:r>
              <a:rPr 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عملية إدارة الحالة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711065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BD79CA-329B-695B-FC29-256250BA9D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دعم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 الأسرة </a:t>
            </a: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خلال 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عملية إدارة ال</a:t>
            </a: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حالة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689B276-6B4E-667D-7F49-C2371DD24A16}"/>
              </a:ext>
            </a:extLst>
          </p:cNvPr>
          <p:cNvSpPr/>
          <p:nvPr/>
        </p:nvSpPr>
        <p:spPr>
          <a:xfrm>
            <a:off x="540500" y="1781643"/>
            <a:ext cx="1698485" cy="1647352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rtl="1"/>
            <a:r>
              <a:rPr lang="ar-SA" sz="2200" b="1" dirty="0">
                <a:latin typeface="Calibri" panose="020F0502020204030204" pitchFamily="34" charset="0"/>
                <a:cs typeface="Calibri" panose="020F0502020204030204" pitchFamily="34" charset="0"/>
              </a:rPr>
              <a:t>إغلاق الحالة</a:t>
            </a:r>
            <a:endParaRPr lang="en-US" sz="2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8935F13-B7AC-5A6E-3835-551DE49F5A2B}"/>
              </a:ext>
            </a:extLst>
          </p:cNvPr>
          <p:cNvSpPr/>
          <p:nvPr/>
        </p:nvSpPr>
        <p:spPr>
          <a:xfrm>
            <a:off x="2422782" y="1781643"/>
            <a:ext cx="1698485" cy="1647354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rtl="1"/>
            <a:r>
              <a:rPr lang="ar-SA" sz="2200" b="1" dirty="0">
                <a:latin typeface="Calibri" panose="020F0502020204030204" pitchFamily="34" charset="0"/>
                <a:cs typeface="Calibri" panose="020F0502020204030204" pitchFamily="34" charset="0"/>
              </a:rPr>
              <a:t>ال</a:t>
            </a:r>
            <a:r>
              <a:rPr lang="en-GB" sz="2200" b="1" dirty="0">
                <a:latin typeface="Calibri" panose="020F0502020204030204" pitchFamily="34" charset="0"/>
                <a:cs typeface="Calibri" panose="020F0502020204030204" pitchFamily="34" charset="0"/>
              </a:rPr>
              <a:t>متابعة</a:t>
            </a:r>
          </a:p>
          <a:p>
            <a:pPr algn="ctr" rtl="1"/>
            <a:r>
              <a:rPr lang="en-GB" sz="2200" b="1" dirty="0">
                <a:latin typeface="Calibri" panose="020F0502020204030204" pitchFamily="34" charset="0"/>
                <a:cs typeface="Calibri" panose="020F0502020204030204" pitchFamily="34" charset="0"/>
              </a:rPr>
              <a:t>والمراجعة</a:t>
            </a:r>
            <a:endParaRPr lang="en-US" sz="2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824349A6-422A-D982-F68F-CC3FA096FB85}"/>
              </a:ext>
            </a:extLst>
          </p:cNvPr>
          <p:cNvSpPr/>
          <p:nvPr/>
        </p:nvSpPr>
        <p:spPr>
          <a:xfrm>
            <a:off x="4305064" y="1781638"/>
            <a:ext cx="1698485" cy="1647356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rtl="1"/>
            <a:r>
              <a:rPr lang="ar-SA" sz="2200" b="1" dirty="0">
                <a:latin typeface="Calibri" panose="020F0502020204030204" pitchFamily="34" charset="0"/>
                <a:cs typeface="Calibri" panose="020F0502020204030204" pitchFamily="34" charset="0"/>
              </a:rPr>
              <a:t>تنفيذ خطة الحالة</a:t>
            </a:r>
            <a:endParaRPr lang="en-US" sz="2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F29854D6-2777-64C9-051A-2051EDE99F52}"/>
              </a:ext>
            </a:extLst>
          </p:cNvPr>
          <p:cNvSpPr/>
          <p:nvPr/>
        </p:nvSpPr>
        <p:spPr>
          <a:xfrm>
            <a:off x="6187347" y="1781636"/>
            <a:ext cx="1698485" cy="1647358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rtl="1"/>
            <a:r>
              <a:rPr lang="ar-SA" sz="2200" b="1" dirty="0">
                <a:latin typeface="Calibri" panose="020F0502020204030204" pitchFamily="34" charset="0"/>
                <a:cs typeface="Calibri" panose="020F0502020204030204" pitchFamily="34" charset="0"/>
              </a:rPr>
              <a:t>خطة الحالة</a:t>
            </a:r>
            <a:endParaRPr lang="en-US" sz="2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6583DB4F-6EFB-0277-C3FA-E5D91D848AF5}"/>
              </a:ext>
            </a:extLst>
          </p:cNvPr>
          <p:cNvSpPr/>
          <p:nvPr/>
        </p:nvSpPr>
        <p:spPr>
          <a:xfrm>
            <a:off x="8069629" y="1781641"/>
            <a:ext cx="1698485" cy="1647359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rtl="1"/>
            <a:r>
              <a:rPr lang="ar-SA" sz="2200" b="1" dirty="0">
                <a:latin typeface="Calibri" panose="020F0502020204030204" pitchFamily="34" charset="0"/>
                <a:cs typeface="Calibri" panose="020F0502020204030204" pitchFamily="34" charset="0"/>
              </a:rPr>
              <a:t>التقييم</a:t>
            </a:r>
            <a:endParaRPr lang="en-US" sz="2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7B798615-750E-1362-13D1-E323A8E24C39}"/>
              </a:ext>
            </a:extLst>
          </p:cNvPr>
          <p:cNvSpPr/>
          <p:nvPr/>
        </p:nvSpPr>
        <p:spPr>
          <a:xfrm>
            <a:off x="9951911" y="1781641"/>
            <a:ext cx="1698485" cy="1647359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rtl="1"/>
            <a:r>
              <a:rPr lang="ar-SA" sz="2200" b="1" dirty="0">
                <a:latin typeface="Calibri" panose="020F0502020204030204" pitchFamily="34" charset="0"/>
                <a:cs typeface="Calibri" panose="020F0502020204030204" pitchFamily="34" charset="0"/>
              </a:rPr>
              <a:t>ال</a:t>
            </a:r>
            <a:r>
              <a:rPr lang="en-GB" sz="2200" b="1" dirty="0">
                <a:latin typeface="Calibri" panose="020F0502020204030204" pitchFamily="34" charset="0"/>
                <a:cs typeface="Calibri" panose="020F0502020204030204" pitchFamily="34" charset="0"/>
              </a:rPr>
              <a:t>ت</a:t>
            </a:r>
            <a:r>
              <a:rPr lang="ar-SA" sz="2200" b="1" dirty="0">
                <a:latin typeface="Calibri" panose="020F0502020204030204" pitchFamily="34" charset="0"/>
                <a:cs typeface="Calibri" panose="020F0502020204030204" pitchFamily="34" charset="0"/>
              </a:rPr>
              <a:t>حديد</a:t>
            </a:r>
            <a:endParaRPr lang="en-GB" sz="22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rtl="1"/>
            <a:r>
              <a:rPr lang="en-GB" sz="2200" b="1" dirty="0">
                <a:latin typeface="Calibri" panose="020F0502020204030204" pitchFamily="34" charset="0"/>
                <a:cs typeface="Calibri" panose="020F0502020204030204" pitchFamily="34" charset="0"/>
              </a:rPr>
              <a:t>و</a:t>
            </a:r>
          </a:p>
          <a:p>
            <a:pPr algn="ctr" rtl="1"/>
            <a:r>
              <a:rPr lang="ar-SA" sz="2200" b="1" dirty="0">
                <a:latin typeface="Calibri" panose="020F0502020204030204" pitchFamily="34" charset="0"/>
                <a:cs typeface="Calibri" panose="020F0502020204030204" pitchFamily="34" charset="0"/>
              </a:rPr>
              <a:t>ال</a:t>
            </a:r>
            <a:r>
              <a:rPr lang="en-GB" sz="2200" b="1" dirty="0">
                <a:latin typeface="Calibri" panose="020F0502020204030204" pitchFamily="34" charset="0"/>
                <a:cs typeface="Calibri" panose="020F0502020204030204" pitchFamily="34" charset="0"/>
              </a:rPr>
              <a:t>تسجيل</a:t>
            </a:r>
            <a:endParaRPr lang="en-US" sz="2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9" name="Rectangle: Folded Corner 38">
            <a:extLst>
              <a:ext uri="{FF2B5EF4-FFF2-40B4-BE49-F238E27FC236}">
                <a16:creationId xmlns:a16="http://schemas.microsoft.com/office/drawing/2014/main" id="{C33E704B-7928-1227-BEE8-9FCD0222CAFD}"/>
              </a:ext>
            </a:extLst>
          </p:cNvPr>
          <p:cNvSpPr/>
          <p:nvPr/>
        </p:nvSpPr>
        <p:spPr>
          <a:xfrm>
            <a:off x="949739" y="3864435"/>
            <a:ext cx="551543" cy="551543"/>
          </a:xfrm>
          <a:prstGeom prst="foldedCorner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/>
          </a:p>
        </p:txBody>
      </p:sp>
      <p:sp>
        <p:nvSpPr>
          <p:cNvPr id="40" name="Rectangle: Folded Corner 39">
            <a:extLst>
              <a:ext uri="{FF2B5EF4-FFF2-40B4-BE49-F238E27FC236}">
                <a16:creationId xmlns:a16="http://schemas.microsoft.com/office/drawing/2014/main" id="{FAF192FE-9B0F-6C19-19C3-C21474DA855B}"/>
              </a:ext>
            </a:extLst>
          </p:cNvPr>
          <p:cNvSpPr/>
          <p:nvPr/>
        </p:nvSpPr>
        <p:spPr>
          <a:xfrm>
            <a:off x="1687442" y="4575647"/>
            <a:ext cx="551543" cy="551543"/>
          </a:xfrm>
          <a:prstGeom prst="foldedCorner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/>
          </a:p>
        </p:txBody>
      </p:sp>
      <p:sp>
        <p:nvSpPr>
          <p:cNvPr id="41" name="Rectangle: Folded Corner 40">
            <a:extLst>
              <a:ext uri="{FF2B5EF4-FFF2-40B4-BE49-F238E27FC236}">
                <a16:creationId xmlns:a16="http://schemas.microsoft.com/office/drawing/2014/main" id="{7CE99B15-0BF1-04A8-1E9C-6A8EE832DDF1}"/>
              </a:ext>
            </a:extLst>
          </p:cNvPr>
          <p:cNvSpPr/>
          <p:nvPr/>
        </p:nvSpPr>
        <p:spPr>
          <a:xfrm>
            <a:off x="3272024" y="3774594"/>
            <a:ext cx="551543" cy="551543"/>
          </a:xfrm>
          <a:prstGeom prst="foldedCorner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/>
          </a:p>
        </p:txBody>
      </p:sp>
      <p:sp>
        <p:nvSpPr>
          <p:cNvPr id="42" name="Rectangle: Folded Corner 41">
            <a:extLst>
              <a:ext uri="{FF2B5EF4-FFF2-40B4-BE49-F238E27FC236}">
                <a16:creationId xmlns:a16="http://schemas.microsoft.com/office/drawing/2014/main" id="{3D532C39-F29A-63EB-CD39-79CEDA47A04D}"/>
              </a:ext>
            </a:extLst>
          </p:cNvPr>
          <p:cNvSpPr/>
          <p:nvPr/>
        </p:nvSpPr>
        <p:spPr>
          <a:xfrm>
            <a:off x="4657190" y="4445006"/>
            <a:ext cx="551543" cy="551543"/>
          </a:xfrm>
          <a:prstGeom prst="foldedCorner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/>
          </a:p>
        </p:txBody>
      </p:sp>
      <p:sp>
        <p:nvSpPr>
          <p:cNvPr id="43" name="Rectangle: Folded Corner 42">
            <a:extLst>
              <a:ext uri="{FF2B5EF4-FFF2-40B4-BE49-F238E27FC236}">
                <a16:creationId xmlns:a16="http://schemas.microsoft.com/office/drawing/2014/main" id="{02515DA5-436C-F48C-5A3C-C34375498A2A}"/>
              </a:ext>
            </a:extLst>
          </p:cNvPr>
          <p:cNvSpPr/>
          <p:nvPr/>
        </p:nvSpPr>
        <p:spPr>
          <a:xfrm>
            <a:off x="7036589" y="4009588"/>
            <a:ext cx="551543" cy="551543"/>
          </a:xfrm>
          <a:prstGeom prst="foldedCorner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/>
          </a:p>
        </p:txBody>
      </p:sp>
      <p:sp>
        <p:nvSpPr>
          <p:cNvPr id="44" name="Rectangle: Folded Corner 43">
            <a:extLst>
              <a:ext uri="{FF2B5EF4-FFF2-40B4-BE49-F238E27FC236}">
                <a16:creationId xmlns:a16="http://schemas.microsoft.com/office/drawing/2014/main" id="{9A2B95AD-F753-067E-9238-39AF5FB0D239}"/>
              </a:ext>
            </a:extLst>
          </p:cNvPr>
          <p:cNvSpPr/>
          <p:nvPr/>
        </p:nvSpPr>
        <p:spPr>
          <a:xfrm>
            <a:off x="6485046" y="4996549"/>
            <a:ext cx="551543" cy="551543"/>
          </a:xfrm>
          <a:prstGeom prst="foldedCorner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/>
          </a:p>
        </p:txBody>
      </p:sp>
      <p:sp>
        <p:nvSpPr>
          <p:cNvPr id="45" name="Rectangle: Folded Corner 44">
            <a:extLst>
              <a:ext uri="{FF2B5EF4-FFF2-40B4-BE49-F238E27FC236}">
                <a16:creationId xmlns:a16="http://schemas.microsoft.com/office/drawing/2014/main" id="{6C43B5C6-9BF7-AB17-77A1-7D296610E154}"/>
              </a:ext>
            </a:extLst>
          </p:cNvPr>
          <p:cNvSpPr/>
          <p:nvPr/>
        </p:nvSpPr>
        <p:spPr>
          <a:xfrm>
            <a:off x="9179022" y="4822422"/>
            <a:ext cx="551543" cy="551543"/>
          </a:xfrm>
          <a:prstGeom prst="foldedCorner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/>
          </a:p>
        </p:txBody>
      </p:sp>
      <p:sp>
        <p:nvSpPr>
          <p:cNvPr id="46" name="Rectangle: Folded Corner 45">
            <a:extLst>
              <a:ext uri="{FF2B5EF4-FFF2-40B4-BE49-F238E27FC236}">
                <a16:creationId xmlns:a16="http://schemas.microsoft.com/office/drawing/2014/main" id="{803806D3-853C-6D5E-6FB5-4C6BEC150864}"/>
              </a:ext>
            </a:extLst>
          </p:cNvPr>
          <p:cNvSpPr/>
          <p:nvPr/>
        </p:nvSpPr>
        <p:spPr>
          <a:xfrm>
            <a:off x="8421755" y="4415978"/>
            <a:ext cx="551543" cy="551543"/>
          </a:xfrm>
          <a:prstGeom prst="foldedCorner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/>
          </a:p>
        </p:txBody>
      </p:sp>
      <p:sp>
        <p:nvSpPr>
          <p:cNvPr id="47" name="Rectangle: Folded Corner 46">
            <a:extLst>
              <a:ext uri="{FF2B5EF4-FFF2-40B4-BE49-F238E27FC236}">
                <a16:creationId xmlns:a16="http://schemas.microsoft.com/office/drawing/2014/main" id="{526C1B04-FCDE-9145-28CC-63424C4A8004}"/>
              </a:ext>
            </a:extLst>
          </p:cNvPr>
          <p:cNvSpPr/>
          <p:nvPr/>
        </p:nvSpPr>
        <p:spPr>
          <a:xfrm>
            <a:off x="10451864" y="4050365"/>
            <a:ext cx="551543" cy="551543"/>
          </a:xfrm>
          <a:prstGeom prst="foldedCorner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/>
          </a:p>
        </p:txBody>
      </p:sp>
      <p:sp>
        <p:nvSpPr>
          <p:cNvPr id="48" name="Rectangle: Folded Corner 47">
            <a:extLst>
              <a:ext uri="{FF2B5EF4-FFF2-40B4-BE49-F238E27FC236}">
                <a16:creationId xmlns:a16="http://schemas.microsoft.com/office/drawing/2014/main" id="{B8F25C4A-6D60-CAE7-F245-88C4743318C6}"/>
              </a:ext>
            </a:extLst>
          </p:cNvPr>
          <p:cNvSpPr/>
          <p:nvPr/>
        </p:nvSpPr>
        <p:spPr>
          <a:xfrm>
            <a:off x="2650592" y="4445006"/>
            <a:ext cx="551543" cy="551543"/>
          </a:xfrm>
          <a:prstGeom prst="foldedCorner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829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FAF2C6-A24D-C37A-909E-B4A2811FA1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0516"/>
            <a:ext cx="9686844" cy="868968"/>
          </a:xfrm>
        </p:spPr>
        <p:txBody>
          <a:bodyPr/>
          <a:lstStyle/>
          <a:p>
            <a:pPr rtl="1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التحديد والتسجيل والتقييم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0BE610D-7E09-D123-E11B-B26D22A004A3}"/>
              </a:ext>
            </a:extLst>
          </p:cNvPr>
          <p:cNvSpPr txBox="1"/>
          <p:nvPr/>
        </p:nvSpPr>
        <p:spPr>
          <a:xfrm>
            <a:off x="6440626" y="3173577"/>
            <a:ext cx="4763054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r" rtl="1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ar-SA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م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شارك</a:t>
            </a:r>
            <a:r>
              <a:rPr lang="ar-SA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ة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المعلومات مع مقدمي الرعاية وطلب موافقتهم المستنيرة</a:t>
            </a:r>
          </a:p>
          <a:p>
            <a:pPr marL="285750" indent="-285750" algn="r" rtl="1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ا</a:t>
            </a:r>
            <a:r>
              <a:rPr lang="ar-SA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ل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بدأ في التعرف على العائلات واستخدام تقنيات بناء العلاقات</a:t>
            </a:r>
          </a:p>
          <a:p>
            <a:pPr marL="285750" indent="-285750" algn="r" rtl="1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استخدم التواصل اللفظي وغير اللفظي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300B8C5-8003-E60E-3F8A-EE4C3D19E4E4}"/>
              </a:ext>
            </a:extLst>
          </p:cNvPr>
          <p:cNvGrpSpPr/>
          <p:nvPr/>
        </p:nvGrpSpPr>
        <p:grpSpPr>
          <a:xfrm>
            <a:off x="10228983" y="337468"/>
            <a:ext cx="1587872" cy="1368854"/>
            <a:chOff x="10228983" y="337468"/>
            <a:chExt cx="1587872" cy="1368854"/>
          </a:xfrm>
        </p:grpSpPr>
        <p:sp>
          <p:nvSpPr>
            <p:cNvPr id="13" name="Hexagon 12">
              <a:extLst>
                <a:ext uri="{FF2B5EF4-FFF2-40B4-BE49-F238E27FC236}">
                  <a16:creationId xmlns:a16="http://schemas.microsoft.com/office/drawing/2014/main" id="{D742D5E7-6D83-5F25-0918-1E03B9F5D54A}"/>
                </a:ext>
              </a:extLst>
            </p:cNvPr>
            <p:cNvSpPr/>
            <p:nvPr/>
          </p:nvSpPr>
          <p:spPr>
            <a:xfrm rot="1782986">
              <a:off x="10228983" y="337468"/>
              <a:ext cx="1587872" cy="1368854"/>
            </a:xfrm>
            <a:prstGeom prst="hexagon">
              <a:avLst>
                <a:gd name="adj" fmla="val 28965"/>
                <a:gd name="vf" fmla="val 115470"/>
              </a:avLst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/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769518F2-B912-C625-167D-7C810115D38B}"/>
                </a:ext>
              </a:extLst>
            </p:cNvPr>
            <p:cNvGrpSpPr/>
            <p:nvPr/>
          </p:nvGrpSpPr>
          <p:grpSpPr>
            <a:xfrm>
              <a:off x="10621771" y="762700"/>
              <a:ext cx="562136" cy="634675"/>
              <a:chOff x="760175" y="830142"/>
              <a:chExt cx="867619" cy="979579"/>
            </a:xfrm>
          </p:grpSpPr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7FA32866-7356-8FFC-390C-7E232644FE90}"/>
                  </a:ext>
                </a:extLst>
              </p:cNvPr>
              <p:cNvSpPr/>
              <p:nvPr/>
            </p:nvSpPr>
            <p:spPr>
              <a:xfrm>
                <a:off x="864636" y="830142"/>
                <a:ext cx="763158" cy="979577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 rtl="1"/>
                <a:r>
                  <a:rPr lang="ar-SA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٢٢</a:t>
                </a:r>
                <a:endParaRPr lang="en-CA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0960E6C3-F238-453C-9276-1CCBFE9F66C5}"/>
                  </a:ext>
                </a:extLst>
              </p:cNvPr>
              <p:cNvSpPr/>
              <p:nvPr/>
            </p:nvSpPr>
            <p:spPr>
              <a:xfrm>
                <a:off x="760175" y="830144"/>
                <a:ext cx="149292" cy="979577"/>
              </a:xfrm>
              <a:prstGeom prst="rect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2992EFCD-1DE6-26F2-FE08-FF9EC662168C}"/>
                </a:ext>
              </a:extLst>
            </p:cNvPr>
            <p:cNvGrpSpPr/>
            <p:nvPr/>
          </p:nvGrpSpPr>
          <p:grpSpPr>
            <a:xfrm>
              <a:off x="11325415" y="762701"/>
              <a:ext cx="182192" cy="634674"/>
              <a:chOff x="2121762" y="2323619"/>
              <a:chExt cx="200378" cy="825210"/>
            </a:xfrm>
          </p:grpSpPr>
          <p:sp>
            <p:nvSpPr>
              <p:cNvPr id="16" name="Isosceles Triangle 15">
                <a:extLst>
                  <a:ext uri="{FF2B5EF4-FFF2-40B4-BE49-F238E27FC236}">
                    <a16:creationId xmlns:a16="http://schemas.microsoft.com/office/drawing/2014/main" id="{6BF8BA30-A4AD-B75C-CA78-4485C366BE5C}"/>
                  </a:ext>
                </a:extLst>
              </p:cNvPr>
              <p:cNvSpPr/>
              <p:nvPr/>
            </p:nvSpPr>
            <p:spPr>
              <a:xfrm>
                <a:off x="2121763" y="2323619"/>
                <a:ext cx="200377" cy="172739"/>
              </a:xfrm>
              <a:prstGeom prst="triangl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F9316095-8943-81EE-0D72-D99390696F4D}"/>
                  </a:ext>
                </a:extLst>
              </p:cNvPr>
              <p:cNvSpPr/>
              <p:nvPr/>
            </p:nvSpPr>
            <p:spPr>
              <a:xfrm>
                <a:off x="2121762" y="2496169"/>
                <a:ext cx="200377" cy="652660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</p:grp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90A3064B-B312-BD66-71F5-8508486D6D1A}"/>
              </a:ext>
            </a:extLst>
          </p:cNvPr>
          <p:cNvSpPr txBox="1"/>
          <p:nvPr/>
        </p:nvSpPr>
        <p:spPr>
          <a:xfrm>
            <a:off x="1037585" y="3109744"/>
            <a:ext cx="4644037" cy="16280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r" rtl="1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ar-SA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ت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قي</a:t>
            </a:r>
            <a:r>
              <a:rPr lang="ar-SA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ي</a:t>
            </a:r>
            <a:r>
              <a:rPr lang="en-US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م</a:t>
            </a:r>
            <a:r>
              <a:rPr lang="ar-SA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التأثيرات الوقائية ونقاط القوة والمرونة لدى الطفل وعائلته</a:t>
            </a:r>
            <a:endParaRPr lang="en-US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r" rtl="1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GB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تمكين الأطفال وأسرهم وإشراكهم في عملية التقييم</a:t>
            </a:r>
            <a:endParaRPr lang="en-US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28799E4-B4B0-4285-6DC1-DC31082AA4A6}"/>
              </a:ext>
            </a:extLst>
          </p:cNvPr>
          <p:cNvSpPr/>
          <p:nvPr/>
        </p:nvSpPr>
        <p:spPr>
          <a:xfrm>
            <a:off x="1194061" y="2198270"/>
            <a:ext cx="4487563" cy="645448"/>
          </a:xfrm>
          <a:prstGeom prst="roundRect">
            <a:avLst>
              <a:gd name="adj" fmla="val 10821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التقييم</a:t>
            </a:r>
            <a:endParaRPr lang="en-CA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76FE521-2565-DB1F-88BE-467E426BE2AC}"/>
              </a:ext>
            </a:extLst>
          </p:cNvPr>
          <p:cNvSpPr/>
          <p:nvPr/>
        </p:nvSpPr>
        <p:spPr>
          <a:xfrm>
            <a:off x="806238" y="1992162"/>
            <a:ext cx="557717" cy="557717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b="1" dirty="0">
                <a:latin typeface="Arial" panose="020B0604020202020204" pitchFamily="34" charset="0"/>
                <a:cs typeface="Arial" panose="020B0604020202020204" pitchFamily="34" charset="0"/>
              </a:rPr>
              <a:t>٢</a:t>
            </a:r>
            <a:endParaRPr lang="en-CA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5F83850-FAC7-9515-432D-66122FEA21D1}"/>
              </a:ext>
            </a:extLst>
          </p:cNvPr>
          <p:cNvSpPr/>
          <p:nvPr/>
        </p:nvSpPr>
        <p:spPr>
          <a:xfrm>
            <a:off x="6696344" y="2198270"/>
            <a:ext cx="4487563" cy="645448"/>
          </a:xfrm>
          <a:prstGeom prst="roundRect">
            <a:avLst>
              <a:gd name="adj" fmla="val 10821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التحديد</a:t>
            </a:r>
            <a:endParaRPr lang="en-CA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401FC55-DBAC-3FB0-6480-D8B184DC601F}"/>
              </a:ext>
            </a:extLst>
          </p:cNvPr>
          <p:cNvSpPr/>
          <p:nvPr/>
        </p:nvSpPr>
        <p:spPr>
          <a:xfrm>
            <a:off x="6308521" y="1992162"/>
            <a:ext cx="557717" cy="557717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b="1" dirty="0">
                <a:latin typeface="Arial" panose="020B0604020202020204" pitchFamily="34" charset="0"/>
                <a:cs typeface="Arial" panose="020B0604020202020204" pitchFamily="34" charset="0"/>
              </a:rPr>
              <a:t>١</a:t>
            </a:r>
            <a:endParaRPr lang="en-CA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606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335F1-9BB8-3ABA-E61C-B91E06C964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خط</a:t>
            </a: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ة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 الحالة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EE619C5-AF56-E4B9-974E-99A64DD3F071}"/>
              </a:ext>
            </a:extLst>
          </p:cNvPr>
          <p:cNvSpPr txBox="1"/>
          <p:nvPr/>
        </p:nvSpPr>
        <p:spPr>
          <a:xfrm>
            <a:off x="5062122" y="2821131"/>
            <a:ext cx="6445484" cy="27609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r" rtl="1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ar-S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إ</a:t>
            </a: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شر</a:t>
            </a:r>
            <a:r>
              <a:rPr lang="ar-S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ا</a:t>
            </a: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ك الأطفال وأسرهم في العملية</a:t>
            </a:r>
          </a:p>
          <a:p>
            <a:pPr marL="285750" indent="-285750" algn="r" rtl="1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ضع في اعتبارك نقاط القوة والموارد لدى الطفل والأسرة</a:t>
            </a:r>
          </a:p>
          <a:p>
            <a:pPr marL="285750" indent="-285750" algn="r" rtl="1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ar-S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تحديد الأهداف المتفق عليها </a:t>
            </a: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بشكل متبادل.</a:t>
            </a:r>
          </a:p>
          <a:p>
            <a:pPr marL="285750" indent="-285750" algn="r" rtl="1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ar-SA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ت</a:t>
            </a: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قد</a:t>
            </a:r>
            <a:r>
              <a:rPr lang="ar-SA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ي</a:t>
            </a: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م ا</a:t>
            </a:r>
            <a:r>
              <a:rPr lang="ar-SA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ل</a:t>
            </a: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خ</a:t>
            </a:r>
            <a:r>
              <a:rPr lang="ar-SA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ي</a:t>
            </a: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ارات كلما أمكن ذلك.</a:t>
            </a:r>
          </a:p>
          <a:p>
            <a:pPr marL="285750" indent="-285750" algn="r" rtl="1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ar-SA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ال</a:t>
            </a: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تأكد من أن خطة الحالة تشمل </a:t>
            </a:r>
            <a:r>
              <a:rPr lang="ar-S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دعم</a:t>
            </a: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الأسرة.</a:t>
            </a:r>
          </a:p>
          <a:p>
            <a:pPr marL="285750" indent="-285750" algn="r" rtl="1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ا</a:t>
            </a:r>
            <a:r>
              <a:rPr lang="ar-SA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ل</a:t>
            </a:r>
            <a:r>
              <a:rPr lang="ar-S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سعي إلى</a:t>
            </a: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الالتزام بالمشاركة في المهام المحددة بشكل متبادل.</a:t>
            </a:r>
          </a:p>
          <a:p>
            <a:pPr marL="285750" indent="-285750" algn="r" rtl="1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ا</a:t>
            </a:r>
            <a:r>
              <a:rPr lang="ar-SA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ل</a:t>
            </a: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طلب من أفراد الأسرة التوقيع على خطة الحالة.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039DF46B-7547-0AB5-2FC4-1791E2E3A154}"/>
              </a:ext>
            </a:extLst>
          </p:cNvPr>
          <p:cNvSpPr/>
          <p:nvPr/>
        </p:nvSpPr>
        <p:spPr>
          <a:xfrm>
            <a:off x="5337612" y="1849544"/>
            <a:ext cx="6169993" cy="645448"/>
          </a:xfrm>
          <a:prstGeom prst="roundRect">
            <a:avLst>
              <a:gd name="adj" fmla="val 10821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CA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خط</a:t>
            </a:r>
            <a:r>
              <a:rPr lang="ar-SA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ة</a:t>
            </a:r>
            <a:r>
              <a:rPr lang="en-CA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الحالة</a:t>
            </a:r>
            <a:endParaRPr lang="en-CA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CC9D63F-22C9-F333-28BC-0CC69C145729}"/>
              </a:ext>
            </a:extLst>
          </p:cNvPr>
          <p:cNvSpPr/>
          <p:nvPr/>
        </p:nvSpPr>
        <p:spPr>
          <a:xfrm>
            <a:off x="5337612" y="1614551"/>
            <a:ext cx="557717" cy="557717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b="1" dirty="0">
                <a:latin typeface="Arial" panose="020B0604020202020204" pitchFamily="34" charset="0"/>
                <a:cs typeface="Arial" panose="020B0604020202020204" pitchFamily="34" charset="0"/>
              </a:rPr>
              <a:t>٣</a:t>
            </a:r>
            <a:endParaRPr lang="en-CA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16B2ED5-D08D-FD2D-8785-45CE148F0C45}"/>
              </a:ext>
            </a:extLst>
          </p:cNvPr>
          <p:cNvGrpSpPr/>
          <p:nvPr/>
        </p:nvGrpSpPr>
        <p:grpSpPr>
          <a:xfrm>
            <a:off x="1179362" y="2201153"/>
            <a:ext cx="3039476" cy="2646943"/>
            <a:chOff x="3792806" y="2065984"/>
            <a:chExt cx="4164945" cy="3627063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880E9C36-77F3-4CD4-9F64-0CE35EC04E2B}"/>
                </a:ext>
              </a:extLst>
            </p:cNvPr>
            <p:cNvGrpSpPr/>
            <p:nvPr/>
          </p:nvGrpSpPr>
          <p:grpSpPr>
            <a:xfrm>
              <a:off x="3792806" y="2065984"/>
              <a:ext cx="4164945" cy="3627063"/>
              <a:chOff x="5957706" y="3325646"/>
              <a:chExt cx="2611796" cy="1892062"/>
            </a:xfrm>
            <a:solidFill>
              <a:schemeClr val="accent3">
                <a:lumMod val="75000"/>
              </a:schemeClr>
            </a:solidFill>
          </p:grpSpPr>
          <p:sp>
            <p:nvSpPr>
              <p:cNvPr id="30" name="Rectangle: Rounded Corners 29">
                <a:extLst>
                  <a:ext uri="{FF2B5EF4-FFF2-40B4-BE49-F238E27FC236}">
                    <a16:creationId xmlns:a16="http://schemas.microsoft.com/office/drawing/2014/main" id="{9702781E-C4B2-5A7E-9621-D77B70386E0D}"/>
                  </a:ext>
                </a:extLst>
              </p:cNvPr>
              <p:cNvSpPr/>
              <p:nvPr/>
            </p:nvSpPr>
            <p:spPr>
              <a:xfrm>
                <a:off x="5957706" y="3547504"/>
                <a:ext cx="2611796" cy="167020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sz="1400" dirty="0">
                  <a:solidFill>
                    <a:schemeClr val="bg1"/>
                  </a:solidFill>
                  <a:latin typeface="Helvetica Neue"/>
                </a:endParaRPr>
              </a:p>
            </p:txBody>
          </p:sp>
          <p:sp>
            <p:nvSpPr>
              <p:cNvPr id="31" name="Rectangle: Top Corners Rounded 30">
                <a:extLst>
                  <a:ext uri="{FF2B5EF4-FFF2-40B4-BE49-F238E27FC236}">
                    <a16:creationId xmlns:a16="http://schemas.microsoft.com/office/drawing/2014/main" id="{8ED73301-7445-4619-FD20-8F960A8D9E6D}"/>
                  </a:ext>
                </a:extLst>
              </p:cNvPr>
              <p:cNvSpPr/>
              <p:nvPr/>
            </p:nvSpPr>
            <p:spPr>
              <a:xfrm>
                <a:off x="5957706" y="3325646"/>
                <a:ext cx="538650" cy="515820"/>
              </a:xfrm>
              <a:prstGeom prst="round2SameRect">
                <a:avLst/>
              </a:prstGeom>
              <a:grpFill/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92C028C9-32D8-9387-DFE6-71FA92B115E7}"/>
                </a:ext>
              </a:extLst>
            </p:cNvPr>
            <p:cNvGrpSpPr/>
            <p:nvPr/>
          </p:nvGrpSpPr>
          <p:grpSpPr>
            <a:xfrm>
              <a:off x="4691054" y="3054806"/>
              <a:ext cx="2287905" cy="1970390"/>
              <a:chOff x="4416926" y="1952645"/>
              <a:chExt cx="1178615" cy="1015047"/>
            </a:xfrm>
            <a:solidFill>
              <a:schemeClr val="bg1"/>
            </a:solidFill>
          </p:grpSpPr>
          <p:sp>
            <p:nvSpPr>
              <p:cNvPr id="10" name="Rectangle: Rounded Corners 9">
                <a:extLst>
                  <a:ext uri="{FF2B5EF4-FFF2-40B4-BE49-F238E27FC236}">
                    <a16:creationId xmlns:a16="http://schemas.microsoft.com/office/drawing/2014/main" id="{617C301B-B52F-6EB6-72C4-871943A95040}"/>
                  </a:ext>
                </a:extLst>
              </p:cNvPr>
              <p:cNvSpPr/>
              <p:nvPr/>
            </p:nvSpPr>
            <p:spPr>
              <a:xfrm rot="20570022">
                <a:off x="4447704" y="2313235"/>
                <a:ext cx="155800" cy="50995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id="{17D300C5-6AE4-9C22-7CBE-B05FE5494CFD}"/>
                  </a:ext>
                </a:extLst>
              </p:cNvPr>
              <p:cNvSpPr/>
              <p:nvPr/>
            </p:nvSpPr>
            <p:spPr>
              <a:xfrm rot="734835">
                <a:off x="4416926" y="2065608"/>
                <a:ext cx="152465" cy="38589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BE76504F-8DF4-D837-5885-51A4378B2BED}"/>
                  </a:ext>
                </a:extLst>
              </p:cNvPr>
              <p:cNvSpPr/>
              <p:nvPr/>
            </p:nvSpPr>
            <p:spPr>
              <a:xfrm rot="21032989">
                <a:off x="4615614" y="2373582"/>
                <a:ext cx="149730" cy="358638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  <p:sp>
            <p:nvSpPr>
              <p:cNvPr id="21" name="Flowchart: Manual Input 20">
                <a:extLst>
                  <a:ext uri="{FF2B5EF4-FFF2-40B4-BE49-F238E27FC236}">
                    <a16:creationId xmlns:a16="http://schemas.microsoft.com/office/drawing/2014/main" id="{2ED2BA1E-2696-9938-9CDD-471ACA4C94FB}"/>
                  </a:ext>
                </a:extLst>
              </p:cNvPr>
              <p:cNvSpPr/>
              <p:nvPr/>
            </p:nvSpPr>
            <p:spPr>
              <a:xfrm rot="4370022" flipH="1">
                <a:off x="4566067" y="2612552"/>
                <a:ext cx="197560" cy="305529"/>
              </a:xfrm>
              <a:prstGeom prst="flowChartManualInpu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7A335F1C-FEDE-09D2-8DD1-B5BBE13A0E1F}"/>
                  </a:ext>
                </a:extLst>
              </p:cNvPr>
              <p:cNvSpPr/>
              <p:nvPr/>
            </p:nvSpPr>
            <p:spPr>
              <a:xfrm rot="1076057" flipH="1">
                <a:off x="5400700" y="2349090"/>
                <a:ext cx="161053" cy="50995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  <p:sp>
            <p:nvSpPr>
              <p:cNvPr id="23" name="Rectangle: Rounded Corners 22">
                <a:extLst>
                  <a:ext uri="{FF2B5EF4-FFF2-40B4-BE49-F238E27FC236}">
                    <a16:creationId xmlns:a16="http://schemas.microsoft.com/office/drawing/2014/main" id="{C7D84A3D-FE97-0C89-9DB0-F62075DF6468}"/>
                  </a:ext>
                </a:extLst>
              </p:cNvPr>
              <p:cNvSpPr/>
              <p:nvPr/>
            </p:nvSpPr>
            <p:spPr>
              <a:xfrm rot="20911244" flipH="1">
                <a:off x="5437935" y="2101053"/>
                <a:ext cx="157606" cy="398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B8B2D703-565E-EDA4-AB0E-F22CCC223924}"/>
                  </a:ext>
                </a:extLst>
              </p:cNvPr>
              <p:cNvSpPr/>
              <p:nvPr/>
            </p:nvSpPr>
            <p:spPr>
              <a:xfrm rot="613090" flipH="1">
                <a:off x="5233983" y="2403167"/>
                <a:ext cx="154779" cy="358638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  <p:sp>
            <p:nvSpPr>
              <p:cNvPr id="25" name="Flowchart: Manual Input 24">
                <a:extLst>
                  <a:ext uri="{FF2B5EF4-FFF2-40B4-BE49-F238E27FC236}">
                    <a16:creationId xmlns:a16="http://schemas.microsoft.com/office/drawing/2014/main" id="{333CD1B8-9917-9565-15D9-505F5E447CC7}"/>
                  </a:ext>
                </a:extLst>
              </p:cNvPr>
              <p:cNvSpPr/>
              <p:nvPr/>
            </p:nvSpPr>
            <p:spPr>
              <a:xfrm rot="17276057">
                <a:off x="5238172" y="2640595"/>
                <a:ext cx="197560" cy="315831"/>
              </a:xfrm>
              <a:prstGeom prst="flowChartManualInpu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  <p:sp>
            <p:nvSpPr>
              <p:cNvPr id="26" name="Round Same Side Corner Rectangle 21">
                <a:extLst>
                  <a:ext uri="{FF2B5EF4-FFF2-40B4-BE49-F238E27FC236}">
                    <a16:creationId xmlns:a16="http://schemas.microsoft.com/office/drawing/2014/main" id="{B2ECD3FA-13F0-E18D-EF69-6E18FA4DF8B8}"/>
                  </a:ext>
                </a:extLst>
              </p:cNvPr>
              <p:cNvSpPr/>
              <p:nvPr/>
            </p:nvSpPr>
            <p:spPr>
              <a:xfrm>
                <a:off x="4880503" y="2250894"/>
                <a:ext cx="251673" cy="267545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1955CEC7-FAA9-1536-AC6E-DC07A99EB6ED}"/>
                  </a:ext>
                </a:extLst>
              </p:cNvPr>
              <p:cNvSpPr/>
              <p:nvPr/>
            </p:nvSpPr>
            <p:spPr>
              <a:xfrm>
                <a:off x="4878636" y="1952645"/>
                <a:ext cx="254533" cy="25453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74955DA1-BE98-8B28-570F-42F798A8BFA7}"/>
                  </a:ext>
                </a:extLst>
              </p:cNvPr>
              <p:cNvSpPr/>
              <p:nvPr/>
            </p:nvSpPr>
            <p:spPr>
              <a:xfrm>
                <a:off x="4538838" y="2765316"/>
                <a:ext cx="241922" cy="20237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F99E52B2-C93E-FB7D-5589-0E4FD6DB364A}"/>
                  </a:ext>
                </a:extLst>
              </p:cNvPr>
              <p:cNvSpPr/>
              <p:nvPr/>
            </p:nvSpPr>
            <p:spPr>
              <a:xfrm>
                <a:off x="5217172" y="2765316"/>
                <a:ext cx="241922" cy="20237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A84D78EE-3196-BD0C-0998-8A98A1B50BE9}"/>
              </a:ext>
            </a:extLst>
          </p:cNvPr>
          <p:cNvGrpSpPr/>
          <p:nvPr/>
        </p:nvGrpSpPr>
        <p:grpSpPr>
          <a:xfrm>
            <a:off x="10372494" y="50660"/>
            <a:ext cx="1587872" cy="1368854"/>
            <a:chOff x="10228983" y="337468"/>
            <a:chExt cx="1587872" cy="1368854"/>
          </a:xfrm>
        </p:grpSpPr>
        <p:sp>
          <p:nvSpPr>
            <p:cNvPr id="32" name="Hexagon 31">
              <a:extLst>
                <a:ext uri="{FF2B5EF4-FFF2-40B4-BE49-F238E27FC236}">
                  <a16:creationId xmlns:a16="http://schemas.microsoft.com/office/drawing/2014/main" id="{299AAFFE-838B-04EB-01D7-8C8BEB8B7431}"/>
                </a:ext>
              </a:extLst>
            </p:cNvPr>
            <p:cNvSpPr/>
            <p:nvPr/>
          </p:nvSpPr>
          <p:spPr>
            <a:xfrm rot="1782986">
              <a:off x="10228983" y="337468"/>
              <a:ext cx="1587872" cy="1368854"/>
            </a:xfrm>
            <a:prstGeom prst="hexagon">
              <a:avLst>
                <a:gd name="adj" fmla="val 28965"/>
                <a:gd name="vf" fmla="val 115470"/>
              </a:avLst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/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DC7B9065-2356-94F1-5A5C-6B468E6A3D86}"/>
                </a:ext>
              </a:extLst>
            </p:cNvPr>
            <p:cNvGrpSpPr/>
            <p:nvPr/>
          </p:nvGrpSpPr>
          <p:grpSpPr>
            <a:xfrm>
              <a:off x="10621771" y="762700"/>
              <a:ext cx="562136" cy="634675"/>
              <a:chOff x="760175" y="830142"/>
              <a:chExt cx="867619" cy="979579"/>
            </a:xfrm>
          </p:grpSpPr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37474551-B5CD-645B-F00C-0DDDAC3E3436}"/>
                  </a:ext>
                </a:extLst>
              </p:cNvPr>
              <p:cNvSpPr/>
              <p:nvPr/>
            </p:nvSpPr>
            <p:spPr>
              <a:xfrm>
                <a:off x="864636" y="830142"/>
                <a:ext cx="763158" cy="979577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 rtl="1"/>
                <a:r>
                  <a:rPr lang="ar-SA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٢٢</a:t>
                </a:r>
                <a:endParaRPr lang="en-CA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115A1922-424A-768E-7960-FA617EEC907E}"/>
                  </a:ext>
                </a:extLst>
              </p:cNvPr>
              <p:cNvSpPr/>
              <p:nvPr/>
            </p:nvSpPr>
            <p:spPr>
              <a:xfrm>
                <a:off x="760175" y="830144"/>
                <a:ext cx="149292" cy="979577"/>
              </a:xfrm>
              <a:prstGeom prst="rect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943EA045-8FC4-079D-FF53-C23825E30A3E}"/>
                </a:ext>
              </a:extLst>
            </p:cNvPr>
            <p:cNvGrpSpPr/>
            <p:nvPr/>
          </p:nvGrpSpPr>
          <p:grpSpPr>
            <a:xfrm>
              <a:off x="11325415" y="762701"/>
              <a:ext cx="182192" cy="634674"/>
              <a:chOff x="2121762" y="2323619"/>
              <a:chExt cx="200378" cy="825210"/>
            </a:xfrm>
          </p:grpSpPr>
          <p:sp>
            <p:nvSpPr>
              <p:cNvPr id="35" name="Isosceles Triangle 34">
                <a:extLst>
                  <a:ext uri="{FF2B5EF4-FFF2-40B4-BE49-F238E27FC236}">
                    <a16:creationId xmlns:a16="http://schemas.microsoft.com/office/drawing/2014/main" id="{61A84A53-88D4-8453-9DDA-99C3A5C4294C}"/>
                  </a:ext>
                </a:extLst>
              </p:cNvPr>
              <p:cNvSpPr/>
              <p:nvPr/>
            </p:nvSpPr>
            <p:spPr>
              <a:xfrm>
                <a:off x="2121763" y="2323619"/>
                <a:ext cx="200377" cy="172739"/>
              </a:xfrm>
              <a:prstGeom prst="triangl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F7D5A85A-A040-7B10-CE77-D92D7D486B18}"/>
                  </a:ext>
                </a:extLst>
              </p:cNvPr>
              <p:cNvSpPr/>
              <p:nvPr/>
            </p:nvSpPr>
            <p:spPr>
              <a:xfrm>
                <a:off x="2121762" y="2496169"/>
                <a:ext cx="200377" cy="652660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3472383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79B6C3-3161-6C3E-1BB1-60803634EE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8532" y="120516"/>
            <a:ext cx="9965267" cy="868968"/>
          </a:xfrm>
        </p:spPr>
        <p:txBody>
          <a:bodyPr>
            <a:normAutofit/>
          </a:bodyPr>
          <a:lstStyle/>
          <a:p>
            <a:pPr rtl="1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خط</a:t>
            </a: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ة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 الحالة: </a:t>
            </a: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ال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خدمات ال</a:t>
            </a: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أسرية/العائلية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C1410A2-E7F9-6CD3-05B8-E2C3DDE7AF1D}"/>
              </a:ext>
            </a:extLst>
          </p:cNvPr>
          <p:cNvGrpSpPr/>
          <p:nvPr/>
        </p:nvGrpSpPr>
        <p:grpSpPr>
          <a:xfrm>
            <a:off x="10228983" y="337468"/>
            <a:ext cx="1587872" cy="1368854"/>
            <a:chOff x="10228983" y="337468"/>
            <a:chExt cx="1587872" cy="1368854"/>
          </a:xfrm>
        </p:grpSpPr>
        <p:sp>
          <p:nvSpPr>
            <p:cNvPr id="17" name="Hexagon 16">
              <a:extLst>
                <a:ext uri="{FF2B5EF4-FFF2-40B4-BE49-F238E27FC236}">
                  <a16:creationId xmlns:a16="http://schemas.microsoft.com/office/drawing/2014/main" id="{EC7544A6-3BBA-7029-D43A-8C9E84A691AB}"/>
                </a:ext>
              </a:extLst>
            </p:cNvPr>
            <p:cNvSpPr/>
            <p:nvPr/>
          </p:nvSpPr>
          <p:spPr>
            <a:xfrm rot="1782986">
              <a:off x="10228983" y="337468"/>
              <a:ext cx="1587872" cy="1368854"/>
            </a:xfrm>
            <a:prstGeom prst="hexagon">
              <a:avLst>
                <a:gd name="adj" fmla="val 28965"/>
                <a:gd name="vf" fmla="val 115470"/>
              </a:avLst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111F331E-A7E5-F3A0-DDCD-98A5B5875CDC}"/>
                </a:ext>
              </a:extLst>
            </p:cNvPr>
            <p:cNvGrpSpPr/>
            <p:nvPr/>
          </p:nvGrpSpPr>
          <p:grpSpPr>
            <a:xfrm>
              <a:off x="10621771" y="762700"/>
              <a:ext cx="562136" cy="634675"/>
              <a:chOff x="760175" y="830142"/>
              <a:chExt cx="867619" cy="979579"/>
            </a:xfrm>
          </p:grpSpPr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953965CD-72F8-F4F1-75A4-A042CA2F7F33}"/>
                  </a:ext>
                </a:extLst>
              </p:cNvPr>
              <p:cNvSpPr/>
              <p:nvPr/>
            </p:nvSpPr>
            <p:spPr>
              <a:xfrm>
                <a:off x="864636" y="830142"/>
                <a:ext cx="763158" cy="979577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 rtl="1"/>
                <a:r>
                  <a:rPr lang="ar-SA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٢٣</a:t>
                </a:r>
                <a:endParaRPr lang="en-CA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DA0249C2-93FD-B3FD-57EF-085E0B6D1255}"/>
                  </a:ext>
                </a:extLst>
              </p:cNvPr>
              <p:cNvSpPr/>
              <p:nvPr/>
            </p:nvSpPr>
            <p:spPr>
              <a:xfrm>
                <a:off x="760175" y="830144"/>
                <a:ext cx="149292" cy="979577"/>
              </a:xfrm>
              <a:prstGeom prst="rect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E2BB8DF1-6F49-3A37-FAC6-D018A814465F}"/>
                </a:ext>
              </a:extLst>
            </p:cNvPr>
            <p:cNvGrpSpPr/>
            <p:nvPr/>
          </p:nvGrpSpPr>
          <p:grpSpPr>
            <a:xfrm>
              <a:off x="11325415" y="762701"/>
              <a:ext cx="182192" cy="634674"/>
              <a:chOff x="2121762" y="2323619"/>
              <a:chExt cx="200378" cy="825210"/>
            </a:xfrm>
          </p:grpSpPr>
          <p:sp>
            <p:nvSpPr>
              <p:cNvPr id="20" name="Isosceles Triangle 19">
                <a:extLst>
                  <a:ext uri="{FF2B5EF4-FFF2-40B4-BE49-F238E27FC236}">
                    <a16:creationId xmlns:a16="http://schemas.microsoft.com/office/drawing/2014/main" id="{20D62511-70C2-D01C-7689-5A2415A1EE48}"/>
                  </a:ext>
                </a:extLst>
              </p:cNvPr>
              <p:cNvSpPr/>
              <p:nvPr/>
            </p:nvSpPr>
            <p:spPr>
              <a:xfrm>
                <a:off x="2121763" y="2323619"/>
                <a:ext cx="200377" cy="172739"/>
              </a:xfrm>
              <a:prstGeom prst="triangl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6EF2B3CD-397B-EC76-F91C-8884DF29820F}"/>
                  </a:ext>
                </a:extLst>
              </p:cNvPr>
              <p:cNvSpPr/>
              <p:nvPr/>
            </p:nvSpPr>
            <p:spPr>
              <a:xfrm>
                <a:off x="2121762" y="2496169"/>
                <a:ext cx="200377" cy="652660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5" name="Oval 14">
            <a:extLst>
              <a:ext uri="{FF2B5EF4-FFF2-40B4-BE49-F238E27FC236}">
                <a16:creationId xmlns:a16="http://schemas.microsoft.com/office/drawing/2014/main" id="{3C99A1FB-9F44-76CC-935B-8D8ACD99ECAE}"/>
              </a:ext>
            </a:extLst>
          </p:cNvPr>
          <p:cNvSpPr/>
          <p:nvPr/>
        </p:nvSpPr>
        <p:spPr>
          <a:xfrm>
            <a:off x="2254093" y="1174290"/>
            <a:ext cx="5023310" cy="5023310"/>
          </a:xfrm>
          <a:prstGeom prst="ellipse">
            <a:avLst/>
          </a:prstGeom>
          <a:noFill/>
          <a:ln w="76200"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41FA56E1-8E61-E745-4D21-50977924413E}"/>
              </a:ext>
            </a:extLst>
          </p:cNvPr>
          <p:cNvSpPr/>
          <p:nvPr/>
        </p:nvSpPr>
        <p:spPr>
          <a:xfrm>
            <a:off x="4615418" y="1174290"/>
            <a:ext cx="5023310" cy="5023310"/>
          </a:xfrm>
          <a:prstGeom prst="ellipse">
            <a:avLst/>
          </a:prstGeom>
          <a:noFill/>
          <a:ln w="76200"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0664EC88-B243-8752-CB75-FD3A4003E2C2}"/>
              </a:ext>
            </a:extLst>
          </p:cNvPr>
          <p:cNvSpPr/>
          <p:nvPr/>
        </p:nvSpPr>
        <p:spPr>
          <a:xfrm>
            <a:off x="1984816" y="3307644"/>
            <a:ext cx="2047161" cy="513242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GB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مقدمي الرعاية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EEC945F1-6F57-1073-B305-B838C5538C8C}"/>
              </a:ext>
            </a:extLst>
          </p:cNvPr>
          <p:cNvSpPr/>
          <p:nvPr/>
        </p:nvSpPr>
        <p:spPr>
          <a:xfrm>
            <a:off x="4567300" y="3307644"/>
            <a:ext cx="2684132" cy="513242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GB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الأسرة / </a:t>
            </a:r>
            <a:r>
              <a:rPr lang="ar-SA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العائلات</a:t>
            </a:r>
            <a:endParaRPr lang="en-US" sz="2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92CBDE5C-17B3-E277-7E65-C3E3BA615E46}"/>
              </a:ext>
            </a:extLst>
          </p:cNvPr>
          <p:cNvSpPr/>
          <p:nvPr/>
        </p:nvSpPr>
        <p:spPr>
          <a:xfrm>
            <a:off x="7786755" y="3302061"/>
            <a:ext cx="2456451" cy="536855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الطفل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5FC8F1B-7F10-ECF0-D554-A6B5CA3551D7}"/>
              </a:ext>
            </a:extLst>
          </p:cNvPr>
          <p:cNvSpPr txBox="1"/>
          <p:nvPr/>
        </p:nvSpPr>
        <p:spPr>
          <a:xfrm>
            <a:off x="1832876" y="3851803"/>
            <a:ext cx="249082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ar-SA" sz="2000" b="0" i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( مراعاة الذكور والإناث)</a:t>
            </a:r>
            <a:endParaRPr lang="ar-SA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886766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Oval 26">
            <a:extLst>
              <a:ext uri="{FF2B5EF4-FFF2-40B4-BE49-F238E27FC236}">
                <a16:creationId xmlns:a16="http://schemas.microsoft.com/office/drawing/2014/main" id="{37DFADD6-5B06-BBEB-4C97-27645EFCC7EF}"/>
              </a:ext>
            </a:extLst>
          </p:cNvPr>
          <p:cNvSpPr/>
          <p:nvPr/>
        </p:nvSpPr>
        <p:spPr>
          <a:xfrm>
            <a:off x="2254093" y="1174290"/>
            <a:ext cx="5023310" cy="5023310"/>
          </a:xfrm>
          <a:prstGeom prst="ellipse">
            <a:avLst/>
          </a:prstGeom>
          <a:noFill/>
          <a:ln w="76200"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22F8DC8B-FB9A-1F07-9C94-FCA6044915BD}"/>
              </a:ext>
            </a:extLst>
          </p:cNvPr>
          <p:cNvSpPr/>
          <p:nvPr/>
        </p:nvSpPr>
        <p:spPr>
          <a:xfrm>
            <a:off x="4615418" y="1174290"/>
            <a:ext cx="5023310" cy="5023310"/>
          </a:xfrm>
          <a:prstGeom prst="ellipse">
            <a:avLst/>
          </a:prstGeom>
          <a:noFill/>
          <a:ln w="76200"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187DFB3-D4B9-3C72-8C7A-8593AB65E5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ar-SA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ال</a:t>
            </a:r>
            <a:r>
              <a:rPr lang="en-GB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خدمات ال</a:t>
            </a:r>
            <a:r>
              <a:rPr lang="ar-SA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أسرية/العائلية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01911A2-5C6C-3536-273E-82CD69B60BD9}"/>
              </a:ext>
            </a:extLst>
          </p:cNvPr>
          <p:cNvSpPr/>
          <p:nvPr/>
        </p:nvSpPr>
        <p:spPr>
          <a:xfrm>
            <a:off x="3030208" y="2496833"/>
            <a:ext cx="1418492" cy="8650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GB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برامج الأبوة والأمومة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C322BBB-345D-C719-18BB-43C882B7D21B}"/>
              </a:ext>
            </a:extLst>
          </p:cNvPr>
          <p:cNvSpPr/>
          <p:nvPr/>
        </p:nvSpPr>
        <p:spPr>
          <a:xfrm>
            <a:off x="2727969" y="3286156"/>
            <a:ext cx="1418492" cy="8650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GB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مجموعات الدعم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AFC83FC-2B32-1B3D-829F-28F7C2B98013}"/>
              </a:ext>
            </a:extLst>
          </p:cNvPr>
          <p:cNvSpPr/>
          <p:nvPr/>
        </p:nvSpPr>
        <p:spPr>
          <a:xfrm>
            <a:off x="4765748" y="1793128"/>
            <a:ext cx="2485684" cy="33554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spcAft>
                <a:spcPts val="1200"/>
              </a:spcAft>
            </a:pPr>
            <a:r>
              <a:rPr lang="en-GB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التدخلات الاقتصادية</a:t>
            </a:r>
          </a:p>
          <a:p>
            <a:pPr algn="ctr" rtl="1">
              <a:spcAft>
                <a:spcPts val="1200"/>
              </a:spcAft>
            </a:pPr>
            <a:r>
              <a:rPr lang="ar-SA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الصحة النفسية والدعم النفسي الاجتماعي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rtl="1">
              <a:spcAft>
                <a:spcPts val="1200"/>
              </a:spcAft>
            </a:pPr>
            <a:r>
              <a:rPr lang="en-GB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سبل العيش / الأمن الغذائي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rtl="1">
              <a:spcAft>
                <a:spcPts val="1200"/>
              </a:spcAft>
            </a:pPr>
            <a:r>
              <a:rPr lang="en-GB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الرعا</a:t>
            </a:r>
            <a:r>
              <a:rPr lang="ar-SA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ي</a:t>
            </a:r>
            <a:r>
              <a:rPr lang="en-GB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ة الصحية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rtl="1">
              <a:spcAft>
                <a:spcPts val="1200"/>
              </a:spcAft>
            </a:pPr>
            <a:r>
              <a:rPr lang="en-GB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خدمات العنف القائم على النوع الاجتماعي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rtl="1">
              <a:spcAft>
                <a:spcPts val="1200"/>
              </a:spcAft>
            </a:pPr>
            <a:r>
              <a:rPr lang="ar-SA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رفع الوعي 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056A7B7-E75F-FCAB-95B8-2183EC9BAF99}"/>
              </a:ext>
            </a:extLst>
          </p:cNvPr>
          <p:cNvSpPr/>
          <p:nvPr/>
        </p:nvSpPr>
        <p:spPr>
          <a:xfrm>
            <a:off x="6577433" y="1327063"/>
            <a:ext cx="2218170" cy="11851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GB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التعليم والتدريب المهني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646BF21-A1D7-7F58-F6E1-E2A66ED48D7D}"/>
              </a:ext>
            </a:extLst>
          </p:cNvPr>
          <p:cNvSpPr/>
          <p:nvPr/>
        </p:nvSpPr>
        <p:spPr>
          <a:xfrm>
            <a:off x="3149317" y="4365773"/>
            <a:ext cx="1418492" cy="8650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GB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المجموعات النسائية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B8C2D76-DCE3-080C-69F5-E4100CB0BFBF}"/>
              </a:ext>
            </a:extLst>
          </p:cNvPr>
          <p:cNvSpPr/>
          <p:nvPr/>
        </p:nvSpPr>
        <p:spPr>
          <a:xfrm>
            <a:off x="7181911" y="2462647"/>
            <a:ext cx="2218170" cy="8650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</a:t>
            </a:r>
            <a:r>
              <a:rPr lang="en-GB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مساحات </a:t>
            </a:r>
            <a:r>
              <a:rPr lang="ar-SA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</a:t>
            </a:r>
            <a:r>
              <a:rPr lang="en-GB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صديقة للأطفال / المراهقين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0FDACED-9D25-AE44-BB53-72915221CEDE}"/>
              </a:ext>
            </a:extLst>
          </p:cNvPr>
          <p:cNvSpPr/>
          <p:nvPr/>
        </p:nvSpPr>
        <p:spPr>
          <a:xfrm>
            <a:off x="7200694" y="3437864"/>
            <a:ext cx="2346579" cy="8650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GB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التعلم الاجتماعي العاطفي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00D6E8B-2CF3-DE8A-916E-709C4C4A917F}"/>
              </a:ext>
            </a:extLst>
          </p:cNvPr>
          <p:cNvSpPr/>
          <p:nvPr/>
        </p:nvSpPr>
        <p:spPr>
          <a:xfrm>
            <a:off x="7440470" y="4487724"/>
            <a:ext cx="1715658" cy="6082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GB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برامج مهارات الحياة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7001FFC-6962-9892-5CBD-135B53B252FB}"/>
              </a:ext>
            </a:extLst>
          </p:cNvPr>
          <p:cNvSpPr/>
          <p:nvPr/>
        </p:nvSpPr>
        <p:spPr>
          <a:xfrm>
            <a:off x="3087190" y="1545142"/>
            <a:ext cx="1558154" cy="8650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GB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إدارة الأموال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0A64C78C-467C-2387-F94D-56B387B10099}"/>
              </a:ext>
            </a:extLst>
          </p:cNvPr>
          <p:cNvSpPr/>
          <p:nvPr/>
        </p:nvSpPr>
        <p:spPr>
          <a:xfrm>
            <a:off x="1984816" y="5492437"/>
            <a:ext cx="2047161" cy="391886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GB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مقدمي الرعاية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51D407A3-5613-269C-C4B7-A8B0A53D008E}"/>
              </a:ext>
            </a:extLst>
          </p:cNvPr>
          <p:cNvSpPr/>
          <p:nvPr/>
        </p:nvSpPr>
        <p:spPr>
          <a:xfrm>
            <a:off x="4567300" y="5492437"/>
            <a:ext cx="2684132" cy="391886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GB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الأسرة / ا</a:t>
            </a:r>
            <a:r>
              <a:rPr lang="ar-SA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لعائلة</a:t>
            </a:r>
            <a:endParaRPr lang="en-US" sz="2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E8A6DE9D-8B3E-DED0-5250-F9E19342C95D}"/>
              </a:ext>
            </a:extLst>
          </p:cNvPr>
          <p:cNvGrpSpPr/>
          <p:nvPr/>
        </p:nvGrpSpPr>
        <p:grpSpPr>
          <a:xfrm>
            <a:off x="1928737" y="5492437"/>
            <a:ext cx="8314469" cy="1151439"/>
            <a:chOff x="2678197" y="1281373"/>
            <a:chExt cx="8314469" cy="1151439"/>
          </a:xfrm>
          <a:solidFill>
            <a:schemeClr val="accent3">
              <a:lumMod val="75000"/>
            </a:schemeClr>
          </a:solidFill>
        </p:grpSpPr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E8EFF258-DF40-5ED2-29A1-645E3BA023D7}"/>
                </a:ext>
              </a:extLst>
            </p:cNvPr>
            <p:cNvSpPr/>
            <p:nvPr/>
          </p:nvSpPr>
          <p:spPr>
            <a:xfrm>
              <a:off x="8536215" y="1281373"/>
              <a:ext cx="2456451" cy="40991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r>
                <a:rPr lang="ar-SA" sz="2000" b="1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الطفل</a:t>
              </a:r>
              <a:endParaRPr lang="en-US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2B63B3C9-6ADA-0828-579A-8FD1DF0AACD9}"/>
                </a:ext>
              </a:extLst>
            </p:cNvPr>
            <p:cNvSpPr txBox="1"/>
            <p:nvPr/>
          </p:nvSpPr>
          <p:spPr>
            <a:xfrm>
              <a:off x="2678197" y="1724926"/>
              <a:ext cx="2490821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ar-SA" sz="2000" b="0" i="0">
                  <a:solidFill>
                    <a:srgbClr val="000000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( مراعاة الذكور والإناث)</a:t>
              </a:r>
              <a:endParaRPr lang="ar-SA" sz="20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algn="ctr" rtl="1"/>
              <a:endParaRPr lang="en-US" sz="20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988139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2">
            <a:extLst>
              <a:ext uri="{FF2B5EF4-FFF2-40B4-BE49-F238E27FC236}">
                <a16:creationId xmlns:a16="http://schemas.microsoft.com/office/drawing/2014/main" id="{D0346587-4D41-9AE2-DE7D-87C86A879F93}"/>
              </a:ext>
            </a:extLst>
          </p:cNvPr>
          <p:cNvSpPr txBox="1">
            <a:spLocks/>
          </p:cNvSpPr>
          <p:nvPr/>
        </p:nvSpPr>
        <p:spPr>
          <a:xfrm>
            <a:off x="4410443" y="1720835"/>
            <a:ext cx="5915913" cy="562168"/>
          </a:xfrm>
          <a:prstGeom prst="rect">
            <a:avLst/>
          </a:prstGeom>
        </p:spPr>
        <p:txBody>
          <a:bodyPr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</a:lstStyle>
          <a:p>
            <a:pPr algn="r" rtl="1"/>
            <a:r>
              <a:rPr lang="ar-SA" sz="54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دليل</a:t>
            </a:r>
            <a:r>
              <a:rPr lang="en-CA" sz="54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التيسير</a:t>
            </a:r>
          </a:p>
        </p:txBody>
      </p:sp>
    </p:spTree>
    <p:extLst>
      <p:ext uri="{BB962C8B-B14F-4D97-AF65-F5344CB8AC3E}">
        <p14:creationId xmlns:p14="http://schemas.microsoft.com/office/powerpoint/2010/main" val="245905964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2B969C01-6F56-7733-7C40-2E3F927178A8}"/>
              </a:ext>
            </a:extLst>
          </p:cNvPr>
          <p:cNvSpPr/>
          <p:nvPr/>
        </p:nvSpPr>
        <p:spPr>
          <a:xfrm>
            <a:off x="5722533" y="1581665"/>
            <a:ext cx="5708821" cy="4263081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5753533-99A8-522F-3B7B-14DA5A1257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خط</a:t>
            </a: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ة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 الحالة: عنف الشريك الحميم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640BF12-B8DB-ABCC-FD1C-6D8132FEABA3}"/>
              </a:ext>
            </a:extLst>
          </p:cNvPr>
          <p:cNvSpPr txBox="1"/>
          <p:nvPr/>
        </p:nvSpPr>
        <p:spPr>
          <a:xfrm>
            <a:off x="6096000" y="2167710"/>
            <a:ext cx="4915930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r" rtl="1" fontAlgn="base">
              <a:buFont typeface="Arial" panose="020B0604020202020204" pitchFamily="34" charset="0"/>
              <a:buChar char="•"/>
            </a:pPr>
            <a:r>
              <a:rPr lang="en-GB" sz="20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الرجال الذين يمارسون العنف تجاه شركائهم الحميمين هم أكثر </a:t>
            </a:r>
            <a:r>
              <a:rPr lang="ar-SA" sz="20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احتمالاً</a:t>
            </a:r>
            <a:r>
              <a:rPr lang="en-GB" sz="20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ل</a:t>
            </a:r>
            <a:r>
              <a:rPr lang="ar-SA" sz="20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ممارسة ال</a:t>
            </a:r>
            <a:r>
              <a:rPr lang="en-GB" sz="20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عنف تجاه أطفالهم.</a:t>
            </a:r>
          </a:p>
          <a:p>
            <a:pPr marL="285750" indent="-285750" algn="r" rtl="1" fontAlgn="base">
              <a:buFont typeface="Arial" panose="020B0604020202020204" pitchFamily="34" charset="0"/>
              <a:buChar char="•"/>
            </a:pPr>
            <a:r>
              <a:rPr lang="en-GB" sz="20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النساء اللواتي يتعرضن لعنف الشريك الحميم أكثر </a:t>
            </a:r>
            <a:r>
              <a:rPr lang="ar-SA" sz="20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احتمالاً </a:t>
            </a:r>
            <a:r>
              <a:rPr lang="en-GB" sz="20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لاستخدام </a:t>
            </a:r>
            <a:r>
              <a:rPr lang="ar-SA" sz="20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التربية </a:t>
            </a:r>
            <a:r>
              <a:rPr lang="en-GB" sz="20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القاسية والتأديب العنيف مع أطفالهن.</a:t>
            </a:r>
            <a:endParaRPr lang="en-GB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r" rtl="1" fontAlgn="base">
              <a:buFont typeface="Arial" panose="020B0604020202020204" pitchFamily="34" charset="0"/>
              <a:buChar char="•"/>
            </a:pPr>
            <a:r>
              <a:rPr lang="en-GB" sz="20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عنف الشريك الحميم 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له تأثير سلبي على قدرة </a:t>
            </a:r>
            <a:r>
              <a:rPr lang="ar-SA" sz="2000" dirty="0">
                <a:latin typeface="Calibri" panose="020F0502020204030204" pitchFamily="34" charset="0"/>
                <a:cs typeface="Calibri" panose="020F0502020204030204" pitchFamily="34" charset="0"/>
              </a:rPr>
              <a:t>تربية الأطفال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GB" sz="2000" b="0" i="0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r" rtl="1" fontAlgn="base">
              <a:buFont typeface="Arial" panose="020B0604020202020204" pitchFamily="34" charset="0"/>
              <a:buChar char="•"/>
            </a:pPr>
            <a:r>
              <a:rPr lang="en-GB" sz="20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الأطفال الذين يشهدون أو يتعرضون للعنف في مرحلة الطفولة هم أكثر عرضة ل</a:t>
            </a:r>
            <a:r>
              <a:rPr lang="ar-SA" sz="20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اختبار</a:t>
            </a:r>
            <a:r>
              <a:rPr lang="en-GB" sz="20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(الفتيات) أو ارتكاب (ال</a:t>
            </a:r>
            <a:r>
              <a:rPr lang="ar-SA" sz="2000" dirty="0">
                <a:latin typeface="Calibri" panose="020F0502020204030204" pitchFamily="34" charset="0"/>
                <a:cs typeface="Calibri" panose="020F0502020204030204" pitchFamily="34" charset="0"/>
              </a:rPr>
              <a:t>فتيان)</a:t>
            </a:r>
            <a:r>
              <a:rPr lang="en-GB" sz="2000" b="0" i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عنف الشريك الحميم كبالغين.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FE43E02-DFE3-A2E6-2FF8-9222C53E1DE9}"/>
              </a:ext>
            </a:extLst>
          </p:cNvPr>
          <p:cNvGrpSpPr/>
          <p:nvPr/>
        </p:nvGrpSpPr>
        <p:grpSpPr>
          <a:xfrm>
            <a:off x="1177150" y="1822500"/>
            <a:ext cx="888678" cy="2000050"/>
            <a:chOff x="3000654" y="1516217"/>
            <a:chExt cx="245039" cy="551483"/>
          </a:xfrm>
          <a:solidFill>
            <a:schemeClr val="accent3">
              <a:lumMod val="75000"/>
            </a:schemeClr>
          </a:solidFill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5B4364E3-7D73-8A5A-9EEC-89CB79A46782}"/>
                </a:ext>
              </a:extLst>
            </p:cNvPr>
            <p:cNvGrpSpPr/>
            <p:nvPr/>
          </p:nvGrpSpPr>
          <p:grpSpPr>
            <a:xfrm>
              <a:off x="3036509" y="1516217"/>
              <a:ext cx="172158" cy="551483"/>
              <a:chOff x="4043172" y="1684320"/>
              <a:chExt cx="352508" cy="1129211"/>
            </a:xfrm>
            <a:grpFill/>
          </p:grpSpPr>
          <p:sp>
            <p:nvSpPr>
              <p:cNvPr id="11" name="Round Same Side Corner Rectangle 21">
                <a:extLst>
                  <a:ext uri="{FF2B5EF4-FFF2-40B4-BE49-F238E27FC236}">
                    <a16:creationId xmlns:a16="http://schemas.microsoft.com/office/drawing/2014/main" id="{AFA0C73C-7F0A-2C53-68E6-87D90822F1DB}"/>
                  </a:ext>
                </a:extLst>
              </p:cNvPr>
              <p:cNvSpPr/>
              <p:nvPr/>
            </p:nvSpPr>
            <p:spPr>
              <a:xfrm>
                <a:off x="4045582" y="2069359"/>
                <a:ext cx="350098" cy="74417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/>
              </a:p>
            </p:txBody>
          </p:sp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D2743538-F17B-A9E4-9ECC-3060999E052C}"/>
                  </a:ext>
                </a:extLst>
              </p:cNvPr>
              <p:cNvSpPr/>
              <p:nvPr/>
            </p:nvSpPr>
            <p:spPr>
              <a:xfrm>
                <a:off x="4043172" y="1684320"/>
                <a:ext cx="328891" cy="3288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/>
              </a:p>
            </p:txBody>
          </p:sp>
        </p:grpSp>
        <p:sp>
          <p:nvSpPr>
            <p:cNvPr id="10" name="Flowchart: Manual Operation 9">
              <a:extLst>
                <a:ext uri="{FF2B5EF4-FFF2-40B4-BE49-F238E27FC236}">
                  <a16:creationId xmlns:a16="http://schemas.microsoft.com/office/drawing/2014/main" id="{01E6F7F6-FB60-D007-AF7F-EC6E8DE8614D}"/>
                </a:ext>
              </a:extLst>
            </p:cNvPr>
            <p:cNvSpPr/>
            <p:nvPr/>
          </p:nvSpPr>
          <p:spPr>
            <a:xfrm rot="10800000">
              <a:off x="3000654" y="1805724"/>
              <a:ext cx="245039" cy="261975"/>
            </a:xfrm>
            <a:prstGeom prst="flowChartManualOpe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2972B03-09C1-1307-A786-F4313B9DE800}"/>
              </a:ext>
            </a:extLst>
          </p:cNvPr>
          <p:cNvGrpSpPr/>
          <p:nvPr/>
        </p:nvGrpSpPr>
        <p:grpSpPr>
          <a:xfrm>
            <a:off x="2252188" y="1822500"/>
            <a:ext cx="888678" cy="2000050"/>
            <a:chOff x="3000654" y="1516217"/>
            <a:chExt cx="245039" cy="551483"/>
          </a:xfrm>
          <a:solidFill>
            <a:schemeClr val="accent3">
              <a:lumMod val="20000"/>
              <a:lumOff val="80000"/>
            </a:schemeClr>
          </a:solidFill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6F429695-C4A1-E8F8-99C0-24011578F883}"/>
                </a:ext>
              </a:extLst>
            </p:cNvPr>
            <p:cNvGrpSpPr/>
            <p:nvPr/>
          </p:nvGrpSpPr>
          <p:grpSpPr>
            <a:xfrm>
              <a:off x="3036509" y="1516217"/>
              <a:ext cx="172158" cy="551483"/>
              <a:chOff x="4043172" y="1684320"/>
              <a:chExt cx="352508" cy="1129211"/>
            </a:xfrm>
            <a:grpFill/>
          </p:grpSpPr>
          <p:sp>
            <p:nvSpPr>
              <p:cNvPr id="18" name="Round Same Side Corner Rectangle 21">
                <a:extLst>
                  <a:ext uri="{FF2B5EF4-FFF2-40B4-BE49-F238E27FC236}">
                    <a16:creationId xmlns:a16="http://schemas.microsoft.com/office/drawing/2014/main" id="{9C289D95-9F62-2E65-8EE3-25749F3067BE}"/>
                  </a:ext>
                </a:extLst>
              </p:cNvPr>
              <p:cNvSpPr/>
              <p:nvPr/>
            </p:nvSpPr>
            <p:spPr>
              <a:xfrm>
                <a:off x="4045582" y="2069359"/>
                <a:ext cx="350098" cy="74417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/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9815FD13-2C4A-3B9F-3108-520E327179BF}"/>
                  </a:ext>
                </a:extLst>
              </p:cNvPr>
              <p:cNvSpPr/>
              <p:nvPr/>
            </p:nvSpPr>
            <p:spPr>
              <a:xfrm>
                <a:off x="4043172" y="1684320"/>
                <a:ext cx="328891" cy="3288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/>
              </a:p>
            </p:txBody>
          </p:sp>
        </p:grpSp>
        <p:sp>
          <p:nvSpPr>
            <p:cNvPr id="17" name="Flowchart: Manual Operation 16">
              <a:extLst>
                <a:ext uri="{FF2B5EF4-FFF2-40B4-BE49-F238E27FC236}">
                  <a16:creationId xmlns:a16="http://schemas.microsoft.com/office/drawing/2014/main" id="{224A4351-4586-CB40-F111-D07798D663EE}"/>
                </a:ext>
              </a:extLst>
            </p:cNvPr>
            <p:cNvSpPr/>
            <p:nvPr/>
          </p:nvSpPr>
          <p:spPr>
            <a:xfrm rot="10800000">
              <a:off x="3000654" y="1805724"/>
              <a:ext cx="245039" cy="261975"/>
            </a:xfrm>
            <a:prstGeom prst="flowChartManualOpe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6A2D4EA-9FFA-2D7B-4BE1-0B75EAF53832}"/>
              </a:ext>
            </a:extLst>
          </p:cNvPr>
          <p:cNvGrpSpPr/>
          <p:nvPr/>
        </p:nvGrpSpPr>
        <p:grpSpPr>
          <a:xfrm>
            <a:off x="3370483" y="1822500"/>
            <a:ext cx="888678" cy="2000050"/>
            <a:chOff x="3000654" y="1516217"/>
            <a:chExt cx="245039" cy="551483"/>
          </a:xfrm>
          <a:solidFill>
            <a:schemeClr val="accent3">
              <a:lumMod val="20000"/>
              <a:lumOff val="80000"/>
            </a:schemeClr>
          </a:solidFill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1EE17448-E1A6-AC65-0417-653906406908}"/>
                </a:ext>
              </a:extLst>
            </p:cNvPr>
            <p:cNvGrpSpPr/>
            <p:nvPr/>
          </p:nvGrpSpPr>
          <p:grpSpPr>
            <a:xfrm>
              <a:off x="3036509" y="1516217"/>
              <a:ext cx="172158" cy="551483"/>
              <a:chOff x="4043172" y="1684320"/>
              <a:chExt cx="352508" cy="1129211"/>
            </a:xfrm>
            <a:grpFill/>
          </p:grpSpPr>
          <p:sp>
            <p:nvSpPr>
              <p:cNvPr id="23" name="Round Same Side Corner Rectangle 21">
                <a:extLst>
                  <a:ext uri="{FF2B5EF4-FFF2-40B4-BE49-F238E27FC236}">
                    <a16:creationId xmlns:a16="http://schemas.microsoft.com/office/drawing/2014/main" id="{F43B5ECD-A568-4E4E-FEAD-2928CC379356}"/>
                  </a:ext>
                </a:extLst>
              </p:cNvPr>
              <p:cNvSpPr/>
              <p:nvPr/>
            </p:nvSpPr>
            <p:spPr>
              <a:xfrm>
                <a:off x="4045582" y="2069359"/>
                <a:ext cx="350098" cy="74417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/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6876EFE4-7AD6-D694-1E6A-45511F21CD98}"/>
                  </a:ext>
                </a:extLst>
              </p:cNvPr>
              <p:cNvSpPr/>
              <p:nvPr/>
            </p:nvSpPr>
            <p:spPr>
              <a:xfrm>
                <a:off x="4043172" y="1684320"/>
                <a:ext cx="328891" cy="3288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/>
              </a:p>
            </p:txBody>
          </p:sp>
        </p:grpSp>
        <p:sp>
          <p:nvSpPr>
            <p:cNvPr id="22" name="Flowchart: Manual Operation 21">
              <a:extLst>
                <a:ext uri="{FF2B5EF4-FFF2-40B4-BE49-F238E27FC236}">
                  <a16:creationId xmlns:a16="http://schemas.microsoft.com/office/drawing/2014/main" id="{EA846873-911F-AA1F-F99A-B036378DC65D}"/>
                </a:ext>
              </a:extLst>
            </p:cNvPr>
            <p:cNvSpPr/>
            <p:nvPr/>
          </p:nvSpPr>
          <p:spPr>
            <a:xfrm rot="10800000">
              <a:off x="3000654" y="1805724"/>
              <a:ext cx="245039" cy="261975"/>
            </a:xfrm>
            <a:prstGeom prst="flowChartManualOpe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/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E9BA8427-537D-7128-29DB-1C14D04534E9}"/>
              </a:ext>
            </a:extLst>
          </p:cNvPr>
          <p:cNvSpPr txBox="1"/>
          <p:nvPr/>
        </p:nvSpPr>
        <p:spPr>
          <a:xfrm>
            <a:off x="760646" y="4190517"/>
            <a:ext cx="436740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 fontAlgn="base"/>
            <a:r>
              <a:rPr lang="ar-SA" sz="1800" dirty="0">
                <a:latin typeface="Calibri" panose="020F0502020204030204" pitchFamily="34" charset="0"/>
                <a:cs typeface="Calibri" panose="020F0502020204030204" pitchFamily="34" charset="0"/>
              </a:rPr>
              <a:t>ما يقرب من ثلث (٣٠٪) النساء في العالم اللواتي كن على علاقة تعرضن لشكل من أشكال العنف الجسدي و/أو الجنسي من قبل الشريك الحميم في حياتهن.</a:t>
            </a:r>
            <a:endParaRPr lang="en-GB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878709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3538F9-836C-B20D-D638-CF223B14B3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en-GB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خط</a:t>
            </a:r>
            <a:r>
              <a:rPr lang="ar-SA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ة</a:t>
            </a:r>
            <a:r>
              <a:rPr lang="en-GB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 الحالة: عنف الشريك الحميم ودورنا</a:t>
            </a:r>
            <a:endParaRPr lang="en-US"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931900D-EFE3-8084-F085-BA3688C2AA68}"/>
              </a:ext>
            </a:extLst>
          </p:cNvPr>
          <p:cNvSpPr txBox="1"/>
          <p:nvPr/>
        </p:nvSpPr>
        <p:spPr>
          <a:xfrm>
            <a:off x="795594" y="1564554"/>
            <a:ext cx="649489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 rtl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ال</a:t>
            </a:r>
            <a:r>
              <a:rPr lang="ar-SA" sz="2000" dirty="0">
                <a:latin typeface="Calibri" panose="020F0502020204030204" pitchFamily="34" charset="0"/>
                <a:cs typeface="Calibri" panose="020F0502020204030204" pitchFamily="34" charset="0"/>
              </a:rPr>
              <a:t>إحالة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 إلى الجهات الفاعلة في مجال العنف القائم على النوع الاجتماعي والعمل معهم عن كثب لتقديم خدمات منسقة ، وفقًا لإجراءات التشغيل ال</a:t>
            </a:r>
            <a:r>
              <a:rPr lang="ar-SA" sz="2000" dirty="0">
                <a:latin typeface="Calibri" panose="020F0502020204030204" pitchFamily="34" charset="0"/>
                <a:cs typeface="Calibri" panose="020F0502020204030204" pitchFamily="34" charset="0"/>
              </a:rPr>
              <a:t>قياسية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 المحلية.</a:t>
            </a:r>
          </a:p>
          <a:p>
            <a:pPr marL="285750" indent="-285750" algn="r" rtl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ar-SA" sz="2000" dirty="0">
                <a:latin typeface="Calibri" panose="020F0502020204030204" pitchFamily="34" charset="0"/>
                <a:cs typeface="Calibri" panose="020F0502020204030204" pitchFamily="34" charset="0"/>
              </a:rPr>
              <a:t>ال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تحدث إلى مقدمي الرعاية حول ما يحتاجه الأطفال.</a:t>
            </a:r>
          </a:p>
          <a:p>
            <a:pPr marL="285750" indent="-285750" algn="r" rtl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ar-SA" sz="2000" dirty="0">
                <a:latin typeface="Calibri" panose="020F0502020204030204" pitchFamily="34" charset="0"/>
                <a:cs typeface="Calibri" panose="020F0502020204030204" pitchFamily="34" charset="0"/>
              </a:rPr>
              <a:t>ال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تحدث عن تأثيرات</a:t>
            </a:r>
            <a:r>
              <a:rPr lang="ar-SA" sz="2000" dirty="0">
                <a:latin typeface="Calibri" panose="020F0502020204030204" pitchFamily="34" charset="0"/>
                <a:cs typeface="Calibri" panose="020F0502020204030204" pitchFamily="34" charset="0"/>
              </a:rPr>
              <a:t> عنف الشريك الحميم، 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إذا كان ذلك آمنًا.</a:t>
            </a:r>
          </a:p>
          <a:p>
            <a:pPr marL="285750" indent="-285750" algn="r" rtl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قم بإحالة مقدمي الرعاية إلى مجموعات وبرامج دعم الرجال / النساء.</a:t>
            </a:r>
          </a:p>
          <a:p>
            <a:pPr marL="285750" indent="-285750" algn="r" rtl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تحدث إلى مشرفك حول إشراك أخصائي حالة آخر إذا كان ذلك مفيدًا.</a:t>
            </a:r>
          </a:p>
          <a:p>
            <a:pPr marL="285750" indent="-285750" algn="r" rtl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ar-SA" sz="2000" dirty="0">
                <a:latin typeface="Calibri" panose="020F0502020204030204" pitchFamily="34" charset="0"/>
                <a:cs typeface="Calibri" panose="020F0502020204030204" pitchFamily="34" charset="0"/>
              </a:rPr>
              <a:t>معالجة 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العوامل المساهمة التي يمكن </a:t>
            </a:r>
            <a:r>
              <a:rPr lang="ar-SA" sz="2000" dirty="0">
                <a:latin typeface="Calibri" panose="020F0502020204030204" pitchFamily="34" charset="0"/>
                <a:cs typeface="Calibri" panose="020F0502020204030204" pitchFamily="34" charset="0"/>
              </a:rPr>
              <a:t>تلبيتها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 من خلال خطة الحالة.</a:t>
            </a:r>
          </a:p>
          <a:p>
            <a:pPr marL="285750" indent="-285750" algn="r" rtl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وضع خطط </a:t>
            </a:r>
            <a:r>
              <a:rPr lang="ar-SA" sz="2000" dirty="0">
                <a:latin typeface="Calibri" panose="020F0502020204030204" pitchFamily="34" charset="0"/>
                <a:cs typeface="Calibri" panose="020F0502020204030204" pitchFamily="34" charset="0"/>
              </a:rPr>
              <a:t>ال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سلامة </a:t>
            </a:r>
            <a:r>
              <a:rPr lang="ar-SA" sz="2000" dirty="0">
                <a:latin typeface="Calibri" panose="020F0502020204030204" pitchFamily="34" charset="0"/>
                <a:cs typeface="Calibri" panose="020F0502020204030204" pitchFamily="34" charset="0"/>
              </a:rPr>
              <a:t>لل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طفل.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3F6D89D-06FF-1C69-166E-614CE1646BFD}"/>
              </a:ext>
            </a:extLst>
          </p:cNvPr>
          <p:cNvGrpSpPr/>
          <p:nvPr/>
        </p:nvGrpSpPr>
        <p:grpSpPr>
          <a:xfrm>
            <a:off x="9796923" y="2468675"/>
            <a:ext cx="770873" cy="2486384"/>
            <a:chOff x="4045582" y="1684320"/>
            <a:chExt cx="350098" cy="1129211"/>
          </a:xfrm>
          <a:solidFill>
            <a:schemeClr val="accent3">
              <a:lumMod val="75000"/>
            </a:schemeClr>
          </a:solidFill>
        </p:grpSpPr>
        <p:sp>
          <p:nvSpPr>
            <p:cNvPr id="21" name="Round Same Side Corner Rectangle 21">
              <a:extLst>
                <a:ext uri="{FF2B5EF4-FFF2-40B4-BE49-F238E27FC236}">
                  <a16:creationId xmlns:a16="http://schemas.microsoft.com/office/drawing/2014/main" id="{80970593-F823-0AC1-B12C-5DA4F3F29D79}"/>
                </a:ext>
              </a:extLst>
            </p:cNvPr>
            <p:cNvSpPr/>
            <p:nvPr/>
          </p:nvSpPr>
          <p:spPr>
            <a:xfrm>
              <a:off x="4045582" y="2069359"/>
              <a:ext cx="350098" cy="744172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628842C0-0855-F690-825B-820AAA055A2A}"/>
                </a:ext>
              </a:extLst>
            </p:cNvPr>
            <p:cNvSpPr/>
            <p:nvPr/>
          </p:nvSpPr>
          <p:spPr>
            <a:xfrm>
              <a:off x="4064379" y="1684320"/>
              <a:ext cx="328890" cy="3288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14347AA-D3F3-9FDF-1CE9-45065825F745}"/>
              </a:ext>
            </a:extLst>
          </p:cNvPr>
          <p:cNvGrpSpPr/>
          <p:nvPr/>
        </p:nvGrpSpPr>
        <p:grpSpPr>
          <a:xfrm>
            <a:off x="7944602" y="2468675"/>
            <a:ext cx="1104769" cy="2486384"/>
            <a:chOff x="3000654" y="1516217"/>
            <a:chExt cx="245039" cy="551483"/>
          </a:xfrm>
          <a:solidFill>
            <a:schemeClr val="accent3">
              <a:lumMod val="75000"/>
            </a:schemeClr>
          </a:solidFill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1F0D8C8D-3947-0B00-9E38-9E711A9495D6}"/>
                </a:ext>
              </a:extLst>
            </p:cNvPr>
            <p:cNvGrpSpPr/>
            <p:nvPr/>
          </p:nvGrpSpPr>
          <p:grpSpPr>
            <a:xfrm>
              <a:off x="3036509" y="1516217"/>
              <a:ext cx="172158" cy="551483"/>
              <a:chOff x="4043172" y="1684320"/>
              <a:chExt cx="352508" cy="1129211"/>
            </a:xfrm>
            <a:grpFill/>
          </p:grpSpPr>
          <p:sp>
            <p:nvSpPr>
              <p:cNvPr id="19" name="Round Same Side Corner Rectangle 21">
                <a:extLst>
                  <a:ext uri="{FF2B5EF4-FFF2-40B4-BE49-F238E27FC236}">
                    <a16:creationId xmlns:a16="http://schemas.microsoft.com/office/drawing/2014/main" id="{AF647805-451C-F8C8-9FF3-0AF6EFF0E25B}"/>
                  </a:ext>
                </a:extLst>
              </p:cNvPr>
              <p:cNvSpPr/>
              <p:nvPr/>
            </p:nvSpPr>
            <p:spPr>
              <a:xfrm>
                <a:off x="4045582" y="2069359"/>
                <a:ext cx="350098" cy="74417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/>
              </a:p>
            </p:txBody>
          </p:sp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A05FA69D-12D1-4DB0-6243-A39832E6382B}"/>
                  </a:ext>
                </a:extLst>
              </p:cNvPr>
              <p:cNvSpPr/>
              <p:nvPr/>
            </p:nvSpPr>
            <p:spPr>
              <a:xfrm>
                <a:off x="4043172" y="1684320"/>
                <a:ext cx="328891" cy="3288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/>
              </a:p>
            </p:txBody>
          </p:sp>
        </p:grpSp>
        <p:sp>
          <p:nvSpPr>
            <p:cNvPr id="18" name="Flowchart: Manual Operation 17">
              <a:extLst>
                <a:ext uri="{FF2B5EF4-FFF2-40B4-BE49-F238E27FC236}">
                  <a16:creationId xmlns:a16="http://schemas.microsoft.com/office/drawing/2014/main" id="{72E53CD1-BD67-1636-04CD-52CFE74012E2}"/>
                </a:ext>
              </a:extLst>
            </p:cNvPr>
            <p:cNvSpPr/>
            <p:nvPr/>
          </p:nvSpPr>
          <p:spPr>
            <a:xfrm rot="10800000">
              <a:off x="3000654" y="1805724"/>
              <a:ext cx="245039" cy="261975"/>
            </a:xfrm>
            <a:prstGeom prst="flowChartManualOperati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/>
            </a:p>
          </p:txBody>
        </p:sp>
      </p:grpSp>
      <p:pic>
        <p:nvPicPr>
          <p:cNvPr id="26" name="Graphic 25" descr="Lightning bolt with solid fill">
            <a:extLst>
              <a:ext uri="{FF2B5EF4-FFF2-40B4-BE49-F238E27FC236}">
                <a16:creationId xmlns:a16="http://schemas.microsoft.com/office/drawing/2014/main" id="{1CDCFC48-2A5F-EBD0-F898-BF9CE4EC33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23912" y="1893999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58327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B1FE74-04FC-A843-7DC6-602EAB819B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en-GB" sz="2700" dirty="0">
                <a:latin typeface="Calibri" panose="020F0502020204030204" pitchFamily="34" charset="0"/>
                <a:cs typeface="Calibri" panose="020F0502020204030204" pitchFamily="34" charset="0"/>
              </a:rPr>
              <a:t>تنفيذ خطة الحالة والمتابعة والمراجعة</a:t>
            </a:r>
            <a:endParaRPr lang="en-US" sz="27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1C8C4D8-3601-8184-F361-185DBA3CDFFC}"/>
              </a:ext>
            </a:extLst>
          </p:cNvPr>
          <p:cNvSpPr txBox="1"/>
          <p:nvPr/>
        </p:nvSpPr>
        <p:spPr>
          <a:xfrm>
            <a:off x="6173625" y="2588029"/>
            <a:ext cx="4763054" cy="18603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r" rtl="1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قم بإحالة الطفل / الأسرة / مقدمي الرعاية إلى الخدمات لدعم الأسرة ، وفقًا لخطة الحالة.</a:t>
            </a:r>
          </a:p>
          <a:p>
            <a:pPr marL="285750" indent="-285750" algn="r" rtl="1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تقديم الدعم المباشر للطفل والأسرة</a:t>
            </a:r>
          </a:p>
          <a:p>
            <a:pPr marL="285750" indent="-285750" algn="r" rtl="1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إشراك الأسر بشكل هادف في تنفيذ خطة الحالة</a:t>
            </a:r>
          </a:p>
          <a:p>
            <a:pPr marL="285750" indent="-285750" algn="r" rtl="1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الاستمرار في تقوية العلاقة مع الأسرة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5332CB61-5700-2917-FE34-F76223C4E2AC}"/>
              </a:ext>
            </a:extLst>
          </p:cNvPr>
          <p:cNvSpPr/>
          <p:nvPr/>
        </p:nvSpPr>
        <p:spPr>
          <a:xfrm>
            <a:off x="1194061" y="1773748"/>
            <a:ext cx="4487563" cy="645448"/>
          </a:xfrm>
          <a:prstGeom prst="roundRect">
            <a:avLst>
              <a:gd name="adj" fmla="val 10821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CA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المتابعة والمراجعة</a:t>
            </a:r>
            <a:endParaRPr lang="en-CA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4C8BFFA6-DBA7-1388-6C7B-C815C69D0B43}"/>
              </a:ext>
            </a:extLst>
          </p:cNvPr>
          <p:cNvSpPr/>
          <p:nvPr/>
        </p:nvSpPr>
        <p:spPr>
          <a:xfrm>
            <a:off x="806238" y="1567640"/>
            <a:ext cx="557717" cy="557717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b="1" dirty="0">
                <a:latin typeface="Arial" panose="020B0604020202020204" pitchFamily="34" charset="0"/>
                <a:cs typeface="Arial" panose="020B0604020202020204" pitchFamily="34" charset="0"/>
              </a:rPr>
              <a:t>٥</a:t>
            </a:r>
            <a:endParaRPr lang="en-CA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09F9DED1-1508-B43D-F579-28ADD63A5328}"/>
              </a:ext>
            </a:extLst>
          </p:cNvPr>
          <p:cNvSpPr/>
          <p:nvPr/>
        </p:nvSpPr>
        <p:spPr>
          <a:xfrm>
            <a:off x="6696344" y="1773748"/>
            <a:ext cx="4487563" cy="645448"/>
          </a:xfrm>
          <a:prstGeom prst="roundRect">
            <a:avLst>
              <a:gd name="adj" fmla="val 10821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التنفيذ</a:t>
            </a:r>
            <a:endParaRPr lang="en-CA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2B70D96F-A010-9CB8-9A9E-FC0CCC5D662C}"/>
              </a:ext>
            </a:extLst>
          </p:cNvPr>
          <p:cNvSpPr/>
          <p:nvPr/>
        </p:nvSpPr>
        <p:spPr>
          <a:xfrm>
            <a:off x="6308521" y="1567640"/>
            <a:ext cx="557717" cy="557717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b="1" dirty="0">
                <a:latin typeface="Arial" panose="020B0604020202020204" pitchFamily="34" charset="0"/>
                <a:cs typeface="Arial" panose="020B0604020202020204" pitchFamily="34" charset="0"/>
              </a:rPr>
              <a:t>٤</a:t>
            </a:r>
            <a:endParaRPr lang="en-CA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EADC7CF-C71D-D97F-54C8-E902A55D6FE6}"/>
              </a:ext>
            </a:extLst>
          </p:cNvPr>
          <p:cNvSpPr txBox="1"/>
          <p:nvPr/>
        </p:nvSpPr>
        <p:spPr>
          <a:xfrm>
            <a:off x="1056315" y="2703513"/>
            <a:ext cx="4763054" cy="1461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r" rtl="1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تتبع التقدم مع العائلة وا</a:t>
            </a:r>
            <a:r>
              <a:rPr lang="ar-SA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لا</a:t>
            </a: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حتف</a:t>
            </a:r>
            <a:r>
              <a:rPr lang="ar-SA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ا</a:t>
            </a: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ل بالنجاحات </a:t>
            </a:r>
            <a:r>
              <a:rPr lang="ar-SA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خلال العملية</a:t>
            </a:r>
          </a:p>
          <a:p>
            <a:pPr marL="285750" indent="-285750" algn="r" rtl="1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إشراك الأطفال ومقدمي الرعاية بشكل هادف في اجتماعات المراجعة</a:t>
            </a:r>
          </a:p>
          <a:p>
            <a:pPr marL="285750" indent="-285750" algn="r" rtl="1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الاستمرار في تقوية العلاقة مع الأسرة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2C71D38-9840-77F3-95FB-193C06D23BAB}"/>
              </a:ext>
            </a:extLst>
          </p:cNvPr>
          <p:cNvGrpSpPr/>
          <p:nvPr/>
        </p:nvGrpSpPr>
        <p:grpSpPr>
          <a:xfrm>
            <a:off x="10228983" y="337468"/>
            <a:ext cx="1587872" cy="1368854"/>
            <a:chOff x="10228983" y="337468"/>
            <a:chExt cx="1587872" cy="1368854"/>
          </a:xfrm>
        </p:grpSpPr>
        <p:sp>
          <p:nvSpPr>
            <p:cNvPr id="4" name="Hexagon 3">
              <a:extLst>
                <a:ext uri="{FF2B5EF4-FFF2-40B4-BE49-F238E27FC236}">
                  <a16:creationId xmlns:a16="http://schemas.microsoft.com/office/drawing/2014/main" id="{5FD001DF-786B-FB40-2CEE-270970189497}"/>
                </a:ext>
              </a:extLst>
            </p:cNvPr>
            <p:cNvSpPr/>
            <p:nvPr/>
          </p:nvSpPr>
          <p:spPr>
            <a:xfrm rot="1782986">
              <a:off x="10228983" y="337468"/>
              <a:ext cx="1587872" cy="1368854"/>
            </a:xfrm>
            <a:prstGeom prst="hexagon">
              <a:avLst>
                <a:gd name="adj" fmla="val 28965"/>
                <a:gd name="vf" fmla="val 115470"/>
              </a:avLst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/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6029505-1DB4-FB0A-1CAD-EFA393DFDBD8}"/>
                </a:ext>
              </a:extLst>
            </p:cNvPr>
            <p:cNvGrpSpPr/>
            <p:nvPr/>
          </p:nvGrpSpPr>
          <p:grpSpPr>
            <a:xfrm>
              <a:off x="10621771" y="762700"/>
              <a:ext cx="562136" cy="634675"/>
              <a:chOff x="760175" y="830142"/>
              <a:chExt cx="867619" cy="979579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DD9A5438-D971-B0B0-DC7D-290ECD0C7058}"/>
                  </a:ext>
                </a:extLst>
              </p:cNvPr>
              <p:cNvSpPr/>
              <p:nvPr/>
            </p:nvSpPr>
            <p:spPr>
              <a:xfrm>
                <a:off x="864636" y="830142"/>
                <a:ext cx="763158" cy="979577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 rtl="1"/>
                <a:r>
                  <a:rPr lang="ar-SA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٢٢</a:t>
                </a:r>
                <a:endParaRPr lang="en-CA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5CFB176A-382C-CB74-3FF8-0417FAC0D998}"/>
                  </a:ext>
                </a:extLst>
              </p:cNvPr>
              <p:cNvSpPr/>
              <p:nvPr/>
            </p:nvSpPr>
            <p:spPr>
              <a:xfrm>
                <a:off x="760175" y="830144"/>
                <a:ext cx="149292" cy="979577"/>
              </a:xfrm>
              <a:prstGeom prst="rect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6D2E2EAD-87AF-906F-882C-9884A98B7CED}"/>
                </a:ext>
              </a:extLst>
            </p:cNvPr>
            <p:cNvGrpSpPr/>
            <p:nvPr/>
          </p:nvGrpSpPr>
          <p:grpSpPr>
            <a:xfrm>
              <a:off x="11325415" y="762701"/>
              <a:ext cx="182192" cy="634674"/>
              <a:chOff x="2121762" y="2323619"/>
              <a:chExt cx="200378" cy="825210"/>
            </a:xfrm>
          </p:grpSpPr>
          <p:sp>
            <p:nvSpPr>
              <p:cNvPr id="7" name="Isosceles Triangle 6">
                <a:extLst>
                  <a:ext uri="{FF2B5EF4-FFF2-40B4-BE49-F238E27FC236}">
                    <a16:creationId xmlns:a16="http://schemas.microsoft.com/office/drawing/2014/main" id="{50D989BB-CD43-DD2D-F041-A5B1550616C3}"/>
                  </a:ext>
                </a:extLst>
              </p:cNvPr>
              <p:cNvSpPr/>
              <p:nvPr/>
            </p:nvSpPr>
            <p:spPr>
              <a:xfrm>
                <a:off x="2121763" y="2323619"/>
                <a:ext cx="200377" cy="172739"/>
              </a:xfrm>
              <a:prstGeom prst="triangl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F1CD79F4-1135-B44B-CBA3-1038347B45C4}"/>
                  </a:ext>
                </a:extLst>
              </p:cNvPr>
              <p:cNvSpPr/>
              <p:nvPr/>
            </p:nvSpPr>
            <p:spPr>
              <a:xfrm>
                <a:off x="2121762" y="2496169"/>
                <a:ext cx="200377" cy="652660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7211064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868B62-BC9C-2313-6A41-7938B6E973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إغلاق ال</a:t>
            </a: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حال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ة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295C34D-17F7-BFD5-C282-496D58EF59A4}"/>
              </a:ext>
            </a:extLst>
          </p:cNvPr>
          <p:cNvSpPr txBox="1"/>
          <p:nvPr/>
        </p:nvSpPr>
        <p:spPr>
          <a:xfrm>
            <a:off x="955202" y="2847133"/>
            <a:ext cx="6705549" cy="206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r" rtl="1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ar-SA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قم بالإشادة</a:t>
            </a: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SA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ب</a:t>
            </a: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التقدم المحرز و</a:t>
            </a:r>
            <a:r>
              <a:rPr lang="ar-SA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اعكس </a:t>
            </a: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دور الطفل ومقدم الرعاية والأسرة في الوصول إلى هذه النقطة في عملية إدارة الحالة.</a:t>
            </a:r>
          </a:p>
          <a:p>
            <a:pPr marL="285750" indent="-285750" algn="r" rtl="1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r" rtl="1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اطلب التعليقات</a:t>
            </a:r>
            <a:r>
              <a:rPr lang="ar-SA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/الملاحظات</a:t>
            </a: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من الطفل والأسرة ، لا سيما بشأن دورهم في عملية إدارة الحالة ، وتأثير إدارة الحالة على ثقة مقدم الرعاية وقدرته ، وتأثير إدارة الحالة على الأسرة.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D74AA5A4-BCB8-BD00-B689-BD27DAE3F523}"/>
              </a:ext>
            </a:extLst>
          </p:cNvPr>
          <p:cNvSpPr/>
          <p:nvPr/>
        </p:nvSpPr>
        <p:spPr>
          <a:xfrm>
            <a:off x="1230693" y="1875546"/>
            <a:ext cx="6493693" cy="645448"/>
          </a:xfrm>
          <a:prstGeom prst="roundRect">
            <a:avLst>
              <a:gd name="adj" fmla="val 10821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CA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إغلاق ال</a:t>
            </a:r>
            <a:r>
              <a:rPr lang="ar-SA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حال</a:t>
            </a:r>
            <a:r>
              <a:rPr lang="en-CA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ة</a:t>
            </a:r>
            <a:endParaRPr lang="en-CA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EA0A90F-522F-68D4-DF04-FBCAF728F5BB}"/>
              </a:ext>
            </a:extLst>
          </p:cNvPr>
          <p:cNvSpPr/>
          <p:nvPr/>
        </p:nvSpPr>
        <p:spPr>
          <a:xfrm>
            <a:off x="842870" y="1669438"/>
            <a:ext cx="557717" cy="557717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b="1" dirty="0">
                <a:latin typeface="Arial" panose="020B0604020202020204" pitchFamily="34" charset="0"/>
                <a:cs typeface="Arial" panose="020B0604020202020204" pitchFamily="34" charset="0"/>
              </a:rPr>
              <a:t>٦</a:t>
            </a:r>
            <a:endParaRPr lang="en-CA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6DE946F7-6D55-2B79-8603-A774F33994A6}"/>
              </a:ext>
            </a:extLst>
          </p:cNvPr>
          <p:cNvGrpSpPr/>
          <p:nvPr/>
        </p:nvGrpSpPr>
        <p:grpSpPr>
          <a:xfrm>
            <a:off x="8474380" y="2988288"/>
            <a:ext cx="3039476" cy="2646943"/>
            <a:chOff x="3792806" y="2065984"/>
            <a:chExt cx="4164945" cy="3627063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99130DB3-0A93-CD88-BE43-207A01218001}"/>
                </a:ext>
              </a:extLst>
            </p:cNvPr>
            <p:cNvGrpSpPr/>
            <p:nvPr/>
          </p:nvGrpSpPr>
          <p:grpSpPr>
            <a:xfrm>
              <a:off x="3792806" y="2065984"/>
              <a:ext cx="4164945" cy="3627063"/>
              <a:chOff x="5957706" y="3325646"/>
              <a:chExt cx="2611796" cy="1892062"/>
            </a:xfrm>
            <a:solidFill>
              <a:schemeClr val="accent3">
                <a:lumMod val="75000"/>
              </a:schemeClr>
            </a:solidFill>
          </p:grpSpPr>
          <p:sp>
            <p:nvSpPr>
              <p:cNvPr id="8" name="Rectangle: Rounded Corners 7">
                <a:extLst>
                  <a:ext uri="{FF2B5EF4-FFF2-40B4-BE49-F238E27FC236}">
                    <a16:creationId xmlns:a16="http://schemas.microsoft.com/office/drawing/2014/main" id="{1CF84685-CDBB-D75E-4408-18D9448DEBFC}"/>
                  </a:ext>
                </a:extLst>
              </p:cNvPr>
              <p:cNvSpPr/>
              <p:nvPr/>
            </p:nvSpPr>
            <p:spPr>
              <a:xfrm>
                <a:off x="5957706" y="3547504"/>
                <a:ext cx="2611796" cy="167020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sz="1400" dirty="0">
                  <a:solidFill>
                    <a:schemeClr val="bg1"/>
                  </a:solidFill>
                  <a:latin typeface="Helvetica Neue"/>
                </a:endParaRPr>
              </a:p>
            </p:txBody>
          </p:sp>
          <p:sp>
            <p:nvSpPr>
              <p:cNvPr id="9" name="Rectangle: Top Corners Rounded 8">
                <a:extLst>
                  <a:ext uri="{FF2B5EF4-FFF2-40B4-BE49-F238E27FC236}">
                    <a16:creationId xmlns:a16="http://schemas.microsoft.com/office/drawing/2014/main" id="{4B458F5E-A816-1173-30CE-FED56D856DA3}"/>
                  </a:ext>
                </a:extLst>
              </p:cNvPr>
              <p:cNvSpPr/>
              <p:nvPr/>
            </p:nvSpPr>
            <p:spPr>
              <a:xfrm>
                <a:off x="5957706" y="3325646"/>
                <a:ext cx="538650" cy="515820"/>
              </a:xfrm>
              <a:prstGeom prst="round2SameRect">
                <a:avLst/>
              </a:prstGeom>
              <a:grpFill/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921C03C0-7B02-94E2-B61E-9BFCD68F1727}"/>
                </a:ext>
              </a:extLst>
            </p:cNvPr>
            <p:cNvGrpSpPr/>
            <p:nvPr/>
          </p:nvGrpSpPr>
          <p:grpSpPr>
            <a:xfrm>
              <a:off x="4691054" y="3054806"/>
              <a:ext cx="2287905" cy="1970390"/>
              <a:chOff x="4416926" y="1952645"/>
              <a:chExt cx="1178615" cy="1015047"/>
            </a:xfrm>
            <a:solidFill>
              <a:schemeClr val="bg1"/>
            </a:solidFill>
          </p:grpSpPr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id="{A9DBE0EC-7394-B9CB-0C7D-AE34BFAE4355}"/>
                  </a:ext>
                </a:extLst>
              </p:cNvPr>
              <p:cNvSpPr/>
              <p:nvPr/>
            </p:nvSpPr>
            <p:spPr>
              <a:xfrm rot="20570022">
                <a:off x="4447704" y="2313235"/>
                <a:ext cx="155800" cy="50995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98388F4C-E34C-E6F0-2647-2E3AD25E4559}"/>
                  </a:ext>
                </a:extLst>
              </p:cNvPr>
              <p:cNvSpPr/>
              <p:nvPr/>
            </p:nvSpPr>
            <p:spPr>
              <a:xfrm rot="734835">
                <a:off x="4416926" y="2065608"/>
                <a:ext cx="152465" cy="38589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C6FB877C-4A80-A03A-6653-8E24FCAC6A1A}"/>
                  </a:ext>
                </a:extLst>
              </p:cNvPr>
              <p:cNvSpPr/>
              <p:nvPr/>
            </p:nvSpPr>
            <p:spPr>
              <a:xfrm rot="21032989">
                <a:off x="4615614" y="2373582"/>
                <a:ext cx="149730" cy="358638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  <p:sp>
            <p:nvSpPr>
              <p:cNvPr id="22" name="Flowchart: Manual Input 21">
                <a:extLst>
                  <a:ext uri="{FF2B5EF4-FFF2-40B4-BE49-F238E27FC236}">
                    <a16:creationId xmlns:a16="http://schemas.microsoft.com/office/drawing/2014/main" id="{C69B0115-38DD-5AE6-A4E2-D5015E1D02E7}"/>
                  </a:ext>
                </a:extLst>
              </p:cNvPr>
              <p:cNvSpPr/>
              <p:nvPr/>
            </p:nvSpPr>
            <p:spPr>
              <a:xfrm rot="4370022" flipH="1">
                <a:off x="4566067" y="2612552"/>
                <a:ext cx="197560" cy="305529"/>
              </a:xfrm>
              <a:prstGeom prst="flowChartManualInpu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  <p:sp>
            <p:nvSpPr>
              <p:cNvPr id="23" name="Rectangle: Rounded Corners 22">
                <a:extLst>
                  <a:ext uri="{FF2B5EF4-FFF2-40B4-BE49-F238E27FC236}">
                    <a16:creationId xmlns:a16="http://schemas.microsoft.com/office/drawing/2014/main" id="{146F0B00-33B0-EBF3-7821-6A7B86339915}"/>
                  </a:ext>
                </a:extLst>
              </p:cNvPr>
              <p:cNvSpPr/>
              <p:nvPr/>
            </p:nvSpPr>
            <p:spPr>
              <a:xfrm rot="1076057" flipH="1">
                <a:off x="5400700" y="2349090"/>
                <a:ext cx="161053" cy="50995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4F29BEF1-D058-3DD8-B201-59EF1713CB67}"/>
                  </a:ext>
                </a:extLst>
              </p:cNvPr>
              <p:cNvSpPr/>
              <p:nvPr/>
            </p:nvSpPr>
            <p:spPr>
              <a:xfrm rot="20911244" flipH="1">
                <a:off x="5437935" y="2101053"/>
                <a:ext cx="157606" cy="398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  <p:sp>
            <p:nvSpPr>
              <p:cNvPr id="25" name="Rectangle: Rounded Corners 24">
                <a:extLst>
                  <a:ext uri="{FF2B5EF4-FFF2-40B4-BE49-F238E27FC236}">
                    <a16:creationId xmlns:a16="http://schemas.microsoft.com/office/drawing/2014/main" id="{BFA02166-910A-463F-5A83-CB595DB91757}"/>
                  </a:ext>
                </a:extLst>
              </p:cNvPr>
              <p:cNvSpPr/>
              <p:nvPr/>
            </p:nvSpPr>
            <p:spPr>
              <a:xfrm rot="613090" flipH="1">
                <a:off x="5233983" y="2403167"/>
                <a:ext cx="154779" cy="358638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  <p:sp>
            <p:nvSpPr>
              <p:cNvPr id="26" name="Flowchart: Manual Input 25">
                <a:extLst>
                  <a:ext uri="{FF2B5EF4-FFF2-40B4-BE49-F238E27FC236}">
                    <a16:creationId xmlns:a16="http://schemas.microsoft.com/office/drawing/2014/main" id="{D9C16379-924A-B69C-8CB8-8F2BE0AC73EE}"/>
                  </a:ext>
                </a:extLst>
              </p:cNvPr>
              <p:cNvSpPr/>
              <p:nvPr/>
            </p:nvSpPr>
            <p:spPr>
              <a:xfrm rot="17276057">
                <a:off x="5238172" y="2640595"/>
                <a:ext cx="197560" cy="315831"/>
              </a:xfrm>
              <a:prstGeom prst="flowChartManualInpu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  <p:sp>
            <p:nvSpPr>
              <p:cNvPr id="27" name="Round Same Side Corner Rectangle 21">
                <a:extLst>
                  <a:ext uri="{FF2B5EF4-FFF2-40B4-BE49-F238E27FC236}">
                    <a16:creationId xmlns:a16="http://schemas.microsoft.com/office/drawing/2014/main" id="{921E8CD8-3F1B-4F11-535A-605A5D4404EB}"/>
                  </a:ext>
                </a:extLst>
              </p:cNvPr>
              <p:cNvSpPr/>
              <p:nvPr/>
            </p:nvSpPr>
            <p:spPr>
              <a:xfrm>
                <a:off x="4880503" y="2250894"/>
                <a:ext cx="251673" cy="267545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A3C3AB9F-7D10-1EA4-E910-30548F81F04E}"/>
                  </a:ext>
                </a:extLst>
              </p:cNvPr>
              <p:cNvSpPr/>
              <p:nvPr/>
            </p:nvSpPr>
            <p:spPr>
              <a:xfrm>
                <a:off x="4878636" y="1952645"/>
                <a:ext cx="254533" cy="25453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BD16F696-AAD8-F4EA-0BB0-E3D663A1EF4E}"/>
                  </a:ext>
                </a:extLst>
              </p:cNvPr>
              <p:cNvSpPr/>
              <p:nvPr/>
            </p:nvSpPr>
            <p:spPr>
              <a:xfrm>
                <a:off x="4538838" y="2765316"/>
                <a:ext cx="241922" cy="20237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B79DC038-E8D8-10CA-DFCD-5E49DCF8B531}"/>
                  </a:ext>
                </a:extLst>
              </p:cNvPr>
              <p:cNvSpPr/>
              <p:nvPr/>
            </p:nvSpPr>
            <p:spPr>
              <a:xfrm>
                <a:off x="5217172" y="2765316"/>
                <a:ext cx="241922" cy="20237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</p:grp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4F068BCE-1032-ADBC-4424-CED398CAC537}"/>
              </a:ext>
            </a:extLst>
          </p:cNvPr>
          <p:cNvGrpSpPr/>
          <p:nvPr/>
        </p:nvGrpSpPr>
        <p:grpSpPr>
          <a:xfrm>
            <a:off x="10228983" y="337468"/>
            <a:ext cx="1587872" cy="1368854"/>
            <a:chOff x="10228983" y="337468"/>
            <a:chExt cx="1587872" cy="1368854"/>
          </a:xfrm>
        </p:grpSpPr>
        <p:sp>
          <p:nvSpPr>
            <p:cNvPr id="32" name="Hexagon 31">
              <a:extLst>
                <a:ext uri="{FF2B5EF4-FFF2-40B4-BE49-F238E27FC236}">
                  <a16:creationId xmlns:a16="http://schemas.microsoft.com/office/drawing/2014/main" id="{F7E6219D-ED63-76F6-6AFE-381E38021A57}"/>
                </a:ext>
              </a:extLst>
            </p:cNvPr>
            <p:cNvSpPr/>
            <p:nvPr/>
          </p:nvSpPr>
          <p:spPr>
            <a:xfrm rot="1782986">
              <a:off x="10228983" y="337468"/>
              <a:ext cx="1587872" cy="1368854"/>
            </a:xfrm>
            <a:prstGeom prst="hexagon">
              <a:avLst>
                <a:gd name="adj" fmla="val 28965"/>
                <a:gd name="vf" fmla="val 115470"/>
              </a:avLst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/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07F704D5-7169-532E-94D2-8CAAA626F1A9}"/>
                </a:ext>
              </a:extLst>
            </p:cNvPr>
            <p:cNvGrpSpPr/>
            <p:nvPr/>
          </p:nvGrpSpPr>
          <p:grpSpPr>
            <a:xfrm>
              <a:off x="10621771" y="762700"/>
              <a:ext cx="562136" cy="634675"/>
              <a:chOff x="760175" y="830142"/>
              <a:chExt cx="867619" cy="979579"/>
            </a:xfrm>
          </p:grpSpPr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6183BB2C-1159-6489-C14C-AAE31413C967}"/>
                  </a:ext>
                </a:extLst>
              </p:cNvPr>
              <p:cNvSpPr/>
              <p:nvPr/>
            </p:nvSpPr>
            <p:spPr>
              <a:xfrm>
                <a:off x="864636" y="830142"/>
                <a:ext cx="763158" cy="979577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 rtl="1"/>
                <a:r>
                  <a:rPr lang="ar-SA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٢٢</a:t>
                </a:r>
                <a:endParaRPr lang="en-CA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A814AEFC-4FDF-E43A-015A-5A8A1703851B}"/>
                  </a:ext>
                </a:extLst>
              </p:cNvPr>
              <p:cNvSpPr/>
              <p:nvPr/>
            </p:nvSpPr>
            <p:spPr>
              <a:xfrm>
                <a:off x="760175" y="830144"/>
                <a:ext cx="149292" cy="979577"/>
              </a:xfrm>
              <a:prstGeom prst="rect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B2D142FE-745C-29FE-5C73-B1E818E4F4BC}"/>
                </a:ext>
              </a:extLst>
            </p:cNvPr>
            <p:cNvGrpSpPr/>
            <p:nvPr/>
          </p:nvGrpSpPr>
          <p:grpSpPr>
            <a:xfrm>
              <a:off x="11325415" y="762701"/>
              <a:ext cx="182192" cy="634674"/>
              <a:chOff x="2121762" y="2323619"/>
              <a:chExt cx="200378" cy="825210"/>
            </a:xfrm>
          </p:grpSpPr>
          <p:sp>
            <p:nvSpPr>
              <p:cNvPr id="35" name="Isosceles Triangle 34">
                <a:extLst>
                  <a:ext uri="{FF2B5EF4-FFF2-40B4-BE49-F238E27FC236}">
                    <a16:creationId xmlns:a16="http://schemas.microsoft.com/office/drawing/2014/main" id="{49672977-A411-649A-AAD5-EB9188A6F6C5}"/>
                  </a:ext>
                </a:extLst>
              </p:cNvPr>
              <p:cNvSpPr/>
              <p:nvPr/>
            </p:nvSpPr>
            <p:spPr>
              <a:xfrm>
                <a:off x="2121763" y="2323619"/>
                <a:ext cx="200377" cy="172739"/>
              </a:xfrm>
              <a:prstGeom prst="triangl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CC7A2E6-A9E6-B74A-E392-C3758D8865B5}"/>
                  </a:ext>
                </a:extLst>
              </p:cNvPr>
              <p:cNvSpPr/>
              <p:nvPr/>
            </p:nvSpPr>
            <p:spPr>
              <a:xfrm>
                <a:off x="2121762" y="2496169"/>
                <a:ext cx="200377" cy="652660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2039564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77426308-FC57-4621-A22C-EE55960FBD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en-CA" dirty="0">
                <a:latin typeface="Calibri" panose="020F0502020204030204" pitchFamily="34" charset="0"/>
                <a:cs typeface="Calibri" panose="020F0502020204030204" pitchFamily="34" charset="0"/>
              </a:rPr>
              <a:t>نقطة التعلم الرئيسية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62B3BE0-0F5B-4153-A0BA-E16ACFF0EE66}"/>
              </a:ext>
            </a:extLst>
          </p:cNvPr>
          <p:cNvSpPr txBox="1"/>
          <p:nvPr/>
        </p:nvSpPr>
        <p:spPr>
          <a:xfrm>
            <a:off x="1101282" y="3518381"/>
            <a:ext cx="4743336" cy="1056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rtl="1">
              <a:lnSpc>
                <a:spcPct val="107000"/>
              </a:lnSpc>
              <a:spcAft>
                <a:spcPts val="800"/>
              </a:spcAft>
            </a:pPr>
            <a:r>
              <a:rPr lang="en-US" sz="2000" dirty="0">
                <a:latin typeface="Calibri" panose="020F0502020204030204" pitchFamily="34" charset="0"/>
                <a:ea typeface="Arial" panose="020B0604020202020204" pitchFamily="34" charset="0"/>
                <a:cs typeface="Calibri" panose="020F0502020204030204" pitchFamily="34" charset="0"/>
              </a:rPr>
              <a:t>يمكن تطبيق نهج </a:t>
            </a:r>
            <a:r>
              <a:rPr lang="ar-SA" sz="2000" dirty="0">
                <a:latin typeface="Calibri" panose="020F0502020204030204" pitchFamily="34" charset="0"/>
                <a:ea typeface="Arial" panose="020B0604020202020204" pitchFamily="34" charset="0"/>
                <a:cs typeface="Calibri" panose="020F0502020204030204" pitchFamily="34" charset="0"/>
              </a:rPr>
              <a:t>دعم</a:t>
            </a:r>
            <a:r>
              <a:rPr lang="en-US" sz="2000" dirty="0">
                <a:latin typeface="Calibri" panose="020F0502020204030204" pitchFamily="34" charset="0"/>
                <a:ea typeface="Arial" panose="020B0604020202020204" pitchFamily="34" charset="0"/>
                <a:cs typeface="Calibri" panose="020F0502020204030204" pitchFamily="34" charset="0"/>
              </a:rPr>
              <a:t> الأسرة في كل خطوة </a:t>
            </a:r>
            <a:r>
              <a:rPr lang="ar-SA" sz="2000" dirty="0">
                <a:latin typeface="Calibri" panose="020F0502020204030204" pitchFamily="34" charset="0"/>
                <a:ea typeface="Arial" panose="020B0604020202020204" pitchFamily="34" charset="0"/>
                <a:cs typeface="Calibri" panose="020F0502020204030204" pitchFamily="34" charset="0"/>
              </a:rPr>
              <a:t>من</a:t>
            </a:r>
            <a:r>
              <a:rPr lang="en-US" sz="2000" dirty="0">
                <a:latin typeface="Calibri" panose="020F0502020204030204" pitchFamily="34" charset="0"/>
                <a:ea typeface="Arial" panose="020B0604020202020204" pitchFamily="34" charset="0"/>
                <a:cs typeface="Calibri" panose="020F0502020204030204" pitchFamily="34" charset="0"/>
              </a:rPr>
              <a:t> عملية إدارة الحالة ، سواء من حيث كيفية عملنا مع العائلات وأيضًا الخدمات التي ندرجها في خطة الحالة.</a:t>
            </a:r>
            <a:endParaRPr lang="en-US" sz="2000" dirty="0">
              <a:effectLst/>
              <a:latin typeface="Calibri" panose="020F0502020204030204" pitchFamily="34" charset="0"/>
              <a:ea typeface="Arial" panose="020B0604020202020204" pitchFamily="34" charset="0"/>
              <a:cs typeface="Calibri" panose="020F0502020204030204" pitchFamily="34" charset="0"/>
            </a:endParaRPr>
          </a:p>
        </p:txBody>
      </p:sp>
      <p:sp>
        <p:nvSpPr>
          <p:cNvPr id="60" name="5-Point Star 5">
            <a:extLst>
              <a:ext uri="{FF2B5EF4-FFF2-40B4-BE49-F238E27FC236}">
                <a16:creationId xmlns:a16="http://schemas.microsoft.com/office/drawing/2014/main" id="{CA51DE7D-C4EB-4482-B9BD-8251CB38B67D}"/>
              </a:ext>
            </a:extLst>
          </p:cNvPr>
          <p:cNvSpPr/>
          <p:nvPr/>
        </p:nvSpPr>
        <p:spPr>
          <a:xfrm>
            <a:off x="2947170" y="2009873"/>
            <a:ext cx="1051560" cy="1051560"/>
          </a:xfrm>
          <a:prstGeom prst="star5">
            <a:avLst>
              <a:gd name="adj" fmla="val 28143"/>
              <a:gd name="hf" fmla="val 105146"/>
              <a:gd name="vf" fmla="val 110557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5-Point Star 5">
            <a:extLst>
              <a:ext uri="{FF2B5EF4-FFF2-40B4-BE49-F238E27FC236}">
                <a16:creationId xmlns:a16="http://schemas.microsoft.com/office/drawing/2014/main" id="{ABD8A883-982A-4318-B4F5-7858ABDA3C3D}"/>
              </a:ext>
            </a:extLst>
          </p:cNvPr>
          <p:cNvSpPr/>
          <p:nvPr/>
        </p:nvSpPr>
        <p:spPr>
          <a:xfrm>
            <a:off x="7945862" y="2009873"/>
            <a:ext cx="1051560" cy="1051560"/>
          </a:xfrm>
          <a:prstGeom prst="star5">
            <a:avLst>
              <a:gd name="adj" fmla="val 28143"/>
              <a:gd name="hf" fmla="val 105146"/>
              <a:gd name="vf" fmla="val 110557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A0B0552-3A4A-5022-814D-6A4E64B7F396}"/>
              </a:ext>
            </a:extLst>
          </p:cNvPr>
          <p:cNvSpPr txBox="1"/>
          <p:nvPr/>
        </p:nvSpPr>
        <p:spPr>
          <a:xfrm>
            <a:off x="6321513" y="3518381"/>
            <a:ext cx="4300258" cy="1056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rtl="1">
              <a:lnSpc>
                <a:spcPct val="107000"/>
              </a:lnSpc>
            </a:pPr>
            <a:r>
              <a:rPr lang="en-US" sz="2000" dirty="0">
                <a:effectLst/>
                <a:latin typeface="Calibri" panose="020F0502020204030204" pitchFamily="34" charset="0"/>
                <a:ea typeface="Helvetica Neue"/>
                <a:cs typeface="Calibri" panose="020F0502020204030204" pitchFamily="34" charset="0"/>
              </a:rPr>
              <a:t>يمكن </a:t>
            </a:r>
            <a:r>
              <a:rPr lang="ar-SA" sz="2000" dirty="0">
                <a:effectLst/>
                <a:latin typeface="Calibri" panose="020F0502020204030204" pitchFamily="34" charset="0"/>
                <a:ea typeface="Helvetica Neue"/>
                <a:cs typeface="Calibri" panose="020F0502020204030204" pitchFamily="34" charset="0"/>
              </a:rPr>
              <a:t>ل</a:t>
            </a:r>
            <a:r>
              <a:rPr lang="en-US" sz="2000" dirty="0">
                <a:effectLst/>
                <a:latin typeface="Calibri" panose="020F0502020204030204" pitchFamily="34" charset="0"/>
                <a:ea typeface="Helvetica Neue"/>
                <a:cs typeface="Calibri" panose="020F0502020204030204" pitchFamily="34" charset="0"/>
              </a:rPr>
              <a:t>كل من الإحالات إلى الخدمات والدعم المباشر للأطفال ومقدمي الرعاية والأسر أن </a:t>
            </a:r>
            <a:r>
              <a:rPr lang="ar-SA" sz="2000" dirty="0">
                <a:effectLst/>
                <a:latin typeface="Calibri" panose="020F0502020204030204" pitchFamily="34" charset="0"/>
                <a:ea typeface="Helvetica Neue"/>
                <a:cs typeface="Calibri" panose="020F0502020204030204" pitchFamily="34" charset="0"/>
              </a:rPr>
              <a:t>يعزز</a:t>
            </a:r>
            <a:r>
              <a:rPr lang="en-US" sz="2000" dirty="0">
                <a:effectLst/>
                <a:latin typeface="Calibri" panose="020F0502020204030204" pitchFamily="34" charset="0"/>
                <a:ea typeface="Helvetica Neue"/>
                <a:cs typeface="Calibri" panose="020F0502020204030204" pitchFamily="34" charset="0"/>
              </a:rPr>
              <a:t> </a:t>
            </a:r>
            <a:r>
              <a:rPr lang="ar-SA" sz="2000" dirty="0">
                <a:effectLst/>
                <a:latin typeface="Calibri" panose="020F0502020204030204" pitchFamily="34" charset="0"/>
                <a:ea typeface="Helvetica Neue"/>
                <a:cs typeface="Calibri" panose="020F0502020204030204" pitchFamily="34" charset="0"/>
              </a:rPr>
              <a:t>الدعم</a:t>
            </a:r>
            <a:r>
              <a:rPr lang="en-US" sz="2000" dirty="0">
                <a:effectLst/>
                <a:latin typeface="Calibri" panose="020F0502020204030204" pitchFamily="34" charset="0"/>
                <a:ea typeface="Helvetica Neue"/>
                <a:cs typeface="Calibri" panose="020F0502020204030204" pitchFamily="34" charset="0"/>
              </a:rPr>
              <a:t> الأسر</a:t>
            </a:r>
            <a:r>
              <a:rPr lang="ar-SA" sz="2000" dirty="0">
                <a:effectLst/>
                <a:latin typeface="Calibri" panose="020F0502020204030204" pitchFamily="34" charset="0"/>
                <a:ea typeface="Helvetica Neue"/>
                <a:cs typeface="Calibri" panose="020F0502020204030204" pitchFamily="34" charset="0"/>
              </a:rPr>
              <a:t>ي</a:t>
            </a:r>
            <a:r>
              <a:rPr lang="en-US" sz="2000" dirty="0">
                <a:effectLst/>
                <a:latin typeface="Calibri" panose="020F0502020204030204" pitchFamily="34" charset="0"/>
                <a:ea typeface="Helvetica Neue"/>
                <a:cs typeface="Calibri" panose="020F0502020204030204" pitchFamily="34" charset="0"/>
              </a:rPr>
              <a:t>.</a:t>
            </a:r>
            <a:endParaRPr lang="en-US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157182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16C9EA2-4DC9-F53E-1731-8DA5A39D81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en-CA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الجلسة </a:t>
            </a:r>
            <a:r>
              <a:rPr lang="ar-SA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٤</a:t>
            </a:r>
            <a:br>
              <a:rPr lang="en-CA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en-CA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ar-SA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الانفصال</a:t>
            </a:r>
            <a:r>
              <a:rPr 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الأسر</a:t>
            </a:r>
            <a:r>
              <a:rPr lang="ar-SA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ي</a:t>
            </a:r>
            <a:r>
              <a:rPr 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و</a:t>
            </a:r>
            <a:r>
              <a:rPr lang="ar-SA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الدعم</a:t>
            </a:r>
            <a:r>
              <a:rPr 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الأسر</a:t>
            </a:r>
            <a:r>
              <a:rPr lang="ar-SA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ي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404189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7A5FAB7-2AAB-DB29-1751-151237FC8C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 rtl="1"/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كيف يمكن أن يكون </a:t>
            </a: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الدعم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 الأسر</a:t>
            </a: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ي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 جزءًا من الوقاية والاستجابة ل</a:t>
            </a: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لا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نفصال الأسر</a:t>
            </a: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ي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E25B57-7EED-2BFE-F66C-C8BAF873EF9D}"/>
              </a:ext>
            </a:extLst>
          </p:cNvPr>
          <p:cNvSpPr/>
          <p:nvPr/>
        </p:nvSpPr>
        <p:spPr>
          <a:xfrm>
            <a:off x="838200" y="3913686"/>
            <a:ext cx="2880000" cy="188058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t"/>
          <a:lstStyle/>
          <a:p>
            <a:pPr algn="r" rtl="1"/>
            <a:r>
              <a:rPr lang="en-GB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منع الانفصال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D6BA141-6EB4-36CA-197F-51A90391B5FA}"/>
              </a:ext>
            </a:extLst>
          </p:cNvPr>
          <p:cNvSpPr/>
          <p:nvPr/>
        </p:nvSpPr>
        <p:spPr>
          <a:xfrm>
            <a:off x="4632960" y="3913685"/>
            <a:ext cx="2880000" cy="188058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t"/>
          <a:lstStyle/>
          <a:p>
            <a:pPr algn="r" rtl="1"/>
            <a:r>
              <a:rPr lang="en-GB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تعزيز ترتيبات الرعاية البديلة ودعم الأطفال في الرعاية البديلة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3F302D-E84F-AC44-B634-8CD7EC1946FD}"/>
              </a:ext>
            </a:extLst>
          </p:cNvPr>
          <p:cNvSpPr/>
          <p:nvPr/>
        </p:nvSpPr>
        <p:spPr>
          <a:xfrm>
            <a:off x="8427720" y="3913686"/>
            <a:ext cx="2880000" cy="188058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t"/>
          <a:lstStyle/>
          <a:p>
            <a:pPr algn="r" rtl="1"/>
            <a:r>
              <a:rPr lang="en-GB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دعم إعادة </a:t>
            </a:r>
            <a:r>
              <a:rPr lang="ar-SA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لم الشمل</a:t>
            </a:r>
            <a:r>
              <a:rPr lang="en-GB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وال</a:t>
            </a:r>
            <a:r>
              <a:rPr lang="ar-SA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دم</a:t>
            </a:r>
            <a:r>
              <a:rPr lang="en-GB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ج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A9CFBF0-A6A1-A8C7-2774-88A0B5293686}"/>
              </a:ext>
            </a:extLst>
          </p:cNvPr>
          <p:cNvGrpSpPr/>
          <p:nvPr/>
        </p:nvGrpSpPr>
        <p:grpSpPr>
          <a:xfrm>
            <a:off x="5209182" y="2076588"/>
            <a:ext cx="1773635" cy="1379355"/>
            <a:chOff x="8642980" y="1438676"/>
            <a:chExt cx="2297962" cy="1787124"/>
          </a:xfrm>
          <a:solidFill>
            <a:schemeClr val="accent4">
              <a:lumMod val="40000"/>
              <a:lumOff val="60000"/>
            </a:schemeClr>
          </a:solidFill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A97B9185-F008-4538-0EF5-9824A37F727D}"/>
                </a:ext>
              </a:extLst>
            </p:cNvPr>
            <p:cNvGrpSpPr/>
            <p:nvPr/>
          </p:nvGrpSpPr>
          <p:grpSpPr>
            <a:xfrm>
              <a:off x="10386866" y="1438676"/>
              <a:ext cx="554076" cy="1787124"/>
              <a:chOff x="4045582" y="1684320"/>
              <a:chExt cx="350098" cy="1129211"/>
            </a:xfrm>
            <a:grpFill/>
          </p:grpSpPr>
          <p:sp>
            <p:nvSpPr>
              <p:cNvPr id="13" name="Round Same Side Corner Rectangle 21">
                <a:extLst>
                  <a:ext uri="{FF2B5EF4-FFF2-40B4-BE49-F238E27FC236}">
                    <a16:creationId xmlns:a16="http://schemas.microsoft.com/office/drawing/2014/main" id="{662147BA-B428-AF3A-60CE-053EDEA1AC04}"/>
                  </a:ext>
                </a:extLst>
              </p:cNvPr>
              <p:cNvSpPr/>
              <p:nvPr/>
            </p:nvSpPr>
            <p:spPr>
              <a:xfrm>
                <a:off x="4045582" y="2069359"/>
                <a:ext cx="350098" cy="74417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/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17F08723-44A3-43BE-D5F8-BA718C615F17}"/>
                  </a:ext>
                </a:extLst>
              </p:cNvPr>
              <p:cNvSpPr/>
              <p:nvPr/>
            </p:nvSpPr>
            <p:spPr>
              <a:xfrm>
                <a:off x="4064379" y="1684320"/>
                <a:ext cx="328890" cy="3288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/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04E61AD-D7FF-60D9-96CD-6F88BC4B39FC}"/>
                </a:ext>
              </a:extLst>
            </p:cNvPr>
            <p:cNvGrpSpPr/>
            <p:nvPr/>
          </p:nvGrpSpPr>
          <p:grpSpPr>
            <a:xfrm>
              <a:off x="8642980" y="1438676"/>
              <a:ext cx="794068" cy="1787124"/>
              <a:chOff x="3000654" y="1516217"/>
              <a:chExt cx="245039" cy="551483"/>
            </a:xfrm>
            <a:grpFill/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B29E0A5F-14F0-81D5-896E-4E3B0D113E23}"/>
                  </a:ext>
                </a:extLst>
              </p:cNvPr>
              <p:cNvGrpSpPr/>
              <p:nvPr/>
            </p:nvGrpSpPr>
            <p:grpSpPr>
              <a:xfrm>
                <a:off x="3036509" y="1516217"/>
                <a:ext cx="172158" cy="551483"/>
                <a:chOff x="4043172" y="1684320"/>
                <a:chExt cx="352508" cy="1129211"/>
              </a:xfrm>
              <a:grpFill/>
            </p:grpSpPr>
            <p:sp>
              <p:nvSpPr>
                <p:cNvPr id="11" name="Round Same Side Corner Rectangle 21">
                  <a:extLst>
                    <a:ext uri="{FF2B5EF4-FFF2-40B4-BE49-F238E27FC236}">
                      <a16:creationId xmlns:a16="http://schemas.microsoft.com/office/drawing/2014/main" id="{34A8BF0C-FFA7-813F-8ABF-5FED4207E57A}"/>
                    </a:ext>
                  </a:extLst>
                </p:cNvPr>
                <p:cNvSpPr/>
                <p:nvPr/>
              </p:nvSpPr>
              <p:spPr>
                <a:xfrm>
                  <a:off x="4045582" y="2069359"/>
                  <a:ext cx="350098" cy="744172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dirty="0"/>
                </a:p>
              </p:txBody>
            </p:sp>
            <p:sp>
              <p:nvSpPr>
                <p:cNvPr id="12" name="Oval 11">
                  <a:extLst>
                    <a:ext uri="{FF2B5EF4-FFF2-40B4-BE49-F238E27FC236}">
                      <a16:creationId xmlns:a16="http://schemas.microsoft.com/office/drawing/2014/main" id="{000F6C36-04EE-B15B-2278-360C15FC857B}"/>
                    </a:ext>
                  </a:extLst>
                </p:cNvPr>
                <p:cNvSpPr/>
                <p:nvPr/>
              </p:nvSpPr>
              <p:spPr>
                <a:xfrm>
                  <a:off x="4043172" y="1684320"/>
                  <a:ext cx="328891" cy="32889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dirty="0"/>
                </a:p>
              </p:txBody>
            </p:sp>
          </p:grpSp>
          <p:sp>
            <p:nvSpPr>
              <p:cNvPr id="10" name="Flowchart: Manual Operation 9">
                <a:extLst>
                  <a:ext uri="{FF2B5EF4-FFF2-40B4-BE49-F238E27FC236}">
                    <a16:creationId xmlns:a16="http://schemas.microsoft.com/office/drawing/2014/main" id="{A99AF2D6-6624-75BA-6041-1F4780C33E41}"/>
                  </a:ext>
                </a:extLst>
              </p:cNvPr>
              <p:cNvSpPr/>
              <p:nvPr/>
            </p:nvSpPr>
            <p:spPr>
              <a:xfrm rot="10800000">
                <a:off x="3000654" y="1805724"/>
                <a:ext cx="245039" cy="261975"/>
              </a:xfrm>
              <a:prstGeom prst="flowChartManualOperati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/>
              </a:p>
            </p:txBody>
          </p:sp>
        </p:grp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B2A4BE4-5579-5214-49C4-74FCEA6AAA6F}"/>
              </a:ext>
            </a:extLst>
          </p:cNvPr>
          <p:cNvGrpSpPr/>
          <p:nvPr/>
        </p:nvGrpSpPr>
        <p:grpSpPr>
          <a:xfrm>
            <a:off x="6030148" y="2725481"/>
            <a:ext cx="274482" cy="722435"/>
            <a:chOff x="4045582" y="1684320"/>
            <a:chExt cx="350098" cy="921456"/>
          </a:xfrm>
          <a:solidFill>
            <a:schemeClr val="accent3">
              <a:lumMod val="75000"/>
            </a:schemeClr>
          </a:solidFill>
        </p:grpSpPr>
        <p:sp>
          <p:nvSpPr>
            <p:cNvPr id="37" name="Round Same Side Corner Rectangle 21">
              <a:extLst>
                <a:ext uri="{FF2B5EF4-FFF2-40B4-BE49-F238E27FC236}">
                  <a16:creationId xmlns:a16="http://schemas.microsoft.com/office/drawing/2014/main" id="{B47CA5C9-101F-E03C-75AD-A84E03B5B95F}"/>
                </a:ext>
              </a:extLst>
            </p:cNvPr>
            <p:cNvSpPr/>
            <p:nvPr/>
          </p:nvSpPr>
          <p:spPr>
            <a:xfrm>
              <a:off x="4045582" y="2069359"/>
              <a:ext cx="350098" cy="536417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C17E3368-6FD0-77D3-EA1E-8DC70D9F4F05}"/>
                </a:ext>
              </a:extLst>
            </p:cNvPr>
            <p:cNvSpPr/>
            <p:nvPr/>
          </p:nvSpPr>
          <p:spPr>
            <a:xfrm>
              <a:off x="4064379" y="1684320"/>
              <a:ext cx="328890" cy="3288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/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5B84E2F8-2CAC-5400-AB74-CB481C0FCFB1}"/>
              </a:ext>
            </a:extLst>
          </p:cNvPr>
          <p:cNvGrpSpPr/>
          <p:nvPr/>
        </p:nvGrpSpPr>
        <p:grpSpPr>
          <a:xfrm>
            <a:off x="8700967" y="2084495"/>
            <a:ext cx="1944172" cy="1379355"/>
            <a:chOff x="8700967" y="2084495"/>
            <a:chExt cx="1944172" cy="1379355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79E15BA7-F1E8-F8EF-D33D-EF7114ABEF3C}"/>
                </a:ext>
              </a:extLst>
            </p:cNvPr>
            <p:cNvGrpSpPr/>
            <p:nvPr/>
          </p:nvGrpSpPr>
          <p:grpSpPr>
            <a:xfrm>
              <a:off x="10217487" y="2084495"/>
              <a:ext cx="427652" cy="1379355"/>
              <a:chOff x="4045582" y="1684320"/>
              <a:chExt cx="350098" cy="1129211"/>
            </a:xfrm>
            <a:solidFill>
              <a:schemeClr val="accent3">
                <a:lumMod val="75000"/>
              </a:schemeClr>
            </a:solidFill>
          </p:grpSpPr>
          <p:sp>
            <p:nvSpPr>
              <p:cNvPr id="22" name="Round Same Side Corner Rectangle 21">
                <a:extLst>
                  <a:ext uri="{FF2B5EF4-FFF2-40B4-BE49-F238E27FC236}">
                    <a16:creationId xmlns:a16="http://schemas.microsoft.com/office/drawing/2014/main" id="{EA33CE8C-9984-AF89-2E3F-95C6AB1DFC09}"/>
                  </a:ext>
                </a:extLst>
              </p:cNvPr>
              <p:cNvSpPr/>
              <p:nvPr/>
            </p:nvSpPr>
            <p:spPr>
              <a:xfrm>
                <a:off x="4045582" y="2069359"/>
                <a:ext cx="350098" cy="74417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/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BD6B6610-0FD6-6B1E-1389-EB8BD0E82C8D}"/>
                  </a:ext>
                </a:extLst>
              </p:cNvPr>
              <p:cNvSpPr/>
              <p:nvPr/>
            </p:nvSpPr>
            <p:spPr>
              <a:xfrm>
                <a:off x="4064379" y="1684320"/>
                <a:ext cx="328890" cy="3288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/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8D6BCFBB-1B33-7789-AEE0-D262662A4B04}"/>
                </a:ext>
              </a:extLst>
            </p:cNvPr>
            <p:cNvGrpSpPr/>
            <p:nvPr/>
          </p:nvGrpSpPr>
          <p:grpSpPr>
            <a:xfrm>
              <a:off x="9561277" y="2084495"/>
              <a:ext cx="612885" cy="1379355"/>
              <a:chOff x="3000654" y="1516217"/>
              <a:chExt cx="245039" cy="551483"/>
            </a:xfrm>
            <a:solidFill>
              <a:schemeClr val="accent3">
                <a:lumMod val="75000"/>
              </a:schemeClr>
            </a:solidFill>
          </p:grpSpPr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3C242A0D-FADA-1B3B-6278-D15FE7BA20FD}"/>
                  </a:ext>
                </a:extLst>
              </p:cNvPr>
              <p:cNvGrpSpPr/>
              <p:nvPr/>
            </p:nvGrpSpPr>
            <p:grpSpPr>
              <a:xfrm>
                <a:off x="3036509" y="1516217"/>
                <a:ext cx="172158" cy="551483"/>
                <a:chOff x="4043172" y="1684320"/>
                <a:chExt cx="352508" cy="1129211"/>
              </a:xfrm>
              <a:grpFill/>
            </p:grpSpPr>
            <p:sp>
              <p:nvSpPr>
                <p:cNvPr id="20" name="Round Same Side Corner Rectangle 21">
                  <a:extLst>
                    <a:ext uri="{FF2B5EF4-FFF2-40B4-BE49-F238E27FC236}">
                      <a16:creationId xmlns:a16="http://schemas.microsoft.com/office/drawing/2014/main" id="{0C905AF1-4BA7-7D74-6840-0421E358D366}"/>
                    </a:ext>
                  </a:extLst>
                </p:cNvPr>
                <p:cNvSpPr/>
                <p:nvPr/>
              </p:nvSpPr>
              <p:spPr>
                <a:xfrm>
                  <a:off x="4045582" y="2069359"/>
                  <a:ext cx="350098" cy="744172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dirty="0"/>
                </a:p>
              </p:txBody>
            </p:sp>
            <p:sp>
              <p:nvSpPr>
                <p:cNvPr id="21" name="Oval 20">
                  <a:extLst>
                    <a:ext uri="{FF2B5EF4-FFF2-40B4-BE49-F238E27FC236}">
                      <a16:creationId xmlns:a16="http://schemas.microsoft.com/office/drawing/2014/main" id="{FEF63B6A-04F7-EF29-0973-6BB6F77F4F70}"/>
                    </a:ext>
                  </a:extLst>
                </p:cNvPr>
                <p:cNvSpPr/>
                <p:nvPr/>
              </p:nvSpPr>
              <p:spPr>
                <a:xfrm>
                  <a:off x="4043172" y="1684320"/>
                  <a:ext cx="328891" cy="32889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dirty="0"/>
                </a:p>
              </p:txBody>
            </p:sp>
          </p:grpSp>
          <p:sp>
            <p:nvSpPr>
              <p:cNvPr id="19" name="Flowchart: Manual Operation 18">
                <a:extLst>
                  <a:ext uri="{FF2B5EF4-FFF2-40B4-BE49-F238E27FC236}">
                    <a16:creationId xmlns:a16="http://schemas.microsoft.com/office/drawing/2014/main" id="{CD67A4BF-23D9-85B1-A537-B5EFF763331F}"/>
                  </a:ext>
                </a:extLst>
              </p:cNvPr>
              <p:cNvSpPr/>
              <p:nvPr/>
            </p:nvSpPr>
            <p:spPr>
              <a:xfrm rot="10800000">
                <a:off x="3000654" y="1805724"/>
                <a:ext cx="245039" cy="261975"/>
              </a:xfrm>
              <a:prstGeom prst="flowChartManualOperati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/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548F7FE0-2AAB-5EF9-B47D-CF0110608B22}"/>
                </a:ext>
              </a:extLst>
            </p:cNvPr>
            <p:cNvGrpSpPr/>
            <p:nvPr/>
          </p:nvGrpSpPr>
          <p:grpSpPr>
            <a:xfrm>
              <a:off x="8700967" y="2736628"/>
              <a:ext cx="274482" cy="722435"/>
              <a:chOff x="4045582" y="1684320"/>
              <a:chExt cx="350098" cy="921456"/>
            </a:xfrm>
            <a:solidFill>
              <a:schemeClr val="accent3">
                <a:lumMod val="75000"/>
              </a:schemeClr>
            </a:solidFill>
          </p:grpSpPr>
          <p:sp>
            <p:nvSpPr>
              <p:cNvPr id="25" name="Round Same Side Corner Rectangle 21">
                <a:extLst>
                  <a:ext uri="{FF2B5EF4-FFF2-40B4-BE49-F238E27FC236}">
                    <a16:creationId xmlns:a16="http://schemas.microsoft.com/office/drawing/2014/main" id="{B1BA2DF1-A961-4AC8-ABE2-8CD39509267D}"/>
                  </a:ext>
                </a:extLst>
              </p:cNvPr>
              <p:cNvSpPr/>
              <p:nvPr/>
            </p:nvSpPr>
            <p:spPr>
              <a:xfrm>
                <a:off x="4045582" y="2069359"/>
                <a:ext cx="350098" cy="536417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/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F610F129-84C0-0ECF-72FC-0AAC18A1CD1D}"/>
                  </a:ext>
                </a:extLst>
              </p:cNvPr>
              <p:cNvSpPr/>
              <p:nvPr/>
            </p:nvSpPr>
            <p:spPr>
              <a:xfrm>
                <a:off x="4064379" y="1684320"/>
                <a:ext cx="328890" cy="3288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/>
              </a:p>
            </p:txBody>
          </p:sp>
        </p:grpSp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46954F5C-564E-F5AF-5DAA-7E5C46BEA258}"/>
                </a:ext>
              </a:extLst>
            </p:cNvPr>
            <p:cNvSpPr/>
            <p:nvPr/>
          </p:nvSpPr>
          <p:spPr>
            <a:xfrm rot="19550506">
              <a:off x="9357164" y="2762496"/>
              <a:ext cx="427652" cy="14086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1B6814E0-E217-3ECE-048F-15E9F1C2DB18}"/>
                </a:ext>
              </a:extLst>
            </p:cNvPr>
            <p:cNvSpPr/>
            <p:nvPr/>
          </p:nvSpPr>
          <p:spPr>
            <a:xfrm rot="19550506">
              <a:off x="8870618" y="3044002"/>
              <a:ext cx="250559" cy="11217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/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E88CAFCD-CF8D-538E-CBA4-BA1A51CFAFB2}"/>
              </a:ext>
            </a:extLst>
          </p:cNvPr>
          <p:cNvGrpSpPr/>
          <p:nvPr/>
        </p:nvGrpSpPr>
        <p:grpSpPr>
          <a:xfrm>
            <a:off x="1517706" y="2076588"/>
            <a:ext cx="1773635" cy="1379355"/>
            <a:chOff x="8642980" y="1438676"/>
            <a:chExt cx="2297962" cy="1787124"/>
          </a:xfrm>
          <a:solidFill>
            <a:schemeClr val="accent3">
              <a:lumMod val="75000"/>
            </a:schemeClr>
          </a:solidFill>
        </p:grpSpPr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8DF7FCA3-EC76-837A-D695-60A065F2E0A5}"/>
                </a:ext>
              </a:extLst>
            </p:cNvPr>
            <p:cNvGrpSpPr/>
            <p:nvPr/>
          </p:nvGrpSpPr>
          <p:grpSpPr>
            <a:xfrm>
              <a:off x="10386866" y="1438676"/>
              <a:ext cx="554076" cy="1787124"/>
              <a:chOff x="4045582" y="1684320"/>
              <a:chExt cx="350098" cy="1129211"/>
            </a:xfrm>
            <a:grpFill/>
          </p:grpSpPr>
          <p:sp>
            <p:nvSpPr>
              <p:cNvPr id="53" name="Round Same Side Corner Rectangle 21">
                <a:extLst>
                  <a:ext uri="{FF2B5EF4-FFF2-40B4-BE49-F238E27FC236}">
                    <a16:creationId xmlns:a16="http://schemas.microsoft.com/office/drawing/2014/main" id="{41D62895-30BE-97D3-920D-B382FE85174E}"/>
                  </a:ext>
                </a:extLst>
              </p:cNvPr>
              <p:cNvSpPr/>
              <p:nvPr/>
            </p:nvSpPr>
            <p:spPr>
              <a:xfrm>
                <a:off x="4045582" y="2069359"/>
                <a:ext cx="350098" cy="74417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/>
              </a:p>
            </p:txBody>
          </p:sp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6871A4E5-C9D8-F15B-F84D-C788E280C797}"/>
                  </a:ext>
                </a:extLst>
              </p:cNvPr>
              <p:cNvSpPr/>
              <p:nvPr/>
            </p:nvSpPr>
            <p:spPr>
              <a:xfrm>
                <a:off x="4064379" y="1684320"/>
                <a:ext cx="328890" cy="3288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/>
              </a:p>
            </p:txBody>
          </p: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9138ACBE-DF65-597C-6552-3EF2D5FA92E5}"/>
                </a:ext>
              </a:extLst>
            </p:cNvPr>
            <p:cNvGrpSpPr/>
            <p:nvPr/>
          </p:nvGrpSpPr>
          <p:grpSpPr>
            <a:xfrm>
              <a:off x="8642980" y="1438676"/>
              <a:ext cx="794068" cy="1787124"/>
              <a:chOff x="3000654" y="1516217"/>
              <a:chExt cx="245039" cy="551483"/>
            </a:xfrm>
            <a:grpFill/>
          </p:grpSpPr>
          <p:grpSp>
            <p:nvGrpSpPr>
              <p:cNvPr id="49" name="Group 48">
                <a:extLst>
                  <a:ext uri="{FF2B5EF4-FFF2-40B4-BE49-F238E27FC236}">
                    <a16:creationId xmlns:a16="http://schemas.microsoft.com/office/drawing/2014/main" id="{662956AB-D4A9-322B-90CA-AA2F1C7554F2}"/>
                  </a:ext>
                </a:extLst>
              </p:cNvPr>
              <p:cNvGrpSpPr/>
              <p:nvPr/>
            </p:nvGrpSpPr>
            <p:grpSpPr>
              <a:xfrm>
                <a:off x="3036509" y="1516217"/>
                <a:ext cx="172158" cy="551483"/>
                <a:chOff x="4043172" y="1684320"/>
                <a:chExt cx="352508" cy="1129211"/>
              </a:xfrm>
              <a:grpFill/>
            </p:grpSpPr>
            <p:sp>
              <p:nvSpPr>
                <p:cNvPr id="51" name="Round Same Side Corner Rectangle 21">
                  <a:extLst>
                    <a:ext uri="{FF2B5EF4-FFF2-40B4-BE49-F238E27FC236}">
                      <a16:creationId xmlns:a16="http://schemas.microsoft.com/office/drawing/2014/main" id="{FB706793-85CA-DC33-2227-E3068803F880}"/>
                    </a:ext>
                  </a:extLst>
                </p:cNvPr>
                <p:cNvSpPr/>
                <p:nvPr/>
              </p:nvSpPr>
              <p:spPr>
                <a:xfrm>
                  <a:off x="4045582" y="2069359"/>
                  <a:ext cx="350098" cy="744172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dirty="0"/>
                </a:p>
              </p:txBody>
            </p:sp>
            <p:sp>
              <p:nvSpPr>
                <p:cNvPr id="52" name="Oval 51">
                  <a:extLst>
                    <a:ext uri="{FF2B5EF4-FFF2-40B4-BE49-F238E27FC236}">
                      <a16:creationId xmlns:a16="http://schemas.microsoft.com/office/drawing/2014/main" id="{22A437B7-E63B-4F1C-A01B-D2F621F7B91F}"/>
                    </a:ext>
                  </a:extLst>
                </p:cNvPr>
                <p:cNvSpPr/>
                <p:nvPr/>
              </p:nvSpPr>
              <p:spPr>
                <a:xfrm>
                  <a:off x="4043172" y="1684320"/>
                  <a:ext cx="328891" cy="32889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dirty="0"/>
                </a:p>
              </p:txBody>
            </p:sp>
          </p:grpSp>
          <p:sp>
            <p:nvSpPr>
              <p:cNvPr id="50" name="Flowchart: Manual Operation 49">
                <a:extLst>
                  <a:ext uri="{FF2B5EF4-FFF2-40B4-BE49-F238E27FC236}">
                    <a16:creationId xmlns:a16="http://schemas.microsoft.com/office/drawing/2014/main" id="{CA9E5E35-562E-F345-765D-62390CE20B0D}"/>
                  </a:ext>
                </a:extLst>
              </p:cNvPr>
              <p:cNvSpPr/>
              <p:nvPr/>
            </p:nvSpPr>
            <p:spPr>
              <a:xfrm rot="10800000">
                <a:off x="3000654" y="1805724"/>
                <a:ext cx="245039" cy="261975"/>
              </a:xfrm>
              <a:prstGeom prst="flowChartManualOperati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/>
              </a:p>
            </p:txBody>
          </p:sp>
        </p:grp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44E6598A-91CF-5FF1-7855-1D8ED1DAA8F6}"/>
              </a:ext>
            </a:extLst>
          </p:cNvPr>
          <p:cNvGrpSpPr/>
          <p:nvPr/>
        </p:nvGrpSpPr>
        <p:grpSpPr>
          <a:xfrm>
            <a:off x="2338672" y="2725481"/>
            <a:ext cx="274482" cy="722435"/>
            <a:chOff x="4045582" y="1684320"/>
            <a:chExt cx="350098" cy="921456"/>
          </a:xfrm>
          <a:solidFill>
            <a:schemeClr val="accent3">
              <a:lumMod val="75000"/>
            </a:schemeClr>
          </a:solidFill>
        </p:grpSpPr>
        <p:sp>
          <p:nvSpPr>
            <p:cNvPr id="56" name="Round Same Side Corner Rectangle 21">
              <a:extLst>
                <a:ext uri="{FF2B5EF4-FFF2-40B4-BE49-F238E27FC236}">
                  <a16:creationId xmlns:a16="http://schemas.microsoft.com/office/drawing/2014/main" id="{C6DEA899-B791-5178-350C-2E8EBB062D91}"/>
                </a:ext>
              </a:extLst>
            </p:cNvPr>
            <p:cNvSpPr/>
            <p:nvPr/>
          </p:nvSpPr>
          <p:spPr>
            <a:xfrm>
              <a:off x="4045582" y="2069359"/>
              <a:ext cx="350098" cy="536417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B3A52E56-B1E1-8FF6-A9BD-9DBA94DA54DC}"/>
                </a:ext>
              </a:extLst>
            </p:cNvPr>
            <p:cNvSpPr/>
            <p:nvPr/>
          </p:nvSpPr>
          <p:spPr>
            <a:xfrm>
              <a:off x="4064379" y="1684320"/>
              <a:ext cx="328890" cy="3288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58852738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6C3E8447-93AD-B5DC-9DCA-809A65B22CAB}"/>
              </a:ext>
            </a:extLst>
          </p:cNvPr>
          <p:cNvSpPr/>
          <p:nvPr/>
        </p:nvSpPr>
        <p:spPr>
          <a:xfrm>
            <a:off x="478970" y="2386891"/>
            <a:ext cx="10595430" cy="3585029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3228914-896D-BC7B-7344-25AD50EDFA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en-GB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منع الانفصال</a:t>
            </a:r>
            <a:endParaRPr lang="en-US"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82BEFE-1134-B166-6F71-DEE73EDE5886}"/>
              </a:ext>
            </a:extLst>
          </p:cNvPr>
          <p:cNvSpPr txBox="1"/>
          <p:nvPr/>
        </p:nvSpPr>
        <p:spPr>
          <a:xfrm>
            <a:off x="838200" y="1337641"/>
            <a:ext cx="957409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ar-SA" sz="2000" b="1" dirty="0">
                <a:latin typeface="Calibri" panose="020F0502020204030204" pitchFamily="34" charset="0"/>
                <a:cs typeface="Calibri" panose="020F0502020204030204" pitchFamily="34" charset="0"/>
              </a:rPr>
              <a:t>يمكن للدعم </a:t>
            </a:r>
            <a:r>
              <a:rPr lang="en-GB" sz="2000" b="1" dirty="0">
                <a:latin typeface="Calibri" panose="020F0502020204030204" pitchFamily="34" charset="0"/>
                <a:cs typeface="Calibri" panose="020F0502020204030204" pitchFamily="34" charset="0"/>
              </a:rPr>
              <a:t>الأسر</a:t>
            </a:r>
            <a:r>
              <a:rPr lang="ar-SA" sz="2000" b="1" dirty="0">
                <a:latin typeface="Calibri" panose="020F0502020204030204" pitchFamily="34" charset="0"/>
                <a:cs typeface="Calibri" panose="020F0502020204030204" pitchFamily="34" charset="0"/>
              </a:rPr>
              <a:t>ي </a:t>
            </a:r>
            <a:r>
              <a:rPr lang="en-GB" sz="2000" b="1" dirty="0">
                <a:latin typeface="Calibri" panose="020F0502020204030204" pitchFamily="34" charset="0"/>
                <a:cs typeface="Calibri" panose="020F0502020204030204" pitchFamily="34" charset="0"/>
              </a:rPr>
              <a:t>منع أنواع متعددة من ا</a:t>
            </a:r>
            <a:r>
              <a:rPr lang="ar-SA" sz="2000" b="1" dirty="0">
                <a:latin typeface="Calibri" panose="020F0502020204030204" pitchFamily="34" charset="0"/>
                <a:cs typeface="Calibri" panose="020F0502020204030204" pitchFamily="34" charset="0"/>
              </a:rPr>
              <a:t>لا</a:t>
            </a:r>
            <a:r>
              <a:rPr lang="en-GB" sz="2000" b="1" dirty="0">
                <a:latin typeface="Calibri" panose="020F0502020204030204" pitchFamily="34" charset="0"/>
                <a:cs typeface="Calibri" panose="020F0502020204030204" pitchFamily="34" charset="0"/>
              </a:rPr>
              <a:t>نفصال الأسر</a:t>
            </a:r>
            <a:r>
              <a:rPr lang="ar-SA" sz="2000" b="1" dirty="0">
                <a:latin typeface="Calibri" panose="020F0502020204030204" pitchFamily="34" charset="0"/>
                <a:cs typeface="Calibri" panose="020F0502020204030204" pitchFamily="34" charset="0"/>
              </a:rPr>
              <a:t>ي</a:t>
            </a:r>
            <a:r>
              <a:rPr lang="en-GB" sz="2000" b="1" dirty="0">
                <a:latin typeface="Calibri" panose="020F0502020204030204" pitchFamily="34" charset="0"/>
                <a:cs typeface="Calibri" panose="020F0502020204030204" pitchFamily="34" charset="0"/>
              </a:rPr>
              <a:t> ، بما في ذلك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D8BFD81-54C2-47B7-DF4B-F20AAE19E02F}"/>
              </a:ext>
            </a:extLst>
          </p:cNvPr>
          <p:cNvSpPr txBox="1"/>
          <p:nvPr/>
        </p:nvSpPr>
        <p:spPr>
          <a:xfrm>
            <a:off x="4195026" y="2621457"/>
            <a:ext cx="644430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en-GB" sz="2000" b="1" dirty="0">
                <a:latin typeface="Calibri" panose="020F0502020204030204" pitchFamily="34" charset="0"/>
                <a:cs typeface="Calibri" panose="020F0502020204030204" pitchFamily="34" charset="0"/>
              </a:rPr>
              <a:t>ا</a:t>
            </a:r>
            <a:r>
              <a:rPr lang="ar-SA" sz="2000" b="1" dirty="0">
                <a:latin typeface="Calibri" panose="020F0502020204030204" pitchFamily="34" charset="0"/>
                <a:cs typeface="Calibri" panose="020F0502020204030204" pitchFamily="34" charset="0"/>
              </a:rPr>
              <a:t>لا</a:t>
            </a:r>
            <a:r>
              <a:rPr lang="en-GB" sz="2000" b="1" dirty="0">
                <a:latin typeface="Calibri" panose="020F0502020204030204" pitchFamily="34" charset="0"/>
                <a:cs typeface="Calibri" panose="020F0502020204030204" pitchFamily="34" charset="0"/>
              </a:rPr>
              <a:t>نفصال "</a:t>
            </a:r>
            <a:r>
              <a:rPr lang="ar-SA" sz="2000" b="1" dirty="0">
                <a:latin typeface="Calibri" panose="020F0502020204030204" pitchFamily="34" charset="0"/>
                <a:cs typeface="Calibri" panose="020F0502020204030204" pitchFamily="34" charset="0"/>
              </a:rPr>
              <a:t>ال</a:t>
            </a:r>
            <a:r>
              <a:rPr lang="en-GB" sz="2000" b="1" dirty="0">
                <a:latin typeface="Calibri" panose="020F0502020204030204" pitchFamily="34" charset="0"/>
                <a:cs typeface="Calibri" panose="020F0502020204030204" pitchFamily="34" charset="0"/>
              </a:rPr>
              <a:t>متعمد"</a:t>
            </a:r>
          </a:p>
          <a:p>
            <a:pPr algn="r" rtl="1"/>
            <a:endParaRPr lang="en-GB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العائلات التي تعاني من ضغوط بسبب الفقر والإعاقة وما إلى ذلك.</a:t>
            </a:r>
          </a:p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الأطفال </a:t>
            </a:r>
            <a:r>
              <a:rPr lang="ar-SA" sz="2000" dirty="0">
                <a:latin typeface="Calibri" panose="020F0502020204030204" pitchFamily="34" charset="0"/>
                <a:cs typeface="Calibri" panose="020F0502020204030204" pitchFamily="34" charset="0"/>
              </a:rPr>
              <a:t>الذين ينضمون إلى 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القوات / الجماعات المسلحة</a:t>
            </a:r>
          </a:p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آليات التكيف ، مثل الهجرة الاقتصادية</a:t>
            </a:r>
          </a:p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الانفصال الناجم عن المساعدات الإنسانية</a:t>
            </a:r>
          </a:p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الهجر أو الهروب من المنزل بسبب </a:t>
            </a:r>
            <a:r>
              <a:rPr lang="ar-SA" sz="2000" dirty="0">
                <a:latin typeface="Calibri" panose="020F0502020204030204" pitchFamily="34" charset="0"/>
                <a:cs typeface="Calibri" panose="020F0502020204030204" pitchFamily="34" charset="0"/>
              </a:rPr>
              <a:t>الإساءة</a:t>
            </a:r>
            <a:endParaRPr lang="en-GB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r" rtl="1">
              <a:buFont typeface="Arial" panose="020B0604020202020204" pitchFamily="34" charset="0"/>
              <a:buChar char="•"/>
            </a:pP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الأطفال الذين تركهم مقدمو الرعاية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F52C16A-93EB-9902-E7E1-860BBF5A9888}"/>
              </a:ext>
            </a:extLst>
          </p:cNvPr>
          <p:cNvSpPr txBox="1"/>
          <p:nvPr/>
        </p:nvSpPr>
        <p:spPr>
          <a:xfrm>
            <a:off x="1871653" y="3127192"/>
            <a:ext cx="256075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منع إبعاد الطفل عن رعاية أسرته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B48EE8FA-2207-FF54-06F7-D5BDA80B835F}"/>
              </a:ext>
            </a:extLst>
          </p:cNvPr>
          <p:cNvGrpSpPr/>
          <p:nvPr/>
        </p:nvGrpSpPr>
        <p:grpSpPr>
          <a:xfrm>
            <a:off x="838200" y="3903642"/>
            <a:ext cx="2028563" cy="1704753"/>
            <a:chOff x="1464700" y="3691020"/>
            <a:chExt cx="1641357" cy="1379355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37C1BE3D-6589-F264-842C-D4BBEE187746}"/>
                </a:ext>
              </a:extLst>
            </p:cNvPr>
            <p:cNvGrpSpPr/>
            <p:nvPr/>
          </p:nvGrpSpPr>
          <p:grpSpPr>
            <a:xfrm>
              <a:off x="2678405" y="3691020"/>
              <a:ext cx="427652" cy="1379355"/>
              <a:chOff x="4045582" y="1684320"/>
              <a:chExt cx="350098" cy="1129211"/>
            </a:xfrm>
            <a:solidFill>
              <a:schemeClr val="accent3">
                <a:lumMod val="75000"/>
              </a:schemeClr>
            </a:solidFill>
          </p:grpSpPr>
          <p:sp>
            <p:nvSpPr>
              <p:cNvPr id="23" name="Round Same Side Corner Rectangle 21">
                <a:extLst>
                  <a:ext uri="{FF2B5EF4-FFF2-40B4-BE49-F238E27FC236}">
                    <a16:creationId xmlns:a16="http://schemas.microsoft.com/office/drawing/2014/main" id="{A249F347-C627-E1E7-850F-0C624510E8E3}"/>
                  </a:ext>
                </a:extLst>
              </p:cNvPr>
              <p:cNvSpPr/>
              <p:nvPr/>
            </p:nvSpPr>
            <p:spPr>
              <a:xfrm>
                <a:off x="4045582" y="2069359"/>
                <a:ext cx="350098" cy="74417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/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6F3BA467-815A-09FD-F4CF-30058B2083AA}"/>
                  </a:ext>
                </a:extLst>
              </p:cNvPr>
              <p:cNvSpPr/>
              <p:nvPr/>
            </p:nvSpPr>
            <p:spPr>
              <a:xfrm>
                <a:off x="4064379" y="1684320"/>
                <a:ext cx="328890" cy="3288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/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803D0354-783C-9A52-1B1F-99CF230CFC6A}"/>
                </a:ext>
              </a:extLst>
            </p:cNvPr>
            <p:cNvGrpSpPr/>
            <p:nvPr/>
          </p:nvGrpSpPr>
          <p:grpSpPr>
            <a:xfrm>
              <a:off x="2022195" y="3691020"/>
              <a:ext cx="612885" cy="1379355"/>
              <a:chOff x="3000654" y="1516217"/>
              <a:chExt cx="245039" cy="551483"/>
            </a:xfrm>
            <a:solidFill>
              <a:schemeClr val="accent3">
                <a:lumMod val="75000"/>
              </a:schemeClr>
            </a:solidFill>
          </p:grpSpPr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F418DD29-EC09-9987-DA2D-1954FD38B773}"/>
                  </a:ext>
                </a:extLst>
              </p:cNvPr>
              <p:cNvGrpSpPr/>
              <p:nvPr/>
            </p:nvGrpSpPr>
            <p:grpSpPr>
              <a:xfrm>
                <a:off x="3036509" y="1516217"/>
                <a:ext cx="172158" cy="551483"/>
                <a:chOff x="4043172" y="1684320"/>
                <a:chExt cx="352508" cy="1129211"/>
              </a:xfrm>
              <a:grpFill/>
            </p:grpSpPr>
            <p:sp>
              <p:nvSpPr>
                <p:cNvPr id="21" name="Round Same Side Corner Rectangle 21">
                  <a:extLst>
                    <a:ext uri="{FF2B5EF4-FFF2-40B4-BE49-F238E27FC236}">
                      <a16:creationId xmlns:a16="http://schemas.microsoft.com/office/drawing/2014/main" id="{69636A50-E004-AFA4-D73A-147AD3111358}"/>
                    </a:ext>
                  </a:extLst>
                </p:cNvPr>
                <p:cNvSpPr/>
                <p:nvPr/>
              </p:nvSpPr>
              <p:spPr>
                <a:xfrm>
                  <a:off x="4045582" y="2069359"/>
                  <a:ext cx="350098" cy="744172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dirty="0"/>
                </a:p>
              </p:txBody>
            </p:sp>
            <p:sp>
              <p:nvSpPr>
                <p:cNvPr id="22" name="Oval 21">
                  <a:extLst>
                    <a:ext uri="{FF2B5EF4-FFF2-40B4-BE49-F238E27FC236}">
                      <a16:creationId xmlns:a16="http://schemas.microsoft.com/office/drawing/2014/main" id="{E0E3DF7C-C7F6-11B7-4F88-F0D2D8244546}"/>
                    </a:ext>
                  </a:extLst>
                </p:cNvPr>
                <p:cNvSpPr/>
                <p:nvPr/>
              </p:nvSpPr>
              <p:spPr>
                <a:xfrm>
                  <a:off x="4043172" y="1684320"/>
                  <a:ext cx="328891" cy="32889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dirty="0"/>
                </a:p>
              </p:txBody>
            </p:sp>
          </p:grpSp>
          <p:sp>
            <p:nvSpPr>
              <p:cNvPr id="20" name="Flowchart: Manual Operation 19">
                <a:extLst>
                  <a:ext uri="{FF2B5EF4-FFF2-40B4-BE49-F238E27FC236}">
                    <a16:creationId xmlns:a16="http://schemas.microsoft.com/office/drawing/2014/main" id="{7D6DE55B-C8A5-FDF4-A5F9-66DA53D20F14}"/>
                  </a:ext>
                </a:extLst>
              </p:cNvPr>
              <p:cNvSpPr/>
              <p:nvPr/>
            </p:nvSpPr>
            <p:spPr>
              <a:xfrm rot="10800000">
                <a:off x="3000654" y="1805724"/>
                <a:ext cx="245039" cy="261975"/>
              </a:xfrm>
              <a:prstGeom prst="flowChartManualOperati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/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753B9C70-AA01-56BE-8EDE-03B6C297AF1F}"/>
                </a:ext>
              </a:extLst>
            </p:cNvPr>
            <p:cNvGrpSpPr/>
            <p:nvPr/>
          </p:nvGrpSpPr>
          <p:grpSpPr>
            <a:xfrm>
              <a:off x="1464700" y="4343153"/>
              <a:ext cx="274482" cy="722435"/>
              <a:chOff x="4045582" y="1684320"/>
              <a:chExt cx="350098" cy="921456"/>
            </a:xfrm>
            <a:solidFill>
              <a:schemeClr val="accent3">
                <a:lumMod val="75000"/>
              </a:schemeClr>
            </a:solidFill>
          </p:grpSpPr>
          <p:sp>
            <p:nvSpPr>
              <p:cNvPr id="17" name="Round Same Side Corner Rectangle 21">
                <a:extLst>
                  <a:ext uri="{FF2B5EF4-FFF2-40B4-BE49-F238E27FC236}">
                    <a16:creationId xmlns:a16="http://schemas.microsoft.com/office/drawing/2014/main" id="{3C207929-5DF3-D211-A22A-C9A6A3070317}"/>
                  </a:ext>
                </a:extLst>
              </p:cNvPr>
              <p:cNvSpPr/>
              <p:nvPr/>
            </p:nvSpPr>
            <p:spPr>
              <a:xfrm>
                <a:off x="4045582" y="2069359"/>
                <a:ext cx="350098" cy="536417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/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9228F627-CE5C-B8A9-1ADB-31639405B94A}"/>
                  </a:ext>
                </a:extLst>
              </p:cNvPr>
              <p:cNvSpPr/>
              <p:nvPr/>
            </p:nvSpPr>
            <p:spPr>
              <a:xfrm>
                <a:off x="4064379" y="1684320"/>
                <a:ext cx="328890" cy="3288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/>
              </a:p>
            </p:txBody>
          </p:sp>
        </p:grp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01F75EF5-5AE8-8E61-DE2C-7ED5941677EE}"/>
                </a:ext>
              </a:extLst>
            </p:cNvPr>
            <p:cNvSpPr/>
            <p:nvPr/>
          </p:nvSpPr>
          <p:spPr>
            <a:xfrm rot="19550506">
              <a:off x="1818082" y="4369021"/>
              <a:ext cx="427652" cy="14086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/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B65F2E7A-AF82-56DA-8BC8-A3109FD6DB66}"/>
                </a:ext>
              </a:extLst>
            </p:cNvPr>
            <p:cNvSpPr/>
            <p:nvPr/>
          </p:nvSpPr>
          <p:spPr>
            <a:xfrm rot="19550506">
              <a:off x="1620248" y="4605726"/>
              <a:ext cx="250559" cy="11217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5669537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72">
            <a:extLst>
              <a:ext uri="{FF2B5EF4-FFF2-40B4-BE49-F238E27FC236}">
                <a16:creationId xmlns:a16="http://schemas.microsoft.com/office/drawing/2014/main" id="{8552C5A7-A825-98A8-E693-5E4D3C75D030}"/>
              </a:ext>
            </a:extLst>
          </p:cNvPr>
          <p:cNvSpPr txBox="1">
            <a:spLocks/>
          </p:cNvSpPr>
          <p:nvPr/>
        </p:nvSpPr>
        <p:spPr>
          <a:xfrm>
            <a:off x="4294329" y="1764378"/>
            <a:ext cx="5915913" cy="562168"/>
          </a:xfrm>
          <a:prstGeom prst="rect">
            <a:avLst/>
          </a:prstGeom>
        </p:spPr>
        <p:txBody>
          <a:bodyPr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</a:lstStyle>
          <a:p>
            <a:pPr algn="r" rtl="1"/>
            <a:r>
              <a:rPr lang="en-CA" sz="54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شريحة إضافية لملاحظات الميسر</a:t>
            </a:r>
          </a:p>
        </p:txBody>
      </p:sp>
    </p:spTree>
    <p:extLst>
      <p:ext uri="{BB962C8B-B14F-4D97-AF65-F5344CB8AC3E}">
        <p14:creationId xmlns:p14="http://schemas.microsoft.com/office/powerpoint/2010/main" val="429173775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57">
            <a:extLst>
              <a:ext uri="{FF2B5EF4-FFF2-40B4-BE49-F238E27FC236}">
                <a16:creationId xmlns:a16="http://schemas.microsoft.com/office/drawing/2014/main" id="{5E01832F-3520-021E-2282-A81979364553}"/>
              </a:ext>
            </a:extLst>
          </p:cNvPr>
          <p:cNvGrpSpPr/>
          <p:nvPr/>
        </p:nvGrpSpPr>
        <p:grpSpPr>
          <a:xfrm>
            <a:off x="1199089" y="1909809"/>
            <a:ext cx="1773635" cy="1379355"/>
            <a:chOff x="8642980" y="1438676"/>
            <a:chExt cx="2297962" cy="1787124"/>
          </a:xfrm>
          <a:solidFill>
            <a:schemeClr val="accent4">
              <a:lumMod val="40000"/>
              <a:lumOff val="60000"/>
            </a:schemeClr>
          </a:solidFill>
        </p:grpSpPr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1D67740B-1B40-341B-1A4A-A1D85D9992B7}"/>
                </a:ext>
              </a:extLst>
            </p:cNvPr>
            <p:cNvGrpSpPr/>
            <p:nvPr/>
          </p:nvGrpSpPr>
          <p:grpSpPr>
            <a:xfrm>
              <a:off x="10386866" y="1438676"/>
              <a:ext cx="554076" cy="1787124"/>
              <a:chOff x="4045582" y="1684320"/>
              <a:chExt cx="350098" cy="1129211"/>
            </a:xfrm>
            <a:grpFill/>
          </p:grpSpPr>
          <p:sp>
            <p:nvSpPr>
              <p:cNvPr id="1025" name="Round Same Side Corner Rectangle 21">
                <a:extLst>
                  <a:ext uri="{FF2B5EF4-FFF2-40B4-BE49-F238E27FC236}">
                    <a16:creationId xmlns:a16="http://schemas.microsoft.com/office/drawing/2014/main" id="{4533A8D8-0908-A33D-2C8A-ED6DD30A317B}"/>
                  </a:ext>
                </a:extLst>
              </p:cNvPr>
              <p:cNvSpPr/>
              <p:nvPr/>
            </p:nvSpPr>
            <p:spPr>
              <a:xfrm>
                <a:off x="4045582" y="2069359"/>
                <a:ext cx="350098" cy="74417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/>
              </a:p>
            </p:txBody>
          </p:sp>
          <p:sp>
            <p:nvSpPr>
              <p:cNvPr id="1026" name="Oval 1025">
                <a:extLst>
                  <a:ext uri="{FF2B5EF4-FFF2-40B4-BE49-F238E27FC236}">
                    <a16:creationId xmlns:a16="http://schemas.microsoft.com/office/drawing/2014/main" id="{2EBF610D-58CD-357B-BF79-84879D055940}"/>
                  </a:ext>
                </a:extLst>
              </p:cNvPr>
              <p:cNvSpPr/>
              <p:nvPr/>
            </p:nvSpPr>
            <p:spPr>
              <a:xfrm>
                <a:off x="4064379" y="1684320"/>
                <a:ext cx="328890" cy="3288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/>
              </a:p>
            </p:txBody>
          </p:sp>
        </p:grp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8417CC52-CC5D-DA69-9530-D245869DFF61}"/>
                </a:ext>
              </a:extLst>
            </p:cNvPr>
            <p:cNvGrpSpPr/>
            <p:nvPr/>
          </p:nvGrpSpPr>
          <p:grpSpPr>
            <a:xfrm>
              <a:off x="8642980" y="1438676"/>
              <a:ext cx="794068" cy="1787124"/>
              <a:chOff x="3000654" y="1516217"/>
              <a:chExt cx="245039" cy="551483"/>
            </a:xfrm>
            <a:grpFill/>
          </p:grpSpPr>
          <p:grpSp>
            <p:nvGrpSpPr>
              <p:cNvPr id="61" name="Group 60">
                <a:extLst>
                  <a:ext uri="{FF2B5EF4-FFF2-40B4-BE49-F238E27FC236}">
                    <a16:creationId xmlns:a16="http://schemas.microsoft.com/office/drawing/2014/main" id="{95A533E5-8602-D6A3-25EE-149BE217E6D8}"/>
                  </a:ext>
                </a:extLst>
              </p:cNvPr>
              <p:cNvGrpSpPr/>
              <p:nvPr/>
            </p:nvGrpSpPr>
            <p:grpSpPr>
              <a:xfrm>
                <a:off x="3036509" y="1516217"/>
                <a:ext cx="172158" cy="551483"/>
                <a:chOff x="4043172" y="1684320"/>
                <a:chExt cx="352508" cy="1129211"/>
              </a:xfrm>
              <a:grpFill/>
            </p:grpSpPr>
            <p:sp>
              <p:nvSpPr>
                <p:cNvPr id="63" name="Round Same Side Corner Rectangle 21">
                  <a:extLst>
                    <a:ext uri="{FF2B5EF4-FFF2-40B4-BE49-F238E27FC236}">
                      <a16:creationId xmlns:a16="http://schemas.microsoft.com/office/drawing/2014/main" id="{B918A9CD-C9ED-2313-8913-AC143A280ACD}"/>
                    </a:ext>
                  </a:extLst>
                </p:cNvPr>
                <p:cNvSpPr/>
                <p:nvPr/>
              </p:nvSpPr>
              <p:spPr>
                <a:xfrm>
                  <a:off x="4045582" y="2069359"/>
                  <a:ext cx="350098" cy="744172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dirty="0"/>
                </a:p>
              </p:txBody>
            </p:sp>
            <p:sp>
              <p:nvSpPr>
                <p:cNvPr id="1024" name="Oval 1023">
                  <a:extLst>
                    <a:ext uri="{FF2B5EF4-FFF2-40B4-BE49-F238E27FC236}">
                      <a16:creationId xmlns:a16="http://schemas.microsoft.com/office/drawing/2014/main" id="{A226307D-3276-B639-122C-9104057C2559}"/>
                    </a:ext>
                  </a:extLst>
                </p:cNvPr>
                <p:cNvSpPr/>
                <p:nvPr/>
              </p:nvSpPr>
              <p:spPr>
                <a:xfrm>
                  <a:off x="4043172" y="1684320"/>
                  <a:ext cx="328891" cy="32889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dirty="0"/>
                </a:p>
              </p:txBody>
            </p:sp>
          </p:grpSp>
          <p:sp>
            <p:nvSpPr>
              <p:cNvPr id="62" name="Flowchart: Manual Operation 61">
                <a:extLst>
                  <a:ext uri="{FF2B5EF4-FFF2-40B4-BE49-F238E27FC236}">
                    <a16:creationId xmlns:a16="http://schemas.microsoft.com/office/drawing/2014/main" id="{490A544C-9199-C0BE-8924-B4A8C24FA125}"/>
                  </a:ext>
                </a:extLst>
              </p:cNvPr>
              <p:cNvSpPr/>
              <p:nvPr/>
            </p:nvSpPr>
            <p:spPr>
              <a:xfrm rot="10800000">
                <a:off x="3000654" y="1805724"/>
                <a:ext cx="245039" cy="261975"/>
              </a:xfrm>
              <a:prstGeom prst="flowChartManualOperati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/>
              </a:p>
            </p:txBody>
          </p:sp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FD67E03-A015-E260-03B4-D74A2056D9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الدعم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 الأسر</a:t>
            </a: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ي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 للأطفال في الرعاية البديلة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BFCB55-B5E5-40D6-8805-1447379C5FBE}"/>
              </a:ext>
            </a:extLst>
          </p:cNvPr>
          <p:cNvSpPr txBox="1"/>
          <p:nvPr/>
        </p:nvSpPr>
        <p:spPr>
          <a:xfrm>
            <a:off x="838200" y="3568836"/>
            <a:ext cx="275771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تعزيز ترتيبات الرعاية البديلة القائمة على الأسرة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1EA35D2-9449-274E-E477-9AFB1F2BFAC5}"/>
              </a:ext>
            </a:extLst>
          </p:cNvPr>
          <p:cNvSpPr txBox="1"/>
          <p:nvPr/>
        </p:nvSpPr>
        <p:spPr>
          <a:xfrm>
            <a:off x="4662714" y="3568836"/>
            <a:ext cx="275771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الحفاظ على الروابط العائلية وإشراك الأسرة عن بعد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293F8F-212C-C7D2-5D3A-7DF51D2D2E2C}"/>
              </a:ext>
            </a:extLst>
          </p:cNvPr>
          <p:cNvSpPr txBox="1"/>
          <p:nvPr/>
        </p:nvSpPr>
        <p:spPr>
          <a:xfrm>
            <a:off x="8487229" y="3568836"/>
            <a:ext cx="275771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العمل من أجل إعادة </a:t>
            </a:r>
            <a:r>
              <a:rPr lang="ar-SA" sz="2800" dirty="0">
                <a:latin typeface="Calibri" panose="020F0502020204030204" pitchFamily="34" charset="0"/>
                <a:cs typeface="Calibri" panose="020F0502020204030204" pitchFamily="34" charset="0"/>
              </a:rPr>
              <a:t>لم الشمل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/ إعادة الدمج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87E1E705-9C66-EAF7-D1D2-AE0A2BA52A93}"/>
              </a:ext>
            </a:extLst>
          </p:cNvPr>
          <p:cNvGrpSpPr/>
          <p:nvPr/>
        </p:nvGrpSpPr>
        <p:grpSpPr>
          <a:xfrm>
            <a:off x="6331258" y="1803587"/>
            <a:ext cx="881556" cy="996866"/>
            <a:chOff x="8642980" y="1438676"/>
            <a:chExt cx="1580404" cy="1787124"/>
          </a:xfrm>
        </p:grpSpPr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CF8F1987-47AA-AC57-A8BC-0FC6F62A24C6}"/>
                </a:ext>
              </a:extLst>
            </p:cNvPr>
            <p:cNvGrpSpPr/>
            <p:nvPr/>
          </p:nvGrpSpPr>
          <p:grpSpPr>
            <a:xfrm>
              <a:off x="9669308" y="1438676"/>
              <a:ext cx="554076" cy="1787124"/>
              <a:chOff x="3592187" y="1684320"/>
              <a:chExt cx="350098" cy="1129211"/>
            </a:xfrm>
            <a:solidFill>
              <a:schemeClr val="accent3">
                <a:lumMod val="75000"/>
              </a:schemeClr>
            </a:solidFill>
          </p:grpSpPr>
          <p:sp>
            <p:nvSpPr>
              <p:cNvPr id="44" name="Round Same Side Corner Rectangle 21">
                <a:extLst>
                  <a:ext uri="{FF2B5EF4-FFF2-40B4-BE49-F238E27FC236}">
                    <a16:creationId xmlns:a16="http://schemas.microsoft.com/office/drawing/2014/main" id="{0316CDAA-A4F5-C7CD-8A26-ACA0C24ACC6F}"/>
                  </a:ext>
                </a:extLst>
              </p:cNvPr>
              <p:cNvSpPr/>
              <p:nvPr/>
            </p:nvSpPr>
            <p:spPr>
              <a:xfrm>
                <a:off x="3592187" y="2069359"/>
                <a:ext cx="350098" cy="74417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/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C2E81906-4BC9-6E85-726D-00CA7FA35612}"/>
                  </a:ext>
                </a:extLst>
              </p:cNvPr>
              <p:cNvSpPr/>
              <p:nvPr/>
            </p:nvSpPr>
            <p:spPr>
              <a:xfrm>
                <a:off x="3610987" y="1684320"/>
                <a:ext cx="328890" cy="3288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/>
              </a:p>
            </p:txBody>
          </p:sp>
        </p:grp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7D6D027E-976E-D0A8-8987-D760AE985C1D}"/>
                </a:ext>
              </a:extLst>
            </p:cNvPr>
            <p:cNvGrpSpPr/>
            <p:nvPr/>
          </p:nvGrpSpPr>
          <p:grpSpPr>
            <a:xfrm>
              <a:off x="8642980" y="1438676"/>
              <a:ext cx="794068" cy="1787124"/>
              <a:chOff x="3000654" y="1516217"/>
              <a:chExt cx="245039" cy="551483"/>
            </a:xfrm>
            <a:solidFill>
              <a:schemeClr val="accent3">
                <a:lumMod val="75000"/>
              </a:schemeClr>
            </a:solidFill>
          </p:grpSpPr>
          <p:grpSp>
            <p:nvGrpSpPr>
              <p:cNvPr id="40" name="Group 39">
                <a:extLst>
                  <a:ext uri="{FF2B5EF4-FFF2-40B4-BE49-F238E27FC236}">
                    <a16:creationId xmlns:a16="http://schemas.microsoft.com/office/drawing/2014/main" id="{8B72F8B8-6276-B1AA-735F-119F0BB8F6F8}"/>
                  </a:ext>
                </a:extLst>
              </p:cNvPr>
              <p:cNvGrpSpPr/>
              <p:nvPr/>
            </p:nvGrpSpPr>
            <p:grpSpPr>
              <a:xfrm>
                <a:off x="3036509" y="1516217"/>
                <a:ext cx="172158" cy="551483"/>
                <a:chOff x="4043172" y="1684320"/>
                <a:chExt cx="352508" cy="1129211"/>
              </a:xfrm>
              <a:grpFill/>
            </p:grpSpPr>
            <p:sp>
              <p:nvSpPr>
                <p:cNvPr id="42" name="Round Same Side Corner Rectangle 21">
                  <a:extLst>
                    <a:ext uri="{FF2B5EF4-FFF2-40B4-BE49-F238E27FC236}">
                      <a16:creationId xmlns:a16="http://schemas.microsoft.com/office/drawing/2014/main" id="{37A2A910-E977-9AD3-FB98-95E97BA588D7}"/>
                    </a:ext>
                  </a:extLst>
                </p:cNvPr>
                <p:cNvSpPr/>
                <p:nvPr/>
              </p:nvSpPr>
              <p:spPr>
                <a:xfrm>
                  <a:off x="4045582" y="2069359"/>
                  <a:ext cx="350098" cy="744172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dirty="0"/>
                </a:p>
              </p:txBody>
            </p:sp>
            <p:sp>
              <p:nvSpPr>
                <p:cNvPr id="43" name="Oval 42">
                  <a:extLst>
                    <a:ext uri="{FF2B5EF4-FFF2-40B4-BE49-F238E27FC236}">
                      <a16:creationId xmlns:a16="http://schemas.microsoft.com/office/drawing/2014/main" id="{7656968A-FFF0-7832-9DED-5E71FEC3C57F}"/>
                    </a:ext>
                  </a:extLst>
                </p:cNvPr>
                <p:cNvSpPr/>
                <p:nvPr/>
              </p:nvSpPr>
              <p:spPr>
                <a:xfrm>
                  <a:off x="4043172" y="1684320"/>
                  <a:ext cx="328891" cy="32889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dirty="0"/>
                </a:p>
              </p:txBody>
            </p:sp>
          </p:grpSp>
          <p:sp>
            <p:nvSpPr>
              <p:cNvPr id="41" name="Flowchart: Manual Operation 40">
                <a:extLst>
                  <a:ext uri="{FF2B5EF4-FFF2-40B4-BE49-F238E27FC236}">
                    <a16:creationId xmlns:a16="http://schemas.microsoft.com/office/drawing/2014/main" id="{BACCBD4F-3347-C863-01E0-EEC46A2D2C6D}"/>
                  </a:ext>
                </a:extLst>
              </p:cNvPr>
              <p:cNvSpPr/>
              <p:nvPr/>
            </p:nvSpPr>
            <p:spPr>
              <a:xfrm rot="10800000">
                <a:off x="3000654" y="1805724"/>
                <a:ext cx="245039" cy="261975"/>
              </a:xfrm>
              <a:prstGeom prst="flowChartManualOperati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/>
              </a:p>
            </p:txBody>
          </p:sp>
        </p:grp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677F3CC8-F739-AF19-B790-71DC87C1DC42}"/>
              </a:ext>
            </a:extLst>
          </p:cNvPr>
          <p:cNvGrpSpPr/>
          <p:nvPr/>
        </p:nvGrpSpPr>
        <p:grpSpPr>
          <a:xfrm>
            <a:off x="1962078" y="2558702"/>
            <a:ext cx="274482" cy="722435"/>
            <a:chOff x="4045582" y="1684320"/>
            <a:chExt cx="350098" cy="921456"/>
          </a:xfrm>
          <a:solidFill>
            <a:schemeClr val="accent3">
              <a:lumMod val="75000"/>
            </a:schemeClr>
          </a:solidFill>
        </p:grpSpPr>
        <p:sp>
          <p:nvSpPr>
            <p:cNvPr id="47" name="Round Same Side Corner Rectangle 21">
              <a:extLst>
                <a:ext uri="{FF2B5EF4-FFF2-40B4-BE49-F238E27FC236}">
                  <a16:creationId xmlns:a16="http://schemas.microsoft.com/office/drawing/2014/main" id="{A6CE32E5-EE85-E524-162F-6917EA562345}"/>
                </a:ext>
              </a:extLst>
            </p:cNvPr>
            <p:cNvSpPr/>
            <p:nvPr/>
          </p:nvSpPr>
          <p:spPr>
            <a:xfrm>
              <a:off x="4045582" y="2069359"/>
              <a:ext cx="350098" cy="536417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2ED73C37-FB50-9A11-6FBE-B138F2DF9726}"/>
                </a:ext>
              </a:extLst>
            </p:cNvPr>
            <p:cNvSpPr/>
            <p:nvPr/>
          </p:nvSpPr>
          <p:spPr>
            <a:xfrm>
              <a:off x="4064379" y="1684320"/>
              <a:ext cx="328890" cy="3288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/>
            </a:p>
          </p:txBody>
        </p:sp>
      </p:grpSp>
      <p:grpSp>
        <p:nvGrpSpPr>
          <p:cNvPr id="1027" name="Group 1026">
            <a:extLst>
              <a:ext uri="{FF2B5EF4-FFF2-40B4-BE49-F238E27FC236}">
                <a16:creationId xmlns:a16="http://schemas.microsoft.com/office/drawing/2014/main" id="{B38A7AFA-E933-A37E-1893-784B87C6979A}"/>
              </a:ext>
            </a:extLst>
          </p:cNvPr>
          <p:cNvGrpSpPr/>
          <p:nvPr/>
        </p:nvGrpSpPr>
        <p:grpSpPr>
          <a:xfrm>
            <a:off x="4968032" y="2536955"/>
            <a:ext cx="274482" cy="722435"/>
            <a:chOff x="4045582" y="1684320"/>
            <a:chExt cx="350098" cy="921456"/>
          </a:xfrm>
          <a:solidFill>
            <a:schemeClr val="accent3">
              <a:lumMod val="75000"/>
            </a:schemeClr>
          </a:solidFill>
        </p:grpSpPr>
        <p:sp>
          <p:nvSpPr>
            <p:cNvPr id="1029" name="Round Same Side Corner Rectangle 21">
              <a:extLst>
                <a:ext uri="{FF2B5EF4-FFF2-40B4-BE49-F238E27FC236}">
                  <a16:creationId xmlns:a16="http://schemas.microsoft.com/office/drawing/2014/main" id="{3DC03A1B-B518-FFC5-F726-9604763A760F}"/>
                </a:ext>
              </a:extLst>
            </p:cNvPr>
            <p:cNvSpPr/>
            <p:nvPr/>
          </p:nvSpPr>
          <p:spPr>
            <a:xfrm>
              <a:off x="4045582" y="2069359"/>
              <a:ext cx="350098" cy="536417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/>
            </a:p>
          </p:txBody>
        </p:sp>
        <p:sp>
          <p:nvSpPr>
            <p:cNvPr id="1030" name="Oval 1029">
              <a:extLst>
                <a:ext uri="{FF2B5EF4-FFF2-40B4-BE49-F238E27FC236}">
                  <a16:creationId xmlns:a16="http://schemas.microsoft.com/office/drawing/2014/main" id="{67109B4B-9E5C-5DB3-6F7E-C52DFEA677C6}"/>
                </a:ext>
              </a:extLst>
            </p:cNvPr>
            <p:cNvSpPr/>
            <p:nvPr/>
          </p:nvSpPr>
          <p:spPr>
            <a:xfrm>
              <a:off x="4064379" y="1684320"/>
              <a:ext cx="328890" cy="32889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/>
            </a:p>
          </p:txBody>
        </p:sp>
      </p:grpSp>
      <p:pic>
        <p:nvPicPr>
          <p:cNvPr id="1032" name="Graphic 1031" descr="Link with solid fill">
            <a:extLst>
              <a:ext uri="{FF2B5EF4-FFF2-40B4-BE49-F238E27FC236}">
                <a16:creationId xmlns:a16="http://schemas.microsoft.com/office/drawing/2014/main" id="{9D56EFDD-2FE6-838D-34C5-437ED8D54F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7389811">
            <a:off x="5450684" y="2326225"/>
            <a:ext cx="670514" cy="670514"/>
          </a:xfrm>
          <a:prstGeom prst="rect">
            <a:avLst/>
          </a:prstGeom>
        </p:spPr>
      </p:pic>
      <p:grpSp>
        <p:nvGrpSpPr>
          <p:cNvPr id="1045" name="Group 1044">
            <a:extLst>
              <a:ext uri="{FF2B5EF4-FFF2-40B4-BE49-F238E27FC236}">
                <a16:creationId xmlns:a16="http://schemas.microsoft.com/office/drawing/2014/main" id="{CC66549A-04E2-5035-9E34-9BBAA19AE9EE}"/>
              </a:ext>
            </a:extLst>
          </p:cNvPr>
          <p:cNvGrpSpPr/>
          <p:nvPr/>
        </p:nvGrpSpPr>
        <p:grpSpPr>
          <a:xfrm>
            <a:off x="8700967" y="2084495"/>
            <a:ext cx="1944172" cy="1379355"/>
            <a:chOff x="8700967" y="2084495"/>
            <a:chExt cx="1944172" cy="1379355"/>
          </a:xfrm>
        </p:grpSpPr>
        <p:grpSp>
          <p:nvGrpSpPr>
            <p:cNvPr id="1046" name="Group 1045">
              <a:extLst>
                <a:ext uri="{FF2B5EF4-FFF2-40B4-BE49-F238E27FC236}">
                  <a16:creationId xmlns:a16="http://schemas.microsoft.com/office/drawing/2014/main" id="{60350CBA-6E66-8824-C3C2-03B1F2E4DA56}"/>
                </a:ext>
              </a:extLst>
            </p:cNvPr>
            <p:cNvGrpSpPr/>
            <p:nvPr/>
          </p:nvGrpSpPr>
          <p:grpSpPr>
            <a:xfrm>
              <a:off x="10217487" y="2084495"/>
              <a:ext cx="427652" cy="1379355"/>
              <a:chOff x="4045582" y="1684320"/>
              <a:chExt cx="350098" cy="1129211"/>
            </a:xfrm>
            <a:solidFill>
              <a:schemeClr val="accent3">
                <a:lumMod val="75000"/>
              </a:schemeClr>
            </a:solidFill>
          </p:grpSpPr>
          <p:sp>
            <p:nvSpPr>
              <p:cNvPr id="1057" name="Round Same Side Corner Rectangle 21">
                <a:extLst>
                  <a:ext uri="{FF2B5EF4-FFF2-40B4-BE49-F238E27FC236}">
                    <a16:creationId xmlns:a16="http://schemas.microsoft.com/office/drawing/2014/main" id="{9E281B8C-8BA0-0F69-EDF4-1E5190101BBC}"/>
                  </a:ext>
                </a:extLst>
              </p:cNvPr>
              <p:cNvSpPr/>
              <p:nvPr/>
            </p:nvSpPr>
            <p:spPr>
              <a:xfrm>
                <a:off x="4045582" y="2069359"/>
                <a:ext cx="350098" cy="74417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/>
              </a:p>
            </p:txBody>
          </p:sp>
          <p:sp>
            <p:nvSpPr>
              <p:cNvPr id="1058" name="Oval 1057">
                <a:extLst>
                  <a:ext uri="{FF2B5EF4-FFF2-40B4-BE49-F238E27FC236}">
                    <a16:creationId xmlns:a16="http://schemas.microsoft.com/office/drawing/2014/main" id="{66563DAF-B4D2-F273-1D34-EFEAF8807D43}"/>
                  </a:ext>
                </a:extLst>
              </p:cNvPr>
              <p:cNvSpPr/>
              <p:nvPr/>
            </p:nvSpPr>
            <p:spPr>
              <a:xfrm>
                <a:off x="4064379" y="1684320"/>
                <a:ext cx="328890" cy="3288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/>
              </a:p>
            </p:txBody>
          </p:sp>
        </p:grpSp>
        <p:grpSp>
          <p:nvGrpSpPr>
            <p:cNvPr id="1047" name="Group 1046">
              <a:extLst>
                <a:ext uri="{FF2B5EF4-FFF2-40B4-BE49-F238E27FC236}">
                  <a16:creationId xmlns:a16="http://schemas.microsoft.com/office/drawing/2014/main" id="{36C56411-39C9-EAAC-12D8-6F6466948845}"/>
                </a:ext>
              </a:extLst>
            </p:cNvPr>
            <p:cNvGrpSpPr/>
            <p:nvPr/>
          </p:nvGrpSpPr>
          <p:grpSpPr>
            <a:xfrm>
              <a:off x="9561277" y="2084495"/>
              <a:ext cx="612885" cy="1379355"/>
              <a:chOff x="3000654" y="1516217"/>
              <a:chExt cx="245039" cy="551483"/>
            </a:xfrm>
            <a:solidFill>
              <a:schemeClr val="accent3">
                <a:lumMod val="75000"/>
              </a:schemeClr>
            </a:solidFill>
          </p:grpSpPr>
          <p:grpSp>
            <p:nvGrpSpPr>
              <p:cNvPr id="1053" name="Group 1052">
                <a:extLst>
                  <a:ext uri="{FF2B5EF4-FFF2-40B4-BE49-F238E27FC236}">
                    <a16:creationId xmlns:a16="http://schemas.microsoft.com/office/drawing/2014/main" id="{C5F45700-DCB2-9FBE-4144-A84D655DEA5F}"/>
                  </a:ext>
                </a:extLst>
              </p:cNvPr>
              <p:cNvGrpSpPr/>
              <p:nvPr/>
            </p:nvGrpSpPr>
            <p:grpSpPr>
              <a:xfrm>
                <a:off x="3036509" y="1516217"/>
                <a:ext cx="172158" cy="551483"/>
                <a:chOff x="4043172" y="1684320"/>
                <a:chExt cx="352508" cy="1129211"/>
              </a:xfrm>
              <a:grpFill/>
            </p:grpSpPr>
            <p:sp>
              <p:nvSpPr>
                <p:cNvPr id="1055" name="Round Same Side Corner Rectangle 21">
                  <a:extLst>
                    <a:ext uri="{FF2B5EF4-FFF2-40B4-BE49-F238E27FC236}">
                      <a16:creationId xmlns:a16="http://schemas.microsoft.com/office/drawing/2014/main" id="{40EDE703-485B-21EA-6FDC-DDA3565D3854}"/>
                    </a:ext>
                  </a:extLst>
                </p:cNvPr>
                <p:cNvSpPr/>
                <p:nvPr/>
              </p:nvSpPr>
              <p:spPr>
                <a:xfrm>
                  <a:off x="4045582" y="2069359"/>
                  <a:ext cx="350098" cy="744172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dirty="0"/>
                </a:p>
              </p:txBody>
            </p:sp>
            <p:sp>
              <p:nvSpPr>
                <p:cNvPr id="1056" name="Oval 1055">
                  <a:extLst>
                    <a:ext uri="{FF2B5EF4-FFF2-40B4-BE49-F238E27FC236}">
                      <a16:creationId xmlns:a16="http://schemas.microsoft.com/office/drawing/2014/main" id="{4CD960DF-72AA-7B78-C34E-E80ED2B0D277}"/>
                    </a:ext>
                  </a:extLst>
                </p:cNvPr>
                <p:cNvSpPr/>
                <p:nvPr/>
              </p:nvSpPr>
              <p:spPr>
                <a:xfrm>
                  <a:off x="4043172" y="1684320"/>
                  <a:ext cx="328891" cy="32889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dirty="0"/>
                </a:p>
              </p:txBody>
            </p:sp>
          </p:grpSp>
          <p:sp>
            <p:nvSpPr>
              <p:cNvPr id="1054" name="Flowchart: Manual Operation 1053">
                <a:extLst>
                  <a:ext uri="{FF2B5EF4-FFF2-40B4-BE49-F238E27FC236}">
                    <a16:creationId xmlns:a16="http://schemas.microsoft.com/office/drawing/2014/main" id="{AA60E1F9-289A-3E06-F4B8-0B237BD95D6A}"/>
                  </a:ext>
                </a:extLst>
              </p:cNvPr>
              <p:cNvSpPr/>
              <p:nvPr/>
            </p:nvSpPr>
            <p:spPr>
              <a:xfrm rot="10800000">
                <a:off x="3000654" y="1805724"/>
                <a:ext cx="245039" cy="261975"/>
              </a:xfrm>
              <a:prstGeom prst="flowChartManualOperati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/>
              </a:p>
            </p:txBody>
          </p:sp>
        </p:grpSp>
        <p:grpSp>
          <p:nvGrpSpPr>
            <p:cNvPr id="1048" name="Group 1047">
              <a:extLst>
                <a:ext uri="{FF2B5EF4-FFF2-40B4-BE49-F238E27FC236}">
                  <a16:creationId xmlns:a16="http://schemas.microsoft.com/office/drawing/2014/main" id="{EFD05B54-8EC8-7FBA-3F32-86C5A13020A2}"/>
                </a:ext>
              </a:extLst>
            </p:cNvPr>
            <p:cNvGrpSpPr/>
            <p:nvPr/>
          </p:nvGrpSpPr>
          <p:grpSpPr>
            <a:xfrm>
              <a:off x="8700967" y="2736628"/>
              <a:ext cx="274482" cy="722435"/>
              <a:chOff x="4045582" y="1684320"/>
              <a:chExt cx="350098" cy="921456"/>
            </a:xfrm>
            <a:solidFill>
              <a:schemeClr val="accent3">
                <a:lumMod val="75000"/>
              </a:schemeClr>
            </a:solidFill>
          </p:grpSpPr>
          <p:sp>
            <p:nvSpPr>
              <p:cNvPr id="1051" name="Round Same Side Corner Rectangle 21">
                <a:extLst>
                  <a:ext uri="{FF2B5EF4-FFF2-40B4-BE49-F238E27FC236}">
                    <a16:creationId xmlns:a16="http://schemas.microsoft.com/office/drawing/2014/main" id="{95711547-26AE-71F7-CB36-DEEB7C4B16A8}"/>
                  </a:ext>
                </a:extLst>
              </p:cNvPr>
              <p:cNvSpPr/>
              <p:nvPr/>
            </p:nvSpPr>
            <p:spPr>
              <a:xfrm>
                <a:off x="4045582" y="2069359"/>
                <a:ext cx="350098" cy="536417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/>
              </a:p>
            </p:txBody>
          </p:sp>
          <p:sp>
            <p:nvSpPr>
              <p:cNvPr id="1052" name="Oval 1051">
                <a:extLst>
                  <a:ext uri="{FF2B5EF4-FFF2-40B4-BE49-F238E27FC236}">
                    <a16:creationId xmlns:a16="http://schemas.microsoft.com/office/drawing/2014/main" id="{44E18295-F091-F858-633E-E801B19D219A}"/>
                  </a:ext>
                </a:extLst>
              </p:cNvPr>
              <p:cNvSpPr/>
              <p:nvPr/>
            </p:nvSpPr>
            <p:spPr>
              <a:xfrm>
                <a:off x="4064379" y="1684320"/>
                <a:ext cx="328890" cy="3288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/>
              </a:p>
            </p:txBody>
          </p:sp>
        </p:grpSp>
        <p:sp>
          <p:nvSpPr>
            <p:cNvPr id="1049" name="Rectangle: Rounded Corners 1048">
              <a:extLst>
                <a:ext uri="{FF2B5EF4-FFF2-40B4-BE49-F238E27FC236}">
                  <a16:creationId xmlns:a16="http://schemas.microsoft.com/office/drawing/2014/main" id="{0638E795-17A5-46D0-23D5-02A25D8045F4}"/>
                </a:ext>
              </a:extLst>
            </p:cNvPr>
            <p:cNvSpPr/>
            <p:nvPr/>
          </p:nvSpPr>
          <p:spPr>
            <a:xfrm rot="19550506">
              <a:off x="9357164" y="2762496"/>
              <a:ext cx="427652" cy="140864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/>
            </a:p>
          </p:txBody>
        </p:sp>
        <p:sp>
          <p:nvSpPr>
            <p:cNvPr id="1050" name="Rectangle: Rounded Corners 1049">
              <a:extLst>
                <a:ext uri="{FF2B5EF4-FFF2-40B4-BE49-F238E27FC236}">
                  <a16:creationId xmlns:a16="http://schemas.microsoft.com/office/drawing/2014/main" id="{6C7153AE-0A2C-53C9-D050-2836D1C658D8}"/>
                </a:ext>
              </a:extLst>
            </p:cNvPr>
            <p:cNvSpPr/>
            <p:nvPr/>
          </p:nvSpPr>
          <p:spPr>
            <a:xfrm rot="19550506">
              <a:off x="8870618" y="3044002"/>
              <a:ext cx="250559" cy="11217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756886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>
            <a:extLst>
              <a:ext uri="{FF2B5EF4-FFF2-40B4-BE49-F238E27FC236}">
                <a16:creationId xmlns:a16="http://schemas.microsoft.com/office/drawing/2014/main" id="{14917DF4-CA7A-48C1-5912-DF0C08872C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6384" y="3099692"/>
            <a:ext cx="10042851" cy="562168"/>
          </a:xfrm>
        </p:spPr>
        <p:txBody>
          <a:bodyPr/>
          <a:lstStyle/>
          <a:p>
            <a:pPr algn="r" rtl="1"/>
            <a:r>
              <a:rPr lang="en-CA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الجلسة </a:t>
            </a:r>
            <a:r>
              <a:rPr lang="ar-SA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١</a:t>
            </a:r>
            <a:br>
              <a:rPr lang="en-CA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en-CA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ar-SA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</a:t>
            </a:r>
            <a:r>
              <a:rPr 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فت</a:t>
            </a:r>
            <a:r>
              <a:rPr lang="ar-SA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تا</a:t>
            </a:r>
            <a:r>
              <a:rPr 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ح الوحدة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909858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85DFDD1B-4E08-110A-1714-8D09ECD26DB4}"/>
              </a:ext>
            </a:extLst>
          </p:cNvPr>
          <p:cNvSpPr/>
          <p:nvPr/>
        </p:nvSpPr>
        <p:spPr>
          <a:xfrm>
            <a:off x="850097" y="1625682"/>
            <a:ext cx="6564085" cy="3959361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4055482-D907-98B0-D220-932A0853ED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0516"/>
            <a:ext cx="9363144" cy="868968"/>
          </a:xfrm>
        </p:spPr>
        <p:txBody>
          <a:bodyPr/>
          <a:lstStyle/>
          <a:p>
            <a:pPr rtl="1"/>
            <a:r>
              <a:rPr lang="ar-SA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الدعم</a:t>
            </a:r>
            <a:r>
              <a:rPr lang="en-GB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 الأسر</a:t>
            </a:r>
            <a:r>
              <a:rPr lang="ar-SA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ي</a:t>
            </a:r>
            <a:r>
              <a:rPr lang="en-GB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 في الرعاية البديلة</a:t>
            </a:r>
            <a:endParaRPr lang="en-US"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E3CA35A-DA5E-6927-DA4C-2756EF1AF52F}"/>
              </a:ext>
            </a:extLst>
          </p:cNvPr>
          <p:cNvSpPr/>
          <p:nvPr/>
        </p:nvSpPr>
        <p:spPr>
          <a:xfrm>
            <a:off x="4197893" y="2168566"/>
            <a:ext cx="2888343" cy="14191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t"/>
          <a:lstStyle/>
          <a:p>
            <a:pPr algn="ctr" rtl="1"/>
            <a:r>
              <a:rPr lang="ar-SA" sz="2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</a:t>
            </a:r>
            <a:r>
              <a:rPr lang="en-GB" sz="2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مجموعة </a:t>
            </a:r>
            <a:r>
              <a:rPr lang="ar-SA" sz="2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١</a:t>
            </a:r>
            <a:endParaRPr lang="en-GB" sz="22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rtl="1"/>
            <a:r>
              <a:rPr lang="en-GB" sz="2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رعاية القرابة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ABFE9D5-E468-4F5E-E21B-A206A9B3450F}"/>
              </a:ext>
            </a:extLst>
          </p:cNvPr>
          <p:cNvSpPr/>
          <p:nvPr/>
        </p:nvSpPr>
        <p:spPr>
          <a:xfrm>
            <a:off x="1700496" y="2082608"/>
            <a:ext cx="2888343" cy="14191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t"/>
          <a:lstStyle/>
          <a:p>
            <a:pPr algn="ctr" rtl="1"/>
            <a:r>
              <a:rPr lang="en-GB" sz="2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المجموعة </a:t>
            </a:r>
            <a:r>
              <a:rPr lang="ar-SA" sz="2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٢</a:t>
            </a:r>
            <a:endParaRPr lang="en-GB" sz="22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rtl="1"/>
            <a:r>
              <a:rPr lang="en-GB" sz="2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العيش المستقل تحت الإشراف / الدعم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6CA04C2-FCAA-00E0-8EEE-C24AAE4121E4}"/>
              </a:ext>
            </a:extLst>
          </p:cNvPr>
          <p:cNvSpPr/>
          <p:nvPr/>
        </p:nvSpPr>
        <p:spPr>
          <a:xfrm>
            <a:off x="4158430" y="3937289"/>
            <a:ext cx="2888343" cy="14191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t"/>
          <a:lstStyle/>
          <a:p>
            <a:pPr algn="ctr" rtl="1"/>
            <a:r>
              <a:rPr lang="en-GB" sz="2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المجموعة </a:t>
            </a:r>
            <a:r>
              <a:rPr lang="ar-SA" sz="2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٣</a:t>
            </a:r>
            <a:endParaRPr lang="en-GB" sz="22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rtl="1"/>
            <a:r>
              <a:rPr lang="ar-SA" sz="2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</a:t>
            </a:r>
            <a:r>
              <a:rPr lang="en-GB" sz="2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رعاية ال</a:t>
            </a:r>
            <a:r>
              <a:rPr lang="ar-SA" sz="2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حاضنة</a:t>
            </a:r>
            <a:endParaRPr lang="en-GB" sz="2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1C1958C-D0D7-1C2D-59A3-B55005C5489F}"/>
              </a:ext>
            </a:extLst>
          </p:cNvPr>
          <p:cNvSpPr/>
          <p:nvPr/>
        </p:nvSpPr>
        <p:spPr>
          <a:xfrm>
            <a:off x="1522717" y="3819834"/>
            <a:ext cx="2888343" cy="14191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t"/>
          <a:lstStyle/>
          <a:p>
            <a:pPr algn="ctr" rtl="1"/>
            <a:r>
              <a:rPr lang="en-GB" sz="2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المجموعة </a:t>
            </a:r>
            <a:r>
              <a:rPr lang="ar-SA" sz="22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٤</a:t>
            </a:r>
            <a:endParaRPr lang="en-GB" sz="22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rtl="1"/>
            <a:r>
              <a:rPr lang="ar-SA" sz="2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بيوت</a:t>
            </a:r>
            <a:r>
              <a:rPr lang="en-GB" sz="2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SA" sz="2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</a:t>
            </a:r>
            <a:r>
              <a:rPr lang="en-GB" sz="2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مجموعة </a:t>
            </a:r>
            <a:r>
              <a:rPr lang="ar-SA" sz="2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</a:t>
            </a:r>
            <a:r>
              <a:rPr lang="en-GB" sz="2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صغيرة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F60C293-BB93-060F-B77F-304A2D8764A2}"/>
              </a:ext>
            </a:extLst>
          </p:cNvPr>
          <p:cNvGrpSpPr/>
          <p:nvPr/>
        </p:nvGrpSpPr>
        <p:grpSpPr>
          <a:xfrm>
            <a:off x="10228983" y="337468"/>
            <a:ext cx="1587872" cy="1368854"/>
            <a:chOff x="10228983" y="337468"/>
            <a:chExt cx="1587872" cy="1368854"/>
          </a:xfrm>
        </p:grpSpPr>
        <p:sp>
          <p:nvSpPr>
            <p:cNvPr id="17" name="Hexagon 16">
              <a:extLst>
                <a:ext uri="{FF2B5EF4-FFF2-40B4-BE49-F238E27FC236}">
                  <a16:creationId xmlns:a16="http://schemas.microsoft.com/office/drawing/2014/main" id="{81DA400D-A82A-D22B-2D75-BFD4EF05232C}"/>
                </a:ext>
              </a:extLst>
            </p:cNvPr>
            <p:cNvSpPr/>
            <p:nvPr/>
          </p:nvSpPr>
          <p:spPr>
            <a:xfrm rot="1782986">
              <a:off x="10228983" y="337468"/>
              <a:ext cx="1587872" cy="1368854"/>
            </a:xfrm>
            <a:prstGeom prst="hexagon">
              <a:avLst>
                <a:gd name="adj" fmla="val 28965"/>
                <a:gd name="vf" fmla="val 115470"/>
              </a:avLst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EDEFB09C-D352-55EE-68CA-84D4B015DAB2}"/>
                </a:ext>
              </a:extLst>
            </p:cNvPr>
            <p:cNvGrpSpPr/>
            <p:nvPr/>
          </p:nvGrpSpPr>
          <p:grpSpPr>
            <a:xfrm>
              <a:off x="10621771" y="762700"/>
              <a:ext cx="562136" cy="634675"/>
              <a:chOff x="760175" y="830142"/>
              <a:chExt cx="867619" cy="979579"/>
            </a:xfrm>
          </p:grpSpPr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06F21584-48E3-71AE-F0E7-A87CDD712BF5}"/>
                  </a:ext>
                </a:extLst>
              </p:cNvPr>
              <p:cNvSpPr/>
              <p:nvPr/>
            </p:nvSpPr>
            <p:spPr>
              <a:xfrm>
                <a:off x="864636" y="830142"/>
                <a:ext cx="763158" cy="979577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 rtl="1"/>
                <a:r>
                  <a:rPr lang="ar-SA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٢٤-٣٣</a:t>
                </a:r>
                <a:endParaRPr lang="en-CA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9AAFF868-63E1-C6B8-FC10-6DFEDF270386}"/>
                  </a:ext>
                </a:extLst>
              </p:cNvPr>
              <p:cNvSpPr/>
              <p:nvPr/>
            </p:nvSpPr>
            <p:spPr>
              <a:xfrm>
                <a:off x="760175" y="830144"/>
                <a:ext cx="149292" cy="979577"/>
              </a:xfrm>
              <a:prstGeom prst="rect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88D95090-8EF7-9F1C-E461-36465775DBD5}"/>
                </a:ext>
              </a:extLst>
            </p:cNvPr>
            <p:cNvGrpSpPr/>
            <p:nvPr/>
          </p:nvGrpSpPr>
          <p:grpSpPr>
            <a:xfrm>
              <a:off x="11325415" y="762701"/>
              <a:ext cx="182192" cy="634674"/>
              <a:chOff x="2121762" y="2323619"/>
              <a:chExt cx="200378" cy="825210"/>
            </a:xfrm>
          </p:grpSpPr>
          <p:sp>
            <p:nvSpPr>
              <p:cNvPr id="20" name="Isosceles Triangle 19">
                <a:extLst>
                  <a:ext uri="{FF2B5EF4-FFF2-40B4-BE49-F238E27FC236}">
                    <a16:creationId xmlns:a16="http://schemas.microsoft.com/office/drawing/2014/main" id="{D814EFE7-941D-6FD4-8A13-F780B99DB781}"/>
                  </a:ext>
                </a:extLst>
              </p:cNvPr>
              <p:cNvSpPr/>
              <p:nvPr/>
            </p:nvSpPr>
            <p:spPr>
              <a:xfrm>
                <a:off x="2121763" y="2323619"/>
                <a:ext cx="200377" cy="172739"/>
              </a:xfrm>
              <a:prstGeom prst="triangl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73899E28-E06C-0711-ADA5-9A3B2A9F9D18}"/>
                  </a:ext>
                </a:extLst>
              </p:cNvPr>
              <p:cNvSpPr/>
              <p:nvPr/>
            </p:nvSpPr>
            <p:spPr>
              <a:xfrm>
                <a:off x="2121762" y="2496169"/>
                <a:ext cx="200377" cy="652660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2555D501-4B25-98F2-7497-AC7E4F485EBD}"/>
              </a:ext>
            </a:extLst>
          </p:cNvPr>
          <p:cNvGrpSpPr/>
          <p:nvPr/>
        </p:nvGrpSpPr>
        <p:grpSpPr>
          <a:xfrm rot="629692">
            <a:off x="7564153" y="2368442"/>
            <a:ext cx="3646842" cy="2424623"/>
            <a:chOff x="7208925" y="2604220"/>
            <a:chExt cx="1168511" cy="776891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F9E97E3-8840-8C96-E7E8-0A5F80C74C94}"/>
                </a:ext>
              </a:extLst>
            </p:cNvPr>
            <p:cNvSpPr/>
            <p:nvPr/>
          </p:nvSpPr>
          <p:spPr>
            <a:xfrm>
              <a:off x="7425584" y="2840091"/>
              <a:ext cx="716280" cy="54102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/>
            </a:p>
          </p:txBody>
        </p:sp>
        <p:sp>
          <p:nvSpPr>
            <p:cNvPr id="11" name="Google Shape;315;p4">
              <a:extLst>
                <a:ext uri="{FF2B5EF4-FFF2-40B4-BE49-F238E27FC236}">
                  <a16:creationId xmlns:a16="http://schemas.microsoft.com/office/drawing/2014/main" id="{67D7D01F-65AC-DB85-EC9C-2FF2BC3A5833}"/>
                </a:ext>
              </a:extLst>
            </p:cNvPr>
            <p:cNvSpPr/>
            <p:nvPr/>
          </p:nvSpPr>
          <p:spPr>
            <a:xfrm>
              <a:off x="7208925" y="2953324"/>
              <a:ext cx="356816" cy="35681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chemeClr val="bg1"/>
              </a:solidFill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Google Shape;315;p4">
              <a:extLst>
                <a:ext uri="{FF2B5EF4-FFF2-40B4-BE49-F238E27FC236}">
                  <a16:creationId xmlns:a16="http://schemas.microsoft.com/office/drawing/2014/main" id="{DF226D8E-6897-C5CD-04A5-F7F54BA324E0}"/>
                </a:ext>
              </a:extLst>
            </p:cNvPr>
            <p:cNvSpPr/>
            <p:nvPr/>
          </p:nvSpPr>
          <p:spPr>
            <a:xfrm>
              <a:off x="7622905" y="2604220"/>
              <a:ext cx="356816" cy="35681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chemeClr val="bg1"/>
              </a:solidFill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" name="Google Shape;315;p4">
              <a:extLst>
                <a:ext uri="{FF2B5EF4-FFF2-40B4-BE49-F238E27FC236}">
                  <a16:creationId xmlns:a16="http://schemas.microsoft.com/office/drawing/2014/main" id="{F6B194D2-C829-0E2F-20B4-FF86A8CCD9E9}"/>
                </a:ext>
              </a:extLst>
            </p:cNvPr>
            <p:cNvSpPr/>
            <p:nvPr/>
          </p:nvSpPr>
          <p:spPr>
            <a:xfrm>
              <a:off x="8020620" y="2955992"/>
              <a:ext cx="356816" cy="35681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chemeClr val="bg1"/>
              </a:solidFill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" name="Rectangle: Single Corner Snipped 13">
              <a:extLst>
                <a:ext uri="{FF2B5EF4-FFF2-40B4-BE49-F238E27FC236}">
                  <a16:creationId xmlns:a16="http://schemas.microsoft.com/office/drawing/2014/main" id="{E6949BC4-47DD-A3A7-438B-DA301D0654D5}"/>
                </a:ext>
              </a:extLst>
            </p:cNvPr>
            <p:cNvSpPr/>
            <p:nvPr/>
          </p:nvSpPr>
          <p:spPr>
            <a:xfrm rot="3546506">
              <a:off x="7635233" y="3164183"/>
              <a:ext cx="115589" cy="149251"/>
            </a:xfrm>
            <a:prstGeom prst="snip1Rect">
              <a:avLst>
                <a:gd name="adj" fmla="val 2326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/>
            </a:p>
          </p:txBody>
        </p:sp>
        <p:sp>
          <p:nvSpPr>
            <p:cNvPr id="15" name="Rectangle: Single Corner Snipped 14">
              <a:extLst>
                <a:ext uri="{FF2B5EF4-FFF2-40B4-BE49-F238E27FC236}">
                  <a16:creationId xmlns:a16="http://schemas.microsoft.com/office/drawing/2014/main" id="{FFB1B65A-0503-73F3-791E-B129623101A1}"/>
                </a:ext>
              </a:extLst>
            </p:cNvPr>
            <p:cNvSpPr/>
            <p:nvPr/>
          </p:nvSpPr>
          <p:spPr>
            <a:xfrm rot="17435470">
              <a:off x="7817713" y="3021002"/>
              <a:ext cx="115589" cy="149251"/>
            </a:xfrm>
            <a:prstGeom prst="snip1Rect">
              <a:avLst>
                <a:gd name="adj" fmla="val 2326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/>
            </a:p>
          </p:txBody>
        </p:sp>
      </p:grpSp>
    </p:spTree>
    <p:extLst>
      <p:ext uri="{BB962C8B-B14F-4D97-AF65-F5344CB8AC3E}">
        <p14:creationId xmlns:p14="http://schemas.microsoft.com/office/powerpoint/2010/main" val="124114548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E02B6E-AAA5-F680-44D8-63E91A755B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5711" y="139911"/>
            <a:ext cx="10515600" cy="868968"/>
          </a:xfrm>
        </p:spPr>
        <p:txBody>
          <a:bodyPr>
            <a:normAutofit/>
          </a:bodyPr>
          <a:lstStyle/>
          <a:p>
            <a:pPr rtl="1"/>
            <a:r>
              <a:rPr lang="ar-SA" sz="2700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الدعم</a:t>
            </a:r>
            <a:r>
              <a:rPr lang="en-GB" sz="2700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 الأسر</a:t>
            </a:r>
            <a:r>
              <a:rPr lang="ar-SA" sz="2700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ي</a:t>
            </a:r>
            <a:r>
              <a:rPr lang="en-GB" sz="2700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 في لم الشمل وإعادة ال</a:t>
            </a:r>
            <a:r>
              <a:rPr lang="ar-SA" sz="2700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دمج</a:t>
            </a:r>
            <a:endParaRPr lang="en-US" sz="2700"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4D389BE-ED3F-4E73-2723-CC12678944B3}"/>
              </a:ext>
            </a:extLst>
          </p:cNvPr>
          <p:cNvGrpSpPr/>
          <p:nvPr/>
        </p:nvGrpSpPr>
        <p:grpSpPr>
          <a:xfrm>
            <a:off x="10228983" y="337468"/>
            <a:ext cx="1587872" cy="1368854"/>
            <a:chOff x="10228983" y="337468"/>
            <a:chExt cx="1587872" cy="1368854"/>
          </a:xfrm>
        </p:grpSpPr>
        <p:sp>
          <p:nvSpPr>
            <p:cNvPr id="12" name="Hexagon 11">
              <a:extLst>
                <a:ext uri="{FF2B5EF4-FFF2-40B4-BE49-F238E27FC236}">
                  <a16:creationId xmlns:a16="http://schemas.microsoft.com/office/drawing/2014/main" id="{4CBA0ACD-86DD-3440-1811-9F3DE44B80F1}"/>
                </a:ext>
              </a:extLst>
            </p:cNvPr>
            <p:cNvSpPr/>
            <p:nvPr/>
          </p:nvSpPr>
          <p:spPr>
            <a:xfrm rot="1782986">
              <a:off x="10228983" y="337468"/>
              <a:ext cx="1587872" cy="1368854"/>
            </a:xfrm>
            <a:prstGeom prst="hexagon">
              <a:avLst>
                <a:gd name="adj" fmla="val 28965"/>
                <a:gd name="vf" fmla="val 115470"/>
              </a:avLst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C21654F5-C266-BE52-5C88-64595C8EA651}"/>
                </a:ext>
              </a:extLst>
            </p:cNvPr>
            <p:cNvGrpSpPr/>
            <p:nvPr/>
          </p:nvGrpSpPr>
          <p:grpSpPr>
            <a:xfrm>
              <a:off x="10621771" y="762700"/>
              <a:ext cx="562136" cy="634675"/>
              <a:chOff x="760175" y="830142"/>
              <a:chExt cx="867619" cy="979579"/>
            </a:xfrm>
          </p:grpSpPr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F658D325-B409-70B8-AF2A-ABA37A957A33}"/>
                  </a:ext>
                </a:extLst>
              </p:cNvPr>
              <p:cNvSpPr/>
              <p:nvPr/>
            </p:nvSpPr>
            <p:spPr>
              <a:xfrm>
                <a:off x="864636" y="830142"/>
                <a:ext cx="763158" cy="979577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 rtl="1"/>
                <a:r>
                  <a:rPr lang="ar-SA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٣٤</a:t>
                </a:r>
                <a:endParaRPr lang="en-CA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CF0259ED-C1A0-43E2-2890-1E4AF96AB780}"/>
                  </a:ext>
                </a:extLst>
              </p:cNvPr>
              <p:cNvSpPr/>
              <p:nvPr/>
            </p:nvSpPr>
            <p:spPr>
              <a:xfrm>
                <a:off x="760175" y="830144"/>
                <a:ext cx="149292" cy="979577"/>
              </a:xfrm>
              <a:prstGeom prst="rect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5CD0E665-D3DB-2DAB-656E-F9F40E121810}"/>
                </a:ext>
              </a:extLst>
            </p:cNvPr>
            <p:cNvGrpSpPr/>
            <p:nvPr/>
          </p:nvGrpSpPr>
          <p:grpSpPr>
            <a:xfrm>
              <a:off x="11325415" y="762701"/>
              <a:ext cx="182192" cy="634674"/>
              <a:chOff x="2121762" y="2323619"/>
              <a:chExt cx="200378" cy="825210"/>
            </a:xfrm>
          </p:grpSpPr>
          <p:sp>
            <p:nvSpPr>
              <p:cNvPr id="15" name="Isosceles Triangle 14">
                <a:extLst>
                  <a:ext uri="{FF2B5EF4-FFF2-40B4-BE49-F238E27FC236}">
                    <a16:creationId xmlns:a16="http://schemas.microsoft.com/office/drawing/2014/main" id="{2F939591-6079-80EE-D3E2-2EFBCF938C47}"/>
                  </a:ext>
                </a:extLst>
              </p:cNvPr>
              <p:cNvSpPr/>
              <p:nvPr/>
            </p:nvSpPr>
            <p:spPr>
              <a:xfrm>
                <a:off x="2121763" y="2323619"/>
                <a:ext cx="200377" cy="172739"/>
              </a:xfrm>
              <a:prstGeom prst="triangl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4AE1998B-A304-9491-E35D-64F6D46EC40B}"/>
                  </a:ext>
                </a:extLst>
              </p:cNvPr>
              <p:cNvSpPr/>
              <p:nvPr/>
            </p:nvSpPr>
            <p:spPr>
              <a:xfrm>
                <a:off x="2121762" y="2496169"/>
                <a:ext cx="200377" cy="652660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3" name="Speech Bubble: Rectangle with Corners Rounded 2">
            <a:extLst>
              <a:ext uri="{FF2B5EF4-FFF2-40B4-BE49-F238E27FC236}">
                <a16:creationId xmlns:a16="http://schemas.microsoft.com/office/drawing/2014/main" id="{DFFC952A-B3D3-C3A7-90DB-86761AB2B7D1}"/>
              </a:ext>
            </a:extLst>
          </p:cNvPr>
          <p:cNvSpPr/>
          <p:nvPr/>
        </p:nvSpPr>
        <p:spPr>
          <a:xfrm>
            <a:off x="6437375" y="1546345"/>
            <a:ext cx="4585544" cy="3765310"/>
          </a:xfrm>
          <a:prstGeom prst="wedgeRoundRectCallout">
            <a:avLst>
              <a:gd name="adj1" fmla="val -57708"/>
              <a:gd name="adj2" fmla="val -24028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rtl="1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إذا تم فصل </a:t>
            </a:r>
            <a:r>
              <a:rPr lang="ar-SA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ال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طفل وعائلته ، فكيف يؤثر ذلك على عوامل الحماية الثلاثة عندما</a:t>
            </a:r>
            <a:r>
              <a:rPr lang="ar-SA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يتعلق الأمر ب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لم شملهم؟</a:t>
            </a:r>
          </a:p>
          <a:p>
            <a:pPr lvl="0" algn="r" rtl="1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 algn="r" rtl="1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ar-SA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بيئات الرعاية والحماية ، ومقدمي الرعاية المستجيبين والداعمين ، والعلاقات الصحية بين مقدم الرعاية والطفل</a:t>
            </a:r>
            <a:r>
              <a:rPr lang="ar-SA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en-US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peech Bubble: Rectangle with Corners Rounded 3">
            <a:extLst>
              <a:ext uri="{FF2B5EF4-FFF2-40B4-BE49-F238E27FC236}">
                <a16:creationId xmlns:a16="http://schemas.microsoft.com/office/drawing/2014/main" id="{A831E50D-ED33-1E0C-17DA-15228F57B74A}"/>
              </a:ext>
            </a:extLst>
          </p:cNvPr>
          <p:cNvSpPr/>
          <p:nvPr/>
        </p:nvSpPr>
        <p:spPr>
          <a:xfrm>
            <a:off x="941555" y="1468192"/>
            <a:ext cx="4813071" cy="1691338"/>
          </a:xfrm>
          <a:prstGeom prst="wedgeRoundRectCallout">
            <a:avLst>
              <a:gd name="adj1" fmla="val -29205"/>
              <a:gd name="adj2" fmla="val -64709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rtl="1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ar-SA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في أي أنواع حالات لم الشمل تعتقد أن الدعم الأسري هو الأكثر أهمية و/أو يجب أن يكون أكثر تركيزاً؟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2CA9C96D-5C71-4224-5F45-60C9F7583E1C}"/>
              </a:ext>
            </a:extLst>
          </p:cNvPr>
          <p:cNvSpPr/>
          <p:nvPr/>
        </p:nvSpPr>
        <p:spPr>
          <a:xfrm>
            <a:off x="812799" y="3677546"/>
            <a:ext cx="4813071" cy="1733684"/>
          </a:xfrm>
          <a:prstGeom prst="wedgeRoundRectCallout">
            <a:avLst>
              <a:gd name="adj1" fmla="val 55610"/>
              <a:gd name="adj2" fmla="val 15851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 rtl="1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ما نوع الدعم الذي تعتقد أن الأطفال والعائلات</a:t>
            </a:r>
            <a:r>
              <a:rPr lang="ar-SA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قد تحتاجه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قبل وأثناء وبعد لم الشمل وإعادة ال</a:t>
            </a:r>
            <a:r>
              <a:rPr lang="ar-SA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دمج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؟</a:t>
            </a:r>
          </a:p>
        </p:txBody>
      </p:sp>
    </p:spTree>
    <p:extLst>
      <p:ext uri="{BB962C8B-B14F-4D97-AF65-F5344CB8AC3E}">
        <p14:creationId xmlns:p14="http://schemas.microsoft.com/office/powerpoint/2010/main" val="221421919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72">
            <a:extLst>
              <a:ext uri="{FF2B5EF4-FFF2-40B4-BE49-F238E27FC236}">
                <a16:creationId xmlns:a16="http://schemas.microsoft.com/office/drawing/2014/main" id="{A72D777A-5F6C-21D5-9DFF-7284671337BF}"/>
              </a:ext>
            </a:extLst>
          </p:cNvPr>
          <p:cNvSpPr txBox="1">
            <a:spLocks/>
          </p:cNvSpPr>
          <p:nvPr/>
        </p:nvSpPr>
        <p:spPr>
          <a:xfrm>
            <a:off x="4512043" y="1691807"/>
            <a:ext cx="5915913" cy="562168"/>
          </a:xfrm>
          <a:prstGeom prst="rect">
            <a:avLst/>
          </a:prstGeom>
        </p:spPr>
        <p:txBody>
          <a:bodyPr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</a:lstStyle>
          <a:p>
            <a:pPr algn="r" rtl="1"/>
            <a:r>
              <a:rPr lang="en-CA" sz="54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شريحة إضافية لملاحظات الميسر</a:t>
            </a:r>
          </a:p>
        </p:txBody>
      </p:sp>
    </p:spTree>
    <p:extLst>
      <p:ext uri="{BB962C8B-B14F-4D97-AF65-F5344CB8AC3E}">
        <p14:creationId xmlns:p14="http://schemas.microsoft.com/office/powerpoint/2010/main" val="209432259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72">
            <a:extLst>
              <a:ext uri="{FF2B5EF4-FFF2-40B4-BE49-F238E27FC236}">
                <a16:creationId xmlns:a16="http://schemas.microsoft.com/office/drawing/2014/main" id="{A72D777A-5F6C-21D5-9DFF-7284671337BF}"/>
              </a:ext>
            </a:extLst>
          </p:cNvPr>
          <p:cNvSpPr txBox="1">
            <a:spLocks/>
          </p:cNvSpPr>
          <p:nvPr/>
        </p:nvSpPr>
        <p:spPr>
          <a:xfrm>
            <a:off x="5266786" y="1416035"/>
            <a:ext cx="5915913" cy="562168"/>
          </a:xfrm>
          <a:prstGeom prst="rect">
            <a:avLst/>
          </a:prstGeom>
        </p:spPr>
        <p:txBody>
          <a:bodyPr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</a:lstStyle>
          <a:p>
            <a:pPr algn="r" rtl="1"/>
            <a:r>
              <a:rPr lang="en-CA" sz="54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شريحة إضافية لملاحظات الميسر</a:t>
            </a:r>
          </a:p>
        </p:txBody>
      </p:sp>
    </p:spTree>
    <p:extLst>
      <p:ext uri="{BB962C8B-B14F-4D97-AF65-F5344CB8AC3E}">
        <p14:creationId xmlns:p14="http://schemas.microsoft.com/office/powerpoint/2010/main" val="125050727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77426308-FC57-4621-A22C-EE55960FBD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en-CA" dirty="0">
                <a:latin typeface="Calibri" panose="020F0502020204030204" pitchFamily="34" charset="0"/>
                <a:cs typeface="Calibri" panose="020F0502020204030204" pitchFamily="34" charset="0"/>
              </a:rPr>
              <a:t>نق</a:t>
            </a: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ا</a:t>
            </a:r>
            <a:r>
              <a:rPr lang="en-CA" dirty="0">
                <a:latin typeface="Calibri" panose="020F0502020204030204" pitchFamily="34" charset="0"/>
                <a:cs typeface="Calibri" panose="020F0502020204030204" pitchFamily="34" charset="0"/>
              </a:rPr>
              <a:t>ط</a:t>
            </a: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CA" dirty="0">
                <a:latin typeface="Calibri" panose="020F0502020204030204" pitchFamily="34" charset="0"/>
                <a:cs typeface="Calibri" panose="020F0502020204030204" pitchFamily="34" charset="0"/>
              </a:rPr>
              <a:t>التعلم الرئيسية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62B3BE0-0F5B-4153-A0BA-E16ACFF0EE66}"/>
              </a:ext>
            </a:extLst>
          </p:cNvPr>
          <p:cNvSpPr txBox="1"/>
          <p:nvPr/>
        </p:nvSpPr>
        <p:spPr>
          <a:xfrm>
            <a:off x="952260" y="3524699"/>
            <a:ext cx="2588109" cy="7363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  <a:buClr>
                <a:srgbClr val="000000"/>
              </a:buClr>
            </a:pPr>
            <a:r>
              <a:rPr lang="ar-SA" sz="2000" dirty="0">
                <a:effectLst/>
                <a:latin typeface="Calibri" panose="020F0502020204030204" pitchFamily="34" charset="0"/>
                <a:ea typeface="Noto Sans Symbols"/>
                <a:cs typeface="Calibri" panose="020F0502020204030204" pitchFamily="34" charset="0"/>
              </a:rPr>
              <a:t>يمكن أن يساهم الدعم الأسري في منع الانفصال</a:t>
            </a:r>
            <a:endParaRPr lang="en-US" sz="2000" dirty="0">
              <a:effectLst/>
              <a:latin typeface="Calibri" panose="020F0502020204030204" pitchFamily="34" charset="0"/>
              <a:ea typeface="Noto Sans Symbols"/>
              <a:cs typeface="Calibri" panose="020F0502020204030204" pitchFamily="34" charset="0"/>
            </a:endParaRPr>
          </a:p>
        </p:txBody>
      </p:sp>
      <p:sp>
        <p:nvSpPr>
          <p:cNvPr id="60" name="5-Point Star 5">
            <a:extLst>
              <a:ext uri="{FF2B5EF4-FFF2-40B4-BE49-F238E27FC236}">
                <a16:creationId xmlns:a16="http://schemas.microsoft.com/office/drawing/2014/main" id="{CA51DE7D-C4EB-4482-B9BD-8251CB38B67D}"/>
              </a:ext>
            </a:extLst>
          </p:cNvPr>
          <p:cNvSpPr/>
          <p:nvPr/>
        </p:nvSpPr>
        <p:spPr>
          <a:xfrm>
            <a:off x="1684416" y="2009873"/>
            <a:ext cx="1051560" cy="1051560"/>
          </a:xfrm>
          <a:prstGeom prst="star5">
            <a:avLst>
              <a:gd name="adj" fmla="val 28143"/>
              <a:gd name="hf" fmla="val 105146"/>
              <a:gd name="vf" fmla="val 110557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5-Point Star 5">
            <a:extLst>
              <a:ext uri="{FF2B5EF4-FFF2-40B4-BE49-F238E27FC236}">
                <a16:creationId xmlns:a16="http://schemas.microsoft.com/office/drawing/2014/main" id="{ABD8A883-982A-4318-B4F5-7858ABDA3C3D}"/>
              </a:ext>
            </a:extLst>
          </p:cNvPr>
          <p:cNvSpPr/>
          <p:nvPr/>
        </p:nvSpPr>
        <p:spPr>
          <a:xfrm>
            <a:off x="9514756" y="2009873"/>
            <a:ext cx="1051560" cy="1051560"/>
          </a:xfrm>
          <a:prstGeom prst="star5">
            <a:avLst>
              <a:gd name="adj" fmla="val 28143"/>
              <a:gd name="hf" fmla="val 105146"/>
              <a:gd name="vf" fmla="val 110557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5-Point Star 5">
            <a:extLst>
              <a:ext uri="{FF2B5EF4-FFF2-40B4-BE49-F238E27FC236}">
                <a16:creationId xmlns:a16="http://schemas.microsoft.com/office/drawing/2014/main" id="{86C6DA94-9EAE-4187-A72F-7FF9F3B6A9A7}"/>
              </a:ext>
            </a:extLst>
          </p:cNvPr>
          <p:cNvSpPr/>
          <p:nvPr/>
        </p:nvSpPr>
        <p:spPr>
          <a:xfrm>
            <a:off x="5434250" y="2009873"/>
            <a:ext cx="1051560" cy="1051560"/>
          </a:xfrm>
          <a:prstGeom prst="star5">
            <a:avLst>
              <a:gd name="adj" fmla="val 28143"/>
              <a:gd name="hf" fmla="val 105146"/>
              <a:gd name="vf" fmla="val 110557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95BD88D-0303-33C0-0D64-3954FCB534D2}"/>
              </a:ext>
            </a:extLst>
          </p:cNvPr>
          <p:cNvSpPr txBox="1"/>
          <p:nvPr/>
        </p:nvSpPr>
        <p:spPr>
          <a:xfrm>
            <a:off x="8755657" y="3524699"/>
            <a:ext cx="25697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يمكن </a:t>
            </a:r>
            <a:r>
              <a:rPr lang="ar-SA" sz="2000" dirty="0">
                <a:latin typeface="Calibri" panose="020F0502020204030204" pitchFamily="34" charset="0"/>
                <a:cs typeface="Calibri" panose="020F0502020204030204" pitchFamily="34" charset="0"/>
              </a:rPr>
              <a:t>للدعم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 الأسر</a:t>
            </a:r>
            <a:r>
              <a:rPr lang="ar-SA" sz="2000" dirty="0">
                <a:latin typeface="Calibri" panose="020F0502020204030204" pitchFamily="34" charset="0"/>
                <a:cs typeface="Calibri" panose="020F0502020204030204" pitchFamily="34" charset="0"/>
              </a:rPr>
              <a:t>ي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 أن </a:t>
            </a:r>
            <a:r>
              <a:rPr lang="ar-SA" sz="2000" dirty="0">
                <a:latin typeface="Calibri" panose="020F0502020204030204" pitchFamily="34" charset="0"/>
                <a:cs typeface="Calibri" panose="020F0502020204030204" pitchFamily="34" charset="0"/>
              </a:rPr>
              <a:t>يعزز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 إعادة </a:t>
            </a:r>
            <a:r>
              <a:rPr lang="ar-SA" sz="2000" dirty="0">
                <a:latin typeface="Calibri" panose="020F0502020204030204" pitchFamily="34" charset="0"/>
                <a:cs typeface="Calibri" panose="020F0502020204030204" pitchFamily="34" charset="0"/>
              </a:rPr>
              <a:t>لم الشمل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 وإعادة ال</a:t>
            </a:r>
            <a:r>
              <a:rPr lang="ar-SA" sz="2000" dirty="0">
                <a:latin typeface="Calibri" panose="020F0502020204030204" pitchFamily="34" charset="0"/>
                <a:cs typeface="Calibri" panose="020F0502020204030204" pitchFamily="34" charset="0"/>
              </a:rPr>
              <a:t>دمج</a:t>
            </a:r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 الناجح</a:t>
            </a:r>
            <a:endParaRPr lang="en-BE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917D7A-41E2-2DE9-2CF9-704FCFBFF573}"/>
              </a:ext>
            </a:extLst>
          </p:cNvPr>
          <p:cNvSpPr txBox="1"/>
          <p:nvPr/>
        </p:nvSpPr>
        <p:spPr>
          <a:xfrm>
            <a:off x="3968795" y="3524699"/>
            <a:ext cx="3982469" cy="13856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  <a:buClr>
                <a:srgbClr val="000000"/>
              </a:buClr>
            </a:pPr>
            <a:r>
              <a:rPr lang="en-US" sz="2000" dirty="0">
                <a:effectLst/>
                <a:latin typeface="Calibri" panose="020F0502020204030204" pitchFamily="34" charset="0"/>
                <a:ea typeface="Noto Sans Symbols"/>
                <a:cs typeface="Calibri" panose="020F0502020204030204" pitchFamily="34" charset="0"/>
              </a:rPr>
              <a:t>يمكن لأخصائيي الحالة دعم الأطفال في الرعاية البديلة من خلال</a:t>
            </a:r>
            <a:r>
              <a:rPr lang="ar-SA" sz="2000" dirty="0">
                <a:effectLst/>
                <a:latin typeface="Calibri" panose="020F0502020204030204" pitchFamily="34" charset="0"/>
                <a:ea typeface="Noto Sans Symbols"/>
                <a:cs typeface="Calibri" panose="020F0502020204030204" pitchFamily="34" charset="0"/>
              </a:rPr>
              <a:t> </a:t>
            </a:r>
            <a:r>
              <a:rPr lang="en-GB" sz="2000" dirty="0">
                <a:effectLst/>
                <a:latin typeface="Calibri" panose="020F0502020204030204" pitchFamily="34" charset="0"/>
                <a:ea typeface="Noto Sans Symbols"/>
                <a:cs typeface="Calibri" panose="020F0502020204030204" pitchFamily="34" charset="0"/>
              </a:rPr>
              <a:t>تعزيز ترتيبات الرعاية البديلة القائمة على الأسرة والحفاظ على الروابط العائلية.</a:t>
            </a:r>
          </a:p>
        </p:txBody>
      </p:sp>
    </p:spTree>
    <p:extLst>
      <p:ext uri="{BB962C8B-B14F-4D97-AF65-F5344CB8AC3E}">
        <p14:creationId xmlns:p14="http://schemas.microsoft.com/office/powerpoint/2010/main" val="71813314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005B585-464F-C2C0-EF7C-0B774327D5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en-CA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الجلسة </a:t>
            </a:r>
            <a:r>
              <a:rPr lang="ar-SA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٥</a:t>
            </a:r>
            <a:br>
              <a:rPr lang="en-CA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en-CA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إغلاق</a:t>
            </a:r>
            <a:r>
              <a:rPr lang="ar-SA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الوحدة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938559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FCFE94-8837-47DD-B69B-6BA207F449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en-CA" dirty="0">
                <a:latin typeface="Calibri" panose="020F0502020204030204" pitchFamily="34" charset="0"/>
                <a:cs typeface="Calibri" panose="020F0502020204030204" pitchFamily="34" charset="0"/>
              </a:rPr>
              <a:t>نهاية الوحدة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6D3DF44-7B1E-FE1D-645A-96FC7560F0F3}"/>
              </a:ext>
            </a:extLst>
          </p:cNvPr>
          <p:cNvGrpSpPr/>
          <p:nvPr/>
        </p:nvGrpSpPr>
        <p:grpSpPr>
          <a:xfrm>
            <a:off x="10228983" y="337468"/>
            <a:ext cx="1587872" cy="1368854"/>
            <a:chOff x="10228983" y="337468"/>
            <a:chExt cx="1587872" cy="1368854"/>
          </a:xfrm>
        </p:grpSpPr>
        <p:sp>
          <p:nvSpPr>
            <p:cNvPr id="18" name="Hexagon 17">
              <a:extLst>
                <a:ext uri="{FF2B5EF4-FFF2-40B4-BE49-F238E27FC236}">
                  <a16:creationId xmlns:a16="http://schemas.microsoft.com/office/drawing/2014/main" id="{6669ED37-20F9-3130-6848-79A5E50B288D}"/>
                </a:ext>
              </a:extLst>
            </p:cNvPr>
            <p:cNvSpPr/>
            <p:nvPr/>
          </p:nvSpPr>
          <p:spPr>
            <a:xfrm rot="1782986">
              <a:off x="10228983" y="337468"/>
              <a:ext cx="1587872" cy="1368854"/>
            </a:xfrm>
            <a:prstGeom prst="hexagon">
              <a:avLst>
                <a:gd name="adj" fmla="val 28965"/>
                <a:gd name="vf" fmla="val 115470"/>
              </a:avLst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678F7E8-D168-42A7-E71A-F494F0515079}"/>
                </a:ext>
              </a:extLst>
            </p:cNvPr>
            <p:cNvGrpSpPr/>
            <p:nvPr/>
          </p:nvGrpSpPr>
          <p:grpSpPr>
            <a:xfrm>
              <a:off x="10621771" y="762700"/>
              <a:ext cx="562136" cy="634675"/>
              <a:chOff x="760175" y="830142"/>
              <a:chExt cx="867619" cy="979579"/>
            </a:xfrm>
          </p:grpSpPr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85F215DF-54F8-E4F2-835E-499C836EF758}"/>
                  </a:ext>
                </a:extLst>
              </p:cNvPr>
              <p:cNvSpPr/>
              <p:nvPr/>
            </p:nvSpPr>
            <p:spPr>
              <a:xfrm>
                <a:off x="864636" y="830142"/>
                <a:ext cx="763158" cy="979577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 rtl="1"/>
                <a:r>
                  <a:rPr lang="ar-SA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٣٥</a:t>
                </a:r>
                <a:endParaRPr lang="en-CA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08725E5B-3F1E-10FE-1D8B-304C8E11E38E}"/>
                  </a:ext>
                </a:extLst>
              </p:cNvPr>
              <p:cNvSpPr/>
              <p:nvPr/>
            </p:nvSpPr>
            <p:spPr>
              <a:xfrm>
                <a:off x="760175" y="830144"/>
                <a:ext cx="149292" cy="979577"/>
              </a:xfrm>
              <a:prstGeom prst="rect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67431F6B-B7BE-E505-CE4B-BD146398253A}"/>
                </a:ext>
              </a:extLst>
            </p:cNvPr>
            <p:cNvGrpSpPr/>
            <p:nvPr/>
          </p:nvGrpSpPr>
          <p:grpSpPr>
            <a:xfrm>
              <a:off x="11325415" y="762701"/>
              <a:ext cx="182192" cy="634674"/>
              <a:chOff x="2121762" y="2323619"/>
              <a:chExt cx="200378" cy="825210"/>
            </a:xfrm>
          </p:grpSpPr>
          <p:sp>
            <p:nvSpPr>
              <p:cNvPr id="21" name="Isosceles Triangle 20">
                <a:extLst>
                  <a:ext uri="{FF2B5EF4-FFF2-40B4-BE49-F238E27FC236}">
                    <a16:creationId xmlns:a16="http://schemas.microsoft.com/office/drawing/2014/main" id="{0A9B2B68-4B45-E6C9-5AE5-9066163A9C64}"/>
                  </a:ext>
                </a:extLst>
              </p:cNvPr>
              <p:cNvSpPr/>
              <p:nvPr/>
            </p:nvSpPr>
            <p:spPr>
              <a:xfrm>
                <a:off x="2121763" y="2323619"/>
                <a:ext cx="200377" cy="172739"/>
              </a:xfrm>
              <a:prstGeom prst="triangl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649667BB-12E4-D58D-494F-2D204D9143FE}"/>
                  </a:ext>
                </a:extLst>
              </p:cNvPr>
              <p:cNvSpPr/>
              <p:nvPr/>
            </p:nvSpPr>
            <p:spPr>
              <a:xfrm>
                <a:off x="2121762" y="2496169"/>
                <a:ext cx="200377" cy="652660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3" name="Speech Bubble: Rectangle with Corners Rounded 2">
            <a:extLst>
              <a:ext uri="{FF2B5EF4-FFF2-40B4-BE49-F238E27FC236}">
                <a16:creationId xmlns:a16="http://schemas.microsoft.com/office/drawing/2014/main" id="{D4CA3514-D0C6-41D3-91EA-50BA48DCF3BC}"/>
              </a:ext>
            </a:extLst>
          </p:cNvPr>
          <p:cNvSpPr/>
          <p:nvPr/>
        </p:nvSpPr>
        <p:spPr>
          <a:xfrm>
            <a:off x="1384531" y="2419405"/>
            <a:ext cx="2821709" cy="2611120"/>
          </a:xfrm>
          <a:prstGeom prst="wedgeRoundRectCallout">
            <a:avLst>
              <a:gd name="adj1" fmla="val -62814"/>
              <a:gd name="adj2" fmla="val -19017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ar-SA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الإغلاق</a:t>
            </a:r>
            <a:endParaRPr lang="en-US" sz="24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peech Bubble: Rectangle with Corners Rounded 3">
            <a:extLst>
              <a:ext uri="{FF2B5EF4-FFF2-40B4-BE49-F238E27FC236}">
                <a16:creationId xmlns:a16="http://schemas.microsoft.com/office/drawing/2014/main" id="{0F17CD53-0AB1-D010-15A7-9873F16B2081}"/>
              </a:ext>
            </a:extLst>
          </p:cNvPr>
          <p:cNvSpPr/>
          <p:nvPr/>
        </p:nvSpPr>
        <p:spPr>
          <a:xfrm>
            <a:off x="4828771" y="2419405"/>
            <a:ext cx="2821709" cy="2611120"/>
          </a:xfrm>
          <a:prstGeom prst="wedgeRoundRectCallout">
            <a:avLst>
              <a:gd name="adj1" fmla="val -19246"/>
              <a:gd name="adj2" fmla="val 59595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ar-SA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التأمل و التعليقات</a:t>
            </a:r>
            <a:endParaRPr lang="en-US" sz="24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F65F3F8F-60E0-E69C-69EB-1A891B571A11}"/>
              </a:ext>
            </a:extLst>
          </p:cNvPr>
          <p:cNvSpPr/>
          <p:nvPr/>
        </p:nvSpPr>
        <p:spPr>
          <a:xfrm>
            <a:off x="8273011" y="2419405"/>
            <a:ext cx="2821709" cy="2611120"/>
          </a:xfrm>
          <a:prstGeom prst="wedgeRoundRectCallout">
            <a:avLst>
              <a:gd name="adj1" fmla="val 59608"/>
              <a:gd name="adj2" fmla="val -20186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en-GB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مراجعة أهداف التعلم</a:t>
            </a:r>
            <a:endParaRPr lang="en-US" sz="24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17360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1E1CEEAD-59E2-6C45-6D34-D92FD7236B93}"/>
              </a:ext>
            </a:extLst>
          </p:cNvPr>
          <p:cNvSpPr/>
          <p:nvPr/>
        </p:nvSpPr>
        <p:spPr>
          <a:xfrm>
            <a:off x="7173685" y="3209301"/>
            <a:ext cx="3755859" cy="409181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CA" dirty="0"/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A57E07BA-8E94-410D-8565-5D48BB4CED7B}"/>
              </a:ext>
            </a:extLst>
          </p:cNvPr>
          <p:cNvSpPr/>
          <p:nvPr/>
        </p:nvSpPr>
        <p:spPr>
          <a:xfrm>
            <a:off x="7387771" y="2750154"/>
            <a:ext cx="1337787" cy="409181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CA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A17EAA9-0757-4E70-857A-CCB621E25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1965" y="3099692"/>
            <a:ext cx="2808067" cy="562168"/>
          </a:xfrm>
        </p:spPr>
        <p:txBody>
          <a:bodyPr/>
          <a:lstStyle/>
          <a:p>
            <a:pPr rtl="1"/>
            <a:r>
              <a:rPr lang="en-CA" dirty="0">
                <a:latin typeface="Calibri" panose="020F0502020204030204" pitchFamily="34" charset="0"/>
                <a:cs typeface="Calibri" panose="020F0502020204030204" pitchFamily="34" charset="0"/>
              </a:rPr>
              <a:t>هدف الوحدة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24EEE1C-BE7F-4B6C-BA92-E8B3F36132B2}"/>
              </a:ext>
            </a:extLst>
          </p:cNvPr>
          <p:cNvSpPr txBox="1"/>
          <p:nvPr/>
        </p:nvSpPr>
        <p:spPr>
          <a:xfrm>
            <a:off x="6968619" y="2262248"/>
            <a:ext cx="4048686" cy="138499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indent="0" algn="r" rtl="1">
              <a:buNone/>
            </a:pP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تزويد المشاركين بالمعرفة والمهارات لاعتماد نهج </a:t>
            </a:r>
            <a:r>
              <a:rPr lang="ar-SA" sz="2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الدعم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الأسر</a:t>
            </a:r>
            <a:r>
              <a:rPr lang="ar-SA" sz="2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ي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SA" sz="2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خلال 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عملية إدارة الحالة</a:t>
            </a:r>
            <a:endParaRPr lang="en-US" sz="2800" b="1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FF67C99-9CA4-D73F-F06D-28F01544EFB7}"/>
              </a:ext>
            </a:extLst>
          </p:cNvPr>
          <p:cNvGrpSpPr/>
          <p:nvPr/>
        </p:nvGrpSpPr>
        <p:grpSpPr>
          <a:xfrm>
            <a:off x="10258425" y="5039832"/>
            <a:ext cx="1414997" cy="1106818"/>
            <a:chOff x="7782406" y="2711084"/>
            <a:chExt cx="2129028" cy="1665337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8AC281A2-7FD8-F93C-9DA2-0D1064C65879}"/>
                </a:ext>
              </a:extLst>
            </p:cNvPr>
            <p:cNvGrpSpPr/>
            <p:nvPr/>
          </p:nvGrpSpPr>
          <p:grpSpPr>
            <a:xfrm>
              <a:off x="7782406" y="3249833"/>
              <a:ext cx="437746" cy="1126588"/>
              <a:chOff x="7856248" y="2409742"/>
              <a:chExt cx="1359139" cy="3497898"/>
            </a:xfrm>
          </p:grpSpPr>
          <p:sp>
            <p:nvSpPr>
              <p:cNvPr id="15" name="Round Same Side Corner Rectangle 23">
                <a:extLst>
                  <a:ext uri="{FF2B5EF4-FFF2-40B4-BE49-F238E27FC236}">
                    <a16:creationId xmlns:a16="http://schemas.microsoft.com/office/drawing/2014/main" id="{524D1A10-AA44-5372-7B8E-2B0B36C17EA0}"/>
                  </a:ext>
                </a:extLst>
              </p:cNvPr>
              <p:cNvSpPr/>
              <p:nvPr/>
            </p:nvSpPr>
            <p:spPr>
              <a:xfrm>
                <a:off x="7866215" y="4002301"/>
                <a:ext cx="1343863" cy="1905339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59FF4545-D7E4-526F-9198-272D96902561}"/>
                  </a:ext>
                </a:extLst>
              </p:cNvPr>
              <p:cNvSpPr/>
              <p:nvPr/>
            </p:nvSpPr>
            <p:spPr>
              <a:xfrm>
                <a:off x="7856248" y="2409742"/>
                <a:ext cx="1359139" cy="135913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EBAE5156-F8AF-7351-8F34-BAFC27D1E8BF}"/>
                </a:ext>
              </a:extLst>
            </p:cNvPr>
            <p:cNvGrpSpPr/>
            <p:nvPr/>
          </p:nvGrpSpPr>
          <p:grpSpPr>
            <a:xfrm>
              <a:off x="8356147" y="3116198"/>
              <a:ext cx="437746" cy="1260223"/>
              <a:chOff x="7856248" y="2409742"/>
              <a:chExt cx="1359139" cy="3912816"/>
            </a:xfrm>
          </p:grpSpPr>
          <p:sp>
            <p:nvSpPr>
              <p:cNvPr id="13" name="Round Same Side Corner Rectangle 23">
                <a:extLst>
                  <a:ext uri="{FF2B5EF4-FFF2-40B4-BE49-F238E27FC236}">
                    <a16:creationId xmlns:a16="http://schemas.microsoft.com/office/drawing/2014/main" id="{68D06C21-3D07-7F38-7164-017329BAC46C}"/>
                  </a:ext>
                </a:extLst>
              </p:cNvPr>
              <p:cNvSpPr/>
              <p:nvPr/>
            </p:nvSpPr>
            <p:spPr>
              <a:xfrm>
                <a:off x="7866215" y="4002302"/>
                <a:ext cx="1343863" cy="2320256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D8DEDCAC-3A34-15D9-6824-17E6ADF54321}"/>
                  </a:ext>
                </a:extLst>
              </p:cNvPr>
              <p:cNvSpPr/>
              <p:nvPr/>
            </p:nvSpPr>
            <p:spPr>
              <a:xfrm>
                <a:off x="7856248" y="2409742"/>
                <a:ext cx="1359139" cy="135913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AC38B3A9-DEEA-5FE7-2BB6-67AE7340279D}"/>
                </a:ext>
              </a:extLst>
            </p:cNvPr>
            <p:cNvGrpSpPr/>
            <p:nvPr/>
          </p:nvGrpSpPr>
          <p:grpSpPr>
            <a:xfrm>
              <a:off x="8924230" y="2931003"/>
              <a:ext cx="437746" cy="1445418"/>
              <a:chOff x="7856248" y="2409742"/>
              <a:chExt cx="1359139" cy="4487820"/>
            </a:xfrm>
          </p:grpSpPr>
          <p:sp>
            <p:nvSpPr>
              <p:cNvPr id="10" name="Round Same Side Corner Rectangle 23">
                <a:extLst>
                  <a:ext uri="{FF2B5EF4-FFF2-40B4-BE49-F238E27FC236}">
                    <a16:creationId xmlns:a16="http://schemas.microsoft.com/office/drawing/2014/main" id="{51107A8F-12B1-B91A-D5FD-F438346B3ED0}"/>
                  </a:ext>
                </a:extLst>
              </p:cNvPr>
              <p:cNvSpPr/>
              <p:nvPr/>
            </p:nvSpPr>
            <p:spPr>
              <a:xfrm>
                <a:off x="7866215" y="4002302"/>
                <a:ext cx="1343863" cy="289526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4C314EA8-4E48-64EE-9B7B-60A212F8D704}"/>
                  </a:ext>
                </a:extLst>
              </p:cNvPr>
              <p:cNvSpPr/>
              <p:nvPr/>
            </p:nvSpPr>
            <p:spPr>
              <a:xfrm>
                <a:off x="7856248" y="2409742"/>
                <a:ext cx="1359139" cy="135913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8F8327EA-2F53-A9B0-03B3-0A6CF69E6A0F}"/>
                </a:ext>
              </a:extLst>
            </p:cNvPr>
            <p:cNvGrpSpPr/>
            <p:nvPr/>
          </p:nvGrpSpPr>
          <p:grpSpPr>
            <a:xfrm>
              <a:off x="9473688" y="2711084"/>
              <a:ext cx="437746" cy="1665337"/>
              <a:chOff x="7856248" y="2409742"/>
              <a:chExt cx="1359139" cy="5170638"/>
            </a:xfrm>
          </p:grpSpPr>
          <p:sp>
            <p:nvSpPr>
              <p:cNvPr id="8" name="Round Same Side Corner Rectangle 23">
                <a:extLst>
                  <a:ext uri="{FF2B5EF4-FFF2-40B4-BE49-F238E27FC236}">
                    <a16:creationId xmlns:a16="http://schemas.microsoft.com/office/drawing/2014/main" id="{8E7FB623-03B2-FA75-166B-D76861D6E609}"/>
                  </a:ext>
                </a:extLst>
              </p:cNvPr>
              <p:cNvSpPr/>
              <p:nvPr/>
            </p:nvSpPr>
            <p:spPr>
              <a:xfrm>
                <a:off x="7866215" y="4002302"/>
                <a:ext cx="1343863" cy="3578078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A31968F4-0C89-3449-5E41-24A9D642C313}"/>
                  </a:ext>
                </a:extLst>
              </p:cNvPr>
              <p:cNvSpPr/>
              <p:nvPr/>
            </p:nvSpPr>
            <p:spPr>
              <a:xfrm>
                <a:off x="7856248" y="2409742"/>
                <a:ext cx="1359139" cy="135913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911184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F5A7A33-2FD4-47B8-9BFB-7E6E4EA30D87}"/>
              </a:ext>
            </a:extLst>
          </p:cNvPr>
          <p:cNvCxnSpPr>
            <a:cxnSpLocks/>
            <a:stCxn id="2" idx="1"/>
            <a:endCxn id="6" idx="4"/>
          </p:cNvCxnSpPr>
          <p:nvPr/>
        </p:nvCxnSpPr>
        <p:spPr>
          <a:xfrm flipH="1">
            <a:off x="7712971" y="938247"/>
            <a:ext cx="2495" cy="506750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E24EEE1C-BE7F-4B6C-BA92-E8B3F36132B2}"/>
              </a:ext>
            </a:extLst>
          </p:cNvPr>
          <p:cNvSpPr txBox="1"/>
          <p:nvPr/>
        </p:nvSpPr>
        <p:spPr>
          <a:xfrm>
            <a:off x="8132475" y="1387015"/>
            <a:ext cx="346529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r" rtl="1">
              <a:buNone/>
            </a:pPr>
            <a:r>
              <a:rPr lang="en-GB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إشراك العائلات ومقدمي الرعاية في إدارة الحال</a:t>
            </a:r>
            <a:r>
              <a:rPr lang="ar-SA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ة</a:t>
            </a:r>
            <a:endParaRPr lang="en-US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r" rtl="1">
              <a:buNone/>
            </a:pPr>
            <a:r>
              <a:rPr lang="en-US" i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ساعة و</a:t>
            </a:r>
            <a:r>
              <a:rPr lang="ar-SA" i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٣٠ </a:t>
            </a:r>
            <a:r>
              <a:rPr lang="en-US" i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دقيقة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BFB386E-6551-4A1A-A6BB-9382E7E7FF5C}"/>
              </a:ext>
            </a:extLst>
          </p:cNvPr>
          <p:cNvSpPr txBox="1"/>
          <p:nvPr/>
        </p:nvSpPr>
        <p:spPr>
          <a:xfrm>
            <a:off x="8132475" y="2871833"/>
            <a:ext cx="34652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r" rtl="1">
              <a:buNone/>
            </a:pPr>
            <a:r>
              <a:rPr lang="ar-SA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دعم</a:t>
            </a:r>
            <a:r>
              <a:rPr lang="en-GB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الأسرة </a:t>
            </a:r>
            <a:r>
              <a:rPr lang="ar-SA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خلال</a:t>
            </a:r>
            <a:r>
              <a:rPr lang="en-GB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عملية إدارة الحالة</a:t>
            </a:r>
            <a:endParaRPr lang="en-US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r" rtl="1"/>
            <a:r>
              <a:rPr lang="en-US" i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ساعة و </a:t>
            </a:r>
            <a:r>
              <a:rPr lang="ar-SA" i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١٥</a:t>
            </a:r>
            <a:r>
              <a:rPr lang="en-US" i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دقيقة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76BB8F9-C123-4183-92A9-C60157A708DC}"/>
              </a:ext>
            </a:extLst>
          </p:cNvPr>
          <p:cNvSpPr txBox="1"/>
          <p:nvPr/>
        </p:nvSpPr>
        <p:spPr>
          <a:xfrm>
            <a:off x="8132474" y="4441648"/>
            <a:ext cx="346529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r" rtl="1">
              <a:buNone/>
            </a:pPr>
            <a:r>
              <a:rPr lang="ar-SA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الانفصال</a:t>
            </a:r>
            <a:r>
              <a:rPr lang="en-GB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الأسر</a:t>
            </a:r>
            <a:r>
              <a:rPr lang="ar-SA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ي</a:t>
            </a:r>
            <a:r>
              <a:rPr lang="en-GB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و</a:t>
            </a:r>
            <a:r>
              <a:rPr lang="ar-SA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الدعم</a:t>
            </a:r>
            <a:r>
              <a:rPr lang="en-GB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الأسر</a:t>
            </a:r>
            <a:r>
              <a:rPr lang="ar-SA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ي</a:t>
            </a:r>
            <a:endParaRPr lang="en-US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r" rtl="1">
              <a:buNone/>
            </a:pPr>
            <a:r>
              <a:rPr lang="en-US" i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ساعة و </a:t>
            </a:r>
            <a:r>
              <a:rPr lang="ar-SA" i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٣٠</a:t>
            </a:r>
            <a:r>
              <a:rPr lang="en-US" i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دقيقة</a:t>
            </a:r>
          </a:p>
        </p:txBody>
      </p:sp>
      <p:sp>
        <p:nvSpPr>
          <p:cNvPr id="28" name="Hexagon 27">
            <a:extLst>
              <a:ext uri="{FF2B5EF4-FFF2-40B4-BE49-F238E27FC236}">
                <a16:creationId xmlns:a16="http://schemas.microsoft.com/office/drawing/2014/main" id="{BA5B85DC-E1FF-4A6D-8A92-F746BD9463B7}"/>
              </a:ext>
            </a:extLst>
          </p:cNvPr>
          <p:cNvSpPr/>
          <p:nvPr/>
        </p:nvSpPr>
        <p:spPr>
          <a:xfrm rot="1782986">
            <a:off x="7546421" y="1976835"/>
            <a:ext cx="335595" cy="289306"/>
          </a:xfrm>
          <a:prstGeom prst="hexagon">
            <a:avLst>
              <a:gd name="adj" fmla="val 28965"/>
              <a:gd name="vf" fmla="val 11547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Hexagon 29">
            <a:extLst>
              <a:ext uri="{FF2B5EF4-FFF2-40B4-BE49-F238E27FC236}">
                <a16:creationId xmlns:a16="http://schemas.microsoft.com/office/drawing/2014/main" id="{23D8AA94-FFBD-4F15-A021-C7F67B4A9317}"/>
              </a:ext>
            </a:extLst>
          </p:cNvPr>
          <p:cNvSpPr/>
          <p:nvPr/>
        </p:nvSpPr>
        <p:spPr>
          <a:xfrm rot="1782986">
            <a:off x="7546421" y="3327345"/>
            <a:ext cx="335595" cy="289306"/>
          </a:xfrm>
          <a:prstGeom prst="hexagon">
            <a:avLst>
              <a:gd name="adj" fmla="val 28965"/>
              <a:gd name="vf" fmla="val 11547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Hexagon 32">
            <a:extLst>
              <a:ext uri="{FF2B5EF4-FFF2-40B4-BE49-F238E27FC236}">
                <a16:creationId xmlns:a16="http://schemas.microsoft.com/office/drawing/2014/main" id="{7FB9D514-CF6E-41F3-A7D1-DE079B808ACA}"/>
              </a:ext>
            </a:extLst>
          </p:cNvPr>
          <p:cNvSpPr/>
          <p:nvPr/>
        </p:nvSpPr>
        <p:spPr>
          <a:xfrm rot="1782986">
            <a:off x="7546421" y="4677855"/>
            <a:ext cx="335595" cy="289306"/>
          </a:xfrm>
          <a:prstGeom prst="hexagon">
            <a:avLst>
              <a:gd name="adj" fmla="val 28965"/>
              <a:gd name="vf" fmla="val 11547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C9F12A12-33F9-440D-9B94-7A07623AD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453" y="3198461"/>
            <a:ext cx="4015311" cy="562168"/>
          </a:xfrm>
        </p:spPr>
        <p:txBody>
          <a:bodyPr/>
          <a:lstStyle/>
          <a:p>
            <a:pPr rtl="1"/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الأجندة</a:t>
            </a:r>
            <a:endParaRPr lang="en-CA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Hexagon 1">
            <a:extLst>
              <a:ext uri="{FF2B5EF4-FFF2-40B4-BE49-F238E27FC236}">
                <a16:creationId xmlns:a16="http://schemas.microsoft.com/office/drawing/2014/main" id="{56E791AC-DAF7-4603-14ED-C04C1FED307C}"/>
              </a:ext>
            </a:extLst>
          </p:cNvPr>
          <p:cNvSpPr/>
          <p:nvPr/>
        </p:nvSpPr>
        <p:spPr>
          <a:xfrm rot="1782986">
            <a:off x="7546421" y="626325"/>
            <a:ext cx="335595" cy="289306"/>
          </a:xfrm>
          <a:prstGeom prst="hexagon">
            <a:avLst>
              <a:gd name="adj" fmla="val 28965"/>
              <a:gd name="vf" fmla="val 11547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63D1575-FCAB-A99B-83F0-13B0706BD6B7}"/>
              </a:ext>
            </a:extLst>
          </p:cNvPr>
          <p:cNvSpPr txBox="1"/>
          <p:nvPr/>
        </p:nvSpPr>
        <p:spPr>
          <a:xfrm>
            <a:off x="8132475" y="431064"/>
            <a:ext cx="346529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r" rtl="1">
              <a:buNone/>
            </a:pPr>
            <a:r>
              <a:rPr lang="ar-SA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ا</a:t>
            </a:r>
            <a:r>
              <a:rPr lang="en-GB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فت</a:t>
            </a:r>
            <a:r>
              <a:rPr lang="ar-SA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تا</a:t>
            </a:r>
            <a:r>
              <a:rPr lang="en-GB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ح الوحدة</a:t>
            </a:r>
            <a:endParaRPr lang="en-US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r" rtl="1">
              <a:buNone/>
            </a:pPr>
            <a:r>
              <a:rPr lang="ar-SA" i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١٥</a:t>
            </a:r>
            <a:r>
              <a:rPr lang="en-US" i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دقيقة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FE522C7-BAF3-8581-119B-F14F1B06217B}"/>
              </a:ext>
            </a:extLst>
          </p:cNvPr>
          <p:cNvSpPr txBox="1"/>
          <p:nvPr/>
        </p:nvSpPr>
        <p:spPr>
          <a:xfrm>
            <a:off x="8132474" y="5849852"/>
            <a:ext cx="346529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r" rtl="1">
              <a:buNone/>
            </a:pPr>
            <a:r>
              <a:rPr lang="en-GB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إغلاق</a:t>
            </a:r>
            <a:r>
              <a:rPr lang="ar-SA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الوحدة</a:t>
            </a:r>
            <a:endParaRPr lang="en-US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r" rtl="1">
              <a:buNone/>
            </a:pPr>
            <a:r>
              <a:rPr lang="ar-SA" i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١٥ </a:t>
            </a:r>
            <a:r>
              <a:rPr lang="en-US" i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دقيقة</a:t>
            </a:r>
          </a:p>
        </p:txBody>
      </p:sp>
      <p:sp>
        <p:nvSpPr>
          <p:cNvPr id="6" name="Hexagon 5">
            <a:extLst>
              <a:ext uri="{FF2B5EF4-FFF2-40B4-BE49-F238E27FC236}">
                <a16:creationId xmlns:a16="http://schemas.microsoft.com/office/drawing/2014/main" id="{078F54BB-D3E3-52BB-BFDC-A330A066608D}"/>
              </a:ext>
            </a:extLst>
          </p:cNvPr>
          <p:cNvSpPr/>
          <p:nvPr/>
        </p:nvSpPr>
        <p:spPr>
          <a:xfrm rot="1782986">
            <a:off x="7546421" y="6028365"/>
            <a:ext cx="335595" cy="289306"/>
          </a:xfrm>
          <a:prstGeom prst="hexagon">
            <a:avLst>
              <a:gd name="adj" fmla="val 28965"/>
              <a:gd name="vf" fmla="val 11547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05564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7"/>
          <p:cNvSpPr txBox="1">
            <a:spLocks noGrp="1"/>
          </p:cNvSpPr>
          <p:nvPr>
            <p:ph type="title"/>
          </p:nvPr>
        </p:nvSpPr>
        <p:spPr>
          <a:xfrm>
            <a:off x="838200" y="120516"/>
            <a:ext cx="10515600" cy="868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56995"/>
              </a:buClr>
              <a:buSzPts val="3200"/>
              <a:buFont typeface="Arial"/>
              <a:buNone/>
            </a:pPr>
            <a:r>
              <a:rPr lang="en-GB" dirty="0"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أهداف التعلم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36" name="Google Shape;336;p7"/>
          <p:cNvSpPr txBox="1"/>
          <p:nvPr/>
        </p:nvSpPr>
        <p:spPr>
          <a:xfrm>
            <a:off x="3304446" y="3429000"/>
            <a:ext cx="2923352" cy="1080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 rtl="1">
              <a:lnSpc>
                <a:spcPct val="107000"/>
              </a:lnSpc>
            </a:pPr>
            <a:r>
              <a:rPr lang="ar-SA" sz="20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</a:t>
            </a:r>
            <a:r>
              <a:rPr lang="en-GB" sz="20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صف طرق العمل مع العائلات خلال كل خطوة من خطوات عملية إدارة الحالة</a:t>
            </a:r>
            <a:endParaRPr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41" name="Google Shape;341;p7"/>
          <p:cNvSpPr txBox="1"/>
          <p:nvPr/>
        </p:nvSpPr>
        <p:spPr>
          <a:xfrm>
            <a:off x="603623" y="3429000"/>
            <a:ext cx="2530727" cy="750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 rtl="1">
              <a:lnSpc>
                <a:spcPct val="107000"/>
              </a:lnSpc>
            </a:pP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شرح فوائد </a:t>
            </a:r>
            <a:r>
              <a:rPr lang="ar-SA" sz="20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إشراك</a:t>
            </a: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Helvetica Neue"/>
              </a:rPr>
              <a:t> الأسرة واستراتيجيات إشراك الأسرة</a:t>
            </a:r>
            <a:endParaRPr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42" name="Google Shape;342;p7"/>
          <p:cNvSpPr txBox="1"/>
          <p:nvPr/>
        </p:nvSpPr>
        <p:spPr>
          <a:xfrm>
            <a:off x="6491435" y="3419795"/>
            <a:ext cx="2508739" cy="1938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1" algn="ctr" rtl="1"/>
            <a:r>
              <a:rPr lang="ar-SA" sz="2000" dirty="0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الم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قارن</a:t>
            </a:r>
            <a:r>
              <a:rPr lang="ar-SA" sz="2000" dirty="0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ة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و</a:t>
            </a:r>
            <a:r>
              <a:rPr lang="ar-SA" sz="2000" dirty="0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التباين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ar-SA" sz="2000" dirty="0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حول كيفية مساعدة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نهج </a:t>
            </a:r>
            <a:r>
              <a:rPr lang="ar-SA" sz="2000" dirty="0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الدعم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الأسر</a:t>
            </a:r>
            <a:r>
              <a:rPr lang="ar-SA" sz="2000" dirty="0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ي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ar-SA" sz="2000" dirty="0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لل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أطفال غير المصحوبين </a:t>
            </a:r>
            <a:r>
              <a:rPr lang="ar-SA" sz="2000" dirty="0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و المنفصلين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في البيئات المختلفة</a:t>
            </a:r>
          </a:p>
        </p:txBody>
      </p:sp>
      <p:sp>
        <p:nvSpPr>
          <p:cNvPr id="343" name="Google Shape;343;p7"/>
          <p:cNvSpPr txBox="1"/>
          <p:nvPr/>
        </p:nvSpPr>
        <p:spPr>
          <a:xfrm>
            <a:off x="9076727" y="3429000"/>
            <a:ext cx="2508740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1" algn="ctr" rtl="1"/>
            <a:r>
              <a:rPr lang="ar-SA" sz="2000" dirty="0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م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عرف</a:t>
            </a:r>
            <a:r>
              <a:rPr lang="ar-SA" sz="2000" dirty="0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ة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كيف يمكن ل</a:t>
            </a:r>
            <a:r>
              <a:rPr lang="ar-SA" sz="2000" dirty="0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لدعم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الأسر</a:t>
            </a:r>
            <a:r>
              <a:rPr lang="ar-SA" sz="2000" dirty="0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ي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ar-SA" sz="2000" dirty="0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التصدي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ar-SA" sz="2000" dirty="0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لل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انفصال الأسر</a:t>
            </a:r>
            <a:r>
              <a:rPr lang="ar-SA" sz="2000" dirty="0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ي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.</a:t>
            </a:r>
          </a:p>
        </p:txBody>
      </p:sp>
      <p:grpSp>
        <p:nvGrpSpPr>
          <p:cNvPr id="344" name="Google Shape;344;p7"/>
          <p:cNvGrpSpPr/>
          <p:nvPr/>
        </p:nvGrpSpPr>
        <p:grpSpPr>
          <a:xfrm>
            <a:off x="1218279" y="2136184"/>
            <a:ext cx="1196375" cy="868968"/>
            <a:chOff x="6878053" y="1156317"/>
            <a:chExt cx="1431178" cy="1039513"/>
          </a:xfrm>
          <a:solidFill>
            <a:schemeClr val="accent3">
              <a:lumMod val="75000"/>
            </a:schemeClr>
          </a:solidFill>
        </p:grpSpPr>
        <p:grpSp>
          <p:nvGrpSpPr>
            <p:cNvPr id="345" name="Google Shape;345;p7"/>
            <p:cNvGrpSpPr/>
            <p:nvPr/>
          </p:nvGrpSpPr>
          <p:grpSpPr>
            <a:xfrm>
              <a:off x="7672978" y="1156317"/>
              <a:ext cx="412941" cy="436880"/>
              <a:chOff x="243840" y="1676400"/>
              <a:chExt cx="701040" cy="741680"/>
            </a:xfrm>
            <a:grpFill/>
          </p:grpSpPr>
          <p:sp>
            <p:nvSpPr>
              <p:cNvPr id="346" name="Google Shape;346;p7"/>
              <p:cNvSpPr/>
              <p:nvPr/>
            </p:nvSpPr>
            <p:spPr>
              <a:xfrm>
                <a:off x="243840" y="1676400"/>
                <a:ext cx="116839" cy="74168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47" name="Google Shape;347;p7"/>
              <p:cNvSpPr/>
              <p:nvPr/>
            </p:nvSpPr>
            <p:spPr>
              <a:xfrm>
                <a:off x="314960" y="1676400"/>
                <a:ext cx="629920" cy="43688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48" name="Google Shape;348;p7"/>
            <p:cNvSpPr/>
            <p:nvPr/>
          </p:nvSpPr>
          <p:spPr>
            <a:xfrm>
              <a:off x="7120511" y="1517650"/>
              <a:ext cx="1188720" cy="67818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9" name="Google Shape;349;p7"/>
            <p:cNvSpPr/>
            <p:nvPr/>
          </p:nvSpPr>
          <p:spPr>
            <a:xfrm>
              <a:off x="6878053" y="1727035"/>
              <a:ext cx="821708" cy="468795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50" name="Google Shape;350;p7"/>
          <p:cNvGrpSpPr/>
          <p:nvPr/>
        </p:nvGrpSpPr>
        <p:grpSpPr>
          <a:xfrm>
            <a:off x="4162850" y="2136184"/>
            <a:ext cx="1196375" cy="868968"/>
            <a:chOff x="6878053" y="1156317"/>
            <a:chExt cx="1431178" cy="1039513"/>
          </a:xfrm>
          <a:solidFill>
            <a:schemeClr val="accent3">
              <a:lumMod val="75000"/>
            </a:schemeClr>
          </a:solidFill>
        </p:grpSpPr>
        <p:grpSp>
          <p:nvGrpSpPr>
            <p:cNvPr id="351" name="Google Shape;351;p7"/>
            <p:cNvGrpSpPr/>
            <p:nvPr/>
          </p:nvGrpSpPr>
          <p:grpSpPr>
            <a:xfrm>
              <a:off x="7672978" y="1156317"/>
              <a:ext cx="412941" cy="436880"/>
              <a:chOff x="243840" y="1676400"/>
              <a:chExt cx="701040" cy="741680"/>
            </a:xfrm>
            <a:grpFill/>
          </p:grpSpPr>
          <p:sp>
            <p:nvSpPr>
              <p:cNvPr id="352" name="Google Shape;352;p7"/>
              <p:cNvSpPr/>
              <p:nvPr/>
            </p:nvSpPr>
            <p:spPr>
              <a:xfrm>
                <a:off x="243840" y="1676400"/>
                <a:ext cx="116839" cy="74168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3" name="Google Shape;353;p7"/>
              <p:cNvSpPr/>
              <p:nvPr/>
            </p:nvSpPr>
            <p:spPr>
              <a:xfrm>
                <a:off x="314960" y="1676400"/>
                <a:ext cx="629920" cy="43688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54" name="Google Shape;354;p7"/>
            <p:cNvSpPr/>
            <p:nvPr/>
          </p:nvSpPr>
          <p:spPr>
            <a:xfrm>
              <a:off x="7120511" y="1517650"/>
              <a:ext cx="1188720" cy="67818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5" name="Google Shape;355;p7"/>
            <p:cNvSpPr/>
            <p:nvPr/>
          </p:nvSpPr>
          <p:spPr>
            <a:xfrm>
              <a:off x="6878053" y="1727035"/>
              <a:ext cx="821708" cy="468795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56" name="Google Shape;356;p7"/>
          <p:cNvGrpSpPr/>
          <p:nvPr/>
        </p:nvGrpSpPr>
        <p:grpSpPr>
          <a:xfrm>
            <a:off x="7058909" y="2136184"/>
            <a:ext cx="1196375" cy="868968"/>
            <a:chOff x="6878053" y="1156317"/>
            <a:chExt cx="1431178" cy="1039513"/>
          </a:xfrm>
          <a:solidFill>
            <a:schemeClr val="accent3">
              <a:lumMod val="75000"/>
            </a:schemeClr>
          </a:solidFill>
        </p:grpSpPr>
        <p:grpSp>
          <p:nvGrpSpPr>
            <p:cNvPr id="357" name="Google Shape;357;p7"/>
            <p:cNvGrpSpPr/>
            <p:nvPr/>
          </p:nvGrpSpPr>
          <p:grpSpPr>
            <a:xfrm>
              <a:off x="7672978" y="1156317"/>
              <a:ext cx="412941" cy="436880"/>
              <a:chOff x="243840" y="1676400"/>
              <a:chExt cx="701040" cy="741680"/>
            </a:xfrm>
            <a:grpFill/>
          </p:grpSpPr>
          <p:sp>
            <p:nvSpPr>
              <p:cNvPr id="358" name="Google Shape;358;p7"/>
              <p:cNvSpPr/>
              <p:nvPr/>
            </p:nvSpPr>
            <p:spPr>
              <a:xfrm>
                <a:off x="243840" y="1676400"/>
                <a:ext cx="116839" cy="74168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9" name="Google Shape;359;p7"/>
              <p:cNvSpPr/>
              <p:nvPr/>
            </p:nvSpPr>
            <p:spPr>
              <a:xfrm>
                <a:off x="314960" y="1676400"/>
                <a:ext cx="629920" cy="43688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60" name="Google Shape;360;p7"/>
            <p:cNvSpPr/>
            <p:nvPr/>
          </p:nvSpPr>
          <p:spPr>
            <a:xfrm>
              <a:off x="7120511" y="1517650"/>
              <a:ext cx="1188720" cy="67818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1" name="Google Shape;361;p7"/>
            <p:cNvSpPr/>
            <p:nvPr/>
          </p:nvSpPr>
          <p:spPr>
            <a:xfrm>
              <a:off x="6878053" y="1727035"/>
              <a:ext cx="821708" cy="468795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62" name="Google Shape;362;p7"/>
          <p:cNvGrpSpPr/>
          <p:nvPr/>
        </p:nvGrpSpPr>
        <p:grpSpPr>
          <a:xfrm>
            <a:off x="9732909" y="2136184"/>
            <a:ext cx="1196375" cy="868968"/>
            <a:chOff x="6878053" y="1156317"/>
            <a:chExt cx="1431178" cy="1039513"/>
          </a:xfrm>
          <a:solidFill>
            <a:schemeClr val="accent3">
              <a:lumMod val="75000"/>
            </a:schemeClr>
          </a:solidFill>
        </p:grpSpPr>
        <p:grpSp>
          <p:nvGrpSpPr>
            <p:cNvPr id="363" name="Google Shape;363;p7"/>
            <p:cNvGrpSpPr/>
            <p:nvPr/>
          </p:nvGrpSpPr>
          <p:grpSpPr>
            <a:xfrm>
              <a:off x="7672978" y="1156317"/>
              <a:ext cx="412941" cy="436880"/>
              <a:chOff x="243840" y="1676400"/>
              <a:chExt cx="701040" cy="741680"/>
            </a:xfrm>
            <a:grpFill/>
          </p:grpSpPr>
          <p:sp>
            <p:nvSpPr>
              <p:cNvPr id="364" name="Google Shape;364;p7"/>
              <p:cNvSpPr/>
              <p:nvPr/>
            </p:nvSpPr>
            <p:spPr>
              <a:xfrm>
                <a:off x="243840" y="1676400"/>
                <a:ext cx="116839" cy="74168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65" name="Google Shape;365;p7"/>
              <p:cNvSpPr/>
              <p:nvPr/>
            </p:nvSpPr>
            <p:spPr>
              <a:xfrm>
                <a:off x="314960" y="1676400"/>
                <a:ext cx="629920" cy="43688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66" name="Google Shape;366;p7"/>
            <p:cNvSpPr/>
            <p:nvPr/>
          </p:nvSpPr>
          <p:spPr>
            <a:xfrm>
              <a:off x="7120511" y="1517650"/>
              <a:ext cx="1188720" cy="67818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7" name="Google Shape;367;p7"/>
            <p:cNvSpPr/>
            <p:nvPr/>
          </p:nvSpPr>
          <p:spPr>
            <a:xfrm>
              <a:off x="6878053" y="1727035"/>
              <a:ext cx="821708" cy="468795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AF8E2067-41F0-2259-D46C-C28D64F42BE4}"/>
              </a:ext>
            </a:extLst>
          </p:cNvPr>
          <p:cNvGrpSpPr/>
          <p:nvPr/>
        </p:nvGrpSpPr>
        <p:grpSpPr>
          <a:xfrm>
            <a:off x="10228983" y="337468"/>
            <a:ext cx="1587872" cy="1368854"/>
            <a:chOff x="10228983" y="337468"/>
            <a:chExt cx="1587872" cy="1368854"/>
          </a:xfrm>
        </p:grpSpPr>
        <p:sp>
          <p:nvSpPr>
            <p:cNvPr id="3" name="Hexagon 2">
              <a:extLst>
                <a:ext uri="{FF2B5EF4-FFF2-40B4-BE49-F238E27FC236}">
                  <a16:creationId xmlns:a16="http://schemas.microsoft.com/office/drawing/2014/main" id="{A5392BBC-4519-135D-ADB2-53D4541AB63B}"/>
                </a:ext>
              </a:extLst>
            </p:cNvPr>
            <p:cNvSpPr/>
            <p:nvPr/>
          </p:nvSpPr>
          <p:spPr>
            <a:xfrm rot="1782986">
              <a:off x="10228983" y="337468"/>
              <a:ext cx="1587872" cy="1368854"/>
            </a:xfrm>
            <a:prstGeom prst="hexagon">
              <a:avLst>
                <a:gd name="adj" fmla="val 28965"/>
                <a:gd name="vf" fmla="val 115470"/>
              </a:avLst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/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D88101C9-B56A-42B6-452B-4AB59FDC599D}"/>
                </a:ext>
              </a:extLst>
            </p:cNvPr>
            <p:cNvGrpSpPr/>
            <p:nvPr/>
          </p:nvGrpSpPr>
          <p:grpSpPr>
            <a:xfrm>
              <a:off x="10737628" y="758745"/>
              <a:ext cx="562136" cy="634675"/>
              <a:chOff x="760175" y="830142"/>
              <a:chExt cx="867619" cy="979579"/>
            </a:xfrm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1F2C086D-D9EC-F712-AA5F-688AF8632C22}"/>
                  </a:ext>
                </a:extLst>
              </p:cNvPr>
              <p:cNvSpPr/>
              <p:nvPr/>
            </p:nvSpPr>
            <p:spPr>
              <a:xfrm>
                <a:off x="864636" y="830142"/>
                <a:ext cx="763158" cy="979577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 rtl="1"/>
                <a:r>
                  <a:rPr lang="ar-SA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١٧</a:t>
                </a:r>
                <a:endPara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A934C1BC-5E57-AC4B-5EFA-80704EA6B7A5}"/>
                  </a:ext>
                </a:extLst>
              </p:cNvPr>
              <p:cNvSpPr/>
              <p:nvPr/>
            </p:nvSpPr>
            <p:spPr>
              <a:xfrm>
                <a:off x="760175" y="830144"/>
                <a:ext cx="149292" cy="979577"/>
              </a:xfrm>
              <a:prstGeom prst="rect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/>
              </a:p>
            </p:txBody>
          </p:sp>
        </p:grp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1731B71-2C21-8B6E-66EA-AAE692EDC1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en-CA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الجلسة </a:t>
            </a:r>
            <a:r>
              <a:rPr lang="ar-SA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٢</a:t>
            </a:r>
            <a:br>
              <a:rPr lang="en-CA" sz="2400" b="1" dirty="0">
                <a:solidFill>
                  <a:schemeClr val="bg1"/>
                </a:solidFill>
                <a:latin typeface="Garamond"/>
              </a:rPr>
            </a:br>
            <a:br>
              <a:rPr lang="en-CA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إشراك العائلات ومقدمي الرعاية في إدارة الحال</a:t>
            </a:r>
            <a:r>
              <a:rPr lang="ar-SA" sz="5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ة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72456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7557BC0-1EEC-8F44-AB5D-239818DD76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إشراك 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العائلات ومقدمي الرعاية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7E1E963-16C6-D9A8-FFFB-6932DB04B82B}"/>
              </a:ext>
            </a:extLst>
          </p:cNvPr>
          <p:cNvGrpSpPr/>
          <p:nvPr/>
        </p:nvGrpSpPr>
        <p:grpSpPr>
          <a:xfrm>
            <a:off x="10228983" y="337468"/>
            <a:ext cx="1587872" cy="1368854"/>
            <a:chOff x="10228983" y="337468"/>
            <a:chExt cx="1587872" cy="1368854"/>
          </a:xfrm>
        </p:grpSpPr>
        <p:sp>
          <p:nvSpPr>
            <p:cNvPr id="17" name="Hexagon 16">
              <a:extLst>
                <a:ext uri="{FF2B5EF4-FFF2-40B4-BE49-F238E27FC236}">
                  <a16:creationId xmlns:a16="http://schemas.microsoft.com/office/drawing/2014/main" id="{99CE0A99-54E8-749A-9F98-A92DA10D0AEC}"/>
                </a:ext>
              </a:extLst>
            </p:cNvPr>
            <p:cNvSpPr/>
            <p:nvPr/>
          </p:nvSpPr>
          <p:spPr>
            <a:xfrm rot="1782986">
              <a:off x="10228983" y="337468"/>
              <a:ext cx="1587872" cy="1368854"/>
            </a:xfrm>
            <a:prstGeom prst="hexagon">
              <a:avLst>
                <a:gd name="adj" fmla="val 28965"/>
                <a:gd name="vf" fmla="val 115470"/>
              </a:avLst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CA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04781685-3816-33C7-8952-82D7E550F5EC}"/>
                </a:ext>
              </a:extLst>
            </p:cNvPr>
            <p:cNvGrpSpPr/>
            <p:nvPr/>
          </p:nvGrpSpPr>
          <p:grpSpPr>
            <a:xfrm>
              <a:off x="10621771" y="762700"/>
              <a:ext cx="562136" cy="634675"/>
              <a:chOff x="760175" y="830142"/>
              <a:chExt cx="867619" cy="979579"/>
            </a:xfrm>
          </p:grpSpPr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50DB53A9-81DE-CC20-6362-4B0322A33E02}"/>
                  </a:ext>
                </a:extLst>
              </p:cNvPr>
              <p:cNvSpPr/>
              <p:nvPr/>
            </p:nvSpPr>
            <p:spPr>
              <a:xfrm>
                <a:off x="864636" y="830142"/>
                <a:ext cx="763158" cy="979577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 rtl="1"/>
                <a:r>
                  <a:rPr lang="ar-SA" sz="1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١٧-١٨</a:t>
                </a:r>
                <a:endParaRPr lang="en-CA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E823A61A-49D7-A294-F071-E9CD192018A7}"/>
                  </a:ext>
                </a:extLst>
              </p:cNvPr>
              <p:cNvSpPr/>
              <p:nvPr/>
            </p:nvSpPr>
            <p:spPr>
              <a:xfrm>
                <a:off x="760175" y="830144"/>
                <a:ext cx="149292" cy="979577"/>
              </a:xfrm>
              <a:prstGeom prst="rect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8076102A-E92E-9980-628D-E3F580FD86AF}"/>
                </a:ext>
              </a:extLst>
            </p:cNvPr>
            <p:cNvGrpSpPr/>
            <p:nvPr/>
          </p:nvGrpSpPr>
          <p:grpSpPr>
            <a:xfrm>
              <a:off x="11325415" y="762701"/>
              <a:ext cx="182192" cy="634674"/>
              <a:chOff x="2121762" y="2323619"/>
              <a:chExt cx="200378" cy="825210"/>
            </a:xfrm>
          </p:grpSpPr>
          <p:sp>
            <p:nvSpPr>
              <p:cNvPr id="20" name="Isosceles Triangle 19">
                <a:extLst>
                  <a:ext uri="{FF2B5EF4-FFF2-40B4-BE49-F238E27FC236}">
                    <a16:creationId xmlns:a16="http://schemas.microsoft.com/office/drawing/2014/main" id="{FA20A606-B799-7B9B-A164-B85844D96A1F}"/>
                  </a:ext>
                </a:extLst>
              </p:cNvPr>
              <p:cNvSpPr/>
              <p:nvPr/>
            </p:nvSpPr>
            <p:spPr>
              <a:xfrm>
                <a:off x="2121763" y="2323619"/>
                <a:ext cx="200377" cy="172739"/>
              </a:xfrm>
              <a:prstGeom prst="triangl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2D289541-24AB-B3CB-F3C7-A936B1018856}"/>
                  </a:ext>
                </a:extLst>
              </p:cNvPr>
              <p:cNvSpPr/>
              <p:nvPr/>
            </p:nvSpPr>
            <p:spPr>
              <a:xfrm>
                <a:off x="2121762" y="2496169"/>
                <a:ext cx="200377" cy="652660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CA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24" name="Speech Bubble: Rectangle with Corners Rounded 23">
            <a:extLst>
              <a:ext uri="{FF2B5EF4-FFF2-40B4-BE49-F238E27FC236}">
                <a16:creationId xmlns:a16="http://schemas.microsoft.com/office/drawing/2014/main" id="{BBD9B30E-1169-C3B1-C55B-0700AF1EDBB7}"/>
              </a:ext>
            </a:extLst>
          </p:cNvPr>
          <p:cNvSpPr/>
          <p:nvPr/>
        </p:nvSpPr>
        <p:spPr>
          <a:xfrm>
            <a:off x="7549681" y="1663037"/>
            <a:ext cx="3386998" cy="3531925"/>
          </a:xfrm>
          <a:prstGeom prst="wedgeRoundRectCallout">
            <a:avLst>
              <a:gd name="adj1" fmla="val -62814"/>
              <a:gd name="adj2" fmla="val -19017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ما هي بعض الطرق المختلفة التي </a:t>
            </a:r>
            <a:r>
              <a:rPr lang="ar-SA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قمت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بها </a:t>
            </a:r>
            <a:r>
              <a:rPr lang="ar-SA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لإشراك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العائلات ومقدمي الرعاية المباشرين في تجربتك كأخصائي حالة حتى الآن؟ هل يمكنك</a:t>
            </a:r>
            <a:r>
              <a:rPr lang="ar-SA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م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مشاركة الأمثلة؟</a:t>
            </a:r>
          </a:p>
        </p:txBody>
      </p:sp>
      <p:sp>
        <p:nvSpPr>
          <p:cNvPr id="25" name="Speech Bubble: Rectangle with Corners Rounded 24">
            <a:extLst>
              <a:ext uri="{FF2B5EF4-FFF2-40B4-BE49-F238E27FC236}">
                <a16:creationId xmlns:a16="http://schemas.microsoft.com/office/drawing/2014/main" id="{70468DE1-8F3D-9304-F374-D479DB3C66D0}"/>
              </a:ext>
            </a:extLst>
          </p:cNvPr>
          <p:cNvSpPr/>
          <p:nvPr/>
        </p:nvSpPr>
        <p:spPr>
          <a:xfrm>
            <a:off x="3312310" y="1545845"/>
            <a:ext cx="3386998" cy="3531925"/>
          </a:xfrm>
          <a:prstGeom prst="wedgeRoundRectCallout">
            <a:avLst>
              <a:gd name="adj1" fmla="val -19246"/>
              <a:gd name="adj2" fmla="val 59595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1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ما هي فوائد </a:t>
            </a:r>
            <a:r>
              <a:rPr lang="ar-SA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إشراك 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العائلات ومقدمي الرعاية في إدارة الحالة؟</a:t>
            </a:r>
          </a:p>
        </p:txBody>
      </p:sp>
      <p:grpSp>
        <p:nvGrpSpPr>
          <p:cNvPr id="26" name="Google Shape;314;p4">
            <a:extLst>
              <a:ext uri="{FF2B5EF4-FFF2-40B4-BE49-F238E27FC236}">
                <a16:creationId xmlns:a16="http://schemas.microsoft.com/office/drawing/2014/main" id="{9CEF9E8D-58BC-8F2A-D10C-54039C1EAC25}"/>
              </a:ext>
            </a:extLst>
          </p:cNvPr>
          <p:cNvGrpSpPr/>
          <p:nvPr/>
        </p:nvGrpSpPr>
        <p:grpSpPr>
          <a:xfrm>
            <a:off x="1070442" y="3729800"/>
            <a:ext cx="2838252" cy="1842112"/>
            <a:chOff x="3400707" y="1772174"/>
            <a:chExt cx="5758105" cy="3737192"/>
          </a:xfrm>
          <a:solidFill>
            <a:schemeClr val="accent3">
              <a:lumMod val="75000"/>
            </a:schemeClr>
          </a:solidFill>
        </p:grpSpPr>
        <p:sp>
          <p:nvSpPr>
            <p:cNvPr id="27" name="Google Shape;315;p4">
              <a:extLst>
                <a:ext uri="{FF2B5EF4-FFF2-40B4-BE49-F238E27FC236}">
                  <a16:creationId xmlns:a16="http://schemas.microsoft.com/office/drawing/2014/main" id="{7F147D88-0FAD-89A2-6759-A53672428A9B}"/>
                </a:ext>
              </a:extLst>
            </p:cNvPr>
            <p:cNvSpPr/>
            <p:nvPr/>
          </p:nvSpPr>
          <p:spPr>
            <a:xfrm>
              <a:off x="3400707" y="2359766"/>
              <a:ext cx="1412240" cy="141224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316;p4">
              <a:extLst>
                <a:ext uri="{FF2B5EF4-FFF2-40B4-BE49-F238E27FC236}">
                  <a16:creationId xmlns:a16="http://schemas.microsoft.com/office/drawing/2014/main" id="{B5CBD3B8-5AF0-D50E-F5A0-BD361A3FBFE4}"/>
                </a:ext>
              </a:extLst>
            </p:cNvPr>
            <p:cNvSpPr/>
            <p:nvPr/>
          </p:nvSpPr>
          <p:spPr>
            <a:xfrm>
              <a:off x="7746572" y="2359766"/>
              <a:ext cx="1412240" cy="141224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317;p4">
              <a:extLst>
                <a:ext uri="{FF2B5EF4-FFF2-40B4-BE49-F238E27FC236}">
                  <a16:creationId xmlns:a16="http://schemas.microsoft.com/office/drawing/2014/main" id="{308BC24B-C94C-EF37-6EA6-9DC0D2195336}"/>
                </a:ext>
              </a:extLst>
            </p:cNvPr>
            <p:cNvSpPr/>
            <p:nvPr/>
          </p:nvSpPr>
          <p:spPr>
            <a:xfrm>
              <a:off x="3400707" y="4048152"/>
              <a:ext cx="1335891" cy="1461214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318;p4">
              <a:extLst>
                <a:ext uri="{FF2B5EF4-FFF2-40B4-BE49-F238E27FC236}">
                  <a16:creationId xmlns:a16="http://schemas.microsoft.com/office/drawing/2014/main" id="{2E3B5DAB-1E9A-3A1A-0712-EA6EC2509B0D}"/>
                </a:ext>
              </a:extLst>
            </p:cNvPr>
            <p:cNvSpPr/>
            <p:nvPr/>
          </p:nvSpPr>
          <p:spPr>
            <a:xfrm>
              <a:off x="7822921" y="4048152"/>
              <a:ext cx="1335891" cy="1461214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319;p4">
              <a:extLst>
                <a:ext uri="{FF2B5EF4-FFF2-40B4-BE49-F238E27FC236}">
                  <a16:creationId xmlns:a16="http://schemas.microsoft.com/office/drawing/2014/main" id="{F84AB0FB-84FB-EF91-2E67-5B0A761C1B92}"/>
                </a:ext>
              </a:extLst>
            </p:cNvPr>
            <p:cNvSpPr/>
            <p:nvPr/>
          </p:nvSpPr>
          <p:spPr>
            <a:xfrm>
              <a:off x="4351095" y="2702772"/>
              <a:ext cx="771005" cy="771005"/>
            </a:xfrm>
            <a:prstGeom prst="chord">
              <a:avLst>
                <a:gd name="adj1" fmla="val 2700000"/>
                <a:gd name="adj2" fmla="val 9734345"/>
              </a:avLst>
            </a:pr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320;p4">
              <a:extLst>
                <a:ext uri="{FF2B5EF4-FFF2-40B4-BE49-F238E27FC236}">
                  <a16:creationId xmlns:a16="http://schemas.microsoft.com/office/drawing/2014/main" id="{87AB060C-04C8-14BF-B83D-FA65E9E0D7D7}"/>
                </a:ext>
              </a:extLst>
            </p:cNvPr>
            <p:cNvSpPr/>
            <p:nvPr/>
          </p:nvSpPr>
          <p:spPr>
            <a:xfrm flipH="1">
              <a:off x="7347577" y="2785543"/>
              <a:ext cx="950687" cy="771005"/>
            </a:xfrm>
            <a:prstGeom prst="chord">
              <a:avLst>
                <a:gd name="adj1" fmla="val 2700000"/>
                <a:gd name="adj2" fmla="val 9734345"/>
              </a:avLst>
            </a:pr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321;p4">
              <a:extLst>
                <a:ext uri="{FF2B5EF4-FFF2-40B4-BE49-F238E27FC236}">
                  <a16:creationId xmlns:a16="http://schemas.microsoft.com/office/drawing/2014/main" id="{FC41C96D-86CA-9AE2-3959-3DCF42689D37}"/>
                </a:ext>
              </a:extLst>
            </p:cNvPr>
            <p:cNvSpPr/>
            <p:nvPr/>
          </p:nvSpPr>
          <p:spPr>
            <a:xfrm>
              <a:off x="5001335" y="1772174"/>
              <a:ext cx="1524000" cy="1175183"/>
            </a:xfrm>
            <a:prstGeom prst="wedgeRoundRectCallou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322;p4">
              <a:extLst>
                <a:ext uri="{FF2B5EF4-FFF2-40B4-BE49-F238E27FC236}">
                  <a16:creationId xmlns:a16="http://schemas.microsoft.com/office/drawing/2014/main" id="{B69746BB-CCA5-A33E-FAD5-3F5A33DC52BA}"/>
                </a:ext>
              </a:extLst>
            </p:cNvPr>
            <p:cNvSpPr/>
            <p:nvPr/>
          </p:nvSpPr>
          <p:spPr>
            <a:xfrm>
              <a:off x="6034184" y="2500682"/>
              <a:ext cx="1524000" cy="1175183"/>
            </a:xfrm>
            <a:prstGeom prst="wedgeRoundRectCallout">
              <a:avLst>
                <a:gd name="adj1" fmla="val 59833"/>
                <a:gd name="adj2" fmla="val 21866"/>
                <a:gd name="adj3" fmla="val 16667"/>
              </a:avLst>
            </a:prstGeom>
            <a:grpFill/>
            <a:ln w="5715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92076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PCM">
      <a:dk1>
        <a:sysClr val="windowText" lastClr="000000"/>
      </a:dk1>
      <a:lt1>
        <a:sysClr val="window" lastClr="FFFFFF"/>
      </a:lt1>
      <a:dk2>
        <a:srgbClr val="406078"/>
      </a:dk2>
      <a:lt2>
        <a:srgbClr val="E7E6E6"/>
      </a:lt2>
      <a:accent1>
        <a:srgbClr val="954D84"/>
      </a:accent1>
      <a:accent2>
        <a:srgbClr val="B08BA1"/>
      </a:accent2>
      <a:accent3>
        <a:srgbClr val="8ACA84"/>
      </a:accent3>
      <a:accent4>
        <a:srgbClr val="1D8CC8"/>
      </a:accent4>
      <a:accent5>
        <a:srgbClr val="5FC6C5"/>
      </a:accent5>
      <a:accent6>
        <a:srgbClr val="8D9EAE"/>
      </a:accent6>
      <a:hlink>
        <a:srgbClr val="C190B1"/>
      </a:hlink>
      <a:folHlink>
        <a:srgbClr val="BFE0AF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RC-CPCM-Part-1-Templates" id="{0726AC30-C156-5344-8631-9F79890CA27B}" vid="{1CC2E6E7-A2E6-FD46-8AF9-EB712A36A5C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21411</TotalTime>
  <Words>7879</Words>
  <Application>Microsoft Office PowerPoint</Application>
  <PresentationFormat>Widescreen</PresentationFormat>
  <Paragraphs>898</Paragraphs>
  <Slides>46</Slides>
  <Notes>46</Notes>
  <HiddenSlides>9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1" baseType="lpstr">
      <vt:lpstr>Arial</vt:lpstr>
      <vt:lpstr>Calibri</vt:lpstr>
      <vt:lpstr>Garamond</vt:lpstr>
      <vt:lpstr>Helvetica Neue</vt:lpstr>
      <vt:lpstr>Office Theme</vt:lpstr>
      <vt:lpstr>PowerPoint Presentation</vt:lpstr>
      <vt:lpstr>PowerPoint Presentation</vt:lpstr>
      <vt:lpstr>PowerPoint Presentation</vt:lpstr>
      <vt:lpstr>الجلسة ١  افتتاح الوحدة</vt:lpstr>
      <vt:lpstr>هدف الوحدة</vt:lpstr>
      <vt:lpstr>الأجندة</vt:lpstr>
      <vt:lpstr>أهداف التعلم</vt:lpstr>
      <vt:lpstr>الجلسة ٢  إشراك العائلات ومقدمي الرعاية في إدارة الحالة</vt:lpstr>
      <vt:lpstr>إشراك العائلات ومقدمي الرعاية</vt:lpstr>
      <vt:lpstr>فوائد * العمل مع العائلات ومقدمي الرعاية</vt:lpstr>
      <vt:lpstr>دراسة حالة</vt:lpstr>
      <vt:lpstr>ثلاث مكونات لإشراك الأسرة</vt:lpstr>
      <vt:lpstr>الصفات التي تدعم المشاركة الإيجابية للعائلات</vt:lpstr>
      <vt:lpstr>العمل مع مقدمي الرعاية الذين يصعب إشراكهم</vt:lpstr>
      <vt:lpstr>PowerPoint Presentation</vt:lpstr>
      <vt:lpstr>سيناريوهات لعدم المشاركة من الحياة العملية </vt:lpstr>
      <vt:lpstr>استراتيجيات للمشاركة الأسرية الإيجابية</vt:lpstr>
      <vt:lpstr>PowerPoint Presentation</vt:lpstr>
      <vt:lpstr>إشراك مقدمي الرعاية الذكور والإناث</vt:lpstr>
      <vt:lpstr>PowerPoint Presentation</vt:lpstr>
      <vt:lpstr>إشراك مقدمي الرعاية الجناة - افعل / لا تفعل</vt:lpstr>
      <vt:lpstr>PowerPoint Presentation</vt:lpstr>
      <vt:lpstr>نقاط التعلم الأساسية</vt:lpstr>
      <vt:lpstr>الجلسة ٣  دعم الأسرة خلال عملية إدارة الحالة</vt:lpstr>
      <vt:lpstr>دعم الأسرة خلال عملية إدارة الحالة</vt:lpstr>
      <vt:lpstr>التحديد والتسجيل والتقييم</vt:lpstr>
      <vt:lpstr>خطة الحالة</vt:lpstr>
      <vt:lpstr>خطة الحالة: الخدمات الأسرية/العائلية</vt:lpstr>
      <vt:lpstr>الخدمات الأسرية/العائلية</vt:lpstr>
      <vt:lpstr>خطة الحالة: عنف الشريك الحميم</vt:lpstr>
      <vt:lpstr>خطة الحالة: عنف الشريك الحميم ودورنا</vt:lpstr>
      <vt:lpstr>تنفيذ خطة الحالة والمتابعة والمراجعة</vt:lpstr>
      <vt:lpstr>إغلاق الحالة</vt:lpstr>
      <vt:lpstr>نقطة التعلم الرئيسية</vt:lpstr>
      <vt:lpstr>الجلسة ٤  الانفصال الأسري والدعم الأسري</vt:lpstr>
      <vt:lpstr>كيف يمكن أن يكون الدعم الأسري جزءًا من الوقاية والاستجابة للانفصال الأسري</vt:lpstr>
      <vt:lpstr>منع الانفصال</vt:lpstr>
      <vt:lpstr>PowerPoint Presentation</vt:lpstr>
      <vt:lpstr>الدعم الأسري للأطفال في الرعاية البديلة</vt:lpstr>
      <vt:lpstr>الدعم الأسري في الرعاية البديلة</vt:lpstr>
      <vt:lpstr>الدعم الأسري في لم الشمل وإعادة الدمج</vt:lpstr>
      <vt:lpstr>PowerPoint Presentation</vt:lpstr>
      <vt:lpstr>PowerPoint Presentation</vt:lpstr>
      <vt:lpstr>نقاط التعلم الرئيسية</vt:lpstr>
      <vt:lpstr>الجلسة ٥  إغلاق الوحدة</vt:lpstr>
      <vt:lpstr>نهاية الوحدة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Colleen Fitzgerald</dc:creator>
  <cp:lastModifiedBy>Ilse Van der Straeten</cp:lastModifiedBy>
  <cp:revision>484</cp:revision>
  <cp:lastPrinted>2022-10-16T12:27:52Z</cp:lastPrinted>
  <dcterms:created xsi:type="dcterms:W3CDTF">2017-12-20T18:51:03Z</dcterms:created>
  <dcterms:modified xsi:type="dcterms:W3CDTF">2023-05-04T09:57:21Z</dcterms:modified>
</cp:coreProperties>
</file>